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400" r:id="rId2"/>
    <p:sldId id="576" r:id="rId3"/>
    <p:sldId id="577" r:id="rId4"/>
    <p:sldId id="598" r:id="rId5"/>
    <p:sldId id="578" r:id="rId6"/>
    <p:sldId id="579" r:id="rId7"/>
    <p:sldId id="580" r:id="rId8"/>
    <p:sldId id="581" r:id="rId9"/>
    <p:sldId id="582" r:id="rId10"/>
    <p:sldId id="583" r:id="rId11"/>
    <p:sldId id="608" r:id="rId12"/>
    <p:sldId id="600" r:id="rId13"/>
    <p:sldId id="605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DD2F-2A1B-0544-B0A2-9E341E75D46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18B7-BF43-8D42-8B21-70DB14E78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7A8E40-6D0B-4BF7-9175-D28370F8D0AD}" type="slidenum">
              <a:rPr lang="el-GR" altLang="en-US" sz="1300"/>
              <a:pPr eaLnBrk="1" hangingPunct="1"/>
              <a:t>12</a:t>
            </a:fld>
            <a:endParaRPr lang="el-GR" altLang="en-US" sz="130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1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13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26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3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8D68-00B6-E645-8AA6-F3554D4E221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2AA094-490D-EC40-AD1F-68AE0A69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p.edu/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earthquakes/feed/v1.0/csv.ph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gmail.com" TargetMode="External"/><Relationship Id="rId2" Type="http://schemas.openxmlformats.org/officeDocument/2006/relationships/hyperlink" Target="mailto:Ptw@yaho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ex@csupomona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75"/>
          <p:cNvSpPr txBox="1"/>
          <p:nvPr/>
        </p:nvSpPr>
        <p:spPr>
          <a:xfrm>
            <a:off x="2782888" y="3789363"/>
            <a:ext cx="65246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1" hangingPunct="1">
              <a:spcBef>
                <a:spcPct val="50000"/>
              </a:spcBef>
            </a:pPr>
            <a:endParaRPr lang="zh-CN" altLang="en-US" sz="2400" b="1" dirty="0">
              <a:solidFill>
                <a:srgbClr val="008080"/>
              </a:solidFill>
              <a:latin typeface="宋体" panose="02010600030101010101" pitchFamily="2" charset="-122"/>
              <a:ea typeface="Arial Unicode MS" panose="020B0604020202020204" pitchFamily="34" charset="-122"/>
            </a:endParaRPr>
          </a:p>
        </p:txBody>
      </p:sp>
      <p:sp>
        <p:nvSpPr>
          <p:cNvPr id="5122" name="Rectangle 79"/>
          <p:cNvSpPr>
            <a:spLocks noGrp="1"/>
          </p:cNvSpPr>
          <p:nvPr>
            <p:ph type="subTitle" idx="1"/>
          </p:nvPr>
        </p:nvSpPr>
        <p:spPr>
          <a:xfrm>
            <a:off x="5213985" y="4131310"/>
            <a:ext cx="6002020" cy="1134110"/>
          </a:xfrm>
        </p:spPr>
        <p:txBody>
          <a:bodyPr wrap="square" lIns="91440" tIns="45720" rIns="91440" bIns="45720" anchor="t">
            <a:normAutofit lnSpcReduction="10000"/>
          </a:bodyPr>
          <a:lstStyle/>
          <a:p>
            <a:pPr>
              <a:buSzPct val="75000"/>
            </a:pPr>
            <a:r>
              <a:rPr lang="en-US" altLang="zh-CN" sz="3200">
                <a:solidFill>
                  <a:srgbClr val="105595"/>
                </a:solidFill>
                <a:latin typeface="微软雅黑" panose="020B0503020204020204" charset="-122"/>
                <a:ea typeface="微软雅黑" panose="020B0503020204020204" charset="-122"/>
              </a:rPr>
              <a:t>Lecture  2</a:t>
            </a:r>
            <a:endParaRPr lang="en-US" altLang="zh-CN" sz="3200" dirty="0">
              <a:solidFill>
                <a:srgbClr val="10559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Pct val="75000"/>
            </a:pPr>
            <a:r>
              <a:rPr lang="en-US" altLang="zh-CN" sz="3200" dirty="0">
                <a:solidFill>
                  <a:srgbClr val="105595"/>
                </a:solidFill>
                <a:latin typeface="微软雅黑" panose="020B0503020204020204" charset="-122"/>
                <a:ea typeface="微软雅黑" panose="020B0503020204020204" charset="-122"/>
              </a:rPr>
              <a:t> Big Data Characteristics</a:t>
            </a:r>
            <a:endParaRPr lang="zh-CN" altLang="en-US" sz="3200" kern="1200" dirty="0">
              <a:solidFill>
                <a:srgbClr val="1055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59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064222" y="2977168"/>
            <a:ext cx="2965728" cy="6457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347713" cy="381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9" y="1447801"/>
            <a:ext cx="7162801" cy="45935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TML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file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457200" lvl="1" indent="0">
              <a:buNone/>
            </a:pPr>
            <a:r>
              <a:rPr lang="en-US" altLang="zh-CN" sz="2100" dirty="0">
                <a:latin typeface="+mn-lt"/>
              </a:rPr>
              <a:t>e.g. </a:t>
            </a:r>
            <a:r>
              <a:rPr lang="en-US" altLang="zh-CN" sz="2100" dirty="0">
                <a:latin typeface="+mn-lt"/>
                <a:hlinkClick r:id="rId2"/>
              </a:rPr>
              <a:t>https://en.wikipedia.org/wiki/Semi-structured_data  </a:t>
            </a:r>
            <a:r>
              <a:rPr lang="en-US" altLang="zh-CN" sz="2100" dirty="0">
                <a:latin typeface="+mn-lt"/>
              </a:rPr>
              <a:t>source code (right click -&gt; view page source)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 </a:t>
            </a:r>
          </a:p>
          <a:p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Conference registration form   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name: Peter Wood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email: ptw@yahoo.com, p.wood@gmail.com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name: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first name: Mark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last name: Duke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email: mark@csupomona.edu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name: Alex Pang</a:t>
            </a:r>
          </a:p>
          <a:p>
            <a:pPr marL="400050" lvl="1" indent="0">
              <a:buNone/>
            </a:pPr>
            <a:r>
              <a:rPr lang="en-US" sz="2100" dirty="0">
                <a:latin typeface="+mn-lt"/>
              </a:rPr>
              <a:t>affiliation: Cal Poly Pomona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81201" y="2977168"/>
            <a:ext cx="273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Compare with the table in earlier slide</a:t>
            </a:r>
          </a:p>
        </p:txBody>
      </p:sp>
    </p:spTree>
    <p:extLst>
      <p:ext uri="{BB962C8B-B14F-4D97-AF65-F5344CB8AC3E}">
        <p14:creationId xmlns:p14="http://schemas.microsoft.com/office/powerpoint/2010/main" val="317211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220" y="639445"/>
            <a:ext cx="9578280" cy="6292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Another example:  JSON</a:t>
            </a:r>
          </a:p>
        </p:txBody>
      </p:sp>
      <p:sp>
        <p:nvSpPr>
          <p:cNvPr id="4" name="Rectangle 6"/>
          <p:cNvSpPr txBox="1">
            <a:spLocks noGrp="1" noChangeArrowheads="1"/>
          </p:cNvSpPr>
          <p:nvPr>
            <p:ph idx="1"/>
          </p:nvPr>
        </p:nvSpPr>
        <p:spPr>
          <a:xfrm>
            <a:off x="1062306" y="1698888"/>
            <a:ext cx="489654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FFFF82"/>
              </a:buClr>
              <a:buFontTx/>
              <a:buChar char=" "/>
            </a:pPr>
            <a:r>
              <a:rPr lang="en-US" sz="1800" dirty="0">
                <a:solidFill>
                  <a:srgbClr val="C00000"/>
                </a:solidFill>
              </a:rPr>
              <a:t>{"employees":[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   { "</a:t>
            </a:r>
            <a:r>
              <a:rPr lang="en-US" sz="1800" dirty="0" err="1">
                <a:solidFill>
                  <a:srgbClr val="C00000"/>
                </a:solidFill>
              </a:rPr>
              <a:t>firstName</a:t>
            </a:r>
            <a:r>
              <a:rPr lang="en-US" sz="1800" dirty="0">
                <a:solidFill>
                  <a:srgbClr val="C00000"/>
                </a:solidFill>
              </a:rPr>
              <a:t>":"John", "</a:t>
            </a:r>
            <a:r>
              <a:rPr lang="en-US" sz="1800" dirty="0" err="1">
                <a:solidFill>
                  <a:srgbClr val="C00000"/>
                </a:solidFill>
              </a:rPr>
              <a:t>lastName</a:t>
            </a:r>
            <a:r>
              <a:rPr lang="en-US" sz="1800" dirty="0">
                <a:solidFill>
                  <a:srgbClr val="C00000"/>
                </a:solidFill>
              </a:rPr>
              <a:t>":"Doe" },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   { "</a:t>
            </a:r>
            <a:r>
              <a:rPr lang="en-US" sz="1800" dirty="0" err="1">
                <a:solidFill>
                  <a:srgbClr val="C00000"/>
                </a:solidFill>
              </a:rPr>
              <a:t>firstName</a:t>
            </a:r>
            <a:r>
              <a:rPr lang="en-US" sz="1800" dirty="0">
                <a:solidFill>
                  <a:srgbClr val="C00000"/>
                </a:solidFill>
              </a:rPr>
              <a:t>":"Anna", "</a:t>
            </a:r>
            <a:r>
              <a:rPr lang="en-US" sz="1800" dirty="0" err="1">
                <a:solidFill>
                  <a:srgbClr val="C00000"/>
                </a:solidFill>
              </a:rPr>
              <a:t>lastName</a:t>
            </a:r>
            <a:r>
              <a:rPr lang="en-US" sz="1800" dirty="0">
                <a:solidFill>
                  <a:srgbClr val="C00000"/>
                </a:solidFill>
              </a:rPr>
              <a:t>":"Smith" },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   { "</a:t>
            </a:r>
            <a:r>
              <a:rPr lang="en-US" sz="1800" dirty="0" err="1">
                <a:solidFill>
                  <a:srgbClr val="C00000"/>
                </a:solidFill>
              </a:rPr>
              <a:t>firstName</a:t>
            </a:r>
            <a:r>
              <a:rPr lang="en-US" sz="1800" dirty="0">
                <a:solidFill>
                  <a:srgbClr val="C00000"/>
                </a:solidFill>
              </a:rPr>
              <a:t>":"Peter", "</a:t>
            </a:r>
            <a:r>
              <a:rPr lang="en-US" sz="1800" dirty="0" err="1">
                <a:solidFill>
                  <a:srgbClr val="C00000"/>
                </a:solidFill>
              </a:rPr>
              <a:t>lastName</a:t>
            </a:r>
            <a:r>
              <a:rPr lang="en-US" sz="1800" dirty="0">
                <a:solidFill>
                  <a:srgbClr val="C00000"/>
                </a:solidFill>
              </a:rPr>
              <a:t>":"Jones" }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]}</a:t>
            </a:r>
          </a:p>
          <a:p>
            <a:pPr fontAlgn="auto">
              <a:spcAft>
                <a:spcPts val="0"/>
              </a:spcAft>
              <a:buClr>
                <a:srgbClr val="FFFF82"/>
              </a:buClr>
              <a:buFontTx/>
              <a:buChar char=" "/>
            </a:pPr>
            <a:endParaRPr lang="en-US" altLang="en-US" sz="1800" dirty="0">
              <a:solidFill>
                <a:srgbClr val="C00000"/>
              </a:solidFill>
              <a:latin typeface="Trebuchet MS" pitchFamily="34" charset="0"/>
            </a:endParaRPr>
          </a:p>
          <a:p>
            <a:pPr fontAlgn="auto">
              <a:spcAft>
                <a:spcPts val="0"/>
              </a:spcAft>
              <a:buClr>
                <a:srgbClr val="FFFF82"/>
              </a:buClr>
              <a:buFontTx/>
              <a:buChar char=" "/>
            </a:pPr>
            <a:r>
              <a:rPr lang="en-US" altLang="en-US" sz="1800" dirty="0">
                <a:latin typeface="Trebuchet MS" pitchFamily="34" charset="0"/>
              </a:rPr>
              <a:t>JSON file</a:t>
            </a:r>
          </a:p>
          <a:p>
            <a:pPr fontAlgn="auto">
              <a:spcAft>
                <a:spcPts val="0"/>
              </a:spcAft>
              <a:buClr>
                <a:srgbClr val="FFFF82"/>
              </a:buClr>
              <a:buFontTx/>
              <a:buChar char=" "/>
            </a:pPr>
            <a:endParaRPr lang="en-US" altLang="en-US" sz="1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3620" y="3313584"/>
            <a:ext cx="57575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1200" dirty="0">
                <a:solidFill>
                  <a:srgbClr val="7030A0"/>
                </a:solidFill>
                <a:latin typeface="Trebuchet MS" pitchFamily="34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  &lt;employees&gt;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&lt;employee&gt;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    &lt;</a:t>
            </a:r>
            <a:r>
              <a:rPr lang="en-US" sz="1200" dirty="0" err="1">
                <a:solidFill>
                  <a:srgbClr val="7030A0"/>
                </a:solidFill>
              </a:rPr>
              <a:t>firstName</a:t>
            </a:r>
            <a:r>
              <a:rPr lang="en-US" sz="1200" dirty="0">
                <a:solidFill>
                  <a:srgbClr val="7030A0"/>
                </a:solidFill>
              </a:rPr>
              <a:t>&gt;John&lt;/</a:t>
            </a:r>
            <a:r>
              <a:rPr lang="en-US" sz="1200" dirty="0" err="1">
                <a:solidFill>
                  <a:srgbClr val="7030A0"/>
                </a:solidFill>
              </a:rPr>
              <a:t>firstName</a:t>
            </a:r>
            <a:r>
              <a:rPr lang="en-US" sz="1200" dirty="0">
                <a:solidFill>
                  <a:srgbClr val="7030A0"/>
                </a:solidFill>
              </a:rPr>
              <a:t>&gt; &lt;</a:t>
            </a:r>
            <a:r>
              <a:rPr lang="en-US" sz="1200" dirty="0" err="1">
                <a:solidFill>
                  <a:srgbClr val="7030A0"/>
                </a:solidFill>
              </a:rPr>
              <a:t>lastName</a:t>
            </a:r>
            <a:r>
              <a:rPr lang="en-US" sz="1200" dirty="0">
                <a:solidFill>
                  <a:srgbClr val="7030A0"/>
                </a:solidFill>
              </a:rPr>
              <a:t>&gt;Doe&lt;/</a:t>
            </a:r>
            <a:r>
              <a:rPr lang="en-US" sz="1200" dirty="0" err="1">
                <a:solidFill>
                  <a:srgbClr val="7030A0"/>
                </a:solidFill>
              </a:rPr>
              <a:t>lastName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&lt;/employee&gt;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&lt;employee&gt;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    &lt;</a:t>
            </a:r>
            <a:r>
              <a:rPr lang="en-US" sz="1200" dirty="0" err="1">
                <a:solidFill>
                  <a:srgbClr val="7030A0"/>
                </a:solidFill>
              </a:rPr>
              <a:t>firstName</a:t>
            </a:r>
            <a:r>
              <a:rPr lang="en-US" sz="1200" dirty="0">
                <a:solidFill>
                  <a:srgbClr val="7030A0"/>
                </a:solidFill>
              </a:rPr>
              <a:t>&gt;Anna&lt;/</a:t>
            </a:r>
            <a:r>
              <a:rPr lang="en-US" sz="1200" dirty="0" err="1">
                <a:solidFill>
                  <a:srgbClr val="7030A0"/>
                </a:solidFill>
              </a:rPr>
              <a:t>firstName</a:t>
            </a:r>
            <a:r>
              <a:rPr lang="en-US" sz="1200" dirty="0">
                <a:solidFill>
                  <a:srgbClr val="7030A0"/>
                </a:solidFill>
              </a:rPr>
              <a:t>&gt; &lt;</a:t>
            </a:r>
            <a:r>
              <a:rPr lang="en-US" sz="1200" dirty="0" err="1">
                <a:solidFill>
                  <a:srgbClr val="7030A0"/>
                </a:solidFill>
              </a:rPr>
              <a:t>lastName</a:t>
            </a:r>
            <a:r>
              <a:rPr lang="en-US" sz="1200" dirty="0">
                <a:solidFill>
                  <a:srgbClr val="7030A0"/>
                </a:solidFill>
              </a:rPr>
              <a:t>&gt;Smith&lt;/</a:t>
            </a:r>
            <a:r>
              <a:rPr lang="en-US" sz="1200" dirty="0" err="1">
                <a:solidFill>
                  <a:srgbClr val="7030A0"/>
                </a:solidFill>
              </a:rPr>
              <a:t>lastName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&lt;/employee&gt;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&lt;employee&gt;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    &lt;</a:t>
            </a:r>
            <a:r>
              <a:rPr lang="en-US" sz="1200" dirty="0" err="1">
                <a:solidFill>
                  <a:srgbClr val="7030A0"/>
                </a:solidFill>
              </a:rPr>
              <a:t>firstName</a:t>
            </a:r>
            <a:r>
              <a:rPr lang="en-US" sz="1200" dirty="0">
                <a:solidFill>
                  <a:srgbClr val="7030A0"/>
                </a:solidFill>
              </a:rPr>
              <a:t>&gt;Peter&lt;/</a:t>
            </a:r>
            <a:r>
              <a:rPr lang="en-US" sz="1200" dirty="0" err="1">
                <a:solidFill>
                  <a:srgbClr val="7030A0"/>
                </a:solidFill>
              </a:rPr>
              <a:t>firstName</a:t>
            </a:r>
            <a:r>
              <a:rPr lang="en-US" sz="1200" dirty="0">
                <a:solidFill>
                  <a:srgbClr val="7030A0"/>
                </a:solidFill>
              </a:rPr>
              <a:t>&gt; &lt;</a:t>
            </a:r>
            <a:r>
              <a:rPr lang="en-US" sz="1200" dirty="0" err="1">
                <a:solidFill>
                  <a:srgbClr val="7030A0"/>
                </a:solidFill>
              </a:rPr>
              <a:t>lastName</a:t>
            </a:r>
            <a:r>
              <a:rPr lang="en-US" sz="1200" dirty="0">
                <a:solidFill>
                  <a:srgbClr val="7030A0"/>
                </a:solidFill>
              </a:rPr>
              <a:t>&gt;Jones&lt;/</a:t>
            </a:r>
            <a:r>
              <a:rPr lang="en-US" sz="1200" dirty="0" err="1">
                <a:solidFill>
                  <a:srgbClr val="7030A0"/>
                </a:solidFill>
              </a:rPr>
              <a:t>lastName</a:t>
            </a:r>
            <a:r>
              <a:rPr lang="en-US" sz="1200" dirty="0">
                <a:solidFill>
                  <a:srgbClr val="7030A0"/>
                </a:solidFill>
              </a:rPr>
              <a:t>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    &lt;/employee&gt;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&lt;/employees&gt;</a:t>
            </a:r>
          </a:p>
          <a:p>
            <a:pPr marL="0" indent="0">
              <a:buNone/>
            </a:pP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en-US" sz="1400" dirty="0">
                <a:latin typeface="Trebuchet MS" pitchFamily="34" charset="0"/>
              </a:rPr>
              <a:t>XML equivalence</a:t>
            </a:r>
          </a:p>
          <a:p>
            <a:pPr marL="0" indent="0">
              <a:buNone/>
            </a:pPr>
            <a:endParaRPr lang="en-US" altLang="en-US" sz="1400" dirty="0">
              <a:solidFill>
                <a:srgbClr val="7030A0"/>
              </a:solidFill>
              <a:latin typeface="Trebuchet MS" pitchFamily="34" charset="0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7030A0"/>
              </a:solidFill>
              <a:latin typeface="Trebuchet MS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9E9F77F-DE48-0A48-81D0-7858259D3698}"/>
              </a:ext>
            </a:extLst>
          </p:cNvPr>
          <p:cNvSpPr/>
          <p:nvPr/>
        </p:nvSpPr>
        <p:spPr>
          <a:xfrm>
            <a:off x="6092190" y="3268980"/>
            <a:ext cx="5147310" cy="3017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>
          <a:xfrm>
            <a:off x="1870388" y="673735"/>
            <a:ext cx="9506272" cy="6864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JSON Data – A name and a value</a:t>
            </a:r>
            <a:endParaRPr lang="el-GR" altLang="en-US" sz="3200" dirty="0">
              <a:solidFill>
                <a:srgbClr val="0070C0"/>
              </a:solidFill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989668" y="1535113"/>
            <a:ext cx="7980363" cy="4824412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>
                <a:latin typeface="+mn-lt"/>
              </a:rPr>
              <a:t>A name/value pair consists of a field name (in double quotes), followed by a colon, followed by a value</a:t>
            </a:r>
          </a:p>
          <a:p>
            <a:pPr lvl="1"/>
            <a:r>
              <a:rPr lang="en-US" sz="2600" dirty="0">
                <a:latin typeface="+mn-lt"/>
              </a:rPr>
              <a:t>Unordered sets of name/value pairs</a:t>
            </a:r>
          </a:p>
          <a:p>
            <a:pPr lvl="1"/>
            <a:r>
              <a:rPr lang="es-ES_tradnl" sz="2600" dirty="0" err="1">
                <a:latin typeface="+mn-lt"/>
              </a:rPr>
              <a:t>Begins</a:t>
            </a:r>
            <a:r>
              <a:rPr lang="es-ES_tradnl" sz="2600" dirty="0">
                <a:latin typeface="+mn-lt"/>
              </a:rPr>
              <a:t> </a:t>
            </a:r>
            <a:r>
              <a:rPr lang="es-ES_tradnl" sz="2600" dirty="0" err="1">
                <a:latin typeface="+mn-lt"/>
              </a:rPr>
              <a:t>with</a:t>
            </a:r>
            <a:r>
              <a:rPr lang="es-ES_tradnl" sz="2600" dirty="0">
                <a:latin typeface="+mn-lt"/>
              </a:rPr>
              <a:t> </a:t>
            </a:r>
            <a:r>
              <a:rPr lang="es-ES_tradnl" sz="2600" b="1" dirty="0">
                <a:solidFill>
                  <a:srgbClr val="C00000"/>
                </a:solidFill>
                <a:latin typeface="+mn-lt"/>
              </a:rPr>
              <a:t>{</a:t>
            </a:r>
            <a:r>
              <a:rPr lang="es-ES_tradnl" sz="2600" b="1" dirty="0">
                <a:latin typeface="+mn-lt"/>
              </a:rPr>
              <a:t> </a:t>
            </a:r>
            <a:r>
              <a:rPr lang="es-ES_tradnl" sz="2600" dirty="0">
                <a:latin typeface="+mn-lt"/>
              </a:rPr>
              <a:t> </a:t>
            </a:r>
          </a:p>
          <a:p>
            <a:pPr lvl="1"/>
            <a:r>
              <a:rPr lang="es-ES_tradnl" sz="2600" dirty="0" err="1">
                <a:latin typeface="+mn-lt"/>
              </a:rPr>
              <a:t>Ends</a:t>
            </a:r>
            <a:r>
              <a:rPr lang="es-ES_tradnl" sz="2600" dirty="0">
                <a:latin typeface="+mn-lt"/>
              </a:rPr>
              <a:t> </a:t>
            </a:r>
            <a:r>
              <a:rPr lang="es-ES_tradnl" sz="2600" dirty="0" err="1">
                <a:latin typeface="+mn-lt"/>
              </a:rPr>
              <a:t>with</a:t>
            </a:r>
            <a:r>
              <a:rPr lang="es-ES_tradnl" sz="2600" dirty="0">
                <a:latin typeface="+mn-lt"/>
              </a:rPr>
              <a:t> </a:t>
            </a:r>
            <a:r>
              <a:rPr lang="es-ES_tradnl" sz="2600" b="1" dirty="0">
                <a:solidFill>
                  <a:srgbClr val="C00000"/>
                </a:solidFill>
                <a:latin typeface="+mn-lt"/>
              </a:rPr>
              <a:t>}</a:t>
            </a:r>
            <a:r>
              <a:rPr lang="es-ES_tradnl" sz="2600" b="1" dirty="0">
                <a:latin typeface="+mn-lt"/>
              </a:rPr>
              <a:t> </a:t>
            </a:r>
            <a:r>
              <a:rPr lang="es-ES_tradnl" sz="2600" dirty="0">
                <a:latin typeface="+mn-lt"/>
              </a:rPr>
              <a:t> </a:t>
            </a:r>
          </a:p>
          <a:p>
            <a:pPr lvl="1"/>
            <a:r>
              <a:rPr lang="en-US" sz="2600" dirty="0">
                <a:latin typeface="+mn-lt"/>
              </a:rPr>
              <a:t>Each name is followed by </a:t>
            </a:r>
            <a:r>
              <a:rPr lang="en-US" sz="2600" b="1" dirty="0">
                <a:solidFill>
                  <a:srgbClr val="C00000"/>
                </a:solidFill>
                <a:latin typeface="+mn-lt"/>
              </a:rPr>
              <a:t>:</a:t>
            </a:r>
            <a:r>
              <a:rPr lang="en-US" sz="2600" b="1" dirty="0">
                <a:latin typeface="+mn-lt"/>
              </a:rPr>
              <a:t> </a:t>
            </a:r>
            <a:r>
              <a:rPr lang="en-US" sz="2600" dirty="0">
                <a:latin typeface="+mn-lt"/>
              </a:rPr>
              <a:t> </a:t>
            </a:r>
          </a:p>
          <a:p>
            <a:pPr lvl="1"/>
            <a:r>
              <a:rPr lang="en-US" sz="2600" dirty="0">
                <a:latin typeface="+mn-lt"/>
              </a:rPr>
              <a:t>Name/value pairs are separated by </a:t>
            </a:r>
            <a:r>
              <a:rPr lang="en-US" sz="2600" b="1" dirty="0">
                <a:solidFill>
                  <a:srgbClr val="C00000"/>
                </a:solidFill>
                <a:latin typeface="+mn-lt"/>
              </a:rPr>
              <a:t>,</a:t>
            </a:r>
            <a:r>
              <a:rPr lang="en-US" sz="2600" b="1" dirty="0">
                <a:latin typeface="+mn-lt"/>
              </a:rPr>
              <a:t> </a:t>
            </a:r>
            <a:r>
              <a:rPr lang="en-US" sz="2600" dirty="0">
                <a:latin typeface="+mn-lt"/>
              </a:rPr>
              <a:t> </a:t>
            </a:r>
          </a:p>
          <a:p>
            <a:pPr marL="0" indent="0">
              <a:buNone/>
            </a:pPr>
            <a:endParaRPr lang="en-US" altLang="en-US" sz="3000" dirty="0">
              <a:latin typeface="+mn-lt"/>
            </a:endParaRPr>
          </a:p>
          <a:p>
            <a:pPr marL="457200" lvl="6" indent="0">
              <a:buNone/>
            </a:pPr>
            <a:r>
              <a:rPr lang="es-ES_tradnl" sz="1900" dirty="0"/>
              <a:t>{</a:t>
            </a:r>
          </a:p>
          <a:p>
            <a:pPr marL="457200" lvl="6" indent="0">
              <a:buNone/>
            </a:pPr>
            <a:r>
              <a:rPr lang="es-ES_tradnl" sz="1900" dirty="0"/>
              <a:t>"</a:t>
            </a:r>
            <a:r>
              <a:rPr lang="es-ES_tradnl" sz="1900" dirty="0" err="1"/>
              <a:t>employee_id</a:t>
            </a:r>
            <a:r>
              <a:rPr lang="es-ES_tradnl" sz="1900" dirty="0"/>
              <a:t>": 1234567,</a:t>
            </a:r>
          </a:p>
          <a:p>
            <a:pPr marL="457200" lvl="6" indent="0">
              <a:buNone/>
            </a:pPr>
            <a:r>
              <a:rPr lang="es-ES_tradnl" sz="1900" dirty="0"/>
              <a:t>"</a:t>
            </a:r>
            <a:r>
              <a:rPr lang="es-ES_tradnl" sz="1900" dirty="0" err="1"/>
              <a:t>name</a:t>
            </a:r>
            <a:r>
              <a:rPr lang="es-ES_tradnl" sz="1900" dirty="0"/>
              <a:t>": "Jeff Fox",</a:t>
            </a:r>
          </a:p>
          <a:p>
            <a:pPr marL="457200" lvl="6" indent="0">
              <a:buNone/>
            </a:pPr>
            <a:r>
              <a:rPr lang="es-ES_tradnl" sz="1900" dirty="0"/>
              <a:t>"</a:t>
            </a:r>
            <a:r>
              <a:rPr lang="es-ES_tradnl" sz="1900" dirty="0" err="1"/>
              <a:t>hire_date</a:t>
            </a:r>
            <a:r>
              <a:rPr lang="es-ES_tradnl" sz="1900" dirty="0"/>
              <a:t>": "1/1/2013",</a:t>
            </a:r>
          </a:p>
          <a:p>
            <a:pPr marL="457200" lvl="6" indent="0">
              <a:buNone/>
            </a:pPr>
            <a:r>
              <a:rPr lang="es-ES_tradnl" sz="1900" dirty="0"/>
              <a:t>"</a:t>
            </a:r>
            <a:r>
              <a:rPr lang="es-ES_tradnl" sz="1900" dirty="0" err="1"/>
              <a:t>location</a:t>
            </a:r>
            <a:r>
              <a:rPr lang="es-ES_tradnl" sz="1900" dirty="0"/>
              <a:t>": "Norwalk, CT",</a:t>
            </a:r>
          </a:p>
          <a:p>
            <a:pPr marL="457200" lvl="6" indent="0">
              <a:buNone/>
            </a:pPr>
            <a:r>
              <a:rPr lang="es-ES_tradnl" sz="1900" dirty="0"/>
              <a:t>"</a:t>
            </a:r>
            <a:r>
              <a:rPr lang="es-ES_tradnl" sz="1900" dirty="0" err="1"/>
              <a:t>consultant</a:t>
            </a:r>
            <a:r>
              <a:rPr lang="es-ES_tradnl" sz="1900" dirty="0"/>
              <a:t>": false</a:t>
            </a:r>
          </a:p>
          <a:p>
            <a:pPr marL="457200" lvl="6" indent="0">
              <a:buNone/>
            </a:pPr>
            <a:r>
              <a:rPr lang="es-ES_tradnl" sz="1900" dirty="0"/>
              <a:t>}</a:t>
            </a:r>
            <a:endParaRPr lang="el-GR" alt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30" y="4608513"/>
            <a:ext cx="4937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22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605979"/>
            <a:ext cx="9218240" cy="6741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Why JSON?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700808"/>
            <a:ext cx="9505056" cy="403244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+mn-lt"/>
              </a:rPr>
              <a:t>Exchanging data from web server to browser involves: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Using XML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+mn-lt"/>
              </a:rPr>
              <a:t>Fetch an XML document from web server.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+mn-lt"/>
              </a:rPr>
              <a:t>Use the XML DOM to loop through the document.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+mn-lt"/>
              </a:rPr>
              <a:t>Extract values and store in variables.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+mn-lt"/>
              </a:rPr>
              <a:t>It also involves type conversions.</a:t>
            </a:r>
          </a:p>
          <a:p>
            <a:pPr marL="0" indent="0" fontAlgn="base">
              <a:buNone/>
            </a:pPr>
            <a:endParaRPr lang="en-US" sz="2000" dirty="0">
              <a:latin typeface="+mn-lt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Using JSON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+mn-lt"/>
              </a:rPr>
              <a:t>Fetch a JSON string.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+mn-lt"/>
              </a:rPr>
              <a:t>Parse the JSON using JavaScript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4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084" y="639445"/>
            <a:ext cx="10082336" cy="80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Assessment of 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084" y="1897380"/>
            <a:ext cx="9844528" cy="401384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advantages</a:t>
            </a:r>
          </a:p>
          <a:p>
            <a:pPr lvl="1"/>
            <a:r>
              <a:rPr lang="en-US" sz="2000" dirty="0">
                <a:latin typeface="+mn-lt"/>
              </a:rPr>
              <a:t>easy to discover new data and load it</a:t>
            </a:r>
          </a:p>
          <a:p>
            <a:pPr lvl="1"/>
            <a:r>
              <a:rPr lang="en-US" sz="2000" dirty="0">
                <a:latin typeface="+mn-lt"/>
              </a:rPr>
              <a:t>easy to integrate heterogeneous data</a:t>
            </a:r>
          </a:p>
          <a:p>
            <a:pPr lvl="1"/>
            <a:r>
              <a:rPr lang="en-US" sz="2000" dirty="0">
                <a:latin typeface="+mn-lt"/>
              </a:rPr>
              <a:t>easy to query without knowing data types</a:t>
            </a:r>
          </a:p>
          <a:p>
            <a:pPr marL="457200" lvl="1" indent="0">
              <a:buNone/>
            </a:pPr>
            <a:endParaRPr lang="en-US" sz="2000" dirty="0">
              <a:latin typeface="+mn-lt"/>
            </a:endParaRP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disadvantages</a:t>
            </a:r>
          </a:p>
          <a:p>
            <a:pPr lvl="1"/>
            <a:r>
              <a:rPr lang="en-US" sz="2000" dirty="0">
                <a:latin typeface="+mn-lt"/>
              </a:rPr>
              <a:t>loses the type information</a:t>
            </a:r>
          </a:p>
          <a:p>
            <a:pPr lvl="1"/>
            <a:r>
              <a:rPr lang="en-US" sz="2000" dirty="0">
                <a:latin typeface="+mn-lt"/>
              </a:rPr>
              <a:t>makes optimization harder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36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800" y="696595"/>
            <a:ext cx="9938320" cy="777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“Quasi” Structured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2" y="1973580"/>
            <a:ext cx="8915400" cy="377762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Also called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Quasi Unstructured  </a:t>
            </a:r>
          </a:p>
          <a:p>
            <a:r>
              <a:rPr lang="en-US" altLang="zh-CN" sz="2400" dirty="0">
                <a:latin typeface="+mn-lt"/>
              </a:rPr>
              <a:t>T</a:t>
            </a:r>
            <a:r>
              <a:rPr lang="en-US" sz="2400" dirty="0">
                <a:latin typeface="+mn-lt"/>
              </a:rPr>
              <a:t>extual data with erratic data formats, can be formatted with efforts, tools and time </a:t>
            </a:r>
          </a:p>
          <a:p>
            <a:r>
              <a:rPr lang="en-US" sz="2400" dirty="0">
                <a:latin typeface="+mn-lt"/>
              </a:rPr>
              <a:t>Example</a:t>
            </a:r>
          </a:p>
          <a:p>
            <a:pPr lvl="1"/>
            <a:r>
              <a:rPr lang="en-US" sz="2000" dirty="0">
                <a:latin typeface="+mn-lt"/>
              </a:rPr>
              <a:t>Webserver log (see next page)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3472" y="1052736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crawler.looksmart.com - - [26/Apr/2000:00:00:12 -0400] "GET /contacts.html HTTP/1.0" 200 4595 "-" "FAST-WebCrawler/2.1-pre2 (ashen@looksmart.net)"</a:t>
            </a:r>
          </a:p>
          <a:p>
            <a:r>
              <a:rPr lang="en-US" sz="1600" dirty="0"/>
              <a:t>fcrawler.looksmart.com - - [26/Apr/2000:00:17:19 -0400] "GET /news/news.html HTTP/1.0" 200 16716 "-" "FAST-WebCrawler/2.1-pre2 (ashen@looksmart.net)"</a:t>
            </a:r>
          </a:p>
          <a:p>
            <a:endParaRPr lang="en-US" sz="1600" dirty="0"/>
          </a:p>
          <a:p>
            <a:r>
              <a:rPr lang="en-US" sz="1600" dirty="0"/>
              <a:t>ppp931.on.bellglobal.com - - [26/Apr/2000:00:16:12 -0400] "GET /download/windows/asctab31.zip HTTP/1.0" 200 1540096 "http://www.htmlgoodies.com/downloads/freeware/webdevelopment/15.html" "Mozilla/4.7 [</a:t>
            </a:r>
            <a:r>
              <a:rPr lang="en-US" sz="1600" dirty="0" err="1"/>
              <a:t>en</a:t>
            </a:r>
            <a:r>
              <a:rPr lang="en-US" sz="1600" dirty="0"/>
              <a:t>]C-SYMPA  (Win95; U)"</a:t>
            </a:r>
          </a:p>
          <a:p>
            <a:endParaRPr lang="en-US" sz="1600" dirty="0"/>
          </a:p>
          <a:p>
            <a:r>
              <a:rPr lang="en-US" sz="1600" dirty="0"/>
              <a:t>123.123.123.123 - - [26/Apr/2000:00:23:48 -0400] "GET /pics/wpaper.gif HTTP/1.0" 200 6248 "http://www.jafsoft.com/asctortf/" "Mozilla/4.05 (Macintosh; I; PPC)"</a:t>
            </a:r>
          </a:p>
          <a:p>
            <a:r>
              <a:rPr lang="en-US" sz="1600" dirty="0"/>
              <a:t>123.123.123.123 - - [26/Apr/2000:00:23:47 -0400] "GET /</a:t>
            </a:r>
            <a:r>
              <a:rPr lang="en-US" sz="1600" dirty="0" err="1"/>
              <a:t>asctortf</a:t>
            </a:r>
            <a:r>
              <a:rPr lang="en-US" sz="1600" dirty="0"/>
              <a:t>/ HTTP/1.0" 200 8130 "http://search.netscape.com/Computers/</a:t>
            </a:r>
            <a:r>
              <a:rPr lang="en-US" sz="1600" dirty="0" err="1"/>
              <a:t>Data_Formats</a:t>
            </a:r>
            <a:r>
              <a:rPr lang="en-US" sz="1600" dirty="0"/>
              <a:t>/Document/Text/RTF" "Mozilla/4.05 (Macintosh; I; PPC)"</a:t>
            </a:r>
          </a:p>
          <a:p>
            <a:r>
              <a:rPr lang="en-US" sz="1600" dirty="0"/>
              <a:t>123.123.123.123 - - [26/Apr/2000:00:23:48 -0400] "GET /pics/5star2000.gif HTTP/1.0" 200 4005 "http://www.jafsoft.com/asctortf/" "Mozilla/4.05 (Macintosh; I; PPC)"</a:t>
            </a:r>
          </a:p>
          <a:p>
            <a:r>
              <a:rPr lang="en-US" sz="1600" dirty="0"/>
              <a:t>123.123.123.123 - - [26/Apr/2000:00:23:50 -0400] "GET /pics/5star.gif HTTP/1.0" 200 1031 "http://www.jafsoft.com/asctortf/" "Mozilla/4.05 (Macintosh; I; PPC)"</a:t>
            </a:r>
          </a:p>
          <a:p>
            <a:r>
              <a:rPr lang="en-US" sz="1600" dirty="0"/>
              <a:t>123.123.123.123 - - [26/Apr/2000:00:23:51 -0400] "GET /pics/a2hlogo.jpg HTTP/1.0"  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31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10" y="616585"/>
            <a:ext cx="9938320" cy="94020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42" y="1671092"/>
            <a:ext cx="9675058" cy="4754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Data that has no inherent structure </a:t>
            </a:r>
            <a:r>
              <a:rPr lang="en-US" sz="2000" dirty="0">
                <a:latin typeface="+mn-lt"/>
              </a:rPr>
              <a:t>and is usually stored as different types of files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Examples</a:t>
            </a:r>
          </a:p>
          <a:p>
            <a:pPr lvl="1"/>
            <a:r>
              <a:rPr lang="en-US" sz="1800" dirty="0">
                <a:latin typeface="+mn-lt"/>
              </a:rPr>
              <a:t>Text files, word documents, pdf files, …</a:t>
            </a:r>
          </a:p>
          <a:p>
            <a:pPr lvl="1"/>
            <a:r>
              <a:rPr lang="en-US" sz="1800" dirty="0">
                <a:latin typeface="+mn-lt"/>
              </a:rPr>
              <a:t>Images, …</a:t>
            </a:r>
          </a:p>
          <a:p>
            <a:pPr lvl="1"/>
            <a:r>
              <a:rPr lang="en-US" sz="1800" dirty="0">
                <a:latin typeface="+mn-lt"/>
              </a:rPr>
              <a:t>Audio files, video files, …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Characteristics</a:t>
            </a:r>
          </a:p>
          <a:p>
            <a:pPr lvl="1"/>
            <a:r>
              <a:rPr lang="en-US" sz="1800" dirty="0">
                <a:latin typeface="+mn-lt"/>
              </a:rPr>
              <a:t>data can be of any type</a:t>
            </a:r>
          </a:p>
          <a:p>
            <a:pPr lvl="1"/>
            <a:r>
              <a:rPr lang="en-US" sz="1800" dirty="0">
                <a:latin typeface="+mn-lt"/>
              </a:rPr>
              <a:t>not necessarily following any format or sequence</a:t>
            </a:r>
          </a:p>
          <a:p>
            <a:pPr lvl="1"/>
            <a:r>
              <a:rPr lang="en-US" sz="1800" dirty="0">
                <a:latin typeface="+mn-lt"/>
              </a:rPr>
              <a:t>does not follow any rules</a:t>
            </a:r>
          </a:p>
          <a:p>
            <a:pPr lvl="1"/>
            <a:r>
              <a:rPr lang="en-US" sz="1800" dirty="0">
                <a:latin typeface="+mn-lt"/>
              </a:rPr>
              <a:t>not predictable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64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8602"/>
            <a:ext cx="9144000" cy="65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4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9383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83431" y="5733738"/>
            <a:ext cx="5627370" cy="575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3431" y="5733738"/>
            <a:ext cx="567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80-90% of the future data growth coming from non-structured data (semi, quasi, and unstructured)</a:t>
            </a:r>
          </a:p>
        </p:txBody>
      </p:sp>
      <p:pic>
        <p:nvPicPr>
          <p:cNvPr id="11" name="Picture 10" descr="bigda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592" y="342900"/>
            <a:ext cx="7620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62068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New Kinds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672" y="207645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Traditional: numerical, categorical, or binary</a:t>
            </a:r>
          </a:p>
          <a:p>
            <a:r>
              <a:rPr lang="en-US" dirty="0">
                <a:latin typeface="+mn-lt"/>
              </a:rPr>
              <a:t>Text</a:t>
            </a:r>
          </a:p>
          <a:p>
            <a:pPr lvl="1"/>
            <a:r>
              <a:rPr lang="en-US" dirty="0">
                <a:latin typeface="+mn-lt"/>
              </a:rPr>
              <a:t>emails, tweets, newspaper articles  </a:t>
            </a:r>
          </a:p>
          <a:p>
            <a:r>
              <a:rPr lang="en-US" dirty="0">
                <a:latin typeface="+mn-lt"/>
              </a:rPr>
              <a:t>Records</a:t>
            </a:r>
          </a:p>
          <a:p>
            <a:pPr lvl="1"/>
            <a:r>
              <a:rPr lang="en-US" dirty="0">
                <a:latin typeface="+mn-lt"/>
              </a:rPr>
              <a:t>user-level data, time-stamped event data, formatted log files </a:t>
            </a:r>
          </a:p>
          <a:p>
            <a:r>
              <a:rPr lang="en-US" dirty="0">
                <a:latin typeface="+mn-lt"/>
              </a:rPr>
              <a:t>Geo-based location data </a:t>
            </a:r>
          </a:p>
          <a:p>
            <a:r>
              <a:rPr lang="en-US" dirty="0">
                <a:latin typeface="+mn-lt"/>
              </a:rPr>
              <a:t>Network data </a:t>
            </a:r>
          </a:p>
          <a:p>
            <a:r>
              <a:rPr lang="en-US" dirty="0">
                <a:latin typeface="+mn-lt"/>
              </a:rPr>
              <a:t>Sensor data</a:t>
            </a:r>
          </a:p>
          <a:p>
            <a:r>
              <a:rPr lang="en-US" dirty="0">
                <a:latin typeface="+mn-lt"/>
              </a:rPr>
              <a:t>Images </a:t>
            </a:r>
          </a:p>
          <a:p>
            <a:r>
              <a:rPr lang="en-US" dirty="0">
                <a:latin typeface="+mn-lt"/>
              </a:rPr>
              <a:t>…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30" y="616646"/>
            <a:ext cx="4179311" cy="24846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962328" y="4732010"/>
            <a:ext cx="3960440" cy="1440160"/>
          </a:xfrm>
          <a:prstGeom prst="roundRect">
            <a:avLst>
              <a:gd name="adj" fmla="val 15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Quick Question: </a:t>
            </a:r>
          </a:p>
          <a:p>
            <a:r>
              <a:rPr lang="en-US" sz="2000" dirty="0"/>
              <a:t>for the Fitbit paper, what kind of data it uses? How the data generated?</a:t>
            </a:r>
          </a:p>
        </p:txBody>
      </p:sp>
    </p:spTree>
    <p:extLst>
      <p:ext uri="{BB962C8B-B14F-4D97-AF65-F5344CB8AC3E}">
        <p14:creationId xmlns:p14="http://schemas.microsoft.com/office/powerpoint/2010/main" val="380795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1" y="609601"/>
            <a:ext cx="8046719" cy="15509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Why classify big data according to the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60591"/>
            <a:ext cx="8229600" cy="39655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+mn-lt"/>
              </a:rPr>
              <a:t>Different storage methods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</a:t>
            </a:r>
          </a:p>
          <a:p>
            <a:r>
              <a:rPr lang="en-US" sz="2400" dirty="0">
                <a:latin typeface="+mn-lt"/>
              </a:rPr>
              <a:t>Different search strategies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450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36F-53FA-4C54-8731-A15D129E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96595"/>
            <a:ext cx="9866312" cy="835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Big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B73F-C157-4FA9-9525-9F39DA0B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932" y="196215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Text files, CSV files, JSON files</a:t>
            </a: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Databases (SQL, etc.)</a:t>
            </a: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Google GFS, Hadoop HDFS,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Hbase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, MongoDB, … </a:t>
            </a:r>
          </a:p>
          <a:p>
            <a:pPr lvl="1"/>
            <a:r>
              <a:rPr lang="en-US" sz="1800" dirty="0">
                <a:latin typeface="+mn-lt"/>
              </a:rPr>
              <a:t>also referred to NoSQL databases</a:t>
            </a:r>
          </a:p>
          <a:p>
            <a:endParaRPr lang="en-US" sz="2000" dirty="0"/>
          </a:p>
          <a:p>
            <a:r>
              <a:rPr lang="en-US" sz="2000" dirty="0"/>
              <a:t>… </a:t>
            </a:r>
            <a:endParaRPr lang="en-US" sz="2000" dirty="0">
              <a:latin typeface="+mn-lt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374150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365125"/>
            <a:ext cx="9794304" cy="1325563"/>
          </a:xfrm>
        </p:spPr>
        <p:txBody>
          <a:bodyPr/>
          <a:lstStyle/>
          <a:p>
            <a:r>
              <a:rPr lang="en-US" dirty="0"/>
              <a:t>SQL vs. NoSQL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76431"/>
              </p:ext>
            </p:extLst>
          </p:nvPr>
        </p:nvGraphicFramePr>
        <p:xfrm>
          <a:off x="2194560" y="1690688"/>
          <a:ext cx="7486650" cy="364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RDMS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34"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398"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and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48">
                <a:tc>
                  <a:txBody>
                    <a:bodyPr/>
                    <a:lstStyle/>
                    <a:p>
                      <a:r>
                        <a:rPr lang="en-US" dirty="0"/>
                        <a:t>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 write many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WORM (write once, read many times)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2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34">
                <a:tc>
                  <a:txBody>
                    <a:bodyPr/>
                    <a:lstStyle/>
                    <a:p>
                      <a:r>
                        <a:rPr lang="en-US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34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15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Cloud data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47800"/>
            <a:ext cx="7543801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Data stored on clouds </a:t>
            </a:r>
            <a:r>
              <a:rPr lang="en-US" altLang="zh-CN" sz="2400" dirty="0">
                <a:latin typeface="+mn-lt"/>
              </a:rPr>
              <a:t> </a:t>
            </a:r>
            <a:r>
              <a:rPr lang="zh-CN" altLang="en-US" sz="2400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Amazon, Alibaba, </a:t>
            </a:r>
            <a:r>
              <a:rPr lang="en-US" sz="1800" dirty="0" err="1">
                <a:latin typeface="+mn-lt"/>
              </a:rPr>
              <a:t>Wechat</a:t>
            </a:r>
            <a:r>
              <a:rPr lang="en-US" sz="1800" dirty="0">
                <a:latin typeface="+mn-lt"/>
              </a:rPr>
              <a:t>, ... </a:t>
            </a:r>
            <a:r>
              <a:rPr lang="zh-CN" altLang="en-US" sz="1800" dirty="0">
                <a:latin typeface="+mn-lt"/>
              </a:rPr>
              <a:t>（</a:t>
            </a:r>
            <a:r>
              <a:rPr lang="en-US" altLang="zh-CN" sz="1800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USGS Earthquake data  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  <a:hlinkClick r:id="rId2"/>
              </a:rPr>
              <a:t>https://earthquake.usgs.gov/earthquakes/feed/v1.0/csv.php</a:t>
            </a:r>
            <a:endParaRPr lang="en-US" sz="18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Advantages </a:t>
            </a:r>
            <a:r>
              <a:rPr lang="zh-CN" altLang="en-US" sz="2400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No local storage needed </a:t>
            </a:r>
            <a:r>
              <a:rPr lang="zh-CN" altLang="en-US" sz="20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Global sharing  </a:t>
            </a:r>
            <a:r>
              <a:rPr lang="zh-CN" altLang="en-US" sz="20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…</a:t>
            </a:r>
          </a:p>
          <a:p>
            <a:r>
              <a:rPr lang="en-US" sz="2400" dirty="0">
                <a:latin typeface="+mn-lt"/>
              </a:rPr>
              <a:t>Challenges </a:t>
            </a:r>
            <a:r>
              <a:rPr lang="zh-CN" altLang="en-US" sz="2400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Security </a:t>
            </a:r>
            <a:r>
              <a:rPr lang="zh-CN" altLang="en-US" sz="20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(unauthorized) Resale of data </a:t>
            </a:r>
          </a:p>
          <a:p>
            <a:pPr lvl="1"/>
            <a:r>
              <a:rPr lang="en-US" sz="1800" dirty="0">
                <a:latin typeface="+mn-lt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70187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ECE3-9604-4DB4-8963-8514882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74639"/>
            <a:ext cx="8001000" cy="87375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Activity #2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2700" dirty="0"/>
              <a:t>group discussion and then share in class and submit 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8E84-DA3A-4D9A-94A2-683C5B6A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260" y="1519898"/>
            <a:ext cx="9254490" cy="501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1</a:t>
            </a:r>
            <a:r>
              <a:rPr lang="en-US" dirty="0"/>
              <a:t>. </a:t>
            </a:r>
            <a:r>
              <a:rPr lang="en-US" sz="1600" dirty="0">
                <a:latin typeface="+mn-lt"/>
              </a:rPr>
              <a:t>Where do you store your personal photos? (name 3)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2. Find one specific example (not mentioned in this lecture) for each type of data.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3. Assume you were performing the research as the Fitbit paper author does, describe the type and details of the data you’d use.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69F441-CFEC-4D0C-A949-39EAB4DEE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19689"/>
              </p:ext>
            </p:extLst>
          </p:nvPr>
        </p:nvGraphicFramePr>
        <p:xfrm>
          <a:off x="2366010" y="2086000"/>
          <a:ext cx="563499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78">
                  <a:extLst>
                    <a:ext uri="{9D8B030D-6E8A-4147-A177-3AD203B41FA5}">
                      <a16:colId xmlns:a16="http://schemas.microsoft.com/office/drawing/2014/main" val="2401043054"/>
                    </a:ext>
                  </a:extLst>
                </a:gridCol>
                <a:gridCol w="1746506">
                  <a:extLst>
                    <a:ext uri="{9D8B030D-6E8A-4147-A177-3AD203B41FA5}">
                      <a16:colId xmlns:a16="http://schemas.microsoft.com/office/drawing/2014/main" val="1036664259"/>
                    </a:ext>
                  </a:extLst>
                </a:gridCol>
                <a:gridCol w="1746506">
                  <a:extLst>
                    <a:ext uri="{9D8B030D-6E8A-4147-A177-3AD203B41FA5}">
                      <a16:colId xmlns:a16="http://schemas.microsoft.com/office/drawing/2014/main" val="2855713128"/>
                    </a:ext>
                  </a:extLst>
                </a:gridCol>
              </a:tblGrid>
              <a:tr h="247230">
                <a:tc>
                  <a:txBody>
                    <a:bodyPr/>
                    <a:lstStyle/>
                    <a:p>
                      <a:r>
                        <a:rPr lang="en-US" sz="14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00252"/>
                  </a:ext>
                </a:extLst>
              </a:tr>
              <a:tr h="296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69717"/>
                  </a:ext>
                </a:extLst>
              </a:tr>
              <a:tr h="296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59500"/>
                  </a:ext>
                </a:extLst>
              </a:tr>
              <a:tr h="296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53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D24A43-A01C-445A-B09C-13C3E8341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467"/>
              </p:ext>
            </p:extLst>
          </p:nvPr>
        </p:nvGraphicFramePr>
        <p:xfrm>
          <a:off x="2217420" y="4151630"/>
          <a:ext cx="5783580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44">
                  <a:extLst>
                    <a:ext uri="{9D8B030D-6E8A-4147-A177-3AD203B41FA5}">
                      <a16:colId xmlns:a16="http://schemas.microsoft.com/office/drawing/2014/main" val="1919599598"/>
                    </a:ext>
                  </a:extLst>
                </a:gridCol>
                <a:gridCol w="3628936">
                  <a:extLst>
                    <a:ext uri="{9D8B030D-6E8A-4147-A177-3AD203B41FA5}">
                      <a16:colId xmlns:a16="http://schemas.microsoft.com/office/drawing/2014/main" val="253690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Structured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0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Semi-structured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3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Quasi-structured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6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Unstructured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4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5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476672"/>
            <a:ext cx="7859216" cy="8683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Summary: Big Data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5Vs, 4 types of data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Storage is so cheap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 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so we store huge amount of data </a:t>
            </a:r>
            <a:r>
              <a:rPr lang="zh-CN" altLang="en-US" sz="2000" dirty="0">
                <a:latin typeface="+mn-lt"/>
              </a:rPr>
              <a:t> </a:t>
            </a:r>
            <a:endParaRPr lang="en-US" altLang="zh-CN" sz="2000" dirty="0">
              <a:latin typeface="+mn-lt"/>
            </a:endParaRP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Looking forward</a:t>
            </a:r>
          </a:p>
          <a:p>
            <a:pPr lvl="1"/>
            <a:r>
              <a:rPr lang="en-US" dirty="0">
                <a:latin typeface="+mn-lt"/>
              </a:rPr>
              <a:t>How do we process the huge data?</a:t>
            </a:r>
          </a:p>
          <a:p>
            <a:pPr lvl="2"/>
            <a:r>
              <a:rPr lang="en-US" dirty="0">
                <a:latin typeface="+mn-lt"/>
              </a:rPr>
              <a:t>Searching for a small fish (or a needle) in an ocean</a:t>
            </a:r>
            <a:endParaRPr lang="en-US" sz="24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What does big data analysis do </a:t>
            </a:r>
            <a:r>
              <a:rPr lang="en-US" altLang="zh-CN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From huge, unstructured data of different formats, try to dynamically and effectively find rules and/or useful information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Next Lecture</a:t>
            </a:r>
          </a:p>
          <a:p>
            <a:pPr lvl="1"/>
            <a:r>
              <a:rPr lang="en-US" dirty="0">
                <a:latin typeface="+mn-lt"/>
              </a:rPr>
              <a:t> Big data analytics lifecycle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Preparation: read the Washington post article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>
                <a:solidFill>
                  <a:schemeClr val="tx1"/>
                </a:solidFill>
              </a:rPr>
              <a:t>paper attached)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229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500062"/>
            <a:ext cx="974909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Key Characteristics of Big Data 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230" y="1825625"/>
            <a:ext cx="9664382" cy="408559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Activity #1:  Review of 5Vs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Name the 5Vs</a:t>
            </a:r>
          </a:p>
          <a:p>
            <a:pPr lvl="1"/>
            <a:r>
              <a:rPr lang="en-US" sz="2000" dirty="0">
                <a:latin typeface="+mn-lt"/>
              </a:rPr>
              <a:t>For each V, give an example</a:t>
            </a:r>
          </a:p>
        </p:txBody>
      </p:sp>
    </p:spTree>
    <p:extLst>
      <p:ext uri="{BB962C8B-B14F-4D97-AF65-F5344CB8AC3E}">
        <p14:creationId xmlns:p14="http://schemas.microsoft.com/office/powerpoint/2010/main" val="93645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600" y="1484784"/>
            <a:ext cx="5879238" cy="44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7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0" y="548680"/>
            <a:ext cx="9673590" cy="114200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Types of Data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190" y="191214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Four Main Types of Data 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n-lt"/>
              </a:rPr>
              <a:t>Structured</a:t>
            </a:r>
            <a:r>
              <a:rPr lang="en-US" sz="2000" dirty="0">
                <a:latin typeface="+mn-lt"/>
              </a:rPr>
              <a:t> Data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n-lt"/>
              </a:rPr>
              <a:t>Semi-Structured</a:t>
            </a:r>
            <a:r>
              <a:rPr lang="en-US" sz="2000" dirty="0">
                <a:latin typeface="+mn-lt"/>
              </a:rPr>
              <a:t> Data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n-lt"/>
              </a:rPr>
              <a:t>Quasi-Structured</a:t>
            </a:r>
            <a:r>
              <a:rPr lang="en-US" sz="2000" dirty="0">
                <a:latin typeface="+mn-lt"/>
              </a:rPr>
              <a:t> Data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n-lt"/>
              </a:rPr>
              <a:t>Unstructured</a:t>
            </a:r>
            <a:r>
              <a:rPr lang="en-US" sz="2000" dirty="0">
                <a:latin typeface="+mn-lt"/>
              </a:rPr>
              <a:t> Data</a:t>
            </a:r>
          </a:p>
          <a:p>
            <a:pPr lvl="2"/>
            <a:r>
              <a:rPr lang="en-US" sz="1800" dirty="0">
                <a:latin typeface="+mn-lt"/>
              </a:rPr>
              <a:t>Notes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1600" dirty="0">
                <a:latin typeface="+mn-lt"/>
              </a:rPr>
              <a:t>other similar classifications or variations also exist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1600" dirty="0">
                <a:latin typeface="+mn-lt"/>
              </a:rPr>
              <a:t>while structured vs. unstructured is understandable, the distinction between other categories sometimes vague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72" y="489605"/>
            <a:ext cx="3251518" cy="28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84" y="628015"/>
            <a:ext cx="9722296" cy="70929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Structured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630" y="1668780"/>
            <a:ext cx="9892982" cy="42424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Data containing a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defined data type, format, structure</a:t>
            </a: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Examples</a:t>
            </a:r>
          </a:p>
          <a:p>
            <a:pPr lvl="1"/>
            <a:r>
              <a:rPr lang="en-US" sz="1800" dirty="0">
                <a:latin typeface="+mn-lt"/>
              </a:rPr>
              <a:t>Numbers, strings, dates, …</a:t>
            </a:r>
          </a:p>
          <a:p>
            <a:pPr lvl="1"/>
            <a:r>
              <a:rPr lang="en-US" sz="1800" dirty="0">
                <a:latin typeface="+mn-lt"/>
              </a:rPr>
              <a:t>Tables, spreadsheets, …</a:t>
            </a:r>
          </a:p>
          <a:p>
            <a:pPr lvl="1"/>
            <a:r>
              <a:rPr lang="en-US" sz="1800" dirty="0">
                <a:latin typeface="+mn-lt"/>
              </a:rPr>
              <a:t>Databases, data warehouses, …</a:t>
            </a: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Characteristics</a:t>
            </a:r>
          </a:p>
          <a:p>
            <a:pPr lvl="1"/>
            <a:r>
              <a:rPr lang="en-US" sz="1800" dirty="0">
                <a:latin typeface="+mn-lt"/>
              </a:rPr>
              <a:t>data is organized in semantic chunks  </a:t>
            </a:r>
          </a:p>
          <a:p>
            <a:pPr lvl="1"/>
            <a:r>
              <a:rPr lang="en-US" sz="1800" dirty="0">
                <a:latin typeface="+mn-lt"/>
              </a:rPr>
              <a:t>similar entities are grouped together  </a:t>
            </a:r>
          </a:p>
          <a:p>
            <a:pPr lvl="1"/>
            <a:r>
              <a:rPr lang="en-US" sz="1800" dirty="0">
                <a:latin typeface="+mn-lt"/>
              </a:rPr>
              <a:t>entities in the same group have the same attributes</a:t>
            </a:r>
          </a:p>
          <a:p>
            <a:pPr lvl="1"/>
            <a:r>
              <a:rPr lang="en-US" sz="1800" dirty="0">
                <a:latin typeface="+mn-lt"/>
              </a:rPr>
              <a:t>have the same defined format, predefined length, 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836712"/>
            <a:ext cx="10010328" cy="85397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91544" y="2420888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Affiliation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Ptw@yahoo.com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Bronco</a:t>
                      </a:r>
                      <a:r>
                        <a:rPr lang="en-US" baseline="0" dirty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  <a:r>
                        <a:rPr lang="en-US" baseline="0" dirty="0"/>
                        <a:t> Duke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mark@gmail.com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of 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  <a:r>
                        <a:rPr lang="en-US" baseline="0" dirty="0"/>
                        <a:t> Pang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alex@uc.edu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Univ</a:t>
                      </a:r>
                      <a:r>
                        <a:rPr lang="en-US" dirty="0"/>
                        <a:t> of 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620688"/>
            <a:ext cx="8147248" cy="2937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Examples of “big” 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37360"/>
            <a:ext cx="8938260" cy="43659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Machine generated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+mn-lt"/>
              </a:rPr>
              <a:t>Sensor data </a:t>
            </a:r>
            <a:r>
              <a:rPr lang="en-US" sz="1800" dirty="0">
                <a:latin typeface="+mn-lt"/>
              </a:rPr>
              <a:t>such as radio frequency ID tags, smart meters, medical devices, and Global Positioning System data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+mn-lt"/>
              </a:rPr>
              <a:t>web log data </a:t>
            </a:r>
            <a:r>
              <a:rPr lang="en-US" sz="1800" dirty="0">
                <a:latin typeface="+mn-lt"/>
              </a:rPr>
              <a:t>that captures all kinds of user activities 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+mn-lt"/>
              </a:rPr>
              <a:t>Point-of-sale data</a:t>
            </a:r>
            <a:r>
              <a:rPr lang="en-US" sz="1800" dirty="0">
                <a:latin typeface="+mn-lt"/>
              </a:rPr>
              <a:t>: When the cashier swipes the bar code of any product that you are purchasing, all that data associated with the product is generated.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 Human generated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+mn-lt"/>
              </a:rPr>
              <a:t>Input data</a:t>
            </a:r>
            <a:r>
              <a:rPr lang="en-US" sz="1800" dirty="0">
                <a:latin typeface="+mn-lt"/>
              </a:rPr>
              <a:t>: data that a human might input into a computer, such as name, age, income, non-free-form survey responses, and so on. 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+mn-lt"/>
              </a:rPr>
              <a:t>Click-stream data</a:t>
            </a:r>
            <a:r>
              <a:rPr lang="en-US" sz="1800" dirty="0">
                <a:latin typeface="+mn-lt"/>
              </a:rPr>
              <a:t>: Data is generated every time you click a link on a website.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0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636923"/>
            <a:ext cx="9794304" cy="73467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34490"/>
            <a:ext cx="8229600" cy="4734561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FF0000"/>
                </a:solidFill>
                <a:latin typeface="+mn-lt"/>
              </a:rPr>
              <a:t>Textual data files with a distinct pattern</a:t>
            </a:r>
          </a:p>
          <a:p>
            <a:pPr lvl="1"/>
            <a:r>
              <a:rPr lang="en-US" sz="1900" dirty="0">
                <a:latin typeface="+mn-lt"/>
              </a:rPr>
              <a:t>Self-describing</a:t>
            </a:r>
          </a:p>
          <a:p>
            <a:pPr lvl="1"/>
            <a:r>
              <a:rPr lang="en-US" sz="1900" dirty="0">
                <a:latin typeface="+mn-lt"/>
              </a:rPr>
              <a:t>Able to parse</a:t>
            </a:r>
          </a:p>
          <a:p>
            <a:r>
              <a:rPr lang="en-US" sz="2200" dirty="0">
                <a:solidFill>
                  <a:srgbClr val="FF0000"/>
                </a:solidFill>
                <a:latin typeface="+mn-lt"/>
              </a:rPr>
              <a:t>Examples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  <a:latin typeface="+mn-lt"/>
              </a:rPr>
              <a:t>XML data files  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  <a:latin typeface="+mn-lt"/>
              </a:rPr>
              <a:t>Emails</a:t>
            </a:r>
          </a:p>
          <a:p>
            <a:r>
              <a:rPr lang="en-US" sz="2200" dirty="0">
                <a:solidFill>
                  <a:srgbClr val="FF0000"/>
                </a:solidFill>
                <a:latin typeface="+mn-lt"/>
              </a:rPr>
              <a:t>Characteristics</a:t>
            </a:r>
          </a:p>
          <a:p>
            <a:pPr lvl="1"/>
            <a:r>
              <a:rPr lang="en-US" sz="1900" dirty="0">
                <a:latin typeface="+mn-lt"/>
              </a:rPr>
              <a:t>organized in semantic entities</a:t>
            </a:r>
          </a:p>
          <a:p>
            <a:pPr lvl="1"/>
            <a:r>
              <a:rPr lang="en-US" sz="1900" dirty="0">
                <a:latin typeface="+mn-lt"/>
              </a:rPr>
              <a:t>similar entities are grouped together</a:t>
            </a:r>
          </a:p>
          <a:p>
            <a:pPr lvl="1"/>
            <a:r>
              <a:rPr lang="en-US" sz="1900" dirty="0">
                <a:latin typeface="+mn-lt"/>
              </a:rPr>
              <a:t>entities in same group may </a:t>
            </a:r>
            <a:r>
              <a:rPr lang="en-US" sz="1900" b="1" i="1" dirty="0">
                <a:latin typeface="+mn-lt"/>
              </a:rPr>
              <a:t>not</a:t>
            </a:r>
            <a:r>
              <a:rPr lang="en-US" sz="1900" dirty="0">
                <a:latin typeface="+mn-lt"/>
              </a:rPr>
              <a:t> have same attributes</a:t>
            </a:r>
          </a:p>
          <a:p>
            <a:pPr lvl="1"/>
            <a:r>
              <a:rPr lang="en-US" sz="1900" dirty="0">
                <a:latin typeface="+mn-lt"/>
              </a:rPr>
              <a:t>order of attributes </a:t>
            </a:r>
            <a:r>
              <a:rPr lang="en-US" sz="1900" b="1" i="1" dirty="0">
                <a:latin typeface="+mn-lt"/>
              </a:rPr>
              <a:t>not</a:t>
            </a:r>
            <a:r>
              <a:rPr lang="en-US" sz="1900" dirty="0">
                <a:latin typeface="+mn-lt"/>
              </a:rPr>
              <a:t> necessarily important</a:t>
            </a:r>
          </a:p>
          <a:p>
            <a:pPr lvl="1"/>
            <a:r>
              <a:rPr lang="en-US" sz="1900" b="1" i="1" dirty="0">
                <a:latin typeface="+mn-lt"/>
              </a:rPr>
              <a:t>not</a:t>
            </a:r>
            <a:r>
              <a:rPr lang="en-US" sz="1900" dirty="0">
                <a:latin typeface="+mn-lt"/>
              </a:rPr>
              <a:t> all attributes may be required</a:t>
            </a:r>
          </a:p>
          <a:p>
            <a:pPr lvl="1"/>
            <a:r>
              <a:rPr lang="en-US" sz="1900" dirty="0">
                <a:latin typeface="+mn-lt"/>
              </a:rPr>
              <a:t>size or type of same attributes in a group may </a:t>
            </a:r>
            <a:r>
              <a:rPr lang="en-US" sz="1900" b="1" i="1" dirty="0">
                <a:latin typeface="+mn-lt"/>
              </a:rPr>
              <a:t>differ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29" y="1080170"/>
            <a:ext cx="3559334" cy="39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28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1485</Words>
  <Application>Microsoft Office PowerPoint</Application>
  <PresentationFormat>Widescreen</PresentationFormat>
  <Paragraphs>261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微软雅黑</vt:lpstr>
      <vt:lpstr>宋体</vt:lpstr>
      <vt:lpstr>Arial</vt:lpstr>
      <vt:lpstr>Calibri</vt:lpstr>
      <vt:lpstr>Century Gothic</vt:lpstr>
      <vt:lpstr>Trebuchet MS</vt:lpstr>
      <vt:lpstr>Wingdings 3</vt:lpstr>
      <vt:lpstr>Wisp</vt:lpstr>
      <vt:lpstr>PowerPoint Presentation</vt:lpstr>
      <vt:lpstr>New Kinds of Data</vt:lpstr>
      <vt:lpstr>Key Characteristics of Big Data  </vt:lpstr>
      <vt:lpstr> </vt:lpstr>
      <vt:lpstr>Types of Data  </vt:lpstr>
      <vt:lpstr>Structured Data </vt:lpstr>
      <vt:lpstr> Example</vt:lpstr>
      <vt:lpstr>Examples of “big” structured data</vt:lpstr>
      <vt:lpstr>Semi-Structured Data</vt:lpstr>
      <vt:lpstr>Examples</vt:lpstr>
      <vt:lpstr>Another example:  JSON</vt:lpstr>
      <vt:lpstr>JSON Data – A name and a value</vt:lpstr>
      <vt:lpstr>Why JSON? </vt:lpstr>
      <vt:lpstr>Assessment of semi-structured data</vt:lpstr>
      <vt:lpstr>“Quasi” Structured Data </vt:lpstr>
      <vt:lpstr>PowerPoint Presentation</vt:lpstr>
      <vt:lpstr>Unstructured Data</vt:lpstr>
      <vt:lpstr>PowerPoint Presentation</vt:lpstr>
      <vt:lpstr> </vt:lpstr>
      <vt:lpstr>Why classify big data according to the structures?</vt:lpstr>
      <vt:lpstr>Big Data Storage</vt:lpstr>
      <vt:lpstr>SQL vs. NoSQL  </vt:lpstr>
      <vt:lpstr>Cloud data  </vt:lpstr>
      <vt:lpstr>Activity #2 group discussion and then share in class and submit </vt:lpstr>
      <vt:lpstr>Summary: Big Data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Yang</dc:creator>
  <cp:lastModifiedBy>Lan Yang</cp:lastModifiedBy>
  <cp:revision>9</cp:revision>
  <dcterms:created xsi:type="dcterms:W3CDTF">2019-06-18T17:13:09Z</dcterms:created>
  <dcterms:modified xsi:type="dcterms:W3CDTF">2019-09-03T21:25:16Z</dcterms:modified>
</cp:coreProperties>
</file>