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00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7" r:id="rId11"/>
    <p:sldId id="619" r:id="rId12"/>
    <p:sldId id="614" r:id="rId13"/>
    <p:sldId id="615" r:id="rId14"/>
    <p:sldId id="616" r:id="rId15"/>
    <p:sldId id="632" r:id="rId16"/>
    <p:sldId id="633" r:id="rId17"/>
    <p:sldId id="634" r:id="rId18"/>
    <p:sldId id="635" r:id="rId19"/>
    <p:sldId id="636" r:id="rId20"/>
    <p:sldId id="638" r:id="rId21"/>
    <p:sldId id="640" r:id="rId22"/>
    <p:sldId id="641" r:id="rId23"/>
    <p:sldId id="618" r:id="rId24"/>
    <p:sldId id="642" r:id="rId25"/>
    <p:sldId id="621" r:id="rId26"/>
    <p:sldId id="622" r:id="rId27"/>
    <p:sldId id="623" r:id="rId28"/>
    <p:sldId id="624" r:id="rId29"/>
    <p:sldId id="625" r:id="rId30"/>
    <p:sldId id="626" r:id="rId31"/>
    <p:sldId id="629" r:id="rId32"/>
    <p:sldId id="630" r:id="rId33"/>
    <p:sldId id="631" r:id="rId34"/>
    <p:sldId id="643" r:id="rId35"/>
    <p:sldId id="644" r:id="rId36"/>
    <p:sldId id="645" r:id="rId37"/>
    <p:sldId id="646" r:id="rId38"/>
    <p:sldId id="647" r:id="rId39"/>
    <p:sldId id="648" r:id="rId40"/>
    <p:sldId id="649" r:id="rId41"/>
    <p:sldId id="62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86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79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53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ED4B-6EF1-F845-8EE6-96D296C0D32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0E80C1-95E4-F247-8A80-A8A5B413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visualiza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pandas/python_pandas_visualization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visualiz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75"/>
          <p:cNvSpPr txBox="1"/>
          <p:nvPr/>
        </p:nvSpPr>
        <p:spPr>
          <a:xfrm>
            <a:off x="2782888" y="3789363"/>
            <a:ext cx="6524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1" hangingPunct="1">
              <a:spcBef>
                <a:spcPct val="50000"/>
              </a:spcBef>
            </a:pPr>
            <a:endParaRPr lang="zh-CN" altLang="en-US" sz="2400" b="1" dirty="0">
              <a:solidFill>
                <a:srgbClr val="008080"/>
              </a:solidFill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  <p:sp>
        <p:nvSpPr>
          <p:cNvPr id="5122" name="Rectangle 79"/>
          <p:cNvSpPr>
            <a:spLocks noGrp="1"/>
          </p:cNvSpPr>
          <p:nvPr>
            <p:ph type="subTitle" idx="1"/>
          </p:nvPr>
        </p:nvSpPr>
        <p:spPr>
          <a:xfrm>
            <a:off x="2882265" y="4249738"/>
            <a:ext cx="6002020" cy="1134110"/>
          </a:xfrm>
        </p:spPr>
        <p:txBody>
          <a:bodyPr wrap="square" lIns="91440" tIns="45720" rIns="91440" bIns="45720" anchor="t">
            <a:normAutofit/>
          </a:bodyPr>
          <a:lstStyle/>
          <a:p>
            <a:pPr algn="ctr" eaLnBrk="1" hangingPunct="1">
              <a:buSzPct val="75000"/>
            </a:pPr>
            <a:r>
              <a:rPr lang="en-US" altLang="zh-CN" sz="2800" kern="1200" dirty="0">
                <a:solidFill>
                  <a:srgbClr val="10559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 </a:t>
            </a:r>
            <a:r>
              <a:rPr lang="en-US" altLang="zh-CN" sz="2800" dirty="0">
                <a:solidFill>
                  <a:srgbClr val="10559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2800" kern="1200" dirty="0">
                <a:solidFill>
                  <a:srgbClr val="10559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Data Visualization</a:t>
            </a:r>
            <a:endParaRPr lang="zh-CN" altLang="en-US" sz="2800" kern="1200" dirty="0">
              <a:solidFill>
                <a:srgbClr val="10559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57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Scientific Visualization (</a:t>
            </a:r>
            <a:r>
              <a:rPr lang="en-US" dirty="0" err="1">
                <a:solidFill>
                  <a:srgbClr val="0070C0"/>
                </a:solidFill>
              </a:rPr>
              <a:t>SciViz</a:t>
            </a:r>
            <a:r>
              <a:rPr lang="en-US" dirty="0">
                <a:solidFill>
                  <a:srgbClr val="0070C0"/>
                </a:solidFill>
              </a:rPr>
              <a:t>) vs.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Information Visualization (</a:t>
            </a:r>
            <a:r>
              <a:rPr lang="en-US" dirty="0" err="1">
                <a:solidFill>
                  <a:srgbClr val="0070C0"/>
                </a:solidFill>
              </a:rPr>
              <a:t>InfoViz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2" y="198501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Initially, scientific visualization and information visualization were differentiated, although some no longer differentiate the two.</a:t>
            </a:r>
          </a:p>
          <a:p>
            <a:r>
              <a:rPr lang="en-US" sz="2000" dirty="0">
                <a:latin typeface="+mn-lt"/>
              </a:rPr>
              <a:t>Both provide representations of data. However the data sets are most often different.</a:t>
            </a:r>
          </a:p>
          <a:p>
            <a:r>
              <a:rPr lang="en-US" sz="2000" dirty="0" err="1">
                <a:latin typeface="+mn-lt"/>
              </a:rPr>
              <a:t>ScientificViz</a:t>
            </a:r>
            <a:r>
              <a:rPr lang="en-US" sz="2000" dirty="0">
                <a:latin typeface="+mn-lt"/>
              </a:rPr>
              <a:t> – typically concerned with data that has a well-defined representation in 2D or 3D space (i.e. data objects) </a:t>
            </a:r>
          </a:p>
          <a:p>
            <a:pPr lvl="1"/>
            <a:r>
              <a:rPr lang="en-US" sz="1800" dirty="0">
                <a:latin typeface="+mn-lt"/>
              </a:rPr>
              <a:t>used for the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clarification of well-known phenomena</a:t>
            </a:r>
          </a:p>
          <a:p>
            <a:r>
              <a:rPr lang="en-US" sz="2000" dirty="0" err="1">
                <a:latin typeface="+mn-lt"/>
              </a:rPr>
              <a:t>InfoViz</a:t>
            </a:r>
            <a:r>
              <a:rPr lang="en-US" sz="2000" dirty="0">
                <a:latin typeface="+mn-lt"/>
              </a:rPr>
              <a:t> – typically concerned with abstract data</a:t>
            </a:r>
          </a:p>
          <a:p>
            <a:pPr lvl="1"/>
            <a:r>
              <a:rPr lang="en-US" sz="1800" dirty="0">
                <a:latin typeface="+mn-lt"/>
              </a:rPr>
              <a:t>used for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searching for interesting phenomena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60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32" y="3694903"/>
            <a:ext cx="3349779" cy="2204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91" y="4577677"/>
            <a:ext cx="780356" cy="43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27" y="3392996"/>
            <a:ext cx="2808312" cy="2808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980728"/>
            <a:ext cx="2571715" cy="216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872" y="1196752"/>
            <a:ext cx="1955404" cy="172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54" y="1772816"/>
            <a:ext cx="780356" cy="438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7408" y="4509120"/>
            <a:ext cx="2592288" cy="10081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dirty="0"/>
              <a:t>Activity 1: identify </a:t>
            </a:r>
            <a:r>
              <a:rPr lang="en-US" sz="2400" dirty="0" err="1"/>
              <a:t>SciViz</a:t>
            </a:r>
            <a:r>
              <a:rPr lang="en-US" sz="2400" dirty="0"/>
              <a:t> or </a:t>
            </a:r>
            <a:r>
              <a:rPr lang="en-US" sz="2400" dirty="0" err="1"/>
              <a:t>InfoViz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4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966" y="582295"/>
            <a:ext cx="943426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Role of 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2104" y="2491741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Activity 2: How many legs does this elephant have?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204864"/>
            <a:ext cx="4392488" cy="28496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032104" y="2276872"/>
            <a:ext cx="396044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244" y="570231"/>
            <a:ext cx="9362256" cy="904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Visualization – User’s goals and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2" y="193071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Presentation</a:t>
            </a:r>
            <a:r>
              <a:rPr lang="en-US" sz="2000" dirty="0">
                <a:latin typeface="+mn-lt"/>
              </a:rPr>
              <a:t>: The user is trying to convey some concept or set of facts to an audience.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Interactive Presentation</a:t>
            </a:r>
            <a:r>
              <a:rPr lang="en-US" sz="2000" dirty="0">
                <a:latin typeface="+mn-lt"/>
              </a:rPr>
              <a:t>: The user is providing a presentation as above but one that is interactive typically for an individual to explore.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Exploration</a:t>
            </a:r>
            <a:r>
              <a:rPr lang="en-US" sz="2000" dirty="0">
                <a:latin typeface="+mn-lt"/>
              </a:rPr>
              <a:t>: The user possesses a data set and wants to examine it to ascertain its contents and/or whether a particular feature or set of features is present or absent.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Confirmation: </a:t>
            </a:r>
            <a:r>
              <a:rPr lang="en-US" sz="2000" dirty="0">
                <a:latin typeface="+mn-lt"/>
              </a:rPr>
              <a:t>The user has determined or hypothesized that a given feature is present in the data and wants to use the visualization to verify this fact or hypothesis.</a:t>
            </a:r>
          </a:p>
        </p:txBody>
      </p:sp>
    </p:spTree>
    <p:extLst>
      <p:ext uri="{BB962C8B-B14F-4D97-AF65-F5344CB8AC3E}">
        <p14:creationId xmlns:p14="http://schemas.microsoft.com/office/powerpoint/2010/main" val="152973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670" y="593725"/>
            <a:ext cx="9578280" cy="9756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Common Visualization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58" y="1843688"/>
            <a:ext cx="10515600" cy="468052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latin typeface="+mn-lt"/>
              </a:rPr>
              <a:t>Hot Language (C/C++/Java/Python plus OpenGL)</a:t>
            </a:r>
          </a:p>
          <a:p>
            <a:pPr marL="0" indent="0">
              <a:buNone/>
            </a:pPr>
            <a:endParaRPr lang="en-US" sz="3600" dirty="0">
              <a:latin typeface="+mn-lt"/>
            </a:endParaRPr>
          </a:p>
          <a:p>
            <a:r>
              <a:rPr lang="en-US" sz="3600" dirty="0">
                <a:latin typeface="+mn-lt"/>
              </a:rPr>
              <a:t>Stat/math packages with graphics</a:t>
            </a:r>
          </a:p>
          <a:p>
            <a:pPr lvl="1"/>
            <a:r>
              <a:rPr lang="en-US" sz="2900" dirty="0">
                <a:latin typeface="+mn-lt"/>
              </a:rPr>
              <a:t>R, MATLAB, …</a:t>
            </a:r>
          </a:p>
          <a:p>
            <a:endParaRPr lang="en-US" sz="3600" dirty="0">
              <a:latin typeface="+mn-lt"/>
            </a:endParaRPr>
          </a:p>
          <a:p>
            <a:r>
              <a:rPr lang="en-US" sz="3600" dirty="0">
                <a:latin typeface="+mn-lt"/>
              </a:rPr>
              <a:t>Software  libraries/toolkits/APIs</a:t>
            </a:r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	D3.js (JavaScript)	https://d3js.org</a:t>
            </a:r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Pandas plotting (Python)</a:t>
            </a:r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 		</a:t>
            </a:r>
            <a:r>
              <a:rPr lang="en-US" sz="2900" dirty="0">
                <a:latin typeface="+mn-lt"/>
                <a:hlinkClick r:id="rId2"/>
              </a:rPr>
              <a:t>https://pandas.pydata.org/pandas-docs/stable/visualization.html</a:t>
            </a:r>
            <a:r>
              <a:rPr lang="en-US" sz="29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	Google Charts (JavaScript) https://developers.google.com/chart/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…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13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440" y="155679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Case Study: U.S. Birth 2000 - 2014</a:t>
            </a:r>
          </a:p>
        </p:txBody>
      </p:sp>
    </p:spTree>
    <p:extLst>
      <p:ext uri="{BB962C8B-B14F-4D97-AF65-F5344CB8AC3E}">
        <p14:creationId xmlns:p14="http://schemas.microsoft.com/office/powerpoint/2010/main" val="145823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DataSet</a:t>
            </a:r>
            <a:r>
              <a:rPr lang="en-US" dirty="0">
                <a:solidFill>
                  <a:srgbClr val="0070C0"/>
                </a:solidFill>
              </a:rPr>
              <a:t> of US Births 2000- 2014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60120"/>
              </p:ext>
            </p:extLst>
          </p:nvPr>
        </p:nvGraphicFramePr>
        <p:xfrm>
          <a:off x="1271464" y="1692501"/>
          <a:ext cx="6592375" cy="4050824"/>
        </p:xfrm>
        <a:graphic>
          <a:graphicData uri="http://schemas.openxmlformats.org/drawingml/2006/table">
            <a:tbl>
              <a:tblPr/>
              <a:tblGrid>
                <a:gridCol w="74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5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958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700" b="1" dirty="0">
                          <a:effectLst/>
                        </a:rPr>
                      </a:br>
                      <a:endParaRPr lang="en-US" sz="1700" b="1" dirty="0">
                        <a:effectLst/>
                      </a:endParaRP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year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month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 err="1">
                          <a:solidFill>
                            <a:srgbClr val="FF0000"/>
                          </a:solidFill>
                          <a:effectLst/>
                        </a:rPr>
                        <a:t>date_of_month</a:t>
                      </a:r>
                      <a:endParaRPr 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 err="1">
                          <a:solidFill>
                            <a:srgbClr val="FF0000"/>
                          </a:solidFill>
                          <a:effectLst/>
                        </a:rPr>
                        <a:t>day_of_week</a:t>
                      </a:r>
                      <a:endParaRPr 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births</a:t>
                      </a:r>
                    </a:p>
                  </a:txBody>
                  <a:tcPr marL="85624" marR="85624" marT="42812" marB="42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9083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8006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2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11363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3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13032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4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5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12558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5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12466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12516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7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6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8934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8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7949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9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11668</a:t>
                      </a:r>
                    </a:p>
                  </a:txBody>
                  <a:tcPr marL="85624" marR="85624" marT="42812" marB="42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8100794" y="2247531"/>
            <a:ext cx="37063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+mn-lt"/>
              </a:rPr>
              <a:t>Source: </a:t>
            </a:r>
            <a:r>
              <a:rPr lang="en-US" dirty="0">
                <a:latin typeface="+mn-lt"/>
              </a:rPr>
              <a:t>Alchemy User Guide =&gt; Sample Data Set -&gt; US_births_2000-2014_SSA.csv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Data Format</a:t>
            </a:r>
            <a:r>
              <a:rPr lang="en-US" sz="2000" dirty="0">
                <a:latin typeface="+mn-lt"/>
              </a:rPr>
              <a:t>: the first 10 data entries as shown in table </a:t>
            </a:r>
          </a:p>
          <a:p>
            <a:endParaRPr lang="en-US" sz="20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/>
          </a:p>
          <a:p>
            <a:r>
              <a:rPr lang="en-US" sz="16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383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Average Birth 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2000-2014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67" y="2278491"/>
            <a:ext cx="7149997" cy="39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Average birth – Day of week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2057401"/>
            <a:ext cx="6400800" cy="4512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8101" y="2504209"/>
            <a:ext cx="319000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Sunday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Monday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Tuesday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Wednesday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Thursdays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Friday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Saturday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Average births -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772816"/>
            <a:ext cx="7344816" cy="3942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0256" y="1772816"/>
            <a:ext cx="34563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Note: This case was adopted from a student group’s first data analysis project.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Discussion questions: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AutoNum type="arabicParenBoth"/>
            </a:pPr>
            <a:r>
              <a:rPr lang="en-US" sz="2000" dirty="0">
                <a:latin typeface="+mn-lt"/>
              </a:rPr>
              <a:t>What does visualization help? (advantages?)</a:t>
            </a:r>
          </a:p>
          <a:p>
            <a:pPr marL="342900" indent="-342900">
              <a:buAutoNum type="arabicParenBoth"/>
            </a:pPr>
            <a:endParaRPr lang="en-US" sz="2000" dirty="0">
              <a:latin typeface="+mn-lt"/>
            </a:endParaRPr>
          </a:p>
          <a:p>
            <a:pPr marL="342900" indent="-342900">
              <a:buAutoNum type="arabicParenBoth"/>
            </a:pPr>
            <a:r>
              <a:rPr lang="en-US" sz="2000" dirty="0">
                <a:latin typeface="+mn-lt"/>
              </a:rPr>
              <a:t>In this case, what other  charts could be added to improve the existing work? 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61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916832"/>
            <a:ext cx="2952328" cy="7200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448"/>
            <a:ext cx="8584050" cy="6233864"/>
          </a:xfrm>
        </p:spPr>
      </p:pic>
      <p:sp>
        <p:nvSpPr>
          <p:cNvPr id="5" name="TextBox 4"/>
          <p:cNvSpPr txBox="1"/>
          <p:nvPr/>
        </p:nvSpPr>
        <p:spPr>
          <a:xfrm>
            <a:off x="551384" y="4725144"/>
            <a:ext cx="2232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Here:  we refer to “data” instead of “information”, more suitable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B44BA-CB82-8D4B-9189-5F8F843C3A11}"/>
              </a:ext>
            </a:extLst>
          </p:cNvPr>
          <p:cNvSpPr txBox="1"/>
          <p:nvPr/>
        </p:nvSpPr>
        <p:spPr>
          <a:xfrm>
            <a:off x="6949440" y="6320790"/>
            <a:ext cx="37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CS2990 Dr. Steichen</a:t>
            </a:r>
          </a:p>
        </p:txBody>
      </p:sp>
    </p:spTree>
    <p:extLst>
      <p:ext uri="{BB962C8B-B14F-4D97-AF65-F5344CB8AC3E}">
        <p14:creationId xmlns:p14="http://schemas.microsoft.com/office/powerpoint/2010/main" val="323442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08" y="639445"/>
            <a:ext cx="979430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to Pandas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308" y="2133600"/>
            <a:ext cx="979430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import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numpy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import pandas as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pd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import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matplotlib.pyplot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plt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A tutorial: </a:t>
            </a:r>
            <a:r>
              <a:rPr lang="en-US" dirty="0">
                <a:latin typeface="+mn-lt"/>
                <a:hlinkClick r:id="rId2"/>
              </a:rPr>
              <a:t>https://www.tutorialspoint.com/python_pandas/python_pandas_visualization.htm</a:t>
            </a:r>
            <a:r>
              <a:rPr lang="en-US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100" y="700397"/>
            <a:ext cx="9578280" cy="78550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Plot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02" y="1772387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(50))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+mn-lt"/>
              </a:rPr>
              <a:t>df.plot.line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828940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93725"/>
            <a:ext cx="9938320" cy="8921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Plot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70" y="1485900"/>
            <a:ext cx="68199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# Data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=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({'x': range(1,11), 'y1':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(10), 	'y2':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(10)+range(1,11),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'y3':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(10)+range(11,21) })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# multiple line plot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B0F0"/>
                </a:solidFill>
                <a:latin typeface="+mn-lt"/>
              </a:rPr>
              <a:t>plt.plot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( 'x', 'y1', data=</a:t>
            </a:r>
            <a:r>
              <a:rPr lang="en-US" sz="1600" dirty="0" err="1">
                <a:solidFill>
                  <a:srgbClr val="00B0F0"/>
                </a:solidFill>
                <a:latin typeface="+mn-lt"/>
              </a:rPr>
              <a:t>df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, marker='o', </a:t>
            </a:r>
            <a:r>
              <a:rPr lang="en-US" sz="1600" dirty="0" err="1">
                <a:solidFill>
                  <a:srgbClr val="00B0F0"/>
                </a:solidFill>
                <a:latin typeface="+mn-lt"/>
              </a:rPr>
              <a:t>markerfacecolor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='blue', 	</a:t>
            </a:r>
            <a:r>
              <a:rPr lang="en-US" sz="1600" dirty="0" err="1">
                <a:solidFill>
                  <a:srgbClr val="00B0F0"/>
                </a:solidFill>
                <a:latin typeface="+mn-lt"/>
              </a:rPr>
              <a:t>markersize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=12, color='</a:t>
            </a:r>
            <a:r>
              <a:rPr lang="en-US" sz="1600" dirty="0" err="1">
                <a:solidFill>
                  <a:srgbClr val="00B0F0"/>
                </a:solidFill>
                <a:latin typeface="+mn-lt"/>
              </a:rPr>
              <a:t>skyblue</a:t>
            </a:r>
            <a:r>
              <a:rPr lang="en-US" sz="1600" dirty="0">
                <a:solidFill>
                  <a:srgbClr val="00B0F0"/>
                </a:solidFill>
                <a:latin typeface="+mn-lt"/>
              </a:rPr>
              <a:t>', linewidth=4)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plt.plot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 'x', 'y2', data=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marker='', color='olive', linewidth=2)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plt.plot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( 'x', 'y3', data=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marker='', color='olive', linewidth=2, 	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linestyle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='dashed', label="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toto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plt.legend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60" y="2270938"/>
            <a:ext cx="4105672" cy="27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0" y="628015"/>
            <a:ext cx="9578280" cy="8807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 Plotting – </a:t>
            </a:r>
            <a:r>
              <a:rPr lang="en-US" dirty="0">
                <a:solidFill>
                  <a:srgbClr val="FF0000"/>
                </a:solidFill>
              </a:rPr>
              <a:t>plot() </a:t>
            </a:r>
            <a:r>
              <a:rPr lang="en-US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6" y="171387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pd.Series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      index=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pd.date_range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('1/1/2000', periods=1000))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ts.cumsum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 </a:t>
            </a:r>
            <a:r>
              <a:rPr lang="en-US" sz="2400" dirty="0">
                <a:latin typeface="+mn-lt"/>
              </a:rPr>
              <a:t>#cumulative sum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+mn-lt"/>
              </a:rPr>
              <a:t>ts.plot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00" y="2927542"/>
            <a:ext cx="4827100" cy="3340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726" y="4845164"/>
            <a:ext cx="428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actual graphs may vary due to the use of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94358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06" y="605979"/>
            <a:ext cx="8064564" cy="7347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Plot all columns of </a:t>
            </a:r>
            <a:r>
              <a:rPr lang="en-US" dirty="0" err="1">
                <a:solidFill>
                  <a:srgbClr val="0070C0"/>
                </a:solidFill>
              </a:rPr>
              <a:t>DataFrame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844824"/>
            <a:ext cx="5682009" cy="2520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(1000, 4)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index=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ts.index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columns=list('ABCD'))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df.cumsum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+mn-lt"/>
              </a:rPr>
              <a:t>plt.figure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+mn-lt"/>
              </a:rPr>
              <a:t>df.plot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01" y="1340768"/>
            <a:ext cx="5852172" cy="43891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19536" y="4653136"/>
            <a:ext cx="3672408" cy="9361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5560" y="4941168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plt.figure</a:t>
            </a:r>
            <a:r>
              <a:rPr lang="en-US" dirty="0"/>
              <a:t>(): create a figure object</a:t>
            </a:r>
          </a:p>
        </p:txBody>
      </p:sp>
    </p:spTree>
    <p:extLst>
      <p:ext uri="{BB962C8B-B14F-4D97-AF65-F5344CB8AC3E}">
        <p14:creationId xmlns:p14="http://schemas.microsoft.com/office/powerpoint/2010/main" val="207346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088" y="605155"/>
            <a:ext cx="4107502" cy="5949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Bar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23" y="1690688"/>
            <a:ext cx="5358309" cy="28803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plt.figure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+mn-lt"/>
              </a:rPr>
              <a:t>df.iloc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[5].plot(kind='bar')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#</a:t>
            </a:r>
            <a:r>
              <a:rPr lang="en-US" dirty="0" err="1">
                <a:latin typeface="+mn-lt"/>
              </a:rPr>
              <a:t>df</a:t>
            </a:r>
            <a:r>
              <a:rPr lang="en-US" dirty="0">
                <a:latin typeface="+mn-lt"/>
              </a:rPr>
              <a:t>: see slide “plot all columns of </a:t>
            </a:r>
            <a:r>
              <a:rPr lang="en-US" dirty="0" err="1">
                <a:latin typeface="+mn-lt"/>
              </a:rPr>
              <a:t>DataFrame</a:t>
            </a:r>
            <a:r>
              <a:rPr lang="en-US" dirty="0">
                <a:latin typeface="+mn-lt"/>
              </a:rPr>
              <a:t>”  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3" y="1690688"/>
            <a:ext cx="5112568" cy="33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695393"/>
            <a:ext cx="9722296" cy="9505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Multiple bar plot – </a:t>
            </a:r>
            <a:r>
              <a:rPr lang="en-US" dirty="0">
                <a:solidFill>
                  <a:srgbClr val="FF0000"/>
                </a:solidFill>
              </a:rPr>
              <a:t>bar () </a:t>
            </a:r>
            <a:r>
              <a:rPr lang="en-US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556" y="1949516"/>
            <a:ext cx="5904656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df2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(10, 4), 	columns=['a', 'b', 'c', 'd'])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df2.plot.bar()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2" y="1772356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370" y="639445"/>
            <a:ext cx="957828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bar plot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527220"/>
            <a:ext cx="5013972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df2.plot.bar(stacked=True)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5567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7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786" y="445135"/>
            <a:ext cx="943426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Horizontal (stacked) bar plot –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barh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4903"/>
            <a:ext cx="4465712" cy="194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df2.plot.barh(stacked=True)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567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7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365125"/>
            <a:ext cx="9074224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Histograms 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3600" dirty="0" err="1">
                <a:solidFill>
                  <a:srgbClr val="FF0000"/>
                </a:solidFill>
              </a:rPr>
              <a:t>DataFrame.plot.hist</a:t>
            </a:r>
            <a:r>
              <a:rPr lang="en-US" sz="3600" dirty="0">
                <a:solidFill>
                  <a:srgbClr val="FF0000"/>
                </a:solidFill>
              </a:rPr>
              <a:t>() </a:t>
            </a:r>
            <a:r>
              <a:rPr lang="en-US" sz="3600" dirty="0">
                <a:solidFill>
                  <a:srgbClr val="0070C0"/>
                </a:solidFill>
              </a:rPr>
              <a:t>and </a:t>
            </a:r>
            <a:r>
              <a:rPr lang="en-US" sz="3600" dirty="0" err="1">
                <a:solidFill>
                  <a:srgbClr val="FF0000"/>
                </a:solidFill>
              </a:rPr>
              <a:t>Series.plot.hist</a:t>
            </a:r>
            <a:r>
              <a:rPr lang="en-US" sz="3600" dirty="0">
                <a:solidFill>
                  <a:srgbClr val="FF0000"/>
                </a:solidFill>
              </a:rPr>
              <a:t>() 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9848" cy="4351338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df4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({'a':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(1000) + 1, 	'b':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'c':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(1000) - 1},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columns=['a', 'b', 'c'])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plt.figure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df4.plot.hist(alpha=0.5)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690688"/>
            <a:ext cx="5852172" cy="43891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73770" y="5816923"/>
            <a:ext cx="4890533" cy="720080"/>
          </a:xfrm>
          <a:prstGeom prst="round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Basic statistical concepts such as Histograms, box plots will be discussed in exploratory data analysis lecture.</a:t>
            </a:r>
          </a:p>
        </p:txBody>
      </p:sp>
    </p:spTree>
    <p:extLst>
      <p:ext uri="{BB962C8B-B14F-4D97-AF65-F5344CB8AC3E}">
        <p14:creationId xmlns:p14="http://schemas.microsoft.com/office/powerpoint/2010/main" val="6161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92" y="765647"/>
            <a:ext cx="9650288" cy="76597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Visualization: From Data to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772" y="188214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Data alone are not enough to establish a communicative process.</a:t>
            </a:r>
          </a:p>
          <a:p>
            <a:r>
              <a:rPr lang="en-US" sz="2000" dirty="0">
                <a:latin typeface="+mn-lt"/>
              </a:rPr>
              <a:t>To give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meaning</a:t>
            </a:r>
            <a:r>
              <a:rPr lang="en-US" sz="2000" dirty="0">
                <a:latin typeface="+mn-lt"/>
              </a:rPr>
              <a:t> to data, they must first be processed, organized, and presented in a suitable format.</a:t>
            </a:r>
          </a:p>
          <a:p>
            <a:r>
              <a:rPr lang="en-US" sz="2000" dirty="0">
                <a:latin typeface="+mn-lt"/>
              </a:rPr>
              <a:t>This transformation and manipulation of the data produces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information</a:t>
            </a:r>
            <a:r>
              <a:rPr lang="en-US" sz="2000" dirty="0">
                <a:latin typeface="+mn-lt"/>
              </a:rPr>
              <a:t> that “is accomplished by organizing it into a meaningful form, presenting it in meaningful and appropriate ways, and communicating the context around it”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07768" y="5085184"/>
            <a:ext cx="626240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9776" y="5169966"/>
            <a:ext cx="619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+mn-lt"/>
              </a:rPr>
              <a:t>Data Visualization vs. Information Visualization</a:t>
            </a:r>
            <a:r>
              <a:rPr lang="en-US" sz="1800" dirty="0">
                <a:latin typeface="+mn-lt"/>
              </a:rPr>
              <a:t>: not all information visualization uses data, but all data visualization considered as information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9144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224" y="696595"/>
            <a:ext cx="9722296" cy="86019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Histogram – </a:t>
            </a:r>
            <a:r>
              <a:rPr lang="en-US" dirty="0">
                <a:solidFill>
                  <a:srgbClr val="FF0000"/>
                </a:solidFill>
              </a:rPr>
              <a:t>stacked=True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2420888"/>
            <a:ext cx="53899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plt.figure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df4.plot.hist(stacked=True, bins=20)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67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932" y="663277"/>
            <a:ext cx="8858200" cy="8683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Grouped 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032" y="1988840"/>
            <a:ext cx="4865030" cy="3401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396" y="2387744"/>
            <a:ext cx="541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pd.Series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np.random.randn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(1000))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data.hist</a:t>
            </a:r>
            <a:r>
              <a:rPr lang="en-US" dirty="0">
                <a:solidFill>
                  <a:srgbClr val="00B050"/>
                </a:solidFill>
              </a:rPr>
              <a:t>(by=</a:t>
            </a:r>
            <a:r>
              <a:rPr lang="en-US" dirty="0" err="1">
                <a:solidFill>
                  <a:srgbClr val="00B050"/>
                </a:solidFill>
              </a:rPr>
              <a:t>np.random.randint</a:t>
            </a:r>
            <a:r>
              <a:rPr lang="en-US" dirty="0">
                <a:solidFill>
                  <a:srgbClr val="00B050"/>
                </a:solidFill>
              </a:rPr>
              <a:t>(0, 4, 1000), </a:t>
            </a:r>
            <a:r>
              <a:rPr lang="en-US" dirty="0" err="1">
                <a:solidFill>
                  <a:srgbClr val="00B050"/>
                </a:solidFill>
              </a:rPr>
              <a:t>figsize</a:t>
            </a:r>
            <a:r>
              <a:rPr lang="en-US" dirty="0">
                <a:solidFill>
                  <a:srgbClr val="00B050"/>
                </a:solidFill>
              </a:rPr>
              <a:t>=(6, 4))</a:t>
            </a:r>
          </a:p>
        </p:txBody>
      </p:sp>
    </p:spTree>
    <p:extLst>
      <p:ext uri="{BB962C8B-B14F-4D97-AF65-F5344CB8AC3E}">
        <p14:creationId xmlns:p14="http://schemas.microsoft.com/office/powerpoint/2010/main" val="2433023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60" y="724852"/>
            <a:ext cx="376232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2348880"/>
            <a:ext cx="4752528" cy="17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(10, 5),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columns=['A', 'B', 'C', 'D', 'E'])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+mn-lt"/>
              </a:rPr>
              <a:t>df.plot.box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()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1247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2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342" y="606671"/>
            <a:ext cx="5231678" cy="90360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Colorized 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54" y="1928495"/>
            <a:ext cx="6066586" cy="2467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color = {'boxes':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DarkGreen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', 'whiskers':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DarkOrange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	   'medians':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DarkBlue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', 'caps': 'Gray'}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+mn-lt"/>
              </a:rPr>
              <a:t>df.plot.box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(color=color, </a:t>
            </a:r>
            <a:r>
              <a:rPr lang="en-US" sz="2000" dirty="0" err="1">
                <a:solidFill>
                  <a:srgbClr val="00B050"/>
                </a:solidFill>
                <a:latin typeface="+mn-lt"/>
              </a:rPr>
              <a:t>sym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='r+')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88" y="209853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7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356" y="663278"/>
            <a:ext cx="9794304" cy="6966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Area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988840"/>
            <a:ext cx="5473824" cy="18914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(10, 4), columns=['a', 'b', 'c', 'd'])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+mn-lt"/>
              </a:rPr>
              <a:t>df.plot.area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()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340768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84" y="450912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+mn-lt"/>
              </a:rPr>
              <a:t>Area plot: stacked by default</a:t>
            </a:r>
          </a:p>
        </p:txBody>
      </p:sp>
    </p:spTree>
    <p:extLst>
      <p:ext uri="{BB962C8B-B14F-4D97-AF65-F5344CB8AC3E}">
        <p14:creationId xmlns:p14="http://schemas.microsoft.com/office/powerpoint/2010/main" val="6746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54" y="500062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9670" cy="3763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(50, 4), 	columns=['a', 'b', 'c', 'd'])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n-lt"/>
              </a:rPr>
              <a:t>df.plot.scatter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(x='a', y='b')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#here column ‘c’ and ‘d’ not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34076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0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072" y="615469"/>
            <a:ext cx="9650288" cy="90360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Scatter plot – multiple column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1825625"/>
            <a:ext cx="4858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ax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df.plot.scatter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x='a', y='b',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color='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DarkBlue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', label='Group 1')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df.plot.scatter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x='c', y='d',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color='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DarkGreen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',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abel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='Group 2', ax=ax)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52" y="15190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526" y="559435"/>
            <a:ext cx="943426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Hexagonal Bin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1988840"/>
            <a:ext cx="537591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(1000, 2), 	columns=['a', 'b'])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['b']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['b'] +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np.arange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(1000)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+mn-lt"/>
              </a:rPr>
              <a:t>df.plot.hexbin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(x='a', y='b', </a:t>
            </a:r>
            <a:r>
              <a:rPr lang="en-US" sz="2000" dirty="0" err="1">
                <a:solidFill>
                  <a:srgbClr val="00B050"/>
                </a:solidFill>
                <a:latin typeface="+mn-lt"/>
              </a:rPr>
              <a:t>gridsize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=25)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63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8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76" y="685165"/>
            <a:ext cx="9794304" cy="869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27128"/>
            <a:ext cx="52425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series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pd.Series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 *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(4),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    		index=['a', 'b', 'c', 'd’], 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		name='series')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series.plot.pie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figsize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=(6, 6))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0" y="727750"/>
            <a:ext cx="5523365" cy="55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6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365125"/>
            <a:ext cx="979430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Pie plot for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3" y="1772816"/>
            <a:ext cx="5568633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 *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(4, 2),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     index=['a', 'b', 'c', 'd'],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	columns=['x', 'y'])</a:t>
            </a: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B050"/>
                </a:solidFill>
                <a:latin typeface="+mn-lt"/>
              </a:rPr>
              <a:t>df.plot.pie</a:t>
            </a:r>
            <a:r>
              <a:rPr lang="en-US" sz="2200" dirty="0">
                <a:solidFill>
                  <a:srgbClr val="00B050"/>
                </a:solidFill>
                <a:latin typeface="+mn-lt"/>
              </a:rPr>
              <a:t>(subplots=True, </a:t>
            </a:r>
            <a:r>
              <a:rPr lang="en-US" sz="2200" dirty="0" err="1">
                <a:solidFill>
                  <a:srgbClr val="00B050"/>
                </a:solidFill>
                <a:latin typeface="+mn-lt"/>
              </a:rPr>
              <a:t>figsize</a:t>
            </a:r>
            <a:r>
              <a:rPr lang="en-US" sz="2200" dirty="0">
                <a:solidFill>
                  <a:srgbClr val="00B050"/>
                </a:solidFill>
                <a:latin typeface="+mn-lt"/>
              </a:rPr>
              <a:t>=(8, 4))</a:t>
            </a: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Note: If subplots=True is specified, pie plots for each column are drawn as subplots. 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17" y="1772816"/>
            <a:ext cx="6071983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79376" y="1690688"/>
            <a:ext cx="2736304" cy="32504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Visualization in Everyday Life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03" y="404664"/>
            <a:ext cx="8530277" cy="5400600"/>
          </a:xfrm>
        </p:spPr>
      </p:pic>
    </p:spTree>
    <p:extLst>
      <p:ext uri="{BB962C8B-B14F-4D97-AF65-F5344CB8AC3E}">
        <p14:creationId xmlns:p14="http://schemas.microsoft.com/office/powerpoint/2010/main" val="2181839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372" y="648122"/>
            <a:ext cx="4392488" cy="1008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Plotting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708"/>
            <a:ext cx="5185792" cy="2824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fig, ax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plt.subplots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(1, 1)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pd.DataFrame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np.random.rand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(5, 3), 	columns=['a', 'b', 'c'])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ax.get_xaxis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set_visible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(False)   </a:t>
            </a:r>
            <a:r>
              <a:rPr lang="en-US" dirty="0">
                <a:latin typeface="+mn-lt"/>
              </a:rPr>
              <a:t># Hide Ticks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df.plot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(table=True, ax=ax)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6064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6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08" y="628015"/>
            <a:ext cx="979430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645920"/>
            <a:ext cx="9218612" cy="4085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Basic concepts on data visualization</a:t>
            </a:r>
          </a:p>
          <a:p>
            <a:r>
              <a:rPr lang="en-US" sz="2400" dirty="0">
                <a:latin typeface="+mn-lt"/>
              </a:rPr>
              <a:t>Introduction of basic Pandas methods for data visualization  </a:t>
            </a:r>
          </a:p>
          <a:p>
            <a:pPr lvl="1"/>
            <a:r>
              <a:rPr lang="en-US" sz="2000" dirty="0">
                <a:latin typeface="+mn-lt"/>
              </a:rPr>
              <a:t>Many more plotting methods: self-study</a:t>
            </a:r>
          </a:p>
          <a:p>
            <a:pPr lvl="1"/>
            <a:r>
              <a:rPr lang="en-US" sz="2000" dirty="0">
                <a:latin typeface="+mn-lt"/>
              </a:rPr>
              <a:t>Reference: </a:t>
            </a:r>
            <a:r>
              <a:rPr lang="en-US" sz="2000" dirty="0">
                <a:latin typeface="+mn-lt"/>
                <a:hlinkClick r:id="rId2"/>
              </a:rPr>
              <a:t>https://pandas.pydata.org/pandas-docs/stable/user_guide/visualization.html</a:t>
            </a:r>
            <a:r>
              <a:rPr lang="en-US" sz="2000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Assignment: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add visualization to Assignment #2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Next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ecture </a:t>
            </a:r>
          </a:p>
          <a:p>
            <a:pPr lvl="1"/>
            <a:r>
              <a:rPr lang="en-US" sz="2000" dirty="0">
                <a:latin typeface="+mn-lt"/>
              </a:rPr>
              <a:t>Exploratory data analysis / </a:t>
            </a:r>
            <a:r>
              <a:rPr lang="en-US" sz="2000">
                <a:latin typeface="+mn-lt"/>
              </a:rPr>
              <a:t>descriptive statistics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04664"/>
            <a:ext cx="10010328" cy="8316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Some Observations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72" y="1450777"/>
            <a:ext cx="367240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Different insights can be gained from different visual representations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same data set plotted with different scales can be perceived dramatically differently</a:t>
            </a:r>
          </a:p>
          <a:p>
            <a:r>
              <a:rPr lang="en-US" sz="2400" dirty="0">
                <a:latin typeface="+mn-lt"/>
              </a:rPr>
              <a:t>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124744"/>
            <a:ext cx="6192688" cy="50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4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563860"/>
            <a:ext cx="5250492" cy="13580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Visualization History  </a:t>
            </a:r>
            <a:r>
              <a:rPr lang="en-US" sz="3200" dirty="0"/>
              <a:t>Early Days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16" y="1484784"/>
            <a:ext cx="5256584" cy="3463510"/>
          </a:xfrm>
        </p:spPr>
      </p:pic>
      <p:sp>
        <p:nvSpPr>
          <p:cNvPr id="6" name="TextBox 5"/>
          <p:cNvSpPr txBox="1"/>
          <p:nvPr/>
        </p:nvSpPr>
        <p:spPr>
          <a:xfrm>
            <a:off x="911424" y="256490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636912"/>
            <a:ext cx="4957999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1504" y="530120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display of the balance of trade between England and Norway/Denmark (1786).</a:t>
            </a:r>
          </a:p>
        </p:txBody>
      </p:sp>
    </p:spTree>
    <p:extLst>
      <p:ext uri="{BB962C8B-B14F-4D97-AF65-F5344CB8AC3E}">
        <p14:creationId xmlns:p14="http://schemas.microsoft.com/office/powerpoint/2010/main" val="235697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852936"/>
            <a:ext cx="367240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Visualization</a:t>
            </a:r>
            <a:br>
              <a:rPr lang="en-US" dirty="0"/>
            </a:br>
            <a:r>
              <a:rPr lang="en-US" sz="3100" dirty="0">
                <a:latin typeface="+mn-lt"/>
              </a:rPr>
              <a:t>Convenience for modern life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620687"/>
            <a:ext cx="7128792" cy="5086489"/>
          </a:xfrm>
        </p:spPr>
      </p:pic>
    </p:spTree>
    <p:extLst>
      <p:ext uri="{BB962C8B-B14F-4D97-AF65-F5344CB8AC3E}">
        <p14:creationId xmlns:p14="http://schemas.microsoft.com/office/powerpoint/2010/main" val="374706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44824"/>
            <a:ext cx="3024336" cy="1872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Visualization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>
                <a:latin typeface="+mn-lt"/>
              </a:rPr>
              <a:t>in data science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04664"/>
            <a:ext cx="8035266" cy="5616624"/>
          </a:xfrm>
        </p:spPr>
      </p:pic>
    </p:spTree>
    <p:extLst>
      <p:ext uri="{BB962C8B-B14F-4D97-AF65-F5344CB8AC3E}">
        <p14:creationId xmlns:p14="http://schemas.microsoft.com/office/powerpoint/2010/main" val="301968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56" y="628015"/>
            <a:ext cx="943426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Visualization vs. 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372" y="1667828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+mn-lt"/>
              </a:rPr>
              <a:t>The most important aspect of all visualizations is their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connection to data</a:t>
            </a:r>
            <a:r>
              <a:rPr lang="en-US" sz="2400" dirty="0">
                <a:latin typeface="+mn-lt"/>
              </a:rPr>
              <a:t>. Computer graphics focuses primarily on graphical objects (points, lines, areas, and volumes) and the organization of graphic primitives; visualizations go one step further and are based on the underlying data, and may include spatial positions, populations, or physical measures.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Visualization is the application of graphics to display data by mapping data to graphical primitives and rendering the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3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1361</Words>
  <Application>Microsoft Macintosh PowerPoint</Application>
  <PresentationFormat>Widescreen</PresentationFormat>
  <Paragraphs>273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Unicode MS</vt:lpstr>
      <vt:lpstr>Microsoft YaHei</vt:lpstr>
      <vt:lpstr>宋体</vt:lpstr>
      <vt:lpstr>Arial</vt:lpstr>
      <vt:lpstr>Century Gothic</vt:lpstr>
      <vt:lpstr>Wingdings 3</vt:lpstr>
      <vt:lpstr>Wisp</vt:lpstr>
      <vt:lpstr>PowerPoint Presentation</vt:lpstr>
      <vt:lpstr>What is visualization</vt:lpstr>
      <vt:lpstr>Visualization: From Data to Information</vt:lpstr>
      <vt:lpstr>Visualization in Everyday Life</vt:lpstr>
      <vt:lpstr>Some Observations …</vt:lpstr>
      <vt:lpstr>Visualization History  Early Days </vt:lpstr>
      <vt:lpstr>Visualization Convenience for modern life</vt:lpstr>
      <vt:lpstr>Visualization  in data science</vt:lpstr>
      <vt:lpstr>Visualization vs. Computer Graphics</vt:lpstr>
      <vt:lpstr>Scientific Visualization (SciViz) vs. Information Visualization (InfoViz)</vt:lpstr>
      <vt:lpstr>PowerPoint Presentation</vt:lpstr>
      <vt:lpstr>The Role of Perception</vt:lpstr>
      <vt:lpstr>Visualization – User’s goals and activities </vt:lpstr>
      <vt:lpstr>Common Visualization Tools</vt:lpstr>
      <vt:lpstr>Case Study: U.S. Birth 2000 - 2014</vt:lpstr>
      <vt:lpstr>DataSet of US Births 2000- 2014</vt:lpstr>
      <vt:lpstr>Average Birth   2000-2014</vt:lpstr>
      <vt:lpstr>Average birth – Day of week </vt:lpstr>
      <vt:lpstr>Average births - month</vt:lpstr>
      <vt:lpstr>Introduction to Pandas Visualization</vt:lpstr>
      <vt:lpstr>Plot lines</vt:lpstr>
      <vt:lpstr>Plot multiple lines</vt:lpstr>
      <vt:lpstr>Basic Plotting – plot() method</vt:lpstr>
      <vt:lpstr>Plot all columns of DataFrame</vt:lpstr>
      <vt:lpstr>Bar Graph</vt:lpstr>
      <vt:lpstr>Multiple bar plot – bar () method</vt:lpstr>
      <vt:lpstr>stacked bar plot  </vt:lpstr>
      <vt:lpstr>Horizontal (stacked) bar plot –  barh() method</vt:lpstr>
      <vt:lpstr>Histograms   DataFrame.plot.hist() and Series.plot.hist()  </vt:lpstr>
      <vt:lpstr>Histogram – stacked=True</vt:lpstr>
      <vt:lpstr>Grouped Histograms</vt:lpstr>
      <vt:lpstr>Box Plots</vt:lpstr>
      <vt:lpstr>Colorized Box Plots</vt:lpstr>
      <vt:lpstr>Area Plot</vt:lpstr>
      <vt:lpstr>Scatter Plot</vt:lpstr>
      <vt:lpstr>Scatter plot – multiple column groups</vt:lpstr>
      <vt:lpstr>Hexagonal Bin Plot</vt:lpstr>
      <vt:lpstr>Pie plot</vt:lpstr>
      <vt:lpstr>Pie plot for multiple columns</vt:lpstr>
      <vt:lpstr>Plotting Tables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Yang</dc:creator>
  <cp:lastModifiedBy>Microsoft Office User</cp:lastModifiedBy>
  <cp:revision>7</cp:revision>
  <dcterms:created xsi:type="dcterms:W3CDTF">2019-06-19T17:19:55Z</dcterms:created>
  <dcterms:modified xsi:type="dcterms:W3CDTF">2019-09-12T19:01:00Z</dcterms:modified>
</cp:coreProperties>
</file>