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400" r:id="rId2"/>
    <p:sldId id="575" r:id="rId3"/>
    <p:sldId id="576" r:id="rId4"/>
    <p:sldId id="632" r:id="rId5"/>
    <p:sldId id="635" r:id="rId6"/>
    <p:sldId id="630" r:id="rId7"/>
    <p:sldId id="598" r:id="rId8"/>
    <p:sldId id="604" r:id="rId9"/>
    <p:sldId id="633" r:id="rId10"/>
    <p:sldId id="601" r:id="rId11"/>
    <p:sldId id="637" r:id="rId12"/>
    <p:sldId id="638" r:id="rId13"/>
    <p:sldId id="580" r:id="rId14"/>
    <p:sldId id="631" r:id="rId15"/>
    <p:sldId id="639" r:id="rId16"/>
    <p:sldId id="581" r:id="rId17"/>
    <p:sldId id="582" r:id="rId18"/>
    <p:sldId id="647" r:id="rId19"/>
    <p:sldId id="648" r:id="rId20"/>
    <p:sldId id="583" r:id="rId21"/>
    <p:sldId id="602" r:id="rId22"/>
    <p:sldId id="636" r:id="rId23"/>
    <p:sldId id="642" r:id="rId24"/>
    <p:sldId id="643" r:id="rId25"/>
    <p:sldId id="640" r:id="rId26"/>
    <p:sldId id="644" r:id="rId27"/>
    <p:sldId id="584" r:id="rId28"/>
    <p:sldId id="585" r:id="rId29"/>
    <p:sldId id="597" r:id="rId30"/>
    <p:sldId id="586" r:id="rId31"/>
    <p:sldId id="645" r:id="rId32"/>
    <p:sldId id="606" r:id="rId33"/>
    <p:sldId id="608" r:id="rId34"/>
    <p:sldId id="6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6"/>
  </p:normalViewPr>
  <p:slideViewPr>
    <p:cSldViewPr snapToGrid="0" snapToObjects="1">
      <p:cViewPr varScale="1">
        <p:scale>
          <a:sx n="86" d="100"/>
          <a:sy n="86" d="100"/>
        </p:scale>
        <p:origin x="2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D8927F-19EE-554B-8FA7-1F85949BD6B2}"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236534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8927F-19EE-554B-8FA7-1F85949BD6B2}"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62060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8927F-19EE-554B-8FA7-1F85949BD6B2}"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E40A34-80AC-FE49-A726-2426FE41A2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440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D8927F-19EE-554B-8FA7-1F85949BD6B2}"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403838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D8927F-19EE-554B-8FA7-1F85949BD6B2}"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40A34-80AC-FE49-A726-2426FE41A2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329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D8927F-19EE-554B-8FA7-1F85949BD6B2}"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228565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927F-19EE-554B-8FA7-1F85949BD6B2}"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195467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927F-19EE-554B-8FA7-1F85949BD6B2}"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266848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927F-19EE-554B-8FA7-1F85949BD6B2}"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14075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8927F-19EE-554B-8FA7-1F85949BD6B2}"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27299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D8927F-19EE-554B-8FA7-1F85949BD6B2}"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262330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927F-19EE-554B-8FA7-1F85949BD6B2}"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67455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D8927F-19EE-554B-8FA7-1F85949BD6B2}"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17642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8927F-19EE-554B-8FA7-1F85949BD6B2}"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310805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D8927F-19EE-554B-8FA7-1F85949BD6B2}"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187323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D8927F-19EE-554B-8FA7-1F85949BD6B2}"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E40A34-80AC-FE49-A726-2426FE41A204}" type="slidenum">
              <a:rPr lang="en-US" smtClean="0"/>
              <a:t>‹#›</a:t>
            </a:fld>
            <a:endParaRPr lang="en-US"/>
          </a:p>
        </p:txBody>
      </p:sp>
    </p:spTree>
    <p:extLst>
      <p:ext uri="{BB962C8B-B14F-4D97-AF65-F5344CB8AC3E}">
        <p14:creationId xmlns:p14="http://schemas.microsoft.com/office/powerpoint/2010/main" val="158625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D8927F-19EE-554B-8FA7-1F85949BD6B2}" type="datetimeFigureOut">
              <a:rPr lang="en-US" smtClean="0"/>
              <a:t>9/16/2019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E40A34-80AC-FE49-A726-2426FE41A204}" type="slidenum">
              <a:rPr lang="en-US" smtClean="0"/>
              <a:t>‹#›</a:t>
            </a:fld>
            <a:endParaRPr lang="en-US"/>
          </a:p>
        </p:txBody>
      </p:sp>
    </p:spTree>
    <p:extLst>
      <p:ext uri="{BB962C8B-B14F-4D97-AF65-F5344CB8AC3E}">
        <p14:creationId xmlns:p14="http://schemas.microsoft.com/office/powerpoint/2010/main" val="2271922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cdc.gov/brfss/annual_data/annual_data.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75"/>
          <p:cNvSpPr txBox="1"/>
          <p:nvPr/>
        </p:nvSpPr>
        <p:spPr>
          <a:xfrm>
            <a:off x="2782888" y="3789363"/>
            <a:ext cx="6524625" cy="460375"/>
          </a:xfrm>
          <a:prstGeom prst="rect">
            <a:avLst/>
          </a:prstGeom>
          <a:noFill/>
          <a:ln w="9525">
            <a:noFill/>
          </a:ln>
        </p:spPr>
        <p:txBody>
          <a:bodyPr anchor="t">
            <a:spAutoFit/>
          </a:bodyPr>
          <a:lstStyle/>
          <a:p>
            <a:pPr lvl="0" indent="0" algn="ctr" eaLnBrk="1" hangingPunct="1">
              <a:spcBef>
                <a:spcPct val="50000"/>
              </a:spcBef>
            </a:pPr>
            <a:endParaRPr lang="zh-CN" altLang="en-US" sz="2400" b="1" dirty="0">
              <a:solidFill>
                <a:srgbClr val="008080"/>
              </a:solidFill>
              <a:latin typeface="宋体" panose="02010600030101010101" pitchFamily="2" charset="-122"/>
              <a:ea typeface="Arial Unicode MS" panose="020B0604020202020204" pitchFamily="34" charset="-122"/>
            </a:endParaRPr>
          </a:p>
        </p:txBody>
      </p:sp>
      <p:sp>
        <p:nvSpPr>
          <p:cNvPr id="5122" name="Rectangle 79"/>
          <p:cNvSpPr>
            <a:spLocks noGrp="1"/>
          </p:cNvSpPr>
          <p:nvPr>
            <p:ph type="subTitle" idx="1"/>
          </p:nvPr>
        </p:nvSpPr>
        <p:spPr>
          <a:xfrm>
            <a:off x="2345054" y="4249738"/>
            <a:ext cx="7118985" cy="1134110"/>
          </a:xfrm>
        </p:spPr>
        <p:txBody>
          <a:bodyPr wrap="square" lIns="91440" tIns="45720" rIns="91440" bIns="45720" anchor="t">
            <a:normAutofit/>
          </a:bodyPr>
          <a:lstStyle/>
          <a:p>
            <a:pPr eaLnBrk="1" hangingPunct="1">
              <a:buSzPct val="75000"/>
            </a:pPr>
            <a:r>
              <a:rPr lang="en-US" altLang="zh-CN" sz="2800" kern="1200" dirty="0">
                <a:solidFill>
                  <a:srgbClr val="105595"/>
                </a:solidFill>
                <a:latin typeface="微软雅黑" panose="020B0503020204020204" charset="-122"/>
                <a:ea typeface="微软雅黑" panose="020B0503020204020204" charset="-122"/>
                <a:cs typeface="+mn-cs"/>
              </a:rPr>
              <a:t>Lecture 6</a:t>
            </a:r>
            <a:r>
              <a:rPr lang="en-US" altLang="zh-CN" sz="2800" dirty="0">
                <a:solidFill>
                  <a:srgbClr val="105595"/>
                </a:solidFill>
                <a:latin typeface="微软雅黑" panose="020B0503020204020204" charset="-122"/>
                <a:ea typeface="微软雅黑" panose="020B0503020204020204" charset="-122"/>
              </a:rPr>
              <a:t>: Exploratory Data Analysis  --  </a:t>
            </a:r>
          </a:p>
          <a:p>
            <a:pPr eaLnBrk="1" hangingPunct="1">
              <a:buSzPct val="75000"/>
            </a:pPr>
            <a:r>
              <a:rPr lang="en-US" altLang="zh-CN" sz="2800" dirty="0">
                <a:solidFill>
                  <a:srgbClr val="105595"/>
                </a:solidFill>
                <a:latin typeface="微软雅黑" panose="020B0503020204020204" charset="-122"/>
                <a:ea typeface="微软雅黑" panose="020B0503020204020204" charset="-122"/>
              </a:rPr>
              <a:t>Descriptive Statistics</a:t>
            </a:r>
            <a:endParaRPr lang="zh-CN" altLang="en-US" sz="2800" kern="1200" dirty="0">
              <a:solidFill>
                <a:srgbClr val="105595"/>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7770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948" y="691551"/>
            <a:ext cx="9290248" cy="828640"/>
          </a:xfrm>
        </p:spPr>
        <p:txBody>
          <a:bodyPr/>
          <a:lstStyle/>
          <a:p>
            <a:r>
              <a:rPr lang="en-US" dirty="0">
                <a:solidFill>
                  <a:srgbClr val="0070C0"/>
                </a:solidFill>
              </a:rPr>
              <a:t>Definitions: Mean, Median, Mode</a:t>
            </a:r>
          </a:p>
        </p:txBody>
      </p:sp>
      <p:sp>
        <p:nvSpPr>
          <p:cNvPr id="3" name="Content Placeholder 2"/>
          <p:cNvSpPr>
            <a:spLocks noGrp="1"/>
          </p:cNvSpPr>
          <p:nvPr>
            <p:ph idx="1"/>
          </p:nvPr>
        </p:nvSpPr>
        <p:spPr>
          <a:xfrm>
            <a:off x="767408" y="1956371"/>
            <a:ext cx="10729192" cy="3913022"/>
          </a:xfrm>
        </p:spPr>
        <p:txBody>
          <a:bodyPr>
            <a:normAutofit/>
          </a:bodyPr>
          <a:lstStyle/>
          <a:p>
            <a:r>
              <a:rPr lang="en-US" sz="3200" dirty="0">
                <a:solidFill>
                  <a:srgbClr val="FF0000"/>
                </a:solidFill>
                <a:latin typeface="+mn-lt"/>
              </a:rPr>
              <a:t>Mean</a:t>
            </a:r>
            <a:r>
              <a:rPr lang="en-US" sz="3200" dirty="0">
                <a:latin typeface="+mn-lt"/>
              </a:rPr>
              <a:t> (also called average, or arithmetic average)</a:t>
            </a:r>
          </a:p>
          <a:p>
            <a:pPr lvl="1"/>
            <a:r>
              <a:rPr lang="en-US" sz="2800" dirty="0">
                <a:latin typeface="+mn-lt"/>
              </a:rPr>
              <a:t>For a sample of n values, xi (</a:t>
            </a:r>
            <a:r>
              <a:rPr lang="en-US" sz="2800" dirty="0" err="1">
                <a:latin typeface="+mn-lt"/>
              </a:rPr>
              <a:t>i</a:t>
            </a:r>
            <a:r>
              <a:rPr lang="en-US" sz="2800" dirty="0">
                <a:latin typeface="+mn-lt"/>
              </a:rPr>
              <a:t>=1,…,n), the mean, µ, is the sum of the values divided by the number of values</a:t>
            </a:r>
          </a:p>
          <a:p>
            <a:pPr marL="0" indent="0">
              <a:buNone/>
            </a:pPr>
            <a:r>
              <a:rPr lang="en-US" sz="3200" dirty="0"/>
              <a:t>	</a:t>
            </a:r>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776" y="4005064"/>
            <a:ext cx="2018454" cy="840789"/>
          </a:xfrm>
          <a:prstGeom prst="rect">
            <a:avLst/>
          </a:prstGeom>
        </p:spPr>
      </p:pic>
    </p:spTree>
    <p:extLst>
      <p:ext uri="{BB962C8B-B14F-4D97-AF65-F5344CB8AC3E}">
        <p14:creationId xmlns:p14="http://schemas.microsoft.com/office/powerpoint/2010/main" val="406740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9579"/>
          </a:xfrm>
        </p:spPr>
        <p:txBody>
          <a:bodyPr>
            <a:normAutofit fontScale="90000"/>
          </a:bodyPr>
          <a:lstStyle/>
          <a:p>
            <a:r>
              <a:rPr lang="en-US" dirty="0"/>
              <a:t> </a:t>
            </a:r>
          </a:p>
        </p:txBody>
      </p:sp>
      <p:sp>
        <p:nvSpPr>
          <p:cNvPr id="3" name="Content Placeholder 2"/>
          <p:cNvSpPr>
            <a:spLocks noGrp="1"/>
          </p:cNvSpPr>
          <p:nvPr>
            <p:ph idx="1"/>
          </p:nvPr>
        </p:nvSpPr>
        <p:spPr>
          <a:xfrm>
            <a:off x="838200" y="1340768"/>
            <a:ext cx="7151370" cy="4454242"/>
          </a:xfrm>
        </p:spPr>
        <p:txBody>
          <a:bodyPr>
            <a:normAutofit/>
          </a:bodyPr>
          <a:lstStyle/>
          <a:p>
            <a:r>
              <a:rPr lang="en-US" sz="2400" dirty="0">
                <a:solidFill>
                  <a:srgbClr val="FF0000"/>
                </a:solidFill>
              </a:rPr>
              <a:t>Median</a:t>
            </a:r>
            <a:r>
              <a:rPr lang="en-US" sz="2400" dirty="0"/>
              <a:t>: The median is a simple measure of central tendency. </a:t>
            </a:r>
          </a:p>
          <a:p>
            <a:pPr lvl="1"/>
            <a:r>
              <a:rPr lang="en-US" sz="2000" dirty="0"/>
              <a:t>To find the median, we arrange the observations in order from smallest to largest value (i.e. sorted)</a:t>
            </a:r>
          </a:p>
          <a:p>
            <a:pPr lvl="1"/>
            <a:r>
              <a:rPr lang="en-US" sz="2000" dirty="0"/>
              <a:t>If there is an odd number of observations, the median is the middle value. </a:t>
            </a:r>
          </a:p>
          <a:p>
            <a:pPr lvl="1"/>
            <a:r>
              <a:rPr lang="en-US" sz="2000" dirty="0"/>
              <a:t>If there is an even number of observations, the median is the average of the two middle values.</a:t>
            </a:r>
          </a:p>
          <a:p>
            <a:pPr marL="0" indent="0">
              <a:buNone/>
            </a:pPr>
            <a:r>
              <a:rPr lang="en-US" sz="2400" dirty="0"/>
              <a:t>	</a:t>
            </a:r>
            <a:endParaRPr lang="en-US" dirty="0"/>
          </a:p>
        </p:txBody>
      </p:sp>
      <p:pic>
        <p:nvPicPr>
          <p:cNvPr id="4" name="Picture 3"/>
          <p:cNvPicPr>
            <a:picLocks noChangeAspect="1"/>
          </p:cNvPicPr>
          <p:nvPr/>
        </p:nvPicPr>
        <p:blipFill>
          <a:blip r:embed="rId2"/>
          <a:stretch>
            <a:fillRect/>
          </a:stretch>
        </p:blipFill>
        <p:spPr>
          <a:xfrm>
            <a:off x="8256240" y="1772816"/>
            <a:ext cx="2952328" cy="2664296"/>
          </a:xfrm>
          <a:prstGeom prst="rect">
            <a:avLst/>
          </a:prstGeom>
        </p:spPr>
      </p:pic>
    </p:spTree>
    <p:extLst>
      <p:ext uri="{BB962C8B-B14F-4D97-AF65-F5344CB8AC3E}">
        <p14:creationId xmlns:p14="http://schemas.microsoft.com/office/powerpoint/2010/main" val="33204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595"/>
          </a:xfrm>
        </p:spPr>
        <p:txBody>
          <a:bodyPr>
            <a:normAutofit fontScale="90000"/>
          </a:bodyPr>
          <a:lstStyle/>
          <a:p>
            <a:r>
              <a:rPr lang="en-US" dirty="0"/>
              <a:t> </a:t>
            </a:r>
          </a:p>
        </p:txBody>
      </p:sp>
      <p:sp>
        <p:nvSpPr>
          <p:cNvPr id="3" name="Content Placeholder 2"/>
          <p:cNvSpPr>
            <a:spLocks noGrp="1"/>
          </p:cNvSpPr>
          <p:nvPr>
            <p:ph idx="1"/>
          </p:nvPr>
        </p:nvSpPr>
        <p:spPr>
          <a:xfrm>
            <a:off x="937260" y="1680211"/>
            <a:ext cx="6469380" cy="3566159"/>
          </a:xfrm>
        </p:spPr>
        <p:txBody>
          <a:bodyPr>
            <a:normAutofit/>
          </a:bodyPr>
          <a:lstStyle/>
          <a:p>
            <a:r>
              <a:rPr lang="en-US" sz="2400" dirty="0">
                <a:solidFill>
                  <a:srgbClr val="FF0000"/>
                </a:solidFill>
              </a:rPr>
              <a:t>Mode</a:t>
            </a:r>
            <a:r>
              <a:rPr lang="en-US" sz="2400" dirty="0"/>
              <a:t>: the most frequently occurring number found in a set of numbers. </a:t>
            </a:r>
          </a:p>
          <a:p>
            <a:pPr lvl="1"/>
            <a:r>
              <a:rPr lang="en-US" sz="2000" dirty="0"/>
              <a:t>The mode is found by collecting and organizing data in order to count the frequency of each result. </a:t>
            </a:r>
          </a:p>
          <a:p>
            <a:pPr lvl="1"/>
            <a:r>
              <a:rPr lang="en-US" sz="2000" dirty="0"/>
              <a:t>The result with the highest number of occurrences is the mode of the set.</a:t>
            </a:r>
          </a:p>
        </p:txBody>
      </p:sp>
      <p:pic>
        <p:nvPicPr>
          <p:cNvPr id="5" name="Picture 4"/>
          <p:cNvPicPr>
            <a:picLocks noChangeAspect="1"/>
          </p:cNvPicPr>
          <p:nvPr/>
        </p:nvPicPr>
        <p:blipFill>
          <a:blip r:embed="rId2"/>
          <a:stretch>
            <a:fillRect/>
          </a:stretch>
        </p:blipFill>
        <p:spPr>
          <a:xfrm>
            <a:off x="7968208" y="2420888"/>
            <a:ext cx="3323389" cy="2230363"/>
          </a:xfrm>
          <a:prstGeom prst="rect">
            <a:avLst/>
          </a:prstGeom>
        </p:spPr>
      </p:pic>
    </p:spTree>
    <p:extLst>
      <p:ext uri="{BB962C8B-B14F-4D97-AF65-F5344CB8AC3E}">
        <p14:creationId xmlns:p14="http://schemas.microsoft.com/office/powerpoint/2010/main" val="426950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944" y="567667"/>
            <a:ext cx="9722296" cy="826793"/>
          </a:xfrm>
        </p:spPr>
        <p:txBody>
          <a:bodyPr/>
          <a:lstStyle/>
          <a:p>
            <a:r>
              <a:rPr lang="en-US" dirty="0">
                <a:solidFill>
                  <a:srgbClr val="0070C0"/>
                </a:solidFill>
              </a:rPr>
              <a:t>Activity #1  </a:t>
            </a:r>
          </a:p>
        </p:txBody>
      </p:sp>
      <p:sp>
        <p:nvSpPr>
          <p:cNvPr id="3" name="Content Placeholder 2"/>
          <p:cNvSpPr>
            <a:spLocks noGrp="1"/>
          </p:cNvSpPr>
          <p:nvPr>
            <p:ph idx="1"/>
          </p:nvPr>
        </p:nvSpPr>
        <p:spPr>
          <a:xfrm>
            <a:off x="1548683" y="1771650"/>
            <a:ext cx="8923844" cy="3853822"/>
          </a:xfrm>
        </p:spPr>
        <p:txBody>
          <a:bodyPr>
            <a:normAutofit/>
          </a:bodyPr>
          <a:lstStyle/>
          <a:p>
            <a:pPr marL="0" indent="0">
              <a:buNone/>
            </a:pPr>
            <a:r>
              <a:rPr lang="en-US" sz="2400" dirty="0">
                <a:latin typeface="+mn-lt"/>
              </a:rPr>
              <a:t>Now work in groups:</a:t>
            </a:r>
          </a:p>
          <a:p>
            <a:pPr marL="0" indent="0">
              <a:buNone/>
            </a:pPr>
            <a:endParaRPr lang="en-US" sz="2400" dirty="0">
              <a:latin typeface="+mn-lt"/>
            </a:endParaRPr>
          </a:p>
          <a:p>
            <a:pPr marL="514350" indent="-514350">
              <a:buAutoNum type="arabicParenBoth"/>
            </a:pPr>
            <a:r>
              <a:rPr lang="en-US" sz="2400" dirty="0">
                <a:latin typeface="+mn-lt"/>
              </a:rPr>
              <a:t>Find the </a:t>
            </a:r>
            <a:r>
              <a:rPr lang="en-US" sz="2400" dirty="0">
                <a:solidFill>
                  <a:srgbClr val="FF0000"/>
                </a:solidFill>
                <a:latin typeface="+mn-lt"/>
              </a:rPr>
              <a:t>mean</a:t>
            </a:r>
            <a:r>
              <a:rPr lang="en-US" sz="2400" dirty="0">
                <a:latin typeface="+mn-lt"/>
              </a:rPr>
              <a:t>, </a:t>
            </a:r>
            <a:r>
              <a:rPr lang="en-US" sz="2400" dirty="0">
                <a:solidFill>
                  <a:srgbClr val="FF0000"/>
                </a:solidFill>
                <a:latin typeface="+mn-lt"/>
              </a:rPr>
              <a:t>median</a:t>
            </a:r>
            <a:r>
              <a:rPr lang="en-US" sz="2400" dirty="0">
                <a:latin typeface="+mn-lt"/>
              </a:rPr>
              <a:t>, </a:t>
            </a:r>
            <a:r>
              <a:rPr lang="en-US" sz="2400" dirty="0">
                <a:solidFill>
                  <a:srgbClr val="FF0000"/>
                </a:solidFill>
                <a:latin typeface="+mn-lt"/>
              </a:rPr>
              <a:t>mode</a:t>
            </a:r>
            <a:r>
              <a:rPr lang="en-US" sz="2400" dirty="0">
                <a:latin typeface="+mn-lt"/>
              </a:rPr>
              <a:t>, and </a:t>
            </a:r>
            <a:r>
              <a:rPr lang="en-US" sz="2400" dirty="0">
                <a:solidFill>
                  <a:srgbClr val="FF0000"/>
                </a:solidFill>
                <a:latin typeface="+mn-lt"/>
              </a:rPr>
              <a:t>range</a:t>
            </a:r>
            <a:r>
              <a:rPr lang="en-US" sz="2400" dirty="0">
                <a:latin typeface="+mn-lt"/>
              </a:rPr>
              <a:t> for the following list of values:	 </a:t>
            </a:r>
            <a:r>
              <a:rPr lang="en-US" sz="2400" dirty="0">
                <a:solidFill>
                  <a:srgbClr val="00B050"/>
                </a:solidFill>
                <a:latin typeface="+mn-lt"/>
              </a:rPr>
              <a:t>13, 18, 13, 14, 13, 16, 14, 21, 13</a:t>
            </a:r>
          </a:p>
          <a:p>
            <a:pPr marL="514350" indent="-514350">
              <a:buAutoNum type="arabicParenBoth"/>
            </a:pPr>
            <a:endParaRPr lang="en-US" sz="2400" dirty="0">
              <a:solidFill>
                <a:srgbClr val="00B050"/>
              </a:solidFill>
            </a:endParaRPr>
          </a:p>
          <a:p>
            <a:pPr marL="514350" indent="-514350">
              <a:buAutoNum type="arabicParenBoth"/>
            </a:pPr>
            <a:r>
              <a:rPr lang="en-US" sz="2400" dirty="0">
                <a:latin typeface="+mn-lt"/>
              </a:rPr>
              <a:t>What is the mean, median, mode and range for the Exam #1?</a:t>
            </a:r>
          </a:p>
        </p:txBody>
      </p:sp>
      <p:sp>
        <p:nvSpPr>
          <p:cNvPr id="5" name="Rounded Rectangle 4"/>
          <p:cNvSpPr/>
          <p:nvPr/>
        </p:nvSpPr>
        <p:spPr>
          <a:xfrm>
            <a:off x="6010605" y="5301208"/>
            <a:ext cx="5328592"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Pay attention to:  Mean vs. Median</a:t>
            </a:r>
          </a:p>
        </p:txBody>
      </p:sp>
    </p:spTree>
    <p:extLst>
      <p:ext uri="{BB962C8B-B14F-4D97-AF65-F5344CB8AC3E}">
        <p14:creationId xmlns:p14="http://schemas.microsoft.com/office/powerpoint/2010/main" val="17138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364" y="576831"/>
            <a:ext cx="10082336" cy="691900"/>
          </a:xfrm>
        </p:spPr>
        <p:txBody>
          <a:bodyPr/>
          <a:lstStyle/>
          <a:p>
            <a:r>
              <a:rPr lang="en-US" dirty="0">
                <a:solidFill>
                  <a:srgbClr val="0070C0"/>
                </a:solidFill>
              </a:rPr>
              <a:t>mean vs. average</a:t>
            </a:r>
          </a:p>
        </p:txBody>
      </p:sp>
      <p:sp>
        <p:nvSpPr>
          <p:cNvPr id="3" name="Content Placeholder 2"/>
          <p:cNvSpPr>
            <a:spLocks noGrp="1"/>
          </p:cNvSpPr>
          <p:nvPr>
            <p:ph idx="1"/>
          </p:nvPr>
        </p:nvSpPr>
        <p:spPr>
          <a:xfrm>
            <a:off x="1337310" y="1611631"/>
            <a:ext cx="9852660" cy="4894100"/>
          </a:xfrm>
        </p:spPr>
        <p:txBody>
          <a:bodyPr>
            <a:normAutofit/>
          </a:bodyPr>
          <a:lstStyle/>
          <a:p>
            <a:r>
              <a:rPr lang="en-US" sz="2000" dirty="0"/>
              <a:t>(Arithmetic) Mean: the “average” value of the data </a:t>
            </a:r>
          </a:p>
          <a:p>
            <a:endParaRPr lang="en-US" sz="2000" dirty="0"/>
          </a:p>
          <a:p>
            <a:endParaRPr lang="en-US" sz="2000" dirty="0"/>
          </a:p>
          <a:p>
            <a:endParaRPr lang="en-US" sz="2000" dirty="0"/>
          </a:p>
          <a:p>
            <a:endParaRPr lang="en-US" sz="2000" dirty="0"/>
          </a:p>
          <a:p>
            <a:r>
              <a:rPr lang="en-US" sz="2000" dirty="0"/>
              <a:t>Average: can be ambiguous</a:t>
            </a:r>
          </a:p>
          <a:p>
            <a:pPr lvl="1"/>
            <a:r>
              <a:rPr lang="en-US" sz="1800" dirty="0"/>
              <a:t>The average household income in this community is $60,000</a:t>
            </a:r>
          </a:p>
          <a:p>
            <a:pPr lvl="2"/>
            <a:r>
              <a:rPr lang="en-US" sz="1600" dirty="0"/>
              <a:t>The average (mean) income for households in this community is $60,000</a:t>
            </a:r>
          </a:p>
          <a:p>
            <a:pPr lvl="2"/>
            <a:r>
              <a:rPr lang="en-US" sz="1600" dirty="0"/>
              <a:t>The income for an average household in this community is $60,000</a:t>
            </a:r>
          </a:p>
          <a:p>
            <a:pPr lvl="2"/>
            <a:r>
              <a:rPr lang="en-US" sz="1600" dirty="0"/>
              <a:t>What if most households are earning below $30,000 but one household is earning $1M</a:t>
            </a:r>
          </a:p>
        </p:txBody>
      </p:sp>
      <p:pic>
        <p:nvPicPr>
          <p:cNvPr id="6" name="Picture 2"/>
          <p:cNvPicPr>
            <a:picLocks noChangeAspect="1" noChangeArrowheads="1"/>
          </p:cNvPicPr>
          <p:nvPr/>
        </p:nvPicPr>
        <p:blipFill>
          <a:blip r:embed="rId2" cstate="print"/>
          <a:srcRect/>
          <a:stretch>
            <a:fillRect/>
          </a:stretch>
        </p:blipFill>
        <p:spPr bwMode="auto">
          <a:xfrm>
            <a:off x="9296056" y="1479211"/>
            <a:ext cx="1552472" cy="1023369"/>
          </a:xfrm>
          <a:prstGeom prst="rect">
            <a:avLst/>
          </a:prstGeom>
          <a:noFill/>
          <a:ln w="9525">
            <a:noFill/>
            <a:miter lim="800000"/>
            <a:headEnd/>
            <a:tailEnd/>
          </a:ln>
        </p:spPr>
      </p:pic>
      <p:sp>
        <p:nvSpPr>
          <p:cNvPr id="5" name="Rectangle 4"/>
          <p:cNvSpPr/>
          <p:nvPr/>
        </p:nvSpPr>
        <p:spPr>
          <a:xfrm>
            <a:off x="2783632" y="2502580"/>
            <a:ext cx="4432175" cy="338554"/>
          </a:xfrm>
          <a:prstGeom prst="rect">
            <a:avLst/>
          </a:prstGeom>
          <a:ln>
            <a:solidFill>
              <a:schemeClr val="accent1"/>
            </a:solidFill>
          </a:ln>
        </p:spPr>
        <p:txBody>
          <a:bodyPr wrap="none">
            <a:spAutoFit/>
          </a:bodyPr>
          <a:lstStyle/>
          <a:p>
            <a:r>
              <a:rPr lang="en-US" sz="1600" b="1" dirty="0">
                <a:solidFill>
                  <a:srgbClr val="0000FF"/>
                </a:solidFill>
                <a:highlight>
                  <a:srgbClr val="FFFFFF"/>
                </a:highlight>
              </a:rPr>
              <a:t>def</a:t>
            </a:r>
            <a:r>
              <a:rPr lang="en-US" sz="1600" b="1" dirty="0">
                <a:solidFill>
                  <a:srgbClr val="000000"/>
                </a:solidFill>
                <a:highlight>
                  <a:srgbClr val="FFFFFF"/>
                </a:highlight>
              </a:rPr>
              <a:t> </a:t>
            </a:r>
            <a:r>
              <a:rPr lang="en-US" sz="1600" b="1" dirty="0">
                <a:solidFill>
                  <a:srgbClr val="FF00FF"/>
                </a:solidFill>
                <a:highlight>
                  <a:srgbClr val="FFFFFF"/>
                </a:highlight>
              </a:rPr>
              <a:t>mean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FF"/>
                </a:solidFill>
                <a:highlight>
                  <a:srgbClr val="FFFFFF"/>
                </a:highlight>
              </a:rPr>
              <a:t>return</a:t>
            </a:r>
            <a:r>
              <a:rPr lang="en-US" sz="1600" b="1" dirty="0">
                <a:solidFill>
                  <a:srgbClr val="000000"/>
                </a:solidFill>
                <a:highlight>
                  <a:srgbClr val="FFFFFF"/>
                </a:highlight>
              </a:rPr>
              <a:t> sum</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80"/>
                </a:solidFill>
                <a:highlight>
                  <a:srgbClr val="FFFFFF"/>
                </a:highlight>
              </a:rPr>
              <a:t>/</a:t>
            </a:r>
            <a:r>
              <a:rPr lang="en-US" sz="1600" b="1" dirty="0">
                <a:solidFill>
                  <a:srgbClr val="000000"/>
                </a:solidFill>
                <a:highlight>
                  <a:srgbClr val="FFFFFF"/>
                </a:highlight>
              </a:rPr>
              <a:t> float</a:t>
            </a:r>
            <a:r>
              <a:rPr lang="en-US" sz="1600" b="1" dirty="0">
                <a:solidFill>
                  <a:srgbClr val="000080"/>
                </a:solidFill>
                <a:highlight>
                  <a:srgbClr val="FFFFFF"/>
                </a:highlight>
              </a:rPr>
              <a:t>(</a:t>
            </a:r>
            <a:r>
              <a:rPr lang="en-US" sz="1600" b="1" dirty="0" err="1">
                <a:solidFill>
                  <a:srgbClr val="000000"/>
                </a:solidFill>
                <a:highlight>
                  <a:srgbClr val="FFFFFF"/>
                </a:highlight>
              </a:rPr>
              <a:t>len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endParaRPr lang="en-US" sz="1600" b="1" dirty="0">
              <a:solidFill>
                <a:srgbClr val="000000"/>
              </a:solidFill>
              <a:highlight>
                <a:srgbClr val="FFFFFF"/>
              </a:highlight>
            </a:endParaRPr>
          </a:p>
        </p:txBody>
      </p:sp>
      <p:sp>
        <p:nvSpPr>
          <p:cNvPr id="7" name="Rectangle 6"/>
          <p:cNvSpPr/>
          <p:nvPr/>
        </p:nvSpPr>
        <p:spPr>
          <a:xfrm>
            <a:off x="2783632" y="2989328"/>
            <a:ext cx="6512424" cy="338554"/>
          </a:xfrm>
          <a:prstGeom prst="rect">
            <a:avLst/>
          </a:prstGeom>
          <a:ln>
            <a:solidFill>
              <a:schemeClr val="accent1"/>
            </a:solidFill>
          </a:ln>
        </p:spPr>
        <p:txBody>
          <a:bodyPr wrap="none">
            <a:spAutoFit/>
          </a:bodyPr>
          <a:lstStyle/>
          <a:p>
            <a:r>
              <a:rPr lang="en-US" sz="1600" b="1" dirty="0">
                <a:solidFill>
                  <a:srgbClr val="0000FF"/>
                </a:solidFill>
                <a:highlight>
                  <a:srgbClr val="FFFFFF"/>
                </a:highlight>
              </a:rPr>
              <a:t>def</a:t>
            </a:r>
            <a:r>
              <a:rPr lang="en-US" sz="1600" b="1" dirty="0">
                <a:solidFill>
                  <a:srgbClr val="000000"/>
                </a:solidFill>
                <a:highlight>
                  <a:srgbClr val="FFFFFF"/>
                </a:highlight>
              </a:rPr>
              <a:t> </a:t>
            </a:r>
            <a:r>
              <a:rPr lang="en-US" sz="1600" b="1" dirty="0">
                <a:solidFill>
                  <a:srgbClr val="FF00FF"/>
                </a:solidFill>
                <a:highlight>
                  <a:srgbClr val="FFFFFF"/>
                </a:highlight>
              </a:rPr>
              <a:t>mean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FF"/>
                </a:solidFill>
                <a:highlight>
                  <a:srgbClr val="FFFFFF"/>
                </a:highlight>
              </a:rPr>
              <a:t>return</a:t>
            </a:r>
            <a:r>
              <a:rPr lang="en-US" sz="1600" b="1" dirty="0">
                <a:solidFill>
                  <a:srgbClr val="000000"/>
                </a:solidFill>
                <a:highlight>
                  <a:srgbClr val="FFFFFF"/>
                </a:highlight>
              </a:rPr>
              <a:t> reduce</a:t>
            </a:r>
            <a:r>
              <a:rPr lang="en-US" sz="1600" b="1" dirty="0">
                <a:solidFill>
                  <a:srgbClr val="000080"/>
                </a:solidFill>
                <a:highlight>
                  <a:srgbClr val="FFFFFF"/>
                </a:highlight>
              </a:rPr>
              <a:t>(</a:t>
            </a:r>
            <a:r>
              <a:rPr lang="en-US" sz="1600" b="1" dirty="0">
                <a:solidFill>
                  <a:srgbClr val="0000FF"/>
                </a:solidFill>
                <a:highlight>
                  <a:srgbClr val="FFFFFF"/>
                </a:highlight>
              </a:rPr>
              <a:t>lambda</a:t>
            </a:r>
            <a:r>
              <a:rPr lang="en-US" sz="1600" b="1" dirty="0">
                <a:solidFill>
                  <a:srgbClr val="000000"/>
                </a:solidFill>
                <a:highlight>
                  <a:srgbClr val="FFFFFF"/>
                </a:highlight>
              </a:rPr>
              <a:t> x</a:t>
            </a:r>
            <a:r>
              <a:rPr lang="en-US" sz="1600" b="1" dirty="0">
                <a:solidFill>
                  <a:srgbClr val="000080"/>
                </a:solidFill>
                <a:highlight>
                  <a:srgbClr val="FFFFFF"/>
                </a:highlight>
              </a:rPr>
              <a:t>,</a:t>
            </a:r>
            <a:r>
              <a:rPr lang="en-US" sz="1600" b="1" dirty="0">
                <a:solidFill>
                  <a:srgbClr val="000000"/>
                </a:solidFill>
                <a:highlight>
                  <a:srgbClr val="FFFFFF"/>
                </a:highlight>
              </a:rPr>
              <a:t> y</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err="1">
                <a:solidFill>
                  <a:srgbClr val="000000"/>
                </a:solidFill>
                <a:highlight>
                  <a:srgbClr val="FFFFFF"/>
                </a:highlight>
              </a:rPr>
              <a:t>x</a:t>
            </a:r>
            <a:r>
              <a:rPr lang="en-US" sz="1600" b="1" dirty="0" err="1">
                <a:solidFill>
                  <a:srgbClr val="000080"/>
                </a:solidFill>
                <a:highlight>
                  <a:srgbClr val="FFFFFF"/>
                </a:highlight>
              </a:rPr>
              <a:t>+</a:t>
            </a:r>
            <a:r>
              <a:rPr lang="en-US" sz="1600" b="1" dirty="0" err="1">
                <a:solidFill>
                  <a:srgbClr val="000000"/>
                </a:solidFill>
                <a:highlight>
                  <a:srgbClr val="FFFFFF"/>
                </a:highlight>
              </a:rPr>
              <a:t>y</a:t>
            </a:r>
            <a:r>
              <a:rPr lang="en-US" sz="1600" b="1" dirty="0">
                <a:solidFill>
                  <a:srgbClr val="000080"/>
                </a:solidFill>
                <a:highlight>
                  <a:srgbClr val="FFFFFF"/>
                </a:highlight>
              </a:rPr>
              <a:t>,</a:t>
            </a:r>
            <a:r>
              <a:rPr lang="en-US" sz="1600" b="1" dirty="0">
                <a:solidFill>
                  <a:srgbClr val="000000"/>
                </a:solidFill>
                <a:highlight>
                  <a:srgbClr val="FFFFFF"/>
                </a:highlight>
              </a:rPr>
              <a:t> 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80"/>
                </a:solidFill>
                <a:highlight>
                  <a:srgbClr val="FFFFFF"/>
                </a:highlight>
              </a:rPr>
              <a:t>/</a:t>
            </a:r>
            <a:r>
              <a:rPr lang="en-US" sz="1600" b="1" dirty="0">
                <a:solidFill>
                  <a:srgbClr val="000000"/>
                </a:solidFill>
                <a:highlight>
                  <a:srgbClr val="FFFFFF"/>
                </a:highlight>
              </a:rPr>
              <a:t> float</a:t>
            </a:r>
            <a:r>
              <a:rPr lang="en-US" sz="1600" b="1" dirty="0">
                <a:solidFill>
                  <a:srgbClr val="000080"/>
                </a:solidFill>
                <a:highlight>
                  <a:srgbClr val="FFFFFF"/>
                </a:highlight>
              </a:rPr>
              <a:t>(</a:t>
            </a:r>
            <a:r>
              <a:rPr lang="en-US" sz="1600" b="1" dirty="0" err="1">
                <a:solidFill>
                  <a:srgbClr val="000000"/>
                </a:solidFill>
                <a:highlight>
                  <a:srgbClr val="FFFFFF"/>
                </a:highlight>
              </a:rPr>
              <a:t>len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endParaRPr lang="en-US" sz="1600" dirty="0"/>
          </a:p>
        </p:txBody>
      </p:sp>
    </p:spTree>
    <p:extLst>
      <p:ext uri="{BB962C8B-B14F-4D97-AF65-F5344CB8AC3E}">
        <p14:creationId xmlns:p14="http://schemas.microsoft.com/office/powerpoint/2010/main" val="214620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364" y="605155"/>
            <a:ext cx="10082336" cy="857885"/>
          </a:xfrm>
        </p:spPr>
        <p:txBody>
          <a:bodyPr/>
          <a:lstStyle/>
          <a:p>
            <a:r>
              <a:rPr lang="en-US" dirty="0"/>
              <a:t> </a:t>
            </a:r>
            <a:r>
              <a:rPr lang="en-US" dirty="0">
                <a:solidFill>
                  <a:srgbClr val="0070C0"/>
                </a:solidFill>
              </a:rPr>
              <a:t>median vs. mode</a:t>
            </a:r>
          </a:p>
        </p:txBody>
      </p:sp>
      <p:sp>
        <p:nvSpPr>
          <p:cNvPr id="3" name="Content Placeholder 2"/>
          <p:cNvSpPr>
            <a:spLocks noGrp="1"/>
          </p:cNvSpPr>
          <p:nvPr>
            <p:ph idx="1"/>
          </p:nvPr>
        </p:nvSpPr>
        <p:spPr>
          <a:xfrm>
            <a:off x="1614364" y="1836420"/>
            <a:ext cx="8915400" cy="3777622"/>
          </a:xfrm>
        </p:spPr>
        <p:txBody>
          <a:bodyPr>
            <a:normAutofit/>
          </a:bodyPr>
          <a:lstStyle/>
          <a:p>
            <a:r>
              <a:rPr lang="en-US" sz="2400" dirty="0">
                <a:solidFill>
                  <a:srgbClr val="FF0000"/>
                </a:solidFill>
              </a:rPr>
              <a:t>Median</a:t>
            </a:r>
            <a:r>
              <a:rPr lang="en-US" sz="2400" dirty="0"/>
              <a:t>: the “</a:t>
            </a:r>
            <a:r>
              <a:rPr lang="en-US" sz="2400" dirty="0" err="1"/>
              <a:t>middlest</a:t>
            </a:r>
            <a:r>
              <a:rPr lang="en-US" sz="2400" dirty="0"/>
              <a:t>” value, or mean of the two middle values</a:t>
            </a:r>
          </a:p>
          <a:p>
            <a:pPr lvl="1"/>
            <a:r>
              <a:rPr lang="en-US" sz="2000" dirty="0"/>
              <a:t>Obtained by sorting the data first</a:t>
            </a:r>
          </a:p>
          <a:p>
            <a:pPr lvl="1"/>
            <a:r>
              <a:rPr lang="en-US" sz="2000" dirty="0"/>
              <a:t>Does not depend on all values in the data. </a:t>
            </a:r>
          </a:p>
          <a:p>
            <a:pPr lvl="1"/>
            <a:r>
              <a:rPr lang="en-US" sz="2000" dirty="0"/>
              <a:t>More robust to outliers</a:t>
            </a:r>
          </a:p>
          <a:p>
            <a:endParaRPr lang="en-US" sz="2400" dirty="0">
              <a:solidFill>
                <a:srgbClr val="FF0000"/>
              </a:solidFill>
            </a:endParaRPr>
          </a:p>
          <a:p>
            <a:r>
              <a:rPr lang="en-US" sz="2400" dirty="0">
                <a:solidFill>
                  <a:srgbClr val="FF0000"/>
                </a:solidFill>
              </a:rPr>
              <a:t>Mode</a:t>
            </a:r>
            <a:r>
              <a:rPr lang="en-US" sz="2400" dirty="0"/>
              <a:t>: the most-common value in the data </a:t>
            </a:r>
          </a:p>
        </p:txBody>
      </p:sp>
    </p:spTree>
    <p:extLst>
      <p:ext uri="{BB962C8B-B14F-4D97-AF65-F5344CB8AC3E}">
        <p14:creationId xmlns:p14="http://schemas.microsoft.com/office/powerpoint/2010/main" val="338419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27" y="548680"/>
            <a:ext cx="9794304" cy="1325563"/>
          </a:xfrm>
        </p:spPr>
        <p:txBody>
          <a:bodyPr/>
          <a:lstStyle/>
          <a:p>
            <a:r>
              <a:rPr lang="en-US" dirty="0">
                <a:solidFill>
                  <a:srgbClr val="0070C0"/>
                </a:solidFill>
              </a:rPr>
              <a:t>Variance</a:t>
            </a:r>
          </a:p>
        </p:txBody>
      </p:sp>
      <p:sp>
        <p:nvSpPr>
          <p:cNvPr id="3" name="Content Placeholder 2"/>
          <p:cNvSpPr>
            <a:spLocks noGrp="1"/>
          </p:cNvSpPr>
          <p:nvPr>
            <p:ph idx="1"/>
          </p:nvPr>
        </p:nvSpPr>
        <p:spPr>
          <a:xfrm>
            <a:off x="834287" y="1628800"/>
            <a:ext cx="10515600" cy="4351338"/>
          </a:xfrm>
        </p:spPr>
        <p:txBody>
          <a:bodyPr>
            <a:noAutofit/>
          </a:bodyPr>
          <a:lstStyle/>
          <a:p>
            <a:r>
              <a:rPr lang="en-US" sz="2800" dirty="0">
                <a:latin typeface="+mn-lt"/>
              </a:rPr>
              <a:t>Let’s look at two examples</a:t>
            </a:r>
          </a:p>
          <a:p>
            <a:pPr lvl="1"/>
            <a:r>
              <a:rPr lang="en-US" sz="2400" dirty="0"/>
              <a:t> Apples are all pretty much the same size (at least the ones sold in supermarkets). So if you buy 6 apples and the total weight is 3 </a:t>
            </a:r>
            <a:r>
              <a:rPr lang="en-US" sz="2400" dirty="0" err="1"/>
              <a:t>kgs</a:t>
            </a:r>
            <a:r>
              <a:rPr lang="en-US" sz="2400" dirty="0"/>
              <a:t>, it would be a reasonable summary to say they are about 0.5kg each.</a:t>
            </a:r>
          </a:p>
          <a:p>
            <a:pPr lvl="1"/>
            <a:r>
              <a:rPr lang="en-US" sz="2400" dirty="0"/>
              <a:t>But pumpkins are more diverse. Suppose there are several varieties in a garden,  three decorative pumpkins that are 1 kg each, two pie pumpkins that are 3 </a:t>
            </a:r>
            <a:r>
              <a:rPr lang="en-US" sz="2400" dirty="0" err="1"/>
              <a:t>kgs</a:t>
            </a:r>
            <a:r>
              <a:rPr lang="en-US" sz="2400" dirty="0"/>
              <a:t> each, and one Giant pumpkin that weighs 591 </a:t>
            </a:r>
            <a:r>
              <a:rPr lang="en-US" sz="2400" dirty="0" err="1"/>
              <a:t>kgs</a:t>
            </a:r>
            <a:r>
              <a:rPr lang="en-US" sz="2400" dirty="0"/>
              <a:t>. The mean is 100 </a:t>
            </a:r>
            <a:r>
              <a:rPr lang="en-US" sz="2400" dirty="0" err="1"/>
              <a:t>kgs</a:t>
            </a:r>
            <a:r>
              <a:rPr lang="en-US" sz="2400" dirty="0"/>
              <a:t>. However, if we say “The average pumpkin in my garden is 100 </a:t>
            </a:r>
            <a:r>
              <a:rPr lang="en-US" sz="2400" dirty="0" err="1"/>
              <a:t>kgs</a:t>
            </a:r>
            <a:r>
              <a:rPr lang="en-US" sz="2400" dirty="0"/>
              <a:t>” that  is misleading, at least not clear.</a:t>
            </a:r>
          </a:p>
        </p:txBody>
      </p:sp>
    </p:spTree>
    <p:extLst>
      <p:ext uri="{BB962C8B-B14F-4D97-AF65-F5344CB8AC3E}">
        <p14:creationId xmlns:p14="http://schemas.microsoft.com/office/powerpoint/2010/main" val="2655350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312" y="618727"/>
            <a:ext cx="9938320" cy="844313"/>
          </a:xfrm>
        </p:spPr>
        <p:txBody>
          <a:bodyPr/>
          <a:lstStyle/>
          <a:p>
            <a:r>
              <a:rPr lang="en-US" dirty="0">
                <a:solidFill>
                  <a:srgbClr val="0070C0"/>
                </a:solidFill>
              </a:rPr>
              <a:t>Variance and Standard Deviation </a:t>
            </a:r>
          </a:p>
        </p:txBody>
      </p:sp>
      <p:sp>
        <p:nvSpPr>
          <p:cNvPr id="3" name="Content Placeholder 2"/>
          <p:cNvSpPr>
            <a:spLocks noGrp="1"/>
          </p:cNvSpPr>
          <p:nvPr>
            <p:ph idx="1"/>
          </p:nvPr>
        </p:nvSpPr>
        <p:spPr>
          <a:xfrm>
            <a:off x="1726312" y="1550670"/>
            <a:ext cx="8915400" cy="3777622"/>
          </a:xfrm>
        </p:spPr>
        <p:txBody>
          <a:bodyPr/>
          <a:lstStyle/>
          <a:p>
            <a:r>
              <a:rPr lang="en-US" sz="2400" dirty="0"/>
              <a:t>If there is no single number that summarizes pumpkin weights, we can do a little better with two numbers: </a:t>
            </a:r>
            <a:r>
              <a:rPr lang="en-US" sz="2400" dirty="0">
                <a:solidFill>
                  <a:srgbClr val="FF0000"/>
                </a:solidFill>
              </a:rPr>
              <a:t>mean</a:t>
            </a:r>
            <a:r>
              <a:rPr lang="en-US" sz="2400" dirty="0"/>
              <a:t> and </a:t>
            </a:r>
            <a:r>
              <a:rPr lang="en-US" sz="2400" dirty="0">
                <a:solidFill>
                  <a:srgbClr val="FF0000"/>
                </a:solidFill>
              </a:rPr>
              <a:t>variance</a:t>
            </a:r>
            <a:r>
              <a:rPr lang="en-US" sz="2400" dirty="0"/>
              <a:t>.</a:t>
            </a:r>
          </a:p>
          <a:p>
            <a:pPr lvl="1"/>
            <a:r>
              <a:rPr lang="en-US" sz="2000" dirty="0">
                <a:solidFill>
                  <a:srgbClr val="FF0000"/>
                </a:solidFill>
              </a:rPr>
              <a:t> mean </a:t>
            </a:r>
            <a:r>
              <a:rPr lang="en-US" sz="2000" dirty="0"/>
              <a:t>is intended to describe the </a:t>
            </a:r>
            <a:r>
              <a:rPr lang="en-US" sz="2000" dirty="0">
                <a:solidFill>
                  <a:srgbClr val="00B050"/>
                </a:solidFill>
              </a:rPr>
              <a:t>central tendency</a:t>
            </a:r>
            <a:r>
              <a:rPr lang="en-US" sz="2000" dirty="0"/>
              <a:t>,</a:t>
            </a:r>
          </a:p>
          <a:p>
            <a:pPr lvl="1"/>
            <a:r>
              <a:rPr lang="en-US" sz="2000" dirty="0">
                <a:solidFill>
                  <a:srgbClr val="FF0000"/>
                </a:solidFill>
              </a:rPr>
              <a:t>variance</a:t>
            </a:r>
            <a:r>
              <a:rPr lang="en-US" sz="2000" dirty="0"/>
              <a:t> is intended to describe the </a:t>
            </a:r>
            <a:r>
              <a:rPr lang="en-US" sz="2000" dirty="0">
                <a:solidFill>
                  <a:srgbClr val="00B050"/>
                </a:solidFill>
              </a:rPr>
              <a:t>spread</a:t>
            </a:r>
            <a:r>
              <a:rPr lang="en-US" sz="2000" dirty="0"/>
              <a:t>.</a:t>
            </a:r>
          </a:p>
          <a:p>
            <a:pPr lvl="1"/>
            <a:endParaRPr lang="en-US" dirty="0"/>
          </a:p>
          <a:p>
            <a:pPr marL="457200" lvl="1"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6555" y="3837784"/>
            <a:ext cx="3053261" cy="1103384"/>
          </a:xfrm>
          <a:prstGeom prst="rect">
            <a:avLst/>
          </a:prstGeom>
        </p:spPr>
      </p:pic>
      <p:sp>
        <p:nvSpPr>
          <p:cNvPr id="5" name="TextBox 4"/>
          <p:cNvSpPr txBox="1"/>
          <p:nvPr/>
        </p:nvSpPr>
        <p:spPr>
          <a:xfrm>
            <a:off x="4779573" y="3917794"/>
            <a:ext cx="7128490" cy="1200329"/>
          </a:xfrm>
          <a:prstGeom prst="rect">
            <a:avLst/>
          </a:prstGeom>
          <a:noFill/>
        </p:spPr>
        <p:txBody>
          <a:bodyPr wrap="square" rtlCol="0">
            <a:spAutoFit/>
          </a:bodyPr>
          <a:lstStyle/>
          <a:p>
            <a:r>
              <a:rPr lang="en-US" sz="2400" dirty="0">
                <a:solidFill>
                  <a:srgbClr val="00B050"/>
                </a:solidFill>
              </a:rPr>
              <a:t>Deviation from the mean:  </a:t>
            </a:r>
            <a:r>
              <a:rPr lang="en-US" sz="2400" dirty="0">
                <a:solidFill>
                  <a:srgbClr val="FF0000"/>
                </a:solidFill>
              </a:rPr>
              <a:t>xi-µ</a:t>
            </a:r>
            <a:r>
              <a:rPr lang="en-US" sz="2400" dirty="0">
                <a:solidFill>
                  <a:srgbClr val="00B050"/>
                </a:solidFill>
              </a:rPr>
              <a:t> </a:t>
            </a:r>
          </a:p>
          <a:p>
            <a:r>
              <a:rPr lang="en-US" sz="2400" dirty="0">
                <a:solidFill>
                  <a:srgbClr val="00B050"/>
                </a:solidFill>
              </a:rPr>
              <a:t>Variance: </a:t>
            </a:r>
            <a:r>
              <a:rPr lang="en-US" sz="2400" dirty="0">
                <a:solidFill>
                  <a:srgbClr val="FF0000"/>
                </a:solidFill>
              </a:rPr>
              <a:t>σ</a:t>
            </a:r>
            <a:r>
              <a:rPr lang="en-US" sz="2400" baseline="30000" dirty="0">
                <a:solidFill>
                  <a:srgbClr val="FF0000"/>
                </a:solidFill>
              </a:rPr>
              <a:t>2 </a:t>
            </a:r>
            <a:endParaRPr lang="en-US" sz="2400" dirty="0">
              <a:solidFill>
                <a:srgbClr val="FF0000"/>
              </a:solidFill>
            </a:endParaRPr>
          </a:p>
          <a:p>
            <a:r>
              <a:rPr lang="en-US" sz="2400" dirty="0">
                <a:solidFill>
                  <a:srgbClr val="00B050"/>
                </a:solidFill>
              </a:rPr>
              <a:t>Standard deviation: </a:t>
            </a:r>
            <a:r>
              <a:rPr lang="en-US" sz="2400" dirty="0">
                <a:solidFill>
                  <a:srgbClr val="FF0000"/>
                </a:solidFill>
              </a:rPr>
              <a:t>σ</a:t>
            </a:r>
            <a:r>
              <a:rPr lang="en-US" sz="2400" dirty="0">
                <a:solidFill>
                  <a:srgbClr val="00B050"/>
                </a:solidFill>
              </a:rPr>
              <a:t> </a:t>
            </a:r>
            <a:r>
              <a:rPr lang="en-US" sz="2000" dirty="0">
                <a:solidFill>
                  <a:srgbClr val="00B050"/>
                </a:solidFill>
              </a:rPr>
              <a:t>(the square root of variance)   </a:t>
            </a:r>
          </a:p>
        </p:txBody>
      </p:sp>
    </p:spTree>
    <p:extLst>
      <p:ext uri="{BB962C8B-B14F-4D97-AF65-F5344CB8AC3E}">
        <p14:creationId xmlns:p14="http://schemas.microsoft.com/office/powerpoint/2010/main" val="279343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2708920"/>
            <a:ext cx="2376264" cy="1325563"/>
          </a:xfrm>
        </p:spPr>
        <p:txBody>
          <a:bodyPr>
            <a:noAutofit/>
          </a:bodyPr>
          <a:lstStyle/>
          <a:p>
            <a:r>
              <a:rPr lang="en-US" sz="3600" dirty="0">
                <a:solidFill>
                  <a:srgbClr val="C00000"/>
                </a:solidFill>
              </a:rPr>
              <a:t>Standard Deviation Illustration</a:t>
            </a:r>
          </a:p>
        </p:txBody>
      </p:sp>
      <p:pic>
        <p:nvPicPr>
          <p:cNvPr id="6" name="Content Placeholder 5"/>
          <p:cNvPicPr>
            <a:picLocks noGrp="1" noChangeAspect="1"/>
          </p:cNvPicPr>
          <p:nvPr>
            <p:ph idx="1"/>
          </p:nvPr>
        </p:nvPicPr>
        <p:blipFill>
          <a:blip r:embed="rId2"/>
          <a:stretch>
            <a:fillRect/>
          </a:stretch>
        </p:blipFill>
        <p:spPr>
          <a:xfrm>
            <a:off x="4583832" y="44624"/>
            <a:ext cx="6120680" cy="6234026"/>
          </a:xfrm>
          <a:prstGeom prst="rect">
            <a:avLst/>
          </a:prstGeom>
        </p:spPr>
      </p:pic>
    </p:spTree>
    <p:extLst>
      <p:ext uri="{BB962C8B-B14F-4D97-AF65-F5344CB8AC3E}">
        <p14:creationId xmlns:p14="http://schemas.microsoft.com/office/powerpoint/2010/main" val="247617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226" y="591269"/>
            <a:ext cx="9794304" cy="1325563"/>
          </a:xfrm>
        </p:spPr>
        <p:txBody>
          <a:bodyPr/>
          <a:lstStyle/>
          <a:p>
            <a:r>
              <a:rPr lang="en-US" dirty="0">
                <a:solidFill>
                  <a:srgbClr val="0070C0"/>
                </a:solidFill>
              </a:rPr>
              <a:t>Standard Deviation Example</a:t>
            </a:r>
          </a:p>
        </p:txBody>
      </p:sp>
      <p:pic>
        <p:nvPicPr>
          <p:cNvPr id="4" name="Content Placeholder 3"/>
          <p:cNvPicPr>
            <a:picLocks noGrp="1" noChangeAspect="1"/>
          </p:cNvPicPr>
          <p:nvPr>
            <p:ph idx="1"/>
          </p:nvPr>
        </p:nvPicPr>
        <p:blipFill>
          <a:blip r:embed="rId2"/>
          <a:stretch>
            <a:fillRect/>
          </a:stretch>
        </p:blipFill>
        <p:spPr>
          <a:xfrm>
            <a:off x="2340153" y="2076852"/>
            <a:ext cx="8050215" cy="4166694"/>
          </a:xfrm>
          <a:prstGeom prst="rect">
            <a:avLst/>
          </a:prstGeom>
        </p:spPr>
      </p:pic>
      <p:sp>
        <p:nvSpPr>
          <p:cNvPr id="3" name="TextBox 2">
            <a:extLst>
              <a:ext uri="{FF2B5EF4-FFF2-40B4-BE49-F238E27FC236}">
                <a16:creationId xmlns:a16="http://schemas.microsoft.com/office/drawing/2014/main" id="{DE837F1A-A290-644F-8F96-4F8D2431B0DE}"/>
              </a:ext>
            </a:extLst>
          </p:cNvPr>
          <p:cNvSpPr txBox="1"/>
          <p:nvPr/>
        </p:nvSpPr>
        <p:spPr>
          <a:xfrm>
            <a:off x="8732520" y="697230"/>
            <a:ext cx="3051810" cy="923330"/>
          </a:xfrm>
          <a:prstGeom prst="rect">
            <a:avLst/>
          </a:prstGeom>
          <a:noFill/>
        </p:spPr>
        <p:txBody>
          <a:bodyPr wrap="square" rtlCol="0">
            <a:spAutoFit/>
          </a:bodyPr>
          <a:lstStyle/>
          <a:p>
            <a:r>
              <a:rPr lang="en-US" dirty="0"/>
              <a:t>Question: in this example  </a:t>
            </a:r>
            <a:r>
              <a:rPr lang="en-US" dirty="0">
                <a:solidFill>
                  <a:srgbClr val="00B050"/>
                </a:solidFill>
              </a:rPr>
              <a:t>standard deviation = ?</a:t>
            </a:r>
          </a:p>
          <a:p>
            <a:r>
              <a:rPr lang="en-US" dirty="0">
                <a:solidFill>
                  <a:srgbClr val="00B050"/>
                </a:solidFill>
              </a:rPr>
              <a:t>mean = ? </a:t>
            </a:r>
          </a:p>
        </p:txBody>
      </p:sp>
    </p:spTree>
    <p:extLst>
      <p:ext uri="{BB962C8B-B14F-4D97-AF65-F5344CB8AC3E}">
        <p14:creationId xmlns:p14="http://schemas.microsoft.com/office/powerpoint/2010/main" val="222656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954" y="590867"/>
            <a:ext cx="10082336" cy="815023"/>
          </a:xfrm>
        </p:spPr>
        <p:txBody>
          <a:bodyPr/>
          <a:lstStyle/>
          <a:p>
            <a:r>
              <a:rPr lang="en-US" dirty="0">
                <a:solidFill>
                  <a:srgbClr val="0070C0"/>
                </a:solidFill>
              </a:rPr>
              <a:t>Data Science: Inference + Computation </a:t>
            </a:r>
          </a:p>
        </p:txBody>
      </p:sp>
      <p:sp>
        <p:nvSpPr>
          <p:cNvPr id="3" name="Content Placeholder 2"/>
          <p:cNvSpPr>
            <a:spLocks noGrp="1"/>
          </p:cNvSpPr>
          <p:nvPr>
            <p:ph idx="1"/>
          </p:nvPr>
        </p:nvSpPr>
        <p:spPr>
          <a:xfrm>
            <a:off x="1428750" y="1405890"/>
            <a:ext cx="9172892" cy="4379602"/>
          </a:xfrm>
        </p:spPr>
        <p:txBody>
          <a:bodyPr>
            <a:normAutofit fontScale="85000" lnSpcReduction="20000"/>
          </a:bodyPr>
          <a:lstStyle/>
          <a:p>
            <a:r>
              <a:rPr lang="en-US" sz="2200" dirty="0">
                <a:solidFill>
                  <a:schemeClr val="tx1"/>
                </a:solidFill>
                <a:latin typeface="+mn-lt"/>
              </a:rPr>
              <a:t>Foundation of Data Science </a:t>
            </a:r>
          </a:p>
          <a:p>
            <a:pPr lvl="1"/>
            <a:r>
              <a:rPr lang="en-US" sz="2000" dirty="0">
                <a:solidFill>
                  <a:schemeClr val="tx1"/>
                </a:solidFill>
              </a:rPr>
              <a:t>Mathematics &amp; Statistics</a:t>
            </a:r>
          </a:p>
          <a:p>
            <a:pPr lvl="1"/>
            <a:r>
              <a:rPr lang="en-US" sz="2000" dirty="0">
                <a:solidFill>
                  <a:schemeClr val="tx1"/>
                </a:solidFill>
              </a:rPr>
              <a:t>Computer Science (data structures + programming) </a:t>
            </a:r>
          </a:p>
          <a:p>
            <a:pPr lvl="1"/>
            <a:endParaRPr lang="en-US" sz="2000" dirty="0">
              <a:solidFill>
                <a:srgbClr val="FF0000"/>
              </a:solidFill>
            </a:endParaRPr>
          </a:p>
          <a:p>
            <a:r>
              <a:rPr lang="en-US" sz="2200" dirty="0">
                <a:solidFill>
                  <a:schemeClr val="tx1"/>
                </a:solidFill>
                <a:latin typeface="+mn-lt"/>
              </a:rPr>
              <a:t>Statistical Thinking</a:t>
            </a:r>
          </a:p>
          <a:p>
            <a:pPr lvl="1"/>
            <a:r>
              <a:rPr lang="en-US" sz="1900" dirty="0"/>
              <a:t>Basis for </a:t>
            </a:r>
            <a:r>
              <a:rPr lang="en-US" sz="1900" dirty="0">
                <a:solidFill>
                  <a:schemeClr val="tx1"/>
                </a:solidFill>
              </a:rPr>
              <a:t>modeling </a:t>
            </a:r>
            <a:r>
              <a:rPr lang="en-US" sz="1900" dirty="0"/>
              <a:t>a big data project (Phase 3 of lifecycle)</a:t>
            </a:r>
          </a:p>
          <a:p>
            <a:pPr marL="457200" lvl="1" indent="0">
              <a:buNone/>
            </a:pPr>
            <a:endParaRPr lang="en-US" sz="1900" dirty="0">
              <a:latin typeface="+mn-lt"/>
            </a:endParaRPr>
          </a:p>
          <a:p>
            <a:r>
              <a:rPr lang="en-US" sz="2200" dirty="0">
                <a:latin typeface="+mn-lt"/>
              </a:rPr>
              <a:t>Mathematical background </a:t>
            </a:r>
          </a:p>
          <a:p>
            <a:pPr lvl="1"/>
            <a:r>
              <a:rPr lang="en-US" sz="1900" dirty="0">
                <a:latin typeface="+mn-lt"/>
              </a:rPr>
              <a:t>Linear algebra (lines, planes, vectors, matrices, linear equations, …)</a:t>
            </a:r>
          </a:p>
          <a:p>
            <a:pPr lvl="1"/>
            <a:r>
              <a:rPr lang="en-US" sz="1900" dirty="0">
                <a:latin typeface="+mn-lt"/>
              </a:rPr>
              <a:t>Representation of data and relations</a:t>
            </a:r>
          </a:p>
          <a:p>
            <a:pPr marL="457200" lvl="1" indent="0">
              <a:buNone/>
            </a:pPr>
            <a:endParaRPr lang="en-US" sz="1900" dirty="0">
              <a:latin typeface="+mn-lt"/>
            </a:endParaRPr>
          </a:p>
          <a:p>
            <a:r>
              <a:rPr lang="en-US" sz="2200" dirty="0">
                <a:latin typeface="+mn-lt"/>
              </a:rPr>
              <a:t>Computation and Visualization</a:t>
            </a:r>
          </a:p>
          <a:p>
            <a:pPr lvl="1"/>
            <a:r>
              <a:rPr lang="en-US" sz="1900" dirty="0">
                <a:latin typeface="+mn-lt"/>
              </a:rPr>
              <a:t>Tools to process statistics</a:t>
            </a:r>
          </a:p>
          <a:p>
            <a:pPr lvl="1"/>
            <a:endParaRPr lang="en-US" dirty="0">
              <a:latin typeface="+mn-lt"/>
            </a:endParaRPr>
          </a:p>
          <a:p>
            <a:pPr marL="457200" lvl="1" indent="0">
              <a:buNone/>
            </a:pPr>
            <a:endParaRPr lang="en-US" dirty="0">
              <a:latin typeface="+mn-lt"/>
            </a:endParaRPr>
          </a:p>
        </p:txBody>
      </p:sp>
    </p:spTree>
    <p:extLst>
      <p:ext uri="{BB962C8B-B14F-4D97-AF65-F5344CB8AC3E}">
        <p14:creationId xmlns:p14="http://schemas.microsoft.com/office/powerpoint/2010/main" val="1269676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744" y="559435"/>
            <a:ext cx="9578280" cy="755015"/>
          </a:xfrm>
        </p:spPr>
        <p:txBody>
          <a:bodyPr/>
          <a:lstStyle/>
          <a:p>
            <a:r>
              <a:rPr lang="en-US" dirty="0">
                <a:solidFill>
                  <a:srgbClr val="0070C0"/>
                </a:solidFill>
              </a:rPr>
              <a:t>Activity #2  </a:t>
            </a:r>
          </a:p>
        </p:txBody>
      </p:sp>
      <p:sp>
        <p:nvSpPr>
          <p:cNvPr id="3" name="Content Placeholder 2"/>
          <p:cNvSpPr>
            <a:spLocks noGrp="1"/>
          </p:cNvSpPr>
          <p:nvPr>
            <p:ph idx="1"/>
          </p:nvPr>
        </p:nvSpPr>
        <p:spPr>
          <a:xfrm>
            <a:off x="911424" y="1710904"/>
            <a:ext cx="10515600" cy="4351338"/>
          </a:xfrm>
        </p:spPr>
        <p:txBody>
          <a:bodyPr>
            <a:normAutofit/>
          </a:bodyPr>
          <a:lstStyle/>
          <a:p>
            <a:pPr marL="0" indent="0">
              <a:buNone/>
            </a:pPr>
            <a:r>
              <a:rPr lang="en-US" dirty="0"/>
              <a:t>1. </a:t>
            </a:r>
            <a:r>
              <a:rPr lang="en-US" sz="2000" dirty="0"/>
              <a:t>Calculate the </a:t>
            </a:r>
            <a:r>
              <a:rPr lang="en-US" sz="2000" dirty="0">
                <a:solidFill>
                  <a:srgbClr val="FF0000"/>
                </a:solidFill>
              </a:rPr>
              <a:t>variance</a:t>
            </a:r>
            <a:r>
              <a:rPr lang="en-US" sz="2000" dirty="0"/>
              <a:t> and </a:t>
            </a:r>
            <a:r>
              <a:rPr lang="en-US" sz="2000" dirty="0">
                <a:solidFill>
                  <a:srgbClr val="FF0000"/>
                </a:solidFill>
              </a:rPr>
              <a:t>standard deviation </a:t>
            </a:r>
            <a:r>
              <a:rPr lang="en-US" sz="2000" dirty="0"/>
              <a:t>of </a:t>
            </a:r>
          </a:p>
          <a:p>
            <a:pPr marL="971550" lvl="1" indent="-514350">
              <a:buAutoNum type="arabicParenBoth"/>
            </a:pPr>
            <a:r>
              <a:rPr lang="en-US" sz="1800" dirty="0"/>
              <a:t>The sequence of </a:t>
            </a:r>
            <a:r>
              <a:rPr lang="en-US" sz="1800" dirty="0">
                <a:solidFill>
                  <a:srgbClr val="00B050"/>
                </a:solidFill>
              </a:rPr>
              <a:t>13, 18, 13, 14, 13, 16, 14, 21, 13</a:t>
            </a:r>
          </a:p>
          <a:p>
            <a:pPr marL="971550" lvl="1" indent="-514350">
              <a:buAutoNum type="arabicParenBoth"/>
            </a:pPr>
            <a:r>
              <a:rPr lang="en-US" sz="1800" dirty="0"/>
              <a:t>The 6 pumpkins weighted </a:t>
            </a:r>
            <a:r>
              <a:rPr lang="en-US" sz="1800" dirty="0">
                <a:solidFill>
                  <a:srgbClr val="00B050"/>
                </a:solidFill>
              </a:rPr>
              <a:t>1, 1, 1, 3, 3, 591</a:t>
            </a:r>
          </a:p>
          <a:p>
            <a:pPr marL="0" indent="0">
              <a:buNone/>
            </a:pPr>
            <a:r>
              <a:rPr lang="en-US" sz="2000" dirty="0"/>
              <a:t>	Question: which sequence has </a:t>
            </a:r>
            <a:r>
              <a:rPr lang="en-US" sz="2000" dirty="0">
                <a:solidFill>
                  <a:srgbClr val="FF0000"/>
                </a:solidFill>
              </a:rPr>
              <a:t>larger variance</a:t>
            </a:r>
            <a:r>
              <a:rPr lang="en-US" sz="2000" dirty="0"/>
              <a:t>? </a:t>
            </a:r>
          </a:p>
          <a:p>
            <a:pPr marL="0" indent="0">
              <a:buNone/>
            </a:pPr>
            <a:endParaRPr lang="en-US" sz="2000" dirty="0"/>
          </a:p>
          <a:p>
            <a:pPr marL="0" indent="0">
              <a:buNone/>
            </a:pPr>
            <a:r>
              <a:rPr lang="en-US" sz="2000" dirty="0"/>
              <a:t>2. Assume the mean score of Exam 1 is </a:t>
            </a:r>
            <a:r>
              <a:rPr lang="en-US" sz="2000" dirty="0">
                <a:solidFill>
                  <a:srgbClr val="FF0000"/>
                </a:solidFill>
              </a:rPr>
              <a:t>70</a:t>
            </a:r>
            <a:r>
              <a:rPr lang="en-US" sz="2000" dirty="0"/>
              <a:t> (which is a C), which of the following case(s) you are more likely to get a C grade? (or in each case what grade you estimate/expect to receive?)</a:t>
            </a:r>
          </a:p>
          <a:p>
            <a:pPr marL="914400" lvl="1" indent="-457200">
              <a:buAutoNum type="arabicParenBoth"/>
            </a:pPr>
            <a:r>
              <a:rPr lang="en-US" sz="1800" dirty="0"/>
              <a:t>Your score is </a:t>
            </a:r>
            <a:r>
              <a:rPr lang="en-US" sz="1800" dirty="0">
                <a:solidFill>
                  <a:srgbClr val="FF0000"/>
                </a:solidFill>
              </a:rPr>
              <a:t>66</a:t>
            </a:r>
            <a:r>
              <a:rPr lang="en-US" sz="1800" dirty="0"/>
              <a:t> and the standard deviation is </a:t>
            </a:r>
            <a:r>
              <a:rPr lang="en-US" sz="1800" dirty="0">
                <a:solidFill>
                  <a:srgbClr val="FF0000"/>
                </a:solidFill>
              </a:rPr>
              <a:t>2</a:t>
            </a:r>
          </a:p>
          <a:p>
            <a:pPr marL="914400" lvl="1" indent="-457200">
              <a:buAutoNum type="arabicParenBoth"/>
            </a:pPr>
            <a:r>
              <a:rPr lang="en-US" sz="1800" dirty="0"/>
              <a:t>Your score is </a:t>
            </a:r>
            <a:r>
              <a:rPr lang="en-US" sz="1800" dirty="0">
                <a:solidFill>
                  <a:srgbClr val="FF0000"/>
                </a:solidFill>
              </a:rPr>
              <a:t>66</a:t>
            </a:r>
            <a:r>
              <a:rPr lang="en-US" sz="1800" dirty="0"/>
              <a:t> and the standard deviation is </a:t>
            </a:r>
            <a:r>
              <a:rPr lang="en-US" sz="1800" dirty="0">
                <a:solidFill>
                  <a:srgbClr val="FF0000"/>
                </a:solidFill>
              </a:rPr>
              <a:t>5</a:t>
            </a:r>
          </a:p>
          <a:p>
            <a:pPr marL="914400" lvl="1" indent="-457200">
              <a:buAutoNum type="arabicParenBoth"/>
            </a:pPr>
            <a:r>
              <a:rPr lang="en-US" sz="1800" dirty="0"/>
              <a:t>Your score is </a:t>
            </a:r>
            <a:r>
              <a:rPr lang="en-US" sz="1800" dirty="0">
                <a:solidFill>
                  <a:srgbClr val="FF0000"/>
                </a:solidFill>
              </a:rPr>
              <a:t>78</a:t>
            </a:r>
            <a:r>
              <a:rPr lang="en-US" sz="1800" dirty="0"/>
              <a:t> and the standard deviation is </a:t>
            </a:r>
            <a:r>
              <a:rPr lang="en-US" sz="1800" dirty="0">
                <a:solidFill>
                  <a:srgbClr val="FF0000"/>
                </a:solidFill>
              </a:rPr>
              <a:t>1</a:t>
            </a:r>
          </a:p>
        </p:txBody>
      </p:sp>
    </p:spTree>
    <p:extLst>
      <p:ext uri="{BB962C8B-B14F-4D97-AF65-F5344CB8AC3E}">
        <p14:creationId xmlns:p14="http://schemas.microsoft.com/office/powerpoint/2010/main" val="359005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36" y="644887"/>
            <a:ext cx="9434264" cy="761003"/>
          </a:xfrm>
        </p:spPr>
        <p:txBody>
          <a:bodyPr/>
          <a:lstStyle/>
          <a:p>
            <a:r>
              <a:rPr lang="en-US" dirty="0">
                <a:solidFill>
                  <a:srgbClr val="0070C0"/>
                </a:solidFill>
              </a:rPr>
              <a:t>Pandas Data Frames methods</a:t>
            </a:r>
          </a:p>
        </p:txBody>
      </p:sp>
      <p:graphicFrame>
        <p:nvGraphicFramePr>
          <p:cNvPr id="7" name="Table 6"/>
          <p:cNvGraphicFramePr>
            <a:graphicFrameLocks noGrp="1"/>
          </p:cNvGraphicFramePr>
          <p:nvPr>
            <p:extLst>
              <p:ext uri="{D42A27DB-BD31-4B8C-83A1-F6EECF244321}">
                <p14:modId xmlns:p14="http://schemas.microsoft.com/office/powerpoint/2010/main" val="3681849898"/>
              </p:ext>
            </p:extLst>
          </p:nvPr>
        </p:nvGraphicFramePr>
        <p:xfrm>
          <a:off x="1634490" y="2636912"/>
          <a:ext cx="8349942" cy="3384239"/>
        </p:xfrm>
        <a:graphic>
          <a:graphicData uri="http://schemas.openxmlformats.org/drawingml/2006/table">
            <a:tbl>
              <a:tblPr firstRow="1" bandRow="1">
                <a:tableStyleId>{B301B821-A1FF-4177-AEE7-76D212191A09}</a:tableStyleId>
              </a:tblPr>
              <a:tblGrid>
                <a:gridCol w="2385698">
                  <a:extLst>
                    <a:ext uri="{9D8B030D-6E8A-4147-A177-3AD203B41FA5}">
                      <a16:colId xmlns:a16="http://schemas.microsoft.com/office/drawing/2014/main" val="20000"/>
                    </a:ext>
                  </a:extLst>
                </a:gridCol>
                <a:gridCol w="5964244">
                  <a:extLst>
                    <a:ext uri="{9D8B030D-6E8A-4147-A177-3AD203B41FA5}">
                      <a16:colId xmlns:a16="http://schemas.microsoft.com/office/drawing/2014/main" val="20001"/>
                    </a:ext>
                  </a:extLst>
                </a:gridCol>
              </a:tblGrid>
              <a:tr h="4336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df.method</a:t>
                      </a:r>
                      <a:r>
                        <a:rPr lang="en-US" sz="1800" dirty="0"/>
                        <a:t>()</a:t>
                      </a:r>
                    </a:p>
                  </a:txBody>
                  <a:tcPr marL="68580" marR="68580" marT="34290" marB="34290">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description</a:t>
                      </a:r>
                    </a:p>
                  </a:txBody>
                  <a:tcPr marL="68580" marR="68580" marT="34290" marB="34290">
                    <a:solidFill>
                      <a:schemeClr val="accent2"/>
                    </a:solidFill>
                  </a:tcPr>
                </a:tc>
                <a:extLst>
                  <a:ext uri="{0D108BD9-81ED-4DB2-BD59-A6C34878D82A}">
                    <a16:rowId xmlns:a16="http://schemas.microsoft.com/office/drawing/2014/main" val="10000"/>
                  </a:ext>
                </a:extLst>
              </a:tr>
              <a:tr h="362853">
                <a:tc>
                  <a:txBody>
                    <a:bodyPr/>
                    <a:lstStyle/>
                    <a:p>
                      <a:r>
                        <a:rPr lang="en-US" sz="1800" dirty="0"/>
                        <a:t>head( [n] ), tail( [n] )</a:t>
                      </a:r>
                    </a:p>
                  </a:txBody>
                  <a:tcPr marL="68580" marR="68580" marT="34290" marB="34290"/>
                </a:tc>
                <a:tc>
                  <a:txBody>
                    <a:bodyPr/>
                    <a:lstStyle/>
                    <a:p>
                      <a:r>
                        <a:rPr lang="en-US" sz="1800" dirty="0"/>
                        <a:t>first/last</a:t>
                      </a:r>
                      <a:r>
                        <a:rPr lang="en-US" sz="1800" baseline="0" dirty="0"/>
                        <a:t> n rows</a:t>
                      </a:r>
                      <a:endParaRPr lang="en-US" sz="1800" dirty="0"/>
                    </a:p>
                  </a:txBody>
                  <a:tcPr marL="68580" marR="68580" marT="34290" marB="34290"/>
                </a:tc>
                <a:extLst>
                  <a:ext uri="{0D108BD9-81ED-4DB2-BD59-A6C34878D82A}">
                    <a16:rowId xmlns:a16="http://schemas.microsoft.com/office/drawing/2014/main" val="10001"/>
                  </a:ext>
                </a:extLst>
              </a:tr>
              <a:tr h="362853">
                <a:tc>
                  <a:txBody>
                    <a:bodyPr/>
                    <a:lstStyle/>
                    <a:p>
                      <a:r>
                        <a:rPr lang="en-US" sz="1800" dirty="0"/>
                        <a:t>describe()</a:t>
                      </a:r>
                    </a:p>
                  </a:txBody>
                  <a:tcPr marL="68580" marR="68580" marT="34290" marB="34290"/>
                </a:tc>
                <a:tc>
                  <a:txBody>
                    <a:bodyPr/>
                    <a:lstStyle/>
                    <a:p>
                      <a:r>
                        <a:rPr lang="en-US" sz="1800" dirty="0"/>
                        <a:t>generate descriptive statistics (for numeric columns only)</a:t>
                      </a:r>
                    </a:p>
                  </a:txBody>
                  <a:tcPr marL="68580" marR="68580" marT="34290" marB="34290"/>
                </a:tc>
                <a:extLst>
                  <a:ext uri="{0D108BD9-81ED-4DB2-BD59-A6C34878D82A}">
                    <a16:rowId xmlns:a16="http://schemas.microsoft.com/office/drawing/2014/main" val="10002"/>
                  </a:ext>
                </a:extLst>
              </a:tr>
              <a:tr h="404056">
                <a:tc>
                  <a:txBody>
                    <a:bodyPr/>
                    <a:lstStyle/>
                    <a:p>
                      <a:r>
                        <a:rPr lang="en-US" sz="1800" dirty="0"/>
                        <a:t>max(), min()</a:t>
                      </a:r>
                    </a:p>
                  </a:txBody>
                  <a:tcPr marL="68580" marR="68580" marT="34290" marB="34290"/>
                </a:tc>
                <a:tc>
                  <a:txBody>
                    <a:bodyPr/>
                    <a:lstStyle/>
                    <a:p>
                      <a:r>
                        <a:rPr lang="en-US" sz="1800" dirty="0"/>
                        <a:t>return max/min</a:t>
                      </a:r>
                      <a:r>
                        <a:rPr lang="en-US" sz="1800" baseline="0" dirty="0"/>
                        <a:t> values for all numeric columns</a:t>
                      </a:r>
                      <a:endParaRPr lang="en-US" sz="1800" dirty="0"/>
                    </a:p>
                  </a:txBody>
                  <a:tcPr marL="68580" marR="68580" marT="34290" marB="34290"/>
                </a:tc>
                <a:extLst>
                  <a:ext uri="{0D108BD9-81ED-4DB2-BD59-A6C34878D82A}">
                    <a16:rowId xmlns:a16="http://schemas.microsoft.com/office/drawing/2014/main" val="10003"/>
                  </a:ext>
                </a:extLst>
              </a:tr>
              <a:tr h="407102">
                <a:tc>
                  <a:txBody>
                    <a:bodyPr/>
                    <a:lstStyle/>
                    <a:p>
                      <a:r>
                        <a:rPr lang="en-US" sz="1800" dirty="0"/>
                        <a:t>mean(), median()</a:t>
                      </a:r>
                    </a:p>
                  </a:txBody>
                  <a:tcPr marL="68580" marR="68580" marT="34290" marB="34290"/>
                </a:tc>
                <a:tc>
                  <a:txBody>
                    <a:bodyPr/>
                    <a:lstStyle/>
                    <a:p>
                      <a:r>
                        <a:rPr lang="en-US" sz="1800" dirty="0"/>
                        <a:t>return mean/median</a:t>
                      </a:r>
                      <a:r>
                        <a:rPr lang="en-US" sz="1800" baseline="0" dirty="0"/>
                        <a:t> values for all numeric columns</a:t>
                      </a:r>
                      <a:endParaRPr lang="en-US" sz="1800" dirty="0"/>
                    </a:p>
                  </a:txBody>
                  <a:tcPr marL="68580" marR="68580" marT="34290" marB="34290"/>
                </a:tc>
                <a:extLst>
                  <a:ext uri="{0D108BD9-81ED-4DB2-BD59-A6C34878D82A}">
                    <a16:rowId xmlns:a16="http://schemas.microsoft.com/office/drawing/2014/main" val="10004"/>
                  </a:ext>
                </a:extLst>
              </a:tr>
              <a:tr h="407102">
                <a:tc>
                  <a:txBody>
                    <a:bodyPr/>
                    <a:lstStyle/>
                    <a:p>
                      <a:r>
                        <a:rPr lang="en-US" sz="1800" dirty="0" err="1"/>
                        <a:t>std</a:t>
                      </a:r>
                      <a:r>
                        <a:rPr lang="en-US" sz="1800" dirty="0"/>
                        <a:t>()</a:t>
                      </a:r>
                    </a:p>
                  </a:txBody>
                  <a:tcPr marL="68580" marR="68580" marT="34290" marB="34290"/>
                </a:tc>
                <a:tc>
                  <a:txBody>
                    <a:bodyPr/>
                    <a:lstStyle/>
                    <a:p>
                      <a:r>
                        <a:rPr lang="en-US" sz="1800" dirty="0"/>
                        <a:t>standard deviation</a:t>
                      </a:r>
                    </a:p>
                  </a:txBody>
                  <a:tcPr marL="68580" marR="68580" marT="34290" marB="34290"/>
                </a:tc>
                <a:extLst>
                  <a:ext uri="{0D108BD9-81ED-4DB2-BD59-A6C34878D82A}">
                    <a16:rowId xmlns:a16="http://schemas.microsoft.com/office/drawing/2014/main" val="10005"/>
                  </a:ext>
                </a:extLst>
              </a:tr>
              <a:tr h="376127">
                <a:tc>
                  <a:txBody>
                    <a:bodyPr/>
                    <a:lstStyle/>
                    <a:p>
                      <a:r>
                        <a:rPr lang="en-US" sz="1800" dirty="0"/>
                        <a:t>sample([n])</a:t>
                      </a:r>
                    </a:p>
                  </a:txBody>
                  <a:tcPr marL="68580" marR="68580" marT="34290" marB="34290"/>
                </a:tc>
                <a:tc>
                  <a:txBody>
                    <a:bodyPr/>
                    <a:lstStyle/>
                    <a:p>
                      <a:r>
                        <a:rPr lang="en-US" sz="1800" dirty="0"/>
                        <a:t>returns a random sample of the</a:t>
                      </a:r>
                      <a:r>
                        <a:rPr lang="en-US" sz="1800" baseline="0" dirty="0"/>
                        <a:t> data frame</a:t>
                      </a:r>
                      <a:endParaRPr lang="en-US" sz="1800" dirty="0"/>
                    </a:p>
                  </a:txBody>
                  <a:tcPr marL="68580" marR="68580" marT="34290" marB="34290"/>
                </a:tc>
                <a:extLst>
                  <a:ext uri="{0D108BD9-81ED-4DB2-BD59-A6C34878D82A}">
                    <a16:rowId xmlns:a16="http://schemas.microsoft.com/office/drawing/2014/main" val="10006"/>
                  </a:ext>
                </a:extLst>
              </a:tr>
              <a:tr h="376127">
                <a:tc>
                  <a:txBody>
                    <a:bodyPr/>
                    <a:lstStyle/>
                    <a:p>
                      <a:r>
                        <a:rPr lang="en-US" sz="1800" dirty="0" err="1"/>
                        <a:t>dropna</a:t>
                      </a:r>
                      <a:r>
                        <a:rPr lang="en-US" sz="1800" dirty="0"/>
                        <a:t>()</a:t>
                      </a:r>
                    </a:p>
                  </a:txBody>
                  <a:tcPr marL="68580" marR="68580" marT="34290" marB="34290"/>
                </a:tc>
                <a:tc>
                  <a:txBody>
                    <a:bodyPr/>
                    <a:lstStyle/>
                    <a:p>
                      <a:r>
                        <a:rPr lang="en-US" sz="1800" dirty="0"/>
                        <a:t>drop all the records with missing values</a:t>
                      </a:r>
                    </a:p>
                  </a:txBody>
                  <a:tcPr marL="68580" marR="68580" marT="34290" marB="34290"/>
                </a:tc>
                <a:extLst>
                  <a:ext uri="{0D108BD9-81ED-4DB2-BD59-A6C34878D82A}">
                    <a16:rowId xmlns:a16="http://schemas.microsoft.com/office/drawing/2014/main" val="10007"/>
                  </a:ext>
                </a:extLst>
              </a:tr>
            </a:tbl>
          </a:graphicData>
        </a:graphic>
      </p:graphicFrame>
      <p:sp>
        <p:nvSpPr>
          <p:cNvPr id="8" name="TextBox 7"/>
          <p:cNvSpPr txBox="1"/>
          <p:nvPr/>
        </p:nvSpPr>
        <p:spPr>
          <a:xfrm>
            <a:off x="1271464" y="1556792"/>
            <a:ext cx="9001000" cy="707886"/>
          </a:xfrm>
          <a:prstGeom prst="rect">
            <a:avLst/>
          </a:prstGeom>
          <a:noFill/>
        </p:spPr>
        <p:txBody>
          <a:bodyPr wrap="square" rtlCol="0">
            <a:spAutoFit/>
          </a:bodyPr>
          <a:lstStyle/>
          <a:p>
            <a:r>
              <a:rPr lang="en-US" sz="2000" dirty="0">
                <a:latin typeface="+mn-lt"/>
              </a:rPr>
              <a:t>Unlike attributes, python methods have </a:t>
            </a:r>
            <a:r>
              <a:rPr lang="en-US" sz="2000" i="1" dirty="0">
                <a:latin typeface="+mn-lt"/>
              </a:rPr>
              <a:t>parenthesis.</a:t>
            </a:r>
          </a:p>
          <a:p>
            <a:r>
              <a:rPr lang="en-US" sz="2000" dirty="0">
                <a:latin typeface="+mn-lt"/>
              </a:rPr>
              <a:t>All attributes and methods can be listed with a </a:t>
            </a:r>
            <a:r>
              <a:rPr lang="en-US" sz="2000" i="1" dirty="0" err="1">
                <a:solidFill>
                  <a:srgbClr val="FF0000"/>
                </a:solidFill>
                <a:latin typeface="+mn-lt"/>
              </a:rPr>
              <a:t>dir</a:t>
            </a:r>
            <a:r>
              <a:rPr lang="en-US" sz="2000" i="1" dirty="0">
                <a:solidFill>
                  <a:srgbClr val="FF0000"/>
                </a:solidFill>
                <a:latin typeface="+mn-lt"/>
              </a:rPr>
              <a:t>() </a:t>
            </a:r>
            <a:r>
              <a:rPr lang="en-US" sz="2000" dirty="0">
                <a:latin typeface="+mn-lt"/>
              </a:rPr>
              <a:t>function: </a:t>
            </a:r>
            <a:r>
              <a:rPr lang="en-US" sz="2000" b="1" dirty="0" err="1">
                <a:solidFill>
                  <a:srgbClr val="FF0000"/>
                </a:solidFill>
                <a:latin typeface="+mn-lt"/>
                <a:cs typeface="Courier New" panose="02070309020205020404" pitchFamily="49" charset="0"/>
              </a:rPr>
              <a:t>dir</a:t>
            </a:r>
            <a:r>
              <a:rPr lang="en-US" sz="2000" b="1" dirty="0">
                <a:solidFill>
                  <a:srgbClr val="FF0000"/>
                </a:solidFill>
                <a:latin typeface="+mn-lt"/>
                <a:cs typeface="Courier New" panose="02070309020205020404" pitchFamily="49" charset="0"/>
              </a:rPr>
              <a:t>(</a:t>
            </a:r>
            <a:r>
              <a:rPr lang="en-US" sz="2000" b="1" dirty="0" err="1">
                <a:solidFill>
                  <a:srgbClr val="FF0000"/>
                </a:solidFill>
                <a:latin typeface="+mn-lt"/>
                <a:cs typeface="Courier New" panose="02070309020205020404" pitchFamily="49" charset="0"/>
              </a:rPr>
              <a:t>df</a:t>
            </a:r>
            <a:r>
              <a:rPr lang="en-US" sz="2000" b="1" dirty="0">
                <a:solidFill>
                  <a:srgbClr val="FF0000"/>
                </a:solidFill>
                <a:latin typeface="+mn-lt"/>
                <a:cs typeface="Courier New" panose="02070309020205020404" pitchFamily="49" charset="0"/>
              </a:rPr>
              <a:t>)</a:t>
            </a:r>
          </a:p>
        </p:txBody>
      </p:sp>
    </p:spTree>
    <p:extLst>
      <p:ext uri="{BB962C8B-B14F-4D97-AF65-F5344CB8AC3E}">
        <p14:creationId xmlns:p14="http://schemas.microsoft.com/office/powerpoint/2010/main" val="164413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798911" y="2152931"/>
            <a:ext cx="4732019" cy="2205458"/>
          </a:xfrm>
          <a:prstGeom prst="rect">
            <a:avLst/>
          </a:prstGeom>
        </p:spPr>
      </p:pic>
      <p:sp>
        <p:nvSpPr>
          <p:cNvPr id="2" name="Title 1"/>
          <p:cNvSpPr>
            <a:spLocks noGrp="1"/>
          </p:cNvSpPr>
          <p:nvPr>
            <p:ph type="title"/>
          </p:nvPr>
        </p:nvSpPr>
        <p:spPr>
          <a:xfrm>
            <a:off x="1954932" y="591269"/>
            <a:ext cx="9290248" cy="1325563"/>
          </a:xfrm>
        </p:spPr>
        <p:txBody>
          <a:bodyPr/>
          <a:lstStyle/>
          <a:p>
            <a:r>
              <a:rPr lang="en-US" dirty="0">
                <a:solidFill>
                  <a:srgbClr val="0070C0"/>
                </a:solidFill>
              </a:rPr>
              <a:t>Quantile</a:t>
            </a:r>
          </a:p>
        </p:txBody>
      </p:sp>
      <p:sp>
        <p:nvSpPr>
          <p:cNvPr id="8" name="TextBox 7"/>
          <p:cNvSpPr txBox="1"/>
          <p:nvPr/>
        </p:nvSpPr>
        <p:spPr>
          <a:xfrm>
            <a:off x="767408" y="1916832"/>
            <a:ext cx="5832648" cy="2677656"/>
          </a:xfrm>
          <a:prstGeom prst="rect">
            <a:avLst/>
          </a:prstGeom>
          <a:noFill/>
        </p:spPr>
        <p:txBody>
          <a:bodyPr wrap="square" rtlCol="0">
            <a:spAutoFit/>
          </a:bodyPr>
          <a:lstStyle/>
          <a:p>
            <a:r>
              <a:rPr lang="en-US" sz="2800" dirty="0">
                <a:latin typeface="+mn-lt"/>
                <a:ea typeface="Microsoft YaHei UI" panose="020B0503020204020204" pitchFamily="34" charset="-122"/>
              </a:rPr>
              <a:t>In statistics quantiles are cut points dividing the range of a probability distribution into continuous intervals with equal probabilities, or dividing the observations in a sample in the same way. </a:t>
            </a:r>
          </a:p>
        </p:txBody>
      </p:sp>
    </p:spTree>
    <p:extLst>
      <p:ext uri="{BB962C8B-B14F-4D97-AF65-F5344CB8AC3E}">
        <p14:creationId xmlns:p14="http://schemas.microsoft.com/office/powerpoint/2010/main" val="2920576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80" y="650875"/>
            <a:ext cx="9578280" cy="789305"/>
          </a:xfrm>
        </p:spPr>
        <p:txBody>
          <a:bodyPr/>
          <a:lstStyle/>
          <a:p>
            <a:r>
              <a:rPr lang="en-US" dirty="0">
                <a:solidFill>
                  <a:srgbClr val="0070C0"/>
                </a:solidFill>
              </a:rPr>
              <a:t>Quantile vs. Quartile vs. Percentile</a:t>
            </a:r>
          </a:p>
        </p:txBody>
      </p:sp>
      <p:pic>
        <p:nvPicPr>
          <p:cNvPr id="4" name="Content Placeholder 3"/>
          <p:cNvPicPr>
            <a:picLocks noGrp="1" noChangeAspect="1"/>
          </p:cNvPicPr>
          <p:nvPr>
            <p:ph idx="1"/>
          </p:nvPr>
        </p:nvPicPr>
        <p:blipFill>
          <a:blip r:embed="rId2"/>
          <a:stretch>
            <a:fillRect/>
          </a:stretch>
        </p:blipFill>
        <p:spPr>
          <a:xfrm>
            <a:off x="5951984" y="2574052"/>
            <a:ext cx="6048562" cy="2059510"/>
          </a:xfrm>
          <a:prstGeom prst="rect">
            <a:avLst/>
          </a:prstGeom>
        </p:spPr>
      </p:pic>
      <p:sp>
        <p:nvSpPr>
          <p:cNvPr id="5" name="TextBox 4"/>
          <p:cNvSpPr txBox="1"/>
          <p:nvPr/>
        </p:nvSpPr>
        <p:spPr>
          <a:xfrm>
            <a:off x="1271464" y="2564904"/>
            <a:ext cx="3960440" cy="2308324"/>
          </a:xfrm>
          <a:prstGeom prst="rect">
            <a:avLst/>
          </a:prstGeom>
          <a:noFill/>
        </p:spPr>
        <p:txBody>
          <a:bodyPr wrap="square" rtlCol="0">
            <a:spAutoFit/>
          </a:bodyPr>
          <a:lstStyle/>
          <a:p>
            <a:r>
              <a:rPr lang="en-US" sz="2400" dirty="0">
                <a:latin typeface="+mn-lt"/>
              </a:rPr>
              <a:t>Quartile: each of four equal groups into which a population can be divided according to the distribution of values of a particular variable.</a:t>
            </a:r>
          </a:p>
        </p:txBody>
      </p:sp>
    </p:spTree>
    <p:extLst>
      <p:ext uri="{BB962C8B-B14F-4D97-AF65-F5344CB8AC3E}">
        <p14:creationId xmlns:p14="http://schemas.microsoft.com/office/powerpoint/2010/main" val="2606934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0070C0"/>
                </a:solidFill>
              </a:rPr>
              <a:t>Box plot</a:t>
            </a:r>
          </a:p>
        </p:txBody>
      </p:sp>
      <p:pic>
        <p:nvPicPr>
          <p:cNvPr id="4" name="Content Placeholder 3"/>
          <p:cNvPicPr>
            <a:picLocks noGrp="1" noChangeAspect="1"/>
          </p:cNvPicPr>
          <p:nvPr>
            <p:ph idx="1"/>
          </p:nvPr>
        </p:nvPicPr>
        <p:blipFill>
          <a:blip r:embed="rId2"/>
          <a:stretch>
            <a:fillRect/>
          </a:stretch>
        </p:blipFill>
        <p:spPr>
          <a:xfrm>
            <a:off x="3268663" y="2133600"/>
            <a:ext cx="7556500" cy="3778250"/>
          </a:xfrm>
          <a:prstGeom prst="rect">
            <a:avLst/>
          </a:prstGeom>
        </p:spPr>
      </p:pic>
    </p:spTree>
    <p:extLst>
      <p:ext uri="{BB962C8B-B14F-4D97-AF65-F5344CB8AC3E}">
        <p14:creationId xmlns:p14="http://schemas.microsoft.com/office/powerpoint/2010/main" val="507994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383388"/>
            <a:ext cx="8858200" cy="1325563"/>
          </a:xfrm>
        </p:spPr>
        <p:txBody>
          <a:bodyPr/>
          <a:lstStyle/>
          <a:p>
            <a:r>
              <a:rPr lang="en-US" dirty="0">
                <a:solidFill>
                  <a:srgbClr val="0070C0"/>
                </a:solidFill>
              </a:rPr>
              <a:t> </a:t>
            </a:r>
          </a:p>
        </p:txBody>
      </p:sp>
      <p:sp>
        <p:nvSpPr>
          <p:cNvPr id="12" name="Content Placeholder 11"/>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4512128" y="1576090"/>
            <a:ext cx="5976664" cy="4482498"/>
          </a:xfrm>
          <a:prstGeom prst="rect">
            <a:avLst/>
          </a:prstGeom>
        </p:spPr>
      </p:pic>
      <p:sp>
        <p:nvSpPr>
          <p:cNvPr id="7" name="TextBox 6"/>
          <p:cNvSpPr txBox="1"/>
          <p:nvPr/>
        </p:nvSpPr>
        <p:spPr>
          <a:xfrm>
            <a:off x="2057400" y="652760"/>
            <a:ext cx="8675370" cy="646331"/>
          </a:xfrm>
          <a:prstGeom prst="rect">
            <a:avLst/>
          </a:prstGeom>
          <a:noFill/>
          <a:ln>
            <a:solidFill>
              <a:schemeClr val="accent2">
                <a:lumMod val="75000"/>
              </a:schemeClr>
            </a:solidFill>
          </a:ln>
        </p:spPr>
        <p:txBody>
          <a:bodyPr wrap="square" rtlCol="0">
            <a:spAutoFit/>
          </a:bodyPr>
          <a:lstStyle/>
          <a:p>
            <a:r>
              <a:rPr lang="en-US" dirty="0" err="1">
                <a:solidFill>
                  <a:schemeClr val="accent2">
                    <a:lumMod val="75000"/>
                  </a:schemeClr>
                </a:solidFill>
              </a:rPr>
              <a:t>df</a:t>
            </a:r>
            <a:r>
              <a:rPr lang="en-US" dirty="0">
                <a:solidFill>
                  <a:schemeClr val="accent2">
                    <a:lumMod val="75000"/>
                  </a:schemeClr>
                </a:solidFill>
              </a:rPr>
              <a:t> = </a:t>
            </a:r>
            <a:r>
              <a:rPr lang="en-US" dirty="0" err="1">
                <a:solidFill>
                  <a:schemeClr val="accent2">
                    <a:lumMod val="75000"/>
                  </a:schemeClr>
                </a:solidFill>
              </a:rPr>
              <a:t>pd.DataFrame</a:t>
            </a:r>
            <a:r>
              <a:rPr lang="en-US" dirty="0">
                <a:solidFill>
                  <a:schemeClr val="accent2">
                    <a:lumMod val="75000"/>
                  </a:schemeClr>
                </a:solidFill>
              </a:rPr>
              <a:t>(</a:t>
            </a:r>
            <a:r>
              <a:rPr lang="en-US" dirty="0" err="1">
                <a:solidFill>
                  <a:schemeClr val="accent2">
                    <a:lumMod val="75000"/>
                  </a:schemeClr>
                </a:solidFill>
              </a:rPr>
              <a:t>np.random.rand</a:t>
            </a:r>
            <a:r>
              <a:rPr lang="en-US" dirty="0">
                <a:solidFill>
                  <a:schemeClr val="accent2">
                    <a:lumMod val="75000"/>
                  </a:schemeClr>
                </a:solidFill>
              </a:rPr>
              <a:t>(10, 5), columns=['A', 'B', 'C', 'D', 'E'])</a:t>
            </a:r>
          </a:p>
          <a:p>
            <a:r>
              <a:rPr lang="en-US" dirty="0" err="1">
                <a:solidFill>
                  <a:schemeClr val="accent2">
                    <a:lumMod val="75000"/>
                  </a:schemeClr>
                </a:solidFill>
              </a:rPr>
              <a:t>df.plot.box</a:t>
            </a:r>
            <a:r>
              <a:rPr lang="en-US" dirty="0">
                <a:solidFill>
                  <a:schemeClr val="accent2">
                    <a:lumMod val="75000"/>
                  </a:schemeClr>
                </a:solidFill>
              </a:rPr>
              <a:t>()</a:t>
            </a:r>
          </a:p>
        </p:txBody>
      </p:sp>
      <p:pic>
        <p:nvPicPr>
          <p:cNvPr id="11" name="Picture 10"/>
          <p:cNvPicPr>
            <a:picLocks noChangeAspect="1"/>
          </p:cNvPicPr>
          <p:nvPr/>
        </p:nvPicPr>
        <p:blipFill>
          <a:blip r:embed="rId3"/>
          <a:stretch>
            <a:fillRect/>
          </a:stretch>
        </p:blipFill>
        <p:spPr>
          <a:xfrm>
            <a:off x="999279" y="2010377"/>
            <a:ext cx="3386210" cy="4074127"/>
          </a:xfrm>
          <a:prstGeom prst="rect">
            <a:avLst/>
          </a:prstGeom>
        </p:spPr>
      </p:pic>
    </p:spTree>
    <p:extLst>
      <p:ext uri="{BB962C8B-B14F-4D97-AF65-F5344CB8AC3E}">
        <p14:creationId xmlns:p14="http://schemas.microsoft.com/office/powerpoint/2010/main" val="1738023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292" y="639445"/>
            <a:ext cx="9938320" cy="869315"/>
          </a:xfrm>
        </p:spPr>
        <p:txBody>
          <a:bodyPr/>
          <a:lstStyle/>
          <a:p>
            <a:r>
              <a:rPr lang="en-US" dirty="0">
                <a:solidFill>
                  <a:srgbClr val="0070C0"/>
                </a:solidFill>
              </a:rPr>
              <a:t>Activity #3</a:t>
            </a:r>
          </a:p>
        </p:txBody>
      </p:sp>
      <p:sp>
        <p:nvSpPr>
          <p:cNvPr id="3" name="Content Placeholder 2"/>
          <p:cNvSpPr>
            <a:spLocks noGrp="1"/>
          </p:cNvSpPr>
          <p:nvPr>
            <p:ph idx="1"/>
          </p:nvPr>
        </p:nvSpPr>
        <p:spPr>
          <a:xfrm>
            <a:off x="1400492" y="1939290"/>
            <a:ext cx="8915400" cy="3777622"/>
          </a:xfrm>
        </p:spPr>
        <p:txBody>
          <a:bodyPr/>
          <a:lstStyle/>
          <a:p>
            <a:pPr marL="0" indent="0">
              <a:buNone/>
            </a:pPr>
            <a:endParaRPr lang="en-US" dirty="0"/>
          </a:p>
          <a:p>
            <a:pPr marL="514350" indent="-514350">
              <a:buAutoNum type="arabicPeriod"/>
            </a:pPr>
            <a:r>
              <a:rPr lang="en-US" sz="2000" dirty="0"/>
              <a:t>Given the dataset 0.1, 0.95, 0.4, 0.7, 0.8, 0.2, 0.3, 0.25, 0.6, 0.45, which of the box plot shown in previous slide will look like (i.e. close to)  to the box plot for this dataset? (Select one without actually drawing the box plot for the above dataset.)</a:t>
            </a:r>
          </a:p>
          <a:p>
            <a:pPr marL="914400" lvl="1" indent="-457200">
              <a:buAutoNum type="arabicParenBoth"/>
            </a:pPr>
            <a:r>
              <a:rPr lang="en-US" sz="1800" dirty="0"/>
              <a:t>A	(2) B		(3) C		(4) D		(5) E</a:t>
            </a:r>
          </a:p>
          <a:p>
            <a:pPr marL="457200" indent="-457200">
              <a:buAutoNum type="arabicPeriod"/>
            </a:pPr>
            <a:endParaRPr lang="en-US" sz="2000" dirty="0"/>
          </a:p>
          <a:p>
            <a:pPr marL="457200" indent="-457200">
              <a:buAutoNum type="arabicPeriod"/>
            </a:pPr>
            <a:r>
              <a:rPr lang="en-US" sz="2000" dirty="0"/>
              <a:t>Use Pandas to draw the box plot for the above dataset.</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07940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55" y="655079"/>
            <a:ext cx="9938320" cy="739381"/>
          </a:xfrm>
        </p:spPr>
        <p:txBody>
          <a:bodyPr/>
          <a:lstStyle/>
          <a:p>
            <a:r>
              <a:rPr lang="en-US" dirty="0">
                <a:solidFill>
                  <a:srgbClr val="0070C0"/>
                </a:solidFill>
              </a:rPr>
              <a:t>Distribution</a:t>
            </a:r>
          </a:p>
        </p:txBody>
      </p:sp>
      <p:sp>
        <p:nvSpPr>
          <p:cNvPr id="3" name="Content Placeholder 2"/>
          <p:cNvSpPr>
            <a:spLocks noGrp="1"/>
          </p:cNvSpPr>
          <p:nvPr>
            <p:ph idx="1"/>
          </p:nvPr>
        </p:nvSpPr>
        <p:spPr>
          <a:xfrm>
            <a:off x="1037417" y="1702393"/>
            <a:ext cx="5491798" cy="3777622"/>
          </a:xfrm>
        </p:spPr>
        <p:txBody>
          <a:bodyPr/>
          <a:lstStyle/>
          <a:p>
            <a:r>
              <a:rPr lang="en-US" sz="2000" dirty="0"/>
              <a:t>Describes how often each value appears.</a:t>
            </a:r>
          </a:p>
          <a:p>
            <a:r>
              <a:rPr lang="en-US" sz="2000" dirty="0"/>
              <a:t>The most common representation of </a:t>
            </a:r>
          </a:p>
          <a:p>
            <a:pPr marL="0" indent="0">
              <a:buNone/>
            </a:pPr>
            <a:r>
              <a:rPr lang="en-US" sz="2000" dirty="0"/>
              <a:t>     a distribution is a </a:t>
            </a:r>
            <a:r>
              <a:rPr lang="en-US" sz="2000" dirty="0">
                <a:solidFill>
                  <a:srgbClr val="FF0000"/>
                </a:solidFill>
              </a:rPr>
              <a:t>histogram</a:t>
            </a:r>
          </a:p>
          <a:p>
            <a:endParaRPr lang="en-US" sz="2000" dirty="0">
              <a:solidFill>
                <a:srgbClr val="FF0000"/>
              </a:solidFill>
            </a:endParaRP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5522" y="1793394"/>
            <a:ext cx="4929375" cy="3888432"/>
          </a:xfrm>
          <a:prstGeom prst="rect">
            <a:avLst/>
          </a:prstGeom>
        </p:spPr>
      </p:pic>
    </p:spTree>
    <p:extLst>
      <p:ext uri="{BB962C8B-B14F-4D97-AF65-F5344CB8AC3E}">
        <p14:creationId xmlns:p14="http://schemas.microsoft.com/office/powerpoint/2010/main" val="1433583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308" y="593725"/>
            <a:ext cx="9794304" cy="766445"/>
          </a:xfrm>
        </p:spPr>
        <p:txBody>
          <a:bodyPr/>
          <a:lstStyle/>
          <a:p>
            <a:r>
              <a:rPr lang="en-US" dirty="0">
                <a:solidFill>
                  <a:srgbClr val="0070C0"/>
                </a:solidFill>
              </a:rPr>
              <a:t>Statistical Definition of Histogram</a:t>
            </a:r>
          </a:p>
        </p:txBody>
      </p:sp>
      <p:sp>
        <p:nvSpPr>
          <p:cNvPr id="3" name="Content Placeholder 2"/>
          <p:cNvSpPr>
            <a:spLocks noGrp="1"/>
          </p:cNvSpPr>
          <p:nvPr>
            <p:ph idx="1"/>
          </p:nvPr>
        </p:nvSpPr>
        <p:spPr>
          <a:xfrm>
            <a:off x="1491932" y="1916430"/>
            <a:ext cx="8915400" cy="3777622"/>
          </a:xfrm>
        </p:spPr>
        <p:txBody>
          <a:bodyPr>
            <a:normAutofit/>
          </a:bodyPr>
          <a:lstStyle/>
          <a:p>
            <a:r>
              <a:rPr lang="en-US" sz="2000" dirty="0"/>
              <a:t>A histogram is a display of statistical information that uses rectangles to show the frequency of data items in successive numerical intervals of equal size. </a:t>
            </a:r>
          </a:p>
          <a:p>
            <a:r>
              <a:rPr lang="en-US" sz="2000" dirty="0"/>
              <a:t>In the most common form of histogram, the independent variable is plotted along the horizontal axis and the dependent variable is plotted along the vertical axis.</a:t>
            </a:r>
          </a:p>
        </p:txBody>
      </p:sp>
    </p:spTree>
    <p:extLst>
      <p:ext uri="{BB962C8B-B14F-4D97-AF65-F5344CB8AC3E}">
        <p14:creationId xmlns:p14="http://schemas.microsoft.com/office/powerpoint/2010/main" val="88330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45719"/>
          </a:xfrm>
        </p:spPr>
        <p:txBody>
          <a:bodyPr>
            <a:normAutofit fontScale="90000"/>
          </a:bodyPr>
          <a:lstStyle/>
          <a:p>
            <a:r>
              <a:rPr lang="en-US" dirty="0"/>
              <a:t> </a:t>
            </a:r>
          </a:p>
        </p:txBody>
      </p:sp>
      <p:sp>
        <p:nvSpPr>
          <p:cNvPr id="3" name="Content Placeholder 2"/>
          <p:cNvSpPr>
            <a:spLocks noGrp="1"/>
          </p:cNvSpPr>
          <p:nvPr>
            <p:ph idx="1"/>
          </p:nvPr>
        </p:nvSpPr>
        <p:spPr>
          <a:xfrm>
            <a:off x="1431484" y="692696"/>
            <a:ext cx="3744416" cy="5776684"/>
          </a:xfrm>
        </p:spPr>
        <p:txBody>
          <a:bodyPr>
            <a:noAutofit/>
          </a:bodyPr>
          <a:lstStyle/>
          <a:p>
            <a:pPr marL="0" indent="0">
              <a:lnSpc>
                <a:spcPct val="100000"/>
              </a:lnSpc>
              <a:spcBef>
                <a:spcPts val="0"/>
              </a:spcBef>
              <a:buNone/>
            </a:pPr>
            <a:r>
              <a:rPr lang="en-US" sz="1600" dirty="0">
                <a:latin typeface="Calibri" panose="020F0502020204030204" pitchFamily="34" charset="0"/>
                <a:cs typeface="Calibri" panose="020F0502020204030204" pitchFamily="34" charset="0"/>
              </a:rPr>
              <a:t>import </a:t>
            </a:r>
            <a:r>
              <a:rPr lang="en-US" sz="1600" dirty="0" err="1">
                <a:latin typeface="Calibri" panose="020F0502020204030204" pitchFamily="34" charset="0"/>
                <a:cs typeface="Calibri" panose="020F0502020204030204" pitchFamily="34" charset="0"/>
              </a:rPr>
              <a:t>numpy</a:t>
            </a:r>
            <a:r>
              <a:rPr lang="en-US" sz="1600" dirty="0">
                <a:latin typeface="Calibri" panose="020F0502020204030204" pitchFamily="34" charset="0"/>
                <a:cs typeface="Calibri" panose="020F0502020204030204" pitchFamily="34" charset="0"/>
              </a:rPr>
              <a:t> as np</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import </a:t>
            </a:r>
            <a:r>
              <a:rPr lang="en-US" sz="1600" dirty="0" err="1">
                <a:latin typeface="Calibri" panose="020F0502020204030204" pitchFamily="34" charset="0"/>
                <a:cs typeface="Calibri" panose="020F0502020204030204" pitchFamily="34" charset="0"/>
              </a:rPr>
              <a:t>matplotlib.mlab</a:t>
            </a:r>
            <a:r>
              <a:rPr lang="en-US" sz="1600" dirty="0">
                <a:latin typeface="Calibri" panose="020F0502020204030204" pitchFamily="34" charset="0"/>
                <a:cs typeface="Calibri" panose="020F0502020204030204" pitchFamily="34" charset="0"/>
              </a:rPr>
              <a:t> as </a:t>
            </a:r>
            <a:r>
              <a:rPr lang="en-US" sz="1600" dirty="0" err="1">
                <a:latin typeface="Calibri" panose="020F0502020204030204" pitchFamily="34" charset="0"/>
                <a:cs typeface="Calibri" panose="020F0502020204030204" pitchFamily="34" charset="0"/>
              </a:rPr>
              <a:t>mlab</a:t>
            </a: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import </a:t>
            </a:r>
            <a:r>
              <a:rPr lang="en-US" sz="1600" dirty="0" err="1">
                <a:latin typeface="Calibri" panose="020F0502020204030204" pitchFamily="34" charset="0"/>
                <a:cs typeface="Calibri" panose="020F0502020204030204" pitchFamily="34" charset="0"/>
              </a:rPr>
              <a:t>matplotlib.pyplot</a:t>
            </a:r>
            <a:r>
              <a:rPr lang="en-US" sz="1600" dirty="0">
                <a:latin typeface="Calibri" panose="020F0502020204030204" pitchFamily="34" charset="0"/>
                <a:cs typeface="Calibri" panose="020F0502020204030204" pitchFamily="34" charset="0"/>
              </a:rPr>
              <a:t> as </a:t>
            </a:r>
            <a:r>
              <a:rPr lang="en-US" sz="1600" dirty="0" err="1">
                <a:latin typeface="Calibri" panose="020F0502020204030204" pitchFamily="34" charset="0"/>
                <a:cs typeface="Calibri" panose="020F0502020204030204" pitchFamily="34" charset="0"/>
              </a:rPr>
              <a:t>plt</a:t>
            </a: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mu, sigma = 100, 15</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x = mu + sigma*</a:t>
            </a:r>
            <a:r>
              <a:rPr lang="en-US" sz="1600" dirty="0" err="1">
                <a:latin typeface="Calibri" panose="020F0502020204030204" pitchFamily="34" charset="0"/>
                <a:cs typeface="Calibri" panose="020F0502020204030204" pitchFamily="34" charset="0"/>
              </a:rPr>
              <a:t>np.random.randn</a:t>
            </a:r>
            <a:r>
              <a:rPr lang="en-US" sz="1600" dirty="0">
                <a:latin typeface="Calibri" panose="020F0502020204030204" pitchFamily="34" charset="0"/>
                <a:cs typeface="Calibri" panose="020F0502020204030204" pitchFamily="34" charset="0"/>
              </a:rPr>
              <a:t>(10000)</a:t>
            </a: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the histogram of the data</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n, bins, patches = </a:t>
            </a:r>
            <a:r>
              <a:rPr lang="en-US" sz="1600" dirty="0" err="1">
                <a:solidFill>
                  <a:srgbClr val="FF0000"/>
                </a:solidFill>
                <a:latin typeface="Calibri" panose="020F0502020204030204" pitchFamily="34" charset="0"/>
                <a:cs typeface="Calibri" panose="020F0502020204030204" pitchFamily="34" charset="0"/>
              </a:rPr>
              <a:t>plt.hist</a:t>
            </a:r>
            <a:r>
              <a:rPr lang="en-US" sz="1600" dirty="0">
                <a:solidFill>
                  <a:srgbClr val="FF0000"/>
                </a:solidFill>
                <a:latin typeface="Calibri" panose="020F0502020204030204" pitchFamily="34" charset="0"/>
                <a:cs typeface="Calibri" panose="020F0502020204030204" pitchFamily="34" charset="0"/>
              </a:rPr>
              <a:t>(x, 50, normed=1, 	</a:t>
            </a:r>
            <a:r>
              <a:rPr lang="en-US" sz="1600" dirty="0" err="1">
                <a:solidFill>
                  <a:srgbClr val="FF0000"/>
                </a:solidFill>
                <a:latin typeface="Calibri" panose="020F0502020204030204" pitchFamily="34" charset="0"/>
                <a:cs typeface="Calibri" panose="020F0502020204030204" pitchFamily="34" charset="0"/>
              </a:rPr>
              <a:t>facecolor</a:t>
            </a:r>
            <a:r>
              <a:rPr lang="en-US" sz="1600" dirty="0">
                <a:solidFill>
                  <a:srgbClr val="FF0000"/>
                </a:solidFill>
                <a:latin typeface="Calibri" panose="020F0502020204030204" pitchFamily="34" charset="0"/>
                <a:cs typeface="Calibri" panose="020F0502020204030204" pitchFamily="34" charset="0"/>
              </a:rPr>
              <a:t>='green', alpha=0.75)</a:t>
            </a: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add a 'best fit' line</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y = </a:t>
            </a:r>
            <a:r>
              <a:rPr lang="en-US" sz="1600" dirty="0" err="1">
                <a:latin typeface="Calibri" panose="020F0502020204030204" pitchFamily="34" charset="0"/>
                <a:cs typeface="Calibri" panose="020F0502020204030204" pitchFamily="34" charset="0"/>
              </a:rPr>
              <a:t>mlab.normpdf</a:t>
            </a:r>
            <a:r>
              <a:rPr lang="en-US" sz="1600" dirty="0">
                <a:latin typeface="Calibri" panose="020F0502020204030204" pitchFamily="34" charset="0"/>
                <a:cs typeface="Calibri" panose="020F0502020204030204" pitchFamily="34" charset="0"/>
              </a:rPr>
              <a:t>( bins, mu, sigma)</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l = </a:t>
            </a:r>
            <a:r>
              <a:rPr lang="en-US" sz="1600" dirty="0" err="1">
                <a:latin typeface="Calibri" panose="020F0502020204030204" pitchFamily="34" charset="0"/>
                <a:cs typeface="Calibri" panose="020F0502020204030204" pitchFamily="34" charset="0"/>
              </a:rPr>
              <a:t>plt.plot</a:t>
            </a:r>
            <a:r>
              <a:rPr lang="en-US" sz="1600" dirty="0">
                <a:latin typeface="Calibri" panose="020F0502020204030204" pitchFamily="34" charset="0"/>
                <a:cs typeface="Calibri" panose="020F0502020204030204" pitchFamily="34" charset="0"/>
              </a:rPr>
              <a:t>(bins, y, 'r--', linewidth=1)</a:t>
            </a: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err="1">
                <a:latin typeface="Calibri" panose="020F0502020204030204" pitchFamily="34" charset="0"/>
                <a:cs typeface="Calibri" panose="020F0502020204030204" pitchFamily="34" charset="0"/>
              </a:rPr>
              <a:t>plt.xlabel</a:t>
            </a:r>
            <a:r>
              <a:rPr lang="en-US" sz="1600" dirty="0">
                <a:latin typeface="Calibri" panose="020F0502020204030204" pitchFamily="34" charset="0"/>
                <a:cs typeface="Calibri" panose="020F0502020204030204" pitchFamily="34" charset="0"/>
              </a:rPr>
              <a:t>('Smarts')</a:t>
            </a:r>
          </a:p>
          <a:p>
            <a:pPr marL="0" indent="0">
              <a:lnSpc>
                <a:spcPct val="100000"/>
              </a:lnSpc>
              <a:spcBef>
                <a:spcPts val="0"/>
              </a:spcBef>
              <a:buNone/>
            </a:pPr>
            <a:r>
              <a:rPr lang="en-US" sz="1600" dirty="0" err="1">
                <a:latin typeface="Calibri" panose="020F0502020204030204" pitchFamily="34" charset="0"/>
                <a:cs typeface="Calibri" panose="020F0502020204030204" pitchFamily="34" charset="0"/>
              </a:rPr>
              <a:t>plt.ylabel</a:t>
            </a:r>
            <a:r>
              <a:rPr lang="en-US" sz="1600" dirty="0">
                <a:latin typeface="Calibri" panose="020F0502020204030204" pitchFamily="34" charset="0"/>
                <a:cs typeface="Calibri" panose="020F0502020204030204" pitchFamily="34" charset="0"/>
              </a:rPr>
              <a:t>('Probability')</a:t>
            </a:r>
          </a:p>
          <a:p>
            <a:pPr marL="0" indent="0">
              <a:lnSpc>
                <a:spcPct val="100000"/>
              </a:lnSpc>
              <a:spcBef>
                <a:spcPts val="0"/>
              </a:spcBef>
              <a:buNone/>
            </a:pPr>
            <a:r>
              <a:rPr lang="en-US" sz="1600" dirty="0" err="1">
                <a:latin typeface="Calibri" panose="020F0502020204030204" pitchFamily="34" charset="0"/>
                <a:cs typeface="Calibri" panose="020F0502020204030204" pitchFamily="34" charset="0"/>
              </a:rPr>
              <a:t>plt.title</a:t>
            </a:r>
            <a:r>
              <a:rPr lang="en-US" sz="1600" dirty="0">
                <a:latin typeface="Calibri" panose="020F0502020204030204" pitchFamily="34" charset="0"/>
                <a:cs typeface="Calibri" panose="020F0502020204030204" pitchFamily="34" charset="0"/>
              </a:rPr>
              <a:t>(r'$\</a:t>
            </a:r>
            <a:r>
              <a:rPr lang="en-US" sz="1600" dirty="0" err="1">
                <a:latin typeface="Calibri" panose="020F0502020204030204" pitchFamily="34" charset="0"/>
                <a:cs typeface="Calibri" panose="020F0502020204030204" pitchFamily="34" charset="0"/>
              </a:rPr>
              <a:t>mathrm</a:t>
            </a:r>
            <a:r>
              <a:rPr lang="en-US" sz="1600" dirty="0">
                <a:latin typeface="Calibri" panose="020F0502020204030204" pitchFamily="34" charset="0"/>
                <a:cs typeface="Calibri" panose="020F0502020204030204" pitchFamily="34" charset="0"/>
              </a:rPr>
              <a:t>{Histogram\ of\ IQ:}\ 	\mu=100,\ \sigma=15$')</a:t>
            </a:r>
          </a:p>
          <a:p>
            <a:pPr marL="0" indent="0">
              <a:lnSpc>
                <a:spcPct val="100000"/>
              </a:lnSpc>
              <a:spcBef>
                <a:spcPts val="0"/>
              </a:spcBef>
              <a:buNone/>
            </a:pPr>
            <a:r>
              <a:rPr lang="en-US" sz="1600" dirty="0" err="1">
                <a:latin typeface="Calibri" panose="020F0502020204030204" pitchFamily="34" charset="0"/>
                <a:cs typeface="Calibri" panose="020F0502020204030204" pitchFamily="34" charset="0"/>
              </a:rPr>
              <a:t>plt.axis</a:t>
            </a:r>
            <a:r>
              <a:rPr lang="en-US" sz="1600" dirty="0">
                <a:latin typeface="Calibri" panose="020F0502020204030204" pitchFamily="34" charset="0"/>
                <a:cs typeface="Calibri" panose="020F0502020204030204" pitchFamily="34" charset="0"/>
              </a:rPr>
              <a:t>([40, 160, 0, 0.03])</a:t>
            </a:r>
          </a:p>
          <a:p>
            <a:pPr marL="0" indent="0">
              <a:lnSpc>
                <a:spcPct val="100000"/>
              </a:lnSpc>
              <a:spcBef>
                <a:spcPts val="0"/>
              </a:spcBef>
              <a:buNone/>
            </a:pPr>
            <a:r>
              <a:rPr lang="en-US" sz="1600" dirty="0" err="1">
                <a:latin typeface="Calibri" panose="020F0502020204030204" pitchFamily="34" charset="0"/>
                <a:cs typeface="Calibri" panose="020F0502020204030204" pitchFamily="34" charset="0"/>
              </a:rPr>
              <a:t>plt.grid</a:t>
            </a:r>
            <a:r>
              <a:rPr lang="en-US" sz="1600" dirty="0">
                <a:latin typeface="Calibri" panose="020F0502020204030204" pitchFamily="34" charset="0"/>
                <a:cs typeface="Calibri" panose="020F0502020204030204" pitchFamily="34" charset="0"/>
              </a:rPr>
              <a:t>(True)</a:t>
            </a: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err="1">
                <a:latin typeface="Calibri" panose="020F0502020204030204" pitchFamily="34" charset="0"/>
                <a:cs typeface="Calibri" panose="020F0502020204030204" pitchFamily="34" charset="0"/>
              </a:rPr>
              <a:t>plt.show</a:t>
            </a:r>
            <a:r>
              <a:rPr lang="en-US" sz="1600" dirty="0">
                <a:latin typeface="Calibri" panose="020F0502020204030204" pitchFamily="34" charset="0"/>
                <a:cs typeface="Calibri" panose="020F0502020204030204" pitchFamily="34" charset="0"/>
              </a:rPr>
              <a:t>()</a:t>
            </a:r>
          </a:p>
        </p:txBody>
      </p:sp>
      <p:pic>
        <p:nvPicPr>
          <p:cNvPr id="4" name="Picture 3"/>
          <p:cNvPicPr>
            <a:picLocks noChangeAspect="1"/>
          </p:cNvPicPr>
          <p:nvPr/>
        </p:nvPicPr>
        <p:blipFill>
          <a:blip r:embed="rId2"/>
          <a:stretch>
            <a:fillRect/>
          </a:stretch>
        </p:blipFill>
        <p:spPr>
          <a:xfrm>
            <a:off x="5807968" y="1052736"/>
            <a:ext cx="5557637" cy="4464496"/>
          </a:xfrm>
          <a:prstGeom prst="rect">
            <a:avLst/>
          </a:prstGeom>
        </p:spPr>
      </p:pic>
    </p:spTree>
    <p:extLst>
      <p:ext uri="{BB962C8B-B14F-4D97-AF65-F5344CB8AC3E}">
        <p14:creationId xmlns:p14="http://schemas.microsoft.com/office/powerpoint/2010/main" val="12490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796" y="593725"/>
            <a:ext cx="9794304" cy="800735"/>
          </a:xfrm>
        </p:spPr>
        <p:txBody>
          <a:bodyPr/>
          <a:lstStyle/>
          <a:p>
            <a:r>
              <a:rPr lang="en-US" dirty="0">
                <a:solidFill>
                  <a:srgbClr val="0070C0"/>
                </a:solidFill>
              </a:rPr>
              <a:t>Descriptive Statistics</a:t>
            </a:r>
          </a:p>
        </p:txBody>
      </p:sp>
      <p:sp>
        <p:nvSpPr>
          <p:cNvPr id="3" name="Content Placeholder 2"/>
          <p:cNvSpPr>
            <a:spLocks noGrp="1"/>
          </p:cNvSpPr>
          <p:nvPr>
            <p:ph idx="1"/>
          </p:nvPr>
        </p:nvSpPr>
        <p:spPr>
          <a:xfrm>
            <a:off x="845204" y="1556792"/>
            <a:ext cx="10515600" cy="4351338"/>
          </a:xfrm>
        </p:spPr>
        <p:txBody>
          <a:bodyPr>
            <a:normAutofit/>
          </a:bodyPr>
          <a:lstStyle/>
          <a:p>
            <a:endParaRPr lang="en-US" dirty="0">
              <a:latin typeface="+mn-lt"/>
            </a:endParaRPr>
          </a:p>
          <a:p>
            <a:r>
              <a:rPr lang="en-US" sz="2400" dirty="0">
                <a:solidFill>
                  <a:srgbClr val="FF0000"/>
                </a:solidFill>
                <a:latin typeface="+mn-lt"/>
              </a:rPr>
              <a:t>Descriptive statistics</a:t>
            </a:r>
            <a:endParaRPr lang="en-US" sz="2400" dirty="0">
              <a:solidFill>
                <a:srgbClr val="FF0000"/>
              </a:solidFill>
            </a:endParaRPr>
          </a:p>
          <a:p>
            <a:pPr lvl="1"/>
            <a:r>
              <a:rPr lang="en-US" sz="2200" dirty="0">
                <a:latin typeface="+mn-lt"/>
              </a:rPr>
              <a:t>produce statistics that summarize the data concisely (e.g. mean, average, standard deviation)  </a:t>
            </a:r>
          </a:p>
          <a:p>
            <a:endParaRPr lang="en-US" sz="2400" dirty="0">
              <a:solidFill>
                <a:srgbClr val="FF0000"/>
              </a:solidFill>
              <a:latin typeface="+mn-lt"/>
            </a:endParaRPr>
          </a:p>
          <a:p>
            <a:r>
              <a:rPr lang="en-US" sz="2400" dirty="0">
                <a:solidFill>
                  <a:srgbClr val="FF0000"/>
                </a:solidFill>
                <a:latin typeface="+mn-lt"/>
              </a:rPr>
              <a:t>Exploratory data analysis</a:t>
            </a:r>
            <a:endParaRPr lang="en-US" sz="2400" dirty="0">
              <a:solidFill>
                <a:srgbClr val="FF0000"/>
              </a:solidFill>
            </a:endParaRPr>
          </a:p>
          <a:p>
            <a:pPr lvl="1"/>
            <a:r>
              <a:rPr lang="en-US" sz="2200" dirty="0">
                <a:latin typeface="+mn-lt"/>
              </a:rPr>
              <a:t>look for patterns, differences, and other features  </a:t>
            </a:r>
          </a:p>
          <a:p>
            <a:pPr marL="0" indent="0">
              <a:buNone/>
            </a:pPr>
            <a:endParaRPr lang="en-US" dirty="0">
              <a:solidFill>
                <a:srgbClr val="00B050"/>
              </a:solidFill>
              <a:latin typeface="+mn-lt"/>
            </a:endParaRPr>
          </a:p>
        </p:txBody>
      </p:sp>
    </p:spTree>
    <p:extLst>
      <p:ext uri="{BB962C8B-B14F-4D97-AF65-F5344CB8AC3E}">
        <p14:creationId xmlns:p14="http://schemas.microsoft.com/office/powerpoint/2010/main" val="38710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620688"/>
            <a:ext cx="9794304" cy="1325563"/>
          </a:xfrm>
        </p:spPr>
        <p:txBody>
          <a:bodyPr/>
          <a:lstStyle/>
          <a:p>
            <a:r>
              <a:rPr lang="en-US" dirty="0">
                <a:solidFill>
                  <a:srgbClr val="0070C0"/>
                </a:solidFill>
              </a:rPr>
              <a:t>Outliers </a:t>
            </a:r>
          </a:p>
        </p:txBody>
      </p:sp>
      <p:sp>
        <p:nvSpPr>
          <p:cNvPr id="3" name="Content Placeholder 2"/>
          <p:cNvSpPr>
            <a:spLocks noGrp="1"/>
          </p:cNvSpPr>
          <p:nvPr>
            <p:ph idx="1"/>
          </p:nvPr>
        </p:nvSpPr>
        <p:spPr>
          <a:xfrm>
            <a:off x="1754822" y="1946251"/>
            <a:ext cx="8915400" cy="3777622"/>
          </a:xfrm>
        </p:spPr>
        <p:txBody>
          <a:bodyPr>
            <a:normAutofit/>
          </a:bodyPr>
          <a:lstStyle/>
          <a:p>
            <a:r>
              <a:rPr lang="en-US" sz="2000" dirty="0"/>
              <a:t>Outliers are values that are </a:t>
            </a:r>
            <a:r>
              <a:rPr lang="en-US" sz="2000" dirty="0">
                <a:solidFill>
                  <a:srgbClr val="FF0000"/>
                </a:solidFill>
              </a:rPr>
              <a:t>far from the central tendency</a:t>
            </a:r>
            <a:r>
              <a:rPr lang="en-US" sz="2000" dirty="0"/>
              <a:t>. </a:t>
            </a:r>
          </a:p>
          <a:p>
            <a:pPr lvl="1"/>
            <a:r>
              <a:rPr lang="en-US" sz="1800" dirty="0"/>
              <a:t>Question: which term describes the central tendency? </a:t>
            </a:r>
          </a:p>
          <a:p>
            <a:r>
              <a:rPr lang="en-US" sz="2000" dirty="0"/>
              <a:t>Outliers might be caused by errors in collecting or processing the data, or they might be correct but unusual measurements. </a:t>
            </a:r>
          </a:p>
          <a:p>
            <a:r>
              <a:rPr lang="en-US" sz="2000" dirty="0"/>
              <a:t>It is always a good idea to check for outliers, and sometimes it is useful and appropriate to discard them.</a:t>
            </a:r>
          </a:p>
        </p:txBody>
      </p:sp>
    </p:spTree>
    <p:extLst>
      <p:ext uri="{BB962C8B-B14F-4D97-AF65-F5344CB8AC3E}">
        <p14:creationId xmlns:p14="http://schemas.microsoft.com/office/powerpoint/2010/main" val="3605430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365125"/>
            <a:ext cx="9866312" cy="1325563"/>
          </a:xfrm>
        </p:spPr>
        <p:txBody>
          <a:bodyPr/>
          <a:lstStyle/>
          <a:p>
            <a:r>
              <a:rPr lang="en-US" dirty="0"/>
              <a:t>Plotting Outliers </a:t>
            </a:r>
          </a:p>
        </p:txBody>
      </p:sp>
      <p:pic>
        <p:nvPicPr>
          <p:cNvPr id="4" name="Content Placeholder 3"/>
          <p:cNvPicPr>
            <a:picLocks noGrp="1" noChangeAspect="1"/>
          </p:cNvPicPr>
          <p:nvPr>
            <p:ph idx="1"/>
          </p:nvPr>
        </p:nvPicPr>
        <p:blipFill>
          <a:blip r:embed="rId2"/>
          <a:stretch>
            <a:fillRect/>
          </a:stretch>
        </p:blipFill>
        <p:spPr>
          <a:xfrm>
            <a:off x="5065713" y="2316019"/>
            <a:ext cx="4762500" cy="3200400"/>
          </a:xfrm>
          <a:prstGeom prst="rect">
            <a:avLst/>
          </a:prstGeom>
        </p:spPr>
      </p:pic>
      <p:sp>
        <p:nvSpPr>
          <p:cNvPr id="5" name="TextBox 4"/>
          <p:cNvSpPr txBox="1"/>
          <p:nvPr/>
        </p:nvSpPr>
        <p:spPr>
          <a:xfrm>
            <a:off x="623392" y="1484784"/>
            <a:ext cx="8496944" cy="2431435"/>
          </a:xfrm>
          <a:prstGeom prst="rect">
            <a:avLst/>
          </a:prstGeom>
          <a:noFill/>
        </p:spPr>
        <p:txBody>
          <a:bodyPr wrap="square" rtlCol="0">
            <a:spAutoFit/>
          </a:bodyPr>
          <a:lstStyle/>
          <a:p>
            <a:r>
              <a:rPr lang="en-US" sz="2400" dirty="0">
                <a:latin typeface="+mn-lt"/>
              </a:rPr>
              <a:t>Dataset: </a:t>
            </a:r>
            <a:r>
              <a:rPr lang="en-US" sz="2400" dirty="0">
                <a:solidFill>
                  <a:srgbClr val="FF0000"/>
                </a:solidFill>
                <a:latin typeface="+mn-lt"/>
              </a:rPr>
              <a:t>[0.1, 0.95, 0.4, 1.7, 0.8, 0.2, 0.3, 0.25, 0.6, 0.45 ]</a:t>
            </a:r>
          </a:p>
          <a:p>
            <a:endParaRPr lang="en-US" sz="2400" dirty="0">
              <a:latin typeface="+mn-lt"/>
            </a:endParaRPr>
          </a:p>
          <a:p>
            <a:r>
              <a:rPr lang="en-US" sz="2400" dirty="0">
                <a:latin typeface="+mn-lt"/>
              </a:rPr>
              <a:t>Outlier: </a:t>
            </a:r>
            <a:r>
              <a:rPr lang="en-US" sz="2400" dirty="0">
                <a:solidFill>
                  <a:srgbClr val="00B050"/>
                </a:solidFill>
                <a:latin typeface="+mn-lt"/>
              </a:rPr>
              <a:t>1.7</a:t>
            </a:r>
            <a:r>
              <a:rPr lang="en-US" sz="2400" dirty="0">
                <a:latin typeface="+mn-lt"/>
              </a:rPr>
              <a:t> </a:t>
            </a:r>
          </a:p>
          <a:p>
            <a:r>
              <a:rPr lang="en-US" sz="2400" dirty="0">
                <a:latin typeface="+mn-lt"/>
              </a:rPr>
              <a:t>(as shown on box plot)</a:t>
            </a:r>
          </a:p>
          <a:p>
            <a:endParaRPr lang="en-US" sz="2800" dirty="0">
              <a:latin typeface="+mn-lt"/>
            </a:endParaRPr>
          </a:p>
          <a:p>
            <a:r>
              <a:rPr lang="en-US" sz="2800" dirty="0">
                <a:latin typeface="+mn-lt"/>
              </a:rPr>
              <a:t> </a:t>
            </a:r>
          </a:p>
        </p:txBody>
      </p:sp>
      <p:sp>
        <p:nvSpPr>
          <p:cNvPr id="6" name="TextBox 5"/>
          <p:cNvSpPr txBox="1"/>
          <p:nvPr/>
        </p:nvSpPr>
        <p:spPr>
          <a:xfrm>
            <a:off x="407368" y="4162440"/>
            <a:ext cx="4392488" cy="1077218"/>
          </a:xfrm>
          <a:prstGeom prst="rect">
            <a:avLst/>
          </a:prstGeom>
          <a:noFill/>
        </p:spPr>
        <p:txBody>
          <a:bodyPr wrap="square" rtlCol="0">
            <a:spAutoFit/>
          </a:bodyPr>
          <a:lstStyle/>
          <a:p>
            <a:r>
              <a:rPr lang="en-US" sz="1600" dirty="0" err="1">
                <a:solidFill>
                  <a:schemeClr val="accent2">
                    <a:lumMod val="75000"/>
                  </a:schemeClr>
                </a:solidFill>
                <a:latin typeface="Calibri" panose="020F0502020204030204" pitchFamily="34" charset="0"/>
                <a:cs typeface="Calibri" panose="020F0502020204030204" pitchFamily="34" charset="0"/>
              </a:rPr>
              <a:t>df</a:t>
            </a:r>
            <a:r>
              <a:rPr lang="en-US" sz="1600" dirty="0">
                <a:solidFill>
                  <a:schemeClr val="accent2">
                    <a:lumMod val="75000"/>
                  </a:schemeClr>
                </a:solidFill>
                <a:latin typeface="Calibri" panose="020F0502020204030204" pitchFamily="34" charset="0"/>
                <a:cs typeface="Calibri" panose="020F0502020204030204" pitchFamily="34" charset="0"/>
              </a:rPr>
              <a:t> = </a:t>
            </a:r>
            <a:r>
              <a:rPr lang="en-US" sz="1600" dirty="0" err="1">
                <a:solidFill>
                  <a:schemeClr val="accent2">
                    <a:lumMod val="75000"/>
                  </a:schemeClr>
                </a:solidFill>
                <a:latin typeface="Calibri" panose="020F0502020204030204" pitchFamily="34" charset="0"/>
                <a:cs typeface="Calibri" panose="020F0502020204030204" pitchFamily="34" charset="0"/>
              </a:rPr>
              <a:t>pd.DataFrame</a:t>
            </a:r>
            <a:r>
              <a:rPr lang="en-US" sz="1600" dirty="0">
                <a:solidFill>
                  <a:schemeClr val="accent2">
                    <a:lumMod val="75000"/>
                  </a:schemeClr>
                </a:solidFill>
                <a:latin typeface="Calibri" panose="020F0502020204030204" pitchFamily="34" charset="0"/>
                <a:cs typeface="Calibri" panose="020F0502020204030204" pitchFamily="34" charset="0"/>
              </a:rPr>
              <a:t>(</a:t>
            </a:r>
            <a:r>
              <a:rPr lang="en-US" sz="1600" dirty="0" err="1">
                <a:solidFill>
                  <a:schemeClr val="accent2">
                    <a:lumMod val="75000"/>
                  </a:schemeClr>
                </a:solidFill>
                <a:latin typeface="Calibri" panose="020F0502020204030204" pitchFamily="34" charset="0"/>
                <a:cs typeface="Calibri" panose="020F0502020204030204" pitchFamily="34" charset="0"/>
              </a:rPr>
              <a:t>np.array</a:t>
            </a:r>
            <a:r>
              <a:rPr lang="en-US" sz="1600" dirty="0">
                <a:solidFill>
                  <a:schemeClr val="accent2">
                    <a:lumMod val="75000"/>
                  </a:schemeClr>
                </a:solidFill>
                <a:latin typeface="Calibri" panose="020F0502020204030204" pitchFamily="34" charset="0"/>
                <a:cs typeface="Calibri" panose="020F0502020204030204" pitchFamily="34" charset="0"/>
              </a:rPr>
              <a:t>([0.1, 0.95, 0.4, 	1.7, 0.8, 0.2, 0.3, 0.25, 0.6, 0.45 ]), 	columns=['A'])</a:t>
            </a:r>
          </a:p>
          <a:p>
            <a:endParaRPr lang="en-US" sz="1600" dirty="0">
              <a:solidFill>
                <a:schemeClr val="accent2">
                  <a:lumMod val="75000"/>
                </a:schemeClr>
              </a:solidFill>
              <a:latin typeface="Calibri" panose="020F0502020204030204" pitchFamily="34" charset="0"/>
              <a:cs typeface="Calibri" panose="020F0502020204030204" pitchFamily="34" charset="0"/>
            </a:endParaRPr>
          </a:p>
          <a:p>
            <a:r>
              <a:rPr lang="en-US" sz="1600" dirty="0" err="1">
                <a:solidFill>
                  <a:schemeClr val="accent2">
                    <a:lumMod val="75000"/>
                  </a:schemeClr>
                </a:solidFill>
                <a:latin typeface="Calibri" panose="020F0502020204030204" pitchFamily="34" charset="0"/>
                <a:cs typeface="Calibri" panose="020F0502020204030204" pitchFamily="34" charset="0"/>
              </a:rPr>
              <a:t>df.plot.box</a:t>
            </a:r>
            <a:r>
              <a:rPr lang="en-US" sz="1600" dirty="0">
                <a:solidFill>
                  <a:schemeClr val="accent2">
                    <a:lumMod val="75000"/>
                  </a:schemeClr>
                </a:solidFill>
                <a:latin typeface="Calibri" panose="020F0502020204030204" pitchFamily="34" charset="0"/>
                <a:cs typeface="Calibri" panose="020F0502020204030204" pitchFamily="34" charset="0"/>
              </a:rPr>
              <a:t>()</a:t>
            </a:r>
          </a:p>
        </p:txBody>
      </p:sp>
      <p:sp>
        <p:nvSpPr>
          <p:cNvPr id="8" name="Rounded Rectangle 7"/>
          <p:cNvSpPr/>
          <p:nvPr/>
        </p:nvSpPr>
        <p:spPr>
          <a:xfrm>
            <a:off x="335360" y="4162440"/>
            <a:ext cx="4464496" cy="12107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12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074" y="650875"/>
            <a:ext cx="10082336" cy="572135"/>
          </a:xfrm>
        </p:spPr>
        <p:txBody>
          <a:bodyPr>
            <a:normAutofit fontScale="90000"/>
          </a:bodyPr>
          <a:lstStyle/>
          <a:p>
            <a:r>
              <a:rPr lang="en-US" dirty="0">
                <a:solidFill>
                  <a:srgbClr val="0070C0"/>
                </a:solidFill>
              </a:rPr>
              <a:t>Exploring Your Data</a:t>
            </a:r>
          </a:p>
        </p:txBody>
      </p:sp>
      <p:sp>
        <p:nvSpPr>
          <p:cNvPr id="3" name="Content Placeholder 2"/>
          <p:cNvSpPr>
            <a:spLocks noGrp="1"/>
          </p:cNvSpPr>
          <p:nvPr>
            <p:ph idx="1"/>
          </p:nvPr>
        </p:nvSpPr>
        <p:spPr>
          <a:xfrm>
            <a:off x="878280" y="1762532"/>
            <a:ext cx="10515600" cy="4351338"/>
          </a:xfrm>
        </p:spPr>
        <p:txBody>
          <a:bodyPr>
            <a:normAutofit/>
          </a:bodyPr>
          <a:lstStyle/>
          <a:p>
            <a:r>
              <a:rPr lang="en-US" sz="2000" dirty="0">
                <a:latin typeface="+mn-lt"/>
              </a:rPr>
              <a:t>The simplest case is when you have a one-dimensional data set, which is just a collection of numbers. For example, </a:t>
            </a:r>
          </a:p>
          <a:p>
            <a:pPr lvl="1"/>
            <a:r>
              <a:rPr lang="en-US" sz="1800" dirty="0">
                <a:latin typeface="+mn-lt"/>
              </a:rPr>
              <a:t>daily average number of minutes each user spends on your site, </a:t>
            </a:r>
          </a:p>
          <a:p>
            <a:pPr lvl="1"/>
            <a:r>
              <a:rPr lang="en-US" sz="1800" dirty="0">
                <a:latin typeface="+mn-lt"/>
              </a:rPr>
              <a:t>the number of times each of a collection of data science tutorial videos was watched, </a:t>
            </a:r>
          </a:p>
          <a:p>
            <a:pPr lvl="1"/>
            <a:r>
              <a:rPr lang="en-US" sz="1800" dirty="0">
                <a:latin typeface="+mn-lt"/>
              </a:rPr>
              <a:t>the number of pages of each of the data science books in your data science library.</a:t>
            </a:r>
          </a:p>
          <a:p>
            <a:r>
              <a:rPr lang="en-US" sz="2000" dirty="0">
                <a:latin typeface="+mn-lt"/>
              </a:rPr>
              <a:t>An obvious first step is to compute a few summary statistics.</a:t>
            </a:r>
          </a:p>
          <a:p>
            <a:pPr lvl="1"/>
            <a:r>
              <a:rPr lang="en-US" sz="1800" dirty="0">
                <a:latin typeface="+mn-lt"/>
              </a:rPr>
              <a:t>You’d like to know how many data points you have, the smallest, the largest, the mean, and the standard deviation.</a:t>
            </a:r>
          </a:p>
          <a:p>
            <a:pPr lvl="1"/>
            <a:r>
              <a:rPr lang="en-US" sz="1800" dirty="0">
                <a:latin typeface="+mn-lt"/>
              </a:rPr>
              <a:t>But even these don’t necessarily give you a great understanding.</a:t>
            </a:r>
            <a:endParaRPr lang="en-US" dirty="0">
              <a:latin typeface="+mn-lt"/>
            </a:endParaRPr>
          </a:p>
        </p:txBody>
      </p:sp>
    </p:spTree>
    <p:extLst>
      <p:ext uri="{BB962C8B-B14F-4D97-AF65-F5344CB8AC3E}">
        <p14:creationId xmlns:p14="http://schemas.microsoft.com/office/powerpoint/2010/main" val="416623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92" y="689269"/>
            <a:ext cx="10082336" cy="773772"/>
          </a:xfrm>
        </p:spPr>
        <p:txBody>
          <a:bodyPr/>
          <a:lstStyle/>
          <a:p>
            <a:r>
              <a:rPr lang="en-US" dirty="0">
                <a:solidFill>
                  <a:srgbClr val="0070C0"/>
                </a:solidFill>
              </a:rPr>
              <a:t>CDC BRFSS Dataset</a:t>
            </a:r>
          </a:p>
        </p:txBody>
      </p:sp>
      <p:sp>
        <p:nvSpPr>
          <p:cNvPr id="3" name="Content Placeholder 2"/>
          <p:cNvSpPr>
            <a:spLocks noGrp="1"/>
          </p:cNvSpPr>
          <p:nvPr>
            <p:ph idx="1"/>
          </p:nvPr>
        </p:nvSpPr>
        <p:spPr>
          <a:xfrm>
            <a:off x="1464628" y="1724804"/>
            <a:ext cx="8695878" cy="4351338"/>
          </a:xfrm>
        </p:spPr>
        <p:txBody>
          <a:bodyPr>
            <a:normAutofit/>
          </a:bodyPr>
          <a:lstStyle/>
          <a:p>
            <a:r>
              <a:rPr lang="en-US" sz="2000" dirty="0"/>
              <a:t>The Behavioral Risk Factor Surveillance System (BRFSS) is the nation's premier system of health-related telephone surveys that collect state data about U.S. residents regarding their health-related risk behaviors, chronic health conditions, and use of preventive services. </a:t>
            </a:r>
          </a:p>
          <a:p>
            <a:pPr marL="457200" lvl="1" indent="0">
              <a:buNone/>
            </a:pPr>
            <a:r>
              <a:rPr lang="en-US" sz="1800" dirty="0">
                <a:hlinkClick r:id="rId2"/>
              </a:rPr>
              <a:t>https://www.cdc.gov/brfss/annual_data/annual_data.htm</a:t>
            </a:r>
            <a:endParaRPr lang="en-US" sz="1800" dirty="0"/>
          </a:p>
          <a:p>
            <a:endParaRPr lang="en-US" sz="2000" dirty="0"/>
          </a:p>
          <a:p>
            <a:r>
              <a:rPr lang="en-US" sz="2000" dirty="0">
                <a:solidFill>
                  <a:schemeClr val="tx1"/>
                </a:solidFill>
              </a:rPr>
              <a:t>Practice</a:t>
            </a:r>
          </a:p>
          <a:p>
            <a:pPr lvl="1"/>
            <a:r>
              <a:rPr lang="en-US" sz="1800" dirty="0"/>
              <a:t>BRFSS dataset analysis</a:t>
            </a:r>
          </a:p>
          <a:p>
            <a:pPr marL="457200" lvl="1" indent="0">
              <a:buNone/>
            </a:pPr>
            <a:endParaRPr lang="en-US" dirty="0"/>
          </a:p>
          <a:p>
            <a:endParaRPr lang="en-US" dirty="0"/>
          </a:p>
        </p:txBody>
      </p:sp>
    </p:spTree>
    <p:extLst>
      <p:ext uri="{BB962C8B-B14F-4D97-AF65-F5344CB8AC3E}">
        <p14:creationId xmlns:p14="http://schemas.microsoft.com/office/powerpoint/2010/main" val="1819259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543" y="550862"/>
            <a:ext cx="9938320" cy="677863"/>
          </a:xfrm>
        </p:spPr>
        <p:txBody>
          <a:bodyPr/>
          <a:lstStyle/>
          <a:p>
            <a:r>
              <a:rPr lang="en-US" dirty="0">
                <a:solidFill>
                  <a:srgbClr val="0070C0"/>
                </a:solidFill>
              </a:rPr>
              <a:t>Summary</a:t>
            </a:r>
          </a:p>
        </p:txBody>
      </p:sp>
      <p:sp>
        <p:nvSpPr>
          <p:cNvPr id="3" name="Content Placeholder 2"/>
          <p:cNvSpPr>
            <a:spLocks noGrp="1"/>
          </p:cNvSpPr>
          <p:nvPr>
            <p:ph idx="1"/>
          </p:nvPr>
        </p:nvSpPr>
        <p:spPr>
          <a:xfrm>
            <a:off x="1643063" y="1771650"/>
            <a:ext cx="10210800" cy="4414838"/>
          </a:xfrm>
        </p:spPr>
        <p:txBody>
          <a:bodyPr>
            <a:normAutofit/>
          </a:bodyPr>
          <a:lstStyle/>
          <a:p>
            <a:r>
              <a:rPr lang="en-US" sz="2000" dirty="0"/>
              <a:t>Introduced popularly used statistical terms for exploratory data analysis</a:t>
            </a:r>
          </a:p>
          <a:p>
            <a:pPr lvl="1"/>
            <a:r>
              <a:rPr lang="en-US" sz="1800" dirty="0"/>
              <a:t>How we summarize data? What formula to use? What’s the meaning of each formula? </a:t>
            </a:r>
          </a:p>
          <a:p>
            <a:endParaRPr lang="en-US" sz="2000" dirty="0"/>
          </a:p>
          <a:p>
            <a:r>
              <a:rPr lang="en-US" sz="2000" dirty="0"/>
              <a:t>Project #1: A good practice for exploratory data analysis</a:t>
            </a:r>
          </a:p>
          <a:p>
            <a:endParaRPr lang="en-US" sz="2000" dirty="0">
              <a:solidFill>
                <a:srgbClr val="FF0000"/>
              </a:solidFill>
            </a:endParaRPr>
          </a:p>
          <a:p>
            <a:r>
              <a:rPr lang="en-US" sz="2000" dirty="0">
                <a:solidFill>
                  <a:srgbClr val="FF0000"/>
                </a:solidFill>
              </a:rPr>
              <a:t>Assignment</a:t>
            </a:r>
          </a:p>
          <a:p>
            <a:pPr lvl="1"/>
            <a:r>
              <a:rPr lang="en-US" dirty="0"/>
              <a:t>Project #1 </a:t>
            </a:r>
          </a:p>
          <a:p>
            <a:pPr marL="457200" lvl="1" indent="0">
              <a:buNone/>
            </a:pPr>
            <a:endParaRPr lang="en-US" sz="1800" dirty="0"/>
          </a:p>
          <a:p>
            <a:r>
              <a:rPr lang="en-US" sz="2000" dirty="0">
                <a:solidFill>
                  <a:srgbClr val="FF0000"/>
                </a:solidFill>
              </a:rPr>
              <a:t>Next Lecture</a:t>
            </a:r>
            <a:r>
              <a:rPr lang="en-US" sz="2000" dirty="0"/>
              <a:t>: Part I wrap up</a:t>
            </a:r>
          </a:p>
          <a:p>
            <a:endParaRPr lang="en-US" dirty="0"/>
          </a:p>
        </p:txBody>
      </p:sp>
    </p:spTree>
    <p:extLst>
      <p:ext uri="{BB962C8B-B14F-4D97-AF65-F5344CB8AC3E}">
        <p14:creationId xmlns:p14="http://schemas.microsoft.com/office/powerpoint/2010/main" val="337652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75" y="669830"/>
            <a:ext cx="8911687" cy="781780"/>
          </a:xfrm>
        </p:spPr>
        <p:txBody>
          <a:bodyPr/>
          <a:lstStyle/>
          <a:p>
            <a:r>
              <a:rPr lang="en-US" dirty="0"/>
              <a:t>    </a:t>
            </a:r>
            <a:r>
              <a:rPr lang="en-US" dirty="0">
                <a:solidFill>
                  <a:srgbClr val="0070C0"/>
                </a:solidFill>
              </a:rPr>
              <a:t>Basic Statistical Concepts</a:t>
            </a:r>
          </a:p>
        </p:txBody>
      </p:sp>
      <p:sp>
        <p:nvSpPr>
          <p:cNvPr id="3" name="Content Placeholder 2"/>
          <p:cNvSpPr>
            <a:spLocks noGrp="1"/>
          </p:cNvSpPr>
          <p:nvPr>
            <p:ph idx="1"/>
          </p:nvPr>
        </p:nvSpPr>
        <p:spPr>
          <a:xfrm>
            <a:off x="1371600" y="1543050"/>
            <a:ext cx="10133012" cy="4368172"/>
          </a:xfrm>
        </p:spPr>
        <p:txBody>
          <a:bodyPr>
            <a:normAutofit/>
          </a:bodyPr>
          <a:lstStyle/>
          <a:p>
            <a:r>
              <a:rPr lang="en-US" sz="2000" dirty="0">
                <a:solidFill>
                  <a:srgbClr val="FF0000"/>
                </a:solidFill>
              </a:rPr>
              <a:t>Population</a:t>
            </a:r>
          </a:p>
          <a:p>
            <a:pPr lvl="1"/>
            <a:r>
              <a:rPr lang="en-US" sz="1800" dirty="0"/>
              <a:t>A population is a collection of objects about which information is sought</a:t>
            </a:r>
          </a:p>
          <a:p>
            <a:r>
              <a:rPr lang="en-US" sz="2000" dirty="0">
                <a:solidFill>
                  <a:srgbClr val="FF0000"/>
                </a:solidFill>
              </a:rPr>
              <a:t>Sample</a:t>
            </a:r>
          </a:p>
          <a:p>
            <a:pPr lvl="1"/>
            <a:r>
              <a:rPr lang="en-US" sz="1800" dirty="0"/>
              <a:t>A sample is a part of the population that is observed</a:t>
            </a:r>
          </a:p>
          <a:p>
            <a:r>
              <a:rPr lang="en-US" sz="2000" dirty="0"/>
              <a:t>Example</a:t>
            </a:r>
          </a:p>
          <a:p>
            <a:pPr marL="0" indent="0">
              <a:buNone/>
            </a:pPr>
            <a:r>
              <a:rPr lang="en-US" dirty="0"/>
              <a:t>	  </a:t>
            </a:r>
          </a:p>
          <a:p>
            <a:pPr marL="457200" lvl="1" indent="0">
              <a:buNone/>
            </a:pPr>
            <a:endParaRPr lang="en-US" dirty="0"/>
          </a:p>
          <a:p>
            <a:pPr marL="457200" lvl="1" indent="0">
              <a:buNone/>
            </a:pPr>
            <a:r>
              <a:rPr lang="en-US" dirty="0"/>
              <a:t>	</a:t>
            </a:r>
            <a:r>
              <a:rPr lang="en-US" sz="2000" dirty="0"/>
              <a:t>    </a:t>
            </a:r>
          </a:p>
          <a:p>
            <a:pPr marL="457200" lvl="1" indent="0">
              <a:buNone/>
            </a:pPr>
            <a:r>
              <a:rPr lang="en-US" sz="2000" dirty="0"/>
              <a:t>		</a:t>
            </a:r>
            <a:r>
              <a:rPr lang="en-US" sz="1800" dirty="0"/>
              <a:t>#</a:t>
            </a:r>
            <a:r>
              <a:rPr lang="en-US" sz="1800" dirty="0" err="1"/>
              <a:t>df.sample</a:t>
            </a:r>
            <a:r>
              <a:rPr lang="en-US" sz="1800" dirty="0"/>
              <a:t>(100) returns a sample of 100 items from the a collection</a:t>
            </a:r>
          </a:p>
          <a:p>
            <a:pPr marL="457200" lvl="1" indent="0">
              <a:buNone/>
            </a:pPr>
            <a:r>
              <a:rPr lang="en-US" sz="1800" dirty="0"/>
              <a:t>            	#of score objects (which is a population)</a:t>
            </a:r>
            <a:endParaRPr lang="en-US" sz="1400" dirty="0"/>
          </a:p>
        </p:txBody>
      </p:sp>
      <p:sp>
        <p:nvSpPr>
          <p:cNvPr id="4" name="Rectangle 3"/>
          <p:cNvSpPr/>
          <p:nvPr/>
        </p:nvSpPr>
        <p:spPr>
          <a:xfrm>
            <a:off x="2951654" y="3662721"/>
            <a:ext cx="5580180" cy="646331"/>
          </a:xfrm>
          <a:prstGeom prst="rect">
            <a:avLst/>
          </a:prstGeom>
        </p:spPr>
        <p:txBody>
          <a:bodyPr wrap="square">
            <a:spAutoFit/>
          </a:bodyPr>
          <a:lstStyle/>
          <a:p>
            <a:r>
              <a:rPr lang="en-US" dirty="0" err="1">
                <a:solidFill>
                  <a:srgbClr val="00B050"/>
                </a:solidFill>
                <a:latin typeface="+mn-lt"/>
              </a:rPr>
              <a:t>df</a:t>
            </a:r>
            <a:r>
              <a:rPr lang="en-US" dirty="0">
                <a:solidFill>
                  <a:srgbClr val="00B050"/>
                </a:solidFill>
                <a:latin typeface="+mn-lt"/>
              </a:rPr>
              <a:t> = </a:t>
            </a:r>
            <a:r>
              <a:rPr lang="en-US" dirty="0" err="1">
                <a:solidFill>
                  <a:srgbClr val="00B050"/>
                </a:solidFill>
                <a:latin typeface="+mn-lt"/>
              </a:rPr>
              <a:t>pd.read_csv</a:t>
            </a:r>
            <a:r>
              <a:rPr lang="en-US" dirty="0">
                <a:solidFill>
                  <a:srgbClr val="00B050"/>
                </a:solidFill>
                <a:latin typeface="+mn-lt"/>
              </a:rPr>
              <a:t>(‘scores.csv', </a:t>
            </a:r>
            <a:r>
              <a:rPr lang="en-US" dirty="0" err="1">
                <a:solidFill>
                  <a:srgbClr val="00B050"/>
                </a:solidFill>
                <a:latin typeface="+mn-lt"/>
              </a:rPr>
              <a:t>index_col</a:t>
            </a:r>
            <a:r>
              <a:rPr lang="en-US" dirty="0">
                <a:solidFill>
                  <a:srgbClr val="00B050"/>
                </a:solidFill>
                <a:latin typeface="+mn-lt"/>
              </a:rPr>
              <a:t>=0)</a:t>
            </a:r>
          </a:p>
          <a:p>
            <a:r>
              <a:rPr lang="en-US" dirty="0">
                <a:solidFill>
                  <a:srgbClr val="00B050"/>
                </a:solidFill>
                <a:latin typeface="+mn-lt"/>
              </a:rPr>
              <a:t>print(</a:t>
            </a:r>
            <a:r>
              <a:rPr lang="en-US" dirty="0" err="1">
                <a:solidFill>
                  <a:srgbClr val="00B050"/>
                </a:solidFill>
                <a:latin typeface="+mn-lt"/>
              </a:rPr>
              <a:t>df.sample</a:t>
            </a:r>
            <a:r>
              <a:rPr lang="en-US" dirty="0">
                <a:solidFill>
                  <a:srgbClr val="00B050"/>
                </a:solidFill>
                <a:latin typeface="+mn-lt"/>
              </a:rPr>
              <a:t>(100))</a:t>
            </a:r>
          </a:p>
        </p:txBody>
      </p:sp>
      <p:sp>
        <p:nvSpPr>
          <p:cNvPr id="5" name="Rounded Rectangle 4"/>
          <p:cNvSpPr/>
          <p:nvPr/>
        </p:nvSpPr>
        <p:spPr>
          <a:xfrm>
            <a:off x="2830146" y="3650734"/>
            <a:ext cx="6048672" cy="77992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67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648" y="385232"/>
            <a:ext cx="7994104" cy="615603"/>
          </a:xfrm>
        </p:spPr>
        <p:txBody>
          <a:bodyPr>
            <a:normAutofit fontScale="90000"/>
          </a:bodyPr>
          <a:lstStyle/>
          <a:p>
            <a:r>
              <a:rPr lang="en-US" dirty="0">
                <a:solidFill>
                  <a:srgbClr val="0070C0"/>
                </a:solidFill>
              </a:rPr>
              <a:t>Population vs Sample</a:t>
            </a:r>
          </a:p>
        </p:txBody>
      </p:sp>
      <p:sp>
        <p:nvSpPr>
          <p:cNvPr id="3" name="Content Placeholder 2"/>
          <p:cNvSpPr>
            <a:spLocks noGrp="1"/>
          </p:cNvSpPr>
          <p:nvPr>
            <p:ph idx="1"/>
          </p:nvPr>
        </p:nvSpPr>
        <p:spPr>
          <a:xfrm>
            <a:off x="1097280" y="1149425"/>
            <a:ext cx="10901094" cy="4501273"/>
          </a:xfrm>
        </p:spPr>
        <p:txBody>
          <a:bodyPr>
            <a:normAutofit/>
          </a:bodyPr>
          <a:lstStyle/>
          <a:p>
            <a:r>
              <a:rPr lang="en-US" sz="2000" dirty="0">
                <a:solidFill>
                  <a:srgbClr val="FF0000"/>
                </a:solidFill>
              </a:rPr>
              <a:t>Population</a:t>
            </a:r>
            <a:r>
              <a:rPr lang="en-US" sz="2000" dirty="0"/>
              <a:t>: </a:t>
            </a:r>
            <a:r>
              <a:rPr lang="en-US" sz="2000" dirty="0">
                <a:solidFill>
                  <a:srgbClr val="00B050"/>
                </a:solidFill>
              </a:rPr>
              <a:t>all</a:t>
            </a:r>
            <a:r>
              <a:rPr lang="en-US" sz="2000" dirty="0"/>
              <a:t> members of a group in a study</a:t>
            </a:r>
          </a:p>
          <a:p>
            <a:pPr lvl="1"/>
            <a:r>
              <a:rPr lang="en-US" sz="1800" dirty="0"/>
              <a:t>The average height of men</a:t>
            </a:r>
          </a:p>
          <a:p>
            <a:pPr lvl="1"/>
            <a:r>
              <a:rPr lang="en-US" sz="1800" dirty="0"/>
              <a:t>The average height of living male ≥ 18yr in USA between 2001 and 2010</a:t>
            </a:r>
          </a:p>
          <a:p>
            <a:pPr lvl="1"/>
            <a:r>
              <a:rPr lang="en-US" sz="1800" dirty="0"/>
              <a:t>The average height of all male students ≥ 18yr  registered in Fall’17</a:t>
            </a:r>
          </a:p>
          <a:p>
            <a:r>
              <a:rPr lang="en-US" sz="2000" dirty="0">
                <a:solidFill>
                  <a:srgbClr val="FF0000"/>
                </a:solidFill>
              </a:rPr>
              <a:t>Sample</a:t>
            </a:r>
            <a:r>
              <a:rPr lang="en-US" sz="2000" dirty="0"/>
              <a:t>: </a:t>
            </a:r>
            <a:r>
              <a:rPr lang="en-US" sz="2000" dirty="0">
                <a:solidFill>
                  <a:srgbClr val="00B050"/>
                </a:solidFill>
              </a:rPr>
              <a:t>a subset </a:t>
            </a:r>
            <a:r>
              <a:rPr lang="en-US" sz="2000" dirty="0"/>
              <a:t>of  the members in the population</a:t>
            </a:r>
          </a:p>
          <a:p>
            <a:pPr lvl="1"/>
            <a:r>
              <a:rPr lang="en-US" sz="1800" dirty="0"/>
              <a:t>Most studies choose to sample the population due to cost/time or other factors</a:t>
            </a:r>
          </a:p>
          <a:p>
            <a:pPr lvl="2"/>
            <a:r>
              <a:rPr lang="en-US" sz="1600" dirty="0"/>
              <a:t>i.e. most analysis performed on samples</a:t>
            </a:r>
          </a:p>
          <a:p>
            <a:pPr lvl="1"/>
            <a:r>
              <a:rPr lang="en-US" sz="1800" dirty="0"/>
              <a:t>Each sample is only one of many possible subsets of the population</a:t>
            </a:r>
          </a:p>
          <a:p>
            <a:pPr lvl="1"/>
            <a:r>
              <a:rPr lang="en-US" sz="1800" dirty="0"/>
              <a:t>May or may not be representative of the whole population</a:t>
            </a:r>
          </a:p>
          <a:p>
            <a:pPr lvl="2"/>
            <a:r>
              <a:rPr lang="en-US" sz="1600" dirty="0"/>
              <a:t>Need to choose sample carefully to draw valid/reasonable conclusion</a:t>
            </a:r>
          </a:p>
          <a:p>
            <a:pPr lvl="1"/>
            <a:r>
              <a:rPr lang="en-US" sz="1800" dirty="0"/>
              <a:t>Sample size and sampling procedure is important</a:t>
            </a:r>
          </a:p>
          <a:p>
            <a:pPr marL="457200" lvl="1" indent="0">
              <a:buNone/>
            </a:pPr>
            <a:endParaRPr lang="en-US" dirty="0"/>
          </a:p>
        </p:txBody>
      </p:sp>
    </p:spTree>
    <p:extLst>
      <p:ext uri="{BB962C8B-B14F-4D97-AF65-F5344CB8AC3E}">
        <p14:creationId xmlns:p14="http://schemas.microsoft.com/office/powerpoint/2010/main" val="149108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365125"/>
            <a:ext cx="10010328" cy="1325563"/>
          </a:xfrm>
        </p:spPr>
        <p:txBody>
          <a:bodyPr/>
          <a:lstStyle/>
          <a:p>
            <a:r>
              <a:rPr lang="en-US" dirty="0">
                <a:solidFill>
                  <a:srgbClr val="0070C0"/>
                </a:solidFill>
              </a:rPr>
              <a:t>Statistical terms of a single data set</a:t>
            </a:r>
          </a:p>
        </p:txBody>
      </p:sp>
      <p:sp>
        <p:nvSpPr>
          <p:cNvPr id="3" name="Content Placeholder 2"/>
          <p:cNvSpPr>
            <a:spLocks noGrp="1"/>
          </p:cNvSpPr>
          <p:nvPr>
            <p:ph idx="1"/>
          </p:nvPr>
        </p:nvSpPr>
        <p:spPr>
          <a:xfrm>
            <a:off x="2152650" y="1678183"/>
            <a:ext cx="7886700" cy="4351338"/>
          </a:xfrm>
        </p:spPr>
        <p:txBody>
          <a:bodyPr>
            <a:normAutofit/>
          </a:bodyPr>
          <a:lstStyle/>
          <a:p>
            <a:r>
              <a:rPr lang="en-US" dirty="0"/>
              <a:t>Information (numbers) that give a quick and simple description of the data</a:t>
            </a:r>
          </a:p>
          <a:p>
            <a:pPr lvl="1"/>
            <a:r>
              <a:rPr lang="en-US" dirty="0">
                <a:solidFill>
                  <a:srgbClr val="FF0000"/>
                </a:solidFill>
              </a:rPr>
              <a:t>Maximum</a:t>
            </a:r>
            <a:r>
              <a:rPr lang="en-US" dirty="0"/>
              <a:t> value</a:t>
            </a:r>
          </a:p>
          <a:p>
            <a:pPr lvl="1"/>
            <a:r>
              <a:rPr lang="en-US" dirty="0">
                <a:solidFill>
                  <a:srgbClr val="FF0000"/>
                </a:solidFill>
              </a:rPr>
              <a:t>Minimum</a:t>
            </a:r>
            <a:r>
              <a:rPr lang="en-US" dirty="0"/>
              <a:t> value</a:t>
            </a:r>
          </a:p>
          <a:p>
            <a:pPr lvl="1"/>
            <a:r>
              <a:rPr lang="en-US" dirty="0">
                <a:solidFill>
                  <a:srgbClr val="FF0000"/>
                </a:solidFill>
              </a:rPr>
              <a:t>Range</a:t>
            </a:r>
            <a:r>
              <a:rPr lang="en-US" dirty="0"/>
              <a:t> (dispersion)</a:t>
            </a:r>
          </a:p>
          <a:p>
            <a:pPr lvl="1"/>
            <a:r>
              <a:rPr lang="en-US" dirty="0">
                <a:solidFill>
                  <a:srgbClr val="00B0F0"/>
                </a:solidFill>
              </a:rPr>
              <a:t>Mean</a:t>
            </a:r>
          </a:p>
          <a:p>
            <a:pPr lvl="1"/>
            <a:r>
              <a:rPr lang="en-US" dirty="0">
                <a:solidFill>
                  <a:srgbClr val="00B0F0"/>
                </a:solidFill>
              </a:rPr>
              <a:t>Median</a:t>
            </a:r>
          </a:p>
          <a:p>
            <a:pPr lvl="1"/>
            <a:r>
              <a:rPr lang="en-US" dirty="0">
                <a:solidFill>
                  <a:srgbClr val="00B0F0"/>
                </a:solidFill>
              </a:rPr>
              <a:t>Mode</a:t>
            </a:r>
          </a:p>
          <a:p>
            <a:pPr lvl="1"/>
            <a:r>
              <a:rPr lang="en-US" dirty="0">
                <a:solidFill>
                  <a:srgbClr val="00B050"/>
                </a:solidFill>
              </a:rPr>
              <a:t>Quantile</a:t>
            </a:r>
          </a:p>
          <a:p>
            <a:pPr lvl="1"/>
            <a:r>
              <a:rPr lang="en-US" dirty="0">
                <a:solidFill>
                  <a:srgbClr val="7030A0"/>
                </a:solidFill>
              </a:rPr>
              <a:t>Variance</a:t>
            </a:r>
          </a:p>
          <a:p>
            <a:pPr lvl="1"/>
            <a:r>
              <a:rPr lang="en-US" dirty="0">
                <a:solidFill>
                  <a:srgbClr val="7030A0"/>
                </a:solidFill>
              </a:rPr>
              <a:t>Standard deviation</a:t>
            </a:r>
          </a:p>
        </p:txBody>
      </p:sp>
    </p:spTree>
    <p:extLst>
      <p:ext uri="{BB962C8B-B14F-4D97-AF65-F5344CB8AC3E}">
        <p14:creationId xmlns:p14="http://schemas.microsoft.com/office/powerpoint/2010/main" val="258415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660" y="481247"/>
            <a:ext cx="9938320" cy="798914"/>
          </a:xfrm>
        </p:spPr>
        <p:txBody>
          <a:bodyPr/>
          <a:lstStyle/>
          <a:p>
            <a:r>
              <a:rPr lang="en-US" dirty="0">
                <a:solidFill>
                  <a:schemeClr val="accent2">
                    <a:lumMod val="75000"/>
                  </a:schemeClr>
                </a:solidFill>
              </a:rPr>
              <a:t>Example: Test scores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6118" y="1712090"/>
            <a:ext cx="7589256" cy="3801714"/>
          </a:xfrm>
        </p:spPr>
      </p:pic>
    </p:spTree>
    <p:extLst>
      <p:ext uri="{BB962C8B-B14F-4D97-AF65-F5344CB8AC3E}">
        <p14:creationId xmlns:p14="http://schemas.microsoft.com/office/powerpoint/2010/main" val="52991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844" y="540003"/>
            <a:ext cx="9002216" cy="820167"/>
          </a:xfrm>
        </p:spPr>
        <p:txBody>
          <a:bodyPr>
            <a:normAutofit/>
          </a:bodyPr>
          <a:lstStyle/>
          <a:p>
            <a:r>
              <a:rPr lang="en-US" dirty="0">
                <a:solidFill>
                  <a:srgbClr val="0070C0"/>
                </a:solidFill>
              </a:rPr>
              <a:t>Score Statistics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00" y="1484784"/>
            <a:ext cx="11561156" cy="4320480"/>
          </a:xfrm>
        </p:spPr>
      </p:pic>
    </p:spTree>
    <p:extLst>
      <p:ext uri="{BB962C8B-B14F-4D97-AF65-F5344CB8AC3E}">
        <p14:creationId xmlns:p14="http://schemas.microsoft.com/office/powerpoint/2010/main" val="109365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559435"/>
            <a:ext cx="9650288" cy="880745"/>
          </a:xfrm>
        </p:spPr>
        <p:txBody>
          <a:bodyPr/>
          <a:lstStyle/>
          <a:p>
            <a:r>
              <a:rPr lang="en-US" dirty="0">
                <a:solidFill>
                  <a:srgbClr val="0070C0"/>
                </a:solidFill>
              </a:rPr>
              <a:t>Maximum, Minimum and Range</a:t>
            </a:r>
          </a:p>
        </p:txBody>
      </p:sp>
      <p:sp>
        <p:nvSpPr>
          <p:cNvPr id="3" name="Content Placeholder 2"/>
          <p:cNvSpPr>
            <a:spLocks noGrp="1"/>
          </p:cNvSpPr>
          <p:nvPr>
            <p:ph idx="1"/>
          </p:nvPr>
        </p:nvSpPr>
        <p:spPr>
          <a:xfrm>
            <a:off x="838200" y="1672804"/>
            <a:ext cx="10515600" cy="4351338"/>
          </a:xfrm>
        </p:spPr>
        <p:txBody>
          <a:bodyPr>
            <a:normAutofit/>
          </a:bodyPr>
          <a:lstStyle/>
          <a:p>
            <a:r>
              <a:rPr lang="en-US" sz="2000" dirty="0"/>
              <a:t>Very familiar concepts</a:t>
            </a:r>
          </a:p>
          <a:p>
            <a:pPr lvl="1"/>
            <a:r>
              <a:rPr lang="en-US" sz="1800" dirty="0">
                <a:solidFill>
                  <a:srgbClr val="FF0000"/>
                </a:solidFill>
              </a:rPr>
              <a:t>Maximum</a:t>
            </a:r>
            <a:r>
              <a:rPr lang="en-US" sz="1800" dirty="0"/>
              <a:t>: greatest/largest element of a sample</a:t>
            </a:r>
          </a:p>
          <a:p>
            <a:pPr lvl="1"/>
            <a:r>
              <a:rPr lang="en-US" sz="1800" dirty="0">
                <a:solidFill>
                  <a:srgbClr val="FF0000"/>
                </a:solidFill>
              </a:rPr>
              <a:t>Minimum</a:t>
            </a:r>
            <a:r>
              <a:rPr lang="en-US" sz="1800" dirty="0"/>
              <a:t>: least/smallest element of a sample</a:t>
            </a:r>
          </a:p>
          <a:p>
            <a:pPr lvl="1"/>
            <a:r>
              <a:rPr lang="en-US" sz="1800" dirty="0">
                <a:solidFill>
                  <a:srgbClr val="FF0000"/>
                </a:solidFill>
              </a:rPr>
              <a:t>Range</a:t>
            </a:r>
            <a:r>
              <a:rPr lang="en-US" sz="1800" dirty="0"/>
              <a:t>: the difference between the minimum and maximum (max – min)</a:t>
            </a:r>
          </a:p>
          <a:p>
            <a:pPr marL="0" indent="0">
              <a:buNone/>
            </a:pPr>
            <a:endParaRPr lang="en-US" sz="2000" dirty="0"/>
          </a:p>
          <a:p>
            <a:r>
              <a:rPr lang="en-US" sz="2000" dirty="0"/>
              <a:t>Example: find the maximum, minimum and range for the following list of values </a:t>
            </a:r>
          </a:p>
          <a:p>
            <a:pPr marL="0" indent="0">
              <a:buNone/>
            </a:pPr>
            <a:r>
              <a:rPr lang="en-US" sz="2000" dirty="0"/>
              <a:t> 		</a:t>
            </a:r>
            <a:r>
              <a:rPr lang="en-US" sz="2000" dirty="0">
                <a:solidFill>
                  <a:srgbClr val="FF0000"/>
                </a:solidFill>
              </a:rPr>
              <a:t> 13, 18, 13, 14, 13, 16, 14, 21, 13</a:t>
            </a:r>
          </a:p>
          <a:p>
            <a:pPr marL="0" indent="0">
              <a:buNone/>
            </a:pPr>
            <a:r>
              <a:rPr lang="en-US" sz="2000" dirty="0"/>
              <a:t>	Minimum: </a:t>
            </a:r>
            <a:r>
              <a:rPr lang="en-US" sz="2000" dirty="0">
                <a:solidFill>
                  <a:srgbClr val="00B0F0"/>
                </a:solidFill>
              </a:rPr>
              <a:t>13</a:t>
            </a:r>
          </a:p>
          <a:p>
            <a:pPr marL="0" indent="0">
              <a:buNone/>
            </a:pPr>
            <a:r>
              <a:rPr lang="en-US" sz="2000" dirty="0"/>
              <a:t>	Maximum: </a:t>
            </a:r>
            <a:r>
              <a:rPr lang="en-US" sz="2000" dirty="0">
                <a:solidFill>
                  <a:srgbClr val="00B0F0"/>
                </a:solidFill>
              </a:rPr>
              <a:t>21</a:t>
            </a:r>
          </a:p>
          <a:p>
            <a:pPr marL="0" indent="0">
              <a:buNone/>
            </a:pPr>
            <a:r>
              <a:rPr lang="en-US" sz="2000" dirty="0"/>
              <a:t>	Range: 21-13 = </a:t>
            </a:r>
            <a:r>
              <a:rPr lang="en-US" sz="2000" dirty="0">
                <a:solidFill>
                  <a:srgbClr val="00B0F0"/>
                </a:solidFill>
              </a:rPr>
              <a:t>8</a:t>
            </a:r>
          </a:p>
          <a:p>
            <a:pPr marL="0" indent="0">
              <a:buNone/>
            </a:pPr>
            <a:endParaRPr lang="en-US" dirty="0"/>
          </a:p>
        </p:txBody>
      </p:sp>
    </p:spTree>
    <p:extLst>
      <p:ext uri="{BB962C8B-B14F-4D97-AF65-F5344CB8AC3E}">
        <p14:creationId xmlns:p14="http://schemas.microsoft.com/office/powerpoint/2010/main" val="42396572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{AF21AEC4-7119-0B45-82C4-35FF5D461BB1}tf10001069</Template>
  <TotalTime>60</TotalTime>
  <Words>1759</Words>
  <Application>Microsoft Office PowerPoint</Application>
  <PresentationFormat>Widescreen</PresentationFormat>
  <Paragraphs>241</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微软雅黑</vt:lpstr>
      <vt:lpstr>宋体</vt:lpstr>
      <vt:lpstr>Arial</vt:lpstr>
      <vt:lpstr>Calibri</vt:lpstr>
      <vt:lpstr>Century Gothic</vt:lpstr>
      <vt:lpstr>Wingdings 3</vt:lpstr>
      <vt:lpstr>Wisp</vt:lpstr>
      <vt:lpstr>PowerPoint Presentation</vt:lpstr>
      <vt:lpstr>Data Science: Inference + Computation </vt:lpstr>
      <vt:lpstr>Descriptive Statistics</vt:lpstr>
      <vt:lpstr>    Basic Statistical Concepts</vt:lpstr>
      <vt:lpstr>Population vs Sample</vt:lpstr>
      <vt:lpstr>Statistical terms of a single data set</vt:lpstr>
      <vt:lpstr>Example: Test scores </vt:lpstr>
      <vt:lpstr>Score Statistics</vt:lpstr>
      <vt:lpstr>Maximum, Minimum and Range</vt:lpstr>
      <vt:lpstr>Definitions: Mean, Median, Mode</vt:lpstr>
      <vt:lpstr> </vt:lpstr>
      <vt:lpstr> </vt:lpstr>
      <vt:lpstr>Activity #1  </vt:lpstr>
      <vt:lpstr>mean vs. average</vt:lpstr>
      <vt:lpstr> median vs. mode</vt:lpstr>
      <vt:lpstr>Variance</vt:lpstr>
      <vt:lpstr>Variance and Standard Deviation </vt:lpstr>
      <vt:lpstr>Standard Deviation Illustration</vt:lpstr>
      <vt:lpstr>Standard Deviation Example</vt:lpstr>
      <vt:lpstr>Activity #2  </vt:lpstr>
      <vt:lpstr>Pandas Data Frames methods</vt:lpstr>
      <vt:lpstr>Quantile</vt:lpstr>
      <vt:lpstr>Quantile vs. Quartile vs. Percentile</vt:lpstr>
      <vt:lpstr> Box plot</vt:lpstr>
      <vt:lpstr> </vt:lpstr>
      <vt:lpstr>Activity #3</vt:lpstr>
      <vt:lpstr>Distribution</vt:lpstr>
      <vt:lpstr>Statistical Definition of Histogram</vt:lpstr>
      <vt:lpstr> </vt:lpstr>
      <vt:lpstr>Outliers </vt:lpstr>
      <vt:lpstr>Plotting Outliers </vt:lpstr>
      <vt:lpstr>Exploring Your Data</vt:lpstr>
      <vt:lpstr>CDC BRFSS Dataset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 Yang</dc:creator>
  <cp:lastModifiedBy>Lan Yang</cp:lastModifiedBy>
  <cp:revision>9</cp:revision>
  <dcterms:created xsi:type="dcterms:W3CDTF">2019-06-19T19:57:36Z</dcterms:created>
  <dcterms:modified xsi:type="dcterms:W3CDTF">2019-09-16T18:38:16Z</dcterms:modified>
</cp:coreProperties>
</file>