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8" r:id="rId11"/>
    <p:sldId id="349" r:id="rId12"/>
    <p:sldId id="350" r:id="rId13"/>
    <p:sldId id="351" r:id="rId14"/>
    <p:sldId id="353" r:id="rId15"/>
    <p:sldId id="354" r:id="rId16"/>
    <p:sldId id="346" r:id="rId17"/>
    <p:sldId id="347" r:id="rId18"/>
    <p:sldId id="267" r:id="rId19"/>
    <p:sldId id="268" r:id="rId20"/>
    <p:sldId id="269" r:id="rId21"/>
    <p:sldId id="272" r:id="rId22"/>
    <p:sldId id="355" r:id="rId23"/>
    <p:sldId id="273" r:id="rId24"/>
    <p:sldId id="274" r:id="rId25"/>
    <p:sldId id="275" r:id="rId26"/>
    <p:sldId id="328" r:id="rId27"/>
    <p:sldId id="276" r:id="rId28"/>
    <p:sldId id="277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329" r:id="rId38"/>
    <p:sldId id="330" r:id="rId39"/>
    <p:sldId id="294" r:id="rId40"/>
    <p:sldId id="295" r:id="rId41"/>
    <p:sldId id="300" r:id="rId42"/>
    <p:sldId id="301" r:id="rId43"/>
    <p:sldId id="260" r:id="rId44"/>
    <p:sldId id="302" r:id="rId45"/>
    <p:sldId id="303" r:id="rId46"/>
    <p:sldId id="304" r:id="rId47"/>
    <p:sldId id="356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255" autoAdjust="0"/>
  </p:normalViewPr>
  <p:slideViewPr>
    <p:cSldViewPr snapToGrid="0" snapToObjects="1">
      <p:cViewPr varScale="1">
        <p:scale>
          <a:sx n="81" d="100"/>
          <a:sy n="81" d="100"/>
        </p:scale>
        <p:origin x="121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C11CD-2CA4-471E-B377-9E2B0BC2BE1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3D5B9-42F3-4D63-89E6-9395DC7325DE}" type="slidenum">
              <a:rPr lang="he-IL"/>
              <a:pPr/>
              <a:t>41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1E604-DE1A-458D-96FD-B8035A8603FD}" type="slidenum">
              <a:rPr lang="he-IL"/>
              <a:pPr/>
              <a:t>42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8C3DC-9186-40E0-B0FD-191152A367A2}" type="slidenum">
              <a:rPr lang="en-US"/>
              <a:pPr/>
              <a:t>44</a:t>
            </a:fld>
            <a:endParaRPr lang="en-US"/>
          </a:p>
        </p:txBody>
      </p:sp>
      <p:sp>
        <p:nvSpPr>
          <p:cNvPr id="153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9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C11CD-2CA4-471E-B377-9E2B0BC2BE1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2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error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43000" y="3386379"/>
            <a:ext cx="6858000" cy="1514281"/>
          </a:xfrm>
        </p:spPr>
        <p:txBody>
          <a:bodyPr/>
          <a:lstStyle/>
          <a:p>
            <a:pPr eaLnBrk="1" hangingPunct="1"/>
            <a:r>
              <a:rPr lang="en-US" dirty="0"/>
              <a:t>A Quick Guide to Python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0384" y="5380725"/>
            <a:ext cx="6867330" cy="42473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2593" y="2272558"/>
            <a:ext cx="635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Workshop - 1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7803" y="6342747"/>
            <a:ext cx="83683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Control flow -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/>
              <a:t>if-else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1336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message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"if only 1 were greater than two..."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message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da-DK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"elif stands for 'else if'"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message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"when all else fails use else (if you want to)"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message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419600"/>
            <a:ext cx="831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parity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"even"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%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"odd“  </a:t>
            </a:r>
            <a:r>
              <a:rPr lang="en-US" b="1" dirty="0">
                <a:solidFill>
                  <a:srgbClr val="7030A0"/>
                </a:solidFill>
                <a:highlight>
                  <a:srgbClr val="FFFFFF"/>
                </a:highlight>
                <a:latin typeface="Courier New"/>
              </a:rPr>
              <a:t>#conditional expr</a:t>
            </a:r>
          </a:p>
        </p:txBody>
      </p:sp>
    </p:spTree>
    <p:extLst>
      <p:ext uri="{BB962C8B-B14F-4D97-AF65-F5344CB8AC3E}">
        <p14:creationId xmlns:p14="http://schemas.microsoft.com/office/powerpoint/2010/main" val="422513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Comparison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0"/>
          <a:ext cx="4419600" cy="42367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strictly 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strictly 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object identity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is not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negated object identity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43400" y="1696283"/>
            <a:ext cx="4572000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pt-BR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Control flow -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2098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"is less than 10“)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40386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pass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90600" y="32766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505200"/>
            <a:ext cx="375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if we forgot to indent?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" y="49530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continue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go immediately to the next iteration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quit the loop entirely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(x)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3000" y="4038600"/>
            <a:ext cx="1905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09999" y="4114800"/>
            <a:ext cx="47053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Keyword </a:t>
            </a:r>
            <a:r>
              <a:rPr lang="en-US" b="1" dirty="0">
                <a:solidFill>
                  <a:srgbClr val="FF0000"/>
                </a:solidFill>
              </a:rPr>
              <a:t>pass</a:t>
            </a:r>
            <a:r>
              <a:rPr lang="en-US" b="1" dirty="0"/>
              <a:t> in loops:</a:t>
            </a:r>
            <a:endParaRPr lang="en-US" dirty="0"/>
          </a:p>
          <a:p>
            <a:pPr fontAlgn="base"/>
            <a:r>
              <a:rPr lang="en-US" dirty="0"/>
              <a:t>Does nothing, empty statement placeholder</a:t>
            </a:r>
          </a:p>
        </p:txBody>
      </p:sp>
    </p:spTree>
    <p:extLst>
      <p:ext uri="{BB962C8B-B14F-4D97-AF65-F5344CB8AC3E}">
        <p14:creationId xmlns:p14="http://schemas.microsoft.com/office/powerpoint/2010/main" val="42575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any</a:t>
            </a:r>
          </a:p>
          <a:p>
            <a:r>
              <a:rPr lang="en-US" dirty="0"/>
              <a:t>all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1984" y="1823506"/>
            <a:ext cx="649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keywords are case sensitive.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1984" y="2432986"/>
            <a:ext cx="597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0, 0.0, [], (), None </a:t>
            </a:r>
            <a:r>
              <a:rPr lang="en-US" sz="2400" dirty="0"/>
              <a:t>are considered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. Most other values are </a:t>
            </a:r>
            <a:r>
              <a:rPr lang="en-US" sz="2400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1984" y="3358498"/>
            <a:ext cx="381953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pt-BR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1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365126"/>
            <a:ext cx="8120903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range()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15353"/>
            <a:ext cx="84178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range([start], stop[, step])</a:t>
            </a:r>
          </a:p>
          <a:p>
            <a:r>
              <a:rPr lang="en-US" dirty="0"/>
              <a:t>start: Starting number of the sequence.</a:t>
            </a:r>
          </a:p>
          <a:p>
            <a:r>
              <a:rPr lang="en-US" dirty="0"/>
              <a:t>stop: Generate numbers up to, but not including this number.</a:t>
            </a:r>
          </a:p>
          <a:p>
            <a:r>
              <a:rPr lang="en-US" dirty="0"/>
              <a:t>step: Difference between each number in the sequence.</a:t>
            </a:r>
          </a:p>
          <a:p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will print 0, 1, 2, 3, 4 (in separate lines)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will print 2, 3, 4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will print 0, 2, 4, 6, 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will print 10, 8, 6, 4</a:t>
            </a:r>
          </a:p>
          <a:p>
            <a:endParaRPr lang="en-US" b="1" dirty="0">
              <a:solidFill>
                <a:srgbClr val="008000"/>
              </a:solidFill>
              <a:latin typeface="Courier New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/>
              </a:rPr>
              <a:t>Note: range(5) is an object which can be iterated through 0 to 4, but not identical to  [0, 1, 2, 3, 4] </a:t>
            </a:r>
            <a:endParaRPr lang="en-US" b="1" dirty="0">
              <a:solidFill>
                <a:srgbClr val="7030A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56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Activity 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839" y="1977712"/>
            <a:ext cx="798551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Write code to display the index and values of following list using range,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'Mary'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'had'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'little'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'lamb'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052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Strings can be delimited by matching single or double quotation marks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4572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triple quotes for multi line strings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201882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single_quoted_string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'data science'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double_quoted_string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"data science"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escaped_string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Isn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\'t this fun'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another_string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"Isn't this fun"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real_long_string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'this is a really long string. 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It has multiple parts, 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but all in one line.'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multi_line_string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"""This is the first line.</a:t>
            </a:r>
          </a:p>
          <a:p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and this is the second line</a:t>
            </a:r>
          </a:p>
          <a:p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and this is the third line"""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997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672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69199"/>
            <a:ext cx="83820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Strings can be concatenated (glued together) with the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operator, and repeated with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454" y="189005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0613" y="2480233"/>
            <a:ext cx="5897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'un'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ium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’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 is '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unununium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'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96254" y="3113124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Two or more </a:t>
            </a:r>
            <a:r>
              <a:rPr lang="en-US" sz="3200" i="1" dirty="0"/>
              <a:t>string literals</a:t>
            </a:r>
            <a:r>
              <a:rPr lang="en-US" sz="3200" dirty="0"/>
              <a:t> (i.e. the ones enclosed between quotes) next to each other are automatically concatenated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8956" y="38942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Py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'thon'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'2.7'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8650" y="4652666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real_long_string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'this is a really long string.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endParaRPr lang="en-US" b="1" dirty="0">
              <a:solidFill>
                <a:srgbClr val="808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‘It has multiple parts, '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‘but all in one line.‘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8016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8229600" cy="457200"/>
          </a:xfrm>
        </p:spPr>
        <p:txBody>
          <a:bodyPr>
            <a:normAutofit/>
          </a:bodyPr>
          <a:lstStyle/>
          <a:p>
            <a:r>
              <a:rPr lang="en-US" sz="2000" dirty="0"/>
              <a:t>Get the </a:t>
            </a:r>
            <a:r>
              <a:rPr lang="en-US" sz="2000" i="1" dirty="0" err="1"/>
              <a:t>i-</a:t>
            </a:r>
            <a:r>
              <a:rPr lang="en-US" sz="2000" dirty="0" err="1"/>
              <a:t>th</a:t>
            </a:r>
            <a:r>
              <a:rPr lang="en-US" sz="2000" dirty="0"/>
              <a:t> element of a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968189" y="1429871"/>
            <a:ext cx="726141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integer_list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heterogeneous_list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"string"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0.1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list_of_lists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integer_list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heterogeneous_list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list_length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integer_list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3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list_sum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integer_list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6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082488" y="2994212"/>
            <a:ext cx="782170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the list [0, 1, ..., 9]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zero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0, lists are 0-indexed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one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1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nine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9,  last element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eight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8,  for next-to-last element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419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a slice of a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1794" y="4750474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one_to_four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[1, 2, 3, 4]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first_three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[0, 1, 2]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last_three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[7, 8, 9]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three_to_end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[3, 4, ..., 9]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without_first_and_last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[1, 2, ..., 8]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copy_of_x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[0, 1, 2, ..., 9]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another_copy_of_x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[0, 1, 2, ..., 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7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494"/>
            <a:ext cx="8229600" cy="381000"/>
          </a:xfrm>
        </p:spPr>
        <p:txBody>
          <a:bodyPr>
            <a:normAutofit/>
          </a:bodyPr>
          <a:lstStyle/>
          <a:p>
            <a:r>
              <a:rPr lang="en-US" sz="2000" dirty="0"/>
              <a:t>Check for memberships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7525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False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438399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Concatenate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819399"/>
            <a:ext cx="70686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extend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now [1,2,3,4,5,6]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z is [1,2,3,4,5,6]; x is unchanged.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876799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unpacking (</a:t>
            </a:r>
            <a:r>
              <a:rPr lang="en-US" sz="3200" dirty="0"/>
              <a:t>multiple assignment)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304472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1 and y is 2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same as above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same as above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same as above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y is 2, didn't care about the first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in &lt;2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not a comprehensive python language class</a:t>
            </a:r>
          </a:p>
          <a:p>
            <a:r>
              <a:rPr lang="en-US" dirty="0"/>
              <a:t>Will focus on parts of the language that is worth attention and useful in data science</a:t>
            </a:r>
          </a:p>
          <a:p>
            <a:r>
              <a:rPr lang="en-US" dirty="0"/>
              <a:t>Two parts:</a:t>
            </a:r>
          </a:p>
          <a:p>
            <a:pPr lvl="1"/>
            <a:r>
              <a:rPr lang="en-US" dirty="0"/>
              <a:t>Workshop 1: Basics </a:t>
            </a:r>
          </a:p>
          <a:p>
            <a:pPr lvl="1"/>
            <a:r>
              <a:rPr lang="en-US" dirty="0"/>
              <a:t>Workshop 2: Modules</a:t>
            </a:r>
          </a:p>
          <a:p>
            <a:r>
              <a:rPr lang="en-US" dirty="0"/>
              <a:t>Comprehensive Python language reference and tutorial available in </a:t>
            </a:r>
            <a:r>
              <a:rPr lang="en-US" dirty="0" err="1"/>
              <a:t>Anacondo</a:t>
            </a:r>
            <a:r>
              <a:rPr lang="en-US" dirty="0"/>
              <a:t> Navigator under “Learning” and on </a:t>
            </a:r>
            <a:r>
              <a:rPr lang="en-US" dirty="0">
                <a:hlinkClick r:id="rId2"/>
              </a:rPr>
              <a:t>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735"/>
            <a:ext cx="8229600" cy="38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Modify content of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199" y="1922935"/>
            <a:ext cx="86019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[0, 1, 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3, 4, 5, 6, 7, 8] </a:t>
            </a:r>
            <a:endParaRPr lang="nl-NL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[0, 1, 4, 3, 4, 5, 6, 7, 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 </a:t>
            </a:r>
            <a:endParaRPr lang="nl-NL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[0, 1, 4, 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3, 4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3, 4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5, 6, 7, 0] </a:t>
            </a:r>
            <a:endParaRPr lang="nl-NL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[0, 1, 4, 6, 7, 0] </a:t>
            </a:r>
            <a:endParaRPr lang="nl-NL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l-NL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[4, 6, 7, 0] </a:t>
            </a:r>
            <a:endParaRPr lang="nl-NL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[]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	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referencing to x hereafter is a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NameError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361335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also be sliced. But they cannot modified (they are immutable)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" y="4816809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abcdefg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'a'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'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ab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'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efg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'AB'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this will cause an error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'AB'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is now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ABcdefg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5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 to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What are the expected output for the following code?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743200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37732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586740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Useful to combined multiple lists into a list of </a:t>
            </a:r>
            <a:r>
              <a:rPr lang="en-US" dirty="0" err="1"/>
              <a:t>tuples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266147"/>
            <a:ext cx="7829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 </a:t>
            </a:r>
            <a:r>
              <a:rPr lang="en-US" sz="2400" dirty="0"/>
              <a:t>list(zip(['a', 'b', 'c'], [1, 2, 3], ['A', 'B', 'C']))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Output:</a:t>
            </a:r>
            <a:r>
              <a:rPr lang="en-US" sz="2400" dirty="0"/>
              <a:t> [('a', 1, 'A'), ('b', 2, 'B'), ('c', 3, 'C')]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8100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     </a:t>
            </a:r>
            <a:r>
              <a:rPr lang="en-US" sz="2400" dirty="0"/>
              <a:t>names = ['James', 'Tom', 'Mary']</a:t>
            </a:r>
          </a:p>
          <a:p>
            <a:r>
              <a:rPr lang="en-US" sz="2400" dirty="0">
                <a:solidFill>
                  <a:srgbClr val="000080"/>
                </a:solidFill>
              </a:rPr>
              <a:t>     </a:t>
            </a:r>
            <a:r>
              <a:rPr lang="en-US" sz="2400" dirty="0"/>
              <a:t>grades = [100, 90, 95]</a:t>
            </a:r>
          </a:p>
          <a:p>
            <a:r>
              <a:rPr lang="en-US" sz="2400" dirty="0">
                <a:solidFill>
                  <a:srgbClr val="000080"/>
                </a:solidFill>
              </a:rPr>
              <a:t>     </a:t>
            </a:r>
            <a:r>
              <a:rPr lang="en-US" sz="2400" dirty="0"/>
              <a:t>list(zip(names, grades))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     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Output:</a:t>
            </a:r>
            <a:r>
              <a:rPr lang="en-US" sz="2400" dirty="0"/>
              <a:t> [('James', 100), ('Tom', 90), ('Mary', 95)]</a:t>
            </a:r>
          </a:p>
        </p:txBody>
      </p:sp>
    </p:spTree>
    <p:extLst>
      <p:ext uri="{BB962C8B-B14F-4D97-AF65-F5344CB8AC3E}">
        <p14:creationId xmlns:p14="http://schemas.microsoft.com/office/powerpoint/2010/main" val="642951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lists, but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</a:p>
          <a:p>
            <a:r>
              <a:rPr lang="en-US" dirty="0" err="1"/>
              <a:t>a_tuple</a:t>
            </a:r>
            <a:r>
              <a:rPr lang="en-US" dirty="0"/>
              <a:t> = (0, 1, 2, 3, 4)</a:t>
            </a:r>
          </a:p>
          <a:p>
            <a:r>
              <a:rPr lang="en-US" dirty="0" err="1"/>
              <a:t>Other_tuple</a:t>
            </a:r>
            <a:r>
              <a:rPr lang="en-US" dirty="0"/>
              <a:t> = 3, 4	</a:t>
            </a:r>
          </a:p>
          <a:p>
            <a:r>
              <a:rPr lang="en-US" dirty="0" err="1"/>
              <a:t>Another_tuple</a:t>
            </a:r>
            <a:r>
              <a:rPr lang="en-US" dirty="0"/>
              <a:t> = </a:t>
            </a:r>
            <a:r>
              <a:rPr lang="en-US" dirty="0" err="1"/>
              <a:t>tuple</a:t>
            </a:r>
            <a:r>
              <a:rPr lang="en-US" dirty="0"/>
              <a:t>([0, 1, 2, 3, 4])</a:t>
            </a:r>
          </a:p>
          <a:p>
            <a:r>
              <a:rPr lang="en-US" dirty="0" err="1"/>
              <a:t>Hetergeneous_tuple</a:t>
            </a:r>
            <a:r>
              <a:rPr lang="en-US" dirty="0"/>
              <a:t> = (‘john’, 1.1, [1, 2])</a:t>
            </a:r>
          </a:p>
          <a:p>
            <a:endParaRPr lang="en-US" dirty="0"/>
          </a:p>
          <a:p>
            <a:r>
              <a:rPr lang="en-US" dirty="0"/>
              <a:t>Can be sliced, concatenated, or repeated</a:t>
            </a:r>
          </a:p>
          <a:p>
            <a:pPr lvl="1">
              <a:buNone/>
            </a:pPr>
            <a:r>
              <a:rPr lang="en-US" dirty="0" err="1"/>
              <a:t>a_tuple</a:t>
            </a:r>
            <a:r>
              <a:rPr lang="en-US" dirty="0"/>
              <a:t>[2:4]    # will print (2, 3)</a:t>
            </a:r>
          </a:p>
          <a:p>
            <a:r>
              <a:rPr lang="en-US" dirty="0">
                <a:solidFill>
                  <a:srgbClr val="FF0000"/>
                </a:solidFill>
              </a:rPr>
              <a:t>Cannot be modified</a:t>
            </a:r>
          </a:p>
          <a:p>
            <a:pPr lvl="1">
              <a:buNone/>
            </a:pPr>
            <a:r>
              <a:rPr lang="en-US" dirty="0" err="1"/>
              <a:t>a_tuple</a:t>
            </a:r>
            <a:r>
              <a:rPr lang="en-US" dirty="0"/>
              <a:t>[2]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0150" y="578955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'</a:t>
            </a:r>
            <a:r>
              <a:rPr lang="en-US" dirty="0" err="1"/>
              <a:t>tuple</a:t>
            </a:r>
            <a:r>
              <a:rPr lang="en-US" dirty="0"/>
              <a:t>' object does not support item assignment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0592" y="1744821"/>
            <a:ext cx="3441441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tuple</a:t>
            </a:r>
            <a:r>
              <a:rPr lang="en-US" dirty="0"/>
              <a:t> is defined by comma, not </a:t>
            </a:r>
            <a:r>
              <a:rPr lang="en-US" dirty="0" err="1"/>
              <a:t>parens</a:t>
            </a:r>
            <a:r>
              <a:rPr lang="en-US" dirty="0"/>
              <a:t>, which is only used for convenience. So a = (1)  is not a tuple,</a:t>
            </a:r>
          </a:p>
          <a:p>
            <a:r>
              <a:rPr lang="en-US" dirty="0"/>
              <a:t> but a = (1,) is.</a:t>
            </a:r>
          </a:p>
        </p:txBody>
      </p:sp>
    </p:spTree>
    <p:extLst>
      <p:ext uri="{BB962C8B-B14F-4D97-AF65-F5344CB8AC3E}">
        <p14:creationId xmlns:p14="http://schemas.microsoft.com/office/powerpoint/2010/main" val="3173704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for returning multiple values from functions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Tuples</a:t>
            </a:r>
            <a:r>
              <a:rPr lang="en-US" dirty="0"/>
              <a:t> and lists can also be used for multiple assignments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921246" y="2270097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FF00FF"/>
                </a:solidFill>
                <a:highlight>
                  <a:srgbClr val="FFFFFF"/>
                </a:highlight>
                <a:latin typeface="Courier New"/>
              </a:rPr>
              <a:t>sum_and_product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),(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s-E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sp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sum_and_product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(5, 6) 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sum_and_product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 is 15, p is 50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21246" y="445070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14733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A dictionary associates values with unique keys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2860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empty_dict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{}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Pythonic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empty_dict2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less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Pythonic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"Tim"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95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dictionary literal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856672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joels_grade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pt-BR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pt-BR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80 </a:t>
            </a:r>
            <a:endParaRPr lang="pt-BR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"Tim"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99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replaces the old value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adds a third entry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num_students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3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276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Access/modify value with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548640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kates_grade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except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KeyError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"no grade for Kate!"</a:t>
            </a:r>
            <a:endParaRPr lang="nn-NO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16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Exceptions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1371600"/>
            <a:ext cx="693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except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ZeroDivisionError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"cannot divide by zero"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19200" y="3244334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https://docs.python.org/3/tutorial/errors.html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4669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More on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Check for existence of key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joel_has_grade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True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kate_has_grade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False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5052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joels_grade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80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kates_grade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0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no_ones_grade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"No One"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default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default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is None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971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“get” to avoid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keyError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add default value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95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all items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70607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all_keys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 a list of all keys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 a list of all values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all_pairs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 list of (key, value)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tuples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1400" y="4639270"/>
            <a:ext cx="51054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#Which of the following is faster?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'Joel'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'Joel'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all_keys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4648200"/>
            <a:ext cx="51054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#Which of the following is faster?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'Joel'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 # faster.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Hashtable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'Joel'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all_keys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# slower.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3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10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Check for existence of key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joel_has_grade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True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kate_has_grade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False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5052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joels_grade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80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kates_grade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0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no_ones_grade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"No One"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default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default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is None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971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“get” to avoid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keyError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add default value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95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all items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70607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all_keys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 a list of all keys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 a list of all values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all_pairs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 list of (key, value)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tuples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5029200"/>
            <a:ext cx="47244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python3, The following will not return lists but </a:t>
            </a:r>
            <a:r>
              <a:rPr lang="en-US" dirty="0" err="1"/>
              <a:t>iterable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3298154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Functions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590"/>
            <a:ext cx="8229600" cy="457199"/>
          </a:xfrm>
        </p:spPr>
        <p:txBody>
          <a:bodyPr>
            <a:noAutofit/>
          </a:bodyPr>
          <a:lstStyle/>
          <a:p>
            <a:r>
              <a:rPr lang="en-US" sz="2400" dirty="0"/>
              <a:t>Functions are defined using </a:t>
            </a:r>
            <a:r>
              <a:rPr lang="en-US" sz="2400" i="1" dirty="0"/>
              <a:t>def</a:t>
            </a:r>
          </a:p>
        </p:txBody>
      </p:sp>
      <p:sp>
        <p:nvSpPr>
          <p:cNvPr id="4" name="Rectangle 3"/>
          <p:cNvSpPr/>
          <p:nvPr/>
        </p:nvSpPr>
        <p:spPr>
          <a:xfrm>
            <a:off x="697735" y="1804590"/>
            <a:ext cx="82326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"""this is where you put an optional </a:t>
            </a:r>
            <a:r>
              <a:rPr lang="en-US" sz="2000" dirty="0" err="1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docstring</a:t>
            </a:r>
            <a:endParaRPr lang="en-US" sz="2000" dirty="0">
              <a:solidFill>
                <a:srgbClr val="FF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    that explains what the function does.</a:t>
            </a:r>
          </a:p>
          <a:p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    for example, this function multiplies its </a:t>
            </a:r>
            <a:b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</a:b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    input by 2"""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645058"/>
            <a:ext cx="8382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call a function after it is defined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736" y="4026058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 </a:t>
            </a:r>
            <a:r>
              <a:rPr lang="pl-P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l-PL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double</a:t>
            </a:r>
            <a:r>
              <a:rPr lang="pl-P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l-PL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pl-P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pl-PL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l-PL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z is 20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381996"/>
            <a:ext cx="8382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give default values to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850864"/>
            <a:ext cx="73821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FF00FF"/>
                </a:solidFill>
                <a:highlight>
                  <a:srgbClr val="FFFFFF"/>
                </a:highlight>
                <a:latin typeface="Courier New"/>
              </a:rPr>
              <a:t>my_print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message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"my default message"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(message)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my_print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"hello"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prints 'hello'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my_print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prints 'my default message‘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909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Input and 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1965685"/>
            <a:ext cx="78867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&gt;&gt;&gt;person = input('Enter your name: ') </a:t>
            </a:r>
          </a:p>
          <a:p>
            <a:r>
              <a:rPr lang="en-US" sz="1600" dirty="0"/>
              <a:t>&gt;&gt;&gt;print('Hello', person)</a:t>
            </a:r>
          </a:p>
          <a:p>
            <a:endParaRPr lang="en-US" sz="1600" dirty="0"/>
          </a:p>
          <a:p>
            <a:r>
              <a:rPr lang="en-US" sz="1600" dirty="0"/>
              <a:t>&gt;&gt;&gt;age = input('Enter your age: ')</a:t>
            </a:r>
          </a:p>
          <a:p>
            <a:r>
              <a:rPr lang="en-US" sz="1600" dirty="0"/>
              <a:t>&gt;&gt;&gt;print('you are ', age, 'years old’)</a:t>
            </a:r>
          </a:p>
          <a:p>
            <a:endParaRPr lang="en-US" sz="1600" dirty="0"/>
          </a:p>
          <a:p>
            <a:r>
              <a:rPr lang="en-US" sz="1600" dirty="0"/>
              <a:t>#what happens below?  -- this is a comment line</a:t>
            </a:r>
          </a:p>
          <a:p>
            <a:r>
              <a:rPr lang="en-US" sz="1600" dirty="0"/>
              <a:t>&gt;&gt;&gt;print('next year you are', </a:t>
            </a:r>
            <a:r>
              <a:rPr lang="en-US" sz="1600" dirty="0">
                <a:solidFill>
                  <a:srgbClr val="00B050"/>
                </a:solidFill>
              </a:rPr>
              <a:t>age+1</a:t>
            </a:r>
            <a:r>
              <a:rPr lang="en-US" sz="1600" dirty="0"/>
              <a:t>, 'years old’)</a:t>
            </a:r>
          </a:p>
          <a:p>
            <a:endParaRPr lang="en-US" sz="1600" dirty="0"/>
          </a:p>
          <a:p>
            <a:r>
              <a:rPr lang="en-US" sz="1600" dirty="0"/>
              <a:t>#correct way:</a:t>
            </a:r>
          </a:p>
          <a:p>
            <a:r>
              <a:rPr lang="en-US" sz="1600" dirty="0"/>
              <a:t>&gt;&gt;&gt;age =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/>
              <a:t>(input('Enter your age: ‘))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5402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57199"/>
          </a:xfrm>
        </p:spPr>
        <p:txBody>
          <a:bodyPr>
            <a:noAutofit/>
          </a:bodyPr>
          <a:lstStyle/>
          <a:p>
            <a:r>
              <a:rPr lang="en-US" sz="2400" dirty="0"/>
              <a:t>Sometimes it is useful to specify arguments by name</a:t>
            </a:r>
            <a:endParaRPr lang="en-US" sz="2400" i="1" dirty="0"/>
          </a:p>
        </p:txBody>
      </p:sp>
      <p:sp>
        <p:nvSpPr>
          <p:cNvPr id="9" name="Rectangle 8"/>
          <p:cNvSpPr/>
          <p:nvPr/>
        </p:nvSpPr>
        <p:spPr>
          <a:xfrm>
            <a:off x="742950" y="2357927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FF"/>
                </a:solidFill>
                <a:highlight>
                  <a:srgbClr val="FFFFFF"/>
                </a:highlight>
                <a:latin typeface="Courier New"/>
              </a:rPr>
              <a:t>subtract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–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</a:p>
          <a:p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subtract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returns 5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subtract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returns -5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subtract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same as above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subtract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same as above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826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/>
              <a:t>Functions are objects too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599" y="2097993"/>
            <a:ext cx="6196413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&gt;&gt;&gt;def double(x): return x * 2</a:t>
            </a:r>
            <a:endParaRPr lang="en-US" sz="2400" dirty="0">
              <a:solidFill>
                <a:srgbClr val="000080"/>
              </a:solidFill>
            </a:endParaRPr>
          </a:p>
          <a:p>
            <a:r>
              <a:rPr lang="en-US" sz="2400" dirty="0"/>
              <a:t>&gt;&gt;&gt;DD = double</a:t>
            </a:r>
          </a:p>
          <a:p>
            <a:r>
              <a:rPr lang="en-US" sz="2400" dirty="0"/>
              <a:t>&gt;&gt;&gt;DD(2)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    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Output:</a:t>
            </a:r>
            <a:r>
              <a:rPr lang="en-US" sz="2400" dirty="0"/>
              <a:t> 4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598" y="4295438"/>
            <a:ext cx="6196413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&gt;&gt;&gt;def </a:t>
            </a:r>
            <a:r>
              <a:rPr lang="en-US" sz="2400" dirty="0" err="1"/>
              <a:t>apply_to_one</a:t>
            </a:r>
            <a:r>
              <a:rPr lang="en-US" sz="2400" dirty="0"/>
              <a:t>(f):   </a:t>
            </a:r>
            <a:r>
              <a:rPr lang="en-US" dirty="0">
                <a:solidFill>
                  <a:srgbClr val="7030A0"/>
                </a:solidFill>
              </a:rPr>
              <a:t>#function as parameter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0080"/>
                </a:solidFill>
              </a:rPr>
              <a:t>    		</a:t>
            </a:r>
            <a:r>
              <a:rPr lang="en-US" sz="2400" dirty="0"/>
              <a:t>return f(1)</a:t>
            </a:r>
          </a:p>
          <a:p>
            <a:r>
              <a:rPr lang="en-US" sz="2400" dirty="0"/>
              <a:t>&gt;&gt;&gt;x=</a:t>
            </a:r>
            <a:r>
              <a:rPr lang="en-US" sz="2400" dirty="0" err="1"/>
              <a:t>apply_to_one</a:t>
            </a:r>
            <a:r>
              <a:rPr lang="en-US" sz="2400" dirty="0"/>
              <a:t>(DD)</a:t>
            </a:r>
          </a:p>
          <a:p>
            <a:r>
              <a:rPr lang="en-US" sz="2400" dirty="0"/>
              <a:t>&gt;&gt;&gt;x</a:t>
            </a:r>
          </a:p>
          <a:p>
            <a:r>
              <a:rPr lang="en-US" sz="2400" dirty="0">
                <a:solidFill>
                  <a:srgbClr val="000080"/>
                </a:solidFill>
              </a:rPr>
              <a:t>   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Output:</a:t>
            </a:r>
            <a:r>
              <a:rPr lang="en-US" sz="24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3202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Sorting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Sorted(list): keeps the original list intact and returns a new sorted list</a:t>
            </a:r>
          </a:p>
          <a:p>
            <a:r>
              <a:rPr lang="en-US" sz="2800" dirty="0" err="1"/>
              <a:t>list.sort</a:t>
            </a:r>
            <a:r>
              <a:rPr lang="en-US" sz="2800" dirty="0"/>
              <a:t>: sort the original list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Change the default behavior of sorted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89560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[1,2,3,4], x is unchanged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now x is [1,2,3,4]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419600"/>
            <a:ext cx="847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sort the list by absolute value from largest to smallest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abs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reverse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[-4,3,-2,1]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3413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A very convenient way to create a new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514600"/>
            <a:ext cx="782955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squares = [x * x for x in range(5)]</a:t>
            </a:r>
          </a:p>
          <a:p>
            <a:r>
              <a:rPr lang="en-US" sz="2800" dirty="0"/>
              <a:t>squares</a:t>
            </a:r>
          </a:p>
          <a:p>
            <a:r>
              <a:rPr lang="en-US" sz="2800" dirty="0">
                <a:solidFill>
                  <a:srgbClr val="8B0000"/>
                </a:solidFill>
              </a:rPr>
              <a:t>Output:</a:t>
            </a:r>
            <a:r>
              <a:rPr lang="en-US" sz="2800" dirty="0"/>
              <a:t> [0, 1, 4, 9, 16]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" y="4760107"/>
            <a:ext cx="788670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 for x in range(5): squares[x] = x * x</a:t>
            </a:r>
          </a:p>
          <a:p>
            <a:r>
              <a:rPr lang="en-US" sz="2800" dirty="0">
                <a:solidFill>
                  <a:srgbClr val="000080"/>
                </a:solidFill>
              </a:rPr>
              <a:t> </a:t>
            </a:r>
            <a:r>
              <a:rPr lang="en-US" sz="2800" dirty="0"/>
              <a:t>squares</a:t>
            </a:r>
          </a:p>
          <a:p>
            <a:r>
              <a:rPr lang="en-US" sz="2800" dirty="0">
                <a:solidFill>
                  <a:srgbClr val="8B0000"/>
                </a:solidFill>
              </a:rPr>
              <a:t>Output:</a:t>
            </a:r>
            <a:r>
              <a:rPr lang="en-US" sz="2800" dirty="0"/>
              <a:t> [0, 1, 4, 9, 16]</a:t>
            </a:r>
          </a:p>
        </p:txBody>
      </p:sp>
    </p:spTree>
    <p:extLst>
      <p:ext uri="{BB962C8B-B14F-4D97-AF65-F5344CB8AC3E}">
        <p14:creationId xmlns:p14="http://schemas.microsoft.com/office/powerpoint/2010/main" val="2640756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3692497"/>
            <a:ext cx="79604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even_numbers</a:t>
            </a:r>
            <a:r>
              <a:rPr lang="en-US" sz="2400" dirty="0"/>
              <a:t> = []		</a:t>
            </a:r>
            <a:r>
              <a:rPr lang="en-US" sz="2400" dirty="0">
                <a:solidFill>
                  <a:srgbClr val="7030A0"/>
                </a:solidFill>
              </a:rPr>
              <a:t>#compare with above</a:t>
            </a:r>
          </a:p>
          <a:p>
            <a:r>
              <a:rPr lang="en-US" sz="2400" dirty="0"/>
              <a:t>for x in range(5):</a:t>
            </a:r>
          </a:p>
          <a:p>
            <a:r>
              <a:rPr lang="en-US" sz="2400" dirty="0">
                <a:solidFill>
                  <a:srgbClr val="000080"/>
                </a:solidFill>
              </a:rPr>
              <a:t>    </a:t>
            </a:r>
            <a:r>
              <a:rPr lang="en-US" sz="2400" dirty="0"/>
              <a:t>if x % 2 == 0:</a:t>
            </a:r>
          </a:p>
          <a:p>
            <a:r>
              <a:rPr lang="en-US" sz="2400" dirty="0">
                <a:solidFill>
                  <a:srgbClr val="000080"/>
                </a:solidFill>
              </a:rPr>
              <a:t>    		</a:t>
            </a:r>
            <a:r>
              <a:rPr lang="en-US" sz="2400" dirty="0" err="1"/>
              <a:t>even_numbers.append</a:t>
            </a:r>
            <a:r>
              <a:rPr lang="en-US" sz="2400" dirty="0"/>
              <a:t>(x)</a:t>
            </a:r>
          </a:p>
          <a:p>
            <a:r>
              <a:rPr lang="en-US" sz="2400" dirty="0" err="1"/>
              <a:t>even_numbers</a:t>
            </a:r>
            <a:endParaRPr lang="en-US" sz="2400" dirty="0"/>
          </a:p>
          <a:p>
            <a:r>
              <a:rPr lang="en-US" sz="2400" dirty="0">
                <a:solidFill>
                  <a:srgbClr val="8B0000"/>
                </a:solidFill>
              </a:rPr>
              <a:t>Output:</a:t>
            </a:r>
            <a:r>
              <a:rPr lang="en-US" sz="2400" dirty="0"/>
              <a:t> [0, 2, 4]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2228671"/>
            <a:ext cx="8319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even_numbers</a:t>
            </a:r>
            <a:r>
              <a:rPr lang="en-US" sz="2400" dirty="0"/>
              <a:t> = [x for x in range(5) if x % 2 == 0]</a:t>
            </a:r>
          </a:p>
          <a:p>
            <a:r>
              <a:rPr lang="en-US" sz="2400" dirty="0" err="1"/>
              <a:t>even_numbers</a:t>
            </a:r>
            <a:endParaRPr lang="en-US" sz="2400" dirty="0"/>
          </a:p>
          <a:p>
            <a:r>
              <a:rPr lang="en-US" sz="2400" dirty="0">
                <a:solidFill>
                  <a:srgbClr val="8B0000"/>
                </a:solidFill>
              </a:rPr>
              <a:t>Output:</a:t>
            </a:r>
            <a:r>
              <a:rPr lang="en-US" sz="2400" dirty="0"/>
              <a:t> [0, 2, 4]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Can also be used to filter list</a:t>
            </a:r>
          </a:p>
        </p:txBody>
      </p:sp>
    </p:spTree>
    <p:extLst>
      <p:ext uri="{BB962C8B-B14F-4D97-AF65-F5344CB8AC3E}">
        <p14:creationId xmlns:p14="http://schemas.microsoft.com/office/powerpoint/2010/main" val="256868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/>
              <a:t>More complex examples: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501" y="2261787"/>
            <a:ext cx="67091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 create 100 pairs (0,0) (0,1) ... (9,8), (9,9)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pairs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range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 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range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 only pairs with x &lt; y,   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 range(lo, hi) equals </a:t>
            </a:r>
          </a:p>
          <a:p>
            <a:r>
              <a:rPr lang="es-ES" sz="2000" b="1" dirty="0">
                <a:solidFill>
                  <a:srgbClr val="008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 [lo, lo + 1, ..., </a:t>
            </a:r>
            <a:r>
              <a:rPr lang="es-ES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  <a:r>
              <a:rPr lang="es-ES" sz="2000" b="1" dirty="0">
                <a:solidFill>
                  <a:srgbClr val="008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- 1]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increasing_pairs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range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  <a:endParaRPr lang="es-ES" sz="20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80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Functools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b="1" dirty="0">
                <a:solidFill>
                  <a:srgbClr val="0070C0"/>
                </a:solidFill>
              </a:rPr>
              <a:t>map</a:t>
            </a:r>
            <a:r>
              <a:rPr lang="en-US" dirty="0">
                <a:solidFill>
                  <a:srgbClr val="0070C0"/>
                </a:solidFill>
              </a:rPr>
              <a:t>, reduce,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/>
              <a:t>Do not confuse (but similar concepts) with MapReduce in cloud computing</a:t>
            </a:r>
          </a:p>
          <a:p>
            <a:r>
              <a:rPr lang="en-US" dirty="0"/>
              <a:t>Convenient tools in Python to apply function to sequences of data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map(</a:t>
            </a:r>
            <a:r>
              <a:rPr lang="en-US" i="1" dirty="0" err="1">
                <a:solidFill>
                  <a:srgbClr val="FF0000"/>
                </a:solidFill>
              </a:rPr>
              <a:t>function_to_apply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list_of_inputs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#using map allows us to implement in simpler way</a:t>
            </a:r>
          </a:p>
          <a:p>
            <a:pPr marL="0" indent="0">
              <a:buNone/>
            </a:pPr>
            <a:r>
              <a:rPr lang="en-US" dirty="0"/>
              <a:t>items </a:t>
            </a:r>
            <a:r>
              <a:rPr lang="en-US" b="1" dirty="0"/>
              <a:t>=</a:t>
            </a:r>
            <a:r>
              <a:rPr lang="en-US" dirty="0"/>
              <a:t> [1, 2, 3, 4, 5] </a:t>
            </a:r>
            <a:br>
              <a:rPr lang="en-US" dirty="0"/>
            </a:br>
            <a:r>
              <a:rPr lang="en-US" dirty="0"/>
              <a:t>squared </a:t>
            </a:r>
            <a:r>
              <a:rPr lang="en-US" b="1" dirty="0"/>
              <a:t>=</a:t>
            </a:r>
            <a:r>
              <a:rPr lang="en-US" dirty="0"/>
              <a:t> list(map(</a:t>
            </a:r>
            <a:r>
              <a:rPr lang="en-US" b="1" dirty="0"/>
              <a:t>lambda</a:t>
            </a:r>
            <a:r>
              <a:rPr lang="en-US" dirty="0"/>
              <a:t> x: x</a:t>
            </a:r>
            <a:r>
              <a:rPr lang="en-US" b="1" dirty="0"/>
              <a:t>**</a:t>
            </a:r>
            <a:r>
              <a:rPr lang="en-US" dirty="0"/>
              <a:t>2, items))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069976" y="5127509"/>
            <a:ext cx="4966447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solidFill>
                  <a:srgbClr val="FF0000"/>
                </a:solidFill>
              </a:rPr>
              <a:t>lambda</a:t>
            </a:r>
            <a:r>
              <a:rPr lang="en-US" b="1" dirty="0"/>
              <a:t>   </a:t>
            </a:r>
            <a:r>
              <a:rPr lang="en-US" b="1" dirty="0" err="1"/>
              <a:t>argument_list</a:t>
            </a:r>
            <a:r>
              <a:rPr lang="en-US" b="1" dirty="0"/>
              <a:t>: expression  </a:t>
            </a:r>
            <a:endParaRPr lang="en-US" dirty="0"/>
          </a:p>
          <a:p>
            <a:r>
              <a:rPr lang="en-US" sz="1400" dirty="0"/>
              <a:t>lambda function is a way to create small anonymous functions, i.e. functions without a name. These functions are throw-away functions, i.e. they are just needed where they have been created.</a:t>
            </a:r>
          </a:p>
        </p:txBody>
      </p:sp>
    </p:spTree>
    <p:extLst>
      <p:ext uri="{BB962C8B-B14F-4D97-AF65-F5344CB8AC3E}">
        <p14:creationId xmlns:p14="http://schemas.microsoft.com/office/powerpoint/2010/main" val="24296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Activity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/>
              <a:t>You have the following list of Celsius values, and generate Fahrenheit equivalent values using map and lambda function. </a:t>
            </a:r>
          </a:p>
          <a:p>
            <a:pPr marL="0" indent="0">
              <a:buNone/>
            </a:pPr>
            <a:r>
              <a:rPr lang="en-US" dirty="0"/>
              <a:t>    Celsius = [39.2, 36.5, 37.3, 37.8]</a:t>
            </a:r>
          </a:p>
          <a:p>
            <a:pPr marL="0" indent="0">
              <a:buNone/>
            </a:pPr>
            <a:r>
              <a:rPr lang="en-US" dirty="0"/>
              <a:t>        F = ((9/5)*C) + 32</a:t>
            </a:r>
          </a:p>
        </p:txBody>
      </p:sp>
    </p:spTree>
    <p:extLst>
      <p:ext uri="{BB962C8B-B14F-4D97-AF65-F5344CB8AC3E}">
        <p14:creationId xmlns:p14="http://schemas.microsoft.com/office/powerpoint/2010/main" val="1929049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Functools</a:t>
            </a:r>
            <a:r>
              <a:rPr lang="en-US" dirty="0"/>
              <a:t>: </a:t>
            </a:r>
            <a:r>
              <a:rPr lang="en-US" b="1" dirty="0"/>
              <a:t>map</a:t>
            </a:r>
            <a:r>
              <a:rPr lang="en-US" dirty="0"/>
              <a:t>, reduce,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5" y="1607274"/>
            <a:ext cx="7886700" cy="4999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Instead of a list of inputs we can even have a list of functions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b="1" dirty="0"/>
              <a:t>multiply</a:t>
            </a:r>
            <a:r>
              <a:rPr lang="en-US" sz="2000" dirty="0"/>
              <a:t>(x): </a:t>
            </a:r>
          </a:p>
          <a:p>
            <a:pPr marL="0" indent="0">
              <a:buNone/>
            </a:pPr>
            <a:r>
              <a:rPr lang="en-US" sz="2000" b="1" dirty="0"/>
              <a:t>     return</a:t>
            </a:r>
            <a:r>
              <a:rPr lang="en-US" sz="2000" dirty="0"/>
              <a:t> (x</a:t>
            </a:r>
            <a:r>
              <a:rPr lang="en-US" sz="2000" b="1" dirty="0"/>
              <a:t>*</a:t>
            </a:r>
            <a:r>
              <a:rPr lang="en-US" sz="2000" dirty="0"/>
              <a:t>x) </a:t>
            </a:r>
          </a:p>
          <a:p>
            <a:pPr marL="0" indent="0">
              <a:buNone/>
            </a:pPr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b="1" dirty="0"/>
              <a:t>add</a:t>
            </a:r>
            <a:r>
              <a:rPr lang="en-US" sz="2000" dirty="0"/>
              <a:t>(x): </a:t>
            </a:r>
          </a:p>
          <a:p>
            <a:pPr marL="0" indent="0">
              <a:buNone/>
            </a:pPr>
            <a:r>
              <a:rPr lang="en-US" sz="2000" b="1" dirty="0"/>
              <a:t>     return</a:t>
            </a:r>
            <a:r>
              <a:rPr lang="en-US" sz="2000" dirty="0"/>
              <a:t> (</a:t>
            </a:r>
            <a:r>
              <a:rPr lang="en-US" sz="2000" dirty="0" err="1"/>
              <a:t>x</a:t>
            </a:r>
            <a:r>
              <a:rPr lang="en-US" sz="2000" b="1" dirty="0" err="1"/>
              <a:t>+</a:t>
            </a:r>
            <a:r>
              <a:rPr lang="en-US" sz="2000" dirty="0" err="1"/>
              <a:t>x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 err="1"/>
              <a:t>funcs</a:t>
            </a:r>
            <a:r>
              <a:rPr lang="en-US" sz="2000" dirty="0"/>
              <a:t> </a:t>
            </a:r>
            <a:r>
              <a:rPr lang="en-US" sz="2000" b="1" dirty="0"/>
              <a:t>=</a:t>
            </a:r>
            <a:r>
              <a:rPr lang="en-US" sz="2000" dirty="0"/>
              <a:t> [multiply, add] </a:t>
            </a:r>
          </a:p>
          <a:p>
            <a:pPr marL="0" indent="0">
              <a:buNone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range(5): </a:t>
            </a:r>
          </a:p>
          <a:p>
            <a:pPr marL="0" indent="0">
              <a:buNone/>
            </a:pPr>
            <a:r>
              <a:rPr lang="en-US" sz="2000" dirty="0"/>
              <a:t>      value </a:t>
            </a:r>
            <a:r>
              <a:rPr lang="en-US" sz="2000" b="1" dirty="0"/>
              <a:t>=</a:t>
            </a:r>
            <a:r>
              <a:rPr lang="en-US" sz="2000" dirty="0"/>
              <a:t> list(</a:t>
            </a:r>
            <a:r>
              <a:rPr lang="en-US" sz="2000" dirty="0">
                <a:solidFill>
                  <a:srgbClr val="FF0000"/>
                </a:solidFill>
              </a:rPr>
              <a:t>map</a:t>
            </a:r>
            <a:r>
              <a:rPr lang="en-US" sz="2000" dirty="0"/>
              <a:t>(</a:t>
            </a:r>
            <a:r>
              <a:rPr lang="en-US" sz="2000" b="1" dirty="0"/>
              <a:t>lambda</a:t>
            </a:r>
            <a:r>
              <a:rPr lang="en-US" sz="2000" dirty="0"/>
              <a:t> a: a(</a:t>
            </a:r>
            <a:r>
              <a:rPr lang="en-US" sz="2000" dirty="0" err="1"/>
              <a:t>i</a:t>
            </a:r>
            <a:r>
              <a:rPr lang="en-US" sz="2000" dirty="0"/>
              <a:t>), </a:t>
            </a:r>
            <a:r>
              <a:rPr lang="en-US" sz="2000" dirty="0" err="1"/>
              <a:t>funcs</a:t>
            </a:r>
            <a:r>
              <a:rPr lang="en-US" sz="2000" dirty="0"/>
              <a:t>)) </a:t>
            </a:r>
          </a:p>
          <a:p>
            <a:pPr marL="0" indent="0">
              <a:buNone/>
            </a:pPr>
            <a:r>
              <a:rPr lang="en-US" sz="2000" dirty="0"/>
              <a:t>       print(value)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# Output: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i="1" dirty="0"/>
              <a:t># [0, 0]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i="1" dirty="0"/>
              <a:t># [1, 2]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i="1" dirty="0"/>
              <a:t># [4, 4]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i="1" dirty="0"/>
              <a:t># [9, 6]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i="1" dirty="0"/>
              <a:t># [16, 8]</a:t>
            </a:r>
          </a:p>
        </p:txBody>
      </p:sp>
    </p:spTree>
    <p:extLst>
      <p:ext uri="{BB962C8B-B14F-4D97-AF65-F5344CB8AC3E}">
        <p14:creationId xmlns:p14="http://schemas.microsoft.com/office/powerpoint/2010/main" val="3551410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Functools</a:t>
            </a:r>
            <a:r>
              <a:rPr lang="en-US" dirty="0">
                <a:solidFill>
                  <a:srgbClr val="0070C0"/>
                </a:solidFill>
              </a:rPr>
              <a:t>: map, reduce, </a:t>
            </a:r>
            <a:r>
              <a:rPr lang="en-US" b="1" dirty="0">
                <a:solidFill>
                  <a:srgbClr val="0070C0"/>
                </a:solidFill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suggests, filter creates a list of elements for which a function returns true. Here is a short and concise example: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3429000"/>
            <a:ext cx="8129868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number_list</a:t>
            </a:r>
            <a:r>
              <a:rPr lang="en-US" sz="2400" dirty="0"/>
              <a:t> </a:t>
            </a:r>
            <a:r>
              <a:rPr lang="en-US" sz="2400" b="1" dirty="0"/>
              <a:t>=</a:t>
            </a:r>
            <a:r>
              <a:rPr lang="en-US" sz="2400" dirty="0"/>
              <a:t> range(</a:t>
            </a:r>
            <a:r>
              <a:rPr lang="en-US" sz="2400" b="1" dirty="0"/>
              <a:t>-</a:t>
            </a:r>
            <a:r>
              <a:rPr lang="en-US" sz="2400" dirty="0"/>
              <a:t>5, 5) </a:t>
            </a:r>
          </a:p>
          <a:p>
            <a:r>
              <a:rPr lang="en-US" sz="2400" dirty="0" err="1"/>
              <a:t>less_than_zero</a:t>
            </a:r>
            <a:r>
              <a:rPr lang="en-US" sz="2400" dirty="0"/>
              <a:t> </a:t>
            </a:r>
            <a:r>
              <a:rPr lang="en-US" sz="2400" b="1" dirty="0"/>
              <a:t>=</a:t>
            </a:r>
            <a:r>
              <a:rPr lang="en-US" sz="2400" dirty="0"/>
              <a:t> list(</a:t>
            </a:r>
            <a:r>
              <a:rPr lang="en-US" sz="2400" dirty="0">
                <a:solidFill>
                  <a:srgbClr val="FF0000"/>
                </a:solidFill>
              </a:rPr>
              <a:t>filter</a:t>
            </a:r>
            <a:r>
              <a:rPr lang="en-US" sz="2400" dirty="0"/>
              <a:t>(</a:t>
            </a:r>
            <a:r>
              <a:rPr lang="en-US" sz="2400" b="1" dirty="0"/>
              <a:t>lambda</a:t>
            </a:r>
            <a:r>
              <a:rPr lang="en-US" sz="2400" dirty="0"/>
              <a:t> x: x </a:t>
            </a:r>
            <a:r>
              <a:rPr lang="en-US" sz="2400" b="1" dirty="0"/>
              <a:t>&lt;</a:t>
            </a:r>
            <a:r>
              <a:rPr lang="en-US" sz="2400" dirty="0"/>
              <a:t> 0, </a:t>
            </a:r>
            <a:r>
              <a:rPr lang="en-US" sz="2400" dirty="0" err="1"/>
              <a:t>number_list</a:t>
            </a:r>
            <a:r>
              <a:rPr lang="en-US" sz="2400" dirty="0"/>
              <a:t>)) print(</a:t>
            </a:r>
            <a:r>
              <a:rPr lang="en-US" sz="2400" dirty="0" err="1"/>
              <a:t>less_than_zero</a:t>
            </a:r>
            <a:r>
              <a:rPr lang="en-US" sz="2400" dirty="0"/>
              <a:t>) </a:t>
            </a:r>
          </a:p>
          <a:p>
            <a:r>
              <a:rPr lang="en-US" sz="2400" i="1" dirty="0"/>
              <a:t># Output: [-5, -4, -3, -2, -1]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59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Variables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created the first time it is assigned a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need to declare type</a:t>
            </a:r>
          </a:p>
          <a:p>
            <a:pPr lvl="1"/>
            <a:r>
              <a:rPr lang="en-US" dirty="0"/>
              <a:t>Types are associated with objects not variables</a:t>
            </a:r>
          </a:p>
          <a:p>
            <a:pPr lvl="2"/>
            <a:r>
              <a:rPr lang="en-US" dirty="0"/>
              <a:t>X = 5</a:t>
            </a:r>
          </a:p>
          <a:p>
            <a:pPr lvl="2"/>
            <a:r>
              <a:rPr lang="en-US" dirty="0"/>
              <a:t>X = 3.5</a:t>
            </a:r>
          </a:p>
          <a:p>
            <a:pPr lvl="2"/>
            <a:r>
              <a:rPr lang="en-US" dirty="0"/>
              <a:t>X = [1, 3, 5]</a:t>
            </a:r>
          </a:p>
          <a:p>
            <a:pPr lvl="2"/>
            <a:r>
              <a:rPr lang="en-US" dirty="0"/>
              <a:t>X = 'python’		#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en-US" dirty="0"/>
              <a:t>python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en-US" dirty="0"/>
              <a:t> or </a:t>
            </a:r>
            <a:r>
              <a:rPr lang="en-US" dirty="0">
                <a:latin typeface="+mn-lt"/>
              </a:rPr>
              <a:t>'</a:t>
            </a:r>
            <a:r>
              <a:rPr lang="en-US" dirty="0"/>
              <a:t>python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dirty="0"/>
              <a:t> either way okay</a:t>
            </a:r>
          </a:p>
          <a:p>
            <a:pPr lvl="1"/>
            <a:r>
              <a:rPr lang="en-US" dirty="0"/>
              <a:t>Assignment creates </a:t>
            </a:r>
            <a:r>
              <a:rPr lang="en-US" i="1" dirty="0"/>
              <a:t>references</a:t>
            </a:r>
            <a:r>
              <a:rPr lang="en-US" dirty="0"/>
              <a:t>, not </a:t>
            </a:r>
            <a:r>
              <a:rPr lang="en-US" i="1" dirty="0"/>
              <a:t>copies</a:t>
            </a:r>
          </a:p>
          <a:p>
            <a:pPr lvl="2">
              <a:buNone/>
            </a:pPr>
            <a:r>
              <a:rPr lang="en-US" i="1" dirty="0"/>
              <a:t>X = [1, 3, 5]</a:t>
            </a:r>
          </a:p>
          <a:p>
            <a:pPr lvl="2">
              <a:buNone/>
            </a:pPr>
            <a:r>
              <a:rPr lang="en-US" i="1" dirty="0"/>
              <a:t>Y= X</a:t>
            </a:r>
          </a:p>
          <a:p>
            <a:pPr lvl="2">
              <a:buNone/>
            </a:pPr>
            <a:r>
              <a:rPr lang="en-US" i="1" dirty="0"/>
              <a:t>X[0] = 2</a:t>
            </a:r>
          </a:p>
          <a:p>
            <a:pPr lvl="2">
              <a:buNone/>
            </a:pPr>
            <a:r>
              <a:rPr lang="en-US" i="1" dirty="0"/>
              <a:t>Print (Y) </a:t>
            </a:r>
            <a:r>
              <a:rPr lang="en-US" i="1" dirty="0">
                <a:solidFill>
                  <a:srgbClr val="7030A0"/>
                </a:solidFill>
              </a:rPr>
              <a:t># Y is [2, 3, 5]</a:t>
            </a:r>
          </a:p>
        </p:txBody>
      </p:sp>
    </p:spTree>
    <p:extLst>
      <p:ext uri="{BB962C8B-B14F-4D97-AF65-F5344CB8AC3E}">
        <p14:creationId xmlns:p14="http://schemas.microsoft.com/office/powerpoint/2010/main" val="3213971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79" y="2551020"/>
            <a:ext cx="2785421" cy="150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Functools</a:t>
            </a:r>
            <a:r>
              <a:rPr lang="en-US" dirty="0">
                <a:solidFill>
                  <a:srgbClr val="0070C0"/>
                </a:solidFill>
              </a:rPr>
              <a:t>: map, </a:t>
            </a:r>
            <a:r>
              <a:rPr lang="en-US" b="1" dirty="0">
                <a:solidFill>
                  <a:srgbClr val="0070C0"/>
                </a:solidFill>
              </a:rPr>
              <a:t>reduce</a:t>
            </a:r>
            <a:r>
              <a:rPr lang="en-US" dirty="0">
                <a:solidFill>
                  <a:srgbClr val="0070C0"/>
                </a:solidFill>
              </a:rPr>
              <a:t>,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4351338"/>
          </a:xfrm>
        </p:spPr>
        <p:txBody>
          <a:bodyPr/>
          <a:lstStyle/>
          <a:p>
            <a:r>
              <a:rPr lang="en-US" dirty="0"/>
              <a:t>The function reduce(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seq</a:t>
            </a:r>
            <a:r>
              <a:rPr lang="en-US" dirty="0"/>
              <a:t>) continually applies the function </a:t>
            </a:r>
            <a:r>
              <a:rPr lang="en-US" dirty="0" err="1"/>
              <a:t>func</a:t>
            </a:r>
            <a:r>
              <a:rPr lang="en-US" dirty="0"/>
              <a:t>() to the sequence seq. It returns a single value.</a:t>
            </a:r>
          </a:p>
          <a:p>
            <a:pPr marL="0" indent="0">
              <a:buNone/>
            </a:pPr>
            <a:r>
              <a:rPr lang="es-ES" dirty="0"/>
              <a:t>&gt;&gt;&gt; reduce(lambda </a:t>
            </a:r>
            <a:r>
              <a:rPr lang="es-ES" dirty="0" err="1"/>
              <a:t>x,y</a:t>
            </a:r>
            <a:r>
              <a:rPr lang="es-ES" dirty="0"/>
              <a:t>: </a:t>
            </a:r>
            <a:r>
              <a:rPr lang="es-ES" dirty="0" err="1"/>
              <a:t>x+y</a:t>
            </a:r>
            <a:r>
              <a:rPr lang="es-ES" dirty="0"/>
              <a:t>, [47,11,42,13]) </a:t>
            </a:r>
          </a:p>
          <a:p>
            <a:pPr marL="0" indent="0">
              <a:buNone/>
            </a:pPr>
            <a:r>
              <a:rPr lang="es-ES" dirty="0"/>
              <a:t>#output : 113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846" y="3523130"/>
            <a:ext cx="6553201" cy="31700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Determining the maximum of a list of numerical values by using reduce:</a:t>
            </a:r>
          </a:p>
          <a:p>
            <a:r>
              <a:rPr lang="en-US" sz="2000" dirty="0"/>
              <a:t>&gt;&gt;&gt; f = lambda </a:t>
            </a:r>
            <a:r>
              <a:rPr lang="en-US" sz="2000" dirty="0" err="1"/>
              <a:t>a,b</a:t>
            </a:r>
            <a:r>
              <a:rPr lang="en-US" sz="2000" dirty="0"/>
              <a:t>: a if (a &gt; b) else b </a:t>
            </a:r>
          </a:p>
          <a:p>
            <a:r>
              <a:rPr lang="en-US" sz="2000" dirty="0"/>
              <a:t>&gt;&gt;&gt; </a:t>
            </a:r>
            <a:r>
              <a:rPr lang="en-US" sz="2000" dirty="0">
                <a:solidFill>
                  <a:srgbClr val="FF0000"/>
                </a:solidFill>
              </a:rPr>
              <a:t>from </a:t>
            </a:r>
            <a:r>
              <a:rPr lang="en-US" sz="2000" dirty="0" err="1">
                <a:solidFill>
                  <a:srgbClr val="FF0000"/>
                </a:solidFill>
              </a:rPr>
              <a:t>functools</a:t>
            </a:r>
            <a:r>
              <a:rPr lang="en-US" sz="2000" dirty="0">
                <a:solidFill>
                  <a:srgbClr val="FF0000"/>
                </a:solidFill>
              </a:rPr>
              <a:t> import reduce</a:t>
            </a:r>
            <a:br>
              <a:rPr lang="en-US" sz="2000" dirty="0"/>
            </a:br>
            <a:r>
              <a:rPr lang="en-US" sz="2000" dirty="0"/>
              <a:t>&gt;&gt;&gt; </a:t>
            </a:r>
            <a:r>
              <a:rPr lang="en-US" sz="2000" dirty="0">
                <a:solidFill>
                  <a:srgbClr val="FF0000"/>
                </a:solidFill>
              </a:rPr>
              <a:t>reduce</a:t>
            </a:r>
            <a:r>
              <a:rPr lang="en-US" sz="2000" dirty="0"/>
              <a:t>(f, [47,11,42,102,13]) </a:t>
            </a:r>
          </a:p>
          <a:p>
            <a:r>
              <a:rPr lang="en-US" sz="2000" dirty="0"/>
              <a:t>#output: 102</a:t>
            </a:r>
          </a:p>
          <a:p>
            <a:endParaRPr lang="en-US" sz="2000" dirty="0"/>
          </a:p>
          <a:p>
            <a:r>
              <a:rPr lang="en-US" sz="2000" dirty="0"/>
              <a:t>Calculating the sum of the numbers from 1 to 100:</a:t>
            </a:r>
          </a:p>
          <a:p>
            <a:r>
              <a:rPr lang="es-ES" sz="2000" dirty="0"/>
              <a:t>&gt;&gt;&gt; reduce(lambda x, y: </a:t>
            </a:r>
            <a:r>
              <a:rPr lang="es-ES" sz="2000" dirty="0" err="1"/>
              <a:t>x+y</a:t>
            </a:r>
            <a:r>
              <a:rPr lang="es-ES" sz="2000" dirty="0"/>
              <a:t>, </a:t>
            </a:r>
            <a:r>
              <a:rPr lang="es-ES" sz="2000" dirty="0" err="1"/>
              <a:t>range</a:t>
            </a:r>
            <a:r>
              <a:rPr lang="es-ES" sz="2000" dirty="0"/>
              <a:t>(1,101)) </a:t>
            </a:r>
          </a:p>
          <a:p>
            <a:r>
              <a:rPr lang="es-ES" sz="2000" dirty="0"/>
              <a:t>#output: 5050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8845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37" name="Group 25"/>
          <p:cNvGraphicFramePr>
            <a:graphicFrameLocks noGrp="1"/>
          </p:cNvGraphicFramePr>
          <p:nvPr/>
        </p:nvGraphicFramePr>
        <p:xfrm>
          <a:off x="685800" y="1447800"/>
          <a:ext cx="8153400" cy="4270824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inflobj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open(‘data’, ‘r’)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Open the file ‘data’ for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 = inflobj.read()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 whole file into one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 = inflobj.read(N)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Reads N bytes (N &gt;=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=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inflobj.readline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 one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=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inflobj.readlines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a list of line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Files - 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6096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https://docs.python.org/3/tutorial/inputoutput.html</a:t>
            </a:r>
          </a:p>
        </p:txBody>
      </p:sp>
    </p:spTree>
    <p:extLst>
      <p:ext uri="{BB962C8B-B14F-4D97-AF65-F5344CB8AC3E}">
        <p14:creationId xmlns:p14="http://schemas.microsoft.com/office/powerpoint/2010/main" val="4036676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61" name="Group 25"/>
          <p:cNvGraphicFramePr>
            <a:graphicFrameLocks noGrp="1"/>
          </p:cNvGraphicFramePr>
          <p:nvPr/>
        </p:nvGraphicFramePr>
        <p:xfrm>
          <a:off x="762000" y="1828800"/>
          <a:ext cx="7620000" cy="4089400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 = open(‘data’, ‘w’)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Open the file ‘data’ for writing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outflobj.write(S)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Writes the string S to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outflobj.writelines(L)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Writes each of the strings in list L to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outflobj.close()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Closes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Files -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096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https://docs.python.org/3/tutorial/inputoutput.html</a:t>
            </a:r>
          </a:p>
        </p:txBody>
      </p:sp>
    </p:spTree>
    <p:extLst>
      <p:ext uri="{BB962C8B-B14F-4D97-AF65-F5344CB8AC3E}">
        <p14:creationId xmlns:p14="http://schemas.microsoft.com/office/powerpoint/2010/main" val="199799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features of Python are not loaded by default</a:t>
            </a:r>
          </a:p>
          <a:p>
            <a:r>
              <a:rPr lang="en-US" dirty="0"/>
              <a:t>In order to use these features, you’ll need to import the modules that contain them.</a:t>
            </a:r>
          </a:p>
          <a:p>
            <a:r>
              <a:rPr lang="en-US" dirty="0"/>
              <a:t>E.g. </a:t>
            </a:r>
          </a:p>
          <a:p>
            <a:pPr lvl="1">
              <a:buNone/>
            </a:pPr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b="1" dirty="0"/>
          </a:p>
          <a:p>
            <a:pPr lvl="1">
              <a:buNone/>
            </a:pPr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</a:t>
            </a:r>
            <a:r>
              <a:rPr lang="en-US" b="1" dirty="0" err="1"/>
              <a:t>np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5303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Module math</a:t>
            </a:r>
          </a:p>
        </p:txBody>
      </p:sp>
      <p:graphicFrame>
        <p:nvGraphicFramePr>
          <p:cNvPr id="1538116" name="Group 68"/>
          <p:cNvGraphicFramePr>
            <a:graphicFrameLocks noGrp="1"/>
          </p:cNvGraphicFramePr>
          <p:nvPr/>
        </p:nvGraphicFramePr>
        <p:xfrm>
          <a:off x="152400" y="1327148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ceil(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cos(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floor(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log10(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max(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round(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sin(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sqrt(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538115" name="Group 67"/>
          <p:cNvGraphicFramePr>
            <a:graphicFrameLocks noGrp="1"/>
          </p:cNvGraphicFramePr>
          <p:nvPr/>
        </p:nvGraphicFramePr>
        <p:xfrm>
          <a:off x="6219825" y="1327148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5410200"/>
            <a:ext cx="42672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#bad style. Many unknown #names in name space.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math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abs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(-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0.5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4165937"/>
            <a:ext cx="24384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preferred.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math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abs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(-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0.5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5410200"/>
            <a:ext cx="37338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#This is fine</a:t>
            </a: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math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abs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abs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(-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0.5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839826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Module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/>
              <a:t>Generating random numbers are important in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9247" y="2250141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    </a:t>
            </a:r>
            <a:r>
              <a:rPr lang="en-US" sz="2000" dirty="0"/>
              <a:t>import random</a:t>
            </a:r>
          </a:p>
          <a:p>
            <a:r>
              <a:rPr lang="en-US" sz="2000" dirty="0">
                <a:solidFill>
                  <a:srgbClr val="000080"/>
                </a:solidFill>
              </a:rPr>
              <a:t>    </a:t>
            </a:r>
            <a:r>
              <a:rPr lang="en-US" sz="2000" dirty="0" err="1"/>
              <a:t>rands</a:t>
            </a:r>
            <a:r>
              <a:rPr lang="en-US" sz="2000" dirty="0"/>
              <a:t> = [</a:t>
            </a:r>
            <a:r>
              <a:rPr lang="en-US" sz="2000" dirty="0" err="1"/>
              <a:t>random.randint</a:t>
            </a:r>
            <a:r>
              <a:rPr lang="en-US" sz="2000" dirty="0"/>
              <a:t>(0,9) for _ in range(10)]</a:t>
            </a:r>
          </a:p>
          <a:p>
            <a:r>
              <a:rPr lang="en-US" sz="2000" dirty="0">
                <a:solidFill>
                  <a:srgbClr val="000080"/>
                </a:solidFill>
              </a:rPr>
              <a:t>    </a:t>
            </a:r>
            <a:r>
              <a:rPr lang="en-US" sz="2000" dirty="0"/>
              <a:t>print(</a:t>
            </a:r>
            <a:r>
              <a:rPr lang="en-US" sz="2000" dirty="0" err="1"/>
              <a:t>rands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285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Important python modules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Key module for scientific computing</a:t>
            </a:r>
          </a:p>
          <a:p>
            <a:pPr lvl="1"/>
            <a:r>
              <a:rPr lang="en-US" dirty="0"/>
              <a:t>Convenient and efficient ways to handle multi dimensional arrays</a:t>
            </a:r>
          </a:p>
          <a:p>
            <a:r>
              <a:rPr lang="en-US" dirty="0"/>
              <a:t>pandas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Flexible data structure of labeled tabular data</a:t>
            </a:r>
          </a:p>
          <a:p>
            <a:r>
              <a:rPr lang="en-US" dirty="0" err="1"/>
              <a:t>Matplotlib</a:t>
            </a:r>
            <a:r>
              <a:rPr lang="en-US" dirty="0"/>
              <a:t>: for plotting</a:t>
            </a:r>
          </a:p>
          <a:p>
            <a:r>
              <a:rPr lang="en-US" dirty="0" err="1"/>
              <a:t>Scipy</a:t>
            </a:r>
            <a:r>
              <a:rPr lang="en-US" dirty="0"/>
              <a:t>: solutions to common scientific computing problem such as linear algebra, optimization, statistics, sparse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54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378C-E9AC-4E9E-A5E0-40AF5D4A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F915-7F83-44C9-B2F4-D56B00A8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about Python</a:t>
            </a:r>
          </a:p>
          <a:p>
            <a:pPr lvl="1"/>
            <a:r>
              <a:rPr lang="en-US" dirty="0"/>
              <a:t>Okay if not remembering everything immediately </a:t>
            </a:r>
          </a:p>
          <a:p>
            <a:pPr lvl="1"/>
            <a:r>
              <a:rPr lang="en-US" dirty="0"/>
              <a:t>Use this lecture as well as  </a:t>
            </a:r>
            <a:r>
              <a:rPr lang="en-US" dirty="0">
                <a:hlinkClick r:id="rId2"/>
              </a:rPr>
              <a:t>Python.org </a:t>
            </a:r>
            <a:r>
              <a:rPr lang="en-US" dirty="0"/>
              <a:t>as references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about Modules to </a:t>
            </a:r>
            <a:r>
              <a:rPr lang="en-US"/>
              <a:t>be discussed.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8F2DA-D6ED-405A-B334-3CE447B7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assign to multiple names at the same time  </a:t>
            </a:r>
          </a:p>
          <a:p>
            <a:pPr>
              <a:buNone/>
            </a:pPr>
            <a:r>
              <a:rPr lang="en-US" dirty="0"/>
              <a:t>		x, y = 2, 3</a:t>
            </a:r>
          </a:p>
          <a:p>
            <a:r>
              <a:rPr lang="en-US" dirty="0">
                <a:solidFill>
                  <a:srgbClr val="000000"/>
                </a:solidFill>
              </a:rPr>
              <a:t>To swap values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</a:rPr>
              <a:t>		x, y = y, x</a:t>
            </a:r>
          </a:p>
          <a:p>
            <a:r>
              <a:rPr lang="en-US" dirty="0"/>
              <a:t>Assignments can be chained</a:t>
            </a:r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</a:rPr>
              <a:t>		x = y = z = 3</a:t>
            </a:r>
          </a:p>
          <a:p>
            <a:r>
              <a:rPr lang="en-US" dirty="0">
                <a:solidFill>
                  <a:srgbClr val="00B050"/>
                </a:solidFill>
              </a:rPr>
              <a:t>Accessing a name before it’s been created (by assignment), raises an error</a:t>
            </a:r>
          </a:p>
        </p:txBody>
      </p:sp>
    </p:spTree>
    <p:extLst>
      <p:ext uri="{BB962C8B-B14F-4D97-AF65-F5344CB8AC3E}">
        <p14:creationId xmlns:p14="http://schemas.microsoft.com/office/powerpoint/2010/main" val="87051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= 5 + 2 				# a is 7</a:t>
            </a:r>
          </a:p>
          <a:p>
            <a:r>
              <a:rPr lang="en-US" dirty="0"/>
              <a:t>b = 9 – 3.				#  b is 6.0</a:t>
            </a:r>
          </a:p>
          <a:p>
            <a:r>
              <a:rPr lang="en-US" dirty="0"/>
              <a:t>c = 5 * 2				# c is 10</a:t>
            </a:r>
          </a:p>
          <a:p>
            <a:r>
              <a:rPr lang="en-US" dirty="0"/>
              <a:t>d = 5**2				# d is 25</a:t>
            </a:r>
          </a:p>
          <a:p>
            <a:r>
              <a:rPr lang="en-US" dirty="0"/>
              <a:t>e = 5 % 2				# e is 1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Built in numerical types: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float, long,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 = 7 / 2 		# f = 3.5  Note: here we use Python3</a:t>
            </a:r>
          </a:p>
          <a:p>
            <a:r>
              <a:rPr lang="en-US" dirty="0"/>
              <a:t>f = 7 // 2  	# f = 3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 = 7 / float(2) 	# f is 3.5  </a:t>
            </a:r>
          </a:p>
          <a:p>
            <a:r>
              <a:rPr lang="en-US" dirty="0"/>
              <a:t>f = </a:t>
            </a:r>
            <a:r>
              <a:rPr lang="en-US" dirty="0" err="1"/>
              <a:t>int</a:t>
            </a:r>
            <a:r>
              <a:rPr lang="en-US" dirty="0"/>
              <a:t>(7 / 2) 	# f is 3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Complex numbers</a:t>
            </a:r>
          </a:p>
          <a:p>
            <a:r>
              <a:rPr lang="en-US" dirty="0"/>
              <a:t>f = 1+2.56j</a:t>
            </a:r>
          </a:p>
          <a:p>
            <a:r>
              <a:rPr lang="en-US" dirty="0"/>
              <a:t>print(</a:t>
            </a:r>
            <a:r>
              <a:rPr lang="en-US" dirty="0" err="1"/>
              <a:t>f.real,f.imag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655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Program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199"/>
          </a:xfrm>
        </p:spPr>
        <p:txBody>
          <a:bodyPr>
            <a:normAutofit/>
          </a:bodyPr>
          <a:lstStyle/>
          <a:p>
            <a:r>
              <a:rPr lang="en-US" dirty="0"/>
              <a:t>Many languages use curly braces to delimit blocks of code. </a:t>
            </a:r>
            <a:r>
              <a:rPr lang="en-US" b="1" dirty="0">
                <a:solidFill>
                  <a:srgbClr val="FF0000"/>
                </a:solidFill>
              </a:rPr>
              <a:t>Python uses indentation</a:t>
            </a:r>
            <a:r>
              <a:rPr lang="en-US" b="1" dirty="0"/>
              <a:t>. </a:t>
            </a:r>
            <a:r>
              <a:rPr lang="en-US" dirty="0"/>
              <a:t>Incorrect indentation causes error.</a:t>
            </a:r>
            <a:endParaRPr lang="en-US" b="1" dirty="0"/>
          </a:p>
          <a:p>
            <a:r>
              <a:rPr lang="en-US" dirty="0"/>
              <a:t>Comments start with #</a:t>
            </a:r>
          </a:p>
          <a:p>
            <a:r>
              <a:rPr lang="en-US" dirty="0">
                <a:solidFill>
                  <a:srgbClr val="FF0000"/>
                </a:solidFill>
              </a:rPr>
              <a:t>Colons</a:t>
            </a:r>
            <a:r>
              <a:rPr lang="en-US" dirty="0"/>
              <a:t> start a new block in many constructs, e.g. function definitions, if-then clause, for, while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9140" y="3566279"/>
            <a:ext cx="76057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n-NO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first line in "for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block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j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first line in "for j" block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(j)     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last line in "for j" block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j) 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last line in "for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block print "done looping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"done looping”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0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7526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long_winded_computation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				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14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				15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16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17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18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19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8194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list_of_lists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easier_to_read_list_of_lists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	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Whitespace is ignored inside parentheses and brackets.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47244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Alternatively: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long_winded_computation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\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13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14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\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16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17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18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19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4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5262</TotalTime>
  <Words>3335</Words>
  <Application>Microsoft Office PowerPoint</Application>
  <PresentationFormat>On-screen Show (4:3)</PresentationFormat>
  <Paragraphs>609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Courier New</vt:lpstr>
      <vt:lpstr>Segoe UI</vt:lpstr>
      <vt:lpstr>Times New Roman</vt:lpstr>
      <vt:lpstr>Verdana</vt:lpstr>
      <vt:lpstr>Wingdings</vt:lpstr>
      <vt:lpstr>Office Theme</vt:lpstr>
      <vt:lpstr>A Quick Guide to Python Programming</vt:lpstr>
      <vt:lpstr>Python programming in &lt;2 hours</vt:lpstr>
      <vt:lpstr>Input and Output</vt:lpstr>
      <vt:lpstr>Variables and objects</vt:lpstr>
      <vt:lpstr>Assignment</vt:lpstr>
      <vt:lpstr>Arithmetic</vt:lpstr>
      <vt:lpstr>PowerPoint Presentation</vt:lpstr>
      <vt:lpstr>Program Structures</vt:lpstr>
      <vt:lpstr>PowerPoint Presentation</vt:lpstr>
      <vt:lpstr>Control flow - if</vt:lpstr>
      <vt:lpstr>Comparison</vt:lpstr>
      <vt:lpstr>Control flow - loops</vt:lpstr>
      <vt:lpstr>Boolean Values</vt:lpstr>
      <vt:lpstr>The range() function</vt:lpstr>
      <vt:lpstr>Activity 1</vt:lpstr>
      <vt:lpstr>Strings</vt:lpstr>
      <vt:lpstr> </vt:lpstr>
      <vt:lpstr>Lists </vt:lpstr>
      <vt:lpstr> </vt:lpstr>
      <vt:lpstr> </vt:lpstr>
      <vt:lpstr>Ref to lists</vt:lpstr>
      <vt:lpstr>zip</vt:lpstr>
      <vt:lpstr>tuples</vt:lpstr>
      <vt:lpstr> </vt:lpstr>
      <vt:lpstr>Dictionaries</vt:lpstr>
      <vt:lpstr>Exceptions</vt:lpstr>
      <vt:lpstr>More on dictionaries</vt:lpstr>
      <vt:lpstr> </vt:lpstr>
      <vt:lpstr>Functions  </vt:lpstr>
      <vt:lpstr> </vt:lpstr>
      <vt:lpstr> </vt:lpstr>
      <vt:lpstr>Sorting list</vt:lpstr>
      <vt:lpstr>List comprehension</vt:lpstr>
      <vt:lpstr> </vt:lpstr>
      <vt:lpstr> </vt:lpstr>
      <vt:lpstr>Functools: map, reduce, filter</vt:lpstr>
      <vt:lpstr>Activity 2</vt:lpstr>
      <vt:lpstr>Functools: map, reduce, filter</vt:lpstr>
      <vt:lpstr>Functools: map, reduce, filter</vt:lpstr>
      <vt:lpstr>Functools: map, reduce, filter</vt:lpstr>
      <vt:lpstr>Files - input</vt:lpstr>
      <vt:lpstr>Files - output</vt:lpstr>
      <vt:lpstr>Modules</vt:lpstr>
      <vt:lpstr>Module math</vt:lpstr>
      <vt:lpstr>Module random</vt:lpstr>
      <vt:lpstr>Important python modules for data science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1</dc:title>
  <dc:creator>Lan Yang</dc:creator>
  <cp:lastModifiedBy>Lan Yang</cp:lastModifiedBy>
  <cp:revision>186</cp:revision>
  <dcterms:created xsi:type="dcterms:W3CDTF">2009-12-29T10:39:27Z</dcterms:created>
  <dcterms:modified xsi:type="dcterms:W3CDTF">2019-08-22T19:19:43Z</dcterms:modified>
</cp:coreProperties>
</file>