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09" r:id="rId2"/>
    <p:sldId id="257" r:id="rId3"/>
    <p:sldId id="258" r:id="rId4"/>
    <p:sldId id="288" r:id="rId5"/>
    <p:sldId id="259" r:id="rId6"/>
    <p:sldId id="260" r:id="rId7"/>
    <p:sldId id="261" r:id="rId8"/>
    <p:sldId id="262" r:id="rId9"/>
    <p:sldId id="263" r:id="rId10"/>
    <p:sldId id="264" r:id="rId11"/>
    <p:sldId id="276" r:id="rId12"/>
    <p:sldId id="272" r:id="rId13"/>
    <p:sldId id="274" r:id="rId14"/>
    <p:sldId id="275" r:id="rId15"/>
    <p:sldId id="277" r:id="rId16"/>
    <p:sldId id="290" r:id="rId17"/>
    <p:sldId id="308" r:id="rId18"/>
    <p:sldId id="304" r:id="rId19"/>
    <p:sldId id="305" r:id="rId20"/>
    <p:sldId id="307" r:id="rId21"/>
    <p:sldId id="306" r:id="rId22"/>
    <p:sldId id="300" r:id="rId23"/>
    <p:sldId id="303" r:id="rId24"/>
    <p:sldId id="301" r:id="rId25"/>
    <p:sldId id="278" r:id="rId26"/>
    <p:sldId id="29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24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D54EA-5844-48B0-ADAA-2DA91C435D9A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BA085-D747-4E88-96F9-8F56C2A15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06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571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256602" indent="-205146" defTabSz="410291" eaLnBrk="0" fontAlgn="base" hangingPunct="0">
              <a:lnSpc>
                <a:spcPct val="3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666893" indent="-205146" defTabSz="410291" eaLnBrk="0" fontAlgn="base" hangingPunct="0">
              <a:lnSpc>
                <a:spcPct val="3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077185" indent="-205146" defTabSz="410291" eaLnBrk="0" fontAlgn="base" hangingPunct="0">
              <a:lnSpc>
                <a:spcPct val="3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487476" indent="-205146" defTabSz="410291" eaLnBrk="0" fontAlgn="base" hangingPunct="0">
              <a:lnSpc>
                <a:spcPct val="3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/>
            <a:fld id="{D123EAE3-F3FA-4813-A10E-B2A73F971B86}" type="slidenum">
              <a:rPr lang="en-GB" altLang="en-US">
                <a:solidFill>
                  <a:srgbClr val="000000"/>
                </a:solidFill>
                <a:latin typeface="Times New Roman" pitchFamily="16" charset="0"/>
              </a:rPr>
              <a:pPr eaLnBrk="1"/>
              <a:t>4</a:t>
            </a:fld>
            <a:endParaRPr lang="en-GB" alt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308227" name="Text Box 1"/>
          <p:cNvSpPr txBox="1">
            <a:spLocks noChangeArrowheads="1"/>
          </p:cNvSpPr>
          <p:nvPr/>
        </p:nvSpPr>
        <p:spPr bwMode="auto">
          <a:xfrm>
            <a:off x="1210235" y="694171"/>
            <a:ext cx="4420721" cy="341168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3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3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3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3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/>
            <a:endParaRPr lang="en-US" altLang="en-US"/>
          </a:p>
        </p:txBody>
      </p:sp>
      <p:sp>
        <p:nvSpPr>
          <p:cNvPr id="308228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6361" y="4342535"/>
            <a:ext cx="5460066" cy="408709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88F34-526F-49E9-9C60-E0F9DEEC3174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CA88-7795-4A19-BF3E-CB696C315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02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88F34-526F-49E9-9C60-E0F9DEEC3174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CA88-7795-4A19-BF3E-CB696C315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31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88F34-526F-49E9-9C60-E0F9DEEC3174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CA88-7795-4A19-BF3E-CB696C315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10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88F34-526F-49E9-9C60-E0F9DEEC3174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CA88-7795-4A19-BF3E-CB696C315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42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88F34-526F-49E9-9C60-E0F9DEEC3174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CA88-7795-4A19-BF3E-CB696C315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88F34-526F-49E9-9C60-E0F9DEEC3174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CA88-7795-4A19-BF3E-CB696C315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67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88F34-526F-49E9-9C60-E0F9DEEC3174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CA88-7795-4A19-BF3E-CB696C315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9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88F34-526F-49E9-9C60-E0F9DEEC3174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CA88-7795-4A19-BF3E-CB696C315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82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88F34-526F-49E9-9C60-E0F9DEEC3174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CA88-7795-4A19-BF3E-CB696C315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5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88F34-526F-49E9-9C60-E0F9DEEC3174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CA88-7795-4A19-BF3E-CB696C315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59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88F34-526F-49E9-9C60-E0F9DEEC3174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CA88-7795-4A19-BF3E-CB696C315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5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88F34-526F-49E9-9C60-E0F9DEEC3174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CA88-7795-4A19-BF3E-CB696C315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9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py-mod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1143000" y="3386379"/>
            <a:ext cx="6858000" cy="1514281"/>
          </a:xfrm>
        </p:spPr>
        <p:txBody>
          <a:bodyPr/>
          <a:lstStyle/>
          <a:p>
            <a:pPr eaLnBrk="1" hangingPunct="1"/>
            <a:r>
              <a:rPr lang="en-US" dirty="0"/>
              <a:t>Python Modules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70384" y="5380725"/>
            <a:ext cx="6867330" cy="424732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92593" y="2272558"/>
            <a:ext cx="6358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Workshop - 2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87803" y="6342747"/>
            <a:ext cx="836839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1200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Practice (play with it and compare)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import math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math.sqrt</a:t>
            </a:r>
            <a:r>
              <a:rPr lang="en-US" dirty="0">
                <a:solidFill>
                  <a:srgbClr val="0070C0"/>
                </a:solidFill>
              </a:rPr>
              <a:t> (3)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import math as </a:t>
            </a:r>
            <a:r>
              <a:rPr lang="en-US" dirty="0" err="1">
                <a:solidFill>
                  <a:srgbClr val="0070C0"/>
                </a:solidFill>
              </a:rPr>
              <a:t>my_math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my_math.sqrt</a:t>
            </a:r>
            <a:r>
              <a:rPr lang="en-US" dirty="0">
                <a:solidFill>
                  <a:srgbClr val="0070C0"/>
                </a:solidFill>
              </a:rPr>
              <a:t>(3)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from math import </a:t>
            </a:r>
            <a:r>
              <a:rPr lang="en-US" dirty="0" err="1">
                <a:solidFill>
                  <a:srgbClr val="0070C0"/>
                </a:solidFill>
              </a:rPr>
              <a:t>sqrt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sqrt</a:t>
            </a:r>
            <a:r>
              <a:rPr lang="en-US" dirty="0">
                <a:solidFill>
                  <a:srgbClr val="0070C0"/>
                </a:solidFill>
              </a:rPr>
              <a:t>(3)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from math import </a:t>
            </a:r>
            <a:r>
              <a:rPr lang="en-US" dirty="0" err="1">
                <a:solidFill>
                  <a:srgbClr val="0070C0"/>
                </a:solidFill>
              </a:rPr>
              <a:t>sqrt</a:t>
            </a:r>
            <a:r>
              <a:rPr lang="en-US" dirty="0">
                <a:solidFill>
                  <a:srgbClr val="0070C0"/>
                </a:solidFill>
              </a:rPr>
              <a:t> as </a:t>
            </a:r>
            <a:r>
              <a:rPr lang="en-US" dirty="0" err="1">
                <a:solidFill>
                  <a:srgbClr val="0070C0"/>
                </a:solidFill>
              </a:rPr>
              <a:t>sqr_root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sqr_root</a:t>
            </a:r>
            <a:r>
              <a:rPr lang="en-US" dirty="0">
                <a:solidFill>
                  <a:srgbClr val="0070C0"/>
                </a:solidFill>
              </a:rPr>
              <a:t>(3)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812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70C0"/>
                </a:solidFill>
              </a:rPr>
              <a:t>import math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pi=3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print(pi)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print (</a:t>
            </a:r>
            <a:r>
              <a:rPr lang="en-US" dirty="0" err="1">
                <a:solidFill>
                  <a:srgbClr val="0070C0"/>
                </a:solidFill>
              </a:rPr>
              <a:t>math.pi</a:t>
            </a:r>
            <a:r>
              <a:rPr lang="en-US" dirty="0">
                <a:solidFill>
                  <a:srgbClr val="0070C0"/>
                </a:solidFill>
              </a:rPr>
              <a:t>)	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</a:t>
            </a:r>
            <a:r>
              <a:rPr lang="en-US" sz="2400" dirty="0"/>
              <a:t>#pi in namespace of math module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1010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Packages are a way of </a:t>
            </a:r>
            <a:r>
              <a:rPr lang="en-US" i="1" dirty="0">
                <a:solidFill>
                  <a:srgbClr val="C00000"/>
                </a:solidFill>
              </a:rPr>
              <a:t>structuring Python’s module namespace</a:t>
            </a:r>
            <a:r>
              <a:rPr lang="en-US" dirty="0"/>
              <a:t> by using “dotted module names”. </a:t>
            </a:r>
          </a:p>
          <a:p>
            <a:pPr lvl="1"/>
            <a:r>
              <a:rPr lang="en-US" dirty="0"/>
              <a:t>For example, the module name A.B designates a submodule named B in a package named A. </a:t>
            </a:r>
          </a:p>
          <a:p>
            <a:r>
              <a:rPr lang="en-US" dirty="0"/>
              <a:t>With package, no need to  worry about using same name in each other’s modules (as long as in different package)</a:t>
            </a:r>
          </a:p>
          <a:p>
            <a:r>
              <a:rPr lang="en-US" dirty="0"/>
              <a:t>An Example</a:t>
            </a:r>
          </a:p>
        </p:txBody>
      </p:sp>
    </p:spTree>
    <p:extLst>
      <p:ext uri="{BB962C8B-B14F-4D97-AF65-F5344CB8AC3E}">
        <p14:creationId xmlns:p14="http://schemas.microsoft.com/office/powerpoint/2010/main" val="414948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36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715000"/>
          </a:xfrm>
        </p:spPr>
        <p:txBody>
          <a:bodyPr>
            <a:noAutofit/>
          </a:bodyPr>
          <a:lstStyle/>
          <a:p>
            <a:pPr marL="400050" lvl="1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sound/                          #Top-level package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      __init__.py             #Initialize the sound package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      formats/                  #</a:t>
            </a:r>
            <a:r>
              <a:rPr lang="en-US" sz="2400" dirty="0" err="1">
                <a:solidFill>
                  <a:srgbClr val="0070C0"/>
                </a:solidFill>
              </a:rPr>
              <a:t>Subpackage</a:t>
            </a:r>
            <a:r>
              <a:rPr lang="en-US" sz="2400" dirty="0">
                <a:solidFill>
                  <a:srgbClr val="0070C0"/>
                </a:solidFill>
              </a:rPr>
              <a:t> for file format conversion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              __init__.py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              wavread.py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              ...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      effects/                  #</a:t>
            </a:r>
            <a:r>
              <a:rPr lang="en-US" sz="2400" dirty="0" err="1">
                <a:solidFill>
                  <a:srgbClr val="0070C0"/>
                </a:solidFill>
              </a:rPr>
              <a:t>Subpackage</a:t>
            </a:r>
            <a:r>
              <a:rPr lang="en-US" sz="2400" dirty="0">
                <a:solidFill>
                  <a:srgbClr val="0070C0"/>
                </a:solidFill>
              </a:rPr>
              <a:t> for sound effects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              __init__.py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              echo.py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              ...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      filters/                  #</a:t>
            </a:r>
            <a:r>
              <a:rPr lang="en-US" sz="2400" dirty="0" err="1">
                <a:solidFill>
                  <a:srgbClr val="0070C0"/>
                </a:solidFill>
              </a:rPr>
              <a:t>Subpackage</a:t>
            </a:r>
            <a:r>
              <a:rPr lang="en-US" sz="2400" dirty="0">
                <a:solidFill>
                  <a:srgbClr val="0070C0"/>
                </a:solidFill>
              </a:rPr>
              <a:t> for filters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              __init__.py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              equalizer.py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              ...</a:t>
            </a:r>
          </a:p>
        </p:txBody>
      </p:sp>
    </p:spTree>
    <p:extLst>
      <p:ext uri="{BB962C8B-B14F-4D97-AF65-F5344CB8AC3E}">
        <p14:creationId xmlns:p14="http://schemas.microsoft.com/office/powerpoint/2010/main" val="530718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modules from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import </a:t>
            </a:r>
            <a:r>
              <a:rPr lang="en-US" dirty="0" err="1">
                <a:solidFill>
                  <a:srgbClr val="0070C0"/>
                </a:solidFill>
              </a:rPr>
              <a:t>sound.effects.echo</a:t>
            </a:r>
            <a:endParaRPr lang="en-US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from </a:t>
            </a:r>
            <a:r>
              <a:rPr lang="en-US" dirty="0" err="1">
                <a:solidFill>
                  <a:srgbClr val="0070C0"/>
                </a:solidFill>
              </a:rPr>
              <a:t>sound.effects</a:t>
            </a:r>
            <a:r>
              <a:rPr lang="en-US" dirty="0">
                <a:solidFill>
                  <a:srgbClr val="0070C0"/>
                </a:solidFill>
              </a:rPr>
              <a:t> import echo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from </a:t>
            </a:r>
            <a:r>
              <a:rPr lang="en-US" dirty="0" err="1">
                <a:solidFill>
                  <a:srgbClr val="0070C0"/>
                </a:solidFill>
              </a:rPr>
              <a:t>sound.effects.echo</a:t>
            </a:r>
            <a:r>
              <a:rPr lang="en-US" dirty="0">
                <a:solidFill>
                  <a:srgbClr val="0070C0"/>
                </a:solidFill>
              </a:rPr>
              <a:t> import </a:t>
            </a:r>
            <a:r>
              <a:rPr lang="en-US" dirty="0" err="1">
                <a:solidFill>
                  <a:srgbClr val="0070C0"/>
                </a:solidFill>
              </a:rPr>
              <a:t>echofilter</a:t>
            </a:r>
            <a:endParaRPr lang="en-US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from </a:t>
            </a:r>
            <a:r>
              <a:rPr lang="en-US" dirty="0" err="1">
                <a:solidFill>
                  <a:srgbClr val="0070C0"/>
                </a:solidFill>
              </a:rPr>
              <a:t>sound.effects</a:t>
            </a:r>
            <a:r>
              <a:rPr lang="en-US" dirty="0">
                <a:solidFill>
                  <a:srgbClr val="0070C0"/>
                </a:solidFill>
              </a:rPr>
              <a:t> import *</a:t>
            </a:r>
          </a:p>
          <a:p>
            <a:pPr marL="40005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400050" lvl="1" indent="0" algn="r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7741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used built-in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import math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import fractions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import random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import statistics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import </a:t>
            </a:r>
            <a:r>
              <a:rPr lang="en-US" dirty="0" err="1">
                <a:solidFill>
                  <a:srgbClr val="0070C0"/>
                </a:solidFill>
              </a:rPr>
              <a:t>sympy</a:t>
            </a:r>
            <a:r>
              <a:rPr lang="en-US" dirty="0">
                <a:solidFill>
                  <a:srgbClr val="0070C0"/>
                </a:solidFill>
              </a:rPr>
              <a:t>	  </a:t>
            </a:r>
            <a:r>
              <a:rPr lang="en-US" dirty="0"/>
              <a:t>#for symbolic processing, e.g. equations</a:t>
            </a:r>
          </a:p>
          <a:p>
            <a:pPr marL="400050" lvl="1" indent="0">
              <a:buNone/>
            </a:pPr>
            <a:r>
              <a:rPr lang="en-US" dirty="0"/>
              <a:t> </a:t>
            </a:r>
          </a:p>
          <a:p>
            <a:pPr marL="400050" lvl="1" indent="0">
              <a:buNone/>
            </a:pPr>
            <a:r>
              <a:rPr lang="en-US" dirty="0"/>
              <a:t>Self-study note: find out what are provided in these modules and how you can use them.</a:t>
            </a:r>
          </a:p>
          <a:p>
            <a:pPr marL="400050" lvl="1" indent="0">
              <a:buNone/>
            </a:pPr>
            <a:endParaRPr lang="en-US" dirty="0"/>
          </a:p>
          <a:p>
            <a:pPr marL="457200" indent="-457200"/>
            <a:r>
              <a:rPr lang="en-US" dirty="0"/>
              <a:t>There are over 200 modules in the Standard Library</a:t>
            </a:r>
          </a:p>
          <a:p>
            <a:pPr marL="857250" lvl="1" indent="-457200"/>
            <a:r>
              <a:rPr lang="en-US" dirty="0"/>
              <a:t>See Python Library Reference Manual available at </a:t>
            </a:r>
            <a:r>
              <a:rPr lang="en-US" dirty="0">
                <a:hlinkClick r:id="rId2"/>
              </a:rPr>
              <a:t>http://www.python.org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1108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4000" dirty="0"/>
              <a:t>Example:  using the </a:t>
            </a:r>
            <a:r>
              <a:rPr lang="en-US" sz="4000" dirty="0">
                <a:solidFill>
                  <a:srgbClr val="FF0000"/>
                </a:solidFill>
              </a:rPr>
              <a:t>time</a:t>
            </a:r>
            <a:r>
              <a:rPr lang="en-US" sz="4000" dirty="0"/>
              <a:t>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5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import time</a:t>
            </a:r>
          </a:p>
          <a:p>
            <a:pPr marL="0" indent="0">
              <a:buNone/>
            </a:pPr>
            <a:endParaRPr lang="en-US" sz="2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t0= </a:t>
            </a:r>
            <a:r>
              <a:rPr lang="en-US" sz="2800" dirty="0" err="1">
                <a:solidFill>
                  <a:srgbClr val="0070C0"/>
                </a:solidFill>
              </a:rPr>
              <a:t>time.clock</a:t>
            </a:r>
            <a:r>
              <a:rPr lang="en-US" sz="2800" dirty="0">
                <a:solidFill>
                  <a:srgbClr val="0070C0"/>
                </a:solidFill>
              </a:rPr>
              <a:t>()		 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0070C0"/>
                </a:solidFill>
              </a:rPr>
              <a:t>do_something</a:t>
            </a:r>
            <a:r>
              <a:rPr lang="en-US" sz="2800" dirty="0">
                <a:solidFill>
                  <a:srgbClr val="0070C0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t= </a:t>
            </a:r>
            <a:r>
              <a:rPr lang="en-US" sz="2800" dirty="0" err="1">
                <a:solidFill>
                  <a:srgbClr val="0070C0"/>
                </a:solidFill>
              </a:rPr>
              <a:t>time.clock</a:t>
            </a:r>
            <a:r>
              <a:rPr lang="en-US" sz="2800" dirty="0">
                <a:solidFill>
                  <a:srgbClr val="0070C0"/>
                </a:solidFill>
              </a:rPr>
              <a:t>() - t0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		</a:t>
            </a:r>
            <a:r>
              <a:rPr lang="en-US" sz="2000" dirty="0">
                <a:solidFill>
                  <a:srgbClr val="002060"/>
                </a:solidFill>
              </a:rPr>
              <a:t># in Unix, t is CPU seconds elapsed (floating point)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98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use </a:t>
            </a:r>
            <a:r>
              <a:rPr lang="en-US" dirty="0" err="1">
                <a:solidFill>
                  <a:srgbClr val="FF0000"/>
                </a:solidFill>
              </a:rPr>
              <a:t>timeit</a:t>
            </a:r>
            <a:r>
              <a:rPr lang="en-US" dirty="0"/>
              <a:t> to measure function execution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 import </a:t>
            </a:r>
            <a:r>
              <a:rPr lang="en-US" sz="2800" dirty="0" err="1">
                <a:solidFill>
                  <a:srgbClr val="0070C0"/>
                </a:solidFill>
              </a:rPr>
              <a:t>timeit</a:t>
            </a:r>
            <a:endParaRPr lang="en-US" sz="2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def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costly_func</a:t>
            </a:r>
            <a:r>
              <a:rPr lang="en-US" sz="2800" dirty="0">
                <a:solidFill>
                  <a:srgbClr val="0070C0"/>
                </a:solidFill>
              </a:rPr>
              <a:t>():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	return map(lambda x: x^2, range(10))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timeit.timeit</a:t>
            </a:r>
            <a:r>
              <a:rPr lang="en-US" sz="2800" dirty="0">
                <a:solidFill>
                  <a:srgbClr val="0070C0"/>
                </a:solidFill>
              </a:rPr>
              <a:t>(</a:t>
            </a:r>
            <a:r>
              <a:rPr lang="en-US" sz="2800" dirty="0" err="1">
                <a:solidFill>
                  <a:srgbClr val="0070C0"/>
                </a:solidFill>
              </a:rPr>
              <a:t>costly_func</a:t>
            </a:r>
            <a:r>
              <a:rPr lang="en-US" sz="2800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endParaRPr lang="en-US" sz="2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timeit.timeit</a:t>
            </a:r>
            <a:r>
              <a:rPr lang="en-US" sz="2800" dirty="0">
                <a:solidFill>
                  <a:srgbClr val="0070C0"/>
                </a:solidFill>
              </a:rPr>
              <a:t>('map(lambda x: x^2, range(10))')</a:t>
            </a:r>
          </a:p>
          <a:p>
            <a:pPr marL="0" indent="0">
              <a:buNone/>
            </a:pP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0180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5CE5F-BB5D-4810-9FE2-D9039578C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calendar</a:t>
            </a:r>
            <a:r>
              <a:rPr lang="en-US" dirty="0"/>
              <a:t>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59338-BCF6-49D5-9418-123DCB2BA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import calendar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c=</a:t>
            </a:r>
            <a:r>
              <a:rPr lang="en-US" dirty="0" err="1">
                <a:solidFill>
                  <a:srgbClr val="0070C0"/>
                </a:solidFill>
              </a:rPr>
              <a:t>calendar.TextCalendar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calendar.SUNDAY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print(</a:t>
            </a:r>
            <a:r>
              <a:rPr lang="en-US" dirty="0" err="1">
                <a:solidFill>
                  <a:srgbClr val="0070C0"/>
                </a:solidFill>
              </a:rPr>
              <a:t>c.formatmonth</a:t>
            </a:r>
            <a:r>
              <a:rPr lang="en-US" dirty="0">
                <a:solidFill>
                  <a:srgbClr val="0070C0"/>
                </a:solidFill>
              </a:rPr>
              <a:t>(2018,9))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September 2018</a:t>
            </a:r>
          </a:p>
          <a:p>
            <a:pPr marL="0" indent="0">
              <a:buNone/>
            </a:pPr>
            <a:r>
              <a:rPr lang="en-US" dirty="0"/>
              <a:t>Su Mo Tu We Th Fr Sa</a:t>
            </a:r>
          </a:p>
          <a:p>
            <a:pPr marL="0" indent="0">
              <a:buNone/>
            </a:pPr>
            <a:r>
              <a:rPr lang="en-US" dirty="0"/>
              <a:t>                   	       1</a:t>
            </a:r>
          </a:p>
          <a:p>
            <a:pPr marL="0" indent="0">
              <a:buNone/>
            </a:pPr>
            <a:r>
              <a:rPr lang="en-US" dirty="0"/>
              <a:t> 2    3    4   5    6   7   8</a:t>
            </a:r>
          </a:p>
          <a:p>
            <a:pPr marL="0" indent="0">
              <a:buNone/>
            </a:pPr>
            <a:r>
              <a:rPr lang="en-US" dirty="0"/>
              <a:t> 9  10  11 12  13 14 15</a:t>
            </a:r>
          </a:p>
          <a:p>
            <a:pPr marL="0" indent="0">
              <a:buNone/>
            </a:pPr>
            <a:r>
              <a:rPr lang="en-US" dirty="0"/>
              <a:t>16 17  18 19  20 21 22</a:t>
            </a:r>
          </a:p>
          <a:p>
            <a:pPr marL="0" indent="0">
              <a:buNone/>
            </a:pPr>
            <a:r>
              <a:rPr lang="en-US" dirty="0"/>
              <a:t>23 24  25 26  27 28 29</a:t>
            </a:r>
          </a:p>
          <a:p>
            <a:pPr marL="0" indent="0">
              <a:buNone/>
            </a:pPr>
            <a:r>
              <a:rPr lang="en-US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2470289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C8800-D829-4969-9875-1282EB462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random</a:t>
            </a:r>
            <a:r>
              <a:rPr lang="en-US" dirty="0"/>
              <a:t>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D7B41-2212-4B2E-9A8B-C62240239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&gt;&gt;&gt; import random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&gt;&gt;&gt; n = </a:t>
            </a:r>
            <a:r>
              <a:rPr lang="en-US" dirty="0" err="1">
                <a:solidFill>
                  <a:srgbClr val="0070C0"/>
                </a:solidFill>
              </a:rPr>
              <a:t>random.random</a:t>
            </a:r>
            <a:r>
              <a:rPr lang="en-US" dirty="0">
                <a:solidFill>
                  <a:srgbClr val="0070C0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&gt;&gt;&gt; print(n)</a:t>
            </a:r>
          </a:p>
          <a:p>
            <a:pPr marL="0" indent="0">
              <a:buNone/>
            </a:pPr>
            <a:r>
              <a:rPr lang="en-US" dirty="0"/>
              <a:t>0.9017248183545956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&gt;&gt;&gt; m = </a:t>
            </a:r>
            <a:r>
              <a:rPr lang="en-US" dirty="0" err="1">
                <a:solidFill>
                  <a:srgbClr val="0070C0"/>
                </a:solidFill>
              </a:rPr>
              <a:t>random.randint</a:t>
            </a:r>
            <a:r>
              <a:rPr lang="en-US" dirty="0">
                <a:solidFill>
                  <a:srgbClr val="0070C0"/>
                </a:solidFill>
              </a:rPr>
              <a:t>(10,20)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&gt;&gt;&gt; print(m)</a:t>
            </a:r>
          </a:p>
          <a:p>
            <a:pPr marL="0" indent="0">
              <a:buNone/>
            </a:pPr>
            <a:r>
              <a:rPr lang="en-US" dirty="0"/>
              <a:t>18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&gt;&gt;&gt; choice = </a:t>
            </a:r>
            <a:r>
              <a:rPr lang="en-US" dirty="0" err="1">
                <a:solidFill>
                  <a:srgbClr val="0070C0"/>
                </a:solidFill>
              </a:rPr>
              <a:t>random.choice</a:t>
            </a:r>
            <a:r>
              <a:rPr lang="en-US" dirty="0">
                <a:solidFill>
                  <a:srgbClr val="0070C0"/>
                </a:solidFill>
              </a:rPr>
              <a:t>(["paper", "scissors", "rock"])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&gt;&gt;&gt; print(choice)</a:t>
            </a:r>
          </a:p>
          <a:p>
            <a:pPr marL="0" indent="0">
              <a:buNone/>
            </a:pPr>
            <a:r>
              <a:rPr lang="en-US" dirty="0"/>
              <a:t>rock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682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/>
              <a:t>Module: 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>
            <a:noAutofit/>
          </a:bodyPr>
          <a:lstStyle/>
          <a:p>
            <a:r>
              <a:rPr lang="en-US" sz="2800" dirty="0"/>
              <a:t>In Python interpreter</a:t>
            </a:r>
          </a:p>
          <a:p>
            <a:pPr lvl="1"/>
            <a:r>
              <a:rPr lang="en-US" sz="2400" dirty="0"/>
              <a:t>you made a number of definitions (functions, variables)</a:t>
            </a:r>
          </a:p>
          <a:p>
            <a:pPr lvl="1"/>
            <a:r>
              <a:rPr lang="en-US" sz="2400" dirty="0"/>
              <a:t>quit the interpreter and enter again</a:t>
            </a:r>
          </a:p>
          <a:p>
            <a:pPr lvl="1"/>
            <a:r>
              <a:rPr lang="en-US" sz="2400" dirty="0"/>
              <a:t>these definitions  are lost. </a:t>
            </a:r>
          </a:p>
          <a:p>
            <a:r>
              <a:rPr lang="en-US" sz="2800" dirty="0"/>
              <a:t>Creating a script</a:t>
            </a:r>
          </a:p>
          <a:p>
            <a:pPr lvl="1"/>
            <a:r>
              <a:rPr lang="en-US" sz="2400" dirty="0"/>
              <a:t>To develop large programs,  use a text editor to prepare the input in a file, and run your program with that file  </a:t>
            </a:r>
          </a:p>
          <a:p>
            <a:pPr lvl="2"/>
            <a:r>
              <a:rPr lang="en-US" sz="2000" dirty="0"/>
              <a:t>This is known as creating a </a:t>
            </a:r>
            <a:r>
              <a:rPr lang="en-US" sz="2000" dirty="0">
                <a:solidFill>
                  <a:srgbClr val="C00000"/>
                </a:solidFill>
              </a:rPr>
              <a:t>script</a:t>
            </a:r>
            <a:r>
              <a:rPr lang="en-US" sz="2000" dirty="0"/>
              <a:t>. </a:t>
            </a:r>
          </a:p>
          <a:p>
            <a:r>
              <a:rPr lang="en-US" sz="2800" dirty="0"/>
              <a:t>Why split a program into separate files?</a:t>
            </a:r>
          </a:p>
          <a:p>
            <a:pPr lvl="1"/>
            <a:r>
              <a:rPr lang="en-US" sz="2400" dirty="0"/>
              <a:t> easier maintenance. </a:t>
            </a:r>
          </a:p>
          <a:p>
            <a:pPr lvl="1"/>
            <a:r>
              <a:rPr lang="en-US" sz="2400" dirty="0"/>
              <a:t>using a handy function in several programs without copying its definition into each program.</a:t>
            </a:r>
          </a:p>
        </p:txBody>
      </p:sp>
    </p:spTree>
    <p:extLst>
      <p:ext uri="{BB962C8B-B14F-4D97-AF65-F5344CB8AC3E}">
        <p14:creationId xmlns:p14="http://schemas.microsoft.com/office/powerpoint/2010/main" val="1619284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D93D0-E4C1-4356-B29B-8A64ECF1E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statistics</a:t>
            </a:r>
            <a:r>
              <a:rPr lang="en-US" dirty="0"/>
              <a:t>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EC690-0A8F-46B2-9A78-92272971C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733800" cy="45259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import statistics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example_list</a:t>
            </a:r>
            <a:r>
              <a:rPr lang="en-US" dirty="0">
                <a:solidFill>
                  <a:srgbClr val="0070C0"/>
                </a:solidFill>
              </a:rPr>
              <a:t> = [5,2,5,6,1,2,6,7,2,6,3,5,5]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x = </a:t>
            </a:r>
            <a:r>
              <a:rPr lang="en-US" dirty="0" err="1">
                <a:solidFill>
                  <a:srgbClr val="0070C0"/>
                </a:solidFill>
              </a:rPr>
              <a:t>statistics.mean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example_list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print(x)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y = </a:t>
            </a:r>
            <a:r>
              <a:rPr lang="en-US" dirty="0" err="1">
                <a:solidFill>
                  <a:srgbClr val="0070C0"/>
                </a:solidFill>
              </a:rPr>
              <a:t>statistics.median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example_list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print(y)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z = </a:t>
            </a:r>
            <a:r>
              <a:rPr lang="en-US" dirty="0" err="1">
                <a:solidFill>
                  <a:srgbClr val="0070C0"/>
                </a:solidFill>
              </a:rPr>
              <a:t>statistics.mode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example_list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print(z)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a = </a:t>
            </a:r>
            <a:r>
              <a:rPr lang="en-US" dirty="0" err="1">
                <a:solidFill>
                  <a:srgbClr val="0070C0"/>
                </a:solidFill>
              </a:rPr>
              <a:t>statistics.stdev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example_list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print(a)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b = </a:t>
            </a:r>
            <a:r>
              <a:rPr lang="en-US" dirty="0" err="1">
                <a:solidFill>
                  <a:srgbClr val="0070C0"/>
                </a:solidFill>
              </a:rPr>
              <a:t>statistics.variance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example_list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print(b)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FAD74B-6E74-4122-9A9F-F2359F868C66}"/>
              </a:ext>
            </a:extLst>
          </p:cNvPr>
          <p:cNvSpPr txBox="1"/>
          <p:nvPr/>
        </p:nvSpPr>
        <p:spPr>
          <a:xfrm>
            <a:off x="5105400" y="1828800"/>
            <a:ext cx="2667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4.230769230769231</a:t>
            </a:r>
          </a:p>
          <a:p>
            <a:r>
              <a:rPr lang="en-US" dirty="0"/>
              <a:t>5</a:t>
            </a:r>
          </a:p>
          <a:p>
            <a:r>
              <a:rPr lang="en-US" dirty="0"/>
              <a:t>5</a:t>
            </a:r>
          </a:p>
          <a:p>
            <a:r>
              <a:rPr lang="en-US" dirty="0"/>
              <a:t>1.9644272343292228</a:t>
            </a:r>
          </a:p>
          <a:p>
            <a:r>
              <a:rPr lang="en-US" dirty="0"/>
              <a:t>3.858974358974359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4021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70CD4-ADB1-44CC-9908-36CD06140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52A3A-C994-4928-8741-0298D4986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will happen </a:t>
            </a:r>
          </a:p>
          <a:p>
            <a:pPr marL="0" indent="0">
              <a:buNone/>
            </a:pPr>
            <a:r>
              <a:rPr lang="en-US" dirty="0"/>
              <a:t>	&gt;&gt;&gt;</a:t>
            </a:r>
            <a:r>
              <a:rPr lang="en-US" dirty="0">
                <a:solidFill>
                  <a:srgbClr val="0070C0"/>
                </a:solidFill>
              </a:rPr>
              <a:t>import </a:t>
            </a:r>
            <a:r>
              <a:rPr lang="en-US" dirty="0" err="1">
                <a:solidFill>
                  <a:srgbClr val="0070C0"/>
                </a:solidFill>
              </a:rPr>
              <a:t>sympy</a:t>
            </a:r>
            <a:r>
              <a:rPr lang="en-US" dirty="0">
                <a:solidFill>
                  <a:srgbClr val="0070C0"/>
                </a:solidFill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</a:t>
            </a:r>
            <a:r>
              <a:rPr lang="en-US" dirty="0">
                <a:solidFill>
                  <a:srgbClr val="FF0000"/>
                </a:solidFill>
              </a:rPr>
              <a:t>#make sure it’s installed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638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dirty="0"/>
              <a:t>Symbolic processing with </a:t>
            </a:r>
            <a:r>
              <a:rPr lang="en-US" sz="3600" dirty="0" err="1">
                <a:solidFill>
                  <a:srgbClr val="FF0000"/>
                </a:solidFill>
              </a:rPr>
              <a:t>sympy</a:t>
            </a:r>
            <a:r>
              <a:rPr lang="en-US" sz="3600" dirty="0"/>
              <a:t>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3581400" cy="48307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from </a:t>
            </a:r>
            <a:r>
              <a:rPr lang="en-US" dirty="0" err="1">
                <a:solidFill>
                  <a:srgbClr val="0070C0"/>
                </a:solidFill>
              </a:rPr>
              <a:t>sympy</a:t>
            </a:r>
            <a:r>
              <a:rPr lang="en-US" dirty="0">
                <a:solidFill>
                  <a:srgbClr val="0070C0"/>
                </a:solidFill>
              </a:rPr>
              <a:t> import *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 = simplify("x ** 2 * x")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print(f)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g = expand("(x - 1) * (x + 1)")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print(g)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roots = solve ("x**2 - 6*x + 8")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print(roots)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answer = solve ("sin(x) - cos(x)")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print(answer)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plot (“sin(x) –cos(x)”)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19600" y="1219200"/>
            <a:ext cx="4114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sympy</a:t>
            </a:r>
            <a:r>
              <a:rPr lang="en-US" dirty="0"/>
              <a:t> import *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x= </a:t>
            </a:r>
            <a:r>
              <a:rPr lang="en-US" dirty="0" err="1">
                <a:solidFill>
                  <a:srgbClr val="FF0000"/>
                </a:solidFill>
              </a:rPr>
              <a:t>sympify</a:t>
            </a:r>
            <a:r>
              <a:rPr lang="en-US" dirty="0">
                <a:solidFill>
                  <a:srgbClr val="FF0000"/>
                </a:solidFill>
              </a:rPr>
              <a:t> (“x”)</a:t>
            </a:r>
          </a:p>
          <a:p>
            <a:endParaRPr lang="en-US" dirty="0"/>
          </a:p>
          <a:p>
            <a:r>
              <a:rPr lang="en-US" dirty="0"/>
              <a:t>f = simplify(x ** 2 * x) </a:t>
            </a:r>
            <a:r>
              <a:rPr lang="en-US" sz="1400" dirty="0">
                <a:solidFill>
                  <a:srgbClr val="FF0000"/>
                </a:solidFill>
              </a:rPr>
              <a:t>#no longer need “ … “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print(f)</a:t>
            </a:r>
          </a:p>
          <a:p>
            <a:endParaRPr lang="en-US" dirty="0"/>
          </a:p>
          <a:p>
            <a:r>
              <a:rPr lang="en-US" dirty="0"/>
              <a:t>g = expand((x - 1) * (x + 1))</a:t>
            </a:r>
          </a:p>
          <a:p>
            <a:r>
              <a:rPr lang="en-US" dirty="0"/>
              <a:t>print(g)</a:t>
            </a:r>
          </a:p>
          <a:p>
            <a:endParaRPr lang="en-US" dirty="0"/>
          </a:p>
          <a:p>
            <a:r>
              <a:rPr lang="en-US" dirty="0"/>
              <a:t>roots = solve (x**2 - 6*x + 8)</a:t>
            </a:r>
          </a:p>
          <a:p>
            <a:r>
              <a:rPr lang="en-US" dirty="0"/>
              <a:t>print(roots)</a:t>
            </a:r>
          </a:p>
          <a:p>
            <a:endParaRPr lang="en-US" dirty="0"/>
          </a:p>
          <a:p>
            <a:r>
              <a:rPr lang="en-US" dirty="0"/>
              <a:t>answer = solve (sin(x) - cos(x))</a:t>
            </a:r>
          </a:p>
          <a:p>
            <a:r>
              <a:rPr lang="en-US" dirty="0"/>
              <a:t>print(answer)</a:t>
            </a:r>
          </a:p>
          <a:p>
            <a:endParaRPr lang="en-US" dirty="0"/>
          </a:p>
          <a:p>
            <a:r>
              <a:rPr lang="en-US" dirty="0"/>
              <a:t>plot (sin(x) –cos(x))</a:t>
            </a:r>
          </a:p>
        </p:txBody>
      </p:sp>
    </p:spTree>
    <p:extLst>
      <p:ext uri="{BB962C8B-B14F-4D97-AF65-F5344CB8AC3E}">
        <p14:creationId xmlns:p14="http://schemas.microsoft.com/office/powerpoint/2010/main" val="3781598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Autofit/>
          </a:bodyPr>
          <a:lstStyle/>
          <a:p>
            <a:r>
              <a:rPr lang="en-US" sz="18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3641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#Solving quadratic equation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from </a:t>
            </a:r>
            <a:r>
              <a:rPr lang="en-US" dirty="0" err="1">
                <a:solidFill>
                  <a:srgbClr val="0070C0"/>
                </a:solidFill>
              </a:rPr>
              <a:t>sympy</a:t>
            </a:r>
            <a:r>
              <a:rPr lang="en-US" dirty="0">
                <a:solidFill>
                  <a:srgbClr val="0070C0"/>
                </a:solidFill>
              </a:rPr>
              <a:t> import *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import </a:t>
            </a:r>
            <a:r>
              <a:rPr lang="en-US" dirty="0" err="1">
                <a:solidFill>
                  <a:srgbClr val="0070C0"/>
                </a:solidFill>
              </a:rPr>
              <a:t>cmath</a:t>
            </a:r>
            <a:r>
              <a:rPr lang="en-US" dirty="0">
                <a:solidFill>
                  <a:srgbClr val="0070C0"/>
                </a:solidFill>
              </a:rPr>
              <a:t>		</a:t>
            </a:r>
            <a:r>
              <a:rPr lang="en-US" dirty="0"/>
              <a:t>#</a:t>
            </a:r>
            <a:r>
              <a:rPr lang="en-US" dirty="0" err="1"/>
              <a:t>cmath</a:t>
            </a:r>
            <a:r>
              <a:rPr lang="en-US" dirty="0"/>
              <a:t>: math supporting complex numbers</a:t>
            </a:r>
          </a:p>
          <a:p>
            <a:pPr marL="0" indent="0">
              <a:buNone/>
            </a:pPr>
            <a:r>
              <a:rPr lang="en-US" dirty="0"/>
              <a:t>			#here okay to replace it with import math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a = 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(input("Enter a: "))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b = 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(input("Enter b: "))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c = 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(input("Enter c: "))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x = </a:t>
            </a:r>
            <a:r>
              <a:rPr lang="en-US" dirty="0" err="1">
                <a:solidFill>
                  <a:srgbClr val="0070C0"/>
                </a:solidFill>
              </a:rPr>
              <a:t>sympify</a:t>
            </a:r>
            <a:r>
              <a:rPr lang="en-US" dirty="0">
                <a:solidFill>
                  <a:srgbClr val="0070C0"/>
                </a:solidFill>
              </a:rPr>
              <a:t>("x")		</a:t>
            </a:r>
            <a:r>
              <a:rPr lang="en-US" dirty="0"/>
              <a:t>#indicate x is the variable to be solved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if a == 0: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print("Not quadratic equation")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else: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print("The solution(s) are:", solve((a*(x**2)) + (b*x) + c))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483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Plotting simple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dirty="0"/>
              <a:t>Assume you have </a:t>
            </a:r>
            <a:r>
              <a:rPr lang="en-US" dirty="0" err="1">
                <a:solidFill>
                  <a:srgbClr val="FF0000"/>
                </a:solidFill>
              </a:rPr>
              <a:t>matplotlib</a:t>
            </a:r>
            <a:r>
              <a:rPr lang="en-US" dirty="0"/>
              <a:t> installed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from </a:t>
            </a:r>
            <a:r>
              <a:rPr lang="en-US" sz="2800" dirty="0" err="1">
                <a:solidFill>
                  <a:srgbClr val="0070C0"/>
                </a:solidFill>
              </a:rPr>
              <a:t>matplotlib</a:t>
            </a:r>
            <a:r>
              <a:rPr lang="en-US" sz="2800" dirty="0">
                <a:solidFill>
                  <a:srgbClr val="0070C0"/>
                </a:solidFill>
              </a:rPr>
              <a:t> import </a:t>
            </a:r>
            <a:r>
              <a:rPr lang="en-US" sz="2800" dirty="0" err="1">
                <a:solidFill>
                  <a:srgbClr val="0070C0"/>
                </a:solidFill>
              </a:rPr>
              <a:t>pyplot</a:t>
            </a:r>
            <a:endParaRPr lang="en-US" sz="2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0070C0"/>
                </a:solidFill>
              </a:rPr>
              <a:t>pyplot.bar</a:t>
            </a:r>
            <a:r>
              <a:rPr lang="en-US" sz="2800" dirty="0">
                <a:solidFill>
                  <a:srgbClr val="0070C0"/>
                </a:solidFill>
              </a:rPr>
              <a:t>([1,2,3,4,5],[1.1, 10.0, 25.4, 44.5, 61.0])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0070C0"/>
                </a:solidFill>
              </a:rPr>
              <a:t>pyplot.xlabel</a:t>
            </a:r>
            <a:r>
              <a:rPr lang="en-US" sz="2800" dirty="0">
                <a:solidFill>
                  <a:srgbClr val="0070C0"/>
                </a:solidFill>
              </a:rPr>
              <a:t>("Month")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0070C0"/>
                </a:solidFill>
              </a:rPr>
              <a:t>pyplot.ylabel</a:t>
            </a:r>
            <a:r>
              <a:rPr lang="en-US" sz="2800" dirty="0">
                <a:solidFill>
                  <a:srgbClr val="0070C0"/>
                </a:solidFill>
              </a:rPr>
              <a:t>("Temperature")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0070C0"/>
                </a:solidFill>
              </a:rPr>
              <a:t>pyplot.show</a:t>
            </a:r>
            <a:r>
              <a:rPr lang="en-US" sz="2800" dirty="0">
                <a:solidFill>
                  <a:srgbClr val="0070C0"/>
                </a:solidFill>
              </a:rPr>
              <a:t>()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550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dirty="0"/>
              <a:t>The </a:t>
            </a:r>
            <a:r>
              <a:rPr lang="en-US" sz="4000" dirty="0">
                <a:solidFill>
                  <a:srgbClr val="FF0000"/>
                </a:solidFill>
              </a:rPr>
              <a:t>turtle</a:t>
            </a:r>
            <a:r>
              <a:rPr lang="en-US" sz="4000" dirty="0"/>
              <a:t>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Try this: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>
                <a:solidFill>
                  <a:schemeClr val="tx2"/>
                </a:solidFill>
              </a:rPr>
              <a:t>import turtle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	g = </a:t>
            </a:r>
            <a:r>
              <a:rPr lang="en-US" sz="2400" dirty="0" err="1">
                <a:solidFill>
                  <a:schemeClr val="tx2"/>
                </a:solidFill>
              </a:rPr>
              <a:t>turtle.Turtle</a:t>
            </a:r>
            <a:r>
              <a:rPr lang="en-US" sz="2400" dirty="0">
                <a:solidFill>
                  <a:schemeClr val="tx2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	</a:t>
            </a:r>
            <a:r>
              <a:rPr lang="en-US" sz="2400" dirty="0" err="1">
                <a:solidFill>
                  <a:schemeClr val="tx2"/>
                </a:solidFill>
              </a:rPr>
              <a:t>g.forward</a:t>
            </a:r>
            <a:r>
              <a:rPr lang="en-US" sz="2400" dirty="0">
                <a:solidFill>
                  <a:schemeClr val="tx2"/>
                </a:solidFill>
              </a:rPr>
              <a:t>(100)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	</a:t>
            </a:r>
            <a:r>
              <a:rPr lang="en-US" sz="2400" dirty="0" err="1">
                <a:solidFill>
                  <a:schemeClr val="tx2"/>
                </a:solidFill>
              </a:rPr>
              <a:t>g.right</a:t>
            </a:r>
            <a:r>
              <a:rPr lang="en-US" sz="2400" dirty="0">
                <a:solidFill>
                  <a:schemeClr val="tx2"/>
                </a:solidFill>
              </a:rPr>
              <a:t>(90)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	</a:t>
            </a:r>
            <a:r>
              <a:rPr lang="en-US" sz="2400" dirty="0" err="1">
                <a:solidFill>
                  <a:schemeClr val="tx2"/>
                </a:solidFill>
              </a:rPr>
              <a:t>g.forward</a:t>
            </a:r>
            <a:r>
              <a:rPr lang="en-US" sz="2400" dirty="0">
                <a:solidFill>
                  <a:schemeClr val="tx2"/>
                </a:solidFill>
              </a:rPr>
              <a:t>(50)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	</a:t>
            </a:r>
            <a:r>
              <a:rPr lang="en-US" sz="2400" dirty="0" err="1">
                <a:solidFill>
                  <a:schemeClr val="tx2"/>
                </a:solidFill>
              </a:rPr>
              <a:t>g.position</a:t>
            </a:r>
            <a:r>
              <a:rPr lang="en-US" sz="2400" dirty="0">
                <a:solidFill>
                  <a:schemeClr val="tx2"/>
                </a:solidFill>
              </a:rPr>
              <a:t>()</a:t>
            </a: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400" dirty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221476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Many, many Python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Python module list</a:t>
            </a:r>
          </a:p>
          <a:p>
            <a:pPr lvl="1"/>
            <a:r>
              <a:rPr lang="en-US" dirty="0">
                <a:hlinkClick r:id="rId2"/>
              </a:rPr>
              <a:t>https://docs.python.org/3/py-modindex.html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 err="1"/>
              <a:t>Pygame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 set of Python modules designed for writing games.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 algn="r"/>
            <a:r>
              <a:rPr lang="en-US" dirty="0"/>
              <a:t>End of Lecture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771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/>
              <a:t>Module: What?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C00000"/>
                </a:solidFill>
              </a:rPr>
              <a:t>module</a:t>
            </a:r>
            <a:r>
              <a:rPr lang="en-US" dirty="0"/>
              <a:t> is a file containing Python definitions and statements. </a:t>
            </a:r>
          </a:p>
          <a:p>
            <a:pPr lvl="1"/>
            <a:r>
              <a:rPr lang="en-US" dirty="0"/>
              <a:t>The file name is the module name (xxx.py) </a:t>
            </a:r>
          </a:p>
          <a:p>
            <a:pPr lvl="1"/>
            <a:r>
              <a:rPr lang="en-US" dirty="0"/>
              <a:t>Within a module, the module’s name (as a string) is available as the value of the global variable </a:t>
            </a:r>
            <a:r>
              <a:rPr lang="en-US" dirty="0">
                <a:solidFill>
                  <a:srgbClr val="0070C0"/>
                </a:solidFill>
              </a:rPr>
              <a:t>__name__ </a:t>
            </a:r>
          </a:p>
          <a:p>
            <a:r>
              <a:rPr lang="en-US" dirty="0"/>
              <a:t>Definitions from a module can be imported into other modules or into the main module</a:t>
            </a:r>
          </a:p>
          <a:p>
            <a:pPr lvl="1"/>
            <a:r>
              <a:rPr lang="en-US" dirty="0"/>
              <a:t>main module: in which the interpreter main program executes (</a:t>
            </a:r>
            <a:r>
              <a:rPr lang="en-US" dirty="0">
                <a:solidFill>
                  <a:srgbClr val="0070C0"/>
                </a:solidFill>
              </a:rPr>
              <a:t>__main__</a:t>
            </a:r>
            <a:r>
              <a:rPr lang="en-US" dirty="0"/>
              <a:t>)</a:t>
            </a:r>
          </a:p>
          <a:p>
            <a:pPr lvl="2"/>
            <a:endParaRPr lang="en-US" i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779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313954"/>
            <a:ext cx="8210880" cy="1046990"/>
          </a:xfrm>
        </p:spPr>
        <p:txBody>
          <a:bodyPr/>
          <a:lstStyle/>
          <a:p>
            <a:pPr>
              <a:lnSpc>
                <a:spcPct val="44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 dirty="0">
                <a:solidFill>
                  <a:srgbClr val="0070C0"/>
                </a:solidFill>
              </a:rPr>
              <a:t>__name__ </a:t>
            </a:r>
            <a:r>
              <a:rPr lang="en-GB" altLang="en-US" dirty="0"/>
              <a:t>and </a:t>
            </a:r>
            <a:r>
              <a:rPr lang="en-GB" altLang="en-US" dirty="0">
                <a:solidFill>
                  <a:srgbClr val="0070C0"/>
                </a:solidFill>
              </a:rPr>
              <a:t>__main__</a:t>
            </a:r>
          </a:p>
        </p:txBody>
      </p:sp>
      <p:sp>
        <p:nvSpPr>
          <p:cNvPr id="1300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1" y="1604329"/>
            <a:ext cx="8210880" cy="4509114"/>
          </a:xfrm>
        </p:spPr>
        <p:txBody>
          <a:bodyPr>
            <a:normAutofit fontScale="92500" lnSpcReduction="10000"/>
          </a:bodyPr>
          <a:lstStyle/>
          <a:p>
            <a:pPr marL="364326" indent="-269284">
              <a:buSzPct val="45000"/>
              <a:buFont typeface="Wingdings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dirty="0"/>
              <a:t>When a file is run as a top-level program, it's </a:t>
            </a:r>
            <a:r>
              <a:rPr lang="en-GB" altLang="en-US" dirty="0">
                <a:solidFill>
                  <a:srgbClr val="0070C0"/>
                </a:solidFill>
              </a:rPr>
              <a:t>__name__ </a:t>
            </a:r>
            <a:r>
              <a:rPr lang="en-GB" altLang="en-US" dirty="0"/>
              <a:t>is set to “</a:t>
            </a:r>
            <a:r>
              <a:rPr lang="en-GB" altLang="en-US" dirty="0">
                <a:solidFill>
                  <a:srgbClr val="0070C0"/>
                </a:solidFill>
              </a:rPr>
              <a:t>__main__</a:t>
            </a:r>
            <a:r>
              <a:rPr lang="en-GB" altLang="en-US" dirty="0"/>
              <a:t>” when it starts</a:t>
            </a:r>
          </a:p>
          <a:p>
            <a:pPr marL="364326" indent="-269284">
              <a:buSzPct val="45000"/>
              <a:buFont typeface="Wingdings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dirty="0"/>
              <a:t>If a file is imported, </a:t>
            </a:r>
            <a:r>
              <a:rPr lang="en-GB" altLang="en-US" dirty="0">
                <a:solidFill>
                  <a:srgbClr val="0070C0"/>
                </a:solidFill>
              </a:rPr>
              <a:t>__name__ </a:t>
            </a:r>
            <a:r>
              <a:rPr lang="en-GB" altLang="en-US" dirty="0"/>
              <a:t>is set to the </a:t>
            </a:r>
            <a:r>
              <a:rPr lang="en-GB" altLang="en-US" dirty="0">
                <a:solidFill>
                  <a:srgbClr val="C00000"/>
                </a:solidFill>
              </a:rPr>
              <a:t>name of the module </a:t>
            </a:r>
            <a:r>
              <a:rPr lang="en-GB" altLang="en-US" dirty="0"/>
              <a:t>as the importer sees it</a:t>
            </a:r>
          </a:p>
          <a:p>
            <a:pPr marL="95042" indent="0"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endParaRPr lang="en-US" altLang="en-US" dirty="0"/>
          </a:p>
          <a:p>
            <a:pPr marL="95042" indent="0"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US" altLang="en-US" sz="2600" dirty="0">
                <a:solidFill>
                  <a:srgbClr val="0070C0"/>
                </a:solidFill>
              </a:rPr>
              <a:t># mymodule.py</a:t>
            </a:r>
          </a:p>
          <a:p>
            <a:pPr marL="95042" indent="0"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US" altLang="en-US" sz="2600" dirty="0">
                <a:solidFill>
                  <a:srgbClr val="0070C0"/>
                </a:solidFill>
              </a:rPr>
              <a:t> </a:t>
            </a:r>
            <a:r>
              <a:rPr lang="en-US" altLang="en-US" sz="2600" dirty="0" err="1">
                <a:solidFill>
                  <a:srgbClr val="0070C0"/>
                </a:solidFill>
              </a:rPr>
              <a:t>def</a:t>
            </a:r>
            <a:r>
              <a:rPr lang="en-US" altLang="en-US" sz="2600" dirty="0">
                <a:solidFill>
                  <a:srgbClr val="0070C0"/>
                </a:solidFill>
              </a:rPr>
              <a:t> _</a:t>
            </a:r>
            <a:r>
              <a:rPr lang="en-US" altLang="en-US" sz="2600" dirty="0" err="1">
                <a:solidFill>
                  <a:srgbClr val="0070C0"/>
                </a:solidFill>
              </a:rPr>
              <a:t>runTests</a:t>
            </a:r>
            <a:r>
              <a:rPr lang="en-US" altLang="en-US" sz="2600" dirty="0">
                <a:solidFill>
                  <a:srgbClr val="0070C0"/>
                </a:solidFill>
              </a:rPr>
              <a:t>():</a:t>
            </a:r>
          </a:p>
          <a:p>
            <a:pPr marL="95042" indent="0"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US" altLang="en-US" sz="2600" dirty="0">
                <a:solidFill>
                  <a:srgbClr val="0070C0"/>
                </a:solidFill>
              </a:rPr>
              <a:t>     …</a:t>
            </a:r>
          </a:p>
          <a:p>
            <a:pPr marL="95042" indent="0"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US" altLang="en-US" sz="2600" dirty="0">
                <a:solidFill>
                  <a:srgbClr val="0070C0"/>
                </a:solidFill>
              </a:rPr>
              <a:t> if __name__ == '__main__': 		</a:t>
            </a:r>
          </a:p>
          <a:p>
            <a:pPr marL="95042" indent="0"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US" altLang="en-US" sz="2600" dirty="0">
                <a:solidFill>
                  <a:srgbClr val="0070C0"/>
                </a:solidFill>
              </a:rPr>
              <a:t>			_</a:t>
            </a:r>
            <a:r>
              <a:rPr lang="en-US" altLang="en-US" sz="2600" dirty="0" err="1">
                <a:solidFill>
                  <a:srgbClr val="0070C0"/>
                </a:solidFill>
              </a:rPr>
              <a:t>runTests</a:t>
            </a:r>
            <a:r>
              <a:rPr lang="en-US" altLang="en-US" sz="2600" dirty="0">
                <a:solidFill>
                  <a:srgbClr val="0070C0"/>
                </a:solidFill>
              </a:rPr>
              <a:t>()</a:t>
            </a:r>
            <a:endParaRPr lang="en-GB" altLang="en-US" sz="2600" dirty="0">
              <a:solidFill>
                <a:srgbClr val="0070C0"/>
              </a:solidFill>
            </a:endParaRPr>
          </a:p>
          <a:p>
            <a:pPr marL="95042" indent="0"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endParaRPr lang="en-GB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724400" y="3886200"/>
            <a:ext cx="3429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 this way, the </a:t>
            </a:r>
            <a:r>
              <a:rPr lang="en-US" sz="1600" dirty="0" err="1">
                <a:solidFill>
                  <a:srgbClr val="FF0000"/>
                </a:solidFill>
              </a:rPr>
              <a:t>mymodule</a:t>
            </a:r>
            <a:r>
              <a:rPr lang="en-US" sz="1600" dirty="0"/>
              <a:t> can act as a module for other program to </a:t>
            </a:r>
            <a:r>
              <a:rPr lang="en-US" sz="1600" dirty="0">
                <a:solidFill>
                  <a:srgbClr val="FF0000"/>
                </a:solidFill>
              </a:rPr>
              <a:t>import</a:t>
            </a:r>
            <a:r>
              <a:rPr lang="en-US" sz="1600" dirty="0"/>
              <a:t> or as a standalone program to be run </a:t>
            </a:r>
            <a:r>
              <a:rPr lang="en-US" sz="1600" dirty="0">
                <a:solidFill>
                  <a:srgbClr val="FF0000"/>
                </a:solidFill>
              </a:rPr>
              <a:t>python mymodule.py </a:t>
            </a:r>
            <a:r>
              <a:rPr lang="en-US" sz="1600" dirty="0"/>
              <a:t>directly from the command line.</a:t>
            </a:r>
          </a:p>
        </p:txBody>
      </p:sp>
    </p:spTree>
    <p:extLst>
      <p:ext uri="{BB962C8B-B14F-4D97-AF65-F5344CB8AC3E}">
        <p14:creationId xmlns:p14="http://schemas.microsoft.com/office/powerpoint/2010/main" val="11454803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Module: 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vs. Module</a:t>
            </a:r>
          </a:p>
          <a:p>
            <a:pPr lvl="1"/>
            <a:r>
              <a:rPr lang="en-US" dirty="0"/>
              <a:t>Module: a logical way to organize Python code</a:t>
            </a:r>
          </a:p>
          <a:p>
            <a:pPr lvl="1"/>
            <a:r>
              <a:rPr lang="en-US" dirty="0"/>
              <a:t>File: a way physically organize modules</a:t>
            </a:r>
          </a:p>
          <a:p>
            <a:pPr lvl="1"/>
            <a:r>
              <a:rPr lang="en-US" dirty="0"/>
              <a:t>Each file is considered an individual module</a:t>
            </a:r>
          </a:p>
          <a:p>
            <a:pPr lvl="1"/>
            <a:r>
              <a:rPr lang="en-US" dirty="0"/>
              <a:t>A module is saved in a file</a:t>
            </a:r>
          </a:p>
          <a:p>
            <a:pPr lvl="1"/>
            <a:r>
              <a:rPr lang="en-US" dirty="0"/>
              <a:t>The file name is the module name appended with the .</a:t>
            </a:r>
            <a:r>
              <a:rPr lang="en-US" dirty="0" err="1"/>
              <a:t>py</a:t>
            </a:r>
            <a:r>
              <a:rPr lang="en-US" dirty="0"/>
              <a:t> file extension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461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dirty="0"/>
              <a:t>Example (fibo.py)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# Fibonacci numbers module, saved in a file </a:t>
            </a:r>
            <a:r>
              <a:rPr lang="en-US" sz="2000" dirty="0">
                <a:solidFill>
                  <a:srgbClr val="FF0000"/>
                </a:solidFill>
              </a:rPr>
              <a:t>fibo.py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70C0"/>
                </a:solidFill>
              </a:rPr>
              <a:t>def</a:t>
            </a:r>
            <a:r>
              <a:rPr lang="en-US" sz="2000" dirty="0">
                <a:solidFill>
                  <a:srgbClr val="0070C0"/>
                </a:solidFill>
              </a:rPr>
              <a:t> fib(n):    </a:t>
            </a:r>
            <a:r>
              <a:rPr lang="en-US" sz="2000" dirty="0"/>
              <a:t># write Fibonacci series up to n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   a, b = 0, 1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   while b &lt; n: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       print(b, end=' ')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       a, b = b, </a:t>
            </a:r>
            <a:r>
              <a:rPr lang="en-US" sz="2000" dirty="0" err="1">
                <a:solidFill>
                  <a:srgbClr val="0070C0"/>
                </a:solidFill>
              </a:rPr>
              <a:t>a+b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   print()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70C0"/>
                </a:solidFill>
              </a:rPr>
              <a:t>def</a:t>
            </a:r>
            <a:r>
              <a:rPr lang="en-US" sz="2000" dirty="0">
                <a:solidFill>
                  <a:srgbClr val="0070C0"/>
                </a:solidFill>
              </a:rPr>
              <a:t> fib2(n): </a:t>
            </a:r>
            <a:r>
              <a:rPr lang="en-US" sz="2000" dirty="0"/>
              <a:t># return Fibonacci series up to n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   result = []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   a, b = 0, 1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   while b &lt; n: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       </a:t>
            </a:r>
            <a:r>
              <a:rPr lang="en-US" sz="2000" dirty="0" err="1">
                <a:solidFill>
                  <a:srgbClr val="0070C0"/>
                </a:solidFill>
              </a:rPr>
              <a:t>result.append</a:t>
            </a:r>
            <a:r>
              <a:rPr lang="en-US" sz="2000" dirty="0">
                <a:solidFill>
                  <a:srgbClr val="0070C0"/>
                </a:solidFill>
              </a:rPr>
              <a:t>(b)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       a, b = b, </a:t>
            </a:r>
            <a:r>
              <a:rPr lang="en-US" sz="2000" dirty="0" err="1">
                <a:solidFill>
                  <a:srgbClr val="0070C0"/>
                </a:solidFill>
              </a:rPr>
              <a:t>a+b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   return result</a:t>
            </a:r>
          </a:p>
        </p:txBody>
      </p:sp>
    </p:spTree>
    <p:extLst>
      <p:ext uri="{BB962C8B-B14F-4D97-AF65-F5344CB8AC3E}">
        <p14:creationId xmlns:p14="http://schemas.microsoft.com/office/powerpoint/2010/main" val="3704248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(use module fibo.py)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import </a:t>
            </a:r>
            <a:r>
              <a:rPr lang="en-US" dirty="0" err="1">
                <a:solidFill>
                  <a:srgbClr val="0070C0"/>
                </a:solidFill>
              </a:rPr>
              <a:t>fibo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fibo.fib</a:t>
            </a:r>
            <a:r>
              <a:rPr lang="en-US" dirty="0">
                <a:solidFill>
                  <a:srgbClr val="0070C0"/>
                </a:solidFill>
              </a:rPr>
              <a:t>(1000)</a:t>
            </a:r>
          </a:p>
          <a:p>
            <a:pPr marL="0" indent="0">
              <a:buNone/>
            </a:pPr>
            <a:r>
              <a:rPr lang="en-US" dirty="0"/>
              <a:t>1 1 2 3 5 8 13 21 34 55 89 144 233 377 610 987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fibo.fib2(100)</a:t>
            </a:r>
          </a:p>
          <a:p>
            <a:pPr marL="0" indent="0">
              <a:buNone/>
            </a:pPr>
            <a:r>
              <a:rPr lang="en-US" dirty="0"/>
              <a:t>[1, 1, 2, 3, 5, 8, 13, 21, 34, 55, 89]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fibo</a:t>
            </a:r>
            <a:r>
              <a:rPr lang="en-US" dirty="0">
                <a:solidFill>
                  <a:srgbClr val="0070C0"/>
                </a:solidFill>
              </a:rPr>
              <a:t>.__name__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'</a:t>
            </a:r>
            <a:r>
              <a:rPr lang="en-US" dirty="0" err="1">
                <a:solidFill>
                  <a:srgbClr val="0070C0"/>
                </a:solidFill>
              </a:rPr>
              <a:t>fibo</a:t>
            </a:r>
            <a:r>
              <a:rPr lang="en-US" dirty="0">
                <a:solidFill>
                  <a:srgbClr val="0070C0"/>
                </a:solidFill>
              </a:rPr>
              <a:t>‘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fib_new</a:t>
            </a:r>
            <a:r>
              <a:rPr lang="en-US" dirty="0">
                <a:solidFill>
                  <a:srgbClr val="0070C0"/>
                </a:solidFill>
              </a:rPr>
              <a:t> = </a:t>
            </a:r>
            <a:r>
              <a:rPr lang="en-US" dirty="0" err="1">
                <a:solidFill>
                  <a:srgbClr val="0070C0"/>
                </a:solidFill>
              </a:rPr>
              <a:t>fibo.fib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fib_new</a:t>
            </a:r>
            <a:r>
              <a:rPr lang="en-US" dirty="0">
                <a:solidFill>
                  <a:srgbClr val="0070C0"/>
                </a:solidFill>
              </a:rPr>
              <a:t>(500)</a:t>
            </a:r>
          </a:p>
          <a:p>
            <a:pPr marL="0" indent="0">
              <a:buNone/>
            </a:pPr>
            <a:r>
              <a:rPr lang="en-US" dirty="0"/>
              <a:t>1 1 2 3 5 8 13 21 34 55 89 144 233 377</a:t>
            </a:r>
          </a:p>
        </p:txBody>
      </p:sp>
    </p:spTree>
    <p:extLst>
      <p:ext uri="{BB962C8B-B14F-4D97-AF65-F5344CB8AC3E}">
        <p14:creationId xmlns:p14="http://schemas.microsoft.com/office/powerpoint/2010/main" val="3303500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/>
              <a:t>Importing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import statement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import module1		</a:t>
            </a:r>
            <a:r>
              <a:rPr lang="en-US" dirty="0"/>
              <a:t>#import one module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import module2</a:t>
            </a:r>
          </a:p>
          <a:p>
            <a:pPr marL="0" indent="0">
              <a:buNone/>
            </a:pPr>
            <a:r>
              <a:rPr lang="en-US" dirty="0"/>
              <a:t>	…</a:t>
            </a:r>
          </a:p>
          <a:p>
            <a:pPr marL="0" indent="0">
              <a:buNone/>
            </a:pPr>
            <a:r>
              <a:rPr lang="en-US" dirty="0"/>
              <a:t>	or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>
                <a:solidFill>
                  <a:srgbClr val="0070C0"/>
                </a:solidFill>
              </a:rPr>
              <a:t>import module1 </a:t>
            </a:r>
            <a:r>
              <a:rPr lang="en-US" dirty="0">
                <a:solidFill>
                  <a:srgbClr val="0070C0"/>
                </a:solidFill>
              </a:rPr>
              <a:t>[, module2 …]	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</a:t>
            </a:r>
            <a:r>
              <a:rPr lang="en-US" dirty="0"/>
              <a:t>#import multiple modules</a:t>
            </a:r>
          </a:p>
          <a:p>
            <a:pPr marL="0" indent="0">
              <a:buNone/>
            </a:pPr>
            <a:r>
              <a:rPr lang="en-US" dirty="0"/>
              <a:t>	or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from module import name1 [,name2 …]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</a:t>
            </a:r>
            <a:r>
              <a:rPr lang="en-US" sz="2600" dirty="0"/>
              <a:t>#import specific items/definitions from a module</a:t>
            </a:r>
          </a:p>
        </p:txBody>
      </p:sp>
    </p:spTree>
    <p:extLst>
      <p:ext uri="{BB962C8B-B14F-4D97-AF65-F5344CB8AC3E}">
        <p14:creationId xmlns:p14="http://schemas.microsoft.com/office/powerpoint/2010/main" val="650289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from </a:t>
            </a:r>
            <a:r>
              <a:rPr lang="en-US" sz="2800" dirty="0" err="1">
                <a:solidFill>
                  <a:srgbClr val="0070C0"/>
                </a:solidFill>
              </a:rPr>
              <a:t>fibo</a:t>
            </a:r>
            <a:r>
              <a:rPr lang="en-US" sz="2800" dirty="0">
                <a:solidFill>
                  <a:srgbClr val="0070C0"/>
                </a:solidFill>
              </a:rPr>
              <a:t> import fib, fib2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fib(500)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from </a:t>
            </a:r>
            <a:r>
              <a:rPr lang="en-US" sz="2800" dirty="0" err="1">
                <a:solidFill>
                  <a:srgbClr val="0070C0"/>
                </a:solidFill>
              </a:rPr>
              <a:t>fibo</a:t>
            </a:r>
            <a:r>
              <a:rPr lang="en-US" sz="2800" dirty="0">
                <a:solidFill>
                  <a:srgbClr val="0070C0"/>
                </a:solidFill>
              </a:rPr>
              <a:t> import *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fib(500)</a:t>
            </a:r>
          </a:p>
          <a:p>
            <a:pPr marL="0" indent="0">
              <a:buNone/>
            </a:pPr>
            <a:endParaRPr lang="en-US" sz="2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800" dirty="0"/>
              <a:t>#may rename module or definition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import </a:t>
            </a:r>
            <a:r>
              <a:rPr lang="en-US" sz="2800" dirty="0" err="1">
                <a:solidFill>
                  <a:srgbClr val="0070C0"/>
                </a:solidFill>
              </a:rPr>
              <a:t>fibo</a:t>
            </a:r>
            <a:r>
              <a:rPr lang="en-US" sz="2800" dirty="0">
                <a:solidFill>
                  <a:srgbClr val="0070C0"/>
                </a:solidFill>
              </a:rPr>
              <a:t> as </a:t>
            </a:r>
            <a:r>
              <a:rPr lang="en-US" sz="2800" dirty="0" err="1">
                <a:solidFill>
                  <a:srgbClr val="0070C0"/>
                </a:solidFill>
              </a:rPr>
              <a:t>my_fibo</a:t>
            </a:r>
            <a:endParaRPr lang="en-US" sz="2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from </a:t>
            </a:r>
            <a:r>
              <a:rPr lang="en-US" sz="2800" dirty="0" err="1">
                <a:solidFill>
                  <a:srgbClr val="0070C0"/>
                </a:solidFill>
              </a:rPr>
              <a:t>fibo</a:t>
            </a:r>
            <a:r>
              <a:rPr lang="en-US" sz="2800" dirty="0">
                <a:solidFill>
                  <a:srgbClr val="0070C0"/>
                </a:solidFill>
              </a:rPr>
              <a:t> import fib as </a:t>
            </a:r>
            <a:r>
              <a:rPr lang="en-US" sz="2800" dirty="0" err="1">
                <a:solidFill>
                  <a:srgbClr val="0070C0"/>
                </a:solidFill>
              </a:rPr>
              <a:t>new_fib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822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1318</Words>
  <Application>Microsoft Office PowerPoint</Application>
  <PresentationFormat>On-screen Show (4:3)</PresentationFormat>
  <Paragraphs>294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Times New Roman</vt:lpstr>
      <vt:lpstr>Wingdings</vt:lpstr>
      <vt:lpstr>Office Theme</vt:lpstr>
      <vt:lpstr>Python Modules</vt:lpstr>
      <vt:lpstr>Module:  Why?</vt:lpstr>
      <vt:lpstr>Module: What?</vt:lpstr>
      <vt:lpstr>__name__ and __main__</vt:lpstr>
      <vt:lpstr>Module: How</vt:lpstr>
      <vt:lpstr>Example (fibo.py)</vt:lpstr>
      <vt:lpstr>Example (use module fibo.py)</vt:lpstr>
      <vt:lpstr>Importing Module</vt:lpstr>
      <vt:lpstr>Example</vt:lpstr>
      <vt:lpstr>Practice (play with it and compare)</vt:lpstr>
      <vt:lpstr>Namespace</vt:lpstr>
      <vt:lpstr>Packages</vt:lpstr>
      <vt:lpstr> </vt:lpstr>
      <vt:lpstr>Importing modules from package</vt:lpstr>
      <vt:lpstr>Commonly used built-in modules</vt:lpstr>
      <vt:lpstr>Example:  using the time module</vt:lpstr>
      <vt:lpstr>Example: use timeit to measure function execution time</vt:lpstr>
      <vt:lpstr>The calendar module</vt:lpstr>
      <vt:lpstr>The random module</vt:lpstr>
      <vt:lpstr>The statistics module</vt:lpstr>
      <vt:lpstr>PowerPoint Presentation</vt:lpstr>
      <vt:lpstr>Symbolic processing with sympy module</vt:lpstr>
      <vt:lpstr> </vt:lpstr>
      <vt:lpstr>Plotting simple graphs</vt:lpstr>
      <vt:lpstr>The turtle Graphics</vt:lpstr>
      <vt:lpstr>Many, many Python modules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</dc:title>
  <dc:creator>Lan Yang</dc:creator>
  <cp:lastModifiedBy>Lan Yang</cp:lastModifiedBy>
  <cp:revision>56</cp:revision>
  <dcterms:created xsi:type="dcterms:W3CDTF">2015-09-17T15:55:28Z</dcterms:created>
  <dcterms:modified xsi:type="dcterms:W3CDTF">2019-08-22T19:22:35Z</dcterms:modified>
</cp:coreProperties>
</file>