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8" r:id="rId7"/>
    <p:sldId id="260" r:id="rId8"/>
    <p:sldId id="262" r:id="rId9"/>
    <p:sldId id="263" r:id="rId10"/>
    <p:sldId id="26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36E3-8398-46E8-9892-439B1CE25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8C471-58C1-436B-98FE-9BEDA8E8B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16A5F-B2D7-4593-8732-09FDEC0C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09C-EC32-4743-80C8-2A8F4EBBDA5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F8DA-E9CB-47B9-B4CD-D0DFC7B4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EF90-EBEE-4967-AF7B-9C6429DC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7B0C-F84A-4FFD-98B7-56E7EF15D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F4BA-AE18-464D-9BFE-1E9F38A3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1C64F-EF04-434E-97E0-B56C1E065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D22A8-103F-4B83-895F-3011C89A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09C-EC32-4743-80C8-2A8F4EBBDA5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0A99-6E75-4BA2-A909-333A2CDC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A6DFD-A259-4A34-9FFC-8F1C3242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7B0C-F84A-4FFD-98B7-56E7EF15D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3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2678F-7809-462E-B168-F3C874995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587A9-A9E4-48F6-869B-A36B28626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C1AB-A94C-44A2-AA01-903D0ECD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09C-EC32-4743-80C8-2A8F4EBBDA5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28DF3-5D0B-4C08-8C9F-3CA86B3F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5969-646D-48D7-B4D9-189CCD3B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7B0C-F84A-4FFD-98B7-56E7EF15D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279-3FEA-46C0-8B12-B5871459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1E9A-6AFB-408F-95D8-0DFB95AA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AA3C5-EFF7-4462-A8CF-0B90D024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09C-EC32-4743-80C8-2A8F4EBBDA5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F3D64-CC75-4D5B-99A0-E2F51B46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66868-2AAB-4C1F-9D20-FCB84CD3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7B0C-F84A-4FFD-98B7-56E7EF15D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5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2C2-2D94-41F6-831D-B485FBE1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59EF7-F3EE-4C45-85D7-00CE0B27E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1CFC0-3BE0-4FC5-8150-9D57BFC6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09C-EC32-4743-80C8-2A8F4EBBDA5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0B30-F8D9-4E5E-8375-2DF140EE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35B0F-F266-4BF9-B734-90C4FFBC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7B0C-F84A-4FFD-98B7-56E7EF15D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7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EFA3-5455-4AF6-A0A8-A910ECF3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AB39-8B7E-4BC1-9852-15C0DF39E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6ABDC-096C-4183-93A3-00506D910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2D73E-1D41-44AF-A162-BCF6D6D1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09C-EC32-4743-80C8-2A8F4EBBDA5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240FF-6E5D-42C2-9D77-41621FDE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2E51B-FB02-4839-A656-05DBA764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7B0C-F84A-4FFD-98B7-56E7EF15D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4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382E-C0D2-4AD6-8CF7-236F7FA1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4A190-6C9F-4850-B941-31D940E2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3EB55-9FDD-4D5A-8721-FB374D6EA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E403F-B628-4647-8D9F-95A582A9F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6C523-D650-4D6C-9FC3-F39248D8C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48D80-8F41-48D0-9FED-AE435D10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09C-EC32-4743-80C8-2A8F4EBBDA5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F634-DBD3-4077-9CC3-DC919C7E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C23E8-585D-48CE-AE3C-39E4E78F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7B0C-F84A-4FFD-98B7-56E7EF15D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4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4AB1-B2F5-4561-A0CF-C06F9B5C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77F13-7FB6-4559-B725-E7D8A30E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09C-EC32-4743-80C8-2A8F4EBBDA5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9939-8BB8-44C4-BF4C-8C0CCBFA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17563-E237-404B-8202-B3CDF841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7B0C-F84A-4FFD-98B7-56E7EF15D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188FA-694E-4F1F-8956-6E4BBD90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09C-EC32-4743-80C8-2A8F4EBBDA5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47942-050E-45A6-B082-17787A23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82E78-FD04-48DD-9862-6E386F43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7B0C-F84A-4FFD-98B7-56E7EF15D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5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6301-91D8-453C-B36F-2885FC81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6DDC-28F4-401B-A906-4B27AEF9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BEF02-6035-49A9-B069-9A275CF6F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2E471-F4E0-4997-95FE-D087AFDF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09C-EC32-4743-80C8-2A8F4EBBDA5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06A79-0FA2-49AB-9906-4FA802D7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D3776-DA3D-4722-A706-B2780197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7B0C-F84A-4FFD-98B7-56E7EF15D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3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5DCA-05BD-47B9-BE69-EC0A78E7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B7C8D-BE5D-48B2-A5CC-D8F047CA8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038C6-3433-4EAD-A342-53C1ADC0C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7CF08-8A5F-4B0D-ABF2-3D38750E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A09C-EC32-4743-80C8-2A8F4EBBDA5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3C70A-97FD-4B30-A9D6-AA4CE725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4D6CD-3B15-4CC5-B587-7FFA1550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7B0C-F84A-4FFD-98B7-56E7EF15D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4BF7D-BF6B-4226-BB0A-70A9B2D2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616DD-6587-420F-82B1-18F4B05A2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406CD-A7BA-46A0-A4AE-93FCB5F71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8A09C-EC32-4743-80C8-2A8F4EBBDA5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C09CC-1F88-4774-B4A4-B674E50C6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EB3C-E4B7-4EF8-B3BB-C694D6D97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7B0C-F84A-4FFD-98B7-56E7EF15D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8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3737-F148-4EC9-BFF0-C82C19056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2 Mock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D47E9-CAEA-4146-B009-DC868CB39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6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691E-AAC5-4BBE-BC41-D9881C7C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DAD21-4024-48D7-82DC-C4FDEC05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Assume we have collected the following information from our discussion board: </a:t>
            </a:r>
          </a:p>
          <a:p>
            <a:pPr marL="0" indent="0">
              <a:buNone/>
            </a:pPr>
            <a:r>
              <a:rPr lang="en-US" i="1" dirty="0"/>
              <a:t>(Joseph, thread1), (Randy, thread2), (Tony, thread1), (Tony, thread 2), (Tony, thread 3), (Jessica, thread1), (Alex, thread1), (Alex, thread2), (Cody, thread2), (Jazmin, thread1)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Here (A, </a:t>
            </a:r>
            <a:r>
              <a:rPr lang="en-US" dirty="0" err="1"/>
              <a:t>threadi</a:t>
            </a:r>
            <a:r>
              <a:rPr lang="en-US" dirty="0"/>
              <a:t>) refers A posted on </a:t>
            </a:r>
            <a:r>
              <a:rPr lang="en-US" dirty="0" err="1"/>
              <a:t>threadi</a:t>
            </a:r>
            <a:r>
              <a:rPr lang="en-US" dirty="0"/>
              <a:t>. Assume in real  case the input file very long …</a:t>
            </a:r>
          </a:p>
          <a:p>
            <a:pPr marL="0" indent="0">
              <a:buNone/>
            </a:pPr>
            <a:r>
              <a:rPr lang="en-US" dirty="0"/>
              <a:t>We’d use MapReduce model to </a:t>
            </a:r>
            <a:r>
              <a:rPr lang="en-US" dirty="0">
                <a:solidFill>
                  <a:srgbClr val="FF0000"/>
                </a:solidFill>
              </a:rPr>
              <a:t>count how many people posted on each thread</a:t>
            </a:r>
            <a:r>
              <a:rPr lang="en-US" dirty="0"/>
              <a:t>. Illustrate </a:t>
            </a:r>
            <a:r>
              <a:rPr lang="en-US"/>
              <a:t>your MapReduce </a:t>
            </a:r>
            <a:r>
              <a:rPr lang="en-US" dirty="0"/>
              <a:t>model using 5 mappers and 3 reducers for above sample data. Show the intermediate result of the Map phase, and the input and output of the Reduce phase.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91A1-3884-4BAF-9053-0EA2AB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(new problem for last week lecture)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942D-482A-4CFC-90F7-D7EB636B8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two of cloud security challenges</a:t>
            </a:r>
          </a:p>
          <a:p>
            <a:endParaRPr lang="en-US" dirty="0"/>
          </a:p>
          <a:p>
            <a:r>
              <a:rPr lang="en-US" dirty="0"/>
              <a:t>For each of the above, give an example, and briefly explain why it’s a “challenge”</a:t>
            </a:r>
          </a:p>
          <a:p>
            <a:endParaRPr lang="en-US" dirty="0"/>
          </a:p>
          <a:p>
            <a:r>
              <a:rPr lang="en-US" dirty="0"/>
              <a:t>Describe one of the best cloud security solution (best: in your own opinion/imagination)</a:t>
            </a:r>
          </a:p>
        </p:txBody>
      </p:sp>
    </p:spTree>
    <p:extLst>
      <p:ext uri="{BB962C8B-B14F-4D97-AF65-F5344CB8AC3E}">
        <p14:creationId xmlns:p14="http://schemas.microsoft.com/office/powerpoint/2010/main" val="12591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91F3-D19A-4EAF-A66B-D4FC6216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Multiple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0A76D-D308-4E75-AA83-E811F8FB2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idea of cloud computing could be tracked back to the origin of _______________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Parallel computing		b. distributed computing	</a:t>
            </a:r>
          </a:p>
          <a:p>
            <a:pPr marL="0" indent="0">
              <a:buNone/>
            </a:pPr>
            <a:r>
              <a:rPr lang="en-US" dirty="0"/>
              <a:t>c. utility computing		d. grid computing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3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E29-D0E6-405A-9AB2-66496983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723D-9BDF-42E4-AE0D-425D2925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Dynamo is a component of Amazon’s cloud service. What is its functionality?</a:t>
            </a:r>
          </a:p>
          <a:p>
            <a:pPr marL="514350" indent="-514350">
              <a:buAutoNum type="alphaLcPeriod"/>
            </a:pPr>
            <a:r>
              <a:rPr lang="en-US" dirty="0"/>
              <a:t>virtual computing environment	</a:t>
            </a:r>
          </a:p>
          <a:p>
            <a:pPr marL="514350" indent="-514350">
              <a:buAutoNum type="alphaLcPeriod"/>
            </a:pPr>
            <a:r>
              <a:rPr lang="en-US" dirty="0"/>
              <a:t>storage system	</a:t>
            </a:r>
          </a:p>
          <a:p>
            <a:pPr marL="514350" indent="-514350">
              <a:buAutoNum type="alphaLcPeriod"/>
            </a:pPr>
            <a:r>
              <a:rPr lang="en-US" dirty="0"/>
              <a:t>networking service</a:t>
            </a:r>
          </a:p>
          <a:p>
            <a:pPr marL="514350" indent="-514350">
              <a:buAutoNum type="alphaLcPeriod"/>
            </a:pPr>
            <a:r>
              <a:rPr lang="en-US" dirty="0"/>
              <a:t>Other, please specify: ______________________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6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3BFE-A770-4780-B6DC-D19D2192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E881-B2D0-49B1-BE9E-BA0481E6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computing is  most popular for _____  computing.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a. data intensive</a:t>
            </a:r>
          </a:p>
          <a:p>
            <a:pPr marL="0" indent="0">
              <a:buNone/>
            </a:pPr>
            <a:r>
              <a:rPr lang="en-US" dirty="0"/>
              <a:t>	b. computation intensive</a:t>
            </a:r>
          </a:p>
          <a:p>
            <a:pPr marL="0" indent="0">
              <a:buNone/>
            </a:pPr>
            <a:r>
              <a:rPr lang="en-US" dirty="0"/>
              <a:t>	c. network communication intensive</a:t>
            </a:r>
          </a:p>
          <a:p>
            <a:pPr marL="0" indent="0">
              <a:buNone/>
            </a:pPr>
            <a:r>
              <a:rPr lang="en-US" dirty="0"/>
              <a:t>	d. other, please specify _____________</a:t>
            </a:r>
          </a:p>
        </p:txBody>
      </p:sp>
    </p:spTree>
    <p:extLst>
      <p:ext uri="{BB962C8B-B14F-4D97-AF65-F5344CB8AC3E}">
        <p14:creationId xmlns:p14="http://schemas.microsoft.com/office/powerpoint/2010/main" val="87655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8254-C0BD-4F37-8266-AE5A44C4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FAB2B-DAE3-45B7-8E8F-C46A4038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typical MapReduce programming model for processing a big data application,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(a) where is the input data to the Map task usually stored?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(b) where is the intermediate result (i.e. the output of the Map 	task) usually stored?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(c) where is the output of the Reduce task to be stored?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8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64C6-41CB-4CA1-A1BC-CB85E6C0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4081-4007-43AD-9BC9-7A15F84C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&lt;key, value&gt; pairs are used in MapReduce. The map task translates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Both"/>
            </a:pPr>
            <a:r>
              <a:rPr lang="en-US" dirty="0"/>
              <a:t>a key to &lt;key, value&gt; pair		</a:t>
            </a:r>
          </a:p>
          <a:p>
            <a:pPr marL="514350" indent="-514350">
              <a:buAutoNum type="alphaLcParenBoth"/>
            </a:pPr>
            <a:r>
              <a:rPr lang="en-US" dirty="0"/>
              <a:t>&lt;key1, value1&gt; to &lt;key2, value2&gt;</a:t>
            </a:r>
          </a:p>
          <a:p>
            <a:pPr marL="0" indent="0">
              <a:buNone/>
            </a:pPr>
            <a:r>
              <a:rPr lang="en-US" dirty="0"/>
              <a:t>(c) a value to &lt;key, value&gt; pair		</a:t>
            </a:r>
          </a:p>
          <a:p>
            <a:pPr marL="0" indent="0">
              <a:buNone/>
            </a:pPr>
            <a:r>
              <a:rPr lang="en-US" dirty="0"/>
              <a:t>(d) &lt;key1, value1&gt; to </a:t>
            </a:r>
            <a:r>
              <a:rPr lang="en-US" dirty="0" err="1"/>
              <a:t>list_of</a:t>
            </a:r>
            <a:r>
              <a:rPr lang="en-US" dirty="0"/>
              <a:t>(&lt;key2, value2&gt;)</a:t>
            </a:r>
          </a:p>
          <a:p>
            <a:pPr marL="0" indent="0">
              <a:buNone/>
            </a:pPr>
            <a:r>
              <a:rPr lang="en-US" dirty="0"/>
              <a:t>(e) none of above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3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8811-CB0C-4108-B78D-43F3CA91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84B2-C54E-4A78-92EA-C1237CBF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cloud is one of the four cloud service deployment models. Give a sample scenario and justify that community cloud is the best choice in this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1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3E4E-A294-41A8-8BCB-B37AF586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3705-5976-4F4F-8999-704B3F7F5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For each of the following cloud services, match it with the cloud service levels (SaaS, PaaS, …)	 </a:t>
            </a:r>
          </a:p>
          <a:p>
            <a:pPr marL="0" indent="0">
              <a:buNone/>
            </a:pPr>
            <a:r>
              <a:rPr lang="en-US" dirty="0"/>
              <a:t>(1) </a:t>
            </a:r>
            <a:r>
              <a:rPr lang="en-US" dirty="0" err="1">
                <a:solidFill>
                  <a:srgbClr val="FF0000"/>
                </a:solidFill>
              </a:rPr>
              <a:t>Apprenda</a:t>
            </a:r>
            <a:r>
              <a:rPr lang="en-US" dirty="0">
                <a:solidFill>
                  <a:srgbClr val="FF0000"/>
                </a:solidFill>
              </a:rPr>
              <a:t>:  </a:t>
            </a:r>
            <a:r>
              <a:rPr lang="en-US" dirty="0"/>
              <a:t>a software layer that securely deliver an entire ecosystem of data, services, applications and APIs to both internal and external customers across any infrastructure. For example, a company ABC can use </a:t>
            </a:r>
            <a:r>
              <a:rPr lang="en-US" dirty="0" err="1"/>
              <a:t>Apprenda</a:t>
            </a:r>
            <a:r>
              <a:rPr lang="en-US" dirty="0"/>
              <a:t> to build its own data analytics tool to oncologists for better patient care.</a:t>
            </a:r>
          </a:p>
          <a:p>
            <a:pPr marL="0" indent="0">
              <a:buNone/>
            </a:pPr>
            <a:r>
              <a:rPr lang="en-US" dirty="0"/>
              <a:t>(2) </a:t>
            </a:r>
            <a:r>
              <a:rPr lang="en-US" dirty="0">
                <a:solidFill>
                  <a:srgbClr val="FF0000"/>
                </a:solidFill>
              </a:rPr>
              <a:t>GoToMeeting</a:t>
            </a:r>
            <a:r>
              <a:rPr lang="en-US" dirty="0"/>
              <a:t> (Online Meetings)</a:t>
            </a:r>
          </a:p>
          <a:p>
            <a:pPr marL="0" indent="0">
              <a:buNone/>
            </a:pPr>
            <a:r>
              <a:rPr lang="en-US" dirty="0"/>
              <a:t>(3) </a:t>
            </a:r>
            <a:r>
              <a:rPr lang="en-US" dirty="0" err="1">
                <a:solidFill>
                  <a:srgbClr val="FF0000"/>
                </a:solidFill>
              </a:rPr>
              <a:t>Bluelock</a:t>
            </a:r>
            <a:r>
              <a:rPr lang="en-US" dirty="0">
                <a:solidFill>
                  <a:srgbClr val="FF0000"/>
                </a:solidFill>
              </a:rPr>
              <a:t> virtual Datacenters </a:t>
            </a:r>
          </a:p>
          <a:p>
            <a:pPr marL="0" indent="0">
              <a:buNone/>
            </a:pPr>
            <a:r>
              <a:rPr lang="en-US" dirty="0"/>
              <a:t>(4) </a:t>
            </a:r>
            <a:r>
              <a:rPr lang="en-US" dirty="0">
                <a:solidFill>
                  <a:srgbClr val="FF0000"/>
                </a:solidFill>
              </a:rPr>
              <a:t>Evite: </a:t>
            </a:r>
            <a:r>
              <a:rPr lang="en-US" dirty="0"/>
              <a:t>a social-planning website for creating, sending, and managing online invitations</a:t>
            </a:r>
          </a:p>
        </p:txBody>
      </p:sp>
    </p:spTree>
    <p:extLst>
      <p:ext uri="{BB962C8B-B14F-4D97-AF65-F5344CB8AC3E}">
        <p14:creationId xmlns:p14="http://schemas.microsoft.com/office/powerpoint/2010/main" val="240089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CAE6-BFA6-4F18-BED2-99BE3E17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E2A9E-BE5A-4F9B-A953-F56D49F7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Datacenter is a pool of cloud infrastructure resources designed specifically for enterprise business needs. Those resources include compute, memory, storage and bandwidth.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5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360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Exam 2 Mock Test</vt:lpstr>
      <vt:lpstr>Part I: Multiple Choice</vt:lpstr>
      <vt:lpstr>PowerPoint Presentation</vt:lpstr>
      <vt:lpstr>  </vt:lpstr>
      <vt:lpstr>PowerPoint Presentation</vt:lpstr>
      <vt:lpstr>PowerPoint Presentation</vt:lpstr>
      <vt:lpstr>Short Questions</vt:lpstr>
      <vt:lpstr>PowerPoint Presentation</vt:lpstr>
      <vt:lpstr>PowerPoint Presentation</vt:lpstr>
      <vt:lpstr>Problem Solving</vt:lpstr>
      <vt:lpstr>(new problem for last week lecture)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2 Mock Test</dc:title>
  <dc:creator>Lan Yang</dc:creator>
  <cp:lastModifiedBy>Lan Yang</cp:lastModifiedBy>
  <cp:revision>13</cp:revision>
  <dcterms:created xsi:type="dcterms:W3CDTF">2018-10-30T16:06:19Z</dcterms:created>
  <dcterms:modified xsi:type="dcterms:W3CDTF">2019-11-12T20:20:19Z</dcterms:modified>
</cp:coreProperties>
</file>