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742" r:id="rId2"/>
    <p:sldId id="259" r:id="rId3"/>
    <p:sldId id="319" r:id="rId4"/>
    <p:sldId id="303" r:id="rId5"/>
    <p:sldId id="682" r:id="rId6"/>
    <p:sldId id="724" r:id="rId7"/>
    <p:sldId id="741" r:id="rId8"/>
    <p:sldId id="739" r:id="rId9"/>
    <p:sldId id="659" r:id="rId10"/>
    <p:sldId id="738" r:id="rId11"/>
    <p:sldId id="683" r:id="rId12"/>
    <p:sldId id="684" r:id="rId13"/>
    <p:sldId id="743" r:id="rId14"/>
    <p:sldId id="744" r:id="rId15"/>
    <p:sldId id="745" r:id="rId16"/>
    <p:sldId id="747" r:id="rId17"/>
    <p:sldId id="746" r:id="rId18"/>
    <p:sldId id="748" r:id="rId19"/>
    <p:sldId id="686" r:id="rId20"/>
    <p:sldId id="688" r:id="rId21"/>
    <p:sldId id="687" r:id="rId22"/>
    <p:sldId id="689" r:id="rId23"/>
    <p:sldId id="690" r:id="rId24"/>
    <p:sldId id="691" r:id="rId25"/>
    <p:sldId id="726" r:id="rId26"/>
    <p:sldId id="729" r:id="rId27"/>
    <p:sldId id="732" r:id="rId28"/>
    <p:sldId id="728" r:id="rId29"/>
    <p:sldId id="692" r:id="rId30"/>
    <p:sldId id="736" r:id="rId31"/>
    <p:sldId id="693" r:id="rId32"/>
    <p:sldId id="694" r:id="rId33"/>
    <p:sldId id="695" r:id="rId34"/>
    <p:sldId id="696" r:id="rId35"/>
    <p:sldId id="697" r:id="rId36"/>
    <p:sldId id="698" r:id="rId37"/>
    <p:sldId id="699" r:id="rId38"/>
    <p:sldId id="737" r:id="rId39"/>
    <p:sldId id="740" r:id="rId40"/>
    <p:sldId id="680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0"/>
    <p:restoredTop sz="94676"/>
  </p:normalViewPr>
  <p:slideViewPr>
    <p:cSldViewPr snapToGrid="0" snapToObjects="1">
      <p:cViewPr varScale="1">
        <p:scale>
          <a:sx n="82" d="100"/>
          <a:sy n="82" d="100"/>
        </p:scale>
        <p:origin x="2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F3D7-FD2A-9B46-B18E-C41ABB3E0D99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8970601-7E22-0749-999D-DB6307E15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9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F3D7-FD2A-9B46-B18E-C41ABB3E0D99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8970601-7E22-0749-999D-DB6307E15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F3D7-FD2A-9B46-B18E-C41ABB3E0D99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8970601-7E22-0749-999D-DB6307E1532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0991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F3D7-FD2A-9B46-B18E-C41ABB3E0D99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970601-7E22-0749-999D-DB6307E15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91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F3D7-FD2A-9B46-B18E-C41ABB3E0D99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970601-7E22-0749-999D-DB6307E1532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70484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F3D7-FD2A-9B46-B18E-C41ABB3E0D99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970601-7E22-0749-999D-DB6307E15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8540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F3D7-FD2A-9B46-B18E-C41ABB3E0D99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0601-7E22-0749-999D-DB6307E15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370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F3D7-FD2A-9B46-B18E-C41ABB3E0D99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0601-7E22-0749-999D-DB6307E15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83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F3D7-FD2A-9B46-B18E-C41ABB3E0D99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0601-7E22-0749-999D-DB6307E15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224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F3D7-FD2A-9B46-B18E-C41ABB3E0D99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8970601-7E22-0749-999D-DB6307E15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0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F3D7-FD2A-9B46-B18E-C41ABB3E0D99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8970601-7E22-0749-999D-DB6307E15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33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F3D7-FD2A-9B46-B18E-C41ABB3E0D99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8970601-7E22-0749-999D-DB6307E15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92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F3D7-FD2A-9B46-B18E-C41ABB3E0D99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0601-7E22-0749-999D-DB6307E15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768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F3D7-FD2A-9B46-B18E-C41ABB3E0D99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0601-7E22-0749-999D-DB6307E15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14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F3D7-FD2A-9B46-B18E-C41ABB3E0D99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0601-7E22-0749-999D-DB6307E15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38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F3D7-FD2A-9B46-B18E-C41ABB3E0D99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970601-7E22-0749-999D-DB6307E15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55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0F3D7-FD2A-9B46-B18E-C41ABB3E0D99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8970601-7E22-0749-999D-DB6307E15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33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" TargetMode="External"/><Relationship Id="rId2" Type="http://schemas.openxmlformats.org/officeDocument/2006/relationships/hyperlink" Target="https://www.salesforce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oogle_File_System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cloud.google.com/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ibabacloud.com/" TargetMode="External"/><Relationship Id="rId2" Type="http://schemas.openxmlformats.org/officeDocument/2006/relationships/hyperlink" Target="https://world.taobao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1670" y="2912034"/>
            <a:ext cx="9441180" cy="1625675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Lecture 10: Main Development of Cloud Computing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35760" y="4330015"/>
            <a:ext cx="4968552" cy="150018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600" dirty="0">
                <a:solidFill>
                  <a:schemeClr val="tx1"/>
                </a:solidFill>
                <a:latin typeface="+mn-lt"/>
              </a:rPr>
              <a:t> </a:t>
            </a:r>
          </a:p>
          <a:p>
            <a:pPr marL="457200" indent="-457200">
              <a:buAutoNum type="arabicPeriod"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F34528-0789-A54C-AD20-E6B332436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B913-EAD0-402A-A251-B09692125ACF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6771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324" y="679450"/>
            <a:ext cx="9650288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Activity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8775" y="1743075"/>
            <a:ext cx="9875837" cy="416814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+mn-lt"/>
              </a:rPr>
              <a:t>About Google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  <a:latin typeface="+mn-lt"/>
              </a:rPr>
              <a:t>True or False</a:t>
            </a:r>
            <a:r>
              <a:rPr lang="en-US" sz="2000" dirty="0">
                <a:latin typeface="+mn-lt"/>
              </a:rPr>
              <a:t>: </a:t>
            </a:r>
          </a:p>
          <a:p>
            <a:pPr marL="1371600" lvl="2" indent="-457200">
              <a:buFont typeface="+mj-lt"/>
              <a:buAutoNum type="alphaLcPeriod"/>
            </a:pPr>
            <a:r>
              <a:rPr lang="en-US" sz="1800" dirty="0">
                <a:latin typeface="+mn-lt"/>
              </a:rPr>
              <a:t>Google was founded by two graduate students of Harvard University</a:t>
            </a:r>
          </a:p>
          <a:p>
            <a:pPr marL="1371600" lvl="2" indent="-457200">
              <a:buFont typeface="+mj-lt"/>
              <a:buAutoNum type="alphaLcPeriod"/>
            </a:pPr>
            <a:r>
              <a:rPr lang="en-US" sz="1800" dirty="0">
                <a:latin typeface="+mn-lt"/>
              </a:rPr>
              <a:t>Like Apple, Google’s first office location was a garage. </a:t>
            </a:r>
            <a:endParaRPr lang="en-US" sz="1800" dirty="0">
              <a:solidFill>
                <a:srgbClr val="FF0000"/>
              </a:solidFill>
              <a:latin typeface="+mn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+mn-lt"/>
              </a:rPr>
              <a:t>What popular google services you have used?</a:t>
            </a:r>
            <a:endParaRPr lang="en-US" sz="1800" dirty="0">
              <a:latin typeface="+mn-lt"/>
            </a:endParaRPr>
          </a:p>
          <a:p>
            <a:pPr lvl="2"/>
            <a:endParaRPr lang="en-US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C96DA4-D881-8840-A772-94B0CB778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B913-EAD0-402A-A251-B09692125ACF}" type="slidenum">
              <a:rPr lang="zh-CN" altLang="en-US" smtClean="0"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9542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9265" y="625427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Google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579" y="1493789"/>
            <a:ext cx="10657184" cy="49069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n-lt"/>
              </a:rPr>
              <a:t>In addition to the world’s most powerful search engines, google offers </a:t>
            </a:r>
          </a:p>
          <a:p>
            <a:pPr lvl="1"/>
            <a:r>
              <a:rPr lang="en-US" sz="2000" dirty="0">
                <a:latin typeface="+mn-lt"/>
              </a:rPr>
              <a:t>Google maps</a:t>
            </a:r>
          </a:p>
          <a:p>
            <a:pPr lvl="1"/>
            <a:r>
              <a:rPr lang="en-US" sz="2000" dirty="0">
                <a:latin typeface="+mn-lt"/>
              </a:rPr>
              <a:t>Google earth</a:t>
            </a:r>
          </a:p>
          <a:p>
            <a:pPr lvl="1"/>
            <a:r>
              <a:rPr lang="en-US" sz="2000" dirty="0">
                <a:latin typeface="+mn-lt"/>
              </a:rPr>
              <a:t>Gmail</a:t>
            </a:r>
          </a:p>
          <a:p>
            <a:pPr lvl="1"/>
            <a:r>
              <a:rPr lang="en-US" sz="2000" dirty="0">
                <a:latin typeface="+mn-lt"/>
              </a:rPr>
              <a:t>YouTube</a:t>
            </a:r>
          </a:p>
          <a:p>
            <a:pPr lvl="1"/>
            <a:r>
              <a:rPr lang="en-US" sz="2000" dirty="0">
                <a:latin typeface="+mn-lt"/>
              </a:rPr>
              <a:t>…</a:t>
            </a:r>
          </a:p>
          <a:p>
            <a:r>
              <a:rPr lang="en-US" sz="2400" dirty="0">
                <a:latin typeface="+mn-lt"/>
              </a:rPr>
              <a:t>Characteristics of these applications</a:t>
            </a:r>
          </a:p>
          <a:p>
            <a:pPr lvl="1"/>
            <a:r>
              <a:rPr lang="en-US" sz="2000" dirty="0">
                <a:solidFill>
                  <a:srgbClr val="00B0F0"/>
                </a:solidFill>
                <a:latin typeface="+mn-lt"/>
              </a:rPr>
              <a:t>Massive (gigantic, …) data</a:t>
            </a:r>
          </a:p>
          <a:p>
            <a:r>
              <a:rPr lang="en-US" sz="2400" dirty="0">
                <a:latin typeface="+mn-lt"/>
              </a:rPr>
              <a:t>Challenges</a:t>
            </a:r>
          </a:p>
          <a:p>
            <a:pPr lvl="1"/>
            <a:r>
              <a:rPr lang="en-US" sz="2000" dirty="0">
                <a:latin typeface="+mn-lt"/>
              </a:rPr>
              <a:t>Big data storage and fast processing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5E49DC-FFC9-E04F-9B7C-762C60BF5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B913-EAD0-402A-A251-B09692125ACF}" type="slidenum">
              <a:rPr lang="zh-CN" altLang="en-US" smtClean="0"/>
              <a:t>11</a:t>
            </a:fld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A49A93-B711-46B4-902A-0827ED6B6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1" y="2212499"/>
            <a:ext cx="1295400" cy="1295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01144B-A788-4171-96B5-9C5E3BFFB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1" y="2057401"/>
            <a:ext cx="1438275" cy="1457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63BBEA-054C-4009-8458-AE4B6BA6D7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5328" y="2317274"/>
            <a:ext cx="143827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942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144" y="515838"/>
            <a:ext cx="9794304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Google’s Solution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5196" y="1655664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n-lt"/>
              </a:rPr>
              <a:t>Google’s cloud computing model</a:t>
            </a:r>
          </a:p>
          <a:p>
            <a:pPr lvl="1"/>
            <a:r>
              <a:rPr lang="en-US" sz="2000" dirty="0">
                <a:latin typeface="+mn-lt"/>
              </a:rPr>
              <a:t>Use millions of cheap computers working together to solve large problems</a:t>
            </a:r>
          </a:p>
          <a:p>
            <a:pPr lvl="1"/>
            <a:r>
              <a:rPr lang="en-US" sz="2000" dirty="0">
                <a:latin typeface="+mn-lt"/>
              </a:rPr>
              <a:t>Simple and effective</a:t>
            </a:r>
          </a:p>
          <a:p>
            <a:r>
              <a:rPr lang="en-US" sz="2400" dirty="0">
                <a:latin typeface="+mn-lt"/>
              </a:rPr>
              <a:t>Google’s cloud computing technology</a:t>
            </a:r>
          </a:p>
          <a:p>
            <a:pPr lvl="1"/>
            <a:r>
              <a:rPr lang="en-US" sz="2000" dirty="0">
                <a:latin typeface="+mn-lt"/>
              </a:rPr>
              <a:t>Google File System </a:t>
            </a:r>
            <a:r>
              <a:rPr lang="en-US" sz="2000" dirty="0">
                <a:solidFill>
                  <a:srgbClr val="00B0F0"/>
                </a:solidFill>
                <a:latin typeface="+mn-lt"/>
              </a:rPr>
              <a:t>GFS</a:t>
            </a:r>
          </a:p>
          <a:p>
            <a:pPr lvl="1"/>
            <a:r>
              <a:rPr lang="en-US" sz="2000" dirty="0" err="1">
                <a:solidFill>
                  <a:srgbClr val="00B0F0"/>
                </a:solidFill>
                <a:latin typeface="+mn-lt"/>
              </a:rPr>
              <a:t>MapReduce</a:t>
            </a:r>
            <a:r>
              <a:rPr lang="en-US" sz="2000" dirty="0">
                <a:latin typeface="+mn-lt"/>
              </a:rPr>
              <a:t> distributed computing model</a:t>
            </a:r>
          </a:p>
          <a:p>
            <a:pPr lvl="1"/>
            <a:r>
              <a:rPr lang="en-US" sz="2000" dirty="0">
                <a:latin typeface="+mn-lt"/>
              </a:rPr>
              <a:t>Distributed lock service </a:t>
            </a:r>
            <a:r>
              <a:rPr lang="en-US" sz="2000" dirty="0">
                <a:solidFill>
                  <a:srgbClr val="00B0F0"/>
                </a:solidFill>
                <a:latin typeface="+mn-lt"/>
              </a:rPr>
              <a:t>Chubby</a:t>
            </a:r>
          </a:p>
          <a:p>
            <a:pPr lvl="1"/>
            <a:r>
              <a:rPr lang="en-US" sz="2000" dirty="0">
                <a:latin typeface="+mn-lt"/>
              </a:rPr>
              <a:t>Distributed data structure </a:t>
            </a:r>
            <a:r>
              <a:rPr lang="en-US" sz="2000" dirty="0" err="1">
                <a:solidFill>
                  <a:srgbClr val="00B0F0"/>
                </a:solidFill>
                <a:latin typeface="+mn-lt"/>
              </a:rPr>
              <a:t>Bigtable</a:t>
            </a:r>
            <a:endParaRPr lang="en-US" sz="2000" dirty="0">
              <a:solidFill>
                <a:srgbClr val="00B0F0"/>
              </a:solidFill>
              <a:latin typeface="+mn-lt"/>
            </a:endParaRPr>
          </a:p>
          <a:p>
            <a:pPr lvl="1"/>
            <a:r>
              <a:rPr lang="en-US" sz="2000" dirty="0">
                <a:latin typeface="+mn-lt"/>
              </a:rPr>
              <a:t>…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15908A-3784-A047-B0D5-F669B4736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B913-EAD0-402A-A251-B09692125ACF}" type="slidenum">
              <a:rPr lang="zh-CN" altLang="en-US" smtClean="0"/>
              <a:t>12</a:t>
            </a:fld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8248" y="3717032"/>
            <a:ext cx="2376264" cy="142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971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8469" y="649875"/>
            <a:ext cx="8467725" cy="52387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SaaS services offered by Google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0881" y="1371625"/>
            <a:ext cx="9721080" cy="4078956"/>
          </a:xfrm>
        </p:spPr>
        <p:txBody>
          <a:bodyPr>
            <a:noAutofit/>
          </a:bodyPr>
          <a:lstStyle/>
          <a:p>
            <a:r>
              <a:rPr lang="en-US" sz="2200" dirty="0">
                <a:latin typeface="+mn-lt"/>
              </a:rPr>
              <a:t>Gmail - hosts Emails on Google servers and provides a web interface to access the Email.</a:t>
            </a:r>
          </a:p>
          <a:p>
            <a:r>
              <a:rPr lang="en-US" sz="2200" dirty="0">
                <a:latin typeface="+mn-lt"/>
              </a:rPr>
              <a:t> Google docs - a web-based software for building text documents, spreadsheets and presentations.</a:t>
            </a:r>
          </a:p>
          <a:p>
            <a:r>
              <a:rPr lang="en-US" sz="2200" dirty="0">
                <a:latin typeface="+mn-lt"/>
              </a:rPr>
              <a:t>Google Calendar - a browser-based scheduler;  supports multiple user calendars, calendar sharing, event search,  display of  daily/weekly/monthly views, and so on.</a:t>
            </a:r>
          </a:p>
          <a:p>
            <a:r>
              <a:rPr lang="en-US" sz="2200" dirty="0">
                <a:latin typeface="+mn-lt"/>
              </a:rPr>
              <a:t>Google Groups - allows users to host discussion forums to create messages online or via Email.</a:t>
            </a:r>
          </a:p>
          <a:p>
            <a:r>
              <a:rPr lang="en-US" sz="2200" dirty="0">
                <a:latin typeface="+mn-lt"/>
              </a:rPr>
              <a:t>Picasa - a tool to upload, share, and edit images.</a:t>
            </a:r>
          </a:p>
          <a:p>
            <a:r>
              <a:rPr lang="en-US" sz="2200" dirty="0">
                <a:latin typeface="+mn-lt"/>
              </a:rPr>
              <a:t>Google Maps -  web mapping service;  offers street maps, a route planner, and an urban business locator for numerous countries around the world 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C746DB-06A1-3640-B812-0228290AA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B913-EAD0-402A-A251-B09692125ACF}" type="slidenum">
              <a:rPr lang="zh-CN" altLang="en-US" smtClean="0"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9739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5475" y="667132"/>
            <a:ext cx="8229600" cy="485775"/>
          </a:xfrm>
        </p:spPr>
        <p:txBody>
          <a:bodyPr>
            <a:noAutofit/>
          </a:bodyPr>
          <a:lstStyle/>
          <a:p>
            <a:r>
              <a:rPr lang="en-US" sz="4000" dirty="0" err="1">
                <a:solidFill>
                  <a:srgbClr val="FF0000"/>
                </a:solidFill>
              </a:rPr>
              <a:t>PaaS</a:t>
            </a:r>
            <a:r>
              <a:rPr lang="en-US" sz="4000" dirty="0">
                <a:solidFill>
                  <a:srgbClr val="FF0000"/>
                </a:solidFill>
              </a:rPr>
              <a:t> services offered by Google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457" y="1766889"/>
            <a:ext cx="9398818" cy="41529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err="1">
                <a:latin typeface="+mn-lt"/>
              </a:rPr>
              <a:t>AppEngine</a:t>
            </a:r>
            <a:r>
              <a:rPr lang="en-US" sz="2400" dirty="0">
                <a:latin typeface="+mn-lt"/>
              </a:rPr>
              <a:t> - a developer platform hosted on the cloud.</a:t>
            </a:r>
          </a:p>
          <a:p>
            <a:pPr lvl="2"/>
            <a:r>
              <a:rPr lang="en-US" sz="2400" dirty="0">
                <a:latin typeface="+mn-lt"/>
              </a:rPr>
              <a:t>Initially supported  Python, Java was added later. </a:t>
            </a:r>
          </a:p>
          <a:p>
            <a:pPr lvl="2"/>
            <a:r>
              <a:rPr lang="en-US" sz="2400" dirty="0">
                <a:latin typeface="+mn-lt"/>
              </a:rPr>
              <a:t>The database for code development can be accessed with GQL (Google Query Language) with a SQL-like syntax.</a:t>
            </a:r>
          </a:p>
          <a:p>
            <a:r>
              <a:rPr lang="en-US" sz="2400" dirty="0">
                <a:latin typeface="+mn-lt"/>
              </a:rPr>
              <a:t>Google Co-op</a:t>
            </a:r>
            <a:r>
              <a:rPr lang="en-US" sz="2400" i="1" dirty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- allows users to create customized search engines based on a set of facets/categories.</a:t>
            </a:r>
          </a:p>
          <a:p>
            <a:r>
              <a:rPr lang="en-US" sz="2400" dirty="0">
                <a:latin typeface="+mn-lt"/>
              </a:rPr>
              <a:t>Google Drive - an online service for data storage.</a:t>
            </a:r>
          </a:p>
          <a:p>
            <a:r>
              <a:rPr lang="en-US" sz="2400" dirty="0">
                <a:latin typeface="+mn-lt"/>
              </a:rPr>
              <a:t>Google Base - allows users to load structured data from different sources to a central repository, a very large, self-describing, semi-structured, heterogeneous database</a:t>
            </a:r>
            <a:r>
              <a:rPr lang="en-US" sz="3200" dirty="0">
                <a:latin typeface="+mn-lt"/>
              </a:rPr>
              <a:t>.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22D7E-AF90-CE40-AD1D-A3D13F6F6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B913-EAD0-402A-A251-B09692125ACF}" type="slidenum">
              <a:rPr lang="zh-CN" altLang="en-US" smtClean="0"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6364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8A651-0E14-1E4A-B452-C1E41EBFB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8563" y="652685"/>
            <a:ext cx="8911687" cy="86179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IaaS services offered by Google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FA52B-735C-A04C-8018-B89EFEC21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8563" y="1900238"/>
            <a:ext cx="9297449" cy="3910972"/>
          </a:xfrm>
        </p:spPr>
        <p:txBody>
          <a:bodyPr>
            <a:normAutofit/>
          </a:bodyPr>
          <a:lstStyle/>
          <a:p>
            <a:r>
              <a:rPr lang="en-US" sz="2400" dirty="0"/>
              <a:t>Google Compute Engine </a:t>
            </a:r>
          </a:p>
          <a:p>
            <a:r>
              <a:rPr lang="en-US" sz="2400" dirty="0"/>
              <a:t>Google Cloud Platform (GCP)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What about Google Drive ??</a:t>
            </a:r>
          </a:p>
        </p:txBody>
      </p:sp>
    </p:spTree>
    <p:extLst>
      <p:ext uri="{BB962C8B-B14F-4D97-AF65-F5344CB8AC3E}">
        <p14:creationId xmlns:p14="http://schemas.microsoft.com/office/powerpoint/2010/main" val="459834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7895B-39A7-784F-93C2-BBAD57901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300" y="709835"/>
            <a:ext cx="8911687" cy="128089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Activity #3: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20F10-38C5-894B-8884-6397021F9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4887" y="1633538"/>
            <a:ext cx="8915400" cy="3777622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r>
              <a:rPr lang="en-US" sz="2800" dirty="0"/>
              <a:t>Can we say Google drive and Dropbox are an example of IaaS?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031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69794-6E55-2C44-AC14-B9CF5090D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6274" y="1362075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/>
              <a:t>Previously Google Drive (similarly Dropbox) is classified as SaaS service.</a:t>
            </a:r>
          </a:p>
          <a:p>
            <a:r>
              <a:rPr lang="en-US" sz="2400" dirty="0"/>
              <a:t>Currently some literatures classify Google Drive (same for Dropbox) as IaaS service. </a:t>
            </a:r>
          </a:p>
          <a:p>
            <a:r>
              <a:rPr lang="en-US" sz="2400" dirty="0"/>
              <a:t>A precise description: </a:t>
            </a:r>
            <a:r>
              <a:rPr lang="en-US" sz="2400" b="1" dirty="0"/>
              <a:t>Google Drive</a:t>
            </a:r>
            <a:r>
              <a:rPr lang="en-US" sz="2400" dirty="0"/>
              <a:t> is a software (SaaS) that we can use a storage (IaaS) and network (</a:t>
            </a:r>
            <a:r>
              <a:rPr lang="en-US" sz="2400" dirty="0" err="1"/>
              <a:t>NaaS</a:t>
            </a:r>
            <a:r>
              <a:rPr lang="en-US" sz="2400" dirty="0"/>
              <a:t>) to store and share documents.</a:t>
            </a:r>
          </a:p>
        </p:txBody>
      </p:sp>
    </p:spTree>
    <p:extLst>
      <p:ext uri="{BB962C8B-B14F-4D97-AF65-F5344CB8AC3E}">
        <p14:creationId xmlns:p14="http://schemas.microsoft.com/office/powerpoint/2010/main" val="2810260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3FF64-3571-C34A-A0DB-3E98B2899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7799" y="2630250"/>
            <a:ext cx="8915399" cy="14688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Description of selected google cloud services</a:t>
            </a:r>
          </a:p>
        </p:txBody>
      </p:sp>
    </p:spTree>
    <p:extLst>
      <p:ext uri="{BB962C8B-B14F-4D97-AF65-F5344CB8AC3E}">
        <p14:creationId xmlns:p14="http://schemas.microsoft.com/office/powerpoint/2010/main" val="125341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2680" y="636588"/>
            <a:ext cx="9938320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What is Google GFS?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508" y="1657564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+mn-lt"/>
              </a:rPr>
              <a:t>Google File System (GFS) is a </a:t>
            </a:r>
            <a:r>
              <a:rPr lang="en-US" sz="2400" dirty="0">
                <a:solidFill>
                  <a:srgbClr val="00B050"/>
                </a:solidFill>
                <a:latin typeface="+mn-lt"/>
              </a:rPr>
              <a:t>proprietary</a:t>
            </a:r>
            <a:r>
              <a:rPr lang="en-US" sz="2400" dirty="0">
                <a:latin typeface="+mn-lt"/>
              </a:rPr>
              <a:t> distributed file system developed by Google for its own use. </a:t>
            </a:r>
          </a:p>
          <a:p>
            <a:pPr lvl="1"/>
            <a:r>
              <a:rPr lang="en-US" sz="2000" dirty="0">
                <a:solidFill>
                  <a:srgbClr val="00B050"/>
                </a:solidFill>
                <a:latin typeface="+mn-lt"/>
              </a:rPr>
              <a:t>Not open source</a:t>
            </a:r>
          </a:p>
          <a:p>
            <a:pPr lvl="1"/>
            <a:r>
              <a:rPr lang="en-US" sz="2000" dirty="0">
                <a:latin typeface="+mn-lt"/>
              </a:rPr>
              <a:t>It is designed to provide efficient, reliable access to data using large clusters of commodity hardware.</a:t>
            </a:r>
          </a:p>
          <a:p>
            <a:pPr lvl="1"/>
            <a:r>
              <a:rPr lang="en-US" sz="2000" dirty="0">
                <a:latin typeface="+mn-lt"/>
              </a:rPr>
              <a:t> A new version of the Google File System is codenamed Colossus.</a:t>
            </a:r>
          </a:p>
          <a:p>
            <a:r>
              <a:rPr lang="en-US" sz="2400" dirty="0">
                <a:solidFill>
                  <a:srgbClr val="222222"/>
                </a:solidFill>
                <a:latin typeface="+mn-lt"/>
              </a:rPr>
              <a:t>GFS is clusters</a:t>
            </a:r>
            <a:r>
              <a:rPr lang="en-US" sz="2400" b="1" dirty="0">
                <a:solidFill>
                  <a:srgbClr val="222222"/>
                </a:solidFill>
                <a:latin typeface="+mn-lt"/>
              </a:rPr>
              <a:t> </a:t>
            </a:r>
            <a:r>
              <a:rPr lang="en-US" sz="2400" dirty="0">
                <a:solidFill>
                  <a:srgbClr val="222222"/>
                </a:solidFill>
                <a:latin typeface="+mn-lt"/>
              </a:rPr>
              <a:t>of computers. A cluster is simply a network of computers. Each cluster might contain hundreds or even thousands of machines. In each GFS clusters there are three main entities:</a:t>
            </a:r>
            <a:endParaRPr lang="en-US" sz="5400" dirty="0">
              <a:solidFill>
                <a:srgbClr val="222222"/>
              </a:solidFill>
              <a:latin typeface="+mn-lt"/>
            </a:endParaRPr>
          </a:p>
          <a:p>
            <a:pPr lvl="1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222222"/>
                </a:solidFill>
                <a:latin typeface="+mn-lt"/>
              </a:rPr>
              <a:t>1.</a:t>
            </a:r>
            <a:r>
              <a:rPr lang="en-US" sz="700" dirty="0">
                <a:solidFill>
                  <a:srgbClr val="222222"/>
                </a:solidFill>
                <a:latin typeface="+mn-lt"/>
              </a:rPr>
              <a:t>      </a:t>
            </a:r>
            <a:r>
              <a:rPr lang="en-US" sz="2000" dirty="0">
                <a:solidFill>
                  <a:srgbClr val="222222"/>
                </a:solidFill>
                <a:latin typeface="+mn-lt"/>
              </a:rPr>
              <a:t>Clients</a:t>
            </a:r>
          </a:p>
          <a:p>
            <a:pPr lvl="1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222222"/>
                </a:solidFill>
                <a:latin typeface="+mn-lt"/>
              </a:rPr>
              <a:t>2.  Master servers</a:t>
            </a:r>
          </a:p>
          <a:p>
            <a:pPr lvl="1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222222"/>
                </a:solidFill>
                <a:latin typeface="+mn-lt"/>
              </a:rPr>
              <a:t>3.  Chunk servers.</a:t>
            </a:r>
            <a:endParaRPr lang="en-US" sz="2000" dirty="0">
              <a:latin typeface="+mn-lt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1CB47E-1B8A-5E47-8CC0-A18D43EFB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B913-EAD0-402A-A251-B09692125ACF}" type="slidenum">
              <a:rPr lang="zh-CN" altLang="en-US" smtClean="0"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4596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3513" y="673537"/>
            <a:ext cx="10738021" cy="67334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Brief History of Cloud Computing: 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2899" y="1701114"/>
            <a:ext cx="8915400" cy="377762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Later 1990s, </a:t>
            </a:r>
            <a:r>
              <a:rPr lang="en-US" dirty="0">
                <a:hlinkClick r:id="rId2"/>
              </a:rPr>
              <a:t>https://www.salesforce.com/</a:t>
            </a:r>
            <a:r>
              <a:rPr lang="en-US" dirty="0"/>
              <a:t> pioneered the notion</a:t>
            </a:r>
          </a:p>
          <a:p>
            <a:r>
              <a:rPr lang="en-US" dirty="0"/>
              <a:t>2002, </a:t>
            </a:r>
            <a:r>
              <a:rPr lang="en-US" dirty="0">
                <a:hlinkClick r:id="rId3"/>
              </a:rPr>
              <a:t>https://www.amazon.com/</a:t>
            </a:r>
            <a:r>
              <a:rPr lang="en-US" dirty="0"/>
              <a:t> launched Amazon web service (AWS) platform</a:t>
            </a:r>
          </a:p>
          <a:p>
            <a:pPr lvl="1"/>
            <a:r>
              <a:rPr lang="en-US" dirty="0"/>
              <a:t>A suite of enterprise-oriented service</a:t>
            </a:r>
          </a:p>
          <a:p>
            <a:pPr lvl="1"/>
            <a:r>
              <a:rPr lang="en-US" dirty="0"/>
              <a:t>Provide remotely provisioned storage, computing resource, and business functionality</a:t>
            </a:r>
          </a:p>
          <a:p>
            <a:r>
              <a:rPr lang="en-US" dirty="0"/>
              <a:t>Early 2008, Eucalyptus became the first open-source, AWS API-compatible platform for deploying private clouds</a:t>
            </a:r>
          </a:p>
          <a:p>
            <a:r>
              <a:rPr lang="en-US" dirty="0"/>
              <a:t>March 1, 2011 IBM announced the IBM </a:t>
            </a:r>
            <a:r>
              <a:rPr lang="en-US" dirty="0" err="1"/>
              <a:t>SmartCloud</a:t>
            </a:r>
            <a:endParaRPr lang="en-US" dirty="0"/>
          </a:p>
          <a:p>
            <a:r>
              <a:rPr lang="en-US" dirty="0"/>
              <a:t>June 7 2012, Oracle Cloud</a:t>
            </a:r>
          </a:p>
          <a:p>
            <a:r>
              <a:rPr lang="en-US" dirty="0"/>
              <a:t>(story goes on …)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75BED6-9A2A-4EAB-9FA4-7E43D6B2EB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0753" y="5580524"/>
            <a:ext cx="1414395" cy="8748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5AAE8B-0613-4548-8115-4E9C768C96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8179" y="5381113"/>
            <a:ext cx="1444877" cy="1091279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1AFCF6-D6EB-134E-BED9-2521B028FEF7}"/>
              </a:ext>
            </a:extLst>
          </p:cNvPr>
          <p:cNvSpPr/>
          <p:nvPr/>
        </p:nvSpPr>
        <p:spPr>
          <a:xfrm>
            <a:off x="6820930" y="5090984"/>
            <a:ext cx="4102443" cy="926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Bringing remotely provisioned services into enterprise …</a:t>
            </a:r>
          </a:p>
        </p:txBody>
      </p:sp>
    </p:spTree>
    <p:extLst>
      <p:ext uri="{BB962C8B-B14F-4D97-AF65-F5344CB8AC3E}">
        <p14:creationId xmlns:p14="http://schemas.microsoft.com/office/powerpoint/2010/main" val="37826287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5817" y="608013"/>
            <a:ext cx="9722296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GFS Cluster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415" y="1628800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+mn-lt"/>
              </a:rPr>
              <a:t>A GFS cluster consists of multiple nodes</a:t>
            </a:r>
          </a:p>
          <a:p>
            <a:r>
              <a:rPr lang="en-US" sz="2000" dirty="0">
                <a:latin typeface="+mn-lt"/>
              </a:rPr>
              <a:t>Two types of nodes </a:t>
            </a:r>
          </a:p>
          <a:p>
            <a:pPr lvl="1"/>
            <a:r>
              <a:rPr lang="en-US" sz="1800" dirty="0">
                <a:latin typeface="+mn-lt"/>
              </a:rPr>
              <a:t>one Master node and a large number of Chunk servers.</a:t>
            </a:r>
          </a:p>
          <a:p>
            <a:r>
              <a:rPr lang="en-US" sz="2000" dirty="0">
                <a:latin typeface="+mn-lt"/>
              </a:rPr>
              <a:t>Each file is divided into fixed-size chunks, typically of 64 megabytes</a:t>
            </a:r>
          </a:p>
          <a:p>
            <a:pPr lvl="1"/>
            <a:r>
              <a:rPr lang="en-US" sz="1800" dirty="0">
                <a:latin typeface="+mn-lt"/>
              </a:rPr>
              <a:t>Chunk servers store these chunks.</a:t>
            </a:r>
          </a:p>
          <a:p>
            <a:pPr lvl="1"/>
            <a:r>
              <a:rPr lang="en-US" sz="1800" dirty="0">
                <a:latin typeface="+mn-lt"/>
              </a:rPr>
              <a:t>Each chunk is assigned a unique 64-bit label by the master node at the time of creation/</a:t>
            </a:r>
          </a:p>
          <a:p>
            <a:pPr lvl="1"/>
            <a:r>
              <a:rPr lang="en-US" sz="1800" dirty="0">
                <a:latin typeface="+mn-lt"/>
              </a:rPr>
              <a:t>Logical mappings of files to constituent chunks are maintained. </a:t>
            </a:r>
          </a:p>
          <a:p>
            <a:pPr lvl="1"/>
            <a:r>
              <a:rPr lang="en-US" sz="1800" dirty="0">
                <a:latin typeface="+mn-lt"/>
              </a:rPr>
              <a:t>Each chunk is replicated several times throughout the network. </a:t>
            </a:r>
          </a:p>
          <a:p>
            <a:pPr lvl="1"/>
            <a:r>
              <a:rPr lang="en-US" sz="1800" dirty="0">
                <a:latin typeface="+mn-lt"/>
              </a:rPr>
              <a:t>At default, it is replicated three times, but this is configurable.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82BB36-C081-5C4A-826F-5F8829B3A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B913-EAD0-402A-A251-B09692125ACF}" type="slidenum">
              <a:rPr lang="zh-CN" altLang="en-US" smtClean="0"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1544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480" y="915650"/>
            <a:ext cx="8136904" cy="400602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4953000" y="5638801"/>
            <a:ext cx="5607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https://en.wikipedia.org/wiki/Google_File_System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1824592" y="654040"/>
            <a:ext cx="352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+mn-lt"/>
              </a:rPr>
              <a:t>GFS Cluster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2FD243-EDBA-974A-97C9-F7AE12ADA082}"/>
              </a:ext>
            </a:extLst>
          </p:cNvPr>
          <p:cNvSpPr/>
          <p:nvPr/>
        </p:nvSpPr>
        <p:spPr>
          <a:xfrm>
            <a:off x="911424" y="4215911"/>
            <a:ext cx="3312368" cy="142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222222"/>
                </a:solidFill>
                <a:latin typeface="+mn-lt"/>
              </a:rPr>
              <a:t>Three main entities:</a:t>
            </a:r>
          </a:p>
          <a:p>
            <a:pPr lvl="1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222222"/>
                </a:solidFill>
                <a:latin typeface="+mn-lt"/>
              </a:rPr>
              <a:t>1. Clients/App</a:t>
            </a:r>
          </a:p>
          <a:p>
            <a:pPr lvl="1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222222"/>
                </a:solidFill>
                <a:latin typeface="+mn-lt"/>
              </a:rPr>
              <a:t>2. Master servers</a:t>
            </a:r>
          </a:p>
          <a:p>
            <a:pPr lvl="1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222222"/>
                </a:solidFill>
                <a:latin typeface="+mn-lt"/>
              </a:rPr>
              <a:t>3. Chunk servers.</a:t>
            </a:r>
            <a:endParaRPr lang="en-US" sz="2000" dirty="0"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6BEBE-6208-0B48-9F8F-070C361D48AA}"/>
              </a:ext>
            </a:extLst>
          </p:cNvPr>
          <p:cNvSpPr txBox="1"/>
          <p:nvPr/>
        </p:nvSpPr>
        <p:spPr>
          <a:xfrm>
            <a:off x="9408368" y="3402054"/>
            <a:ext cx="2106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Chunk servers store file chunks, which are replicated. </a:t>
            </a:r>
          </a:p>
        </p:txBody>
      </p:sp>
    </p:spTree>
    <p:extLst>
      <p:ext uri="{BB962C8B-B14F-4D97-AF65-F5344CB8AC3E}">
        <p14:creationId xmlns:p14="http://schemas.microsoft.com/office/powerpoint/2010/main" val="1050925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1504" y="616060"/>
            <a:ext cx="10010328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GFS Architecture</a:t>
            </a:r>
          </a:p>
        </p:txBody>
      </p:sp>
      <p:pic>
        <p:nvPicPr>
          <p:cNvPr id="4" name="图片 1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879" y="1768477"/>
            <a:ext cx="8305800" cy="32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CBD523-CBD1-3240-AD71-2AC1CE152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B913-EAD0-402A-A251-B09692125ACF}" type="slidenum">
              <a:rPr lang="zh-CN" altLang="en-US" smtClean="0"/>
              <a:t>22</a:t>
            </a:fld>
            <a:endParaRPr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5137FA-A6FB-2140-9AFF-604ACFBCCA23}"/>
              </a:ext>
            </a:extLst>
          </p:cNvPr>
          <p:cNvSpPr/>
          <p:nvPr/>
        </p:nvSpPr>
        <p:spPr>
          <a:xfrm>
            <a:off x="1631504" y="5534712"/>
            <a:ext cx="418037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http://programming-</a:t>
            </a:r>
            <a:r>
              <a:rPr lang="en-US" dirty="0" err="1"/>
              <a:t>project.blogspot.com</a:t>
            </a:r>
            <a:r>
              <a:rPr lang="en-US" dirty="0"/>
              <a:t>/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3B6A52-C28A-B543-8BA7-05F44C708D1B}"/>
              </a:ext>
            </a:extLst>
          </p:cNvPr>
          <p:cNvSpPr/>
          <p:nvPr/>
        </p:nvSpPr>
        <p:spPr>
          <a:xfrm>
            <a:off x="6333720" y="518173"/>
            <a:ext cx="582873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solidFill>
                  <a:srgbClr val="222222"/>
                </a:solidFill>
                <a:latin typeface="+mn-lt"/>
              </a:rPr>
              <a:t>Client can be other computers or computer applications and make a file request. Requests can range from retrieving and manipulating existing files to creating new files on the system. Clients can be thought as customers of the GFS.</a:t>
            </a:r>
            <a:endParaRPr lang="en-US" sz="1400" dirty="0">
              <a:solidFill>
                <a:srgbClr val="22222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58862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944" y="692696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What is Google MapReduce?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136" y="1772816"/>
            <a:ext cx="10602552" cy="4983163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>
                <a:latin typeface="+mn-lt"/>
              </a:rPr>
              <a:t>MapReduce</a:t>
            </a:r>
          </a:p>
          <a:p>
            <a:pPr lvl="1"/>
            <a:r>
              <a:rPr lang="en-US" sz="2800" dirty="0">
                <a:latin typeface="+mn-lt"/>
              </a:rPr>
              <a:t>For distributed processing of big data</a:t>
            </a:r>
          </a:p>
          <a:p>
            <a:pPr lvl="1"/>
            <a:r>
              <a:rPr lang="en-US" sz="2800" dirty="0">
                <a:latin typeface="+mn-lt"/>
              </a:rPr>
              <a:t>Derived from functional and vector programming concepts</a:t>
            </a:r>
          </a:p>
          <a:p>
            <a:pPr lvl="1"/>
            <a:r>
              <a:rPr lang="en-US" sz="2800" dirty="0">
                <a:solidFill>
                  <a:srgbClr val="0070C0"/>
                </a:solidFill>
                <a:latin typeface="+mn-lt"/>
              </a:rPr>
              <a:t>A software framework that allows developers to write programs that process massive amounts of unstructured data in parallel across a distributed cluster of processors or stand-alone computers. </a:t>
            </a:r>
          </a:p>
          <a:p>
            <a:pPr lvl="1"/>
            <a:r>
              <a:rPr lang="en-US" sz="2800" dirty="0">
                <a:latin typeface="+mn-lt"/>
              </a:rPr>
              <a:t>Developed at Google for indexing Web pages and replaced their original indexing algorithms and heuristics in 2004. </a:t>
            </a:r>
          </a:p>
          <a:p>
            <a:pPr lvl="1"/>
            <a:r>
              <a:rPr lang="en-US" sz="2800" dirty="0">
                <a:latin typeface="+mn-lt"/>
              </a:rPr>
              <a:t>Suitable for parallel processing of big data (typically &gt; 1TB)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DAC9D-5B14-414F-90A7-70E1F018A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B913-EAD0-402A-A251-B09692125ACF}" type="slidenum">
              <a:rPr lang="zh-CN" altLang="en-US" smtClean="0"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35807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64" y="1207481"/>
            <a:ext cx="7239000" cy="381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526357" y="5336431"/>
            <a:ext cx="9132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Dean and </a:t>
            </a:r>
            <a:r>
              <a:rPr lang="en-US" sz="1600" dirty="0" err="1"/>
              <a:t>Ghemawat</a:t>
            </a:r>
            <a:r>
              <a:rPr lang="en-US" sz="1600" dirty="0"/>
              <a:t> “</a:t>
            </a:r>
            <a:r>
              <a:rPr lang="en-US" sz="1600" dirty="0" err="1"/>
              <a:t>MapReduce</a:t>
            </a:r>
            <a:r>
              <a:rPr lang="en-US" sz="1600" dirty="0"/>
              <a:t>: Simpliﬁed Data Processing on Large Clusters”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E7078A-207B-3C49-B221-95893398FC6B}"/>
              </a:ext>
            </a:extLst>
          </p:cNvPr>
          <p:cNvSpPr txBox="1"/>
          <p:nvPr/>
        </p:nvSpPr>
        <p:spPr>
          <a:xfrm>
            <a:off x="8510464" y="1916832"/>
            <a:ext cx="29195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Input Data splits to chunks, each processed by a Map task; the intermediate result in the form of &lt;key, value&gt; pair sent to Reduce task to produce results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74173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1504" y="500062"/>
            <a:ext cx="10010328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Map() and Reduce()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997" y="1642746"/>
            <a:ext cx="4845148" cy="3084000"/>
          </a:xfrm>
        </p:spPr>
        <p:txBody>
          <a:bodyPr/>
          <a:lstStyle/>
          <a:p>
            <a:r>
              <a:rPr lang="en-US" sz="2400" dirty="0">
                <a:latin typeface="+mn-lt"/>
              </a:rPr>
              <a:t>Map, a function that parcels out work to different nodes in the distributed cluster.</a:t>
            </a:r>
          </a:p>
          <a:p>
            <a:r>
              <a:rPr lang="en-US" sz="2400" dirty="0">
                <a:latin typeface="+mn-lt"/>
              </a:rPr>
              <a:t>Reduce, another function that collates the work and resolves the results into a single value. </a:t>
            </a:r>
          </a:p>
          <a:p>
            <a:endParaRPr lang="en-US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D5D8FD-087A-F74E-A02F-939EBDEEA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B913-EAD0-402A-A251-B09692125ACF}" type="slidenum">
              <a:rPr lang="zh-CN" altLang="en-US" smtClean="0"/>
              <a:t>25</a:t>
            </a:fld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C2D7D9-0A98-B049-9986-B35B8C748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232" y="1825625"/>
            <a:ext cx="4680520" cy="256196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18C2750-4205-4945-9322-AFC43EEBB0FB}"/>
              </a:ext>
            </a:extLst>
          </p:cNvPr>
          <p:cNvSpPr/>
          <p:nvPr/>
        </p:nvSpPr>
        <p:spPr>
          <a:xfrm>
            <a:off x="5807968" y="5210389"/>
            <a:ext cx="6096000" cy="3231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www.ibm.com</a:t>
            </a:r>
            <a:r>
              <a:rPr lang="en-US" dirty="0"/>
              <a:t>/</a:t>
            </a:r>
            <a:r>
              <a:rPr lang="en-US" dirty="0" err="1"/>
              <a:t>developerworks</a:t>
            </a:r>
            <a:r>
              <a:rPr lang="en-US" dirty="0"/>
              <a:t>/cloud/library/</a:t>
            </a:r>
          </a:p>
        </p:txBody>
      </p:sp>
    </p:spTree>
    <p:extLst>
      <p:ext uri="{BB962C8B-B14F-4D97-AF65-F5344CB8AC3E}">
        <p14:creationId xmlns:p14="http://schemas.microsoft.com/office/powerpoint/2010/main" val="18290686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7614092" y="1450522"/>
            <a:ext cx="4133604" cy="139239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1624" y="365125"/>
            <a:ext cx="8642176" cy="47158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Example: </a:t>
            </a:r>
            <a:r>
              <a:rPr lang="en-US" dirty="0" err="1">
                <a:solidFill>
                  <a:srgbClr val="FF0000"/>
                </a:solidFill>
              </a:rPr>
              <a:t>WordCount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695" y="1152907"/>
            <a:ext cx="8496944" cy="518457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+mn-lt"/>
              </a:rPr>
              <a:t>//</a:t>
            </a:r>
            <a:r>
              <a:rPr lang="en-US" sz="2200" dirty="0" err="1">
                <a:latin typeface="+mn-lt"/>
              </a:rPr>
              <a:t>WordCount</a:t>
            </a:r>
            <a:r>
              <a:rPr lang="en-US" sz="2200" dirty="0">
                <a:latin typeface="+mn-lt"/>
              </a:rPr>
              <a:t> pseudo code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+mn-lt"/>
              </a:rPr>
              <a:t>function map(String name, String document):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+mn-lt"/>
              </a:rPr>
              <a:t>  // name: document name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+mn-lt"/>
              </a:rPr>
              <a:t>  // document: document contents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+mn-lt"/>
              </a:rPr>
              <a:t>  for each word w in document: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+mn-lt"/>
              </a:rPr>
              <a:t>    emit (w, 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+mn-lt"/>
              </a:rPr>
              <a:t>function reduce(String word, Iterator </a:t>
            </a:r>
            <a:r>
              <a:rPr lang="en-US" sz="2200" dirty="0" err="1">
                <a:latin typeface="+mn-lt"/>
              </a:rPr>
              <a:t>partialCounts</a:t>
            </a:r>
            <a:r>
              <a:rPr lang="en-US" sz="2200" dirty="0">
                <a:latin typeface="+mn-lt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+mn-lt"/>
              </a:rPr>
              <a:t>  // word: a word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+mn-lt"/>
              </a:rPr>
              <a:t>  // </a:t>
            </a:r>
            <a:r>
              <a:rPr lang="en-US" sz="2200" dirty="0" err="1">
                <a:latin typeface="+mn-lt"/>
              </a:rPr>
              <a:t>partialCounts</a:t>
            </a:r>
            <a:r>
              <a:rPr lang="en-US" sz="2200" dirty="0">
                <a:latin typeface="+mn-lt"/>
              </a:rPr>
              <a:t>: a list of aggregated partial counts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+mn-lt"/>
              </a:rPr>
              <a:t>  sum = 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+mn-lt"/>
              </a:rPr>
              <a:t>  for each pc in </a:t>
            </a:r>
            <a:r>
              <a:rPr lang="en-US" sz="2200" dirty="0" err="1">
                <a:latin typeface="+mn-lt"/>
              </a:rPr>
              <a:t>partialCounts</a:t>
            </a:r>
            <a:r>
              <a:rPr lang="en-US" sz="2200" dirty="0">
                <a:latin typeface="+mn-lt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+mn-lt"/>
              </a:rPr>
              <a:t>    sum += pc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+mn-lt"/>
              </a:rPr>
              <a:t>  emit (word, sum)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801F85-8105-8D41-A928-0835CC1D6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B913-EAD0-402A-A251-B09692125ACF}" type="slidenum">
              <a:rPr lang="zh-CN" altLang="en-US" smtClean="0"/>
              <a:t>26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11085" y="1546554"/>
            <a:ext cx="3939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This canonical MapReduce example counts the appearance of each word in a set of document.</a:t>
            </a:r>
          </a:p>
        </p:txBody>
      </p:sp>
      <p:sp>
        <p:nvSpPr>
          <p:cNvPr id="4" name="Rectangle 3"/>
          <p:cNvSpPr/>
          <p:nvPr/>
        </p:nvSpPr>
        <p:spPr>
          <a:xfrm>
            <a:off x="5879976" y="5733256"/>
            <a:ext cx="500707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Reference: https://en.wikipedia.org/wiki/MapReduce</a:t>
            </a:r>
          </a:p>
        </p:txBody>
      </p:sp>
    </p:spTree>
    <p:extLst>
      <p:ext uri="{BB962C8B-B14F-4D97-AF65-F5344CB8AC3E}">
        <p14:creationId xmlns:p14="http://schemas.microsoft.com/office/powerpoint/2010/main" val="11300065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698" y="838200"/>
            <a:ext cx="9182100" cy="6019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70771" y="309529"/>
            <a:ext cx="37917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+mn-lt"/>
              </a:rPr>
              <a:t>MapReduce </a:t>
            </a:r>
            <a:r>
              <a:rPr lang="en-US" sz="2000" dirty="0" err="1">
                <a:solidFill>
                  <a:srgbClr val="FF0000"/>
                </a:solidFill>
                <a:latin typeface="+mn-lt"/>
              </a:rPr>
              <a:t>WordCount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 Illustration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EF3ABB-9DFE-CB4C-BC95-7FB2CBCDB17A}"/>
              </a:ext>
            </a:extLst>
          </p:cNvPr>
          <p:cNvSpPr/>
          <p:nvPr/>
        </p:nvSpPr>
        <p:spPr>
          <a:xfrm>
            <a:off x="4079776" y="5949280"/>
            <a:ext cx="265123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stackoverflow.com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0733905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6977" y="684855"/>
            <a:ext cx="10082336" cy="936104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Why MapReduce?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4784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n-lt"/>
              </a:rPr>
              <a:t>Huge computation involved in cloud computing</a:t>
            </a:r>
          </a:p>
          <a:p>
            <a:pPr lvl="1"/>
            <a:r>
              <a:rPr lang="en-US" sz="2000" dirty="0">
                <a:latin typeface="+mn-lt"/>
              </a:rPr>
              <a:t>For example, it is said that every google search in average requires 10</a:t>
            </a:r>
            <a:r>
              <a:rPr lang="en-US" sz="2000" baseline="30000" dirty="0">
                <a:latin typeface="+mn-lt"/>
              </a:rPr>
              <a:t>11</a:t>
            </a:r>
            <a:r>
              <a:rPr lang="en-US" sz="2000" dirty="0">
                <a:latin typeface="+mn-lt"/>
              </a:rPr>
              <a:t> computations</a:t>
            </a:r>
          </a:p>
          <a:p>
            <a:r>
              <a:rPr lang="en-US" sz="2400" dirty="0">
                <a:latin typeface="+mn-lt"/>
              </a:rPr>
              <a:t>The MapReduce framework balances server workloads thus improves overall performance</a:t>
            </a:r>
          </a:p>
          <a:p>
            <a:r>
              <a:rPr lang="en-US" sz="2400" dirty="0">
                <a:latin typeface="+mn-lt"/>
              </a:rPr>
              <a:t>The MapReduce framework is fault-tolerant</a:t>
            </a:r>
          </a:p>
          <a:p>
            <a:pPr lvl="1"/>
            <a:r>
              <a:rPr lang="en-US" sz="2000" dirty="0">
                <a:latin typeface="+mn-lt"/>
              </a:rPr>
              <a:t>Each node in the cluster is expected to report back periodically with completed work and status updates. </a:t>
            </a:r>
          </a:p>
          <a:p>
            <a:pPr lvl="1"/>
            <a:r>
              <a:rPr lang="en-US" sz="2000" dirty="0">
                <a:latin typeface="+mn-lt"/>
              </a:rPr>
              <a:t>If a node remains silent for longer than the expected interval, a master node makes note and re-assigns the work to other nodes.</a:t>
            </a:r>
          </a:p>
          <a:p>
            <a:endParaRPr lang="en-US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27DD91-C2A9-0C4B-85FB-CE44415EC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B913-EAD0-402A-A251-B09692125ACF}" type="slidenum">
              <a:rPr lang="zh-CN" altLang="en-US" smtClean="0"/>
              <a:t>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27941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8308" y="711631"/>
            <a:ext cx="9794304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What is Chubby?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8349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Chubby is a lock service in a loosely-coupled distributed system. Basically, </a:t>
            </a:r>
          </a:p>
          <a:p>
            <a:pPr lvl="1"/>
            <a:r>
              <a:rPr lang="en-US" sz="2400" dirty="0">
                <a:latin typeface="+mn-lt"/>
              </a:rPr>
              <a:t>it's a method to insure that each user can only see their own files on Google's servers (the files are locked,) and </a:t>
            </a:r>
          </a:p>
          <a:p>
            <a:pPr lvl="1"/>
            <a:r>
              <a:rPr lang="en-US" sz="2400" dirty="0">
                <a:latin typeface="+mn-lt"/>
              </a:rPr>
              <a:t>all of those services work together across multiple servers.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DB9708-82BE-7249-938F-35B25F009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B913-EAD0-402A-A251-B09692125ACF}" type="slidenum">
              <a:rPr lang="zh-CN" altLang="en-US" smtClean="0"/>
              <a:t>29</a:t>
            </a:fld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9EB33E-D3B1-244D-83FE-B158119B98EF}"/>
              </a:ext>
            </a:extLst>
          </p:cNvPr>
          <p:cNvSpPr/>
          <p:nvPr/>
        </p:nvSpPr>
        <p:spPr>
          <a:xfrm>
            <a:off x="1728308" y="4920228"/>
            <a:ext cx="92866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+mn-lt"/>
              </a:rPr>
              <a:t>Reference: The Chubby lock service for loosely-coupled distributed systems, by Mike Burrows</a:t>
            </a:r>
            <a:r>
              <a:rPr lang="en-US" sz="1400" i="1" dirty="0">
                <a:latin typeface="+mn-lt"/>
              </a:rPr>
              <a:t>, Google Inc. </a:t>
            </a:r>
            <a:endParaRPr lang="en-US" sz="1400" dirty="0">
              <a:latin typeface="+mn-lt"/>
            </a:endParaRPr>
          </a:p>
          <a:p>
            <a:r>
              <a:rPr lang="en-US" sz="1400" dirty="0" err="1">
                <a:latin typeface="+mn-lt"/>
              </a:rPr>
              <a:t>static.googleusercontent.com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36187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B8F0-7CAA-4513-BF58-6EA35913C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957" y="563674"/>
            <a:ext cx="8911687" cy="1280890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70C0"/>
                </a:solidFill>
              </a:rPr>
              <a:t>Amazon Milestones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CDDD93-5899-4D8D-A7D0-E5A660CF6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6260" y="225211"/>
            <a:ext cx="19233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750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1045" y="728072"/>
            <a:ext cx="9866312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Why Lock Service?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8800"/>
            <a:ext cx="10515600" cy="4351338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>
                <a:latin typeface="+mn-lt"/>
              </a:rPr>
              <a:t>Operating systems use lock managers to organize and serialize the access to shared resources. </a:t>
            </a:r>
          </a:p>
          <a:p>
            <a:r>
              <a:rPr lang="en-US" sz="2400" dirty="0">
                <a:latin typeface="+mn-lt"/>
              </a:rPr>
              <a:t>A distributed lock manager (DLM) runs in every machine in a cluster, with an identical copy of a cluster-wide lock database. </a:t>
            </a:r>
          </a:p>
          <a:p>
            <a:r>
              <a:rPr lang="en-US" sz="2400" dirty="0">
                <a:latin typeface="+mn-lt"/>
              </a:rPr>
              <a:t>A DLM provides software applications distributed across a cluster on multiple machines with a means to synchronize their accesses to shared resources.</a:t>
            </a:r>
          </a:p>
          <a:p>
            <a:r>
              <a:rPr lang="en-US" sz="2400" dirty="0">
                <a:latin typeface="+mn-lt"/>
              </a:rPr>
              <a:t>DLMs have been used as the foundation for several successful clustered file systems</a:t>
            </a:r>
          </a:p>
          <a:p>
            <a:r>
              <a:rPr lang="en-US" sz="2400" dirty="0">
                <a:latin typeface="+mn-lt"/>
              </a:rPr>
              <a:t>In Chubby it uses the </a:t>
            </a:r>
            <a:r>
              <a:rPr lang="en-US" sz="2400" dirty="0" err="1">
                <a:latin typeface="+mn-lt"/>
              </a:rPr>
              <a:t>Paxos</a:t>
            </a:r>
            <a:r>
              <a:rPr lang="en-US" sz="2400" dirty="0">
                <a:latin typeface="+mn-lt"/>
              </a:rPr>
              <a:t> protocols for solving consensus in a network of unreliable processors.</a:t>
            </a:r>
          </a:p>
          <a:p>
            <a:r>
              <a:rPr lang="en-US" sz="2400" dirty="0" err="1">
                <a:latin typeface="+mn-lt"/>
              </a:rPr>
              <a:t>Paxos</a:t>
            </a:r>
            <a:r>
              <a:rPr lang="en-US" sz="2400" dirty="0">
                <a:latin typeface="+mn-lt"/>
              </a:rPr>
              <a:t> algorithm is considered as a fundamental theory for cloud computing</a:t>
            </a:r>
          </a:p>
          <a:p>
            <a:pPr lvl="1"/>
            <a:r>
              <a:rPr lang="en-US" sz="2000" dirty="0">
                <a:latin typeface="+mn-lt"/>
              </a:rPr>
              <a:t>We will discuss </a:t>
            </a:r>
            <a:r>
              <a:rPr lang="en-US" sz="2000" dirty="0" err="1">
                <a:latin typeface="+mn-lt"/>
              </a:rPr>
              <a:t>Paxos</a:t>
            </a:r>
            <a:r>
              <a:rPr lang="en-US" sz="2000" dirty="0">
                <a:latin typeface="+mn-lt"/>
              </a:rPr>
              <a:t> algorithm as an advanced topic </a:t>
            </a:r>
            <a:r>
              <a:rPr lang="en-US" sz="2000" dirty="0"/>
              <a:t>(optional coverage)</a:t>
            </a:r>
            <a:endParaRPr lang="en-US" sz="2000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1FCFFB-1B4E-DB46-9DD7-44E330192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B913-EAD0-402A-A251-B09692125ACF}" type="slidenum">
              <a:rPr lang="zh-CN" altLang="en-US" smtClean="0"/>
              <a:t>30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253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288" y="1268760"/>
            <a:ext cx="3325198" cy="715962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Framework of Chubby</a:t>
            </a:r>
          </a:p>
        </p:txBody>
      </p:sp>
      <p:pic>
        <p:nvPicPr>
          <p:cNvPr id="4" name="图片 9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649" y="476672"/>
            <a:ext cx="6584880" cy="45259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E9E793-FB4A-864E-9E5F-BCCD653F6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B913-EAD0-402A-A251-B09692125ACF}" type="slidenum">
              <a:rPr lang="zh-CN" altLang="en-US" smtClean="0"/>
              <a:t>31</a:t>
            </a:fld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446AB3-1EDD-9C4A-B0D7-B4E8318F14A7}"/>
              </a:ext>
            </a:extLst>
          </p:cNvPr>
          <p:cNvSpPr txBox="1"/>
          <p:nvPr/>
        </p:nvSpPr>
        <p:spPr>
          <a:xfrm>
            <a:off x="7790089" y="5386854"/>
            <a:ext cx="2296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researchgate.net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6B6C11-177B-C949-AC1F-FC4A6D2AEC44}"/>
              </a:ext>
            </a:extLst>
          </p:cNvPr>
          <p:cNvSpPr/>
          <p:nvPr/>
        </p:nvSpPr>
        <p:spPr>
          <a:xfrm>
            <a:off x="872719" y="2571090"/>
            <a:ext cx="357112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222222"/>
                </a:solidFill>
                <a:latin typeface="+mn-lt"/>
              </a:rPr>
              <a:t>Chubby exposes a file-system like interface, and nodes may be either permanent or temporary.</a:t>
            </a:r>
          </a:p>
          <a:p>
            <a:endParaRPr lang="en-US" sz="1800" dirty="0">
              <a:solidFill>
                <a:srgbClr val="222222"/>
              </a:solidFill>
              <a:latin typeface="+mn-lt"/>
            </a:endParaRPr>
          </a:p>
          <a:p>
            <a:r>
              <a:rPr lang="en-US" sz="1800" dirty="0">
                <a:latin typeface="+mn-lt"/>
              </a:rPr>
              <a:t>Each Chubby file and directory can act as a lock – either one client can hold it in write mode, or any number of clients can hold it in read mode.</a:t>
            </a:r>
            <a:endParaRPr lang="en-US" dirty="0">
              <a:solidFill>
                <a:srgbClr val="222222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7264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5176" y="589344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 What is a </a:t>
            </a:r>
            <a:r>
              <a:rPr lang="en-US" sz="4000" dirty="0" err="1">
                <a:solidFill>
                  <a:srgbClr val="FF0000"/>
                </a:solidFill>
              </a:rPr>
              <a:t>Bigtable</a:t>
            </a:r>
            <a:r>
              <a:rPr lang="en-US" sz="40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400" y="1484784"/>
            <a:ext cx="10369152" cy="51816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n-lt"/>
              </a:rPr>
              <a:t>A compressed, high performance, and proprietary data storage system </a:t>
            </a:r>
          </a:p>
          <a:p>
            <a:pPr lvl="1"/>
            <a:r>
              <a:rPr lang="en-US" sz="2000" dirty="0">
                <a:latin typeface="+mn-lt"/>
              </a:rPr>
              <a:t>built on Google File System, Chubby Lock Service, </a:t>
            </a:r>
            <a:r>
              <a:rPr lang="en-US" sz="2000" dirty="0" err="1">
                <a:latin typeface="+mn-lt"/>
              </a:rPr>
              <a:t>SSTable</a:t>
            </a:r>
            <a:r>
              <a:rPr lang="en-US" sz="2000" dirty="0">
                <a:latin typeface="+mn-lt"/>
              </a:rPr>
              <a:t> (log-structured storage like </a:t>
            </a:r>
            <a:r>
              <a:rPr lang="en-US" sz="2000" dirty="0" err="1">
                <a:latin typeface="+mn-lt"/>
              </a:rPr>
              <a:t>LevelDB</a:t>
            </a:r>
            <a:r>
              <a:rPr lang="en-US" sz="2000" dirty="0">
                <a:latin typeface="+mn-lt"/>
              </a:rPr>
              <a:t>) and a few other Google technologies. </a:t>
            </a:r>
          </a:p>
          <a:p>
            <a:r>
              <a:rPr lang="en-US" sz="2400" dirty="0">
                <a:latin typeface="+mn-lt"/>
              </a:rPr>
              <a:t>It is not distributed outside Google</a:t>
            </a:r>
          </a:p>
          <a:p>
            <a:pPr lvl="1"/>
            <a:r>
              <a:rPr lang="en-US" sz="2000" dirty="0">
                <a:latin typeface="+mn-lt"/>
              </a:rPr>
              <a:t>although Google offers access to it as part of its Google App Engine. </a:t>
            </a:r>
          </a:p>
          <a:p>
            <a:r>
              <a:rPr lang="en-US" sz="2400" dirty="0">
                <a:latin typeface="+mn-lt"/>
              </a:rPr>
              <a:t>A distributed storage system structured as a large table</a:t>
            </a:r>
          </a:p>
          <a:p>
            <a:pPr lvl="1"/>
            <a:r>
              <a:rPr lang="en-US" sz="2000" dirty="0">
                <a:latin typeface="+mn-lt"/>
              </a:rPr>
              <a:t>may be petabytes in size and distributed among tens of thousands of machines. </a:t>
            </a:r>
          </a:p>
          <a:p>
            <a:pPr lvl="1"/>
            <a:r>
              <a:rPr lang="en-US" sz="2000" dirty="0">
                <a:latin typeface="+mn-lt"/>
              </a:rPr>
              <a:t>designed for storing items such as billions of URLs, with many versions per page; over 100 TB of satellite image data; hundreds of millions of users</a:t>
            </a:r>
          </a:p>
          <a:p>
            <a:pPr lvl="1"/>
            <a:r>
              <a:rPr lang="en-US" sz="2000" dirty="0">
                <a:latin typeface="+mn-lt"/>
              </a:rPr>
              <a:t>perform thousands of queries a second.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34B590-2C90-C641-8FDD-85822490D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B913-EAD0-402A-A251-B09692125ACF}" type="slidenum">
              <a:rPr lang="zh-CN" altLang="en-US" smtClean="0"/>
              <a:t>32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05699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5342" y="681752"/>
            <a:ext cx="7931224" cy="868362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rgbClr val="FF0000"/>
                </a:solidFill>
              </a:rPr>
              <a:t>Bigtable</a:t>
            </a:r>
            <a:r>
              <a:rPr lang="en-US" sz="4000" dirty="0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695" y="1550114"/>
            <a:ext cx="11089232" cy="4983163"/>
          </a:xfrm>
        </p:spPr>
        <p:txBody>
          <a:bodyPr>
            <a:normAutofit lnSpcReduction="10000"/>
          </a:bodyPr>
          <a:lstStyle/>
          <a:p>
            <a:r>
              <a:rPr lang="en-US" sz="3000" dirty="0">
                <a:latin typeface="+mn-lt"/>
              </a:rPr>
              <a:t>designed with semi-structured data storage in mind. </a:t>
            </a:r>
          </a:p>
          <a:p>
            <a:pPr lvl="1"/>
            <a:r>
              <a:rPr lang="en-US" sz="2600" dirty="0">
                <a:latin typeface="+mn-lt"/>
              </a:rPr>
              <a:t>It is a large map that is indexed by a row key, column key, and a timestamp. </a:t>
            </a:r>
          </a:p>
          <a:p>
            <a:pPr lvl="1"/>
            <a:r>
              <a:rPr lang="en-US" sz="2600" dirty="0">
                <a:latin typeface="+mn-lt"/>
              </a:rPr>
              <a:t>Each value within the map is an array of bytes that is interpreted by the application. </a:t>
            </a:r>
          </a:p>
          <a:p>
            <a:pPr lvl="1"/>
            <a:r>
              <a:rPr lang="en-US" sz="2600" dirty="0">
                <a:latin typeface="+mn-lt"/>
              </a:rPr>
              <a:t>Every read or write of data to a row is atomic, regardless of how many different columns are read or written within that row.</a:t>
            </a:r>
          </a:p>
          <a:p>
            <a:r>
              <a:rPr lang="en-US" sz="3000" dirty="0">
                <a:latin typeface="+mn-lt"/>
              </a:rPr>
              <a:t>An open source version, </a:t>
            </a:r>
            <a:r>
              <a:rPr lang="en-US" sz="3000" dirty="0" err="1">
                <a:solidFill>
                  <a:srgbClr val="00B0F0"/>
                </a:solidFill>
                <a:latin typeface="+mn-lt"/>
              </a:rPr>
              <a:t>Hbase</a:t>
            </a:r>
            <a:r>
              <a:rPr lang="en-US" sz="3000" dirty="0">
                <a:latin typeface="+mn-lt"/>
              </a:rPr>
              <a:t>, was created by the Apache project on top of the </a:t>
            </a:r>
            <a:r>
              <a:rPr lang="en-US" sz="3000" dirty="0" err="1">
                <a:solidFill>
                  <a:srgbClr val="00B0F0"/>
                </a:solidFill>
                <a:latin typeface="+mn-lt"/>
              </a:rPr>
              <a:t>Hadoop</a:t>
            </a:r>
            <a:r>
              <a:rPr lang="en-US" sz="3000" dirty="0">
                <a:latin typeface="+mn-lt"/>
              </a:rPr>
              <a:t> core  </a:t>
            </a:r>
          </a:p>
          <a:p>
            <a:pPr lvl="1"/>
            <a:r>
              <a:rPr lang="en-US" sz="2200" dirty="0">
                <a:latin typeface="+mn-lt"/>
              </a:rPr>
              <a:t>Hadoop: open source implementation of Google’s MapReduce by Apache project (to be discussed later)</a:t>
            </a:r>
          </a:p>
          <a:p>
            <a:pPr lvl="1"/>
            <a:endParaRPr lang="en-US" sz="26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37C6E-DD6A-E944-83A2-3A50215E7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B913-EAD0-402A-A251-B09692125ACF}" type="slidenum">
              <a:rPr lang="zh-CN" altLang="en-US" smtClean="0"/>
              <a:t>33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44494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4435" y="642124"/>
            <a:ext cx="9866312" cy="1325563"/>
          </a:xfrm>
        </p:spPr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Bigtable</a:t>
            </a:r>
            <a:r>
              <a:rPr lang="en-US" dirty="0">
                <a:solidFill>
                  <a:srgbClr val="FF0000"/>
                </a:solidFill>
              </a:rPr>
              <a:t> column families</a:t>
            </a:r>
          </a:p>
        </p:txBody>
      </p:sp>
      <p:pic>
        <p:nvPicPr>
          <p:cNvPr id="4" name="图片 11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579" y="1732891"/>
            <a:ext cx="7079737" cy="356711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2606AF-113F-F24C-B946-C3132E6F0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B913-EAD0-402A-A251-B09692125ACF}" type="slidenum">
              <a:rPr lang="zh-CN" altLang="en-US" smtClean="0"/>
              <a:t>34</a:t>
            </a:fld>
            <a:endParaRPr lang="zh-CN" alt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8904312" y="2204864"/>
            <a:ext cx="3287688" cy="1452736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/>
              <a:t>Note: reversed order  in row keys, i.e. </a:t>
            </a:r>
            <a:r>
              <a:rPr lang="en-US" sz="1800" dirty="0" err="1"/>
              <a:t>com.weather</a:t>
            </a:r>
            <a:r>
              <a:rPr lang="en-US" sz="1800" dirty="0"/>
              <a:t> instead of weather.com for fast searching</a:t>
            </a:r>
          </a:p>
        </p:txBody>
      </p:sp>
    </p:spTree>
    <p:extLst>
      <p:ext uri="{BB962C8B-B14F-4D97-AF65-F5344CB8AC3E}">
        <p14:creationId xmlns:p14="http://schemas.microsoft.com/office/powerpoint/2010/main" val="20610977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324" y="618344"/>
            <a:ext cx="9650288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Google App Engine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607" y="1739703"/>
            <a:ext cx="9185447" cy="3971779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+mn-lt"/>
              </a:rPr>
              <a:t>Google App Engine lets you run web applications on Google's infrastructure. </a:t>
            </a:r>
          </a:p>
          <a:p>
            <a:r>
              <a:rPr lang="en-US" sz="2400" dirty="0">
                <a:latin typeface="+mn-lt"/>
              </a:rPr>
              <a:t>App Engine applications are easy to build, easy to maintain, and easy to scale as your traffic and data storage needs grow. </a:t>
            </a:r>
          </a:p>
          <a:p>
            <a:r>
              <a:rPr lang="en-US" sz="2400" dirty="0">
                <a:latin typeface="+mn-lt"/>
              </a:rPr>
              <a:t>With App Engine, there are no servers to maintain</a:t>
            </a:r>
          </a:p>
          <a:p>
            <a:pPr lvl="1"/>
            <a:r>
              <a:rPr lang="en-US" sz="2000" dirty="0">
                <a:latin typeface="+mn-lt"/>
              </a:rPr>
              <a:t>You just upload your application, and it's ready to serve your users.  </a:t>
            </a:r>
          </a:p>
          <a:p>
            <a:pPr lvl="1"/>
            <a:r>
              <a:rPr lang="en-US" sz="2000" dirty="0">
                <a:latin typeface="+mn-lt"/>
              </a:rPr>
              <a:t>Once you have signed up for a cloud account, using these programming languages to build a simple guest book application.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96450-249F-9949-9FF1-019B2FC33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B913-EAD0-402A-A251-B09692125ACF}" type="slidenum">
              <a:rPr lang="zh-CN" altLang="en-US" smtClean="0"/>
              <a:t>35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8672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90125"/>
            <a:ext cx="9290248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Available programming languages for Google App Engine </a:t>
            </a:r>
          </a:p>
        </p:txBody>
      </p:sp>
      <p:pic>
        <p:nvPicPr>
          <p:cNvPr id="4" name="图片 1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807784"/>
            <a:ext cx="8229600" cy="211079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14205D-2226-DB44-8B0A-BFDE40235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B913-EAD0-402A-A251-B09692125ACF}" type="slidenum">
              <a:rPr lang="zh-CN" altLang="en-US" smtClean="0"/>
              <a:t>36</a:t>
            </a:fld>
            <a:endParaRPr lang="zh-CN" altLang="en-US" dirty="0"/>
          </a:p>
        </p:txBody>
      </p:sp>
      <p:sp>
        <p:nvSpPr>
          <p:cNvPr id="6" name="Wave 5">
            <a:extLst>
              <a:ext uri="{FF2B5EF4-FFF2-40B4-BE49-F238E27FC236}">
                <a16:creationId xmlns:a16="http://schemas.microsoft.com/office/drawing/2014/main" id="{6B89CAB5-2621-4F17-A0EC-53235BFADC2B}"/>
              </a:ext>
            </a:extLst>
          </p:cNvPr>
          <p:cNvSpPr/>
          <p:nvPr/>
        </p:nvSpPr>
        <p:spPr>
          <a:xfrm>
            <a:off x="6096000" y="5213069"/>
            <a:ext cx="2286000" cy="838200"/>
          </a:xfrm>
          <a:prstGeom prst="wav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More to add? </a:t>
            </a:r>
          </a:p>
        </p:txBody>
      </p:sp>
    </p:spTree>
    <p:extLst>
      <p:ext uri="{BB962C8B-B14F-4D97-AF65-F5344CB8AC3E}">
        <p14:creationId xmlns:p14="http://schemas.microsoft.com/office/powerpoint/2010/main" val="6118781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7970" y="490125"/>
            <a:ext cx="9794304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Google App Engine System Architecture</a:t>
            </a:r>
          </a:p>
        </p:txBody>
      </p:sp>
      <p:pic>
        <p:nvPicPr>
          <p:cNvPr id="4" name="图片 14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593" y="1600201"/>
            <a:ext cx="6666815" cy="45259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B65A47-B2BC-634C-BD15-E8AD4254E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B913-EAD0-402A-A251-B09692125ACF}" type="slidenum">
              <a:rPr lang="zh-CN" altLang="en-US" smtClean="0"/>
              <a:t>37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62199" y="6400801"/>
            <a:ext cx="792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http://googlecloudplatform.blogspot.com/2012_10_01_archive.html</a:t>
            </a:r>
          </a:p>
        </p:txBody>
      </p:sp>
    </p:spTree>
    <p:extLst>
      <p:ext uri="{BB962C8B-B14F-4D97-AF65-F5344CB8AC3E}">
        <p14:creationId xmlns:p14="http://schemas.microsoft.com/office/powerpoint/2010/main" val="2346787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5583" y="1758462"/>
            <a:ext cx="9324118" cy="295447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Google cloud services: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sz="4900" dirty="0"/>
              <a:t>a lot more  to explore … </a:t>
            </a:r>
            <a:br>
              <a:rPr lang="en-US" sz="4900" dirty="0"/>
            </a:br>
            <a:r>
              <a:rPr lang="en-US" sz="4900" dirty="0"/>
              <a:t>	visit </a:t>
            </a:r>
            <a:r>
              <a:rPr lang="en-US" sz="4900" dirty="0">
                <a:hlinkClick r:id="rId2"/>
              </a:rPr>
              <a:t>https://cloud.google.com</a:t>
            </a:r>
            <a:r>
              <a:rPr lang="en-US" sz="4900" dirty="0"/>
              <a:t>   </a:t>
            </a:r>
            <a:br>
              <a:rPr lang="en-US" sz="4900" dirty="0"/>
            </a:br>
            <a:endParaRPr lang="en-US" sz="49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007F69-B766-3547-9D1E-02536D3F1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B913-EAD0-402A-A251-B09692125ACF}" type="slidenum">
              <a:rPr lang="zh-CN" altLang="en-US" smtClean="0"/>
              <a:t>38</a:t>
            </a:fld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4174" y="90872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5351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7901" y="632411"/>
            <a:ext cx="10082336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Activity #4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7901" y="2084583"/>
            <a:ext cx="9726711" cy="395324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+mn-lt"/>
              </a:rPr>
              <a:t>What does Google cloud computing technologies include?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+mn-lt"/>
              </a:rPr>
              <a:t>What are the main features of GFS?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+mn-lt"/>
              </a:rPr>
              <a:t>What are the advantages of MapReduce programming? Is MapReduce good for read-time streaming?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+mn-lt"/>
              </a:rPr>
              <a:t>What is the goal of Chubby?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+mn-lt"/>
              </a:rPr>
              <a:t>Describe Bigtable and its architecture?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+mn-lt"/>
              </a:rPr>
              <a:t>What services are provided by Google App Engine?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9B3CE-0BD8-E546-B453-13A12D877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B913-EAD0-402A-A251-B09692125ACF}" type="slidenum">
              <a:rPr lang="zh-CN" altLang="en-US" smtClean="0"/>
              <a:t>39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3586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Alibaba Cloud 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95401"/>
            <a:ext cx="8382000" cy="4830763"/>
          </a:xfrm>
        </p:spPr>
        <p:txBody>
          <a:bodyPr>
            <a:noAutofit/>
          </a:bodyPr>
          <a:lstStyle/>
          <a:p>
            <a:r>
              <a:rPr lang="en-US" sz="2400" dirty="0"/>
              <a:t>2009.09 – Alibaba Cloud is founded </a:t>
            </a:r>
            <a:r>
              <a:rPr lang="en-US" altLang="zh-CN" sz="2400" dirty="0"/>
              <a:t> </a:t>
            </a:r>
            <a:endParaRPr lang="en-US" sz="2400" dirty="0"/>
          </a:p>
          <a:p>
            <a:pPr lvl="1"/>
            <a:r>
              <a:rPr lang="en-US" sz="1800" dirty="0"/>
              <a:t>Center opened in Hangzhou, Beijing, and Silicon Valley. </a:t>
            </a:r>
          </a:p>
          <a:p>
            <a:r>
              <a:rPr lang="en-US" sz="2000" dirty="0"/>
              <a:t>2010.11 – 11.11 </a:t>
            </a:r>
            <a:r>
              <a:rPr lang="en-US" altLang="zh-CN" sz="2000" dirty="0">
                <a:hlinkClick r:id="rId2"/>
              </a:rPr>
              <a:t>https://world.taobao.com/</a:t>
            </a:r>
            <a:r>
              <a:rPr lang="en-US" altLang="zh-CN" sz="2000" dirty="0"/>
              <a:t> </a:t>
            </a:r>
            <a:r>
              <a:rPr lang="en-US" sz="2000" dirty="0"/>
              <a:t>with 2.4 billion transactions in 24 hours.</a:t>
            </a:r>
          </a:p>
          <a:p>
            <a:r>
              <a:rPr lang="en-US" sz="2000" dirty="0"/>
              <a:t>2013.08 – </a:t>
            </a:r>
            <a:r>
              <a:rPr lang="en-US" sz="2000" dirty="0" err="1"/>
              <a:t>ApsaraDB</a:t>
            </a:r>
            <a:r>
              <a:rPr lang="en-US" sz="2000" dirty="0"/>
              <a:t> architecture, 5000 physical machines in a single cluster. </a:t>
            </a:r>
          </a:p>
          <a:p>
            <a:r>
              <a:rPr lang="en-US" sz="2000" dirty="0"/>
              <a:t>2014.05 – Hong Kong data center went online. </a:t>
            </a:r>
            <a:r>
              <a:rPr lang="zh-CN" altLang="en-US" sz="2000" dirty="0"/>
              <a:t> </a:t>
            </a:r>
            <a:endParaRPr lang="en-US" sz="2000" dirty="0"/>
          </a:p>
          <a:p>
            <a:r>
              <a:rPr lang="en-US" sz="2000" dirty="0"/>
              <a:t>2015.10 – Two US data centers went online.  </a:t>
            </a:r>
            <a:r>
              <a:rPr lang="zh-CN" altLang="en-US" sz="2000" dirty="0"/>
              <a:t> </a:t>
            </a:r>
            <a:endParaRPr lang="en-US" sz="2000" dirty="0"/>
          </a:p>
          <a:p>
            <a:r>
              <a:rPr lang="en-US" sz="2000" dirty="0"/>
              <a:t>October 2015 – Alibaba Cloud Computing Conference in Hangzhou</a:t>
            </a:r>
            <a:r>
              <a:rPr lang="zh-CN" altLang="en-US" sz="2000" dirty="0"/>
              <a:t>。  </a:t>
            </a:r>
            <a:endParaRPr lang="en-US" sz="2000" dirty="0"/>
          </a:p>
          <a:p>
            <a:r>
              <a:rPr lang="en-US" sz="2000" dirty="0"/>
              <a:t>November 2015 –  11.11 new records</a:t>
            </a:r>
            <a:r>
              <a:rPr lang="en-US" altLang="zh-CN" sz="2000" dirty="0"/>
              <a:t>: </a:t>
            </a:r>
            <a:r>
              <a:rPr lang="en-US" sz="2000" dirty="0"/>
              <a:t>$14.2 billion transactions in 24 hours.</a:t>
            </a:r>
          </a:p>
          <a:p>
            <a:r>
              <a:rPr lang="en-US" sz="2000" dirty="0"/>
              <a:t>July 2017 – Alibaba Cloud official website is changed from intl.aliyun.com to </a:t>
            </a:r>
            <a:r>
              <a:rPr lang="en-US" sz="2000" dirty="0">
                <a:hlinkClick r:id="rId3"/>
              </a:rPr>
              <a:t>www.alibabacloud.com</a:t>
            </a:r>
            <a:r>
              <a:rPr lang="en-US" sz="2000" dirty="0"/>
              <a:t>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0700" y="152401"/>
            <a:ext cx="2286000" cy="1143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29AF85A-7AC4-429E-9FA3-7F337DB36F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9600" y="342900"/>
            <a:ext cx="2324100" cy="130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3418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6002" y="590208"/>
            <a:ext cx="9506272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3751" y="1915771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B0F0"/>
                </a:solidFill>
                <a:latin typeface="+mn-lt"/>
              </a:rPr>
              <a:t>Google Cloud Computing</a:t>
            </a:r>
          </a:p>
          <a:p>
            <a:pPr lvl="1"/>
            <a:r>
              <a:rPr lang="en-US" sz="2000" dirty="0">
                <a:latin typeface="+mn-lt"/>
              </a:rPr>
              <a:t>Discussion of selected services</a:t>
            </a:r>
          </a:p>
          <a:p>
            <a:r>
              <a:rPr lang="en-US" sz="2400" dirty="0">
                <a:solidFill>
                  <a:schemeClr val="tx1"/>
                </a:solidFill>
                <a:latin typeface="+mn-lt"/>
              </a:rPr>
              <a:t>Assignment</a:t>
            </a:r>
          </a:p>
          <a:p>
            <a:pPr lvl="1"/>
            <a:r>
              <a:rPr lang="en-US" sz="2000" dirty="0">
                <a:latin typeface="+mn-lt"/>
              </a:rPr>
              <a:t>Complete all activities based on in-class discussion</a:t>
            </a:r>
          </a:p>
          <a:p>
            <a:r>
              <a:rPr lang="en-US" sz="2400" dirty="0">
                <a:latin typeface="+mn-lt"/>
              </a:rPr>
              <a:t>Next Lecture</a:t>
            </a:r>
          </a:p>
          <a:p>
            <a:pPr lvl="1"/>
            <a:r>
              <a:rPr lang="en-US" sz="2200" dirty="0"/>
              <a:t>AWS cloud service</a:t>
            </a:r>
          </a:p>
          <a:p>
            <a:pPr lvl="1"/>
            <a:r>
              <a:rPr lang="en-US" sz="2200" dirty="0"/>
              <a:t>Student’s Preparation</a:t>
            </a:r>
            <a:endParaRPr lang="en-US" sz="1900" dirty="0"/>
          </a:p>
          <a:p>
            <a:pPr lvl="2"/>
            <a:r>
              <a:rPr lang="en-US" sz="1900" dirty="0"/>
              <a:t>Compare and contrast the cloud services provided by Google and Amazon </a:t>
            </a:r>
            <a:endParaRPr lang="en-US" sz="1200" dirty="0"/>
          </a:p>
          <a:p>
            <a:pPr lvl="1"/>
            <a:endParaRPr lang="en-US" sz="2000" dirty="0"/>
          </a:p>
          <a:p>
            <a:pPr marL="342900" lvl="1" indent="0">
              <a:buNone/>
            </a:pPr>
            <a:endParaRPr lang="en-US" sz="2000" dirty="0"/>
          </a:p>
          <a:p>
            <a:pPr lvl="1"/>
            <a:endParaRPr lang="en-US" sz="1800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FD0A5-2A1A-9645-876B-C7E7AC42D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B913-EAD0-402A-A251-B09692125ACF}" type="slidenum">
              <a:rPr lang="zh-CN" altLang="en-US" smtClean="0"/>
              <a:t>40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9787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404664"/>
            <a:ext cx="8172115" cy="627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22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0CC6B8-A1B3-5D4B-8573-9E0D2C28F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2" y="1052736"/>
            <a:ext cx="8210531" cy="42484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AE73C8-5522-D94C-BFC5-50CBE180F049}"/>
              </a:ext>
            </a:extLst>
          </p:cNvPr>
          <p:cNvSpPr txBox="1"/>
          <p:nvPr/>
        </p:nvSpPr>
        <p:spPr>
          <a:xfrm>
            <a:off x="2207568" y="5445224"/>
            <a:ext cx="71296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EMEA is an acronym that stands for Europe, Middle East, and Africa. This region includes all of the countries found in Africa, Europe, and the Middle East.</a:t>
            </a:r>
          </a:p>
          <a:p>
            <a:r>
              <a:rPr lang="en-US" sz="1600" dirty="0">
                <a:latin typeface="+mn-lt"/>
              </a:rPr>
              <a:t>APAC: Asia-Pacific</a:t>
            </a:r>
          </a:p>
        </p:txBody>
      </p:sp>
    </p:spTree>
    <p:extLst>
      <p:ext uri="{BB962C8B-B14F-4D97-AF65-F5344CB8AC3E}">
        <p14:creationId xmlns:p14="http://schemas.microsoft.com/office/powerpoint/2010/main" val="151267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488" y="365125"/>
            <a:ext cx="9866312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Our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8790" y="1690688"/>
            <a:ext cx="9755822" cy="4220534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+mn-lt"/>
              </a:rPr>
              <a:t>There are so many cloud companies, each providing a list of services</a:t>
            </a:r>
          </a:p>
          <a:p>
            <a:r>
              <a:rPr lang="en-US" sz="2400" dirty="0">
                <a:latin typeface="+mn-lt"/>
              </a:rPr>
              <a:t>In the lectures we only studied a few selected top companies</a:t>
            </a:r>
          </a:p>
          <a:p>
            <a:pPr lvl="1"/>
            <a:r>
              <a:rPr lang="en-US" sz="2000" dirty="0">
                <a:solidFill>
                  <a:srgbClr val="00B0F0"/>
                </a:solidFill>
                <a:latin typeface="+mn-lt"/>
              </a:rPr>
              <a:t>Google (Google Cloud), Amazon (Amazon AWS), Microsoft (Microsoft Azures)</a:t>
            </a:r>
          </a:p>
          <a:p>
            <a:r>
              <a:rPr lang="en-US" sz="2400" dirty="0">
                <a:latin typeface="+mn-lt"/>
              </a:rPr>
              <a:t>And for each of the above companies we only discuss a small subset of services provided</a:t>
            </a:r>
          </a:p>
          <a:p>
            <a:pPr lvl="1"/>
            <a:r>
              <a:rPr lang="en-US" sz="2000" dirty="0">
                <a:latin typeface="+mn-lt"/>
              </a:rPr>
              <a:t>Introduce a few services and discuss one or two services in details</a:t>
            </a:r>
          </a:p>
          <a:p>
            <a:r>
              <a:rPr lang="en-US" sz="2400" dirty="0">
                <a:latin typeface="+mn-lt"/>
              </a:rPr>
              <a:t>Students are encouraged to study other cloud services/companies through self-study, group assignments, and team project.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76371-0F8D-6D41-9995-966811AA9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B913-EAD0-402A-A251-B09692125ACF}" type="slidenum">
              <a:rPr lang="zh-CN" altLang="en-US" smtClean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2333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672" y="808037"/>
            <a:ext cx="10010328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Activity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9142" y="1859280"/>
            <a:ext cx="8915400" cy="377762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+mn-lt"/>
              </a:rPr>
              <a:t>Name the top five cloud service providers for this year.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+mn-lt"/>
              </a:rPr>
              <a:t>Name your most fa</a:t>
            </a:r>
            <a:r>
              <a:rPr lang="en-US" sz="2400" dirty="0"/>
              <a:t>vorite cloud service provider and most favorite cloud service.</a:t>
            </a:r>
            <a:endParaRPr lang="en-US" sz="2400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F093E1-A9AC-5145-B6F7-23F93C3E0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B913-EAD0-402A-A251-B09692125ACF}" type="slidenum">
              <a:rPr lang="zh-CN" altLang="en-US" smtClean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5003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6460" y="2144123"/>
            <a:ext cx="4100616" cy="2059662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Case Study 1: Google</a:t>
            </a:r>
            <a:br>
              <a:rPr lang="en-US" sz="4000" dirty="0"/>
            </a:br>
            <a:r>
              <a:rPr lang="en-US" sz="4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9416" y="6030119"/>
            <a:ext cx="9144000" cy="1655762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2E0A79-A093-3E41-988B-0F8DF95C1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B913-EAD0-402A-A251-B09692125ACF}" type="slidenum">
              <a:rPr lang="zh-CN" altLang="en-US" smtClean="0"/>
              <a:t>9</a:t>
            </a:fld>
            <a:endParaRPr lang="zh-CN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944" y="1412776"/>
            <a:ext cx="5751805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59549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2041</Words>
  <Application>Microsoft Office PowerPoint</Application>
  <PresentationFormat>Widescreen</PresentationFormat>
  <Paragraphs>254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Century Gothic</vt:lpstr>
      <vt:lpstr>Georgia</vt:lpstr>
      <vt:lpstr>Wingdings 3</vt:lpstr>
      <vt:lpstr>Wisp</vt:lpstr>
      <vt:lpstr>Lecture 10: Main Development of Cloud Computing</vt:lpstr>
      <vt:lpstr>Brief History of Cloud Computing:   </vt:lpstr>
      <vt:lpstr>Amazon Milestones</vt:lpstr>
      <vt:lpstr>Alibaba Cloud  </vt:lpstr>
      <vt:lpstr>PowerPoint Presentation</vt:lpstr>
      <vt:lpstr>PowerPoint Presentation</vt:lpstr>
      <vt:lpstr>Our Approach</vt:lpstr>
      <vt:lpstr>Activity #1</vt:lpstr>
      <vt:lpstr>Case Study 1: Google  </vt:lpstr>
      <vt:lpstr>Activity #2</vt:lpstr>
      <vt:lpstr>Google  </vt:lpstr>
      <vt:lpstr>Google’s Solution </vt:lpstr>
      <vt:lpstr>SaaS services offered by Google </vt:lpstr>
      <vt:lpstr>PaaS services offered by Google</vt:lpstr>
      <vt:lpstr>IaaS services offered by Google</vt:lpstr>
      <vt:lpstr>Activity #3: Discussion</vt:lpstr>
      <vt:lpstr>PowerPoint Presentation</vt:lpstr>
      <vt:lpstr>Description of selected google cloud services</vt:lpstr>
      <vt:lpstr>What is Google GFS?</vt:lpstr>
      <vt:lpstr>GFS Cluster</vt:lpstr>
      <vt:lpstr>PowerPoint Presentation</vt:lpstr>
      <vt:lpstr>GFS Architecture</vt:lpstr>
      <vt:lpstr>What is Google MapReduce?</vt:lpstr>
      <vt:lpstr>PowerPoint Presentation</vt:lpstr>
      <vt:lpstr>Map() and Reduce()</vt:lpstr>
      <vt:lpstr>Example: WordCount</vt:lpstr>
      <vt:lpstr>PowerPoint Presentation</vt:lpstr>
      <vt:lpstr>Why MapReduce? </vt:lpstr>
      <vt:lpstr>What is Chubby?</vt:lpstr>
      <vt:lpstr>Why Lock Service?</vt:lpstr>
      <vt:lpstr>Framework of Chubby</vt:lpstr>
      <vt:lpstr> What is a Bigtable?</vt:lpstr>
      <vt:lpstr>Bigtable  </vt:lpstr>
      <vt:lpstr>Bigtable column families</vt:lpstr>
      <vt:lpstr>Google App Engine</vt:lpstr>
      <vt:lpstr>Available programming languages for Google App Engine </vt:lpstr>
      <vt:lpstr>Google App Engine System Architecture</vt:lpstr>
      <vt:lpstr>Google cloud services:   a lot more  to explore …   visit https://cloud.google.com    </vt:lpstr>
      <vt:lpstr>Activity #4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Development of Cloud Computing</dc:title>
  <dc:creator>Lan Yang</dc:creator>
  <cp:lastModifiedBy>Lan Yang</cp:lastModifiedBy>
  <cp:revision>8</cp:revision>
  <dcterms:created xsi:type="dcterms:W3CDTF">2019-07-05T21:13:17Z</dcterms:created>
  <dcterms:modified xsi:type="dcterms:W3CDTF">2019-10-10T21:56:44Z</dcterms:modified>
</cp:coreProperties>
</file>