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659" r:id="rId2"/>
    <p:sldId id="724" r:id="rId3"/>
    <p:sldId id="705" r:id="rId4"/>
    <p:sldId id="734" r:id="rId5"/>
    <p:sldId id="738" r:id="rId6"/>
    <p:sldId id="750" r:id="rId7"/>
    <p:sldId id="766" r:id="rId8"/>
    <p:sldId id="767" r:id="rId9"/>
    <p:sldId id="715" r:id="rId10"/>
    <p:sldId id="784" r:id="rId11"/>
    <p:sldId id="731" r:id="rId12"/>
    <p:sldId id="732" r:id="rId13"/>
    <p:sldId id="783" r:id="rId14"/>
    <p:sldId id="752" r:id="rId15"/>
    <p:sldId id="713" r:id="rId16"/>
    <p:sldId id="714" r:id="rId17"/>
    <p:sldId id="745" r:id="rId18"/>
    <p:sldId id="754" r:id="rId19"/>
    <p:sldId id="755" r:id="rId20"/>
    <p:sldId id="787" r:id="rId21"/>
    <p:sldId id="774" r:id="rId22"/>
    <p:sldId id="775" r:id="rId23"/>
    <p:sldId id="776" r:id="rId24"/>
    <p:sldId id="777" r:id="rId25"/>
    <p:sldId id="778" r:id="rId26"/>
    <p:sldId id="779" r:id="rId27"/>
    <p:sldId id="780" r:id="rId28"/>
    <p:sldId id="781" r:id="rId29"/>
    <p:sldId id="782" r:id="rId30"/>
    <p:sldId id="718" r:id="rId31"/>
    <p:sldId id="771" r:id="rId32"/>
    <p:sldId id="786" r:id="rId33"/>
    <p:sldId id="6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6"/>
  </p:normalViewPr>
  <p:slideViewPr>
    <p:cSldViewPr snapToGrid="0" snapToObjects="1">
      <p:cViewPr varScale="1">
        <p:scale>
          <a:sx n="86" d="100"/>
          <a:sy n="86" d="100"/>
        </p:scale>
        <p:origin x="2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C69D4-23D0-E346-A52C-7500B6C96D18}"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62223-A9D6-BB48-B001-9A6C158D60A9}" type="slidenum">
              <a:rPr lang="en-US" smtClean="0"/>
              <a:t>‹#›</a:t>
            </a:fld>
            <a:endParaRPr lang="en-US"/>
          </a:p>
        </p:txBody>
      </p:sp>
    </p:spTree>
    <p:extLst>
      <p:ext uri="{BB962C8B-B14F-4D97-AF65-F5344CB8AC3E}">
        <p14:creationId xmlns:p14="http://schemas.microsoft.com/office/powerpoint/2010/main" val="300228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pPr>
              <a:defRPr/>
            </a:pPr>
            <a:fld id="{62D8FB6A-5328-4530-94A1-17883D28AD3C}" type="slidenum">
              <a:rPr lang="en-US" smtClean="0"/>
              <a:pPr>
                <a:defRPr/>
              </a:pPr>
              <a:t>18</a:t>
            </a:fld>
            <a:endParaRPr lang="en-US"/>
          </a:p>
        </p:txBody>
      </p:sp>
    </p:spTree>
    <p:extLst>
      <p:ext uri="{BB962C8B-B14F-4D97-AF65-F5344CB8AC3E}">
        <p14:creationId xmlns:p14="http://schemas.microsoft.com/office/powerpoint/2010/main" val="287890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227109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73643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6C4DF5-CAA1-3647-8819-F5543A2AD2A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629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18556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6C4DF5-CAA1-3647-8819-F5543A2AD2A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2620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77353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2768219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397521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17817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AE9A59-26D8-3C49-B4C2-D608803F993A}" type="datetimeFigureOut">
              <a:rPr lang="en-US" smtClean="0"/>
              <a:t>10/10/2019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93646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39788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E9A59-26D8-3C49-B4C2-D608803F993A}" type="datetimeFigureOut">
              <a:rPr lang="en-US" smtClean="0"/>
              <a:t>10/10/2019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51200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E9A59-26D8-3C49-B4C2-D608803F993A}" type="datetimeFigureOut">
              <a:rPr lang="en-US" smtClean="0"/>
              <a:t>10/10/2019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2979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E9A59-26D8-3C49-B4C2-D608803F993A}" type="datetimeFigureOut">
              <a:rPr lang="en-US" smtClean="0"/>
              <a:t>10/10/2019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123062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315223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AE9A59-26D8-3C49-B4C2-D608803F993A}" type="datetimeFigureOut">
              <a:rPr lang="en-US" smtClean="0"/>
              <a:t>10/10/2019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6C4DF5-CAA1-3647-8819-F5543A2AD2A3}" type="slidenum">
              <a:rPr lang="en-US" smtClean="0"/>
              <a:t>‹#›</a:t>
            </a:fld>
            <a:endParaRPr lang="en-US"/>
          </a:p>
        </p:txBody>
      </p:sp>
    </p:spTree>
    <p:extLst>
      <p:ext uri="{BB962C8B-B14F-4D97-AF65-F5344CB8AC3E}">
        <p14:creationId xmlns:p14="http://schemas.microsoft.com/office/powerpoint/2010/main" val="225527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AE9A59-26D8-3C49-B4C2-D608803F993A}" type="datetimeFigureOut">
              <a:rPr lang="en-US" smtClean="0"/>
              <a:t>10/10/2019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6C4DF5-CAA1-3647-8819-F5543A2AD2A3}" type="slidenum">
              <a:rPr lang="en-US" smtClean="0"/>
              <a:t>‹#›</a:t>
            </a:fld>
            <a:endParaRPr lang="en-US"/>
          </a:p>
        </p:txBody>
      </p:sp>
    </p:spTree>
    <p:extLst>
      <p:ext uri="{BB962C8B-B14F-4D97-AF65-F5344CB8AC3E}">
        <p14:creationId xmlns:p14="http://schemas.microsoft.com/office/powerpoint/2010/main" val="4021227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ws.amazon.com/AmazonS3/latest/dev/UsingBucke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loudacademy.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dropbo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956" y="1671932"/>
            <a:ext cx="5112568" cy="3222733"/>
          </a:xfrm>
        </p:spPr>
        <p:txBody>
          <a:bodyPr>
            <a:normAutofit fontScale="90000"/>
          </a:bodyPr>
          <a:lstStyle/>
          <a:p>
            <a:pPr algn="l"/>
            <a:r>
              <a:rPr lang="en-US" sz="4000">
                <a:solidFill>
                  <a:srgbClr val="FF0000"/>
                </a:solidFill>
              </a:rPr>
              <a:t>Lecture 10: </a:t>
            </a:r>
            <a:br>
              <a:rPr lang="en-US" sz="4000" dirty="0">
                <a:solidFill>
                  <a:srgbClr val="FF0000"/>
                </a:solidFill>
              </a:rPr>
            </a:br>
            <a:r>
              <a:rPr lang="en-US" sz="4000" dirty="0">
                <a:solidFill>
                  <a:srgbClr val="FF0000"/>
                </a:solidFill>
              </a:rPr>
              <a:t>Main Developments of Cloud Computing</a:t>
            </a:r>
            <a:br>
              <a:rPr lang="en-US" sz="4000" dirty="0">
                <a:solidFill>
                  <a:srgbClr val="FF0000"/>
                </a:solidFill>
              </a:rPr>
            </a:br>
            <a:br>
              <a:rPr lang="en-US" sz="4000" dirty="0">
                <a:solidFill>
                  <a:srgbClr val="FF0000"/>
                </a:solidFill>
              </a:rPr>
            </a:br>
            <a:r>
              <a:rPr lang="en-US" sz="4000" dirty="0"/>
              <a:t>Case Study 2: AWS</a:t>
            </a:r>
            <a:br>
              <a:rPr lang="en-US" sz="4000" dirty="0"/>
            </a:br>
            <a:endParaRPr lang="en-US" sz="2000" dirty="0">
              <a:latin typeface="+mn-lt"/>
            </a:endParaRPr>
          </a:p>
        </p:txBody>
      </p:sp>
      <p:sp>
        <p:nvSpPr>
          <p:cNvPr id="3" name="Subtitle 2"/>
          <p:cNvSpPr>
            <a:spLocks noGrp="1"/>
          </p:cNvSpPr>
          <p:nvPr>
            <p:ph type="subTitle" idx="1"/>
          </p:nvPr>
        </p:nvSpPr>
        <p:spPr>
          <a:xfrm>
            <a:off x="839416" y="6030119"/>
            <a:ext cx="9144000" cy="1655762"/>
          </a:xfrm>
        </p:spPr>
        <p:txBody>
          <a:bodyPr/>
          <a:lstStyle/>
          <a:p>
            <a:r>
              <a:rPr lang="en-US" dirty="0"/>
              <a:t> </a:t>
            </a:r>
          </a:p>
        </p:txBody>
      </p:sp>
      <p:sp>
        <p:nvSpPr>
          <p:cNvPr id="5" name="Slide Number Placeholder 4">
            <a:extLst>
              <a:ext uri="{FF2B5EF4-FFF2-40B4-BE49-F238E27FC236}">
                <a16:creationId xmlns:a16="http://schemas.microsoft.com/office/drawing/2014/main" id="{EC91FA1F-21B0-BB4A-BEBE-4BA21D79F205}"/>
              </a:ext>
            </a:extLst>
          </p:cNvPr>
          <p:cNvSpPr>
            <a:spLocks noGrp="1"/>
          </p:cNvSpPr>
          <p:nvPr>
            <p:ph type="sldNum" sz="quarter" idx="12"/>
          </p:nvPr>
        </p:nvSpPr>
        <p:spPr/>
        <p:txBody>
          <a:bodyPr/>
          <a:lstStyle/>
          <a:p>
            <a:fld id="{6481B913-EAD0-402A-A251-B09692125ACF}" type="slidenum">
              <a:rPr lang="zh-CN" altLang="en-US" smtClean="0"/>
              <a:t>1</a:t>
            </a:fld>
            <a:endParaRPr lang="zh-CN" altLang="en-US" dirty="0"/>
          </a:p>
        </p:txBody>
      </p:sp>
      <p:pic>
        <p:nvPicPr>
          <p:cNvPr id="4" name="Picture 3"/>
          <p:cNvPicPr>
            <a:picLocks noChangeAspect="1"/>
          </p:cNvPicPr>
          <p:nvPr/>
        </p:nvPicPr>
        <p:blipFill>
          <a:blip r:embed="rId2"/>
          <a:stretch>
            <a:fillRect/>
          </a:stretch>
        </p:blipFill>
        <p:spPr>
          <a:xfrm>
            <a:off x="7628756" y="1689378"/>
            <a:ext cx="2592288" cy="2605248"/>
          </a:xfrm>
          <a:prstGeom prst="rect">
            <a:avLst/>
          </a:prstGeom>
        </p:spPr>
      </p:pic>
    </p:spTree>
    <p:extLst>
      <p:ext uri="{BB962C8B-B14F-4D97-AF65-F5344CB8AC3E}">
        <p14:creationId xmlns:p14="http://schemas.microsoft.com/office/powerpoint/2010/main" val="55517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548681"/>
            <a:ext cx="10154344" cy="720080"/>
          </a:xfrm>
        </p:spPr>
        <p:txBody>
          <a:bodyPr/>
          <a:lstStyle/>
          <a:p>
            <a:r>
              <a:rPr lang="en-US" dirty="0">
                <a:solidFill>
                  <a:srgbClr val="FF0000"/>
                </a:solidFill>
              </a:rPr>
              <a:t>S3 – Simple Storage Service</a:t>
            </a:r>
          </a:p>
        </p:txBody>
      </p:sp>
      <p:sp>
        <p:nvSpPr>
          <p:cNvPr id="3" name="Content Placeholder 2"/>
          <p:cNvSpPr>
            <a:spLocks noGrp="1"/>
          </p:cNvSpPr>
          <p:nvPr>
            <p:ph idx="1"/>
          </p:nvPr>
        </p:nvSpPr>
        <p:spPr>
          <a:xfrm>
            <a:off x="839416" y="1628800"/>
            <a:ext cx="10515600" cy="4351338"/>
          </a:xfrm>
        </p:spPr>
        <p:txBody>
          <a:bodyPr>
            <a:normAutofit/>
          </a:bodyPr>
          <a:lstStyle/>
          <a:p>
            <a:r>
              <a:rPr lang="en-US" dirty="0">
                <a:latin typeface="+mn-lt"/>
              </a:rPr>
              <a:t>Service designed to store large objects; an application can handle  an unlimited number of objects ranging in size from 1 byte to 5 TB. </a:t>
            </a:r>
          </a:p>
          <a:p>
            <a:r>
              <a:rPr lang="en-US" dirty="0">
                <a:latin typeface="+mn-lt"/>
              </a:rPr>
              <a:t> An object is stored in a </a:t>
            </a:r>
            <a:r>
              <a:rPr lang="en-US" dirty="0">
                <a:solidFill>
                  <a:srgbClr val="00B0F0"/>
                </a:solidFill>
                <a:latin typeface="+mn-lt"/>
              </a:rPr>
              <a:t>bucket</a:t>
            </a:r>
            <a:r>
              <a:rPr lang="en-US" dirty="0">
                <a:latin typeface="+mn-lt"/>
              </a:rPr>
              <a:t> and retrieved via a unique, developer-assigned key; a bucket can be stored in a Region selected by the user.  </a:t>
            </a:r>
          </a:p>
          <a:p>
            <a:r>
              <a:rPr lang="en-US" dirty="0">
                <a:latin typeface="+mn-lt"/>
              </a:rPr>
              <a:t>Supports a minimal set of functions:  </a:t>
            </a:r>
            <a:r>
              <a:rPr lang="en-US" dirty="0">
                <a:solidFill>
                  <a:srgbClr val="00B0F0"/>
                </a:solidFill>
                <a:latin typeface="+mn-lt"/>
              </a:rPr>
              <a:t>write, read, and delete</a:t>
            </a:r>
            <a:r>
              <a:rPr lang="en-US" dirty="0">
                <a:latin typeface="+mn-lt"/>
              </a:rPr>
              <a:t>; it does not support primitives to copy, to rename, or to move an object from one bucket to another. </a:t>
            </a:r>
          </a:p>
          <a:p>
            <a:r>
              <a:rPr lang="en-US" dirty="0">
                <a:latin typeface="+mn-lt"/>
              </a:rPr>
              <a:t>The object names are global.   </a:t>
            </a:r>
          </a:p>
          <a:p>
            <a:r>
              <a:rPr lang="en-US" dirty="0">
                <a:latin typeface="+mn-lt"/>
              </a:rPr>
              <a:t>S3 maintains for each object:  the name, modification time, an access control list, and up to 4 KB of user-defined metadata. </a:t>
            </a:r>
          </a:p>
          <a:p>
            <a:r>
              <a:rPr lang="en-US" dirty="0">
                <a:latin typeface="+mn-lt"/>
              </a:rPr>
              <a:t>Authentication mechanisms ensure that data is kept secure.</a:t>
            </a:r>
          </a:p>
          <a:p>
            <a:r>
              <a:rPr lang="en-US" dirty="0">
                <a:latin typeface="+mn-lt"/>
              </a:rPr>
              <a:t>Objects can be made public, and rights can be granted to other users. </a:t>
            </a:r>
          </a:p>
          <a:p>
            <a:pPr marL="0" indent="0">
              <a:buNone/>
            </a:pP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ED235CEC-7A8B-0641-A53B-50B9AF81CB22}"/>
              </a:ext>
            </a:extLst>
          </p:cNvPr>
          <p:cNvSpPr>
            <a:spLocks noGrp="1"/>
          </p:cNvSpPr>
          <p:nvPr>
            <p:ph type="sldNum" sz="quarter" idx="12"/>
          </p:nvPr>
        </p:nvSpPr>
        <p:spPr/>
        <p:txBody>
          <a:bodyPr/>
          <a:lstStyle/>
          <a:p>
            <a:fld id="{6481B913-EAD0-402A-A251-B09692125ACF}" type="slidenum">
              <a:rPr lang="zh-CN" altLang="en-US" smtClean="0"/>
              <a:t>10</a:t>
            </a:fld>
            <a:endParaRPr lang="zh-CN" altLang="en-US" dirty="0"/>
          </a:p>
        </p:txBody>
      </p:sp>
    </p:spTree>
    <p:extLst>
      <p:ext uri="{BB962C8B-B14F-4D97-AF65-F5344CB8AC3E}">
        <p14:creationId xmlns:p14="http://schemas.microsoft.com/office/powerpoint/2010/main" val="331660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365125"/>
            <a:ext cx="9650288" cy="1325563"/>
          </a:xfrm>
        </p:spPr>
        <p:txBody>
          <a:bodyPr/>
          <a:lstStyle/>
          <a:p>
            <a:r>
              <a:rPr lang="en-US" dirty="0">
                <a:solidFill>
                  <a:srgbClr val="FF0000"/>
                </a:solidFill>
              </a:rPr>
              <a:t>S3 Interface</a:t>
            </a:r>
          </a:p>
        </p:txBody>
      </p:sp>
      <p:sp>
        <p:nvSpPr>
          <p:cNvPr id="3" name="Content Placeholder 2"/>
          <p:cNvSpPr>
            <a:spLocks noGrp="1"/>
          </p:cNvSpPr>
          <p:nvPr>
            <p:ph idx="1"/>
          </p:nvPr>
        </p:nvSpPr>
        <p:spPr>
          <a:xfrm>
            <a:off x="839416" y="1772816"/>
            <a:ext cx="5761856" cy="4351338"/>
          </a:xfrm>
        </p:spPr>
        <p:txBody>
          <a:bodyPr>
            <a:normAutofit/>
          </a:bodyPr>
          <a:lstStyle/>
          <a:p>
            <a:r>
              <a:rPr lang="en-US" dirty="0">
                <a:latin typeface="+mn-lt"/>
              </a:rPr>
              <a:t>A simple web services interface for storing and retrieving any amount of data, at any time, from anywhere on the web. </a:t>
            </a:r>
          </a:p>
          <a:p>
            <a:r>
              <a:rPr lang="en-US" dirty="0">
                <a:latin typeface="+mn-lt"/>
              </a:rPr>
              <a:t>It gives any developer access to the same highly scalable, reliable, fast, inexpensive data storage infrastructure that Amazon uses to run its own global network of web sites.</a:t>
            </a:r>
          </a:p>
          <a:p>
            <a:r>
              <a:rPr lang="en-US" dirty="0">
                <a:latin typeface="+mn-lt"/>
              </a:rPr>
              <a:t> The service aims to maximize benefits of scale and to pass those benefits on to developers.</a:t>
            </a:r>
          </a:p>
          <a:p>
            <a:endParaRPr lang="en-US" dirty="0"/>
          </a:p>
        </p:txBody>
      </p:sp>
      <p:sp>
        <p:nvSpPr>
          <p:cNvPr id="5" name="Slide Number Placeholder 4">
            <a:extLst>
              <a:ext uri="{FF2B5EF4-FFF2-40B4-BE49-F238E27FC236}">
                <a16:creationId xmlns:a16="http://schemas.microsoft.com/office/drawing/2014/main" id="{C27D7DEE-E87B-F54E-BC34-75C9DBB95EDD}"/>
              </a:ext>
            </a:extLst>
          </p:cNvPr>
          <p:cNvSpPr>
            <a:spLocks noGrp="1"/>
          </p:cNvSpPr>
          <p:nvPr>
            <p:ph type="sldNum" sz="quarter" idx="12"/>
          </p:nvPr>
        </p:nvSpPr>
        <p:spPr/>
        <p:txBody>
          <a:bodyPr/>
          <a:lstStyle/>
          <a:p>
            <a:fld id="{6481B913-EAD0-402A-A251-B09692125ACF}" type="slidenum">
              <a:rPr lang="zh-CN" altLang="en-US" smtClean="0"/>
              <a:t>11</a:t>
            </a:fld>
            <a:endParaRPr lang="zh-CN" altLang="en-US" dirty="0"/>
          </a:p>
        </p:txBody>
      </p:sp>
      <p:pic>
        <p:nvPicPr>
          <p:cNvPr id="4" name="Picture 3"/>
          <p:cNvPicPr>
            <a:picLocks noChangeAspect="1"/>
          </p:cNvPicPr>
          <p:nvPr/>
        </p:nvPicPr>
        <p:blipFill>
          <a:blip r:embed="rId2"/>
          <a:stretch>
            <a:fillRect/>
          </a:stretch>
        </p:blipFill>
        <p:spPr>
          <a:xfrm>
            <a:off x="6456040" y="1844824"/>
            <a:ext cx="5025687" cy="3672408"/>
          </a:xfrm>
          <a:prstGeom prst="rect">
            <a:avLst/>
          </a:prstGeom>
        </p:spPr>
      </p:pic>
    </p:spTree>
    <p:extLst>
      <p:ext uri="{BB962C8B-B14F-4D97-AF65-F5344CB8AC3E}">
        <p14:creationId xmlns:p14="http://schemas.microsoft.com/office/powerpoint/2010/main" val="159945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44" y="685165"/>
            <a:ext cx="10082336" cy="1325563"/>
          </a:xfrm>
        </p:spPr>
        <p:txBody>
          <a:bodyPr/>
          <a:lstStyle/>
          <a:p>
            <a:r>
              <a:rPr lang="en-US" dirty="0">
                <a:solidFill>
                  <a:srgbClr val="FF0000"/>
                </a:solidFill>
              </a:rPr>
              <a:t>Practice: Working with Amazon S3 Buckets</a:t>
            </a:r>
          </a:p>
        </p:txBody>
      </p:sp>
      <p:sp>
        <p:nvSpPr>
          <p:cNvPr id="5" name="Content Placeholder 4"/>
          <p:cNvSpPr>
            <a:spLocks noGrp="1"/>
          </p:cNvSpPr>
          <p:nvPr>
            <p:ph idx="1"/>
          </p:nvPr>
        </p:nvSpPr>
        <p:spPr>
          <a:xfrm>
            <a:off x="1311579" y="1794510"/>
            <a:ext cx="10193033" cy="4116712"/>
          </a:xfrm>
        </p:spPr>
        <p:txBody>
          <a:bodyPr>
            <a:normAutofit/>
          </a:bodyPr>
          <a:lstStyle/>
          <a:p>
            <a:r>
              <a:rPr lang="en-US" dirty="0">
                <a:latin typeface="+mn-lt"/>
              </a:rPr>
              <a:t>To upload your data (photos, videos, documents etc.), you first create a bucket in one of the AWS Regions. You can then upload any number of objects to the bucket.</a:t>
            </a:r>
          </a:p>
          <a:p>
            <a:endParaRPr lang="en-US" dirty="0">
              <a:latin typeface="+mn-lt"/>
            </a:endParaRPr>
          </a:p>
          <a:p>
            <a:r>
              <a:rPr lang="en-US" dirty="0">
                <a:latin typeface="+mn-lt"/>
              </a:rPr>
              <a:t>In terms of implementation, buckets and objects are resources, and Amazon S3 provides APIs for you to manage them. For example, you can create a bucket and upload objects using the Amazon S3 API. You can also use the Amazon S3 console to perform these operations. The console uses the Amazon S3 APIs to send requests to Amazon S3.</a:t>
            </a:r>
          </a:p>
        </p:txBody>
      </p:sp>
      <p:sp>
        <p:nvSpPr>
          <p:cNvPr id="3" name="Slide Number Placeholder 2">
            <a:extLst>
              <a:ext uri="{FF2B5EF4-FFF2-40B4-BE49-F238E27FC236}">
                <a16:creationId xmlns:a16="http://schemas.microsoft.com/office/drawing/2014/main" id="{33B2CFFA-6A97-5548-AF4C-FEBCFFB8290C}"/>
              </a:ext>
            </a:extLst>
          </p:cNvPr>
          <p:cNvSpPr>
            <a:spLocks noGrp="1"/>
          </p:cNvSpPr>
          <p:nvPr>
            <p:ph type="sldNum" sz="quarter" idx="12"/>
          </p:nvPr>
        </p:nvSpPr>
        <p:spPr/>
        <p:txBody>
          <a:bodyPr/>
          <a:lstStyle/>
          <a:p>
            <a:fld id="{6481B913-EAD0-402A-A251-B09692125ACF}" type="slidenum">
              <a:rPr lang="zh-CN" altLang="en-US" smtClean="0"/>
              <a:t>12</a:t>
            </a:fld>
            <a:endParaRPr lang="zh-CN" altLang="en-US" dirty="0"/>
          </a:p>
        </p:txBody>
      </p:sp>
      <p:sp>
        <p:nvSpPr>
          <p:cNvPr id="6" name="TextBox 5"/>
          <p:cNvSpPr txBox="1"/>
          <p:nvPr/>
        </p:nvSpPr>
        <p:spPr>
          <a:xfrm>
            <a:off x="3427130" y="5237192"/>
            <a:ext cx="7511380" cy="307777"/>
          </a:xfrm>
          <a:prstGeom prst="rect">
            <a:avLst/>
          </a:prstGeom>
          <a:noFill/>
        </p:spPr>
        <p:txBody>
          <a:bodyPr wrap="square" rtlCol="0">
            <a:spAutoFit/>
          </a:bodyPr>
          <a:lstStyle/>
          <a:p>
            <a:r>
              <a:rPr lang="en-US" sz="1400" dirty="0">
                <a:hlinkClick r:id="rId2"/>
              </a:rPr>
              <a:t>https://docs.aws.amazon.com/AmazonS3/latest/dev/UsingBucket.html</a:t>
            </a:r>
            <a:endParaRPr lang="en-US" sz="1400" dirty="0"/>
          </a:p>
        </p:txBody>
      </p:sp>
    </p:spTree>
    <p:extLst>
      <p:ext uri="{BB962C8B-B14F-4D97-AF65-F5344CB8AC3E}">
        <p14:creationId xmlns:p14="http://schemas.microsoft.com/office/powerpoint/2010/main" val="50161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896" y="758989"/>
            <a:ext cx="9794304" cy="1325563"/>
          </a:xfrm>
        </p:spPr>
        <p:txBody>
          <a:bodyPr/>
          <a:lstStyle/>
          <a:p>
            <a:r>
              <a:rPr lang="en-US" dirty="0">
                <a:solidFill>
                  <a:srgbClr val="FF0000"/>
                </a:solidFill>
              </a:rPr>
              <a:t>Amazon EC2</a:t>
            </a:r>
          </a:p>
        </p:txBody>
      </p:sp>
      <p:sp>
        <p:nvSpPr>
          <p:cNvPr id="3" name="Content Placeholder 2"/>
          <p:cNvSpPr>
            <a:spLocks noGrp="1"/>
          </p:cNvSpPr>
          <p:nvPr>
            <p:ph idx="1"/>
          </p:nvPr>
        </p:nvSpPr>
        <p:spPr>
          <a:xfrm>
            <a:off x="1528026" y="1970252"/>
            <a:ext cx="8999004" cy="3777622"/>
          </a:xfrm>
        </p:spPr>
        <p:txBody>
          <a:bodyPr>
            <a:normAutofit/>
          </a:bodyPr>
          <a:lstStyle/>
          <a:p>
            <a:r>
              <a:rPr lang="en-US" sz="2000" dirty="0">
                <a:latin typeface="+mn-lt"/>
              </a:rPr>
              <a:t>Amazon Elastic Compute Cloud (Amazon EC2) provides resizable computing capacity in the Amazon Web Services (AWS) cloud. </a:t>
            </a:r>
          </a:p>
          <a:p>
            <a:r>
              <a:rPr lang="en-US" sz="2000" dirty="0">
                <a:latin typeface="+mn-lt"/>
              </a:rPr>
              <a:t>Using Amazon EC2 eliminates your need to invest in hardware up front, so you can develop and deploy applications faster. </a:t>
            </a:r>
          </a:p>
          <a:p>
            <a:r>
              <a:rPr lang="en-US" sz="2000" dirty="0">
                <a:latin typeface="+mn-lt"/>
              </a:rPr>
              <a:t>You can use Amazon EC2 to launch as many or as few virtual servers as you need, configure security and networking, and manage storage. </a:t>
            </a:r>
          </a:p>
          <a:p>
            <a:r>
              <a:rPr lang="en-US" sz="2000" dirty="0">
                <a:latin typeface="+mn-lt"/>
              </a:rPr>
              <a:t>Amazon EC2 enables you to scale up or down to handle changes in requirements or spikes in popularity, reducing your need to forecast traffic.</a:t>
            </a:r>
          </a:p>
        </p:txBody>
      </p:sp>
      <p:sp>
        <p:nvSpPr>
          <p:cNvPr id="5" name="Slide Number Placeholder 4">
            <a:extLst>
              <a:ext uri="{FF2B5EF4-FFF2-40B4-BE49-F238E27FC236}">
                <a16:creationId xmlns:a16="http://schemas.microsoft.com/office/drawing/2014/main" id="{4134CF77-4ABB-8642-87B0-9B3021A65A5D}"/>
              </a:ext>
            </a:extLst>
          </p:cNvPr>
          <p:cNvSpPr>
            <a:spLocks noGrp="1"/>
          </p:cNvSpPr>
          <p:nvPr>
            <p:ph type="sldNum" sz="quarter" idx="12"/>
          </p:nvPr>
        </p:nvSpPr>
        <p:spPr/>
        <p:txBody>
          <a:bodyPr/>
          <a:lstStyle/>
          <a:p>
            <a:fld id="{6481B913-EAD0-402A-A251-B09692125ACF}" type="slidenum">
              <a:rPr lang="zh-CN" altLang="en-US" smtClean="0"/>
              <a:t>13</a:t>
            </a:fld>
            <a:endParaRPr lang="zh-CN" altLang="en-US" dirty="0"/>
          </a:p>
        </p:txBody>
      </p:sp>
      <p:pic>
        <p:nvPicPr>
          <p:cNvPr id="4" name="Picture 3"/>
          <p:cNvPicPr>
            <a:picLocks noChangeAspect="1"/>
          </p:cNvPicPr>
          <p:nvPr/>
        </p:nvPicPr>
        <p:blipFill>
          <a:blip r:embed="rId2"/>
          <a:stretch>
            <a:fillRect/>
          </a:stretch>
        </p:blipFill>
        <p:spPr>
          <a:xfrm>
            <a:off x="6361931" y="503626"/>
            <a:ext cx="1369961" cy="1298561"/>
          </a:xfrm>
          <a:prstGeom prst="rect">
            <a:avLst/>
          </a:prstGeom>
        </p:spPr>
      </p:pic>
    </p:spTree>
    <p:extLst>
      <p:ext uri="{BB962C8B-B14F-4D97-AF65-F5344CB8AC3E}">
        <p14:creationId xmlns:p14="http://schemas.microsoft.com/office/powerpoint/2010/main" val="71886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24051" y="619125"/>
            <a:ext cx="8286749" cy="342900"/>
          </a:xfrm>
        </p:spPr>
        <p:txBody>
          <a:bodyPr>
            <a:noAutofit/>
          </a:bodyPr>
          <a:lstStyle/>
          <a:p>
            <a:r>
              <a:rPr lang="en-US" sz="3600" dirty="0">
                <a:solidFill>
                  <a:srgbClr val="FF0000"/>
                </a:solidFill>
              </a:rPr>
              <a:t>EC2 – Elastic Cloud Computing</a:t>
            </a:r>
          </a:p>
        </p:txBody>
      </p:sp>
      <p:sp>
        <p:nvSpPr>
          <p:cNvPr id="6" name="Content Placeholder 5"/>
          <p:cNvSpPr>
            <a:spLocks noGrp="1"/>
          </p:cNvSpPr>
          <p:nvPr>
            <p:ph idx="1"/>
          </p:nvPr>
        </p:nvSpPr>
        <p:spPr>
          <a:xfrm>
            <a:off x="1116018" y="1451610"/>
            <a:ext cx="9319572" cy="4994870"/>
          </a:xfrm>
        </p:spPr>
        <p:txBody>
          <a:bodyPr>
            <a:normAutofit fontScale="55000" lnSpcReduction="20000"/>
          </a:bodyPr>
          <a:lstStyle/>
          <a:p>
            <a:r>
              <a:rPr lang="en-US" sz="3000" dirty="0">
                <a:latin typeface="+mn-lt"/>
              </a:rPr>
              <a:t>EC2 - web service for launching instances of an application under several operating systems, such as:</a:t>
            </a:r>
          </a:p>
          <a:p>
            <a:pPr lvl="2"/>
            <a:r>
              <a:rPr lang="en-US" sz="2600" dirty="0">
                <a:latin typeface="+mn-lt"/>
              </a:rPr>
              <a:t>Several Linux distributions</a:t>
            </a:r>
          </a:p>
          <a:p>
            <a:pPr lvl="2"/>
            <a:r>
              <a:rPr lang="en-US" sz="2600" dirty="0">
                <a:latin typeface="+mn-lt"/>
              </a:rPr>
              <a:t>Microsoft Windows Server</a:t>
            </a:r>
          </a:p>
          <a:p>
            <a:pPr lvl="2"/>
            <a:r>
              <a:rPr lang="en-US" sz="2600" dirty="0">
                <a:latin typeface="+mn-lt"/>
              </a:rPr>
              <a:t>FreeBSD</a:t>
            </a:r>
          </a:p>
          <a:p>
            <a:pPr lvl="2"/>
            <a:r>
              <a:rPr lang="en-US" sz="2600" dirty="0" err="1">
                <a:latin typeface="+mn-lt"/>
              </a:rPr>
              <a:t>NetBSD</a:t>
            </a:r>
            <a:endParaRPr lang="en-US" sz="2600" dirty="0">
              <a:latin typeface="+mn-lt"/>
            </a:endParaRPr>
          </a:p>
          <a:p>
            <a:pPr lvl="2"/>
            <a:r>
              <a:rPr lang="en-US" sz="2600" dirty="0">
                <a:latin typeface="+mn-lt"/>
              </a:rPr>
              <a:t>…</a:t>
            </a:r>
          </a:p>
          <a:p>
            <a:r>
              <a:rPr lang="en-US" sz="3100" dirty="0">
                <a:latin typeface="+mn-lt"/>
              </a:rPr>
              <a:t>A user can</a:t>
            </a:r>
          </a:p>
          <a:p>
            <a:pPr lvl="2"/>
            <a:r>
              <a:rPr lang="en-US" sz="2600" dirty="0">
                <a:latin typeface="+mn-lt"/>
              </a:rPr>
              <a:t>Load an EC2  instance with a custom application environment. </a:t>
            </a:r>
          </a:p>
          <a:p>
            <a:pPr lvl="2"/>
            <a:r>
              <a:rPr lang="en-US" sz="2600" dirty="0">
                <a:latin typeface="+mn-lt"/>
              </a:rPr>
              <a:t>Manage  network’s access permissions. </a:t>
            </a:r>
          </a:p>
          <a:p>
            <a:pPr lvl="2"/>
            <a:r>
              <a:rPr lang="en-US" sz="2600" dirty="0">
                <a:latin typeface="+mn-lt"/>
              </a:rPr>
              <a:t>Run the image using as many or as few systems as desired. </a:t>
            </a:r>
          </a:p>
          <a:p>
            <a:pPr lvl="2"/>
            <a:r>
              <a:rPr lang="en-US" sz="2600" dirty="0">
                <a:latin typeface="+mn-lt"/>
              </a:rPr>
              <a:t> …</a:t>
            </a:r>
            <a:endParaRPr lang="en-US" sz="2400" dirty="0">
              <a:latin typeface="+mn-lt"/>
            </a:endParaRPr>
          </a:p>
          <a:p>
            <a:r>
              <a:rPr lang="en-US" sz="3100" dirty="0">
                <a:latin typeface="+mn-lt"/>
              </a:rPr>
              <a:t>Users can access:</a:t>
            </a:r>
          </a:p>
          <a:p>
            <a:pPr lvl="2"/>
            <a:r>
              <a:rPr lang="en-US" sz="2200" dirty="0">
                <a:latin typeface="+mn-lt"/>
              </a:rPr>
              <a:t>Images provided by Amazon. </a:t>
            </a:r>
          </a:p>
          <a:p>
            <a:pPr lvl="2"/>
            <a:r>
              <a:rPr lang="en-US" sz="2200" dirty="0">
                <a:latin typeface="+mn-lt"/>
              </a:rPr>
              <a:t>Customize an image and store it in S3.</a:t>
            </a:r>
          </a:p>
          <a:p>
            <a:pPr lvl="2"/>
            <a:r>
              <a:rPr lang="en-US" sz="2200" dirty="0">
                <a:latin typeface="+mn-lt"/>
              </a:rPr>
              <a:t>…</a:t>
            </a:r>
          </a:p>
          <a:p>
            <a:endParaRPr lang="en-US" sz="3200" dirty="0">
              <a:latin typeface="+mn-lt"/>
            </a:endParaRPr>
          </a:p>
          <a:p>
            <a:pPr marL="0" indent="0">
              <a:buNone/>
            </a:pPr>
            <a:endParaRPr lang="en-US" dirty="0"/>
          </a:p>
        </p:txBody>
      </p:sp>
      <p:sp>
        <p:nvSpPr>
          <p:cNvPr id="2" name="Slide Number Placeholder 1">
            <a:extLst>
              <a:ext uri="{FF2B5EF4-FFF2-40B4-BE49-F238E27FC236}">
                <a16:creationId xmlns:a16="http://schemas.microsoft.com/office/drawing/2014/main" id="{6E9617D2-BA22-8148-9600-1551B169E12C}"/>
              </a:ext>
            </a:extLst>
          </p:cNvPr>
          <p:cNvSpPr>
            <a:spLocks noGrp="1"/>
          </p:cNvSpPr>
          <p:nvPr>
            <p:ph type="sldNum" sz="quarter" idx="12"/>
          </p:nvPr>
        </p:nvSpPr>
        <p:spPr/>
        <p:txBody>
          <a:bodyPr/>
          <a:lstStyle/>
          <a:p>
            <a:fld id="{6481B913-EAD0-402A-A251-B09692125ACF}" type="slidenum">
              <a:rPr lang="zh-CN" altLang="en-US" smtClean="0"/>
              <a:t>14</a:t>
            </a:fld>
            <a:endParaRPr lang="zh-CN" altLang="en-US" dirty="0"/>
          </a:p>
        </p:txBody>
      </p:sp>
    </p:spTree>
    <p:extLst>
      <p:ext uri="{BB962C8B-B14F-4D97-AF65-F5344CB8AC3E}">
        <p14:creationId xmlns:p14="http://schemas.microsoft.com/office/powerpoint/2010/main" val="53442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770" y="536163"/>
            <a:ext cx="8003232" cy="868362"/>
          </a:xfrm>
        </p:spPr>
        <p:txBody>
          <a:bodyPr>
            <a:normAutofit/>
          </a:bodyPr>
          <a:lstStyle/>
          <a:p>
            <a:r>
              <a:rPr lang="en-US" sz="4000" dirty="0">
                <a:solidFill>
                  <a:srgbClr val="FF0000"/>
                </a:solidFill>
              </a:rPr>
              <a:t>EC2 Features</a:t>
            </a:r>
          </a:p>
        </p:txBody>
      </p:sp>
      <p:sp>
        <p:nvSpPr>
          <p:cNvPr id="3" name="Content Placeholder 2"/>
          <p:cNvSpPr>
            <a:spLocks noGrp="1"/>
          </p:cNvSpPr>
          <p:nvPr>
            <p:ph idx="1"/>
          </p:nvPr>
        </p:nvSpPr>
        <p:spPr>
          <a:xfrm>
            <a:off x="1163688" y="1416204"/>
            <a:ext cx="9477642" cy="4983163"/>
          </a:xfrm>
        </p:spPr>
        <p:txBody>
          <a:bodyPr>
            <a:noAutofit/>
          </a:bodyPr>
          <a:lstStyle/>
          <a:p>
            <a:r>
              <a:rPr lang="en-US" sz="2400" dirty="0">
                <a:latin typeface="+mn-lt"/>
              </a:rPr>
              <a:t>Virtual computing environments, known as instances</a:t>
            </a:r>
          </a:p>
          <a:p>
            <a:r>
              <a:rPr lang="en-US" sz="2400" dirty="0">
                <a:latin typeface="+mn-lt"/>
              </a:rPr>
              <a:t>Pre-configured templates for your instances, known as Amazon Machine Images (AMIs), that package the bits you need for your server </a:t>
            </a:r>
          </a:p>
          <a:p>
            <a:r>
              <a:rPr lang="en-US" sz="2400" dirty="0">
                <a:latin typeface="+mn-lt"/>
              </a:rPr>
              <a:t>Various configurations of CPU, memory, storage, and networking capacity for your instances, known as instance types</a:t>
            </a:r>
          </a:p>
          <a:p>
            <a:r>
              <a:rPr lang="en-US" sz="2400" dirty="0">
                <a:latin typeface="+mn-lt"/>
              </a:rPr>
              <a:t>Secure login information for your instances using key pairs </a:t>
            </a:r>
          </a:p>
          <a:p>
            <a:pPr lvl="1"/>
            <a:r>
              <a:rPr lang="en-US" sz="1800" dirty="0">
                <a:latin typeface="+mn-lt"/>
              </a:rPr>
              <a:t>AWS stores the public key, and you store the private key in a secure place</a:t>
            </a:r>
          </a:p>
          <a:p>
            <a:r>
              <a:rPr lang="en-US" sz="2400" dirty="0">
                <a:latin typeface="+mn-lt"/>
              </a:rPr>
              <a:t>Storage volumes for temporary data that's deleted when you stop or terminate your instance, known as instance store volumes</a:t>
            </a:r>
          </a:p>
        </p:txBody>
      </p:sp>
      <p:sp>
        <p:nvSpPr>
          <p:cNvPr id="4" name="Slide Number Placeholder 3">
            <a:extLst>
              <a:ext uri="{FF2B5EF4-FFF2-40B4-BE49-F238E27FC236}">
                <a16:creationId xmlns:a16="http://schemas.microsoft.com/office/drawing/2014/main" id="{24A1D99A-F8A6-B149-95C0-B9919673A0B6}"/>
              </a:ext>
            </a:extLst>
          </p:cNvPr>
          <p:cNvSpPr>
            <a:spLocks noGrp="1"/>
          </p:cNvSpPr>
          <p:nvPr>
            <p:ph type="sldNum" sz="quarter" idx="12"/>
          </p:nvPr>
        </p:nvSpPr>
        <p:spPr/>
        <p:txBody>
          <a:bodyPr/>
          <a:lstStyle/>
          <a:p>
            <a:fld id="{6481B913-EAD0-402A-A251-B09692125ACF}" type="slidenum">
              <a:rPr lang="zh-CN" altLang="en-US" smtClean="0"/>
              <a:t>15</a:t>
            </a:fld>
            <a:endParaRPr lang="zh-CN" altLang="en-US" dirty="0"/>
          </a:p>
        </p:txBody>
      </p:sp>
    </p:spTree>
    <p:extLst>
      <p:ext uri="{BB962C8B-B14F-4D97-AF65-F5344CB8AC3E}">
        <p14:creationId xmlns:p14="http://schemas.microsoft.com/office/powerpoint/2010/main" val="390748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470" y="536163"/>
            <a:ext cx="8229600" cy="868362"/>
          </a:xfrm>
        </p:spPr>
        <p:txBody>
          <a:bodyPr>
            <a:normAutofit/>
          </a:bodyPr>
          <a:lstStyle/>
          <a:p>
            <a:r>
              <a:rPr lang="en-US" sz="4000" dirty="0">
                <a:solidFill>
                  <a:srgbClr val="FF0000"/>
                </a:solidFill>
              </a:rPr>
              <a:t>EC2 Features – cont.</a:t>
            </a:r>
          </a:p>
        </p:txBody>
      </p:sp>
      <p:sp>
        <p:nvSpPr>
          <p:cNvPr id="3" name="Content Placeholder 2"/>
          <p:cNvSpPr>
            <a:spLocks noGrp="1"/>
          </p:cNvSpPr>
          <p:nvPr>
            <p:ph idx="1"/>
          </p:nvPr>
        </p:nvSpPr>
        <p:spPr>
          <a:xfrm>
            <a:off x="1426910" y="1404525"/>
            <a:ext cx="8871520" cy="5105400"/>
          </a:xfrm>
        </p:spPr>
        <p:txBody>
          <a:bodyPr>
            <a:noAutofit/>
          </a:bodyPr>
          <a:lstStyle/>
          <a:p>
            <a:r>
              <a:rPr lang="en-US" sz="2000" dirty="0">
                <a:latin typeface="+mn-lt"/>
              </a:rPr>
              <a:t>Persistent storage volumes for your data using Amazon Elastic Block Store (Amazon EBS), known as Amazon EBS volumes</a:t>
            </a:r>
          </a:p>
          <a:p>
            <a:r>
              <a:rPr lang="en-US" sz="2000" dirty="0">
                <a:latin typeface="+mn-lt"/>
              </a:rPr>
              <a:t>Multiple physical locations for your resources, known as regions and Availability Zones</a:t>
            </a:r>
          </a:p>
          <a:p>
            <a:r>
              <a:rPr lang="en-US" sz="2000" dirty="0">
                <a:latin typeface="+mn-lt"/>
              </a:rPr>
              <a:t>A firewall that enables you to specify the protocols, ports, and source IP ranges  </a:t>
            </a:r>
          </a:p>
          <a:p>
            <a:r>
              <a:rPr lang="en-US" sz="2000" dirty="0">
                <a:latin typeface="+mn-lt"/>
              </a:rPr>
              <a:t>Static IP addresses for dynamic cloud computing, known as Elastic IP addresses</a:t>
            </a:r>
          </a:p>
          <a:p>
            <a:r>
              <a:rPr lang="en-US" sz="2000" dirty="0">
                <a:latin typeface="+mn-lt"/>
              </a:rPr>
              <a:t>Metadata, known as tags, that you can create and assign to your Amazon EC2 resources</a:t>
            </a:r>
          </a:p>
          <a:p>
            <a:r>
              <a:rPr lang="en-US" sz="2000" dirty="0">
                <a:latin typeface="+mn-lt"/>
              </a:rPr>
              <a:t>Virtual networks that are logically isolated from the rest of the AWS cloud, and that you can optionally connect to your own network, known as virtual private clouds (VPCs)</a:t>
            </a:r>
          </a:p>
        </p:txBody>
      </p:sp>
      <p:sp>
        <p:nvSpPr>
          <p:cNvPr id="4" name="Slide Number Placeholder 3">
            <a:extLst>
              <a:ext uri="{FF2B5EF4-FFF2-40B4-BE49-F238E27FC236}">
                <a16:creationId xmlns:a16="http://schemas.microsoft.com/office/drawing/2014/main" id="{949E92D6-7D07-B844-A215-5E810FDE506A}"/>
              </a:ext>
            </a:extLst>
          </p:cNvPr>
          <p:cNvSpPr>
            <a:spLocks noGrp="1"/>
          </p:cNvSpPr>
          <p:nvPr>
            <p:ph type="sldNum" sz="quarter" idx="12"/>
          </p:nvPr>
        </p:nvSpPr>
        <p:spPr/>
        <p:txBody>
          <a:bodyPr/>
          <a:lstStyle/>
          <a:p>
            <a:fld id="{6481B913-EAD0-402A-A251-B09692125ACF}" type="slidenum">
              <a:rPr lang="zh-CN" altLang="en-US" smtClean="0"/>
              <a:t>16</a:t>
            </a:fld>
            <a:endParaRPr lang="zh-CN" altLang="en-US" dirty="0"/>
          </a:p>
        </p:txBody>
      </p:sp>
    </p:spTree>
    <p:extLst>
      <p:ext uri="{BB962C8B-B14F-4D97-AF65-F5344CB8AC3E}">
        <p14:creationId xmlns:p14="http://schemas.microsoft.com/office/powerpoint/2010/main" val="181690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619125"/>
            <a:ext cx="8001000" cy="476250"/>
          </a:xfrm>
        </p:spPr>
        <p:txBody>
          <a:bodyPr>
            <a:noAutofit/>
          </a:bodyPr>
          <a:lstStyle/>
          <a:p>
            <a:r>
              <a:rPr lang="en-US" sz="3600" dirty="0">
                <a:solidFill>
                  <a:srgbClr val="FF0000"/>
                </a:solidFill>
              </a:rPr>
              <a:t>AWS Instances</a:t>
            </a:r>
          </a:p>
        </p:txBody>
      </p:sp>
      <p:sp>
        <p:nvSpPr>
          <p:cNvPr id="8" name="Content Placeholder 7"/>
          <p:cNvSpPr>
            <a:spLocks noGrp="1"/>
          </p:cNvSpPr>
          <p:nvPr>
            <p:ph idx="1"/>
          </p:nvPr>
        </p:nvSpPr>
        <p:spPr>
          <a:xfrm>
            <a:off x="1002482" y="1624089"/>
            <a:ext cx="9158788" cy="4820766"/>
          </a:xfrm>
        </p:spPr>
        <p:txBody>
          <a:bodyPr>
            <a:normAutofit fontScale="62500" lnSpcReduction="20000"/>
          </a:bodyPr>
          <a:lstStyle/>
          <a:p>
            <a:pPr marL="342900" lvl="1" indent="-342900">
              <a:buSzPct val="75000"/>
            </a:pPr>
            <a:r>
              <a:rPr lang="en-US" sz="3100" dirty="0">
                <a:latin typeface="+mn-lt"/>
              </a:rPr>
              <a:t>An instance is a virtual server with a well specified set of resources including:  CPU cycles, main memory, secondary storage, communication and I/O bandwidth.</a:t>
            </a:r>
          </a:p>
          <a:p>
            <a:r>
              <a:rPr lang="en-US" sz="3100" dirty="0">
                <a:latin typeface="+mn-lt"/>
              </a:rPr>
              <a:t> The user chooses: </a:t>
            </a:r>
          </a:p>
          <a:p>
            <a:pPr lvl="1"/>
            <a:r>
              <a:rPr lang="en-US" sz="2600" dirty="0">
                <a:latin typeface="+mn-lt"/>
              </a:rPr>
              <a:t>The region and the availability zone where this virtual server should be placed.</a:t>
            </a:r>
          </a:p>
          <a:p>
            <a:pPr lvl="1"/>
            <a:r>
              <a:rPr lang="en-US" sz="2600" dirty="0">
                <a:latin typeface="+mn-lt"/>
              </a:rPr>
              <a:t>An instance type from a limited menu of instance types.</a:t>
            </a:r>
          </a:p>
          <a:p>
            <a:r>
              <a:rPr lang="en-US" sz="3100" dirty="0">
                <a:latin typeface="+mn-lt"/>
              </a:rPr>
              <a:t>When launched, an instance is provided with a DNS name, mapped to a private IP address and a public IP address.</a:t>
            </a:r>
          </a:p>
          <a:p>
            <a:pPr lvl="1"/>
            <a:r>
              <a:rPr lang="en-US" sz="2600" dirty="0">
                <a:latin typeface="+mn-lt"/>
              </a:rPr>
              <a:t>The public IP address is assigned for the lifetime of an instance.</a:t>
            </a:r>
          </a:p>
          <a:p>
            <a:pPr lvl="1"/>
            <a:r>
              <a:rPr lang="en-US" sz="2800" dirty="0">
                <a:latin typeface="+mn-lt"/>
              </a:rPr>
              <a:t>An instance can request an elastic IP address, rather than a public IP address. The elastic IP address is a static public IP address allocated to an instance from the available pool of the availability zone.</a:t>
            </a:r>
          </a:p>
          <a:p>
            <a:pPr lvl="1"/>
            <a:r>
              <a:rPr lang="en-US" sz="2800" dirty="0">
                <a:latin typeface="+mn-lt"/>
              </a:rPr>
              <a:t>An elastic IP address is not released when the instance is stopped or terminated and must be released when no longer needed.</a:t>
            </a:r>
          </a:p>
          <a:p>
            <a:pPr marL="0" indent="0">
              <a:buNone/>
            </a:pPr>
            <a:endParaRPr lang="en-US" sz="3200" dirty="0">
              <a:latin typeface="+mn-lt"/>
            </a:endParaRPr>
          </a:p>
          <a:p>
            <a:pPr lvl="1"/>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pPr>
              <a:defRPr/>
            </a:pPr>
            <a:fld id="{CB1E956D-D9E7-4FA9-A346-BB84C9BA9367}" type="slidenum">
              <a:rPr lang="en-US" smtClean="0"/>
              <a:pPr>
                <a:defRPr/>
              </a:pPr>
              <a:t>17</a:t>
            </a:fld>
            <a:endParaRPr lang="en-US"/>
          </a:p>
        </p:txBody>
      </p:sp>
    </p:spTree>
    <p:extLst>
      <p:ext uri="{BB962C8B-B14F-4D97-AF65-F5344CB8AC3E}">
        <p14:creationId xmlns:p14="http://schemas.microsoft.com/office/powerpoint/2010/main" val="51628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40692" y="658607"/>
            <a:ext cx="8477250" cy="590549"/>
          </a:xfrm>
        </p:spPr>
        <p:txBody>
          <a:bodyPr>
            <a:normAutofit fontScale="90000"/>
          </a:bodyPr>
          <a:lstStyle/>
          <a:p>
            <a:r>
              <a:rPr lang="en-US" sz="3200" dirty="0"/>
              <a:t> </a:t>
            </a:r>
            <a:r>
              <a:rPr lang="en-US" sz="3600" dirty="0">
                <a:solidFill>
                  <a:srgbClr val="FF0000"/>
                </a:solidFill>
              </a:rPr>
              <a:t>Instance types</a:t>
            </a:r>
          </a:p>
        </p:txBody>
      </p:sp>
      <p:sp>
        <p:nvSpPr>
          <p:cNvPr id="3" name="2 Marcador de contenido"/>
          <p:cNvSpPr>
            <a:spLocks noGrp="1"/>
          </p:cNvSpPr>
          <p:nvPr>
            <p:ph idx="1"/>
          </p:nvPr>
        </p:nvSpPr>
        <p:spPr>
          <a:xfrm>
            <a:off x="1113656" y="1345406"/>
            <a:ext cx="9172129" cy="2155602"/>
          </a:xfrm>
        </p:spPr>
        <p:txBody>
          <a:bodyPr>
            <a:normAutofit fontScale="92500" lnSpcReduction="20000"/>
          </a:bodyPr>
          <a:lstStyle/>
          <a:p>
            <a:pPr lvl="1"/>
            <a:r>
              <a:rPr lang="en-US" sz="2000" dirty="0">
                <a:latin typeface="+mn-lt"/>
              </a:rPr>
              <a:t>Standard instances:  micro (</a:t>
            </a:r>
            <a:r>
              <a:rPr lang="en-US" sz="2000" dirty="0" err="1">
                <a:latin typeface="+mn-lt"/>
              </a:rPr>
              <a:t>StdM</a:t>
            </a:r>
            <a:r>
              <a:rPr lang="en-US" sz="2000" dirty="0">
                <a:latin typeface="+mn-lt"/>
              </a:rPr>
              <a:t>), small (</a:t>
            </a:r>
            <a:r>
              <a:rPr lang="en-US" sz="2000" dirty="0" err="1">
                <a:latin typeface="+mn-lt"/>
              </a:rPr>
              <a:t>StdS</a:t>
            </a:r>
            <a:r>
              <a:rPr lang="en-US" sz="2000" dirty="0">
                <a:latin typeface="+mn-lt"/>
              </a:rPr>
              <a:t>), large (</a:t>
            </a:r>
            <a:r>
              <a:rPr lang="en-US" sz="2000" dirty="0" err="1">
                <a:latin typeface="+mn-lt"/>
              </a:rPr>
              <a:t>StdL</a:t>
            </a:r>
            <a:r>
              <a:rPr lang="en-US" sz="2000" dirty="0">
                <a:latin typeface="+mn-lt"/>
              </a:rPr>
              <a:t>), extra large (</a:t>
            </a:r>
            <a:r>
              <a:rPr lang="en-US" sz="2000" dirty="0" err="1">
                <a:latin typeface="+mn-lt"/>
              </a:rPr>
              <a:t>StdXL</a:t>
            </a:r>
            <a:r>
              <a:rPr lang="en-US" sz="2000" dirty="0">
                <a:latin typeface="+mn-lt"/>
              </a:rPr>
              <a:t>); small is the default.</a:t>
            </a:r>
          </a:p>
          <a:p>
            <a:pPr lvl="1"/>
            <a:r>
              <a:rPr lang="en-US" sz="2000" dirty="0">
                <a:latin typeface="+mn-lt"/>
              </a:rPr>
              <a:t>High memory instances:  high-memory extra large (</a:t>
            </a:r>
            <a:r>
              <a:rPr lang="en-US" sz="2000" dirty="0" err="1">
                <a:latin typeface="+mn-lt"/>
              </a:rPr>
              <a:t>HmXL</a:t>
            </a:r>
            <a:r>
              <a:rPr lang="en-US" sz="2000" dirty="0">
                <a:latin typeface="+mn-lt"/>
              </a:rPr>
              <a:t>), high-memory double extra large (Hm2XL), and high-memory quadruple extra large (Hm4XL).</a:t>
            </a:r>
          </a:p>
          <a:p>
            <a:pPr lvl="1"/>
            <a:r>
              <a:rPr lang="en-US" sz="2000" dirty="0">
                <a:latin typeface="+mn-lt"/>
              </a:rPr>
              <a:t>High CPU instances:  high-CPU extra large (</a:t>
            </a:r>
            <a:r>
              <a:rPr lang="en-US" sz="2000" dirty="0" err="1">
                <a:latin typeface="+mn-lt"/>
              </a:rPr>
              <a:t>HcpuXL</a:t>
            </a:r>
            <a:r>
              <a:rPr lang="en-US" sz="2000" dirty="0">
                <a:latin typeface="+mn-lt"/>
              </a:rPr>
              <a:t>).</a:t>
            </a:r>
          </a:p>
          <a:p>
            <a:pPr lvl="1"/>
            <a:r>
              <a:rPr lang="en-US" sz="2000" dirty="0">
                <a:latin typeface="+mn-lt"/>
              </a:rPr>
              <a:t>Cluster computing:  cluster computing quadruple extra large (Cl4XL).</a:t>
            </a:r>
          </a:p>
        </p:txBody>
      </p:sp>
      <p:sp>
        <p:nvSpPr>
          <p:cNvPr id="4" name="Slide Number Placeholder 3">
            <a:extLst>
              <a:ext uri="{FF2B5EF4-FFF2-40B4-BE49-F238E27FC236}">
                <a16:creationId xmlns:a16="http://schemas.microsoft.com/office/drawing/2014/main" id="{BDC3066E-1B69-C741-90B5-DE782714EEA2}"/>
              </a:ext>
            </a:extLst>
          </p:cNvPr>
          <p:cNvSpPr>
            <a:spLocks noGrp="1"/>
          </p:cNvSpPr>
          <p:nvPr>
            <p:ph type="sldNum" sz="quarter" idx="12"/>
          </p:nvPr>
        </p:nvSpPr>
        <p:spPr/>
        <p:txBody>
          <a:bodyPr/>
          <a:lstStyle/>
          <a:p>
            <a:fld id="{6481B913-EAD0-402A-A251-B09692125ACF}" type="slidenum">
              <a:rPr lang="zh-CN" altLang="en-US" smtClean="0"/>
              <a:t>18</a:t>
            </a:fld>
            <a:endParaRPr lang="zh-CN" altLang="en-US" dirty="0"/>
          </a:p>
        </p:txBody>
      </p:sp>
      <p:pic>
        <p:nvPicPr>
          <p:cNvPr id="7" name="Picture 2" descr="C:\CloudComputing\LectureNotesDecember6\Slides\snapshots\AWS-instanc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046" y="3883278"/>
            <a:ext cx="6383337" cy="229552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E5831F-CE65-8142-90EA-4FBD4738C36B}"/>
              </a:ext>
            </a:extLst>
          </p:cNvPr>
          <p:cNvSpPr txBox="1"/>
          <p:nvPr/>
        </p:nvSpPr>
        <p:spPr>
          <a:xfrm>
            <a:off x="9385684" y="5229200"/>
            <a:ext cx="1987165" cy="307777"/>
          </a:xfrm>
          <a:prstGeom prst="rect">
            <a:avLst/>
          </a:prstGeom>
          <a:noFill/>
        </p:spPr>
        <p:txBody>
          <a:bodyPr wrap="square" rtlCol="0">
            <a:spAutoFit/>
          </a:bodyPr>
          <a:lstStyle/>
          <a:p>
            <a:r>
              <a:rPr lang="en-US" sz="1400" dirty="0" err="1"/>
              <a:t>aws.amazon.com</a:t>
            </a:r>
            <a:endParaRPr lang="en-US" sz="1400" dirty="0"/>
          </a:p>
        </p:txBody>
      </p:sp>
    </p:spTree>
    <p:extLst>
      <p:ext uri="{BB962C8B-B14F-4D97-AF65-F5344CB8AC3E}">
        <p14:creationId xmlns:p14="http://schemas.microsoft.com/office/powerpoint/2010/main" val="331420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63552" y="538857"/>
            <a:ext cx="8229600" cy="800100"/>
          </a:xfrm>
        </p:spPr>
        <p:txBody>
          <a:bodyPr>
            <a:normAutofit/>
          </a:bodyPr>
          <a:lstStyle/>
          <a:p>
            <a:r>
              <a:rPr lang="en-US" sz="3600" dirty="0">
                <a:solidFill>
                  <a:srgbClr val="FF0000"/>
                </a:solidFill>
              </a:rPr>
              <a:t>Instance cost</a:t>
            </a:r>
          </a:p>
        </p:txBody>
      </p:sp>
      <p:sp>
        <p:nvSpPr>
          <p:cNvPr id="8" name="Content Placeholder 7"/>
          <p:cNvSpPr>
            <a:spLocks noGrp="1"/>
          </p:cNvSpPr>
          <p:nvPr>
            <p:ph idx="1"/>
          </p:nvPr>
        </p:nvSpPr>
        <p:spPr>
          <a:xfrm>
            <a:off x="1271464" y="1540122"/>
            <a:ext cx="8229600" cy="904875"/>
          </a:xfrm>
        </p:spPr>
        <p:txBody>
          <a:bodyPr>
            <a:normAutofit fontScale="85000" lnSpcReduction="20000"/>
          </a:bodyPr>
          <a:lstStyle/>
          <a:p>
            <a:r>
              <a:rPr lang="en-US" sz="2000" dirty="0">
                <a:latin typeface="+mn-lt"/>
              </a:rPr>
              <a:t>A main attraction of the Amazon cloud computing is the low cost. </a:t>
            </a:r>
          </a:p>
          <a:p>
            <a:pPr lvl="1"/>
            <a:r>
              <a:rPr lang="en-US" sz="1600" dirty="0">
                <a:latin typeface="+mn-lt"/>
              </a:rPr>
              <a:t>Note: price subject to change. </a:t>
            </a:r>
          </a:p>
          <a:p>
            <a:pPr lvl="1"/>
            <a:r>
              <a:rPr lang="en-US" sz="1600" dirty="0">
                <a:latin typeface="+mn-lt"/>
              </a:rPr>
              <a:t>See updates at https://aws.amazon.com/ec2/pricing/on-demand/</a:t>
            </a:r>
          </a:p>
          <a:p>
            <a:endParaRPr lang="en-US" sz="2000" dirty="0"/>
          </a:p>
          <a:p>
            <a:endParaRPr lang="en-US" dirty="0"/>
          </a:p>
        </p:txBody>
      </p:sp>
      <p:sp>
        <p:nvSpPr>
          <p:cNvPr id="2" name="Slide Number Placeholder 1">
            <a:extLst>
              <a:ext uri="{FF2B5EF4-FFF2-40B4-BE49-F238E27FC236}">
                <a16:creationId xmlns:a16="http://schemas.microsoft.com/office/drawing/2014/main" id="{CABB1821-21FC-D24B-8A15-1506F3D252AC}"/>
              </a:ext>
            </a:extLst>
          </p:cNvPr>
          <p:cNvSpPr>
            <a:spLocks noGrp="1"/>
          </p:cNvSpPr>
          <p:nvPr>
            <p:ph type="sldNum" sz="quarter" idx="12"/>
          </p:nvPr>
        </p:nvSpPr>
        <p:spPr/>
        <p:txBody>
          <a:bodyPr/>
          <a:lstStyle/>
          <a:p>
            <a:fld id="{6481B913-EAD0-402A-A251-B09692125ACF}" type="slidenum">
              <a:rPr lang="zh-CN" altLang="en-US" smtClean="0"/>
              <a:t>19</a:t>
            </a:fld>
            <a:endParaRPr lang="zh-CN" altLang="en-US" dirty="0"/>
          </a:p>
        </p:txBody>
      </p:sp>
      <p:pic>
        <p:nvPicPr>
          <p:cNvPr id="5123" name="Picture 3" descr="C:\CloudComputing\LectureNotesDecember6\Slides\snapshots\AWS-InstanceCo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5600" y="2780928"/>
            <a:ext cx="3348400" cy="2727326"/>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7248128" y="3838055"/>
            <a:ext cx="3314700" cy="1381125"/>
          </a:xfrm>
          <a:prstGeom prst="rect">
            <a:avLst/>
          </a:prstGeom>
        </p:spPr>
      </p:pic>
    </p:spTree>
    <p:extLst>
      <p:ext uri="{BB962C8B-B14F-4D97-AF65-F5344CB8AC3E}">
        <p14:creationId xmlns:p14="http://schemas.microsoft.com/office/powerpoint/2010/main" val="205952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802" y="673735"/>
            <a:ext cx="10010328" cy="1325563"/>
          </a:xfrm>
        </p:spPr>
        <p:txBody>
          <a:bodyPr/>
          <a:lstStyle/>
          <a:p>
            <a:r>
              <a:rPr lang="en-US" dirty="0">
                <a:solidFill>
                  <a:srgbClr val="FF0000"/>
                </a:solidFill>
              </a:rPr>
              <a:t>Activity #1:  </a:t>
            </a:r>
          </a:p>
        </p:txBody>
      </p:sp>
      <p:sp>
        <p:nvSpPr>
          <p:cNvPr id="3" name="Content Placeholder 2"/>
          <p:cNvSpPr>
            <a:spLocks noGrp="1"/>
          </p:cNvSpPr>
          <p:nvPr>
            <p:ph idx="1"/>
          </p:nvPr>
        </p:nvSpPr>
        <p:spPr>
          <a:xfrm>
            <a:off x="1606232" y="1722120"/>
            <a:ext cx="9195118" cy="3777622"/>
          </a:xfrm>
        </p:spPr>
        <p:txBody>
          <a:bodyPr/>
          <a:lstStyle/>
          <a:p>
            <a:pPr marL="0" indent="0">
              <a:buNone/>
            </a:pPr>
            <a:endParaRPr lang="en-US" dirty="0">
              <a:latin typeface="+mn-lt"/>
            </a:endParaRPr>
          </a:p>
          <a:p>
            <a:r>
              <a:rPr lang="en-US" sz="2800" dirty="0">
                <a:latin typeface="+mn-lt"/>
              </a:rPr>
              <a:t>Answer the following questions:</a:t>
            </a:r>
          </a:p>
          <a:p>
            <a:pPr marL="914400" lvl="1" indent="-457200">
              <a:buFont typeface="+mj-lt"/>
              <a:buAutoNum type="arabicPeriod"/>
            </a:pPr>
            <a:r>
              <a:rPr lang="en-US" sz="2400" dirty="0">
                <a:latin typeface="+mn-lt"/>
              </a:rPr>
              <a:t>What year Amazon started?</a:t>
            </a:r>
          </a:p>
          <a:p>
            <a:pPr marL="914400" lvl="1" indent="-457200">
              <a:buFont typeface="+mj-lt"/>
              <a:buAutoNum type="arabicPeriod"/>
            </a:pPr>
            <a:r>
              <a:rPr lang="en-US" sz="2400" dirty="0">
                <a:latin typeface="+mn-lt"/>
              </a:rPr>
              <a:t>What is the complete name of the company?</a:t>
            </a:r>
          </a:p>
          <a:p>
            <a:pPr marL="914400" lvl="1" indent="-457200">
              <a:buFont typeface="+mj-lt"/>
              <a:buAutoNum type="arabicPeriod"/>
            </a:pPr>
            <a:r>
              <a:rPr lang="en-US" sz="2400" dirty="0">
                <a:latin typeface="+mn-lt"/>
              </a:rPr>
              <a:t>Who is the founder?</a:t>
            </a:r>
          </a:p>
          <a:p>
            <a:pPr marL="914400" lvl="1" indent="-457200">
              <a:buFont typeface="+mj-lt"/>
              <a:buAutoNum type="arabicPeriod"/>
            </a:pPr>
            <a:r>
              <a:rPr lang="en-US" sz="2400" dirty="0">
                <a:latin typeface="+mn-lt"/>
              </a:rPr>
              <a:t>What was the primary business at the time when it was founded?</a:t>
            </a:r>
          </a:p>
          <a:p>
            <a:endParaRPr lang="en-US" dirty="0"/>
          </a:p>
        </p:txBody>
      </p:sp>
      <p:sp>
        <p:nvSpPr>
          <p:cNvPr id="4" name="Slide Number Placeholder 3">
            <a:extLst>
              <a:ext uri="{FF2B5EF4-FFF2-40B4-BE49-F238E27FC236}">
                <a16:creationId xmlns:a16="http://schemas.microsoft.com/office/drawing/2014/main" id="{9A6A42C9-AE8E-EA42-9C67-BC8A0B5E2046}"/>
              </a:ext>
            </a:extLst>
          </p:cNvPr>
          <p:cNvSpPr>
            <a:spLocks noGrp="1"/>
          </p:cNvSpPr>
          <p:nvPr>
            <p:ph type="sldNum" sz="quarter" idx="12"/>
          </p:nvPr>
        </p:nvSpPr>
        <p:spPr/>
        <p:txBody>
          <a:bodyPr/>
          <a:lstStyle/>
          <a:p>
            <a:fld id="{6481B913-EAD0-402A-A251-B09692125ACF}" type="slidenum">
              <a:rPr lang="zh-CN" altLang="en-US" smtClean="0"/>
              <a:t>2</a:t>
            </a:fld>
            <a:endParaRPr lang="zh-CN" altLang="en-US" dirty="0"/>
          </a:p>
        </p:txBody>
      </p:sp>
    </p:spTree>
    <p:extLst>
      <p:ext uri="{BB962C8B-B14F-4D97-AF65-F5344CB8AC3E}">
        <p14:creationId xmlns:p14="http://schemas.microsoft.com/office/powerpoint/2010/main" val="57839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326B-50F9-1245-81FB-DE4F77D9800F}"/>
              </a:ext>
            </a:extLst>
          </p:cNvPr>
          <p:cNvSpPr>
            <a:spLocks noGrp="1"/>
          </p:cNvSpPr>
          <p:nvPr>
            <p:ph type="title"/>
          </p:nvPr>
        </p:nvSpPr>
        <p:spPr>
          <a:xfrm>
            <a:off x="1641798" y="662305"/>
            <a:ext cx="10226352" cy="857885"/>
          </a:xfrm>
        </p:spPr>
        <p:txBody>
          <a:bodyPr/>
          <a:lstStyle/>
          <a:p>
            <a:r>
              <a:rPr lang="en-US" dirty="0">
                <a:solidFill>
                  <a:srgbClr val="FF0000"/>
                </a:solidFill>
              </a:rPr>
              <a:t>Activity #2</a:t>
            </a:r>
          </a:p>
        </p:txBody>
      </p:sp>
      <p:sp>
        <p:nvSpPr>
          <p:cNvPr id="3" name="Content Placeholder 2">
            <a:extLst>
              <a:ext uri="{FF2B5EF4-FFF2-40B4-BE49-F238E27FC236}">
                <a16:creationId xmlns:a16="http://schemas.microsoft.com/office/drawing/2014/main" id="{2DBC5D58-9442-804F-A952-3F499AC49BAD}"/>
              </a:ext>
            </a:extLst>
          </p:cNvPr>
          <p:cNvSpPr>
            <a:spLocks noGrp="1"/>
          </p:cNvSpPr>
          <p:nvPr>
            <p:ph idx="1"/>
          </p:nvPr>
        </p:nvSpPr>
        <p:spPr/>
        <p:txBody>
          <a:bodyPr/>
          <a:lstStyle/>
          <a:p>
            <a:pPr marL="514350" indent="-514350">
              <a:buFont typeface="+mj-lt"/>
              <a:buAutoNum type="arabicPeriod"/>
            </a:pPr>
            <a:r>
              <a:rPr lang="en-US" dirty="0">
                <a:latin typeface="+mn-lt"/>
              </a:rPr>
              <a:t>What does EC2 stand for?</a:t>
            </a:r>
          </a:p>
          <a:p>
            <a:pPr marL="514350" indent="-514350">
              <a:buFont typeface="+mj-lt"/>
              <a:buAutoNum type="arabicPeriod"/>
            </a:pPr>
            <a:r>
              <a:rPr lang="en-US" dirty="0">
                <a:latin typeface="+mn-lt"/>
              </a:rPr>
              <a:t>What does S3 stand for?</a:t>
            </a:r>
          </a:p>
          <a:p>
            <a:pPr marL="514350" indent="-514350">
              <a:buFont typeface="+mj-lt"/>
              <a:buAutoNum type="arabicPeriod"/>
            </a:pPr>
            <a:r>
              <a:rPr lang="en-US" dirty="0">
                <a:latin typeface="+mn-lt"/>
              </a:rPr>
              <a:t>What services Google provides equivalent to EC2 and S3 respectively?</a:t>
            </a:r>
          </a:p>
        </p:txBody>
      </p:sp>
      <p:sp>
        <p:nvSpPr>
          <p:cNvPr id="4" name="Slide Number Placeholder 3">
            <a:extLst>
              <a:ext uri="{FF2B5EF4-FFF2-40B4-BE49-F238E27FC236}">
                <a16:creationId xmlns:a16="http://schemas.microsoft.com/office/drawing/2014/main" id="{520AF2E9-ECD8-7445-8442-42457FC2E487}"/>
              </a:ext>
            </a:extLst>
          </p:cNvPr>
          <p:cNvSpPr>
            <a:spLocks noGrp="1"/>
          </p:cNvSpPr>
          <p:nvPr>
            <p:ph type="sldNum" sz="quarter" idx="12"/>
          </p:nvPr>
        </p:nvSpPr>
        <p:spPr/>
        <p:txBody>
          <a:bodyPr/>
          <a:lstStyle/>
          <a:p>
            <a:fld id="{6481B913-EAD0-402A-A251-B09692125ACF}" type="slidenum">
              <a:rPr lang="zh-CN" altLang="en-US" smtClean="0"/>
              <a:t>20</a:t>
            </a:fld>
            <a:endParaRPr lang="zh-CN" altLang="en-US" dirty="0"/>
          </a:p>
        </p:txBody>
      </p:sp>
    </p:spTree>
    <p:extLst>
      <p:ext uri="{BB962C8B-B14F-4D97-AF65-F5344CB8AC3E}">
        <p14:creationId xmlns:p14="http://schemas.microsoft.com/office/powerpoint/2010/main" val="357966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052" y="708818"/>
            <a:ext cx="9722296" cy="1325563"/>
          </a:xfrm>
        </p:spPr>
        <p:txBody>
          <a:bodyPr/>
          <a:lstStyle/>
          <a:p>
            <a:r>
              <a:rPr lang="en-US" dirty="0">
                <a:solidFill>
                  <a:srgbClr val="FF0000"/>
                </a:solidFill>
              </a:rPr>
              <a:t>Amazon </a:t>
            </a:r>
            <a:r>
              <a:rPr lang="en-US" dirty="0" err="1">
                <a:solidFill>
                  <a:srgbClr val="FF0000"/>
                </a:solidFill>
              </a:rPr>
              <a:t>DynamoDB</a:t>
            </a:r>
            <a:endParaRPr lang="en-US" dirty="0">
              <a:solidFill>
                <a:srgbClr val="FF0000"/>
              </a:solidFill>
            </a:endParaRPr>
          </a:p>
        </p:txBody>
      </p:sp>
      <p:pic>
        <p:nvPicPr>
          <p:cNvPr id="4" name="图片 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600200"/>
            <a:ext cx="5791200" cy="3886200"/>
          </a:xfrm>
          <a:prstGeom prst="rect">
            <a:avLst/>
          </a:prstGeom>
          <a:noFill/>
          <a:ln>
            <a:noFill/>
          </a:ln>
        </p:spPr>
      </p:pic>
      <p:sp>
        <p:nvSpPr>
          <p:cNvPr id="3" name="Slide Number Placeholder 2">
            <a:extLst>
              <a:ext uri="{FF2B5EF4-FFF2-40B4-BE49-F238E27FC236}">
                <a16:creationId xmlns:a16="http://schemas.microsoft.com/office/drawing/2014/main" id="{8E25C065-5DE8-E14E-9B98-77769C12EBB4}"/>
              </a:ext>
            </a:extLst>
          </p:cNvPr>
          <p:cNvSpPr>
            <a:spLocks noGrp="1"/>
          </p:cNvSpPr>
          <p:nvPr>
            <p:ph type="sldNum" sz="quarter" idx="12"/>
          </p:nvPr>
        </p:nvSpPr>
        <p:spPr/>
        <p:txBody>
          <a:bodyPr/>
          <a:lstStyle/>
          <a:p>
            <a:fld id="{6481B913-EAD0-402A-A251-B09692125ACF}" type="slidenum">
              <a:rPr lang="zh-CN" altLang="en-US" smtClean="0"/>
              <a:t>21</a:t>
            </a:fld>
            <a:endParaRPr lang="zh-CN" altLang="en-US" dirty="0"/>
          </a:p>
        </p:txBody>
      </p:sp>
      <p:sp>
        <p:nvSpPr>
          <p:cNvPr id="5" name="TextBox 4"/>
          <p:cNvSpPr txBox="1"/>
          <p:nvPr/>
        </p:nvSpPr>
        <p:spPr>
          <a:xfrm>
            <a:off x="6553200" y="5943601"/>
            <a:ext cx="3608070" cy="338554"/>
          </a:xfrm>
          <a:prstGeom prst="rect">
            <a:avLst/>
          </a:prstGeom>
          <a:noFill/>
        </p:spPr>
        <p:txBody>
          <a:bodyPr wrap="square" rtlCol="0">
            <a:spAutoFit/>
          </a:bodyPr>
          <a:lstStyle/>
          <a:p>
            <a:r>
              <a:rPr lang="en-US" sz="1600" dirty="0"/>
              <a:t>aws.amazon.com/</a:t>
            </a:r>
            <a:r>
              <a:rPr lang="en-US" sz="1600" dirty="0" err="1"/>
              <a:t>dynamodb</a:t>
            </a:r>
            <a:r>
              <a:rPr lang="en-US" sz="1600" dirty="0"/>
              <a:t>/</a:t>
            </a:r>
          </a:p>
        </p:txBody>
      </p:sp>
    </p:spTree>
    <p:extLst>
      <p:ext uri="{BB962C8B-B14F-4D97-AF65-F5344CB8AC3E}">
        <p14:creationId xmlns:p14="http://schemas.microsoft.com/office/powerpoint/2010/main" val="183694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38" y="605155"/>
            <a:ext cx="9866312" cy="1325563"/>
          </a:xfrm>
        </p:spPr>
        <p:txBody>
          <a:bodyPr/>
          <a:lstStyle/>
          <a:p>
            <a:r>
              <a:rPr lang="en-US" dirty="0">
                <a:solidFill>
                  <a:srgbClr val="FF0000"/>
                </a:solidFill>
              </a:rPr>
              <a:t>What is </a:t>
            </a:r>
            <a:r>
              <a:rPr lang="en-US" dirty="0" err="1">
                <a:solidFill>
                  <a:srgbClr val="FF0000"/>
                </a:solidFill>
              </a:rPr>
              <a:t>DynamoDB</a:t>
            </a:r>
            <a:r>
              <a:rPr lang="en-US" dirty="0">
                <a:solidFill>
                  <a:srgbClr val="FF0000"/>
                </a:solidFill>
              </a:rPr>
              <a:t>?</a:t>
            </a:r>
          </a:p>
        </p:txBody>
      </p:sp>
      <p:sp>
        <p:nvSpPr>
          <p:cNvPr id="3" name="Content Placeholder 2"/>
          <p:cNvSpPr>
            <a:spLocks noGrp="1"/>
          </p:cNvSpPr>
          <p:nvPr>
            <p:ph idx="1"/>
          </p:nvPr>
        </p:nvSpPr>
        <p:spPr>
          <a:xfrm>
            <a:off x="837466" y="1727096"/>
            <a:ext cx="10515600" cy="4351338"/>
          </a:xfrm>
        </p:spPr>
        <p:txBody>
          <a:bodyPr>
            <a:normAutofit/>
          </a:bodyPr>
          <a:lstStyle/>
          <a:p>
            <a:r>
              <a:rPr lang="en-US" sz="2400" dirty="0" err="1">
                <a:latin typeface="+mn-lt"/>
              </a:rPr>
              <a:t>DynamoDB</a:t>
            </a:r>
            <a:endParaRPr lang="en-US" sz="2400" dirty="0">
              <a:latin typeface="+mn-lt"/>
            </a:endParaRPr>
          </a:p>
          <a:p>
            <a:pPr lvl="1"/>
            <a:r>
              <a:rPr lang="en-US" sz="2000" dirty="0">
                <a:latin typeface="+mn-lt"/>
              </a:rPr>
              <a:t>a fully managed proprietary </a:t>
            </a:r>
            <a:r>
              <a:rPr lang="en-US" sz="2000" dirty="0">
                <a:solidFill>
                  <a:srgbClr val="00B0F0"/>
                </a:solidFill>
                <a:latin typeface="+mn-lt"/>
              </a:rPr>
              <a:t>NoSQL database service </a:t>
            </a:r>
            <a:r>
              <a:rPr lang="en-US" sz="2000" dirty="0">
                <a:latin typeface="+mn-lt"/>
              </a:rPr>
              <a:t>that is offered by Amazon.com as part of the Amazon Web Services portfolio</a:t>
            </a:r>
          </a:p>
          <a:p>
            <a:pPr lvl="2"/>
            <a:r>
              <a:rPr lang="en-US" sz="1800" dirty="0" err="1">
                <a:latin typeface="+mn-lt"/>
              </a:rPr>
              <a:t>DynamoDB</a:t>
            </a:r>
            <a:r>
              <a:rPr lang="en-US" sz="1800" dirty="0">
                <a:latin typeface="+mn-lt"/>
              </a:rPr>
              <a:t> was announced by Amazon on January 18, 2012</a:t>
            </a:r>
          </a:p>
          <a:p>
            <a:r>
              <a:rPr lang="en-US" sz="2400" dirty="0">
                <a:latin typeface="+mn-lt"/>
              </a:rPr>
              <a:t>Dynamo (storage system)</a:t>
            </a:r>
          </a:p>
          <a:p>
            <a:pPr lvl="1"/>
            <a:r>
              <a:rPr lang="en-US" sz="2000" dirty="0">
                <a:latin typeface="+mn-lt"/>
              </a:rPr>
              <a:t>Dynamo is the name given to a set of techniques that when taken together can form a highly available key-value structured storage system[or a distributed data store </a:t>
            </a:r>
          </a:p>
          <a:p>
            <a:pPr lvl="1"/>
            <a:r>
              <a:rPr lang="en-US" sz="2000" dirty="0">
                <a:latin typeface="+mn-lt"/>
              </a:rPr>
              <a:t>Amazon </a:t>
            </a:r>
            <a:r>
              <a:rPr lang="en-US" sz="2000" dirty="0" err="1">
                <a:latin typeface="+mn-lt"/>
              </a:rPr>
              <a:t>DynamoDB</a:t>
            </a:r>
            <a:r>
              <a:rPr lang="en-US" sz="2000" dirty="0">
                <a:latin typeface="+mn-lt"/>
              </a:rPr>
              <a:t> derives its name from Dynamo, but is not at all related in any other way. Dynamo has a multi-master design requiring the client to resolve version conflicts whereas </a:t>
            </a:r>
            <a:r>
              <a:rPr lang="en-US" sz="2000" dirty="0" err="1">
                <a:latin typeface="+mn-lt"/>
              </a:rPr>
              <a:t>DynamoDB</a:t>
            </a:r>
            <a:r>
              <a:rPr lang="en-US" sz="2000" dirty="0">
                <a:latin typeface="+mn-lt"/>
              </a:rPr>
              <a:t> has a single master design.</a:t>
            </a:r>
          </a:p>
          <a:p>
            <a:pPr marL="457200" lvl="1" indent="0">
              <a:buNone/>
            </a:pPr>
            <a:endParaRPr lang="en-US" dirty="0"/>
          </a:p>
        </p:txBody>
      </p:sp>
      <p:sp>
        <p:nvSpPr>
          <p:cNvPr id="4" name="Slide Number Placeholder 3">
            <a:extLst>
              <a:ext uri="{FF2B5EF4-FFF2-40B4-BE49-F238E27FC236}">
                <a16:creationId xmlns:a16="http://schemas.microsoft.com/office/drawing/2014/main" id="{FA627C98-CF26-E34D-84C0-364178A92F18}"/>
              </a:ext>
            </a:extLst>
          </p:cNvPr>
          <p:cNvSpPr>
            <a:spLocks noGrp="1"/>
          </p:cNvSpPr>
          <p:nvPr>
            <p:ph type="sldNum" sz="quarter" idx="12"/>
          </p:nvPr>
        </p:nvSpPr>
        <p:spPr/>
        <p:txBody>
          <a:bodyPr/>
          <a:lstStyle/>
          <a:p>
            <a:fld id="{6481B913-EAD0-402A-A251-B09692125ACF}" type="slidenum">
              <a:rPr lang="zh-CN" altLang="en-US" smtClean="0"/>
              <a:t>22</a:t>
            </a:fld>
            <a:endParaRPr lang="zh-CN" altLang="en-US" dirty="0"/>
          </a:p>
        </p:txBody>
      </p:sp>
    </p:spTree>
    <p:extLst>
      <p:ext uri="{BB962C8B-B14F-4D97-AF65-F5344CB8AC3E}">
        <p14:creationId xmlns:p14="http://schemas.microsoft.com/office/powerpoint/2010/main" val="327248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64" y="639445"/>
            <a:ext cx="10082336" cy="1325563"/>
          </a:xfrm>
        </p:spPr>
        <p:txBody>
          <a:bodyPr/>
          <a:lstStyle/>
          <a:p>
            <a:r>
              <a:rPr lang="en-US" dirty="0">
                <a:solidFill>
                  <a:srgbClr val="FF0000"/>
                </a:solidFill>
              </a:rPr>
              <a:t>What is a NoSQL database?</a:t>
            </a:r>
          </a:p>
        </p:txBody>
      </p:sp>
      <p:sp>
        <p:nvSpPr>
          <p:cNvPr id="3" name="Content Placeholder 2"/>
          <p:cNvSpPr>
            <a:spLocks noGrp="1"/>
          </p:cNvSpPr>
          <p:nvPr>
            <p:ph idx="1"/>
          </p:nvPr>
        </p:nvSpPr>
        <p:spPr>
          <a:xfrm>
            <a:off x="921695" y="1965008"/>
            <a:ext cx="10515600" cy="4351338"/>
          </a:xfrm>
        </p:spPr>
        <p:txBody>
          <a:bodyPr>
            <a:normAutofit/>
          </a:bodyPr>
          <a:lstStyle/>
          <a:p>
            <a:r>
              <a:rPr lang="en-US" sz="2400" dirty="0">
                <a:latin typeface="+mn-lt"/>
              </a:rPr>
              <a:t>NoSQL </a:t>
            </a:r>
            <a:r>
              <a:rPr lang="en-US" sz="2400" dirty="0" err="1">
                <a:latin typeface="+mn-lt"/>
              </a:rPr>
              <a:t>datastores</a:t>
            </a:r>
            <a:r>
              <a:rPr lang="en-US" sz="2400" dirty="0">
                <a:latin typeface="+mn-lt"/>
              </a:rPr>
              <a:t> provide a mechanism for retrieval and storage of data items that is modeled in a non-tabular manner. </a:t>
            </a:r>
          </a:p>
          <a:p>
            <a:r>
              <a:rPr lang="en-US" sz="2400" dirty="0">
                <a:latin typeface="+mn-lt"/>
              </a:rPr>
              <a:t>Simplicity of design, horizontal scalability and control over availability form the motivations for this approach. </a:t>
            </a:r>
          </a:p>
          <a:p>
            <a:r>
              <a:rPr lang="en-US" sz="2400" dirty="0">
                <a:latin typeface="+mn-lt"/>
              </a:rPr>
              <a:t>Since </a:t>
            </a:r>
            <a:r>
              <a:rPr lang="en-US" sz="2400" dirty="0" err="1">
                <a:latin typeface="+mn-lt"/>
              </a:rPr>
              <a:t>DynamoDB</a:t>
            </a:r>
            <a:r>
              <a:rPr lang="en-US" sz="2400" dirty="0">
                <a:latin typeface="+mn-lt"/>
              </a:rPr>
              <a:t> is a fully managed service, users need not worry about provisioning &amp; managing of the underlying infrastructure. All is taken care.	</a:t>
            </a:r>
          </a:p>
          <a:p>
            <a:endParaRPr lang="en-US" sz="2400" dirty="0">
              <a:latin typeface="+mn-lt"/>
              <a:hlinkClick r:id="rId2"/>
            </a:endParaRPr>
          </a:p>
          <a:p>
            <a:pPr marL="0" indent="0">
              <a:buNone/>
            </a:pPr>
            <a:r>
              <a:rPr lang="en-US" dirty="0">
                <a:latin typeface="+mn-lt"/>
              </a:rPr>
              <a:t>		</a:t>
            </a:r>
          </a:p>
        </p:txBody>
      </p:sp>
      <p:sp>
        <p:nvSpPr>
          <p:cNvPr id="4" name="Slide Number Placeholder 3">
            <a:extLst>
              <a:ext uri="{FF2B5EF4-FFF2-40B4-BE49-F238E27FC236}">
                <a16:creationId xmlns:a16="http://schemas.microsoft.com/office/drawing/2014/main" id="{91337734-FB09-0C45-98E2-CB3DFA2401D1}"/>
              </a:ext>
            </a:extLst>
          </p:cNvPr>
          <p:cNvSpPr>
            <a:spLocks noGrp="1"/>
          </p:cNvSpPr>
          <p:nvPr>
            <p:ph type="sldNum" sz="quarter" idx="12"/>
          </p:nvPr>
        </p:nvSpPr>
        <p:spPr/>
        <p:txBody>
          <a:bodyPr/>
          <a:lstStyle/>
          <a:p>
            <a:fld id="{6481B913-EAD0-402A-A251-B09692125ACF}" type="slidenum">
              <a:rPr lang="zh-CN" altLang="en-US" smtClean="0"/>
              <a:t>23</a:t>
            </a:fld>
            <a:endParaRPr lang="zh-CN" altLang="en-US" dirty="0"/>
          </a:p>
        </p:txBody>
      </p:sp>
    </p:spTree>
    <p:extLst>
      <p:ext uri="{BB962C8B-B14F-4D97-AF65-F5344CB8AC3E}">
        <p14:creationId xmlns:p14="http://schemas.microsoft.com/office/powerpoint/2010/main" val="335538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436945"/>
            <a:ext cx="7924799" cy="715962"/>
          </a:xfrm>
        </p:spPr>
        <p:txBody>
          <a:bodyPr>
            <a:normAutofit/>
          </a:bodyPr>
          <a:lstStyle/>
          <a:p>
            <a:r>
              <a:rPr lang="en-US" dirty="0">
                <a:solidFill>
                  <a:srgbClr val="FF0000"/>
                </a:solidFill>
              </a:rPr>
              <a:t>Techniques used in Dynamo</a:t>
            </a:r>
          </a:p>
        </p:txBody>
      </p:sp>
      <p:pic>
        <p:nvPicPr>
          <p:cNvPr id="4" name="图片 1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14384" y="1469628"/>
            <a:ext cx="7639000" cy="5047456"/>
          </a:xfrm>
          <a:prstGeom prst="rect">
            <a:avLst/>
          </a:prstGeom>
          <a:noFill/>
          <a:ln>
            <a:noFill/>
          </a:ln>
        </p:spPr>
      </p:pic>
      <p:sp>
        <p:nvSpPr>
          <p:cNvPr id="3" name="Slide Number Placeholder 2">
            <a:extLst>
              <a:ext uri="{FF2B5EF4-FFF2-40B4-BE49-F238E27FC236}">
                <a16:creationId xmlns:a16="http://schemas.microsoft.com/office/drawing/2014/main" id="{201CA320-A6F1-7645-8CC0-53B19AFC3322}"/>
              </a:ext>
            </a:extLst>
          </p:cNvPr>
          <p:cNvSpPr>
            <a:spLocks noGrp="1"/>
          </p:cNvSpPr>
          <p:nvPr>
            <p:ph type="sldNum" sz="quarter" idx="12"/>
          </p:nvPr>
        </p:nvSpPr>
        <p:spPr/>
        <p:txBody>
          <a:bodyPr/>
          <a:lstStyle/>
          <a:p>
            <a:fld id="{6481B913-EAD0-402A-A251-B09692125ACF}" type="slidenum">
              <a:rPr lang="zh-CN" altLang="en-US" smtClean="0"/>
              <a:t>24</a:t>
            </a:fld>
            <a:endParaRPr lang="zh-CN" altLang="en-US" dirty="0"/>
          </a:p>
        </p:txBody>
      </p:sp>
      <p:sp>
        <p:nvSpPr>
          <p:cNvPr id="5" name="Rectangle 4">
            <a:extLst>
              <a:ext uri="{FF2B5EF4-FFF2-40B4-BE49-F238E27FC236}">
                <a16:creationId xmlns:a16="http://schemas.microsoft.com/office/drawing/2014/main" id="{FCBDB053-A1AD-4440-86DC-FBC12B96B031}"/>
              </a:ext>
            </a:extLst>
          </p:cNvPr>
          <p:cNvSpPr/>
          <p:nvPr/>
        </p:nvSpPr>
        <p:spPr>
          <a:xfrm>
            <a:off x="9589770" y="5157192"/>
            <a:ext cx="2544723" cy="276999"/>
          </a:xfrm>
          <a:prstGeom prst="rect">
            <a:avLst/>
          </a:prstGeom>
        </p:spPr>
        <p:txBody>
          <a:bodyPr wrap="square">
            <a:spAutoFit/>
          </a:bodyPr>
          <a:lstStyle/>
          <a:p>
            <a:r>
              <a:rPr lang="en-US" sz="1200" dirty="0"/>
              <a:t>https://</a:t>
            </a:r>
            <a:r>
              <a:rPr lang="en-US" sz="1200" dirty="0" err="1"/>
              <a:t>cloudacademy.com</a:t>
            </a:r>
            <a:r>
              <a:rPr lang="en-US" sz="1200" dirty="0"/>
              <a:t> </a:t>
            </a:r>
            <a:endParaRPr lang="en-US" sz="1400" dirty="0"/>
          </a:p>
        </p:txBody>
      </p:sp>
    </p:spTree>
    <p:extLst>
      <p:ext uri="{BB962C8B-B14F-4D97-AF65-F5344CB8AC3E}">
        <p14:creationId xmlns:p14="http://schemas.microsoft.com/office/powerpoint/2010/main" val="51108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224" y="674688"/>
            <a:ext cx="7859216" cy="792162"/>
          </a:xfrm>
        </p:spPr>
        <p:txBody>
          <a:bodyPr>
            <a:normAutofit/>
          </a:bodyPr>
          <a:lstStyle/>
          <a:p>
            <a:r>
              <a:rPr lang="en-US" sz="4000" dirty="0">
                <a:solidFill>
                  <a:srgbClr val="FF0000"/>
                </a:solidFill>
              </a:rPr>
              <a:t>Example: Partitioning problems</a:t>
            </a:r>
          </a:p>
        </p:txBody>
      </p:sp>
      <p:sp>
        <p:nvSpPr>
          <p:cNvPr id="3" name="Content Placeholder 2"/>
          <p:cNvSpPr>
            <a:spLocks noGrp="1"/>
          </p:cNvSpPr>
          <p:nvPr>
            <p:ph idx="1"/>
          </p:nvPr>
        </p:nvSpPr>
        <p:spPr>
          <a:xfrm>
            <a:off x="1580074" y="1857757"/>
            <a:ext cx="10297144" cy="4953000"/>
          </a:xfrm>
        </p:spPr>
        <p:txBody>
          <a:bodyPr>
            <a:normAutofit/>
          </a:bodyPr>
          <a:lstStyle/>
          <a:p>
            <a:r>
              <a:rPr lang="en-US" dirty="0">
                <a:latin typeface="+mn-lt"/>
              </a:rPr>
              <a:t>Let’s take an example to understand the problem. </a:t>
            </a:r>
          </a:p>
          <a:p>
            <a:r>
              <a:rPr lang="en-US" dirty="0">
                <a:latin typeface="+mn-lt"/>
              </a:rPr>
              <a:t>Consider a system with 3 nodes: NODE1, NODE2 and NODE3. </a:t>
            </a:r>
          </a:p>
          <a:p>
            <a:r>
              <a:rPr lang="en-US" dirty="0">
                <a:latin typeface="+mn-lt"/>
              </a:rPr>
              <a:t>In a traditional system, a WRITE to NODE2 must be replicated to NODE1 and NODE3 and only then is the WRITE operation considered successful. </a:t>
            </a:r>
          </a:p>
          <a:p>
            <a:pPr lvl="1"/>
            <a:r>
              <a:rPr lang="en-US" dirty="0">
                <a:latin typeface="+mn-lt"/>
              </a:rPr>
              <a:t>This synchronized replication takes time to complete during which time the system is NOT available. </a:t>
            </a:r>
          </a:p>
          <a:p>
            <a:r>
              <a:rPr lang="en-US" dirty="0">
                <a:latin typeface="+mn-lt"/>
              </a:rPr>
              <a:t>But systems using </a:t>
            </a:r>
            <a:r>
              <a:rPr lang="en-US" dirty="0" err="1">
                <a:latin typeface="+mn-lt"/>
              </a:rPr>
              <a:t>DynamoDB</a:t>
            </a:r>
            <a:r>
              <a:rPr lang="en-US" dirty="0">
                <a:latin typeface="+mn-lt"/>
              </a:rPr>
              <a:t> have the option to defer this update in exchange for higher availability. </a:t>
            </a:r>
          </a:p>
          <a:p>
            <a:pPr lvl="1"/>
            <a:r>
              <a:rPr lang="en-US" dirty="0">
                <a:latin typeface="+mn-lt"/>
              </a:rPr>
              <a:t>So a WRITE to NODE2 is considered successful as long as NODE2 is able to honor that request. </a:t>
            </a:r>
          </a:p>
          <a:p>
            <a:pPr lvl="1"/>
            <a:r>
              <a:rPr lang="en-US" dirty="0">
                <a:latin typeface="+mn-lt"/>
              </a:rPr>
              <a:t>NODE2 eventually replicates it to NODE1 and NODE3. </a:t>
            </a:r>
          </a:p>
          <a:p>
            <a:pPr lvl="1"/>
            <a:r>
              <a:rPr lang="en-US" dirty="0" err="1">
                <a:latin typeface="+mn-lt"/>
              </a:rPr>
              <a:t>DynamoDB</a:t>
            </a:r>
            <a:r>
              <a:rPr lang="en-US" dirty="0">
                <a:latin typeface="+mn-lt"/>
              </a:rPr>
              <a:t> usually takes a second (or a maximum of a couple of seconds) to achieve consistency across all nodes.</a:t>
            </a:r>
          </a:p>
        </p:txBody>
      </p:sp>
      <p:sp>
        <p:nvSpPr>
          <p:cNvPr id="4" name="Slide Number Placeholder 3">
            <a:extLst>
              <a:ext uri="{FF2B5EF4-FFF2-40B4-BE49-F238E27FC236}">
                <a16:creationId xmlns:a16="http://schemas.microsoft.com/office/drawing/2014/main" id="{6B29142C-15A8-CB48-8BD1-635BE78E9D28}"/>
              </a:ext>
            </a:extLst>
          </p:cNvPr>
          <p:cNvSpPr>
            <a:spLocks noGrp="1"/>
          </p:cNvSpPr>
          <p:nvPr>
            <p:ph type="sldNum" sz="quarter" idx="12"/>
          </p:nvPr>
        </p:nvSpPr>
        <p:spPr/>
        <p:txBody>
          <a:bodyPr/>
          <a:lstStyle/>
          <a:p>
            <a:fld id="{6481B913-EAD0-402A-A251-B09692125ACF}" type="slidenum">
              <a:rPr lang="zh-CN" altLang="en-US" smtClean="0"/>
              <a:t>25</a:t>
            </a:fld>
            <a:endParaRPr lang="zh-CN" altLang="en-US" dirty="0"/>
          </a:p>
        </p:txBody>
      </p:sp>
    </p:spTree>
    <p:extLst>
      <p:ext uri="{BB962C8B-B14F-4D97-AF65-F5344CB8AC3E}">
        <p14:creationId xmlns:p14="http://schemas.microsoft.com/office/powerpoint/2010/main" val="3295831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676" y="535686"/>
            <a:ext cx="10154344" cy="869315"/>
          </a:xfrm>
        </p:spPr>
        <p:txBody>
          <a:bodyPr/>
          <a:lstStyle/>
          <a:p>
            <a:r>
              <a:rPr lang="en-US" dirty="0">
                <a:solidFill>
                  <a:srgbClr val="FF0000"/>
                </a:solidFill>
              </a:rPr>
              <a:t>Consistent Hashing  </a:t>
            </a:r>
          </a:p>
        </p:txBody>
      </p:sp>
      <p:sp>
        <p:nvSpPr>
          <p:cNvPr id="3" name="Content Placeholder 2"/>
          <p:cNvSpPr>
            <a:spLocks noGrp="1"/>
          </p:cNvSpPr>
          <p:nvPr>
            <p:ph idx="1"/>
          </p:nvPr>
        </p:nvSpPr>
        <p:spPr>
          <a:xfrm>
            <a:off x="826770" y="1564958"/>
            <a:ext cx="10515600" cy="4351338"/>
          </a:xfrm>
        </p:spPr>
        <p:txBody>
          <a:bodyPr>
            <a:normAutofit lnSpcReduction="10000"/>
          </a:bodyPr>
          <a:lstStyle/>
          <a:p>
            <a:r>
              <a:rPr lang="en-US" sz="2000" dirty="0">
                <a:latin typeface="+mn-lt"/>
              </a:rPr>
              <a:t>The key design requirement for </a:t>
            </a:r>
            <a:r>
              <a:rPr lang="en-US" sz="2000" dirty="0" err="1">
                <a:latin typeface="+mn-lt"/>
              </a:rPr>
              <a:t>DynamoDB</a:t>
            </a:r>
            <a:r>
              <a:rPr lang="en-US" sz="2000" dirty="0">
                <a:latin typeface="+mn-lt"/>
              </a:rPr>
              <a:t> is to scale incrementally. </a:t>
            </a:r>
          </a:p>
          <a:p>
            <a:r>
              <a:rPr lang="en-US" sz="2000" dirty="0">
                <a:latin typeface="+mn-lt"/>
              </a:rPr>
              <a:t>In order to achieve this, there must be a mechanism in place that dynamically partitions the entire data over a set of storage nodes. </a:t>
            </a:r>
          </a:p>
          <a:p>
            <a:r>
              <a:rPr lang="en-US" sz="2000" dirty="0">
                <a:latin typeface="+mn-lt"/>
              </a:rPr>
              <a:t>The basic consistent hashing algorithm presents some challenges</a:t>
            </a:r>
          </a:p>
          <a:p>
            <a:pPr lvl="1"/>
            <a:r>
              <a:rPr lang="en-US" sz="1800" dirty="0">
                <a:latin typeface="+mn-lt"/>
              </a:rPr>
              <a:t>the random position assignment of each node on the ring leads to non-uniform data and load distribution</a:t>
            </a:r>
          </a:p>
          <a:p>
            <a:pPr lvl="1"/>
            <a:r>
              <a:rPr lang="en-US" sz="1800" dirty="0">
                <a:latin typeface="+mn-lt"/>
              </a:rPr>
              <a:t>insensible to the heterogeneity in the performance of nodes. </a:t>
            </a:r>
          </a:p>
          <a:p>
            <a:r>
              <a:rPr lang="en-US" sz="2000" dirty="0" err="1">
                <a:latin typeface="+mn-lt"/>
              </a:rPr>
              <a:t>DynamoDB</a:t>
            </a:r>
            <a:r>
              <a:rPr lang="en-US" sz="2000" dirty="0">
                <a:latin typeface="+mn-lt"/>
              </a:rPr>
              <a:t> employs consistent hashing for this purpose.</a:t>
            </a:r>
          </a:p>
          <a:p>
            <a:pPr lvl="1"/>
            <a:r>
              <a:rPr lang="en-US" sz="1800" dirty="0">
                <a:latin typeface="+mn-lt"/>
              </a:rPr>
              <a:t>Consistent hashing is a special kind of hashing such that when a hash table is resized and consistent hashing is used, only K/n keys need to be remapped on average, where K is the number of keys, and n is the number of slots. In contrast, in most traditional hash tables, a change in the number of array slots causes nearly all keys to be remapped.</a:t>
            </a:r>
          </a:p>
        </p:txBody>
      </p:sp>
      <p:sp>
        <p:nvSpPr>
          <p:cNvPr id="4" name="Slide Number Placeholder 3">
            <a:extLst>
              <a:ext uri="{FF2B5EF4-FFF2-40B4-BE49-F238E27FC236}">
                <a16:creationId xmlns:a16="http://schemas.microsoft.com/office/drawing/2014/main" id="{DCC492D4-FD87-B441-96E6-63C7738BBB2F}"/>
              </a:ext>
            </a:extLst>
          </p:cNvPr>
          <p:cNvSpPr>
            <a:spLocks noGrp="1"/>
          </p:cNvSpPr>
          <p:nvPr>
            <p:ph type="sldNum" sz="quarter" idx="12"/>
          </p:nvPr>
        </p:nvSpPr>
        <p:spPr/>
        <p:txBody>
          <a:bodyPr/>
          <a:lstStyle/>
          <a:p>
            <a:fld id="{6481B913-EAD0-402A-A251-B09692125ACF}" type="slidenum">
              <a:rPr lang="zh-CN" altLang="en-US" smtClean="0"/>
              <a:t>26</a:t>
            </a:fld>
            <a:endParaRPr lang="zh-CN" altLang="en-US" dirty="0"/>
          </a:p>
        </p:txBody>
      </p:sp>
    </p:spTree>
    <p:extLst>
      <p:ext uri="{BB962C8B-B14F-4D97-AF65-F5344CB8AC3E}">
        <p14:creationId xmlns:p14="http://schemas.microsoft.com/office/powerpoint/2010/main" val="2459043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084" y="671034"/>
            <a:ext cx="10082336" cy="662782"/>
          </a:xfrm>
        </p:spPr>
        <p:txBody>
          <a:bodyPr/>
          <a:lstStyle/>
          <a:p>
            <a:r>
              <a:rPr lang="en-US" dirty="0">
                <a:solidFill>
                  <a:srgbClr val="FF0000"/>
                </a:solidFill>
              </a:rPr>
              <a:t>Partitioning in </a:t>
            </a:r>
            <a:r>
              <a:rPr lang="en-US" dirty="0" err="1">
                <a:solidFill>
                  <a:srgbClr val="FF0000"/>
                </a:solidFill>
              </a:rPr>
              <a:t>DynamoDB</a:t>
            </a:r>
            <a:endParaRPr lang="en-US" dirty="0">
              <a:solidFill>
                <a:srgbClr val="FF0000"/>
              </a:solidFill>
            </a:endParaRPr>
          </a:p>
        </p:txBody>
      </p:sp>
      <p:sp>
        <p:nvSpPr>
          <p:cNvPr id="3" name="Content Placeholder 2"/>
          <p:cNvSpPr>
            <a:spLocks noGrp="1"/>
          </p:cNvSpPr>
          <p:nvPr>
            <p:ph idx="1"/>
          </p:nvPr>
        </p:nvSpPr>
        <p:spPr>
          <a:xfrm>
            <a:off x="407368" y="1628800"/>
            <a:ext cx="5773668" cy="4351338"/>
          </a:xfrm>
        </p:spPr>
        <p:txBody>
          <a:bodyPr>
            <a:normAutofit/>
          </a:bodyPr>
          <a:lstStyle/>
          <a:p>
            <a:r>
              <a:rPr lang="en-US" dirty="0">
                <a:latin typeface="+mn-lt"/>
              </a:rPr>
              <a:t>Dynamo uses a variant of consistent hashing  </a:t>
            </a:r>
          </a:p>
          <a:p>
            <a:pPr lvl="1"/>
            <a:r>
              <a:rPr lang="en-US" dirty="0">
                <a:latin typeface="+mn-lt"/>
              </a:rPr>
              <a:t>instead of mapping a node to a single point in the circle, each node gets assigned to multiple points in the ring</a:t>
            </a:r>
          </a:p>
          <a:p>
            <a:pPr lvl="1"/>
            <a:r>
              <a:rPr lang="en-US" dirty="0">
                <a:latin typeface="+mn-lt"/>
              </a:rPr>
              <a:t>use the concept of “virtual nodes”</a:t>
            </a:r>
          </a:p>
          <a:p>
            <a:pPr lvl="2"/>
            <a:r>
              <a:rPr lang="en-US" dirty="0">
                <a:latin typeface="+mn-lt"/>
              </a:rPr>
              <a:t>A virtual node looks like a single node in the system, but each node can be responsible for more than one virtual node. </a:t>
            </a:r>
          </a:p>
          <a:p>
            <a:pPr lvl="2"/>
            <a:r>
              <a:rPr lang="en-US" dirty="0">
                <a:latin typeface="+mn-lt"/>
              </a:rPr>
              <a:t>Effectively, when a new node is added to the system, it is assigned multiple positions in the ring.</a:t>
            </a:r>
          </a:p>
          <a:p>
            <a:endParaRPr lang="en-US" dirty="0"/>
          </a:p>
        </p:txBody>
      </p:sp>
      <p:sp>
        <p:nvSpPr>
          <p:cNvPr id="5" name="Slide Number Placeholder 4">
            <a:extLst>
              <a:ext uri="{FF2B5EF4-FFF2-40B4-BE49-F238E27FC236}">
                <a16:creationId xmlns:a16="http://schemas.microsoft.com/office/drawing/2014/main" id="{731EBBD0-69BC-CB43-8B40-7184FA51943A}"/>
              </a:ext>
            </a:extLst>
          </p:cNvPr>
          <p:cNvSpPr>
            <a:spLocks noGrp="1"/>
          </p:cNvSpPr>
          <p:nvPr>
            <p:ph type="sldNum" sz="quarter" idx="12"/>
          </p:nvPr>
        </p:nvSpPr>
        <p:spPr/>
        <p:txBody>
          <a:bodyPr/>
          <a:lstStyle/>
          <a:p>
            <a:fld id="{6481B913-EAD0-402A-A251-B09692125ACF}" type="slidenum">
              <a:rPr lang="zh-CN" altLang="en-US" smtClean="0"/>
              <a:t>27</a:t>
            </a:fld>
            <a:endParaRPr lang="zh-CN" altLang="en-US" dirty="0"/>
          </a:p>
        </p:txBody>
      </p:sp>
      <p:pic>
        <p:nvPicPr>
          <p:cNvPr id="4" name="Picture 3"/>
          <p:cNvPicPr>
            <a:picLocks noChangeAspect="1"/>
          </p:cNvPicPr>
          <p:nvPr/>
        </p:nvPicPr>
        <p:blipFill>
          <a:blip r:embed="rId2"/>
          <a:stretch>
            <a:fillRect/>
          </a:stretch>
        </p:blipFill>
        <p:spPr>
          <a:xfrm>
            <a:off x="6181036" y="1484784"/>
            <a:ext cx="5688632" cy="3892520"/>
          </a:xfrm>
          <a:prstGeom prst="rect">
            <a:avLst/>
          </a:prstGeom>
        </p:spPr>
      </p:pic>
      <p:sp>
        <p:nvSpPr>
          <p:cNvPr id="6" name="Rectangle 5">
            <a:extLst>
              <a:ext uri="{FF2B5EF4-FFF2-40B4-BE49-F238E27FC236}">
                <a16:creationId xmlns:a16="http://schemas.microsoft.com/office/drawing/2014/main" id="{ED46E1EE-5BAD-9B45-9298-5C273022544F}"/>
              </a:ext>
            </a:extLst>
          </p:cNvPr>
          <p:cNvSpPr/>
          <p:nvPr/>
        </p:nvSpPr>
        <p:spPr>
          <a:xfrm>
            <a:off x="7544162" y="5672361"/>
            <a:ext cx="2680542" cy="307777"/>
          </a:xfrm>
          <a:prstGeom prst="rect">
            <a:avLst/>
          </a:prstGeom>
        </p:spPr>
        <p:txBody>
          <a:bodyPr wrap="none">
            <a:spAutoFit/>
          </a:bodyPr>
          <a:lstStyle/>
          <a:p>
            <a:r>
              <a:rPr lang="en-US" sz="1400" dirty="0"/>
              <a:t>https://</a:t>
            </a:r>
            <a:r>
              <a:rPr lang="en-US" sz="1400" dirty="0" err="1"/>
              <a:t>cloudacademy.com</a:t>
            </a:r>
            <a:r>
              <a:rPr lang="en-US" sz="1400" dirty="0"/>
              <a:t> </a:t>
            </a:r>
            <a:endParaRPr lang="en-US" sz="1600" dirty="0"/>
          </a:p>
        </p:txBody>
      </p:sp>
    </p:spTree>
    <p:extLst>
      <p:ext uri="{BB962C8B-B14F-4D97-AF65-F5344CB8AC3E}">
        <p14:creationId xmlns:p14="http://schemas.microsoft.com/office/powerpoint/2010/main" val="2381114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5840" y="1124744"/>
            <a:ext cx="7086600" cy="4419600"/>
          </a:xfrm>
          <a:prstGeom prst="rect">
            <a:avLst/>
          </a:prstGeom>
          <a:noFill/>
          <a:ln>
            <a:noFill/>
          </a:ln>
        </p:spPr>
      </p:pic>
      <p:sp>
        <p:nvSpPr>
          <p:cNvPr id="4" name="TextBox 3"/>
          <p:cNvSpPr txBox="1"/>
          <p:nvPr/>
        </p:nvSpPr>
        <p:spPr>
          <a:xfrm>
            <a:off x="623392" y="2441883"/>
            <a:ext cx="3888432" cy="1384995"/>
          </a:xfrm>
          <a:prstGeom prst="rect">
            <a:avLst/>
          </a:prstGeom>
          <a:noFill/>
        </p:spPr>
        <p:txBody>
          <a:bodyPr wrap="square" rtlCol="0">
            <a:spAutoFit/>
          </a:bodyPr>
          <a:lstStyle/>
          <a:p>
            <a:r>
              <a:rPr lang="en-US" sz="2800" dirty="0" err="1">
                <a:solidFill>
                  <a:srgbClr val="FF0000"/>
                </a:solidFill>
                <a:latin typeface="+mn-lt"/>
              </a:rPr>
              <a:t>Vritual</a:t>
            </a:r>
            <a:r>
              <a:rPr lang="en-US" sz="2800" dirty="0">
                <a:solidFill>
                  <a:srgbClr val="FF0000"/>
                </a:solidFill>
                <a:latin typeface="+mn-lt"/>
              </a:rPr>
              <a:t> Nodes in </a:t>
            </a:r>
            <a:r>
              <a:rPr lang="en-US" sz="2800" dirty="0" err="1">
                <a:solidFill>
                  <a:srgbClr val="FF0000"/>
                </a:solidFill>
                <a:latin typeface="+mn-lt"/>
              </a:rPr>
              <a:t>DynamoDB’s</a:t>
            </a:r>
            <a:r>
              <a:rPr lang="en-US" sz="2800" dirty="0">
                <a:solidFill>
                  <a:srgbClr val="FF0000"/>
                </a:solidFill>
                <a:latin typeface="+mn-lt"/>
              </a:rPr>
              <a:t> Consistent Caching</a:t>
            </a:r>
          </a:p>
        </p:txBody>
      </p:sp>
      <p:sp>
        <p:nvSpPr>
          <p:cNvPr id="3" name="Rectangle 2">
            <a:extLst>
              <a:ext uri="{FF2B5EF4-FFF2-40B4-BE49-F238E27FC236}">
                <a16:creationId xmlns:a16="http://schemas.microsoft.com/office/drawing/2014/main" id="{00E137A8-82A3-314C-8582-9744DAEB2C65}"/>
              </a:ext>
            </a:extLst>
          </p:cNvPr>
          <p:cNvSpPr/>
          <p:nvPr/>
        </p:nvSpPr>
        <p:spPr>
          <a:xfrm>
            <a:off x="4511824" y="5571778"/>
            <a:ext cx="2863989" cy="338554"/>
          </a:xfrm>
          <a:prstGeom prst="rect">
            <a:avLst/>
          </a:prstGeom>
        </p:spPr>
        <p:txBody>
          <a:bodyPr wrap="none">
            <a:spAutoFit/>
          </a:bodyPr>
          <a:lstStyle/>
          <a:p>
            <a:r>
              <a:rPr lang="en-US" sz="1600" dirty="0"/>
              <a:t>https://</a:t>
            </a:r>
            <a:r>
              <a:rPr lang="en-US" sz="1600" dirty="0" err="1"/>
              <a:t>cloudacademy.com</a:t>
            </a:r>
            <a:r>
              <a:rPr lang="en-US" sz="1600" dirty="0"/>
              <a:t> </a:t>
            </a:r>
            <a:endParaRPr lang="en-US" dirty="0"/>
          </a:p>
        </p:txBody>
      </p:sp>
    </p:spTree>
    <p:extLst>
      <p:ext uri="{BB962C8B-B14F-4D97-AF65-F5344CB8AC3E}">
        <p14:creationId xmlns:p14="http://schemas.microsoft.com/office/powerpoint/2010/main" val="2899215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130" y="1394460"/>
            <a:ext cx="8841421" cy="2727450"/>
          </a:xfrm>
        </p:spPr>
        <p:txBody>
          <a:bodyPr>
            <a:noAutofit/>
          </a:bodyPr>
          <a:lstStyle/>
          <a:p>
            <a:r>
              <a:rPr lang="en-US" dirty="0">
                <a:solidFill>
                  <a:schemeClr val="accent2">
                    <a:lumMod val="75000"/>
                  </a:schemeClr>
                </a:solidFill>
              </a:rPr>
              <a:t>More on </a:t>
            </a:r>
            <a:r>
              <a:rPr lang="en-US" dirty="0" err="1">
                <a:solidFill>
                  <a:schemeClr val="accent2">
                    <a:lumMod val="75000"/>
                  </a:schemeClr>
                </a:solidFill>
              </a:rPr>
              <a:t>DynamoDB</a:t>
            </a:r>
            <a:r>
              <a:rPr lang="en-US" dirty="0">
                <a:solidFill>
                  <a:schemeClr val="accent2">
                    <a:lumMod val="75000"/>
                  </a:schemeClr>
                </a:solidFill>
              </a:rPr>
              <a:t> consistent hashing and partitioning problem</a:t>
            </a:r>
            <a:br>
              <a:rPr lang="en-US" dirty="0">
                <a:solidFill>
                  <a:schemeClr val="accent2">
                    <a:lumMod val="60000"/>
                    <a:lumOff val="40000"/>
                  </a:schemeClr>
                </a:solidFill>
              </a:rPr>
            </a:br>
            <a:r>
              <a:rPr lang="en-US" sz="4400" dirty="0"/>
              <a:t>	</a:t>
            </a:r>
          </a:p>
        </p:txBody>
      </p:sp>
      <p:sp>
        <p:nvSpPr>
          <p:cNvPr id="3" name="Text Placeholder 2"/>
          <p:cNvSpPr>
            <a:spLocks noGrp="1"/>
          </p:cNvSpPr>
          <p:nvPr>
            <p:ph type="body" idx="1"/>
          </p:nvPr>
        </p:nvSpPr>
        <p:spPr>
          <a:xfrm>
            <a:off x="1601381" y="3956685"/>
            <a:ext cx="9423170" cy="1098773"/>
          </a:xfrm>
        </p:spPr>
        <p:txBody>
          <a:bodyPr>
            <a:normAutofit/>
          </a:bodyPr>
          <a:lstStyle/>
          <a:p>
            <a:r>
              <a:rPr lang="en-US" dirty="0">
                <a:solidFill>
                  <a:schemeClr val="tx1"/>
                </a:solidFill>
                <a:latin typeface="+mn-lt"/>
              </a:rPr>
              <a:t>see </a:t>
            </a:r>
            <a:r>
              <a:rPr lang="en-US" sz="2000" dirty="0">
                <a:solidFill>
                  <a:schemeClr val="tx1"/>
                </a:solidFill>
                <a:latin typeface="+mn-lt"/>
              </a:rPr>
              <a:t>https://docs.aws.amazon.com/amazondynamodb/latest/developerguide/HowItWorks.Partitions.html </a:t>
            </a:r>
          </a:p>
        </p:txBody>
      </p:sp>
      <p:sp>
        <p:nvSpPr>
          <p:cNvPr id="4" name="Slide Number Placeholder 3">
            <a:extLst>
              <a:ext uri="{FF2B5EF4-FFF2-40B4-BE49-F238E27FC236}">
                <a16:creationId xmlns:a16="http://schemas.microsoft.com/office/drawing/2014/main" id="{CB698201-E611-5443-BCC9-90314A98448D}"/>
              </a:ext>
            </a:extLst>
          </p:cNvPr>
          <p:cNvSpPr>
            <a:spLocks noGrp="1"/>
          </p:cNvSpPr>
          <p:nvPr>
            <p:ph type="sldNum" sz="quarter" idx="12"/>
          </p:nvPr>
        </p:nvSpPr>
        <p:spPr/>
        <p:txBody>
          <a:bodyPr/>
          <a:lstStyle/>
          <a:p>
            <a:fld id="{6481B913-EAD0-402A-A251-B09692125ACF}" type="slidenum">
              <a:rPr lang="zh-CN" altLang="en-US" smtClean="0"/>
              <a:t>29</a:t>
            </a:fld>
            <a:endParaRPr lang="zh-CN" altLang="en-US" dirty="0"/>
          </a:p>
        </p:txBody>
      </p:sp>
    </p:spTree>
    <p:extLst>
      <p:ext uri="{BB962C8B-B14F-4D97-AF65-F5344CB8AC3E}">
        <p14:creationId xmlns:p14="http://schemas.microsoft.com/office/powerpoint/2010/main" val="390943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936" y="509141"/>
            <a:ext cx="9794304" cy="903635"/>
          </a:xfrm>
        </p:spPr>
        <p:txBody>
          <a:bodyPr/>
          <a:lstStyle/>
          <a:p>
            <a:r>
              <a:rPr lang="en-US" dirty="0">
                <a:solidFill>
                  <a:srgbClr val="FF0000"/>
                </a:solidFill>
              </a:rPr>
              <a:t>Amazon Web Services (AWS)</a:t>
            </a:r>
          </a:p>
        </p:txBody>
      </p:sp>
      <p:sp>
        <p:nvSpPr>
          <p:cNvPr id="3" name="Content Placeholder 2"/>
          <p:cNvSpPr>
            <a:spLocks noGrp="1"/>
          </p:cNvSpPr>
          <p:nvPr>
            <p:ph idx="1"/>
          </p:nvPr>
        </p:nvSpPr>
        <p:spPr>
          <a:xfrm>
            <a:off x="921695" y="1801396"/>
            <a:ext cx="10515600" cy="4351338"/>
          </a:xfrm>
        </p:spPr>
        <p:txBody>
          <a:bodyPr>
            <a:normAutofit/>
          </a:bodyPr>
          <a:lstStyle/>
          <a:p>
            <a:r>
              <a:rPr lang="en-US" dirty="0">
                <a:latin typeface="+mn-lt"/>
              </a:rPr>
              <a:t>A collection of remote computing services (also called web services) that together make up a cloud computing platform, offered over the Internet by Amazon.com. </a:t>
            </a:r>
          </a:p>
          <a:p>
            <a:r>
              <a:rPr lang="en-US" dirty="0">
                <a:latin typeface="+mn-lt"/>
              </a:rPr>
              <a:t>Launched in 2006, now businesses in 200+ countries.</a:t>
            </a:r>
          </a:p>
          <a:p>
            <a:r>
              <a:rPr lang="en-US" dirty="0">
                <a:latin typeface="+mn-lt"/>
              </a:rPr>
              <a:t>The infrastructure consists of compute and storage servers interconnected by high-speed networks and supports a set of services. </a:t>
            </a:r>
          </a:p>
          <a:p>
            <a:pPr lvl="1"/>
            <a:r>
              <a:rPr lang="en-US" dirty="0">
                <a:latin typeface="+mn-lt"/>
              </a:rPr>
              <a:t>The most central and well-known of these services are Amazon </a:t>
            </a:r>
            <a:r>
              <a:rPr lang="en-US" dirty="0">
                <a:solidFill>
                  <a:srgbClr val="00B0F0"/>
                </a:solidFill>
                <a:latin typeface="+mn-lt"/>
              </a:rPr>
              <a:t>EC2</a:t>
            </a:r>
            <a:r>
              <a:rPr lang="en-US" dirty="0">
                <a:latin typeface="+mn-lt"/>
              </a:rPr>
              <a:t> and Amazon </a:t>
            </a:r>
            <a:r>
              <a:rPr lang="en-US" dirty="0">
                <a:solidFill>
                  <a:srgbClr val="00B0F0"/>
                </a:solidFill>
                <a:latin typeface="+mn-lt"/>
              </a:rPr>
              <a:t>S3</a:t>
            </a:r>
            <a:r>
              <a:rPr lang="en-US" dirty="0">
                <a:latin typeface="+mn-lt"/>
              </a:rPr>
              <a:t>. </a:t>
            </a:r>
          </a:p>
          <a:p>
            <a:r>
              <a:rPr lang="en-US" dirty="0">
                <a:latin typeface="+mn-lt"/>
              </a:rPr>
              <a:t>The service is advertised as providing a large computing capacity (potentially many servers) much faster and cheaper than building a physical server farm. </a:t>
            </a:r>
          </a:p>
          <a:p>
            <a:r>
              <a:rPr lang="en-US" dirty="0">
                <a:latin typeface="+mn-lt"/>
              </a:rPr>
              <a:t>An application developer:</a:t>
            </a:r>
          </a:p>
          <a:p>
            <a:pPr lvl="1"/>
            <a:r>
              <a:rPr lang="en-US" dirty="0">
                <a:latin typeface="+mn-lt"/>
              </a:rPr>
              <a:t>Installs applications on a  platform of his/her choice.</a:t>
            </a:r>
          </a:p>
          <a:p>
            <a:pPr lvl="1"/>
            <a:r>
              <a:rPr lang="en-US" dirty="0">
                <a:latin typeface="+mn-lt"/>
              </a:rPr>
              <a:t>Manages resources allocated by Amazon.</a:t>
            </a:r>
          </a:p>
          <a:p>
            <a:endParaRPr lang="en-US" dirty="0">
              <a:latin typeface="+mn-lt"/>
            </a:endParaRPr>
          </a:p>
        </p:txBody>
      </p:sp>
      <p:sp>
        <p:nvSpPr>
          <p:cNvPr id="4" name="Slide Number Placeholder 3">
            <a:extLst>
              <a:ext uri="{FF2B5EF4-FFF2-40B4-BE49-F238E27FC236}">
                <a16:creationId xmlns:a16="http://schemas.microsoft.com/office/drawing/2014/main" id="{BA560B5A-0381-E44C-AA32-7B69F25019C8}"/>
              </a:ext>
            </a:extLst>
          </p:cNvPr>
          <p:cNvSpPr>
            <a:spLocks noGrp="1"/>
          </p:cNvSpPr>
          <p:nvPr>
            <p:ph type="sldNum" sz="quarter" idx="12"/>
          </p:nvPr>
        </p:nvSpPr>
        <p:spPr/>
        <p:txBody>
          <a:bodyPr/>
          <a:lstStyle/>
          <a:p>
            <a:fld id="{6481B913-EAD0-402A-A251-B09692125ACF}" type="slidenum">
              <a:rPr lang="zh-CN" altLang="en-US" smtClean="0"/>
              <a:t>3</a:t>
            </a:fld>
            <a:endParaRPr lang="zh-CN" altLang="en-US" dirty="0"/>
          </a:p>
        </p:txBody>
      </p:sp>
    </p:spTree>
    <p:extLst>
      <p:ext uri="{BB962C8B-B14F-4D97-AF65-F5344CB8AC3E}">
        <p14:creationId xmlns:p14="http://schemas.microsoft.com/office/powerpoint/2010/main" val="4132583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658" y="639445"/>
            <a:ext cx="10226352" cy="1325563"/>
          </a:xfrm>
        </p:spPr>
        <p:txBody>
          <a:bodyPr>
            <a:normAutofit/>
          </a:bodyPr>
          <a:lstStyle/>
          <a:p>
            <a:r>
              <a:rPr lang="en-US" dirty="0">
                <a:solidFill>
                  <a:srgbClr val="FF0000"/>
                </a:solidFill>
              </a:rPr>
              <a:t>Other Amazon cloud computing products</a:t>
            </a:r>
          </a:p>
        </p:txBody>
      </p:sp>
      <p:sp>
        <p:nvSpPr>
          <p:cNvPr id="3" name="Content Placeholder 2"/>
          <p:cNvSpPr>
            <a:spLocks noGrp="1"/>
          </p:cNvSpPr>
          <p:nvPr>
            <p:ph idx="1"/>
          </p:nvPr>
        </p:nvSpPr>
        <p:spPr>
          <a:xfrm>
            <a:off x="1577340" y="1531620"/>
            <a:ext cx="9927272" cy="4652010"/>
          </a:xfrm>
        </p:spPr>
        <p:txBody>
          <a:bodyPr>
            <a:normAutofit fontScale="85000" lnSpcReduction="20000"/>
          </a:bodyPr>
          <a:lstStyle/>
          <a:p>
            <a:r>
              <a:rPr lang="en-US" sz="1900" dirty="0">
                <a:latin typeface="+mn-lt"/>
              </a:rPr>
              <a:t>Amazon Simple Queue Service (SQS)</a:t>
            </a:r>
          </a:p>
          <a:p>
            <a:pPr lvl="1"/>
            <a:r>
              <a:rPr lang="en-US" sz="1900" dirty="0">
                <a:latin typeface="+mn-lt"/>
              </a:rPr>
              <a:t>reliable and scalable hosted queues for storing messages  </a:t>
            </a:r>
          </a:p>
          <a:p>
            <a:pPr lvl="1"/>
            <a:r>
              <a:rPr lang="en-US" sz="1900" dirty="0">
                <a:latin typeface="+mn-lt"/>
              </a:rPr>
              <a:t>By using Amazon SQS, you can move data between distributed components of your applications that perform different tasks without losing messages or requiring each component to be always available. </a:t>
            </a:r>
          </a:p>
          <a:p>
            <a:pPr lvl="1"/>
            <a:r>
              <a:rPr lang="en-US" sz="1900" dirty="0">
                <a:latin typeface="+mn-lt"/>
              </a:rPr>
              <a:t>The queue acts as a buffer between the component producing and saving data, and the component receiving the data for processing.  </a:t>
            </a:r>
          </a:p>
          <a:p>
            <a:r>
              <a:rPr lang="en-US" sz="1900" dirty="0">
                <a:latin typeface="+mn-lt"/>
              </a:rPr>
              <a:t>Amazon Relational Database Service (Amazon RDS)</a:t>
            </a:r>
          </a:p>
          <a:p>
            <a:pPr lvl="1"/>
            <a:r>
              <a:rPr lang="en-US" sz="1900" dirty="0">
                <a:latin typeface="+mn-lt"/>
              </a:rPr>
              <a:t>a web service that makes it easier to set up, operate, and scale a relational database in the cloud</a:t>
            </a:r>
          </a:p>
          <a:p>
            <a:pPr lvl="1"/>
            <a:r>
              <a:rPr lang="en-US" sz="1900" dirty="0">
                <a:latin typeface="+mn-lt"/>
              </a:rPr>
              <a:t>provides cost-efficient, resizable capacity for an industry-standard relational database and manages common database administration tasks.</a:t>
            </a:r>
          </a:p>
          <a:p>
            <a:r>
              <a:rPr lang="en-US" sz="1900" dirty="0">
                <a:latin typeface="+mn-lt"/>
              </a:rPr>
              <a:t>Amazon </a:t>
            </a:r>
            <a:r>
              <a:rPr lang="en-US" sz="1900" dirty="0" err="1">
                <a:latin typeface="+mn-lt"/>
              </a:rPr>
              <a:t>CloudFront</a:t>
            </a:r>
            <a:r>
              <a:rPr lang="en-US" sz="1900" dirty="0">
                <a:latin typeface="+mn-lt"/>
              </a:rPr>
              <a:t> is a content delivery network (CDN) offered by Amazon Web Services</a:t>
            </a:r>
          </a:p>
          <a:p>
            <a:pPr lvl="1"/>
            <a:r>
              <a:rPr lang="en-US" sz="1900" dirty="0" err="1">
                <a:latin typeface="+mn-lt"/>
              </a:rPr>
              <a:t>CloudFront</a:t>
            </a:r>
            <a:r>
              <a:rPr lang="en-US" sz="1900" dirty="0">
                <a:latin typeface="+mn-lt"/>
              </a:rPr>
              <a:t> now has 51 edge locations across the Globe</a:t>
            </a:r>
          </a:p>
          <a:p>
            <a:pPr lvl="1"/>
            <a:r>
              <a:rPr lang="en-US" sz="1900" dirty="0">
                <a:latin typeface="+mn-lt"/>
              </a:rPr>
              <a:t>designed as a content delivery network to serve static assets such as CSS or JavaScript files from edge cache locations.</a:t>
            </a:r>
          </a:p>
          <a:p>
            <a:endParaRPr lang="en-US" dirty="0"/>
          </a:p>
          <a:p>
            <a:endParaRPr lang="en-US" dirty="0"/>
          </a:p>
        </p:txBody>
      </p:sp>
      <p:sp>
        <p:nvSpPr>
          <p:cNvPr id="4" name="Slide Number Placeholder 3">
            <a:extLst>
              <a:ext uri="{FF2B5EF4-FFF2-40B4-BE49-F238E27FC236}">
                <a16:creationId xmlns:a16="http://schemas.microsoft.com/office/drawing/2014/main" id="{35452C9E-A127-C944-ADF4-71DA17B24103}"/>
              </a:ext>
            </a:extLst>
          </p:cNvPr>
          <p:cNvSpPr>
            <a:spLocks noGrp="1"/>
          </p:cNvSpPr>
          <p:nvPr>
            <p:ph type="sldNum" sz="quarter" idx="12"/>
          </p:nvPr>
        </p:nvSpPr>
        <p:spPr/>
        <p:txBody>
          <a:bodyPr/>
          <a:lstStyle/>
          <a:p>
            <a:fld id="{6481B913-EAD0-402A-A251-B09692125ACF}" type="slidenum">
              <a:rPr lang="zh-CN" altLang="en-US" smtClean="0"/>
              <a:t>30</a:t>
            </a:fld>
            <a:endParaRPr lang="zh-CN" altLang="en-US" dirty="0"/>
          </a:p>
        </p:txBody>
      </p:sp>
    </p:spTree>
    <p:extLst>
      <p:ext uri="{BB962C8B-B14F-4D97-AF65-F5344CB8AC3E}">
        <p14:creationId xmlns:p14="http://schemas.microsoft.com/office/powerpoint/2010/main" val="174445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646372" y="634400"/>
            <a:ext cx="9920788" cy="5629240"/>
          </a:xfrm>
        </p:spPr>
        <p:txBody>
          <a:bodyPr>
            <a:normAutofit fontScale="77500" lnSpcReduction="20000"/>
          </a:bodyPr>
          <a:lstStyle/>
          <a:p>
            <a:r>
              <a:rPr lang="en-US" sz="2600" dirty="0" err="1">
                <a:latin typeface="+mn-lt"/>
              </a:rPr>
              <a:t>SimpleDB</a:t>
            </a:r>
            <a:endParaRPr lang="en-US" sz="2600" dirty="0">
              <a:latin typeface="+mn-lt"/>
            </a:endParaRPr>
          </a:p>
          <a:p>
            <a:pPr lvl="1"/>
            <a:r>
              <a:rPr lang="en-US" sz="2300" dirty="0">
                <a:latin typeface="+mn-lt"/>
              </a:rPr>
              <a:t>Non-relational data store. Supports store and query functions traditionally provided only by  relational databases.</a:t>
            </a:r>
          </a:p>
          <a:p>
            <a:pPr lvl="1"/>
            <a:r>
              <a:rPr lang="en-US" sz="2300" dirty="0">
                <a:latin typeface="+mn-lt"/>
              </a:rPr>
              <a:t>Supports high performance Web applications; users can store and query data items via Web services requests.</a:t>
            </a:r>
          </a:p>
          <a:p>
            <a:pPr lvl="1"/>
            <a:r>
              <a:rPr lang="en-US" sz="2300" dirty="0">
                <a:latin typeface="+mn-lt"/>
              </a:rPr>
              <a:t>Creates multiple geographically distributed copies of each data item.</a:t>
            </a:r>
          </a:p>
          <a:p>
            <a:r>
              <a:rPr lang="en-US" sz="2600" dirty="0" err="1">
                <a:latin typeface="+mn-lt"/>
              </a:rPr>
              <a:t>CloudWatch</a:t>
            </a:r>
            <a:endParaRPr lang="en-US" sz="2600" dirty="0">
              <a:latin typeface="+mn-lt"/>
            </a:endParaRPr>
          </a:p>
          <a:p>
            <a:pPr lvl="1"/>
            <a:r>
              <a:rPr lang="en-US" sz="2300" dirty="0">
                <a:latin typeface="+mn-lt"/>
              </a:rPr>
              <a:t>Monitoring infrastructure used by application developers, users, and system administrators to collect and track metrics important for optimizing the performance of applications and for increasing the efficiency of resource utilization. </a:t>
            </a:r>
          </a:p>
          <a:p>
            <a:pPr lvl="1"/>
            <a:r>
              <a:rPr lang="en-US" sz="2300" dirty="0">
                <a:latin typeface="+mn-lt"/>
              </a:rPr>
              <a:t>Without installing any software a user can monitor either seven or eight pre-selected metrics and then view graphs and statistics for these metrics.</a:t>
            </a:r>
          </a:p>
          <a:p>
            <a:pPr lvl="1"/>
            <a:r>
              <a:rPr lang="en-US" sz="2300" dirty="0">
                <a:latin typeface="+mn-lt"/>
              </a:rPr>
              <a:t>When launching an Amazon Machine Image (AMI) the user can start the </a:t>
            </a:r>
            <a:r>
              <a:rPr lang="en-US" sz="2300" dirty="0" err="1">
                <a:latin typeface="+mn-lt"/>
              </a:rPr>
              <a:t>CloudWatch</a:t>
            </a:r>
            <a:r>
              <a:rPr lang="en-US" sz="2300" dirty="0">
                <a:latin typeface="+mn-lt"/>
              </a:rPr>
              <a:t> and specify the type of monitoring: </a:t>
            </a:r>
          </a:p>
          <a:p>
            <a:pPr lvl="2"/>
            <a:r>
              <a:rPr lang="en-US" sz="2100" dirty="0">
                <a:latin typeface="+mn-lt"/>
              </a:rPr>
              <a:t>Basic Monitoring - free of charge; collects data at five-minute intervals for up to seven metrics. </a:t>
            </a:r>
          </a:p>
          <a:p>
            <a:pPr lvl="2"/>
            <a:r>
              <a:rPr lang="en-US" sz="2100" dirty="0">
                <a:latin typeface="+mn-lt"/>
              </a:rPr>
              <a:t>Detailed Monitoring  - subject to charge; collects data at one minute interval. </a:t>
            </a:r>
          </a:p>
          <a:p>
            <a:pPr lvl="1"/>
            <a:endParaRPr lang="en-US" dirty="0">
              <a:latin typeface="+mn-lt"/>
            </a:endParaRPr>
          </a:p>
        </p:txBody>
      </p:sp>
      <p:sp>
        <p:nvSpPr>
          <p:cNvPr id="2" name="Slide Number Placeholder 1">
            <a:extLst>
              <a:ext uri="{FF2B5EF4-FFF2-40B4-BE49-F238E27FC236}">
                <a16:creationId xmlns:a16="http://schemas.microsoft.com/office/drawing/2014/main" id="{6E65EAB5-FBCC-5A4E-90D5-3D586FDA5B25}"/>
              </a:ext>
            </a:extLst>
          </p:cNvPr>
          <p:cNvSpPr>
            <a:spLocks noGrp="1"/>
          </p:cNvSpPr>
          <p:nvPr>
            <p:ph type="sldNum" sz="quarter" idx="12"/>
          </p:nvPr>
        </p:nvSpPr>
        <p:spPr/>
        <p:txBody>
          <a:bodyPr/>
          <a:lstStyle/>
          <a:p>
            <a:fld id="{6481B913-EAD0-402A-A251-B09692125ACF}" type="slidenum">
              <a:rPr lang="zh-CN" altLang="en-US" smtClean="0"/>
              <a:t>31</a:t>
            </a:fld>
            <a:endParaRPr lang="zh-CN" altLang="en-US" dirty="0"/>
          </a:p>
        </p:txBody>
      </p:sp>
    </p:spTree>
    <p:extLst>
      <p:ext uri="{BB962C8B-B14F-4D97-AF65-F5344CB8AC3E}">
        <p14:creationId xmlns:p14="http://schemas.microsoft.com/office/powerpoint/2010/main" val="3866079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1B57-8663-054D-B537-C149458A64C5}"/>
              </a:ext>
            </a:extLst>
          </p:cNvPr>
          <p:cNvSpPr>
            <a:spLocks noGrp="1"/>
          </p:cNvSpPr>
          <p:nvPr>
            <p:ph type="title"/>
          </p:nvPr>
        </p:nvSpPr>
        <p:spPr>
          <a:xfrm>
            <a:off x="2005744" y="662305"/>
            <a:ext cx="10082336" cy="743585"/>
          </a:xfrm>
        </p:spPr>
        <p:txBody>
          <a:bodyPr/>
          <a:lstStyle/>
          <a:p>
            <a:r>
              <a:rPr lang="en-US" dirty="0">
                <a:solidFill>
                  <a:srgbClr val="FF0000"/>
                </a:solidFill>
              </a:rPr>
              <a:t>Activity #3</a:t>
            </a:r>
          </a:p>
        </p:txBody>
      </p:sp>
      <p:sp>
        <p:nvSpPr>
          <p:cNvPr id="3" name="Content Placeholder 2">
            <a:extLst>
              <a:ext uri="{FF2B5EF4-FFF2-40B4-BE49-F238E27FC236}">
                <a16:creationId xmlns:a16="http://schemas.microsoft.com/office/drawing/2014/main" id="{BEA15BAF-8528-C040-BE19-2C0989D66679}"/>
              </a:ext>
            </a:extLst>
          </p:cNvPr>
          <p:cNvSpPr>
            <a:spLocks noGrp="1"/>
          </p:cNvSpPr>
          <p:nvPr>
            <p:ph idx="1"/>
          </p:nvPr>
        </p:nvSpPr>
        <p:spPr>
          <a:xfrm>
            <a:off x="1869122" y="1939290"/>
            <a:ext cx="8915400" cy="3777622"/>
          </a:xfrm>
        </p:spPr>
        <p:txBody>
          <a:bodyPr/>
          <a:lstStyle/>
          <a:p>
            <a:r>
              <a:rPr lang="en-US" sz="2400" dirty="0">
                <a:latin typeface="+mn-lt"/>
              </a:rPr>
              <a:t>Discussion: </a:t>
            </a:r>
          </a:p>
          <a:p>
            <a:pPr lvl="1"/>
            <a:r>
              <a:rPr lang="en-US" sz="2000" dirty="0">
                <a:latin typeface="+mn-lt"/>
              </a:rPr>
              <a:t>Comparing the giants: </a:t>
            </a:r>
            <a:r>
              <a:rPr lang="en-US" sz="2000" dirty="0">
                <a:solidFill>
                  <a:srgbClr val="0070C0"/>
                </a:solidFill>
                <a:latin typeface="+mn-lt"/>
              </a:rPr>
              <a:t>Google vs. Amazon </a:t>
            </a:r>
            <a:r>
              <a:rPr lang="en-US" sz="2000" dirty="0">
                <a:latin typeface="+mn-lt"/>
              </a:rPr>
              <a:t>in cloud services</a:t>
            </a:r>
          </a:p>
          <a:p>
            <a:pPr lvl="2"/>
            <a:r>
              <a:rPr lang="en-US" sz="1800" dirty="0">
                <a:latin typeface="+mn-lt"/>
              </a:rPr>
              <a:t>What services they provide are similar to each other?</a:t>
            </a:r>
          </a:p>
          <a:p>
            <a:pPr lvl="2"/>
            <a:r>
              <a:rPr lang="en-US" sz="1800" dirty="0">
                <a:latin typeface="+mn-lt"/>
              </a:rPr>
              <a:t>What differences you see in the way the two company provide cloud services?</a:t>
            </a:r>
          </a:p>
          <a:p>
            <a:pPr lvl="2"/>
            <a:r>
              <a:rPr lang="en-US" sz="1800" dirty="0"/>
              <a:t>Which one provides clearer descriptions to its cloud services?</a:t>
            </a:r>
          </a:p>
          <a:p>
            <a:pPr lvl="3"/>
            <a:r>
              <a:rPr lang="en-US" sz="1600" dirty="0">
                <a:latin typeface="+mn-lt"/>
              </a:rPr>
              <a:t>Which one is better to get started for the beginners?</a:t>
            </a:r>
          </a:p>
          <a:p>
            <a:pPr marL="457200" lvl="1" indent="0">
              <a:buNone/>
            </a:pPr>
            <a:endParaRPr lang="en-US" dirty="0">
              <a:latin typeface="+mn-lt"/>
            </a:endParaRPr>
          </a:p>
        </p:txBody>
      </p:sp>
      <p:sp>
        <p:nvSpPr>
          <p:cNvPr id="4" name="Slide Number Placeholder 3">
            <a:extLst>
              <a:ext uri="{FF2B5EF4-FFF2-40B4-BE49-F238E27FC236}">
                <a16:creationId xmlns:a16="http://schemas.microsoft.com/office/drawing/2014/main" id="{8D16B8D3-3CE4-2E47-8074-9FFC0F38E411}"/>
              </a:ext>
            </a:extLst>
          </p:cNvPr>
          <p:cNvSpPr>
            <a:spLocks noGrp="1"/>
          </p:cNvSpPr>
          <p:nvPr>
            <p:ph type="sldNum" sz="quarter" idx="12"/>
          </p:nvPr>
        </p:nvSpPr>
        <p:spPr/>
        <p:txBody>
          <a:bodyPr/>
          <a:lstStyle/>
          <a:p>
            <a:fld id="{6481B913-EAD0-402A-A251-B09692125ACF}" type="slidenum">
              <a:rPr lang="zh-CN" altLang="en-US" smtClean="0"/>
              <a:t>32</a:t>
            </a:fld>
            <a:endParaRPr lang="zh-CN" altLang="en-US" dirty="0"/>
          </a:p>
        </p:txBody>
      </p:sp>
    </p:spTree>
    <p:extLst>
      <p:ext uri="{BB962C8B-B14F-4D97-AF65-F5344CB8AC3E}">
        <p14:creationId xmlns:p14="http://schemas.microsoft.com/office/powerpoint/2010/main" val="180544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518" y="692069"/>
            <a:ext cx="9506272" cy="633812"/>
          </a:xfrm>
        </p:spPr>
        <p:txBody>
          <a:bodyPr>
            <a:normAutofit fontScale="90000"/>
          </a:bodyPr>
          <a:lstStyle/>
          <a:p>
            <a:r>
              <a:rPr lang="en-US" dirty="0">
                <a:solidFill>
                  <a:srgbClr val="FF0000"/>
                </a:solidFill>
              </a:rPr>
              <a:t>Summary</a:t>
            </a:r>
          </a:p>
        </p:txBody>
      </p:sp>
      <p:sp>
        <p:nvSpPr>
          <p:cNvPr id="3" name="Content Placeholder 2"/>
          <p:cNvSpPr>
            <a:spLocks noGrp="1"/>
          </p:cNvSpPr>
          <p:nvPr>
            <p:ph idx="1"/>
          </p:nvPr>
        </p:nvSpPr>
        <p:spPr>
          <a:xfrm>
            <a:off x="838200" y="1556792"/>
            <a:ext cx="10515600" cy="4351338"/>
          </a:xfrm>
        </p:spPr>
        <p:txBody>
          <a:bodyPr>
            <a:normAutofit/>
          </a:bodyPr>
          <a:lstStyle/>
          <a:p>
            <a:r>
              <a:rPr lang="en-US" dirty="0">
                <a:latin typeface="+mn-lt"/>
              </a:rPr>
              <a:t>Discussion of selected AWS cloud computing products/services</a:t>
            </a:r>
          </a:p>
          <a:p>
            <a:r>
              <a:rPr lang="en-US" dirty="0">
                <a:solidFill>
                  <a:srgbClr val="FF0000"/>
                </a:solidFill>
                <a:latin typeface="+mn-lt"/>
              </a:rPr>
              <a:t>Assignment</a:t>
            </a:r>
          </a:p>
          <a:p>
            <a:pPr marL="914400" lvl="1" indent="-457200">
              <a:buFont typeface="+mj-lt"/>
              <a:buAutoNum type="arabicPeriod"/>
            </a:pPr>
            <a:r>
              <a:rPr lang="en-US" dirty="0">
                <a:latin typeface="+mn-lt"/>
              </a:rPr>
              <a:t>Compare and contrast cloud products/services provided by Google and AWS.</a:t>
            </a:r>
          </a:p>
          <a:p>
            <a:pPr lvl="2"/>
            <a:r>
              <a:rPr lang="en-US" dirty="0">
                <a:latin typeface="+mn-lt"/>
              </a:rPr>
              <a:t>Write up  following in-class activity #3 discussions.</a:t>
            </a:r>
          </a:p>
          <a:p>
            <a:pPr marL="914400" lvl="1" indent="-457200">
              <a:buFont typeface="+mj-lt"/>
              <a:buAutoNum type="arabicPeriod"/>
            </a:pPr>
            <a:r>
              <a:rPr lang="en-US" dirty="0">
                <a:latin typeface="+mn-lt"/>
              </a:rPr>
              <a:t>Dropbox (</a:t>
            </a:r>
            <a:r>
              <a:rPr lang="en-US" dirty="0">
                <a:latin typeface="+mn-lt"/>
                <a:hlinkClick r:id="rId2"/>
              </a:rPr>
              <a:t>https://www.dropbox.com/</a:t>
            </a:r>
            <a:r>
              <a:rPr lang="en-US" dirty="0">
                <a:latin typeface="+mn-lt"/>
              </a:rPr>
              <a:t>) is another popular cloud storage provider. Research the storage services (functionality and features) provided by Dropbox, compare and contrast with AWS S3.</a:t>
            </a:r>
          </a:p>
          <a:p>
            <a:r>
              <a:rPr lang="en-US" dirty="0">
                <a:solidFill>
                  <a:srgbClr val="00B050"/>
                </a:solidFill>
                <a:latin typeface="+mn-lt"/>
              </a:rPr>
              <a:t>Optional: Challenges and opportunities of cloud computing </a:t>
            </a:r>
            <a:r>
              <a:rPr lang="en-US" dirty="0">
                <a:latin typeface="+mn-lt"/>
              </a:rPr>
              <a:t>(students reading and thinking guidelines) </a:t>
            </a:r>
          </a:p>
          <a:p>
            <a:pPr lvl="1"/>
            <a:r>
              <a:rPr lang="en-US" dirty="0">
                <a:latin typeface="+mn-lt"/>
              </a:rPr>
              <a:t>Business and infrastructure related issues</a:t>
            </a:r>
          </a:p>
          <a:p>
            <a:pPr lvl="1"/>
            <a:r>
              <a:rPr lang="en-US" dirty="0">
                <a:latin typeface="+mn-lt"/>
              </a:rPr>
              <a:t>Security  and privacy issues</a:t>
            </a:r>
          </a:p>
          <a:p>
            <a:r>
              <a:rPr lang="en-US" dirty="0"/>
              <a:t>Next lecture: Microsoft Azure</a:t>
            </a:r>
            <a:endParaRPr lang="en-US" dirty="0">
              <a:latin typeface="+mn-lt"/>
            </a:endParaRPr>
          </a:p>
        </p:txBody>
      </p:sp>
      <p:sp>
        <p:nvSpPr>
          <p:cNvPr id="4" name="Slide Number Placeholder 3">
            <a:extLst>
              <a:ext uri="{FF2B5EF4-FFF2-40B4-BE49-F238E27FC236}">
                <a16:creationId xmlns:a16="http://schemas.microsoft.com/office/drawing/2014/main" id="{4D474B7E-AC3D-7942-BC69-E040B319D764}"/>
              </a:ext>
            </a:extLst>
          </p:cNvPr>
          <p:cNvSpPr>
            <a:spLocks noGrp="1"/>
          </p:cNvSpPr>
          <p:nvPr>
            <p:ph type="sldNum" sz="quarter" idx="12"/>
          </p:nvPr>
        </p:nvSpPr>
        <p:spPr/>
        <p:txBody>
          <a:bodyPr/>
          <a:lstStyle/>
          <a:p>
            <a:fld id="{6481B913-EAD0-402A-A251-B09692125ACF}" type="slidenum">
              <a:rPr lang="zh-CN" altLang="en-US" smtClean="0"/>
              <a:t>33</a:t>
            </a:fld>
            <a:endParaRPr lang="zh-CN" altLang="en-US" dirty="0"/>
          </a:p>
        </p:txBody>
      </p:sp>
    </p:spTree>
    <p:extLst>
      <p:ext uri="{BB962C8B-B14F-4D97-AF65-F5344CB8AC3E}">
        <p14:creationId xmlns:p14="http://schemas.microsoft.com/office/powerpoint/2010/main" val="63244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57416"/>
            <a:ext cx="8229600" cy="600075"/>
          </a:xfrm>
        </p:spPr>
        <p:txBody>
          <a:bodyPr>
            <a:normAutofit fontScale="90000"/>
          </a:bodyPr>
          <a:lstStyle/>
          <a:p>
            <a:r>
              <a:rPr lang="en-US" sz="3600" dirty="0">
                <a:solidFill>
                  <a:srgbClr val="FF0000"/>
                </a:solidFill>
              </a:rPr>
              <a:t>AWS regions and availability zones</a:t>
            </a:r>
          </a:p>
        </p:txBody>
      </p:sp>
      <p:sp>
        <p:nvSpPr>
          <p:cNvPr id="3" name="Content Placeholder 2"/>
          <p:cNvSpPr>
            <a:spLocks noGrp="1"/>
          </p:cNvSpPr>
          <p:nvPr>
            <p:ph idx="1"/>
          </p:nvPr>
        </p:nvSpPr>
        <p:spPr>
          <a:xfrm>
            <a:off x="921695" y="1590774"/>
            <a:ext cx="9383960" cy="4876800"/>
          </a:xfrm>
        </p:spPr>
        <p:txBody>
          <a:bodyPr>
            <a:normAutofit/>
          </a:bodyPr>
          <a:lstStyle/>
          <a:p>
            <a:r>
              <a:rPr lang="en-US" sz="2000" dirty="0">
                <a:latin typeface="+mn-lt"/>
              </a:rPr>
              <a:t>Amazon offers cloud services through a network of data centers on several continents.</a:t>
            </a:r>
          </a:p>
          <a:p>
            <a:r>
              <a:rPr lang="en-US" sz="2000" dirty="0">
                <a:latin typeface="+mn-lt"/>
              </a:rPr>
              <a:t>In each </a:t>
            </a:r>
            <a:r>
              <a:rPr lang="en-US" sz="2000" dirty="0">
                <a:solidFill>
                  <a:srgbClr val="00B0F0"/>
                </a:solidFill>
                <a:latin typeface="+mn-lt"/>
              </a:rPr>
              <a:t>region </a:t>
            </a:r>
            <a:r>
              <a:rPr lang="en-US" sz="2000" dirty="0">
                <a:latin typeface="+mn-lt"/>
              </a:rPr>
              <a:t>there are several availability zones interconnected by high-speed networks.</a:t>
            </a:r>
          </a:p>
          <a:p>
            <a:r>
              <a:rPr lang="en-US" sz="2000" dirty="0">
                <a:latin typeface="+mn-lt"/>
              </a:rPr>
              <a:t>An </a:t>
            </a:r>
            <a:r>
              <a:rPr lang="en-US" sz="2000" dirty="0">
                <a:solidFill>
                  <a:srgbClr val="00B0F0"/>
                </a:solidFill>
                <a:latin typeface="+mn-lt"/>
              </a:rPr>
              <a:t>availability zone </a:t>
            </a:r>
            <a:r>
              <a:rPr lang="en-US" sz="2000" dirty="0">
                <a:latin typeface="+mn-lt"/>
              </a:rPr>
              <a:t>is a data center consisting of a large number of servers.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sz="2000" dirty="0">
              <a:latin typeface="+mn-lt"/>
            </a:endParaRPr>
          </a:p>
          <a:p>
            <a:r>
              <a:rPr lang="en-US" sz="2000" dirty="0">
                <a:latin typeface="+mn-lt"/>
              </a:rPr>
              <a:t>Regions do not share resources and communicate through the Internet.</a:t>
            </a:r>
          </a:p>
        </p:txBody>
      </p:sp>
      <p:sp>
        <p:nvSpPr>
          <p:cNvPr id="4" name="Slide Number Placeholder 3">
            <a:extLst>
              <a:ext uri="{FF2B5EF4-FFF2-40B4-BE49-F238E27FC236}">
                <a16:creationId xmlns:a16="http://schemas.microsoft.com/office/drawing/2014/main" id="{9597CF5A-41FD-4648-A153-96FC03204C89}"/>
              </a:ext>
            </a:extLst>
          </p:cNvPr>
          <p:cNvSpPr>
            <a:spLocks noGrp="1"/>
          </p:cNvSpPr>
          <p:nvPr>
            <p:ph type="sldNum" sz="quarter" idx="12"/>
          </p:nvPr>
        </p:nvSpPr>
        <p:spPr/>
        <p:txBody>
          <a:bodyPr/>
          <a:lstStyle/>
          <a:p>
            <a:fld id="{6481B913-EAD0-402A-A251-B09692125ACF}" type="slidenum">
              <a:rPr lang="zh-CN" altLang="en-US" smtClean="0"/>
              <a:t>4</a:t>
            </a:fld>
            <a:endParaRPr lang="zh-CN" altLang="en-US" dirty="0"/>
          </a:p>
        </p:txBody>
      </p:sp>
      <p:pic>
        <p:nvPicPr>
          <p:cNvPr id="2050" name="Picture 2" descr="C:\CloudComputing\LectureNotesDecember6\Slides\snapshots\AWS-reg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9656" y="3548906"/>
            <a:ext cx="5693345" cy="177641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E62332-F6D9-3D4F-BAE1-8805834E030C}"/>
              </a:ext>
            </a:extLst>
          </p:cNvPr>
          <p:cNvSpPr txBox="1"/>
          <p:nvPr/>
        </p:nvSpPr>
        <p:spPr>
          <a:xfrm>
            <a:off x="8904312" y="4437112"/>
            <a:ext cx="2228508" cy="307777"/>
          </a:xfrm>
          <a:prstGeom prst="rect">
            <a:avLst/>
          </a:prstGeom>
          <a:noFill/>
        </p:spPr>
        <p:txBody>
          <a:bodyPr wrap="square" rtlCol="0">
            <a:spAutoFit/>
          </a:bodyPr>
          <a:lstStyle/>
          <a:p>
            <a:r>
              <a:rPr lang="en-US" sz="1400" dirty="0" err="1"/>
              <a:t>aws.amazon.com</a:t>
            </a:r>
            <a:endParaRPr lang="en-US" sz="1400" dirty="0"/>
          </a:p>
        </p:txBody>
      </p:sp>
    </p:spTree>
    <p:extLst>
      <p:ext uri="{BB962C8B-B14F-4D97-AF65-F5344CB8AC3E}">
        <p14:creationId xmlns:p14="http://schemas.microsoft.com/office/powerpoint/2010/main" val="26903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3512" y="908720"/>
            <a:ext cx="9001000" cy="5395335"/>
          </a:xfrm>
          <a:prstGeom prst="rect">
            <a:avLst/>
          </a:prstGeom>
        </p:spPr>
      </p:pic>
      <p:sp>
        <p:nvSpPr>
          <p:cNvPr id="3" name="TextBox 2">
            <a:extLst>
              <a:ext uri="{FF2B5EF4-FFF2-40B4-BE49-F238E27FC236}">
                <a16:creationId xmlns:a16="http://schemas.microsoft.com/office/drawing/2014/main" id="{4EAD2F40-FD2C-FC4C-A953-66BCE024FAA7}"/>
              </a:ext>
            </a:extLst>
          </p:cNvPr>
          <p:cNvSpPr txBox="1"/>
          <p:nvPr/>
        </p:nvSpPr>
        <p:spPr>
          <a:xfrm>
            <a:off x="7248128" y="5661248"/>
            <a:ext cx="2227342" cy="307777"/>
          </a:xfrm>
          <a:prstGeom prst="rect">
            <a:avLst/>
          </a:prstGeom>
          <a:noFill/>
        </p:spPr>
        <p:txBody>
          <a:bodyPr wrap="square" rtlCol="0">
            <a:spAutoFit/>
          </a:bodyPr>
          <a:lstStyle/>
          <a:p>
            <a:r>
              <a:rPr lang="en-US" sz="1400" dirty="0" err="1"/>
              <a:t>aws.amazon.com</a:t>
            </a:r>
            <a:endParaRPr lang="en-US" sz="1400" dirty="0"/>
          </a:p>
        </p:txBody>
      </p:sp>
    </p:spTree>
    <p:extLst>
      <p:ext uri="{BB962C8B-B14F-4D97-AF65-F5344CB8AC3E}">
        <p14:creationId xmlns:p14="http://schemas.microsoft.com/office/powerpoint/2010/main" val="198387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61975"/>
            <a:ext cx="8229600" cy="523875"/>
          </a:xfrm>
        </p:spPr>
        <p:txBody>
          <a:bodyPr>
            <a:noAutofit/>
          </a:bodyPr>
          <a:lstStyle/>
          <a:p>
            <a:r>
              <a:rPr lang="en-US" sz="3600" dirty="0">
                <a:solidFill>
                  <a:srgbClr val="FF0000"/>
                </a:solidFill>
              </a:rPr>
              <a:t>Examples of Amazon Web Services</a:t>
            </a:r>
          </a:p>
        </p:txBody>
      </p:sp>
      <p:sp>
        <p:nvSpPr>
          <p:cNvPr id="3" name="Content Placeholder 2"/>
          <p:cNvSpPr>
            <a:spLocks noGrp="1"/>
          </p:cNvSpPr>
          <p:nvPr>
            <p:ph idx="1"/>
          </p:nvPr>
        </p:nvSpPr>
        <p:spPr>
          <a:xfrm>
            <a:off x="1199457" y="1466850"/>
            <a:ext cx="9011344" cy="4371976"/>
          </a:xfrm>
        </p:spPr>
        <p:txBody>
          <a:bodyPr>
            <a:normAutofit lnSpcReduction="10000"/>
          </a:bodyPr>
          <a:lstStyle/>
          <a:p>
            <a:r>
              <a:rPr lang="en-US" sz="2000" dirty="0">
                <a:latin typeface="+mn-lt"/>
              </a:rPr>
              <a:t>AWS Management Console</a:t>
            </a:r>
            <a:r>
              <a:rPr lang="en-US" sz="2000" i="1" dirty="0">
                <a:latin typeface="+mn-lt"/>
              </a:rPr>
              <a:t> -</a:t>
            </a:r>
            <a:r>
              <a:rPr lang="en-US" sz="2000" dirty="0">
                <a:latin typeface="+mn-lt"/>
              </a:rPr>
              <a:t> allows users to access the services offered by AWS . </a:t>
            </a:r>
          </a:p>
          <a:p>
            <a:r>
              <a:rPr lang="en-US" sz="2000" dirty="0">
                <a:latin typeface="+mn-lt"/>
              </a:rPr>
              <a:t>Elastic Cloud Computing (EC2) </a:t>
            </a:r>
            <a:r>
              <a:rPr lang="en-US" sz="2000" i="1" dirty="0">
                <a:latin typeface="+mn-lt"/>
              </a:rPr>
              <a:t>- </a:t>
            </a:r>
            <a:r>
              <a:rPr lang="en-US" sz="2000" dirty="0">
                <a:latin typeface="+mn-lt"/>
              </a:rPr>
              <a:t>allows a user to launch a variety of operating systems. </a:t>
            </a:r>
          </a:p>
          <a:p>
            <a:r>
              <a:rPr lang="en-US" sz="2000" dirty="0">
                <a:latin typeface="+mn-lt"/>
              </a:rPr>
              <a:t>Simple Queuing Service (SQS) </a:t>
            </a:r>
            <a:r>
              <a:rPr lang="en-US" sz="2000" i="1" dirty="0">
                <a:latin typeface="+mn-lt"/>
              </a:rPr>
              <a:t>- </a:t>
            </a:r>
            <a:r>
              <a:rPr lang="en-US" sz="2000" dirty="0">
                <a:latin typeface="+mn-lt"/>
              </a:rPr>
              <a:t>allows  multiple </a:t>
            </a:r>
            <a:r>
              <a:rPr lang="en-US" sz="2000" i="1" dirty="0">
                <a:latin typeface="+mn-lt"/>
              </a:rPr>
              <a:t>EC2</a:t>
            </a:r>
            <a:r>
              <a:rPr lang="en-US" sz="2000" dirty="0">
                <a:latin typeface="+mn-lt"/>
              </a:rPr>
              <a:t> instances to communicate with one another.  </a:t>
            </a:r>
          </a:p>
          <a:p>
            <a:r>
              <a:rPr lang="en-US" sz="2000" dirty="0">
                <a:latin typeface="+mn-lt"/>
              </a:rPr>
              <a:t>Simple Storage Service (S3), Simple DB, and  Elastic Bloc Storage (EBS) - storage services. </a:t>
            </a:r>
          </a:p>
          <a:p>
            <a:r>
              <a:rPr lang="en-US" sz="2000" dirty="0">
                <a:latin typeface="+mn-lt"/>
              </a:rPr>
              <a:t>Cloud Watch</a:t>
            </a:r>
            <a:r>
              <a:rPr lang="en-US" sz="2000" i="1" dirty="0">
                <a:latin typeface="+mn-lt"/>
              </a:rPr>
              <a:t> - </a:t>
            </a:r>
            <a:r>
              <a:rPr lang="en-US" sz="2000" dirty="0">
                <a:latin typeface="+mn-lt"/>
              </a:rPr>
              <a:t>supports performance monitoring.</a:t>
            </a:r>
          </a:p>
          <a:p>
            <a:r>
              <a:rPr lang="en-US" sz="2000" dirty="0">
                <a:latin typeface="+mn-lt"/>
              </a:rPr>
              <a:t> Auto Scaling</a:t>
            </a:r>
            <a:r>
              <a:rPr lang="en-US" sz="2000" i="1" dirty="0">
                <a:latin typeface="+mn-lt"/>
              </a:rPr>
              <a:t> - </a:t>
            </a:r>
            <a:r>
              <a:rPr lang="en-US" sz="2000" dirty="0">
                <a:latin typeface="+mn-lt"/>
              </a:rPr>
              <a:t>supports elastic resource management.</a:t>
            </a:r>
          </a:p>
          <a:p>
            <a:r>
              <a:rPr lang="en-US" sz="2000" dirty="0">
                <a:latin typeface="+mn-lt"/>
              </a:rPr>
              <a:t> Virtual Private Cloud</a:t>
            </a:r>
            <a:r>
              <a:rPr lang="en-US" sz="2000" i="1" dirty="0">
                <a:latin typeface="+mn-lt"/>
              </a:rPr>
              <a:t> - </a:t>
            </a:r>
            <a:r>
              <a:rPr lang="en-US" sz="2000" dirty="0">
                <a:latin typeface="+mn-lt"/>
              </a:rPr>
              <a:t>allows direct migration of parallel applications</a:t>
            </a:r>
            <a:r>
              <a:rPr lang="en-US" dirty="0">
                <a:latin typeface="+mn-lt"/>
              </a:rPr>
              <a:t>.</a:t>
            </a:r>
          </a:p>
        </p:txBody>
      </p:sp>
      <p:sp>
        <p:nvSpPr>
          <p:cNvPr id="4" name="Slide Number Placeholder 3">
            <a:extLst>
              <a:ext uri="{FF2B5EF4-FFF2-40B4-BE49-F238E27FC236}">
                <a16:creationId xmlns:a16="http://schemas.microsoft.com/office/drawing/2014/main" id="{D3791479-4826-AC40-9FE4-3A0DA7BE0DB6}"/>
              </a:ext>
            </a:extLst>
          </p:cNvPr>
          <p:cNvSpPr>
            <a:spLocks noGrp="1"/>
          </p:cNvSpPr>
          <p:nvPr>
            <p:ph type="sldNum" sz="quarter" idx="12"/>
          </p:nvPr>
        </p:nvSpPr>
        <p:spPr/>
        <p:txBody>
          <a:bodyPr/>
          <a:lstStyle/>
          <a:p>
            <a:fld id="{6481B913-EAD0-402A-A251-B09692125ACF}" type="slidenum">
              <a:rPr lang="zh-CN" altLang="en-US" smtClean="0"/>
              <a:t>6</a:t>
            </a:fld>
            <a:endParaRPr lang="zh-CN" altLang="en-US" dirty="0"/>
          </a:p>
        </p:txBody>
      </p:sp>
    </p:spTree>
    <p:extLst>
      <p:ext uri="{BB962C8B-B14F-4D97-AF65-F5344CB8AC3E}">
        <p14:creationId xmlns:p14="http://schemas.microsoft.com/office/powerpoint/2010/main" val="23079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15479" y="548680"/>
            <a:ext cx="5905829" cy="5904656"/>
          </a:xfrm>
          <a:prstGeom prst="rect">
            <a:avLst/>
          </a:prstGeom>
        </p:spPr>
      </p:pic>
      <p:sp>
        <p:nvSpPr>
          <p:cNvPr id="4" name="TextBox 3"/>
          <p:cNvSpPr txBox="1"/>
          <p:nvPr/>
        </p:nvSpPr>
        <p:spPr>
          <a:xfrm>
            <a:off x="7752184" y="2636912"/>
            <a:ext cx="3888432" cy="2554545"/>
          </a:xfrm>
          <a:prstGeom prst="rect">
            <a:avLst/>
          </a:prstGeom>
          <a:noFill/>
        </p:spPr>
        <p:txBody>
          <a:bodyPr wrap="square" rtlCol="0">
            <a:spAutoFit/>
          </a:bodyPr>
          <a:lstStyle/>
          <a:p>
            <a:r>
              <a:rPr lang="en-US" sz="2000" dirty="0">
                <a:latin typeface="+mn-lt"/>
              </a:rPr>
              <a:t>AWS service configuration: a cloud interconnect supports high speed communication among compute and storage servers within a zone; it also supports communication with servers in other available zones and with cloud users via a Network Address Translation (NAT).</a:t>
            </a:r>
          </a:p>
        </p:txBody>
      </p:sp>
      <p:sp>
        <p:nvSpPr>
          <p:cNvPr id="2" name="Slide Number Placeholder 1">
            <a:extLst>
              <a:ext uri="{FF2B5EF4-FFF2-40B4-BE49-F238E27FC236}">
                <a16:creationId xmlns:a16="http://schemas.microsoft.com/office/drawing/2014/main" id="{D278EE6F-7552-6F4A-B7B6-3AC0F6905F02}"/>
              </a:ext>
            </a:extLst>
          </p:cNvPr>
          <p:cNvSpPr>
            <a:spLocks noGrp="1"/>
          </p:cNvSpPr>
          <p:nvPr>
            <p:ph type="sldNum" sz="quarter" idx="12"/>
          </p:nvPr>
        </p:nvSpPr>
        <p:spPr/>
        <p:txBody>
          <a:bodyPr/>
          <a:lstStyle/>
          <a:p>
            <a:fld id="{6481B913-EAD0-402A-A251-B09692125ACF}" type="slidenum">
              <a:rPr lang="zh-CN" altLang="en-US" smtClean="0"/>
              <a:t>7</a:t>
            </a:fld>
            <a:endParaRPr lang="zh-CN" altLang="en-US" dirty="0"/>
          </a:p>
        </p:txBody>
      </p:sp>
    </p:spTree>
    <p:extLst>
      <p:ext uri="{BB962C8B-B14F-4D97-AF65-F5344CB8AC3E}">
        <p14:creationId xmlns:p14="http://schemas.microsoft.com/office/powerpoint/2010/main" val="31208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2184" y="2780928"/>
            <a:ext cx="3888432" cy="1015663"/>
          </a:xfrm>
          <a:prstGeom prst="rect">
            <a:avLst/>
          </a:prstGeom>
          <a:noFill/>
        </p:spPr>
        <p:txBody>
          <a:bodyPr wrap="square" rtlCol="0">
            <a:spAutoFit/>
          </a:bodyPr>
          <a:lstStyle/>
          <a:p>
            <a:r>
              <a:rPr lang="en-US" sz="2000" dirty="0">
                <a:latin typeface="+mn-lt"/>
              </a:rPr>
              <a:t>AWS Management Console: services offered by AWS are accessible from the console. </a:t>
            </a:r>
          </a:p>
        </p:txBody>
      </p:sp>
      <p:pic>
        <p:nvPicPr>
          <p:cNvPr id="2" name="Picture 1"/>
          <p:cNvPicPr>
            <a:picLocks noChangeAspect="1"/>
          </p:cNvPicPr>
          <p:nvPr/>
        </p:nvPicPr>
        <p:blipFill>
          <a:blip r:embed="rId2"/>
          <a:stretch>
            <a:fillRect/>
          </a:stretch>
        </p:blipFill>
        <p:spPr>
          <a:xfrm>
            <a:off x="2097852" y="203498"/>
            <a:ext cx="5040560" cy="6409574"/>
          </a:xfrm>
          <a:prstGeom prst="rect">
            <a:avLst/>
          </a:prstGeom>
        </p:spPr>
      </p:pic>
      <p:sp>
        <p:nvSpPr>
          <p:cNvPr id="3" name="Slide Number Placeholder 2">
            <a:extLst>
              <a:ext uri="{FF2B5EF4-FFF2-40B4-BE49-F238E27FC236}">
                <a16:creationId xmlns:a16="http://schemas.microsoft.com/office/drawing/2014/main" id="{8A49ABF8-959D-004D-91C2-21B2F5B46F55}"/>
              </a:ext>
            </a:extLst>
          </p:cNvPr>
          <p:cNvSpPr>
            <a:spLocks noGrp="1"/>
          </p:cNvSpPr>
          <p:nvPr>
            <p:ph type="sldNum" sz="quarter" idx="12"/>
          </p:nvPr>
        </p:nvSpPr>
        <p:spPr/>
        <p:txBody>
          <a:bodyPr/>
          <a:lstStyle/>
          <a:p>
            <a:fld id="{6481B913-EAD0-402A-A251-B09692125ACF}" type="slidenum">
              <a:rPr lang="zh-CN" altLang="en-US" smtClean="0"/>
              <a:t>8</a:t>
            </a:fld>
            <a:endParaRPr lang="zh-CN" altLang="en-US" dirty="0"/>
          </a:p>
        </p:txBody>
      </p:sp>
      <p:sp>
        <p:nvSpPr>
          <p:cNvPr id="5" name="TextBox 4">
            <a:extLst>
              <a:ext uri="{FF2B5EF4-FFF2-40B4-BE49-F238E27FC236}">
                <a16:creationId xmlns:a16="http://schemas.microsoft.com/office/drawing/2014/main" id="{55A94847-D9AC-A148-87B6-BAB7CF303A5E}"/>
              </a:ext>
            </a:extLst>
          </p:cNvPr>
          <p:cNvSpPr txBox="1"/>
          <p:nvPr/>
        </p:nvSpPr>
        <p:spPr>
          <a:xfrm>
            <a:off x="7668756" y="5832698"/>
            <a:ext cx="2709684" cy="307777"/>
          </a:xfrm>
          <a:prstGeom prst="rect">
            <a:avLst/>
          </a:prstGeom>
          <a:noFill/>
        </p:spPr>
        <p:txBody>
          <a:bodyPr wrap="square" rtlCol="0">
            <a:spAutoFit/>
          </a:bodyPr>
          <a:lstStyle/>
          <a:p>
            <a:r>
              <a:rPr lang="en-US" sz="1400" dirty="0" err="1"/>
              <a:t>aws.amazon.com</a:t>
            </a:r>
            <a:endParaRPr lang="en-US" sz="1400" dirty="0"/>
          </a:p>
        </p:txBody>
      </p:sp>
    </p:spTree>
    <p:extLst>
      <p:ext uri="{BB962C8B-B14F-4D97-AF65-F5344CB8AC3E}">
        <p14:creationId xmlns:p14="http://schemas.microsoft.com/office/powerpoint/2010/main" val="299298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218" y="650875"/>
            <a:ext cx="10226352" cy="857885"/>
          </a:xfrm>
        </p:spPr>
        <p:txBody>
          <a:bodyPr>
            <a:normAutofit/>
          </a:bodyPr>
          <a:lstStyle/>
          <a:p>
            <a:r>
              <a:rPr lang="en-US" dirty="0">
                <a:solidFill>
                  <a:srgbClr val="FF0000"/>
                </a:solidFill>
              </a:rPr>
              <a:t>Amazon Simple Storage Service (Amazon S3)</a:t>
            </a:r>
          </a:p>
        </p:txBody>
      </p:sp>
      <p:sp>
        <p:nvSpPr>
          <p:cNvPr id="3" name="Content Placeholder 2"/>
          <p:cNvSpPr>
            <a:spLocks noGrp="1"/>
          </p:cNvSpPr>
          <p:nvPr>
            <p:ph idx="1"/>
          </p:nvPr>
        </p:nvSpPr>
        <p:spPr>
          <a:xfrm>
            <a:off x="838200" y="1825625"/>
            <a:ext cx="9146232" cy="4351338"/>
          </a:xfrm>
        </p:spPr>
        <p:txBody>
          <a:bodyPr>
            <a:normAutofit/>
          </a:bodyPr>
          <a:lstStyle/>
          <a:p>
            <a:r>
              <a:rPr lang="en-US" dirty="0">
                <a:latin typeface="+mn-lt"/>
              </a:rPr>
              <a:t>Launched in 2006, Amazon S3</a:t>
            </a:r>
          </a:p>
          <a:p>
            <a:pPr lvl="1"/>
            <a:r>
              <a:rPr lang="en-US" dirty="0">
                <a:latin typeface="+mn-lt"/>
              </a:rPr>
              <a:t>Simple storage service offered by AWS</a:t>
            </a:r>
          </a:p>
          <a:p>
            <a:pPr lvl="1"/>
            <a:r>
              <a:rPr lang="en-US" dirty="0">
                <a:solidFill>
                  <a:srgbClr val="00B0F0"/>
                </a:solidFill>
                <a:latin typeface="+mn-lt"/>
              </a:rPr>
              <a:t>It is storage for the Internet. </a:t>
            </a:r>
          </a:p>
          <a:p>
            <a:pPr lvl="1"/>
            <a:r>
              <a:rPr lang="en-US" dirty="0">
                <a:latin typeface="+mn-lt"/>
              </a:rPr>
              <a:t>Provides object storage through a web service interface.  </a:t>
            </a:r>
          </a:p>
          <a:p>
            <a:pPr lvl="1"/>
            <a:r>
              <a:rPr lang="en-US" dirty="0">
                <a:latin typeface="+mn-lt"/>
              </a:rPr>
              <a:t>It is designed to make web-scale computing easier for developers. </a:t>
            </a:r>
          </a:p>
        </p:txBody>
      </p:sp>
      <p:sp>
        <p:nvSpPr>
          <p:cNvPr id="6" name="Slide Number Placeholder 5">
            <a:extLst>
              <a:ext uri="{FF2B5EF4-FFF2-40B4-BE49-F238E27FC236}">
                <a16:creationId xmlns:a16="http://schemas.microsoft.com/office/drawing/2014/main" id="{066F8DFE-E150-DF4E-AD99-495A8AB06BAD}"/>
              </a:ext>
            </a:extLst>
          </p:cNvPr>
          <p:cNvSpPr>
            <a:spLocks noGrp="1"/>
          </p:cNvSpPr>
          <p:nvPr>
            <p:ph type="sldNum" sz="quarter" idx="12"/>
          </p:nvPr>
        </p:nvSpPr>
        <p:spPr/>
        <p:txBody>
          <a:bodyPr/>
          <a:lstStyle/>
          <a:p>
            <a:fld id="{6481B913-EAD0-402A-A251-B09692125ACF}" type="slidenum">
              <a:rPr lang="zh-CN" altLang="en-US" smtClean="0"/>
              <a:t>9</a:t>
            </a:fld>
            <a:endParaRPr lang="zh-CN" altLang="en-US" dirty="0"/>
          </a:p>
        </p:txBody>
      </p:sp>
      <p:pic>
        <p:nvPicPr>
          <p:cNvPr id="4" name="Picture 3"/>
          <p:cNvPicPr>
            <a:picLocks noChangeAspect="1"/>
          </p:cNvPicPr>
          <p:nvPr/>
        </p:nvPicPr>
        <p:blipFill>
          <a:blip r:embed="rId2"/>
          <a:stretch>
            <a:fillRect/>
          </a:stretch>
        </p:blipFill>
        <p:spPr>
          <a:xfrm>
            <a:off x="2711624" y="4437112"/>
            <a:ext cx="990600" cy="990600"/>
          </a:xfrm>
          <a:prstGeom prst="rect">
            <a:avLst/>
          </a:prstGeom>
        </p:spPr>
      </p:pic>
      <p:pic>
        <p:nvPicPr>
          <p:cNvPr id="5" name="Picture 4"/>
          <p:cNvPicPr>
            <a:picLocks noChangeAspect="1"/>
          </p:cNvPicPr>
          <p:nvPr/>
        </p:nvPicPr>
        <p:blipFill>
          <a:blip r:embed="rId3"/>
          <a:stretch>
            <a:fillRect/>
          </a:stretch>
        </p:blipFill>
        <p:spPr>
          <a:xfrm>
            <a:off x="4952813" y="4284922"/>
            <a:ext cx="1294979" cy="1294979"/>
          </a:xfrm>
          <a:prstGeom prst="rect">
            <a:avLst/>
          </a:prstGeom>
        </p:spPr>
      </p:pic>
    </p:spTree>
    <p:extLst>
      <p:ext uri="{BB962C8B-B14F-4D97-AF65-F5344CB8AC3E}">
        <p14:creationId xmlns:p14="http://schemas.microsoft.com/office/powerpoint/2010/main" val="825866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2648</Words>
  <Application>Microsoft Office PowerPoint</Application>
  <PresentationFormat>Widescreen</PresentationFormat>
  <Paragraphs>238</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Wisp</vt:lpstr>
      <vt:lpstr>Lecture 10:  Main Developments of Cloud Computing  Case Study 2: AWS </vt:lpstr>
      <vt:lpstr>Activity #1:  </vt:lpstr>
      <vt:lpstr>Amazon Web Services (AWS)</vt:lpstr>
      <vt:lpstr>AWS regions and availability zones</vt:lpstr>
      <vt:lpstr>PowerPoint Presentation</vt:lpstr>
      <vt:lpstr>Examples of Amazon Web Services</vt:lpstr>
      <vt:lpstr>PowerPoint Presentation</vt:lpstr>
      <vt:lpstr>PowerPoint Presentation</vt:lpstr>
      <vt:lpstr>Amazon Simple Storage Service (Amazon S3)</vt:lpstr>
      <vt:lpstr>S3 – Simple Storage Service</vt:lpstr>
      <vt:lpstr>S3 Interface</vt:lpstr>
      <vt:lpstr>Practice: Working with Amazon S3 Buckets</vt:lpstr>
      <vt:lpstr>Amazon EC2</vt:lpstr>
      <vt:lpstr>EC2 – Elastic Cloud Computing</vt:lpstr>
      <vt:lpstr>EC2 Features</vt:lpstr>
      <vt:lpstr>EC2 Features – cont.</vt:lpstr>
      <vt:lpstr>AWS Instances</vt:lpstr>
      <vt:lpstr> Instance types</vt:lpstr>
      <vt:lpstr>Instance cost</vt:lpstr>
      <vt:lpstr>Activity #2</vt:lpstr>
      <vt:lpstr>Amazon DynamoDB</vt:lpstr>
      <vt:lpstr>What is DynamoDB?</vt:lpstr>
      <vt:lpstr>What is a NoSQL database?</vt:lpstr>
      <vt:lpstr>Techniques used in Dynamo</vt:lpstr>
      <vt:lpstr>Example: Partitioning problems</vt:lpstr>
      <vt:lpstr>Consistent Hashing  </vt:lpstr>
      <vt:lpstr>Partitioning in DynamoDB</vt:lpstr>
      <vt:lpstr>PowerPoint Presentation</vt:lpstr>
      <vt:lpstr>More on DynamoDB consistent hashing and partitioning problem  </vt:lpstr>
      <vt:lpstr>Other Amazon cloud computing products</vt:lpstr>
      <vt:lpstr>PowerPoint Presentation</vt:lpstr>
      <vt:lpstr>Activity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Developments of Cloud Computing  Case Study 2: AWS</dc:title>
  <dc:creator>Lan Yang</dc:creator>
  <cp:lastModifiedBy>Lan Yang</cp:lastModifiedBy>
  <cp:revision>4</cp:revision>
  <dcterms:created xsi:type="dcterms:W3CDTF">2019-07-05T21:58:41Z</dcterms:created>
  <dcterms:modified xsi:type="dcterms:W3CDTF">2019-10-10T22:00:01Z</dcterms:modified>
</cp:coreProperties>
</file>