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659" r:id="rId2"/>
    <p:sldId id="733" r:id="rId3"/>
    <p:sldId id="734" r:id="rId4"/>
    <p:sldId id="735" r:id="rId5"/>
    <p:sldId id="736" r:id="rId6"/>
    <p:sldId id="737" r:id="rId7"/>
    <p:sldId id="743" r:id="rId8"/>
    <p:sldId id="739" r:id="rId9"/>
    <p:sldId id="68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76"/>
  </p:normalViewPr>
  <p:slideViewPr>
    <p:cSldViewPr snapToGrid="0" snapToObjects="1">
      <p:cViewPr varScale="1">
        <p:scale>
          <a:sx n="86" d="100"/>
          <a:sy n="86" d="100"/>
        </p:scale>
        <p:origin x="2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04F47E1-A9CC-584C-9721-ECED6D95BCFA}" type="datetimeFigureOut">
              <a:rPr lang="en-US" smtClean="0"/>
              <a:t>10/10/2019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D35D3E3-1E44-8A4D-8324-238E1A7C9C14}" type="slidenum">
              <a:rPr lang="en-US" smtClean="0"/>
              <a:t>‹#›</a:t>
            </a:fld>
            <a:endParaRPr lang="en-US"/>
          </a:p>
        </p:txBody>
      </p:sp>
    </p:spTree>
    <p:extLst>
      <p:ext uri="{BB962C8B-B14F-4D97-AF65-F5344CB8AC3E}">
        <p14:creationId xmlns:p14="http://schemas.microsoft.com/office/powerpoint/2010/main" val="2425431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4F47E1-A9CC-584C-9721-ECED6D95BCFA}" type="datetimeFigureOut">
              <a:rPr lang="en-US" smtClean="0"/>
              <a:t>10/10/2019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D35D3E3-1E44-8A4D-8324-238E1A7C9C14}" type="slidenum">
              <a:rPr lang="en-US" smtClean="0"/>
              <a:t>‹#›</a:t>
            </a:fld>
            <a:endParaRPr lang="en-US"/>
          </a:p>
        </p:txBody>
      </p:sp>
    </p:spTree>
    <p:extLst>
      <p:ext uri="{BB962C8B-B14F-4D97-AF65-F5344CB8AC3E}">
        <p14:creationId xmlns:p14="http://schemas.microsoft.com/office/powerpoint/2010/main" val="1611167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4F47E1-A9CC-584C-9721-ECED6D95BCFA}" type="datetimeFigureOut">
              <a:rPr lang="en-US" smtClean="0"/>
              <a:t>10/10/2019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D35D3E3-1E44-8A4D-8324-238E1A7C9C14}"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243713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904F47E1-A9CC-584C-9721-ECED6D95BCFA}" type="datetimeFigureOut">
              <a:rPr lang="en-US" smtClean="0"/>
              <a:t>10/10/2019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D35D3E3-1E44-8A4D-8324-238E1A7C9C14}" type="slidenum">
              <a:rPr lang="en-US" smtClean="0"/>
              <a:t>‹#›</a:t>
            </a:fld>
            <a:endParaRPr lang="en-US"/>
          </a:p>
        </p:txBody>
      </p:sp>
    </p:spTree>
    <p:extLst>
      <p:ext uri="{BB962C8B-B14F-4D97-AF65-F5344CB8AC3E}">
        <p14:creationId xmlns:p14="http://schemas.microsoft.com/office/powerpoint/2010/main" val="36644017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904F47E1-A9CC-584C-9721-ECED6D95BCFA}" type="datetimeFigureOut">
              <a:rPr lang="en-US" smtClean="0"/>
              <a:t>10/10/2019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D35D3E3-1E44-8A4D-8324-238E1A7C9C14}"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337143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904F47E1-A9CC-584C-9721-ECED6D95BCFA}" type="datetimeFigureOut">
              <a:rPr lang="en-US" smtClean="0"/>
              <a:t>10/10/2019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D35D3E3-1E44-8A4D-8324-238E1A7C9C14}" type="slidenum">
              <a:rPr lang="en-US" smtClean="0"/>
              <a:t>‹#›</a:t>
            </a:fld>
            <a:endParaRPr lang="en-US"/>
          </a:p>
        </p:txBody>
      </p:sp>
    </p:spTree>
    <p:extLst>
      <p:ext uri="{BB962C8B-B14F-4D97-AF65-F5344CB8AC3E}">
        <p14:creationId xmlns:p14="http://schemas.microsoft.com/office/powerpoint/2010/main" val="11953101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4F47E1-A9CC-584C-9721-ECED6D95BCFA}" type="datetimeFigureOut">
              <a:rPr lang="en-US" smtClean="0"/>
              <a:t>10/10/2019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D35D3E3-1E44-8A4D-8324-238E1A7C9C14}" type="slidenum">
              <a:rPr lang="en-US" smtClean="0"/>
              <a:t>‹#›</a:t>
            </a:fld>
            <a:endParaRPr lang="en-US"/>
          </a:p>
        </p:txBody>
      </p:sp>
    </p:spTree>
    <p:extLst>
      <p:ext uri="{BB962C8B-B14F-4D97-AF65-F5344CB8AC3E}">
        <p14:creationId xmlns:p14="http://schemas.microsoft.com/office/powerpoint/2010/main" val="40225636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4F47E1-A9CC-584C-9721-ECED6D95BCFA}" type="datetimeFigureOut">
              <a:rPr lang="en-US" smtClean="0"/>
              <a:t>10/10/2019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D35D3E3-1E44-8A4D-8324-238E1A7C9C14}" type="slidenum">
              <a:rPr lang="en-US" smtClean="0"/>
              <a:t>‹#›</a:t>
            </a:fld>
            <a:endParaRPr lang="en-US"/>
          </a:p>
        </p:txBody>
      </p:sp>
    </p:spTree>
    <p:extLst>
      <p:ext uri="{BB962C8B-B14F-4D97-AF65-F5344CB8AC3E}">
        <p14:creationId xmlns:p14="http://schemas.microsoft.com/office/powerpoint/2010/main" val="2132075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4F47E1-A9CC-584C-9721-ECED6D95BCFA}" type="datetimeFigureOut">
              <a:rPr lang="en-US" smtClean="0"/>
              <a:t>10/10/2019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D35D3E3-1E44-8A4D-8324-238E1A7C9C14}" type="slidenum">
              <a:rPr lang="en-US" smtClean="0"/>
              <a:t>‹#›</a:t>
            </a:fld>
            <a:endParaRPr lang="en-US"/>
          </a:p>
        </p:txBody>
      </p:sp>
    </p:spTree>
    <p:extLst>
      <p:ext uri="{BB962C8B-B14F-4D97-AF65-F5344CB8AC3E}">
        <p14:creationId xmlns:p14="http://schemas.microsoft.com/office/powerpoint/2010/main" val="1682046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4F47E1-A9CC-584C-9721-ECED6D95BCFA}" type="datetimeFigureOut">
              <a:rPr lang="en-US" smtClean="0"/>
              <a:t>10/10/2019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D35D3E3-1E44-8A4D-8324-238E1A7C9C14}" type="slidenum">
              <a:rPr lang="en-US" smtClean="0"/>
              <a:t>‹#›</a:t>
            </a:fld>
            <a:endParaRPr lang="en-US"/>
          </a:p>
        </p:txBody>
      </p:sp>
    </p:spTree>
    <p:extLst>
      <p:ext uri="{BB962C8B-B14F-4D97-AF65-F5344CB8AC3E}">
        <p14:creationId xmlns:p14="http://schemas.microsoft.com/office/powerpoint/2010/main" val="1884735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4F47E1-A9CC-584C-9721-ECED6D95BCFA}" type="datetimeFigureOut">
              <a:rPr lang="en-US" smtClean="0"/>
              <a:t>10/10/2019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D35D3E3-1E44-8A4D-8324-238E1A7C9C14}" type="slidenum">
              <a:rPr lang="en-US" smtClean="0"/>
              <a:t>‹#›</a:t>
            </a:fld>
            <a:endParaRPr lang="en-US"/>
          </a:p>
        </p:txBody>
      </p:sp>
    </p:spTree>
    <p:extLst>
      <p:ext uri="{BB962C8B-B14F-4D97-AF65-F5344CB8AC3E}">
        <p14:creationId xmlns:p14="http://schemas.microsoft.com/office/powerpoint/2010/main" val="32696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4F47E1-A9CC-584C-9721-ECED6D95BCFA}" type="datetimeFigureOut">
              <a:rPr lang="en-US" smtClean="0"/>
              <a:t>10/10/2019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D35D3E3-1E44-8A4D-8324-238E1A7C9C14}" type="slidenum">
              <a:rPr lang="en-US" smtClean="0"/>
              <a:t>‹#›</a:t>
            </a:fld>
            <a:endParaRPr lang="en-US"/>
          </a:p>
        </p:txBody>
      </p:sp>
    </p:spTree>
    <p:extLst>
      <p:ext uri="{BB962C8B-B14F-4D97-AF65-F5344CB8AC3E}">
        <p14:creationId xmlns:p14="http://schemas.microsoft.com/office/powerpoint/2010/main" val="1384331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4F47E1-A9CC-584C-9721-ECED6D95BCFA}" type="datetimeFigureOut">
              <a:rPr lang="en-US" smtClean="0"/>
              <a:t>10/10/2019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D35D3E3-1E44-8A4D-8324-238E1A7C9C14}" type="slidenum">
              <a:rPr lang="en-US" smtClean="0"/>
              <a:t>‹#›</a:t>
            </a:fld>
            <a:endParaRPr lang="en-US"/>
          </a:p>
        </p:txBody>
      </p:sp>
    </p:spTree>
    <p:extLst>
      <p:ext uri="{BB962C8B-B14F-4D97-AF65-F5344CB8AC3E}">
        <p14:creationId xmlns:p14="http://schemas.microsoft.com/office/powerpoint/2010/main" val="1949044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4F47E1-A9CC-584C-9721-ECED6D95BCFA}" type="datetimeFigureOut">
              <a:rPr lang="en-US" smtClean="0"/>
              <a:t>10/10/2019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D35D3E3-1E44-8A4D-8324-238E1A7C9C14}" type="slidenum">
              <a:rPr lang="en-US" smtClean="0"/>
              <a:t>‹#›</a:t>
            </a:fld>
            <a:endParaRPr lang="en-US"/>
          </a:p>
        </p:txBody>
      </p:sp>
    </p:spTree>
    <p:extLst>
      <p:ext uri="{BB962C8B-B14F-4D97-AF65-F5344CB8AC3E}">
        <p14:creationId xmlns:p14="http://schemas.microsoft.com/office/powerpoint/2010/main" val="2799246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04F47E1-A9CC-584C-9721-ECED6D95BCFA}" type="datetimeFigureOut">
              <a:rPr lang="en-US" smtClean="0"/>
              <a:t>10/10/2019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D35D3E3-1E44-8A4D-8324-238E1A7C9C14}" type="slidenum">
              <a:rPr lang="en-US" smtClean="0"/>
              <a:t>‹#›</a:t>
            </a:fld>
            <a:endParaRPr lang="en-US"/>
          </a:p>
        </p:txBody>
      </p:sp>
    </p:spTree>
    <p:extLst>
      <p:ext uri="{BB962C8B-B14F-4D97-AF65-F5344CB8AC3E}">
        <p14:creationId xmlns:p14="http://schemas.microsoft.com/office/powerpoint/2010/main" val="1076753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04F47E1-A9CC-584C-9721-ECED6D95BCFA}" type="datetimeFigureOut">
              <a:rPr lang="en-US" smtClean="0"/>
              <a:t>10/10/2019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D35D3E3-1E44-8A4D-8324-238E1A7C9C14}" type="slidenum">
              <a:rPr lang="en-US" smtClean="0"/>
              <a:t>‹#›</a:t>
            </a:fld>
            <a:endParaRPr lang="en-US"/>
          </a:p>
        </p:txBody>
      </p:sp>
    </p:spTree>
    <p:extLst>
      <p:ext uri="{BB962C8B-B14F-4D97-AF65-F5344CB8AC3E}">
        <p14:creationId xmlns:p14="http://schemas.microsoft.com/office/powerpoint/2010/main" val="79875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04F47E1-A9CC-584C-9721-ECED6D95BCFA}" type="datetimeFigureOut">
              <a:rPr lang="en-US" smtClean="0"/>
              <a:t>10/10/2019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D35D3E3-1E44-8A4D-8324-238E1A7C9C14}" type="slidenum">
              <a:rPr lang="en-US" smtClean="0"/>
              <a:t>‹#›</a:t>
            </a:fld>
            <a:endParaRPr lang="en-US"/>
          </a:p>
        </p:txBody>
      </p:sp>
    </p:spTree>
    <p:extLst>
      <p:ext uri="{BB962C8B-B14F-4D97-AF65-F5344CB8AC3E}">
        <p14:creationId xmlns:p14="http://schemas.microsoft.com/office/powerpoint/2010/main" val="38810902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azure.microsoft.com/en-us/servic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blogs.msdn.microsoft.com/uk_faculty_connection/2017/03/22/comparing-azure-to-aws-a-quick-guide-to-the-key-differences/" TargetMode="External"/><Relationship Id="rId2" Type="http://schemas.openxmlformats.org/officeDocument/2006/relationships/hyperlink" Target="https://azure.microsoft.com/en-us/overview/?v=48092-1914"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09850" y="2226826"/>
            <a:ext cx="5688632" cy="2491223"/>
          </a:xfrm>
        </p:spPr>
        <p:txBody>
          <a:bodyPr>
            <a:normAutofit fontScale="90000"/>
          </a:bodyPr>
          <a:lstStyle/>
          <a:p>
            <a:pPr algn="l"/>
            <a:r>
              <a:rPr lang="en-US" sz="4000" dirty="0">
                <a:solidFill>
                  <a:srgbClr val="FF0000"/>
                </a:solidFill>
              </a:rPr>
              <a:t>Lecture 10: </a:t>
            </a:r>
            <a:br>
              <a:rPr lang="en-US" sz="4000" dirty="0">
                <a:solidFill>
                  <a:srgbClr val="FF0000"/>
                </a:solidFill>
              </a:rPr>
            </a:br>
            <a:r>
              <a:rPr lang="en-US" sz="4000" dirty="0">
                <a:solidFill>
                  <a:srgbClr val="FF0000"/>
                </a:solidFill>
              </a:rPr>
              <a:t>Main Developments of Cloud Computing</a:t>
            </a:r>
            <a:br>
              <a:rPr lang="en-US" sz="4000" dirty="0">
                <a:solidFill>
                  <a:srgbClr val="FF0000"/>
                </a:solidFill>
              </a:rPr>
            </a:br>
            <a:br>
              <a:rPr lang="en-US" sz="4000" dirty="0">
                <a:solidFill>
                  <a:srgbClr val="FF0000"/>
                </a:solidFill>
              </a:rPr>
            </a:br>
            <a:r>
              <a:rPr lang="en-US" sz="4000" dirty="0"/>
              <a:t>Case Study 3: Azure</a:t>
            </a:r>
          </a:p>
        </p:txBody>
      </p:sp>
      <p:sp>
        <p:nvSpPr>
          <p:cNvPr id="3" name="Subtitle 2"/>
          <p:cNvSpPr>
            <a:spLocks noGrp="1"/>
          </p:cNvSpPr>
          <p:nvPr>
            <p:ph type="subTitle" idx="1"/>
          </p:nvPr>
        </p:nvSpPr>
        <p:spPr>
          <a:xfrm>
            <a:off x="839416" y="6030119"/>
            <a:ext cx="9144000" cy="1655762"/>
          </a:xfrm>
        </p:spPr>
        <p:txBody>
          <a:bodyPr/>
          <a:lstStyle/>
          <a:p>
            <a:r>
              <a:rPr lang="en-US" dirty="0"/>
              <a:t> </a:t>
            </a:r>
          </a:p>
        </p:txBody>
      </p:sp>
      <p:pic>
        <p:nvPicPr>
          <p:cNvPr id="5" name="Picture 4"/>
          <p:cNvPicPr>
            <a:picLocks noChangeAspect="1"/>
          </p:cNvPicPr>
          <p:nvPr/>
        </p:nvPicPr>
        <p:blipFill>
          <a:blip r:embed="rId2"/>
          <a:stretch>
            <a:fillRect/>
          </a:stretch>
        </p:blipFill>
        <p:spPr>
          <a:xfrm>
            <a:off x="7698482" y="2006921"/>
            <a:ext cx="3372660" cy="1696591"/>
          </a:xfrm>
          <a:prstGeom prst="rect">
            <a:avLst/>
          </a:prstGeom>
        </p:spPr>
      </p:pic>
    </p:spTree>
    <p:extLst>
      <p:ext uri="{BB962C8B-B14F-4D97-AF65-F5344CB8AC3E}">
        <p14:creationId xmlns:p14="http://schemas.microsoft.com/office/powerpoint/2010/main" val="3968322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8116" y="683616"/>
            <a:ext cx="9794304" cy="1325563"/>
          </a:xfrm>
        </p:spPr>
        <p:txBody>
          <a:bodyPr/>
          <a:lstStyle/>
          <a:p>
            <a:r>
              <a:rPr lang="en-US" dirty="0">
                <a:solidFill>
                  <a:srgbClr val="FF0000"/>
                </a:solidFill>
              </a:rPr>
              <a:t>Microsoft Azure</a:t>
            </a:r>
          </a:p>
        </p:txBody>
      </p:sp>
      <p:sp>
        <p:nvSpPr>
          <p:cNvPr id="3" name="Content Placeholder 2"/>
          <p:cNvSpPr>
            <a:spLocks noGrp="1"/>
          </p:cNvSpPr>
          <p:nvPr>
            <p:ph idx="1"/>
          </p:nvPr>
        </p:nvSpPr>
        <p:spPr>
          <a:xfrm>
            <a:off x="838200" y="2009179"/>
            <a:ext cx="10442376" cy="4167783"/>
          </a:xfrm>
        </p:spPr>
        <p:txBody>
          <a:bodyPr>
            <a:normAutofit/>
          </a:bodyPr>
          <a:lstStyle/>
          <a:p>
            <a:r>
              <a:rPr lang="en-US" sz="2400" dirty="0">
                <a:latin typeface="+mn-lt"/>
              </a:rPr>
              <a:t>What is Microsoft Azure?</a:t>
            </a:r>
          </a:p>
          <a:p>
            <a:pPr lvl="1"/>
            <a:r>
              <a:rPr lang="en-US" sz="2000" dirty="0">
                <a:latin typeface="+mn-lt"/>
              </a:rPr>
              <a:t>Earlier called “Microsoft Windows Azure”</a:t>
            </a:r>
          </a:p>
          <a:p>
            <a:pPr lvl="1"/>
            <a:r>
              <a:rPr lang="en-US" sz="2000" dirty="0">
                <a:latin typeface="+mn-lt"/>
              </a:rPr>
              <a:t>A cloud computing platform and infrastructure, created by Microsoft, for building, deploying and managing applications and services through a global network of Microsoft-managed datacenters. </a:t>
            </a:r>
          </a:p>
          <a:p>
            <a:pPr lvl="1"/>
            <a:r>
              <a:rPr lang="en-US" sz="2000" dirty="0">
                <a:latin typeface="+mn-lt"/>
              </a:rPr>
              <a:t>It provides </a:t>
            </a:r>
            <a:r>
              <a:rPr lang="en-US" sz="2000" dirty="0">
                <a:solidFill>
                  <a:srgbClr val="00B0F0"/>
                </a:solidFill>
                <a:latin typeface="+mn-lt"/>
              </a:rPr>
              <a:t>SaaS, PaaS, and IaaS </a:t>
            </a:r>
            <a:r>
              <a:rPr lang="en-US" sz="2000" dirty="0">
                <a:latin typeface="+mn-lt"/>
              </a:rPr>
              <a:t>services and supports many different programming languages, tools and frameworks, including both Microsoft-specific and third-party software and systems. </a:t>
            </a:r>
          </a:p>
          <a:p>
            <a:pPr lvl="1"/>
            <a:r>
              <a:rPr lang="en-US" sz="2000" dirty="0">
                <a:latin typeface="+mn-lt"/>
              </a:rPr>
              <a:t>Azure was released on February 1, 2010.</a:t>
            </a:r>
          </a:p>
        </p:txBody>
      </p:sp>
      <p:sp>
        <p:nvSpPr>
          <p:cNvPr id="5" name="Slide Number Placeholder 4">
            <a:extLst>
              <a:ext uri="{FF2B5EF4-FFF2-40B4-BE49-F238E27FC236}">
                <a16:creationId xmlns:a16="http://schemas.microsoft.com/office/drawing/2014/main" id="{7242CFF2-BB56-FA41-BA4B-1AE2480AAF46}"/>
              </a:ext>
            </a:extLst>
          </p:cNvPr>
          <p:cNvSpPr>
            <a:spLocks noGrp="1"/>
          </p:cNvSpPr>
          <p:nvPr>
            <p:ph type="sldNum" sz="quarter" idx="12"/>
          </p:nvPr>
        </p:nvSpPr>
        <p:spPr/>
        <p:txBody>
          <a:bodyPr/>
          <a:lstStyle/>
          <a:p>
            <a:fld id="{6481B913-EAD0-402A-A251-B09692125ACF}" type="slidenum">
              <a:rPr lang="zh-CN" altLang="en-US" smtClean="0"/>
              <a:t>2</a:t>
            </a:fld>
            <a:endParaRPr lang="zh-CN" altLang="en-US" dirty="0"/>
          </a:p>
        </p:txBody>
      </p:sp>
      <p:pic>
        <p:nvPicPr>
          <p:cNvPr id="4" name="Picture 3"/>
          <p:cNvPicPr>
            <a:picLocks noChangeAspect="1"/>
          </p:cNvPicPr>
          <p:nvPr/>
        </p:nvPicPr>
        <p:blipFill>
          <a:blip r:embed="rId2"/>
          <a:stretch>
            <a:fillRect/>
          </a:stretch>
        </p:blipFill>
        <p:spPr>
          <a:xfrm>
            <a:off x="8256240" y="476672"/>
            <a:ext cx="2072630" cy="1420961"/>
          </a:xfrm>
          <a:prstGeom prst="rect">
            <a:avLst/>
          </a:prstGeom>
        </p:spPr>
      </p:pic>
    </p:spTree>
    <p:extLst>
      <p:ext uri="{BB962C8B-B14F-4D97-AF65-F5344CB8AC3E}">
        <p14:creationId xmlns:p14="http://schemas.microsoft.com/office/powerpoint/2010/main" val="1604381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8958" y="569346"/>
            <a:ext cx="5760640" cy="1325563"/>
          </a:xfrm>
        </p:spPr>
        <p:txBody>
          <a:bodyPr>
            <a:normAutofit/>
          </a:bodyPr>
          <a:lstStyle/>
          <a:p>
            <a:r>
              <a:rPr lang="en-US" dirty="0">
                <a:solidFill>
                  <a:srgbClr val="FF0000"/>
                </a:solidFill>
              </a:rPr>
              <a:t>Azure: featured services</a:t>
            </a:r>
          </a:p>
        </p:txBody>
      </p:sp>
      <p:sp>
        <p:nvSpPr>
          <p:cNvPr id="3" name="Content Placeholder 2"/>
          <p:cNvSpPr>
            <a:spLocks noGrp="1"/>
          </p:cNvSpPr>
          <p:nvPr>
            <p:ph idx="1"/>
          </p:nvPr>
        </p:nvSpPr>
        <p:spPr>
          <a:xfrm>
            <a:off x="838200" y="1772816"/>
            <a:ext cx="10515600" cy="4351338"/>
          </a:xfrm>
        </p:spPr>
        <p:txBody>
          <a:bodyPr>
            <a:normAutofit fontScale="92500" lnSpcReduction="10000"/>
          </a:bodyPr>
          <a:lstStyle/>
          <a:p>
            <a:r>
              <a:rPr lang="en-US" dirty="0">
                <a:latin typeface="+mn-lt"/>
              </a:rPr>
              <a:t>Computing services</a:t>
            </a:r>
          </a:p>
          <a:p>
            <a:pPr lvl="1"/>
            <a:r>
              <a:rPr lang="en-US" dirty="0">
                <a:latin typeface="+mn-lt"/>
              </a:rPr>
              <a:t>Virtual machines, …</a:t>
            </a:r>
          </a:p>
          <a:p>
            <a:r>
              <a:rPr lang="en-US" dirty="0">
                <a:latin typeface="+mn-lt"/>
              </a:rPr>
              <a:t>Data services</a:t>
            </a:r>
          </a:p>
          <a:p>
            <a:pPr lvl="1"/>
            <a:r>
              <a:rPr lang="en-US" dirty="0">
                <a:latin typeface="+mn-lt"/>
              </a:rPr>
              <a:t>Storage</a:t>
            </a:r>
          </a:p>
          <a:p>
            <a:pPr lvl="1"/>
            <a:r>
              <a:rPr lang="en-US" dirty="0">
                <a:latin typeface="+mn-lt"/>
              </a:rPr>
              <a:t>SQL database</a:t>
            </a:r>
          </a:p>
          <a:p>
            <a:pPr lvl="1"/>
            <a:r>
              <a:rPr lang="en-US" dirty="0" err="1">
                <a:latin typeface="+mn-lt"/>
              </a:rPr>
              <a:t>CosmosDB</a:t>
            </a:r>
            <a:r>
              <a:rPr lang="en-US" dirty="0">
                <a:latin typeface="+mn-lt"/>
              </a:rPr>
              <a:t> (NoSQL)</a:t>
            </a:r>
          </a:p>
          <a:p>
            <a:pPr lvl="1"/>
            <a:r>
              <a:rPr lang="en-US" dirty="0">
                <a:latin typeface="+mn-lt"/>
              </a:rPr>
              <a:t>…</a:t>
            </a:r>
          </a:p>
          <a:p>
            <a:r>
              <a:rPr lang="en-US" dirty="0">
                <a:latin typeface="+mn-lt"/>
              </a:rPr>
              <a:t>App Services</a:t>
            </a:r>
          </a:p>
          <a:p>
            <a:r>
              <a:rPr lang="en-US" dirty="0">
                <a:latin typeface="+mn-lt"/>
              </a:rPr>
              <a:t>Network services</a:t>
            </a:r>
          </a:p>
          <a:p>
            <a:pPr lvl="1"/>
            <a:r>
              <a:rPr lang="en-US" dirty="0">
                <a:latin typeface="+mn-lt"/>
              </a:rPr>
              <a:t>Virtual network</a:t>
            </a:r>
          </a:p>
          <a:p>
            <a:pPr lvl="1"/>
            <a:r>
              <a:rPr lang="en-US" dirty="0">
                <a:latin typeface="+mn-lt"/>
              </a:rPr>
              <a:t>Traffic manager</a:t>
            </a:r>
          </a:p>
          <a:p>
            <a:pPr lvl="1"/>
            <a:r>
              <a:rPr lang="en-US" dirty="0">
                <a:latin typeface="+mn-lt"/>
              </a:rPr>
              <a:t>…</a:t>
            </a:r>
          </a:p>
          <a:p>
            <a:endParaRPr lang="en-US" dirty="0"/>
          </a:p>
        </p:txBody>
      </p:sp>
      <p:sp>
        <p:nvSpPr>
          <p:cNvPr id="6" name="Slide Number Placeholder 5">
            <a:extLst>
              <a:ext uri="{FF2B5EF4-FFF2-40B4-BE49-F238E27FC236}">
                <a16:creationId xmlns:a16="http://schemas.microsoft.com/office/drawing/2014/main" id="{8A31338E-A438-7E47-B79E-84CA68EC2D82}"/>
              </a:ext>
            </a:extLst>
          </p:cNvPr>
          <p:cNvSpPr>
            <a:spLocks noGrp="1"/>
          </p:cNvSpPr>
          <p:nvPr>
            <p:ph type="sldNum" sz="quarter" idx="12"/>
          </p:nvPr>
        </p:nvSpPr>
        <p:spPr/>
        <p:txBody>
          <a:bodyPr/>
          <a:lstStyle/>
          <a:p>
            <a:fld id="{6481B913-EAD0-402A-A251-B09692125ACF}" type="slidenum">
              <a:rPr lang="zh-CN" altLang="en-US" smtClean="0"/>
              <a:t>3</a:t>
            </a:fld>
            <a:endParaRPr lang="zh-CN" altLang="en-US" dirty="0"/>
          </a:p>
        </p:txBody>
      </p:sp>
      <p:sp>
        <p:nvSpPr>
          <p:cNvPr id="4" name="TextBox 3"/>
          <p:cNvSpPr txBox="1"/>
          <p:nvPr/>
        </p:nvSpPr>
        <p:spPr>
          <a:xfrm>
            <a:off x="6600056" y="5606360"/>
            <a:ext cx="5112568" cy="323165"/>
          </a:xfrm>
          <a:prstGeom prst="rect">
            <a:avLst/>
          </a:prstGeom>
          <a:noFill/>
        </p:spPr>
        <p:txBody>
          <a:bodyPr wrap="square" rtlCol="0">
            <a:spAutoFit/>
          </a:bodyPr>
          <a:lstStyle/>
          <a:p>
            <a:r>
              <a:rPr lang="en-US">
                <a:hlinkClick r:id="rId2"/>
              </a:rPr>
              <a:t>https://azure.microsoft.com/en-us/services/</a:t>
            </a:r>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07768" y="2204864"/>
            <a:ext cx="7996456" cy="2952328"/>
          </a:xfrm>
          <a:prstGeom prst="rect">
            <a:avLst/>
          </a:prstGeom>
        </p:spPr>
      </p:pic>
    </p:spTree>
    <p:extLst>
      <p:ext uri="{BB962C8B-B14F-4D97-AF65-F5344CB8AC3E}">
        <p14:creationId xmlns:p14="http://schemas.microsoft.com/office/powerpoint/2010/main" val="3192007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7608" y="332656"/>
            <a:ext cx="8354144" cy="831627"/>
          </a:xfrm>
        </p:spPr>
        <p:txBody>
          <a:bodyPr/>
          <a:lstStyle/>
          <a:p>
            <a:r>
              <a:rPr lang="en-US" dirty="0">
                <a:solidFill>
                  <a:srgbClr val="FF0000"/>
                </a:solidFill>
              </a:rPr>
              <a:t>Main Features</a:t>
            </a:r>
          </a:p>
        </p:txBody>
      </p:sp>
      <p:sp>
        <p:nvSpPr>
          <p:cNvPr id="3" name="Content Placeholder 2"/>
          <p:cNvSpPr>
            <a:spLocks noGrp="1"/>
          </p:cNvSpPr>
          <p:nvPr>
            <p:ph idx="1"/>
          </p:nvPr>
        </p:nvSpPr>
        <p:spPr>
          <a:xfrm>
            <a:off x="911424" y="1164283"/>
            <a:ext cx="10225136" cy="5112568"/>
          </a:xfrm>
        </p:spPr>
        <p:txBody>
          <a:bodyPr>
            <a:noAutofit/>
          </a:bodyPr>
          <a:lstStyle/>
          <a:p>
            <a:r>
              <a:rPr lang="en-US" sz="2000" dirty="0">
                <a:latin typeface="+mn-lt"/>
              </a:rPr>
              <a:t>Websites allows developers to build sites using ASP.NET, PHP, or Node.js and can be deployed using FTP, </a:t>
            </a:r>
            <a:r>
              <a:rPr lang="en-US" sz="2000" dirty="0" err="1">
                <a:latin typeface="+mn-lt"/>
              </a:rPr>
              <a:t>Git</a:t>
            </a:r>
            <a:r>
              <a:rPr lang="en-US" sz="2000" dirty="0">
                <a:latin typeface="+mn-lt"/>
              </a:rPr>
              <a:t>, Mercurial or Team Foundation Server.</a:t>
            </a:r>
          </a:p>
          <a:p>
            <a:r>
              <a:rPr lang="en-US" sz="2000" dirty="0">
                <a:latin typeface="+mn-lt"/>
              </a:rPr>
              <a:t>Virtual machines let developers migrate applications and infrastructure without changing existing code, and can run both Windows Server and Linux virtual machines.</a:t>
            </a:r>
          </a:p>
          <a:p>
            <a:r>
              <a:rPr lang="en-US" sz="2000" dirty="0">
                <a:latin typeface="+mn-lt"/>
              </a:rPr>
              <a:t>Cloud services - Microsoft's Platform as a Service (</a:t>
            </a:r>
            <a:r>
              <a:rPr lang="en-US" sz="2000" dirty="0" err="1">
                <a:latin typeface="+mn-lt"/>
              </a:rPr>
              <a:t>PaaS</a:t>
            </a:r>
            <a:r>
              <a:rPr lang="en-US" sz="2000" dirty="0">
                <a:latin typeface="+mn-lt"/>
              </a:rPr>
              <a:t>) environment that is used to create scalable applications and services. Supports multi-tier scenarios and automated deployments.</a:t>
            </a:r>
          </a:p>
          <a:p>
            <a:r>
              <a:rPr lang="en-US" sz="2000" dirty="0">
                <a:latin typeface="+mn-lt"/>
              </a:rPr>
              <a:t>Data management - SQL Database, formerly known as SQL Azure Database, works to create, scale and extend applications into the cloud using Microsoft SQL Server technology. Integrates with Active Directory and Microsoft System Center and Hadoop.</a:t>
            </a:r>
          </a:p>
          <a:p>
            <a:r>
              <a:rPr lang="en-US" sz="2000" dirty="0">
                <a:latin typeface="+mn-lt"/>
              </a:rPr>
              <a:t>Media services - A </a:t>
            </a:r>
            <a:r>
              <a:rPr lang="en-US" sz="2000" dirty="0" err="1">
                <a:latin typeface="+mn-lt"/>
              </a:rPr>
              <a:t>PaaS</a:t>
            </a:r>
            <a:r>
              <a:rPr lang="en-US" sz="2000" dirty="0">
                <a:latin typeface="+mn-lt"/>
              </a:rPr>
              <a:t> offering that can be used for encoding, content protection, streaming, and/or analytics.</a:t>
            </a:r>
          </a:p>
          <a:p>
            <a:endParaRPr lang="en-US" sz="2400" dirty="0"/>
          </a:p>
        </p:txBody>
      </p:sp>
      <p:sp>
        <p:nvSpPr>
          <p:cNvPr id="4" name="Slide Number Placeholder 3">
            <a:extLst>
              <a:ext uri="{FF2B5EF4-FFF2-40B4-BE49-F238E27FC236}">
                <a16:creationId xmlns:a16="http://schemas.microsoft.com/office/drawing/2014/main" id="{9CA639D5-FB15-4E4E-86E6-37DAA1C65562}"/>
              </a:ext>
            </a:extLst>
          </p:cNvPr>
          <p:cNvSpPr>
            <a:spLocks noGrp="1"/>
          </p:cNvSpPr>
          <p:nvPr>
            <p:ph type="sldNum" sz="quarter" idx="12"/>
          </p:nvPr>
        </p:nvSpPr>
        <p:spPr/>
        <p:txBody>
          <a:bodyPr/>
          <a:lstStyle/>
          <a:p>
            <a:fld id="{6481B913-EAD0-402A-A251-B09692125ACF}" type="slidenum">
              <a:rPr lang="zh-CN" altLang="en-US" smtClean="0"/>
              <a:t>4</a:t>
            </a:fld>
            <a:endParaRPr lang="zh-CN" altLang="en-US" dirty="0"/>
          </a:p>
        </p:txBody>
      </p:sp>
    </p:spTree>
    <p:extLst>
      <p:ext uri="{BB962C8B-B14F-4D97-AF65-F5344CB8AC3E}">
        <p14:creationId xmlns:p14="http://schemas.microsoft.com/office/powerpoint/2010/main" val="794141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3816" y="673735"/>
            <a:ext cx="9794304" cy="1325563"/>
          </a:xfrm>
        </p:spPr>
        <p:txBody>
          <a:bodyPr/>
          <a:lstStyle/>
          <a:p>
            <a:r>
              <a:rPr lang="en-US" dirty="0">
                <a:solidFill>
                  <a:srgbClr val="FF0000"/>
                </a:solidFill>
              </a:rPr>
              <a:t>Azure Storage</a:t>
            </a:r>
          </a:p>
        </p:txBody>
      </p:sp>
      <p:sp>
        <p:nvSpPr>
          <p:cNvPr id="3" name="Content Placeholder 2"/>
          <p:cNvSpPr>
            <a:spLocks noGrp="1"/>
          </p:cNvSpPr>
          <p:nvPr>
            <p:ph idx="1"/>
          </p:nvPr>
        </p:nvSpPr>
        <p:spPr>
          <a:xfrm>
            <a:off x="1457642" y="1859280"/>
            <a:ext cx="8915400" cy="3777622"/>
          </a:xfrm>
        </p:spPr>
        <p:txBody>
          <a:bodyPr>
            <a:normAutofit fontScale="92500" lnSpcReduction="20000"/>
          </a:bodyPr>
          <a:lstStyle/>
          <a:p>
            <a:r>
              <a:rPr lang="en-US" sz="2400" dirty="0">
                <a:latin typeface="+mn-lt"/>
              </a:rPr>
              <a:t>provides scalable, durable cloud storage, backup and recovery solutions for any data, large and small</a:t>
            </a:r>
          </a:p>
          <a:p>
            <a:r>
              <a:rPr lang="en-US" sz="2400" dirty="0">
                <a:latin typeface="+mn-lt"/>
              </a:rPr>
              <a:t>works with the infrastructure you already have to cost-effectively enhance your existing applications and business continuity strategy</a:t>
            </a:r>
          </a:p>
          <a:p>
            <a:r>
              <a:rPr lang="en-US" sz="2400" dirty="0">
                <a:latin typeface="+mn-lt"/>
              </a:rPr>
              <a:t>provides storage required by your cloud applications including unstructured text or binary data such as video, audio and images. </a:t>
            </a:r>
          </a:p>
          <a:p>
            <a:r>
              <a:rPr lang="en-US" sz="2400" dirty="0">
                <a:latin typeface="+mn-lt"/>
              </a:rPr>
              <a:t>The storage types are categorized into the following three types</a:t>
            </a:r>
          </a:p>
          <a:p>
            <a:pPr lvl="1"/>
            <a:r>
              <a:rPr lang="en-US" sz="2000" dirty="0">
                <a:latin typeface="+mn-lt"/>
              </a:rPr>
              <a:t>Block Blobs, Page Blobs and Disks, Tables and Queues</a:t>
            </a:r>
            <a:endParaRPr lang="en-US" dirty="0">
              <a:latin typeface="+mn-lt"/>
            </a:endParaRPr>
          </a:p>
        </p:txBody>
      </p:sp>
      <p:sp>
        <p:nvSpPr>
          <p:cNvPr id="4" name="Slide Number Placeholder 3">
            <a:extLst>
              <a:ext uri="{FF2B5EF4-FFF2-40B4-BE49-F238E27FC236}">
                <a16:creationId xmlns:a16="http://schemas.microsoft.com/office/drawing/2014/main" id="{86E69387-5DB3-274D-AE39-ABC69726839C}"/>
              </a:ext>
            </a:extLst>
          </p:cNvPr>
          <p:cNvSpPr>
            <a:spLocks noGrp="1"/>
          </p:cNvSpPr>
          <p:nvPr>
            <p:ph type="sldNum" sz="quarter" idx="12"/>
          </p:nvPr>
        </p:nvSpPr>
        <p:spPr/>
        <p:txBody>
          <a:bodyPr/>
          <a:lstStyle/>
          <a:p>
            <a:fld id="{6481B913-EAD0-402A-A251-B09692125ACF}" type="slidenum">
              <a:rPr lang="zh-CN" altLang="en-US" smtClean="0"/>
              <a:t>5</a:t>
            </a:fld>
            <a:endParaRPr lang="zh-CN" altLang="en-US" dirty="0"/>
          </a:p>
        </p:txBody>
      </p:sp>
    </p:spTree>
    <p:extLst>
      <p:ext uri="{BB962C8B-B14F-4D97-AF65-F5344CB8AC3E}">
        <p14:creationId xmlns:p14="http://schemas.microsoft.com/office/powerpoint/2010/main" val="1546327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447" y="836712"/>
            <a:ext cx="11491943" cy="5472608"/>
          </a:xfrm>
          <a:prstGeom prst="rect">
            <a:avLst/>
          </a:prstGeom>
        </p:spPr>
      </p:pic>
    </p:spTree>
    <p:extLst>
      <p:ext uri="{BB962C8B-B14F-4D97-AF65-F5344CB8AC3E}">
        <p14:creationId xmlns:p14="http://schemas.microsoft.com/office/powerpoint/2010/main" val="1847825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666AE-DBA8-7549-AFBF-DA00D3429B52}"/>
              </a:ext>
            </a:extLst>
          </p:cNvPr>
          <p:cNvSpPr>
            <a:spLocks noGrp="1"/>
          </p:cNvSpPr>
          <p:nvPr>
            <p:ph type="title"/>
          </p:nvPr>
        </p:nvSpPr>
        <p:spPr>
          <a:xfrm>
            <a:off x="1769810" y="490125"/>
            <a:ext cx="9938320" cy="1325563"/>
          </a:xfrm>
        </p:spPr>
        <p:txBody>
          <a:bodyPr/>
          <a:lstStyle/>
          <a:p>
            <a:r>
              <a:rPr lang="en-US" dirty="0">
                <a:solidFill>
                  <a:srgbClr val="FF0000"/>
                </a:solidFill>
              </a:rPr>
              <a:t>Activity #1</a:t>
            </a:r>
          </a:p>
        </p:txBody>
      </p:sp>
      <p:sp>
        <p:nvSpPr>
          <p:cNvPr id="3" name="Content Placeholder 2">
            <a:extLst>
              <a:ext uri="{FF2B5EF4-FFF2-40B4-BE49-F238E27FC236}">
                <a16:creationId xmlns:a16="http://schemas.microsoft.com/office/drawing/2014/main" id="{8A069D00-B3CB-4B40-A7EC-3F438E679BA8}"/>
              </a:ext>
            </a:extLst>
          </p:cNvPr>
          <p:cNvSpPr>
            <a:spLocks noGrp="1"/>
          </p:cNvSpPr>
          <p:nvPr>
            <p:ph idx="1"/>
          </p:nvPr>
        </p:nvSpPr>
        <p:spPr>
          <a:xfrm>
            <a:off x="1451610" y="1815688"/>
            <a:ext cx="10053002" cy="4095534"/>
          </a:xfrm>
        </p:spPr>
        <p:txBody>
          <a:bodyPr/>
          <a:lstStyle/>
          <a:p>
            <a:r>
              <a:rPr lang="en-US" dirty="0">
                <a:latin typeface="+mn-lt"/>
              </a:rPr>
              <a:t>Azure vs. AWS </a:t>
            </a:r>
          </a:p>
          <a:p>
            <a:pPr lvl="1"/>
            <a:r>
              <a:rPr lang="en-US" dirty="0">
                <a:latin typeface="+mn-lt"/>
              </a:rPr>
              <a:t>Microsoft’s claims of Azure over AWS</a:t>
            </a:r>
          </a:p>
          <a:p>
            <a:pPr marL="914400" lvl="2" indent="0">
              <a:buNone/>
            </a:pPr>
            <a:r>
              <a:rPr lang="en-US" sz="1600" dirty="0">
                <a:latin typeface="+mn-lt"/>
                <a:hlinkClick r:id="rId2"/>
              </a:rPr>
              <a:t>https://azure.microsoft.com/en-us/overview/?v=48092-1914</a:t>
            </a:r>
            <a:endParaRPr lang="en-US" sz="1600" dirty="0">
              <a:latin typeface="+mn-lt"/>
            </a:endParaRPr>
          </a:p>
          <a:p>
            <a:pPr lvl="1"/>
            <a:r>
              <a:rPr lang="en-US" dirty="0">
                <a:latin typeface="+mn-lt"/>
              </a:rPr>
              <a:t>Blog comments on key differences of Azure and AWS</a:t>
            </a:r>
          </a:p>
          <a:p>
            <a:pPr marL="914400" lvl="2" indent="0">
              <a:buNone/>
            </a:pPr>
            <a:r>
              <a:rPr lang="en-US" dirty="0">
                <a:latin typeface="+mn-lt"/>
              </a:rPr>
              <a:t> </a:t>
            </a:r>
            <a:r>
              <a:rPr lang="en-US" sz="1600" dirty="0">
                <a:latin typeface="+mn-lt"/>
                <a:hlinkClick r:id="rId3"/>
              </a:rPr>
              <a:t>https://blogs.msdn.microsoft.com/uk_faculty_connection/2017/03/22/comparing-azure-to-aws-a-quick-guide-to-the-key-differences/</a:t>
            </a:r>
            <a:r>
              <a:rPr lang="en-US" sz="1600" dirty="0">
                <a:latin typeface="+mn-lt"/>
              </a:rPr>
              <a:t> </a:t>
            </a:r>
          </a:p>
          <a:p>
            <a:pPr marL="914400" lvl="2" indent="0">
              <a:buNone/>
            </a:pPr>
            <a:endParaRPr lang="en-US" sz="1600" dirty="0">
              <a:latin typeface="+mn-lt"/>
            </a:endParaRPr>
          </a:p>
          <a:p>
            <a:pPr marL="0" indent="0">
              <a:buNone/>
            </a:pPr>
            <a:r>
              <a:rPr lang="en-US" sz="2400" dirty="0">
                <a:latin typeface="+mn-lt"/>
              </a:rPr>
              <a:t>Discussion: do you agree with these evaluation? Why or why not?</a:t>
            </a:r>
          </a:p>
        </p:txBody>
      </p:sp>
      <p:sp>
        <p:nvSpPr>
          <p:cNvPr id="4" name="Slide Number Placeholder 3">
            <a:extLst>
              <a:ext uri="{FF2B5EF4-FFF2-40B4-BE49-F238E27FC236}">
                <a16:creationId xmlns:a16="http://schemas.microsoft.com/office/drawing/2014/main" id="{3DACA0E8-0778-B544-995E-482C388ED018}"/>
              </a:ext>
            </a:extLst>
          </p:cNvPr>
          <p:cNvSpPr>
            <a:spLocks noGrp="1"/>
          </p:cNvSpPr>
          <p:nvPr>
            <p:ph type="sldNum" sz="quarter" idx="12"/>
          </p:nvPr>
        </p:nvSpPr>
        <p:spPr/>
        <p:txBody>
          <a:bodyPr/>
          <a:lstStyle/>
          <a:p>
            <a:fld id="{6481B913-EAD0-402A-A251-B09692125ACF}" type="slidenum">
              <a:rPr lang="zh-CN" altLang="en-US" smtClean="0"/>
              <a:t>7</a:t>
            </a:fld>
            <a:endParaRPr lang="zh-CN" altLang="en-US" dirty="0"/>
          </a:p>
        </p:txBody>
      </p:sp>
    </p:spTree>
    <p:extLst>
      <p:ext uri="{BB962C8B-B14F-4D97-AF65-F5344CB8AC3E}">
        <p14:creationId xmlns:p14="http://schemas.microsoft.com/office/powerpoint/2010/main" val="915333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488" y="2204864"/>
            <a:ext cx="9938320" cy="1325563"/>
          </a:xfrm>
        </p:spPr>
        <p:txBody>
          <a:bodyPr>
            <a:normAutofit/>
          </a:bodyPr>
          <a:lstStyle/>
          <a:p>
            <a:r>
              <a:rPr lang="en-US" dirty="0">
                <a:solidFill>
                  <a:srgbClr val="FF0000"/>
                </a:solidFill>
              </a:rPr>
              <a:t>Activity #2: Let’s Explore Azure</a:t>
            </a:r>
          </a:p>
        </p:txBody>
      </p:sp>
      <p:sp>
        <p:nvSpPr>
          <p:cNvPr id="3" name="Slide Number Placeholder 2">
            <a:extLst>
              <a:ext uri="{FF2B5EF4-FFF2-40B4-BE49-F238E27FC236}">
                <a16:creationId xmlns:a16="http://schemas.microsoft.com/office/drawing/2014/main" id="{F8C2851F-4E97-AB42-9C9C-85211414FE80}"/>
              </a:ext>
            </a:extLst>
          </p:cNvPr>
          <p:cNvSpPr>
            <a:spLocks noGrp="1"/>
          </p:cNvSpPr>
          <p:nvPr>
            <p:ph type="sldNum" sz="quarter" idx="12"/>
          </p:nvPr>
        </p:nvSpPr>
        <p:spPr/>
        <p:txBody>
          <a:bodyPr/>
          <a:lstStyle/>
          <a:p>
            <a:fld id="{6481B913-EAD0-402A-A251-B09692125ACF}" type="slidenum">
              <a:rPr lang="zh-CN" altLang="en-US" smtClean="0"/>
              <a:t>8</a:t>
            </a:fld>
            <a:endParaRPr lang="zh-CN" altLang="en-US" dirty="0"/>
          </a:p>
        </p:txBody>
      </p:sp>
    </p:spTree>
    <p:extLst>
      <p:ext uri="{BB962C8B-B14F-4D97-AF65-F5344CB8AC3E}">
        <p14:creationId xmlns:p14="http://schemas.microsoft.com/office/powerpoint/2010/main" val="643123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0398" y="692069"/>
            <a:ext cx="9506272" cy="576662"/>
          </a:xfrm>
        </p:spPr>
        <p:txBody>
          <a:bodyPr>
            <a:normAutofit fontScale="90000"/>
          </a:bodyPr>
          <a:lstStyle/>
          <a:p>
            <a:r>
              <a:rPr lang="en-US" dirty="0">
                <a:solidFill>
                  <a:srgbClr val="FF0000"/>
                </a:solidFill>
              </a:rPr>
              <a:t>Summary</a:t>
            </a:r>
          </a:p>
        </p:txBody>
      </p:sp>
      <p:sp>
        <p:nvSpPr>
          <p:cNvPr id="3" name="Content Placeholder 2"/>
          <p:cNvSpPr>
            <a:spLocks noGrp="1"/>
          </p:cNvSpPr>
          <p:nvPr>
            <p:ph idx="1"/>
          </p:nvPr>
        </p:nvSpPr>
        <p:spPr>
          <a:xfrm>
            <a:off x="838200" y="1556792"/>
            <a:ext cx="10515600" cy="4351338"/>
          </a:xfrm>
        </p:spPr>
        <p:txBody>
          <a:bodyPr>
            <a:normAutofit/>
          </a:bodyPr>
          <a:lstStyle/>
          <a:p>
            <a:r>
              <a:rPr lang="en-US" dirty="0">
                <a:latin typeface="+mn-lt"/>
              </a:rPr>
              <a:t>Lecture summary: Discussion of selected Microsoft Azure cloud computing services</a:t>
            </a:r>
          </a:p>
          <a:p>
            <a:r>
              <a:rPr lang="en-US" dirty="0"/>
              <a:t>Unit summary</a:t>
            </a:r>
          </a:p>
          <a:p>
            <a:pPr lvl="1"/>
            <a:r>
              <a:rPr lang="en-US" dirty="0"/>
              <a:t>Introduction to recent developments in cloud computing </a:t>
            </a:r>
          </a:p>
          <a:p>
            <a:pPr lvl="2"/>
            <a:r>
              <a:rPr lang="en-US" dirty="0"/>
              <a:t>Service providers and services</a:t>
            </a:r>
          </a:p>
          <a:p>
            <a:pPr lvl="2"/>
            <a:r>
              <a:rPr lang="en-US" dirty="0"/>
              <a:t>Case studies: Google, Amazon AWS, Microsoft Azure.</a:t>
            </a:r>
          </a:p>
          <a:p>
            <a:r>
              <a:rPr lang="en-US" dirty="0">
                <a:latin typeface="+mn-lt"/>
              </a:rPr>
              <a:t>Practice</a:t>
            </a:r>
          </a:p>
          <a:p>
            <a:pPr lvl="1"/>
            <a:r>
              <a:rPr lang="en-US" dirty="0">
                <a:latin typeface="+mn-lt"/>
              </a:rPr>
              <a:t>AWS S3</a:t>
            </a:r>
          </a:p>
          <a:p>
            <a:pPr lvl="1"/>
            <a:r>
              <a:rPr lang="en-US" dirty="0">
                <a:latin typeface="+mn-lt"/>
              </a:rPr>
              <a:t>AWS EC2</a:t>
            </a:r>
          </a:p>
          <a:p>
            <a:pPr lvl="1"/>
            <a:r>
              <a:rPr lang="en-US" dirty="0">
                <a:latin typeface="+mn-lt"/>
              </a:rPr>
              <a:t>Feel free to explore other services such as Microsoft Azure etc.</a:t>
            </a:r>
          </a:p>
          <a:p>
            <a:r>
              <a:rPr lang="en-US" dirty="0">
                <a:solidFill>
                  <a:srgbClr val="FF0000"/>
                </a:solidFill>
                <a:latin typeface="+mn-lt"/>
              </a:rPr>
              <a:t> </a:t>
            </a:r>
            <a:r>
              <a:rPr lang="en-US" dirty="0">
                <a:solidFill>
                  <a:schemeClr val="tx1"/>
                </a:solidFill>
                <a:latin typeface="+mn-lt"/>
              </a:rPr>
              <a:t>Next Lecture: </a:t>
            </a:r>
          </a:p>
          <a:p>
            <a:pPr lvl="1"/>
            <a:r>
              <a:rPr lang="en-US" dirty="0">
                <a:solidFill>
                  <a:schemeClr val="tx1"/>
                </a:solidFill>
              </a:rPr>
              <a:t>MapReduce Programming</a:t>
            </a:r>
            <a:r>
              <a:rPr lang="en-US">
                <a:solidFill>
                  <a:schemeClr val="tx1"/>
                </a:solidFill>
              </a:rPr>
              <a:t>, Apache Hadoop </a:t>
            </a:r>
            <a:r>
              <a:rPr lang="en-US" dirty="0">
                <a:solidFill>
                  <a:schemeClr val="tx1"/>
                </a:solidFill>
              </a:rPr>
              <a:t>and Spark</a:t>
            </a:r>
            <a:endParaRPr lang="en-US" dirty="0">
              <a:solidFill>
                <a:schemeClr val="tx1"/>
              </a:solidFill>
              <a:latin typeface="+mn-lt"/>
            </a:endParaRPr>
          </a:p>
        </p:txBody>
      </p:sp>
      <p:sp>
        <p:nvSpPr>
          <p:cNvPr id="4" name="Slide Number Placeholder 3">
            <a:extLst>
              <a:ext uri="{FF2B5EF4-FFF2-40B4-BE49-F238E27FC236}">
                <a16:creationId xmlns:a16="http://schemas.microsoft.com/office/drawing/2014/main" id="{96A589E7-269E-1D46-A66A-F99FBC7C3017}"/>
              </a:ext>
            </a:extLst>
          </p:cNvPr>
          <p:cNvSpPr>
            <a:spLocks noGrp="1"/>
          </p:cNvSpPr>
          <p:nvPr>
            <p:ph type="sldNum" sz="quarter" idx="12"/>
          </p:nvPr>
        </p:nvSpPr>
        <p:spPr/>
        <p:txBody>
          <a:bodyPr/>
          <a:lstStyle/>
          <a:p>
            <a:fld id="{6481B913-EAD0-402A-A251-B09692125ACF}" type="slidenum">
              <a:rPr lang="zh-CN" altLang="en-US" smtClean="0"/>
              <a:t>9</a:t>
            </a:fld>
            <a:endParaRPr lang="zh-CN" altLang="en-US" dirty="0"/>
          </a:p>
        </p:txBody>
      </p:sp>
    </p:spTree>
    <p:extLst>
      <p:ext uri="{BB962C8B-B14F-4D97-AF65-F5344CB8AC3E}">
        <p14:creationId xmlns:p14="http://schemas.microsoft.com/office/powerpoint/2010/main" val="77344017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{AF21AEC4-7119-0B45-82C4-35FF5D461BB1}tf10001069</Template>
  <TotalTime>8</TotalTime>
  <Words>505</Words>
  <Application>Microsoft Office PowerPoint</Application>
  <PresentationFormat>Widescreen</PresentationFormat>
  <Paragraphs>62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Wisp</vt:lpstr>
      <vt:lpstr>Lecture 10:  Main Developments of Cloud Computing  Case Study 3: Azure</vt:lpstr>
      <vt:lpstr>Microsoft Azure</vt:lpstr>
      <vt:lpstr>Azure: featured services</vt:lpstr>
      <vt:lpstr>Main Features</vt:lpstr>
      <vt:lpstr>Azure Storage</vt:lpstr>
      <vt:lpstr>PowerPoint Presentation</vt:lpstr>
      <vt:lpstr>Activity #1</vt:lpstr>
      <vt:lpstr>Activity #2: Let’s Explore Azure</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Developments of Cloud Computing  Case Study 3: Azure</dc:title>
  <dc:creator>Lan Yang</dc:creator>
  <cp:lastModifiedBy>Lan Yang</cp:lastModifiedBy>
  <cp:revision>2</cp:revision>
  <dcterms:created xsi:type="dcterms:W3CDTF">2019-07-05T22:27:07Z</dcterms:created>
  <dcterms:modified xsi:type="dcterms:W3CDTF">2019-10-10T21:59:36Z</dcterms:modified>
</cp:coreProperties>
</file>