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751" r:id="rId2"/>
    <p:sldId id="426" r:id="rId3"/>
    <p:sldId id="735" r:id="rId4"/>
    <p:sldId id="722" r:id="rId5"/>
    <p:sldId id="738" r:id="rId6"/>
    <p:sldId id="736" r:id="rId7"/>
    <p:sldId id="739" r:id="rId8"/>
    <p:sldId id="737" r:id="rId9"/>
    <p:sldId id="741" r:id="rId10"/>
    <p:sldId id="724" r:id="rId11"/>
    <p:sldId id="748" r:id="rId12"/>
    <p:sldId id="727" r:id="rId13"/>
    <p:sldId id="734" r:id="rId14"/>
    <p:sldId id="728" r:id="rId15"/>
    <p:sldId id="749" r:id="rId16"/>
    <p:sldId id="730" r:id="rId17"/>
    <p:sldId id="752" r:id="rId18"/>
    <p:sldId id="742" r:id="rId19"/>
    <p:sldId id="745" r:id="rId20"/>
    <p:sldId id="731" r:id="rId21"/>
    <p:sldId id="743" r:id="rId22"/>
    <p:sldId id="746" r:id="rId23"/>
    <p:sldId id="747" r:id="rId24"/>
    <p:sldId id="732" r:id="rId25"/>
    <p:sldId id="753" r:id="rId26"/>
    <p:sldId id="71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72" d="100"/>
          <a:sy n="72" d="100"/>
        </p:scale>
        <p:origin x="6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FD21D-0DC4-9C49-89C5-4F3CCC89B309}"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B4739-78E8-ED4F-9FF8-2EC15DFB67F2}" type="slidenum">
              <a:rPr lang="en-US" smtClean="0"/>
              <a:t>‹#›</a:t>
            </a:fld>
            <a:endParaRPr lang="en-US"/>
          </a:p>
        </p:txBody>
      </p:sp>
    </p:spTree>
    <p:extLst>
      <p:ext uri="{BB962C8B-B14F-4D97-AF65-F5344CB8AC3E}">
        <p14:creationId xmlns:p14="http://schemas.microsoft.com/office/powerpoint/2010/main" val="279123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60CE1AB2-2E98-4DD2-B0C9-9F3B24D3C64E}" type="slidenum">
              <a:rPr lang="en-US" smtClean="0"/>
              <a:pPr>
                <a:defRPr/>
              </a:pPr>
              <a:t>14</a:t>
            </a:fld>
            <a:endParaRPr lang="en-US"/>
          </a:p>
        </p:txBody>
      </p:sp>
    </p:spTree>
    <p:extLst>
      <p:ext uri="{BB962C8B-B14F-4D97-AF65-F5344CB8AC3E}">
        <p14:creationId xmlns:p14="http://schemas.microsoft.com/office/powerpoint/2010/main" val="295839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330486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114593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8A72-D699-8D45-B8C4-DDDD2A9DF00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377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1C03D59-2EF0-5140-B1D2-5B277CE3A79F}"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1710973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1C03D59-2EF0-5140-B1D2-5B277CE3A79F}"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8A72-D699-8D45-B8C4-DDDD2A9DF00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2295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1C03D59-2EF0-5140-B1D2-5B277CE3A79F}"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3171801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196776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52144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62301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C03D59-2EF0-5140-B1D2-5B277CE3A79F}"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313589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03D59-2EF0-5140-B1D2-5B277CE3A79F}"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69733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03D59-2EF0-5140-B1D2-5B277CE3A79F}"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135778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03D59-2EF0-5140-B1D2-5B277CE3A79F}"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25278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03D59-2EF0-5140-B1D2-5B277CE3A79F}"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404704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C03D59-2EF0-5140-B1D2-5B277CE3A79F}"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128498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C03D59-2EF0-5140-B1D2-5B277CE3A79F}"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8A72-D699-8D45-B8C4-DDDD2A9DF00B}" type="slidenum">
              <a:rPr lang="en-US" smtClean="0"/>
              <a:t>‹#›</a:t>
            </a:fld>
            <a:endParaRPr lang="en-US"/>
          </a:p>
        </p:txBody>
      </p:sp>
    </p:spTree>
    <p:extLst>
      <p:ext uri="{BB962C8B-B14F-4D97-AF65-F5344CB8AC3E}">
        <p14:creationId xmlns:p14="http://schemas.microsoft.com/office/powerpoint/2010/main" val="328502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C03D59-2EF0-5140-B1D2-5B277CE3A79F}" type="datetimeFigureOut">
              <a:rPr lang="en-US" smtClean="0"/>
              <a:t>10/29/2019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368A72-D699-8D45-B8C4-DDDD2A9DF00B}" type="slidenum">
              <a:rPr lang="en-US" smtClean="0"/>
              <a:t>‹#›</a:t>
            </a:fld>
            <a:endParaRPr lang="en-US"/>
          </a:p>
        </p:txBody>
      </p:sp>
    </p:spTree>
    <p:extLst>
      <p:ext uri="{BB962C8B-B14F-4D97-AF65-F5344CB8AC3E}">
        <p14:creationId xmlns:p14="http://schemas.microsoft.com/office/powerpoint/2010/main" val="261479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yahoo.com/hadoo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echalpine.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techalpine.com/" TargetMode="External"/><Relationship Id="rId2" Type="http://schemas.openxmlformats.org/officeDocument/2006/relationships/image" Target="../media/image5.tif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adoop.apach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pache_Hado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C8CC-35C0-D04D-A3FA-2CAD21137789}"/>
              </a:ext>
            </a:extLst>
          </p:cNvPr>
          <p:cNvSpPr>
            <a:spLocks noGrp="1"/>
          </p:cNvSpPr>
          <p:nvPr>
            <p:ph type="title"/>
          </p:nvPr>
        </p:nvSpPr>
        <p:spPr>
          <a:xfrm>
            <a:off x="2589211" y="2795729"/>
            <a:ext cx="8915399" cy="1468800"/>
          </a:xfrm>
        </p:spPr>
        <p:txBody>
          <a:bodyPr>
            <a:normAutofit/>
          </a:bodyPr>
          <a:lstStyle/>
          <a:p>
            <a:r>
              <a:rPr lang="en-US" sz="4400" dirty="0">
                <a:solidFill>
                  <a:srgbClr val="FF0000"/>
                </a:solidFill>
              </a:rPr>
              <a:t>Lecture 11a: </a:t>
            </a:r>
            <a:br>
              <a:rPr lang="en-US" sz="4400" dirty="0">
                <a:solidFill>
                  <a:srgbClr val="FF0000"/>
                </a:solidFill>
              </a:rPr>
            </a:br>
            <a:r>
              <a:rPr lang="en-US" sz="4400" dirty="0">
                <a:solidFill>
                  <a:srgbClr val="FF0000"/>
                </a:solidFill>
              </a:rPr>
              <a:t>Introduction to Hadoop</a:t>
            </a:r>
          </a:p>
        </p:txBody>
      </p:sp>
    </p:spTree>
    <p:extLst>
      <p:ext uri="{BB962C8B-B14F-4D97-AF65-F5344CB8AC3E}">
        <p14:creationId xmlns:p14="http://schemas.microsoft.com/office/powerpoint/2010/main" val="2094044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320" y="447132"/>
            <a:ext cx="9074224" cy="975643"/>
          </a:xfrm>
        </p:spPr>
        <p:txBody>
          <a:bodyPr>
            <a:normAutofit/>
          </a:bodyPr>
          <a:lstStyle/>
          <a:p>
            <a:r>
              <a:rPr lang="en-US" sz="4000" dirty="0">
                <a:solidFill>
                  <a:srgbClr val="FF0000"/>
                </a:solidFill>
              </a:rPr>
              <a:t>Hadoop and MapReduce</a:t>
            </a:r>
          </a:p>
        </p:txBody>
      </p:sp>
      <p:sp>
        <p:nvSpPr>
          <p:cNvPr id="3" name="Content Placeholder 2"/>
          <p:cNvSpPr>
            <a:spLocks noGrp="1"/>
          </p:cNvSpPr>
          <p:nvPr>
            <p:ph idx="1"/>
          </p:nvPr>
        </p:nvSpPr>
        <p:spPr>
          <a:xfrm>
            <a:off x="1199456" y="1391893"/>
            <a:ext cx="10083552" cy="3452190"/>
          </a:xfrm>
        </p:spPr>
        <p:txBody>
          <a:bodyPr>
            <a:normAutofit/>
          </a:bodyPr>
          <a:lstStyle/>
          <a:p>
            <a:r>
              <a:rPr lang="en-US" sz="2400" dirty="0" err="1"/>
              <a:t>MapReduce</a:t>
            </a:r>
            <a:endParaRPr lang="en-US" sz="2400" dirty="0"/>
          </a:p>
          <a:p>
            <a:pPr lvl="1"/>
            <a:r>
              <a:rPr lang="en-US" sz="2000" dirty="0"/>
              <a:t>A </a:t>
            </a:r>
            <a:r>
              <a:rPr lang="en-US" sz="2000" dirty="0">
                <a:solidFill>
                  <a:srgbClr val="00B0F0"/>
                </a:solidFill>
              </a:rPr>
              <a:t>programming model </a:t>
            </a:r>
            <a:r>
              <a:rPr lang="en-US" sz="2000" dirty="0"/>
              <a:t>for processing and generating large data sets with a parallel/distributed algorithm on a cluster</a:t>
            </a:r>
          </a:p>
          <a:p>
            <a:r>
              <a:rPr lang="en-US" sz="2400" dirty="0"/>
              <a:t>Hadoop</a:t>
            </a:r>
          </a:p>
          <a:p>
            <a:pPr lvl="1"/>
            <a:r>
              <a:rPr lang="en-US" sz="2000" dirty="0"/>
              <a:t>A </a:t>
            </a:r>
            <a:r>
              <a:rPr lang="en-US" sz="2000" dirty="0">
                <a:solidFill>
                  <a:srgbClr val="00B0F0"/>
                </a:solidFill>
              </a:rPr>
              <a:t>framework</a:t>
            </a:r>
            <a:r>
              <a:rPr lang="en-US" sz="2000" dirty="0"/>
              <a:t> for performing big data analytics</a:t>
            </a:r>
          </a:p>
          <a:p>
            <a:pPr lvl="1"/>
            <a:r>
              <a:rPr lang="en-US" sz="2000" dirty="0"/>
              <a:t>An </a:t>
            </a:r>
            <a:r>
              <a:rPr lang="en-US" sz="2000" dirty="0">
                <a:solidFill>
                  <a:srgbClr val="00B0F0"/>
                </a:solidFill>
              </a:rPr>
              <a:t>implementation</a:t>
            </a:r>
            <a:r>
              <a:rPr lang="en-US" sz="2000" dirty="0"/>
              <a:t> of the </a:t>
            </a:r>
            <a:r>
              <a:rPr lang="en-US" sz="2000" dirty="0" err="1"/>
              <a:t>MapReduce</a:t>
            </a:r>
            <a:r>
              <a:rPr lang="en-US" sz="2000" dirty="0"/>
              <a:t> paradigm</a:t>
            </a:r>
          </a:p>
          <a:p>
            <a:pPr lvl="1"/>
            <a:r>
              <a:rPr lang="en-US" sz="2000" dirty="0"/>
              <a:t>Hadoop glues the storage and analytics together and provides reliability, scalability, and management</a:t>
            </a:r>
          </a:p>
          <a:p>
            <a:endParaRPr lang="en-US" dirty="0"/>
          </a:p>
        </p:txBody>
      </p:sp>
    </p:spTree>
    <p:extLst>
      <p:ext uri="{BB962C8B-B14F-4D97-AF65-F5344CB8AC3E}">
        <p14:creationId xmlns:p14="http://schemas.microsoft.com/office/powerpoint/2010/main" val="110930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604B99-639B-B142-9F6F-0D07E5FF0BB9}"/>
              </a:ext>
            </a:extLst>
          </p:cNvPr>
          <p:cNvSpPr/>
          <p:nvPr/>
        </p:nvSpPr>
        <p:spPr>
          <a:xfrm>
            <a:off x="6132004" y="6093296"/>
            <a:ext cx="3771289" cy="323165"/>
          </a:xfrm>
          <a:prstGeom prst="rect">
            <a:avLst/>
          </a:prstGeom>
        </p:spPr>
        <p:txBody>
          <a:bodyPr wrap="none">
            <a:spAutoFit/>
          </a:bodyPr>
          <a:lstStyle/>
          <a:p>
            <a:r>
              <a:rPr lang="en-US" dirty="0">
                <a:hlinkClick r:id="rId2"/>
              </a:rPr>
              <a:t>https://developer.yahoo.com/hadoop/</a:t>
            </a:r>
            <a:r>
              <a:rPr lang="en-US" dirty="0"/>
              <a:t> </a:t>
            </a:r>
          </a:p>
        </p:txBody>
      </p:sp>
      <p:pic>
        <p:nvPicPr>
          <p:cNvPr id="3" name="Content Placeholder 3">
            <a:extLst>
              <a:ext uri="{FF2B5EF4-FFF2-40B4-BE49-F238E27FC236}">
                <a16:creationId xmlns:a16="http://schemas.microsoft.com/office/drawing/2014/main" id="{A44DC737-13A4-7141-8810-181C617C2F40}"/>
              </a:ext>
            </a:extLst>
          </p:cNvPr>
          <p:cNvPicPr>
            <a:picLocks noChangeAspect="1"/>
          </p:cNvPicPr>
          <p:nvPr/>
        </p:nvPicPr>
        <p:blipFill>
          <a:blip r:embed="rId3"/>
          <a:stretch>
            <a:fillRect/>
          </a:stretch>
        </p:blipFill>
        <p:spPr>
          <a:xfrm>
            <a:off x="2135560" y="1412776"/>
            <a:ext cx="7992888" cy="4343960"/>
          </a:xfrm>
          <a:prstGeom prst="rect">
            <a:avLst/>
          </a:prstGeom>
        </p:spPr>
      </p:pic>
      <p:sp>
        <p:nvSpPr>
          <p:cNvPr id="4" name="Rectangle 3">
            <a:extLst>
              <a:ext uri="{FF2B5EF4-FFF2-40B4-BE49-F238E27FC236}">
                <a16:creationId xmlns:a16="http://schemas.microsoft.com/office/drawing/2014/main" id="{3BB30467-2FBA-014F-A8EF-908E05879CC0}"/>
              </a:ext>
            </a:extLst>
          </p:cNvPr>
          <p:cNvSpPr/>
          <p:nvPr/>
        </p:nvSpPr>
        <p:spPr>
          <a:xfrm>
            <a:off x="1650946" y="641266"/>
            <a:ext cx="6595332" cy="523220"/>
          </a:xfrm>
          <a:prstGeom prst="rect">
            <a:avLst/>
          </a:prstGeom>
        </p:spPr>
        <p:txBody>
          <a:bodyPr wrap="none">
            <a:spAutoFit/>
          </a:bodyPr>
          <a:lstStyle/>
          <a:p>
            <a:r>
              <a:rPr lang="en-US" sz="2800" dirty="0">
                <a:solidFill>
                  <a:srgbClr val="FF0000"/>
                </a:solidFill>
                <a:latin typeface="+mn-lt"/>
              </a:rPr>
              <a:t>MapReduce  Parallel Processing on a Cluster</a:t>
            </a:r>
            <a:endParaRPr lang="en-US" sz="2400" dirty="0">
              <a:latin typeface="+mn-lt"/>
            </a:endParaRPr>
          </a:p>
        </p:txBody>
      </p:sp>
    </p:spTree>
    <p:extLst>
      <p:ext uri="{BB962C8B-B14F-4D97-AF65-F5344CB8AC3E}">
        <p14:creationId xmlns:p14="http://schemas.microsoft.com/office/powerpoint/2010/main" val="331682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58" y="613833"/>
            <a:ext cx="10010328" cy="864096"/>
          </a:xfrm>
        </p:spPr>
        <p:txBody>
          <a:bodyPr>
            <a:normAutofit/>
          </a:bodyPr>
          <a:lstStyle/>
          <a:p>
            <a:r>
              <a:rPr lang="en-US" sz="4000" dirty="0">
                <a:solidFill>
                  <a:srgbClr val="FF0000"/>
                </a:solidFill>
              </a:rPr>
              <a:t>HDFS: Hadoop Distributed File System</a:t>
            </a:r>
          </a:p>
        </p:txBody>
      </p:sp>
      <p:sp>
        <p:nvSpPr>
          <p:cNvPr id="3" name="Content Placeholder 2"/>
          <p:cNvSpPr>
            <a:spLocks noGrp="1"/>
          </p:cNvSpPr>
          <p:nvPr>
            <p:ph idx="1"/>
          </p:nvPr>
        </p:nvSpPr>
        <p:spPr>
          <a:xfrm>
            <a:off x="1271464" y="1683669"/>
            <a:ext cx="10442376" cy="4836194"/>
          </a:xfrm>
        </p:spPr>
        <p:txBody>
          <a:bodyPr>
            <a:normAutofit/>
          </a:bodyPr>
          <a:lstStyle/>
          <a:p>
            <a:r>
              <a:rPr lang="en-US" dirty="0"/>
              <a:t>Inspired by Google’s GFS, HDFS is designed to reliably store very large files across machines in a large cluster.  </a:t>
            </a:r>
          </a:p>
          <a:p>
            <a:pPr lvl="1"/>
            <a:r>
              <a:rPr lang="en-US" dirty="0"/>
              <a:t> </a:t>
            </a:r>
            <a:r>
              <a:rPr lang="en-US" dirty="0">
                <a:solidFill>
                  <a:srgbClr val="00B0F0"/>
                </a:solidFill>
              </a:rPr>
              <a:t>Reliable, Redundant, distributed file system</a:t>
            </a:r>
          </a:p>
          <a:p>
            <a:r>
              <a:rPr lang="en-US" dirty="0"/>
              <a:t>Design goals</a:t>
            </a:r>
          </a:p>
          <a:p>
            <a:pPr lvl="1"/>
            <a:r>
              <a:rPr lang="en-US" dirty="0"/>
              <a:t>Very large files</a:t>
            </a:r>
          </a:p>
          <a:p>
            <a:pPr lvl="1"/>
            <a:r>
              <a:rPr lang="en-US" dirty="0"/>
              <a:t>Streaming data access</a:t>
            </a:r>
          </a:p>
          <a:p>
            <a:pPr lvl="1"/>
            <a:r>
              <a:rPr lang="en-US" dirty="0"/>
              <a:t>Commodity hardware</a:t>
            </a:r>
          </a:p>
          <a:p>
            <a:r>
              <a:rPr lang="en-US" dirty="0"/>
              <a:t>Optimized for</a:t>
            </a:r>
          </a:p>
          <a:p>
            <a:pPr lvl="1"/>
            <a:r>
              <a:rPr lang="en-US" dirty="0"/>
              <a:t>Highly fault-tolerant</a:t>
            </a:r>
          </a:p>
          <a:p>
            <a:pPr lvl="1"/>
            <a:r>
              <a:rPr lang="en-US" dirty="0"/>
              <a:t>High throughput</a:t>
            </a:r>
          </a:p>
          <a:p>
            <a:pPr lvl="1"/>
            <a:r>
              <a:rPr lang="en-US" dirty="0"/>
              <a:t>Streaming access to file system data</a:t>
            </a:r>
          </a:p>
          <a:p>
            <a:r>
              <a:rPr lang="en-US" dirty="0"/>
              <a:t> HDFS core principles are the same in both major releases of Hadoop.</a:t>
            </a:r>
          </a:p>
        </p:txBody>
      </p:sp>
    </p:spTree>
    <p:extLst>
      <p:ext uri="{BB962C8B-B14F-4D97-AF65-F5344CB8AC3E}">
        <p14:creationId xmlns:p14="http://schemas.microsoft.com/office/powerpoint/2010/main" val="27314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76" y="274638"/>
            <a:ext cx="8933254" cy="868362"/>
          </a:xfrm>
        </p:spPr>
        <p:txBody>
          <a:bodyPr>
            <a:normAutofit/>
          </a:bodyPr>
          <a:lstStyle/>
          <a:p>
            <a:r>
              <a:rPr lang="en-US" sz="4000" dirty="0">
                <a:solidFill>
                  <a:srgbClr val="FF0000"/>
                </a:solidFill>
              </a:rPr>
              <a:t>Hadoop Architecture: </a:t>
            </a:r>
            <a:r>
              <a:rPr lang="en-US" sz="4000" dirty="0">
                <a:solidFill>
                  <a:srgbClr val="0070C0"/>
                </a:solidFill>
              </a:rPr>
              <a:t>Master/Slave</a:t>
            </a:r>
          </a:p>
        </p:txBody>
      </p:sp>
      <p:sp>
        <p:nvSpPr>
          <p:cNvPr id="3" name="Content Placeholder 2"/>
          <p:cNvSpPr>
            <a:spLocks noGrp="1"/>
          </p:cNvSpPr>
          <p:nvPr>
            <p:ph idx="1"/>
          </p:nvPr>
        </p:nvSpPr>
        <p:spPr>
          <a:xfrm>
            <a:off x="1249750" y="948690"/>
            <a:ext cx="10729192" cy="4983164"/>
          </a:xfrm>
        </p:spPr>
        <p:txBody>
          <a:bodyPr>
            <a:noAutofit/>
          </a:bodyPr>
          <a:lstStyle/>
          <a:p>
            <a:r>
              <a:rPr lang="en-US" sz="2000" dirty="0"/>
              <a:t>Hadoop supports different node types</a:t>
            </a:r>
          </a:p>
          <a:p>
            <a:pPr lvl="1"/>
            <a:r>
              <a:rPr lang="en-US" sz="1800" dirty="0"/>
              <a:t>a node is a particular machine on the network</a:t>
            </a:r>
          </a:p>
          <a:p>
            <a:r>
              <a:rPr lang="en-US" sz="2000" dirty="0"/>
              <a:t>Usually use one </a:t>
            </a:r>
            <a:r>
              <a:rPr lang="en-US" sz="2000" dirty="0" err="1"/>
              <a:t>NameNode</a:t>
            </a:r>
            <a:r>
              <a:rPr lang="en-US" sz="2000" dirty="0"/>
              <a:t> and multiple </a:t>
            </a:r>
            <a:r>
              <a:rPr lang="en-US" sz="2000" dirty="0" err="1"/>
              <a:t>DataNode</a:t>
            </a:r>
            <a:r>
              <a:rPr lang="en-US" sz="2000" dirty="0"/>
              <a:t> </a:t>
            </a:r>
          </a:p>
          <a:p>
            <a:pPr lvl="1"/>
            <a:r>
              <a:rPr lang="en-US" sz="1800" dirty="0"/>
              <a:t>Hadoop 2 may have 2 </a:t>
            </a:r>
            <a:r>
              <a:rPr lang="en-US" sz="1800" dirty="0" err="1"/>
              <a:t>NameNodes</a:t>
            </a:r>
            <a:r>
              <a:rPr lang="en-US" sz="1800" dirty="0"/>
              <a:t> and Hadoop 3 may have multiple </a:t>
            </a:r>
            <a:r>
              <a:rPr lang="en-US" sz="1800" dirty="0" err="1"/>
              <a:t>NameNodes</a:t>
            </a:r>
            <a:r>
              <a:rPr lang="en-US" sz="1800" dirty="0"/>
              <a:t> </a:t>
            </a:r>
          </a:p>
          <a:p>
            <a:r>
              <a:rPr lang="en-US" sz="2000" dirty="0" err="1"/>
              <a:t>Namenode</a:t>
            </a:r>
            <a:endParaRPr lang="en-US" sz="2000" dirty="0"/>
          </a:p>
          <a:p>
            <a:pPr lvl="1"/>
            <a:r>
              <a:rPr lang="en-US" sz="1800" dirty="0"/>
              <a:t>a master server that manages the file system namespace and regulates access to files by clients</a:t>
            </a:r>
          </a:p>
          <a:p>
            <a:r>
              <a:rPr lang="en-US" sz="2000" dirty="0"/>
              <a:t> </a:t>
            </a:r>
            <a:r>
              <a:rPr lang="en-US" sz="2000" dirty="0" err="1"/>
              <a:t>DataNodes</a:t>
            </a:r>
            <a:r>
              <a:rPr lang="en-US" sz="2000" dirty="0"/>
              <a:t> </a:t>
            </a:r>
          </a:p>
          <a:p>
            <a:pPr lvl="1"/>
            <a:r>
              <a:rPr lang="en-US" sz="1800" dirty="0"/>
              <a:t>manage storage attached to the nodes  </a:t>
            </a:r>
          </a:p>
          <a:p>
            <a:pPr lvl="1"/>
            <a:r>
              <a:rPr lang="en-US" sz="1800" dirty="0"/>
              <a:t>actually stores data</a:t>
            </a:r>
          </a:p>
          <a:p>
            <a:pPr lvl="2"/>
            <a:r>
              <a:rPr lang="en-US" sz="1600" dirty="0"/>
              <a:t>HDFS exposes a file system namespace and allows user data to be stored in files</a:t>
            </a:r>
          </a:p>
          <a:p>
            <a:pPr lvl="2"/>
            <a:r>
              <a:rPr lang="en-US" sz="1600" dirty="0"/>
              <a:t>A file is split into one or more blocks and set of blocks are stored in </a:t>
            </a:r>
            <a:r>
              <a:rPr lang="en-US" sz="1600" dirty="0" err="1"/>
              <a:t>DataNodes</a:t>
            </a:r>
            <a:endParaRPr lang="en-US" sz="1600" dirty="0"/>
          </a:p>
          <a:p>
            <a:pPr lvl="1"/>
            <a:r>
              <a:rPr lang="en-US" sz="1800" dirty="0"/>
              <a:t>serve read, write requests, performs block creation, deletion, and replication upon instruction from </a:t>
            </a:r>
            <a:r>
              <a:rPr lang="en-US" sz="1800" dirty="0" err="1"/>
              <a:t>Namenode</a:t>
            </a:r>
            <a:r>
              <a:rPr lang="en-US" sz="1800" dirty="0"/>
              <a:t>.</a:t>
            </a:r>
          </a:p>
        </p:txBody>
      </p:sp>
    </p:spTree>
    <p:extLst>
      <p:ext uri="{BB962C8B-B14F-4D97-AF65-F5344CB8AC3E}">
        <p14:creationId xmlns:p14="http://schemas.microsoft.com/office/powerpoint/2010/main" val="7775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p:cNvSpPr>
          <p:nvPr>
            <p:ph type="title"/>
          </p:nvPr>
        </p:nvSpPr>
        <p:spPr>
          <a:xfrm>
            <a:off x="1554479" y="333626"/>
            <a:ext cx="9418321" cy="663576"/>
          </a:xfrm>
        </p:spPr>
        <p:txBody>
          <a:bodyPr>
            <a:normAutofit/>
          </a:bodyPr>
          <a:lstStyle/>
          <a:p>
            <a:pPr eaLnBrk="1" hangingPunct="1"/>
            <a:r>
              <a:rPr lang="en-US" sz="3600" dirty="0">
                <a:solidFill>
                  <a:srgbClr val="FF0000"/>
                </a:solidFill>
              </a:rPr>
              <a:t>A View of Hadoop Distributed File System</a:t>
            </a:r>
          </a:p>
        </p:txBody>
      </p:sp>
      <p:sp>
        <p:nvSpPr>
          <p:cNvPr id="38916" name="Date Placeholder 6"/>
          <p:cNvSpPr>
            <a:spLocks noGrp="1"/>
          </p:cNvSpPr>
          <p:nvPr>
            <p:ph type="dt" sz="half"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dirty="0"/>
              <a:t> </a:t>
            </a:r>
          </a:p>
        </p:txBody>
      </p:sp>
      <p:sp>
        <p:nvSpPr>
          <p:cNvPr id="8" name="Slide Number Placeholder 7"/>
          <p:cNvSpPr>
            <a:spLocks noGrp="1"/>
          </p:cNvSpPr>
          <p:nvPr>
            <p:ph type="sldNum" sz="quarter" idx="12"/>
          </p:nvPr>
        </p:nvSpPr>
        <p:spPr/>
        <p:txBody>
          <a:bodyPr/>
          <a:lstStyle/>
          <a:p>
            <a:pPr>
              <a:defRPr/>
            </a:pPr>
            <a:r>
              <a:rPr lang="en-US" dirty="0"/>
              <a:t> </a:t>
            </a:r>
          </a:p>
        </p:txBody>
      </p:sp>
      <p:grpSp>
        <p:nvGrpSpPr>
          <p:cNvPr id="3" name="Group 2">
            <a:extLst>
              <a:ext uri="{FF2B5EF4-FFF2-40B4-BE49-F238E27FC236}">
                <a16:creationId xmlns:a16="http://schemas.microsoft.com/office/drawing/2014/main" id="{F96A09EE-3F16-DE44-8280-5F02A8E98531}"/>
              </a:ext>
            </a:extLst>
          </p:cNvPr>
          <p:cNvGrpSpPr/>
          <p:nvPr/>
        </p:nvGrpSpPr>
        <p:grpSpPr>
          <a:xfrm>
            <a:off x="1821210" y="1264712"/>
            <a:ext cx="8837611" cy="3886200"/>
            <a:chOff x="1828800" y="1409700"/>
            <a:chExt cx="8837611" cy="3886200"/>
          </a:xfrm>
        </p:grpSpPr>
        <p:sp>
          <p:nvSpPr>
            <p:cNvPr id="43" name="Rounded Rectangle 42"/>
            <p:cNvSpPr/>
            <p:nvPr/>
          </p:nvSpPr>
          <p:spPr>
            <a:xfrm>
              <a:off x="4113211" y="1409700"/>
              <a:ext cx="6553200" cy="3886200"/>
            </a:xfrm>
            <a:prstGeom prst="roundRect">
              <a:avLst/>
            </a:prstGeom>
            <a:solidFill>
              <a:srgbClr val="FDE3F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ounded Rectangle 4"/>
            <p:cNvSpPr/>
            <p:nvPr/>
          </p:nvSpPr>
          <p:spPr>
            <a:xfrm>
              <a:off x="1828800" y="2895600"/>
              <a:ext cx="1524000" cy="5334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Application</a:t>
              </a:r>
            </a:p>
          </p:txBody>
        </p:sp>
        <p:sp>
          <p:nvSpPr>
            <p:cNvPr id="6" name="Can 5"/>
            <p:cNvSpPr/>
            <p:nvPr/>
          </p:nvSpPr>
          <p:spPr>
            <a:xfrm>
              <a:off x="1981200" y="3962400"/>
              <a:ext cx="1219200" cy="685800"/>
            </a:xfrm>
            <a:prstGeom prst="can">
              <a:avLst/>
            </a:prstGeom>
            <a:solidFill>
              <a:srgbClr val="FFF08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Local file system</a:t>
              </a:r>
            </a:p>
          </p:txBody>
        </p:sp>
        <p:sp>
          <p:nvSpPr>
            <p:cNvPr id="44040" name="server"/>
            <p:cNvSpPr>
              <a:spLocks noEditPoints="1" noChangeArrowheads="1"/>
            </p:cNvSpPr>
            <p:nvPr/>
          </p:nvSpPr>
          <p:spPr bwMode="auto">
            <a:xfrm>
              <a:off x="4191000" y="3352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41" name="server"/>
            <p:cNvSpPr>
              <a:spLocks noEditPoints="1" noChangeArrowheads="1"/>
            </p:cNvSpPr>
            <p:nvPr/>
          </p:nvSpPr>
          <p:spPr bwMode="auto">
            <a:xfrm>
              <a:off x="6781800" y="1600200"/>
              <a:ext cx="762000" cy="12128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cxnSp>
          <p:nvCxnSpPr>
            <p:cNvPr id="17" name="Straight Arrow Connector 16"/>
            <p:cNvCxnSpPr>
              <a:stCxn id="6" idx="1"/>
              <a:endCxn id="5" idx="2"/>
            </p:cNvCxnSpPr>
            <p:nvPr/>
          </p:nvCxnSpPr>
          <p:spPr>
            <a:xfrm rot="5400000" flipH="1" flipV="1">
              <a:off x="2324101" y="3695701"/>
              <a:ext cx="533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44041" idx="7"/>
            </p:cNvCxnSpPr>
            <p:nvPr/>
          </p:nvCxnSpPr>
          <p:spPr>
            <a:xfrm flipV="1">
              <a:off x="3352800" y="2206626"/>
              <a:ext cx="3429000" cy="955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044" name="TextBox 21"/>
            <p:cNvSpPr txBox="1">
              <a:spLocks noChangeArrowheads="1"/>
            </p:cNvSpPr>
            <p:nvPr/>
          </p:nvSpPr>
          <p:spPr bwMode="auto">
            <a:xfrm>
              <a:off x="7620001" y="1600200"/>
              <a:ext cx="205697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Georgia" pitchFamily="18" charset="0"/>
                </a:rPr>
                <a:t>Masters: Job tracker, </a:t>
              </a:r>
            </a:p>
            <a:p>
              <a:pPr eaLnBrk="1" hangingPunct="1"/>
              <a:r>
                <a:rPr lang="en-US" dirty="0">
                  <a:latin typeface="Georgia" pitchFamily="18" charset="0"/>
                </a:rPr>
                <a:t>Name node, </a:t>
              </a:r>
            </a:p>
            <a:p>
              <a:pPr eaLnBrk="1" hangingPunct="1"/>
              <a:r>
                <a:rPr lang="en-US" dirty="0">
                  <a:latin typeface="Georgia" pitchFamily="18" charset="0"/>
                </a:rPr>
                <a:t>Secondary name node</a:t>
              </a:r>
            </a:p>
          </p:txBody>
        </p:sp>
        <p:sp>
          <p:nvSpPr>
            <p:cNvPr id="44045" name="TextBox 22"/>
            <p:cNvSpPr txBox="1">
              <a:spLocks noChangeArrowheads="1"/>
            </p:cNvSpPr>
            <p:nvPr/>
          </p:nvSpPr>
          <p:spPr bwMode="auto">
            <a:xfrm>
              <a:off x="5715001" y="4953001"/>
              <a:ext cx="295625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Georgia" pitchFamily="18" charset="0"/>
                </a:rPr>
                <a:t>Slaves: Task tracker, Data Nodes</a:t>
              </a:r>
            </a:p>
          </p:txBody>
        </p:sp>
        <p:sp>
          <p:nvSpPr>
            <p:cNvPr id="44046" name="server"/>
            <p:cNvSpPr>
              <a:spLocks noEditPoints="1" noChangeArrowheads="1"/>
            </p:cNvSpPr>
            <p:nvPr/>
          </p:nvSpPr>
          <p:spPr bwMode="auto">
            <a:xfrm>
              <a:off x="4191000" y="3733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47" name="server"/>
            <p:cNvSpPr>
              <a:spLocks noEditPoints="1" noChangeArrowheads="1"/>
            </p:cNvSpPr>
            <p:nvPr/>
          </p:nvSpPr>
          <p:spPr bwMode="auto">
            <a:xfrm>
              <a:off x="4191000" y="4114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48" name="server"/>
            <p:cNvSpPr>
              <a:spLocks noEditPoints="1" noChangeArrowheads="1"/>
            </p:cNvSpPr>
            <p:nvPr/>
          </p:nvSpPr>
          <p:spPr bwMode="auto">
            <a:xfrm>
              <a:off x="4191000" y="4495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49" name="server"/>
            <p:cNvSpPr>
              <a:spLocks noEditPoints="1" noChangeArrowheads="1"/>
            </p:cNvSpPr>
            <p:nvPr/>
          </p:nvSpPr>
          <p:spPr bwMode="auto">
            <a:xfrm>
              <a:off x="6400800" y="3352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0" name="server"/>
            <p:cNvSpPr>
              <a:spLocks noEditPoints="1" noChangeArrowheads="1"/>
            </p:cNvSpPr>
            <p:nvPr/>
          </p:nvSpPr>
          <p:spPr bwMode="auto">
            <a:xfrm>
              <a:off x="6400800" y="3733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1" name="server"/>
            <p:cNvSpPr>
              <a:spLocks noEditPoints="1" noChangeArrowheads="1"/>
            </p:cNvSpPr>
            <p:nvPr/>
          </p:nvSpPr>
          <p:spPr bwMode="auto">
            <a:xfrm>
              <a:off x="6400800" y="4114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2" name="server"/>
            <p:cNvSpPr>
              <a:spLocks noEditPoints="1" noChangeArrowheads="1"/>
            </p:cNvSpPr>
            <p:nvPr/>
          </p:nvSpPr>
          <p:spPr bwMode="auto">
            <a:xfrm>
              <a:off x="6400800" y="4495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3" name="server"/>
            <p:cNvSpPr>
              <a:spLocks noEditPoints="1" noChangeArrowheads="1"/>
            </p:cNvSpPr>
            <p:nvPr/>
          </p:nvSpPr>
          <p:spPr bwMode="auto">
            <a:xfrm>
              <a:off x="8534400" y="3352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4" name="server"/>
            <p:cNvSpPr>
              <a:spLocks noEditPoints="1" noChangeArrowheads="1"/>
            </p:cNvSpPr>
            <p:nvPr/>
          </p:nvSpPr>
          <p:spPr bwMode="auto">
            <a:xfrm>
              <a:off x="8534400" y="3733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5" name="server"/>
            <p:cNvSpPr>
              <a:spLocks noEditPoints="1" noChangeArrowheads="1"/>
            </p:cNvSpPr>
            <p:nvPr/>
          </p:nvSpPr>
          <p:spPr bwMode="auto">
            <a:xfrm>
              <a:off x="8534400" y="4114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44056" name="server"/>
            <p:cNvSpPr>
              <a:spLocks noEditPoints="1" noChangeArrowheads="1"/>
            </p:cNvSpPr>
            <p:nvPr/>
          </p:nvSpPr>
          <p:spPr bwMode="auto">
            <a:xfrm>
              <a:off x="8534400" y="4495800"/>
              <a:ext cx="1905000" cy="381000"/>
            </a:xfrm>
            <a:custGeom>
              <a:avLst/>
              <a:gdLst>
                <a:gd name="T0" fmla="*/ 0 w 21600"/>
                <a:gd name="T1" fmla="*/ 0 h 21600"/>
                <a:gd name="T2" fmla="*/ 2147483647 w 21600"/>
                <a:gd name="T3" fmla="*/ 0 h 21600"/>
                <a:gd name="T4" fmla="*/ 2147483647 w 21600"/>
                <a:gd name="T5" fmla="*/ 0 h 21600"/>
                <a:gd name="T6" fmla="*/ 2147483647 w 21600"/>
                <a:gd name="T7" fmla="*/ 1045462871 h 21600"/>
                <a:gd name="T8" fmla="*/ 2147483647 w 21600"/>
                <a:gd name="T9" fmla="*/ 2090925725 h 21600"/>
                <a:gd name="T10" fmla="*/ 2147483647 w 21600"/>
                <a:gd name="T11" fmla="*/ 2090925725 h 21600"/>
                <a:gd name="T12" fmla="*/ 0 w 21600"/>
                <a:gd name="T13" fmla="*/ 2090925725 h 21600"/>
                <a:gd name="T14" fmla="*/ 0 w 21600"/>
                <a:gd name="T15" fmla="*/ 1045462871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cxnSp>
          <p:nvCxnSpPr>
            <p:cNvPr id="36" name="Straight Arrow Connector 35"/>
            <p:cNvCxnSpPr>
              <a:stCxn id="44040" idx="1"/>
              <a:endCxn id="44041" idx="5"/>
            </p:cNvCxnSpPr>
            <p:nvPr/>
          </p:nvCxnSpPr>
          <p:spPr>
            <a:xfrm flipV="1">
              <a:off x="5143500" y="2813050"/>
              <a:ext cx="2019300"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4041" idx="5"/>
              <a:endCxn id="44049" idx="1"/>
            </p:cNvCxnSpPr>
            <p:nvPr/>
          </p:nvCxnSpPr>
          <p:spPr>
            <a:xfrm>
              <a:off x="7162800" y="2813050"/>
              <a:ext cx="190500"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041" idx="5"/>
              <a:endCxn id="44053" idx="1"/>
            </p:cNvCxnSpPr>
            <p:nvPr/>
          </p:nvCxnSpPr>
          <p:spPr>
            <a:xfrm>
              <a:off x="7162800" y="2813050"/>
              <a:ext cx="2324100"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p:cNvCxnSpPr>
            <p:nvPr/>
          </p:nvCxnSpPr>
          <p:spPr>
            <a:xfrm>
              <a:off x="3352800" y="3162300"/>
              <a:ext cx="762000" cy="419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4061" name="TextBox 52"/>
            <p:cNvSpPr txBox="1">
              <a:spLocks noChangeArrowheads="1"/>
            </p:cNvSpPr>
            <p:nvPr/>
          </p:nvSpPr>
          <p:spPr bwMode="auto">
            <a:xfrm>
              <a:off x="1828800" y="2590801"/>
              <a:ext cx="12618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Georgia" pitchFamily="18" charset="0"/>
                </a:rPr>
                <a:t>HDFS Client</a:t>
              </a:r>
            </a:p>
          </p:txBody>
        </p:sp>
        <p:sp>
          <p:nvSpPr>
            <p:cNvPr id="44062" name="TextBox 53"/>
            <p:cNvSpPr txBox="1">
              <a:spLocks noChangeArrowheads="1"/>
            </p:cNvSpPr>
            <p:nvPr/>
          </p:nvSpPr>
          <p:spPr bwMode="auto">
            <a:xfrm>
              <a:off x="4343401" y="1524001"/>
              <a:ext cx="130195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Georgia" pitchFamily="18" charset="0"/>
                </a:rPr>
                <a:t>HDFS Server</a:t>
              </a:r>
            </a:p>
          </p:txBody>
        </p:sp>
        <p:sp>
          <p:nvSpPr>
            <p:cNvPr id="44063" name="TextBox 55"/>
            <p:cNvSpPr txBox="1">
              <a:spLocks noChangeArrowheads="1"/>
            </p:cNvSpPr>
            <p:nvPr/>
          </p:nvSpPr>
          <p:spPr bwMode="auto">
            <a:xfrm>
              <a:off x="1905000" y="4648201"/>
              <a:ext cx="13692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Georgia" pitchFamily="18" charset="0"/>
                </a:rPr>
                <a:t>Block size: 2K</a:t>
              </a:r>
            </a:p>
          </p:txBody>
        </p:sp>
      </p:grpSp>
      <p:sp>
        <p:nvSpPr>
          <p:cNvPr id="44064" name="TextBox 56"/>
          <p:cNvSpPr txBox="1">
            <a:spLocks noChangeArrowheads="1"/>
          </p:cNvSpPr>
          <p:nvPr/>
        </p:nvSpPr>
        <p:spPr bwMode="auto">
          <a:xfrm>
            <a:off x="8384458" y="5223506"/>
            <a:ext cx="161294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Georgia" pitchFamily="18" charset="0"/>
              </a:rPr>
              <a:t>Block size: 128M</a:t>
            </a:r>
          </a:p>
          <a:p>
            <a:pPr eaLnBrk="1" hangingPunct="1"/>
            <a:r>
              <a:rPr lang="en-US" dirty="0">
                <a:latin typeface="Georgia" pitchFamily="18" charset="0"/>
              </a:rPr>
              <a:t>Replicated</a:t>
            </a:r>
          </a:p>
        </p:txBody>
      </p:sp>
      <p:sp>
        <p:nvSpPr>
          <p:cNvPr id="2" name="Rectangle 1">
            <a:extLst>
              <a:ext uri="{FF2B5EF4-FFF2-40B4-BE49-F238E27FC236}">
                <a16:creationId xmlns:a16="http://schemas.microsoft.com/office/drawing/2014/main" id="{1F4EC5D4-4F2B-DB4B-965D-CF52A9C7B40C}"/>
              </a:ext>
            </a:extLst>
          </p:cNvPr>
          <p:cNvSpPr/>
          <p:nvPr/>
        </p:nvSpPr>
        <p:spPr>
          <a:xfrm>
            <a:off x="6240016" y="5960591"/>
            <a:ext cx="6096000" cy="323165"/>
          </a:xfrm>
          <a:prstGeom prst="rect">
            <a:avLst/>
          </a:prstGeom>
        </p:spPr>
        <p:txBody>
          <a:bodyPr>
            <a:spAutoFit/>
          </a:bodyPr>
          <a:lstStyle/>
          <a:p>
            <a:r>
              <a:rPr lang="en-US" dirty="0">
                <a:hlinkClick r:id="rId3"/>
              </a:rPr>
              <a:t>http://techalpine.com/</a:t>
            </a:r>
            <a:r>
              <a:rPr lang="en-US" dirty="0"/>
              <a:t> </a:t>
            </a:r>
          </a:p>
        </p:txBody>
      </p:sp>
      <p:sp>
        <p:nvSpPr>
          <p:cNvPr id="7" name="TextBox 6">
            <a:extLst>
              <a:ext uri="{FF2B5EF4-FFF2-40B4-BE49-F238E27FC236}">
                <a16:creationId xmlns:a16="http://schemas.microsoft.com/office/drawing/2014/main" id="{ECAB3C4B-8379-FE4B-9B83-9C055C1BB1E3}"/>
              </a:ext>
            </a:extLst>
          </p:cNvPr>
          <p:cNvSpPr txBox="1"/>
          <p:nvPr/>
        </p:nvSpPr>
        <p:spPr>
          <a:xfrm>
            <a:off x="838200" y="5247220"/>
            <a:ext cx="3632026" cy="830997"/>
          </a:xfrm>
          <a:prstGeom prst="rect">
            <a:avLst/>
          </a:prstGeom>
          <a:noFill/>
        </p:spPr>
        <p:txBody>
          <a:bodyPr wrap="square" rtlCol="0">
            <a:spAutoFit/>
          </a:bodyPr>
          <a:lstStyle/>
          <a:p>
            <a:r>
              <a:rPr lang="en-US" sz="1600" dirty="0">
                <a:latin typeface="+mn-lt"/>
              </a:rPr>
              <a:t>A master server on </a:t>
            </a:r>
            <a:r>
              <a:rPr lang="en-US" sz="1600" dirty="0" err="1">
                <a:latin typeface="+mn-lt"/>
              </a:rPr>
              <a:t>NameNode</a:t>
            </a:r>
            <a:r>
              <a:rPr lang="en-US" sz="1600" dirty="0">
                <a:latin typeface="+mn-lt"/>
              </a:rPr>
              <a:t> manages the file system and a number of </a:t>
            </a:r>
            <a:r>
              <a:rPr lang="en-US" sz="1600" dirty="0" err="1">
                <a:latin typeface="+mn-lt"/>
              </a:rPr>
              <a:t>DataNodes</a:t>
            </a:r>
            <a:r>
              <a:rPr lang="en-US" sz="1600" dirty="0">
                <a:latin typeface="+mn-lt"/>
              </a:rPr>
              <a:t> store the data blocks.</a:t>
            </a:r>
          </a:p>
        </p:txBody>
      </p:sp>
    </p:spTree>
    <p:extLst>
      <p:ext uri="{BB962C8B-B14F-4D97-AF65-F5344CB8AC3E}">
        <p14:creationId xmlns:p14="http://schemas.microsoft.com/office/powerpoint/2010/main" val="185804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E959-A57F-E441-8D34-CEAEFBBBC9C9}"/>
              </a:ext>
            </a:extLst>
          </p:cNvPr>
          <p:cNvSpPr>
            <a:spLocks noGrp="1"/>
          </p:cNvSpPr>
          <p:nvPr>
            <p:ph type="title"/>
          </p:nvPr>
        </p:nvSpPr>
        <p:spPr>
          <a:xfrm>
            <a:off x="553676" y="1643648"/>
            <a:ext cx="2304256" cy="1325563"/>
          </a:xfrm>
        </p:spPr>
        <p:txBody>
          <a:bodyPr>
            <a:noAutofit/>
          </a:bodyPr>
          <a:lstStyle/>
          <a:p>
            <a:r>
              <a:rPr lang="en-US" sz="2400" dirty="0">
                <a:solidFill>
                  <a:srgbClr val="FF0000"/>
                </a:solidFill>
                <a:latin typeface="+mn-lt"/>
              </a:rPr>
              <a:t>HDFS Architecture and Data Replication</a:t>
            </a:r>
          </a:p>
        </p:txBody>
      </p:sp>
      <p:pic>
        <p:nvPicPr>
          <p:cNvPr id="3" name="Picture 2">
            <a:extLst>
              <a:ext uri="{FF2B5EF4-FFF2-40B4-BE49-F238E27FC236}">
                <a16:creationId xmlns:a16="http://schemas.microsoft.com/office/drawing/2014/main" id="{C80BC368-63A2-1F41-A672-4DE08399E7F4}"/>
              </a:ext>
            </a:extLst>
          </p:cNvPr>
          <p:cNvPicPr>
            <a:picLocks noChangeAspect="1"/>
          </p:cNvPicPr>
          <p:nvPr/>
        </p:nvPicPr>
        <p:blipFill>
          <a:blip r:embed="rId2"/>
          <a:stretch>
            <a:fillRect/>
          </a:stretch>
        </p:blipFill>
        <p:spPr>
          <a:xfrm>
            <a:off x="2495600" y="476672"/>
            <a:ext cx="7298287" cy="4392488"/>
          </a:xfrm>
          <a:prstGeom prst="rect">
            <a:avLst/>
          </a:prstGeom>
        </p:spPr>
      </p:pic>
      <p:sp>
        <p:nvSpPr>
          <p:cNvPr id="4" name="Rectangle 3">
            <a:extLst>
              <a:ext uri="{FF2B5EF4-FFF2-40B4-BE49-F238E27FC236}">
                <a16:creationId xmlns:a16="http://schemas.microsoft.com/office/drawing/2014/main" id="{F4EA492F-1154-B44A-A64C-5504EDDC59A1}"/>
              </a:ext>
            </a:extLst>
          </p:cNvPr>
          <p:cNvSpPr/>
          <p:nvPr/>
        </p:nvSpPr>
        <p:spPr>
          <a:xfrm>
            <a:off x="7896200" y="5949280"/>
            <a:ext cx="6096000" cy="323165"/>
          </a:xfrm>
          <a:prstGeom prst="rect">
            <a:avLst/>
          </a:prstGeom>
        </p:spPr>
        <p:txBody>
          <a:bodyPr>
            <a:spAutoFit/>
          </a:bodyPr>
          <a:lstStyle/>
          <a:p>
            <a:r>
              <a:rPr lang="en-US" dirty="0">
                <a:hlinkClick r:id="rId3"/>
              </a:rPr>
              <a:t>http://techalpine.com/</a:t>
            </a:r>
            <a:r>
              <a:rPr lang="en-US" dirty="0"/>
              <a:t> </a:t>
            </a:r>
          </a:p>
        </p:txBody>
      </p:sp>
      <p:sp>
        <p:nvSpPr>
          <p:cNvPr id="5" name="TextBox 4">
            <a:extLst>
              <a:ext uri="{FF2B5EF4-FFF2-40B4-BE49-F238E27FC236}">
                <a16:creationId xmlns:a16="http://schemas.microsoft.com/office/drawing/2014/main" id="{01FAD5C4-BB1C-7049-A624-5F0B1547BE40}"/>
              </a:ext>
            </a:extLst>
          </p:cNvPr>
          <p:cNvSpPr txBox="1"/>
          <p:nvPr/>
        </p:nvSpPr>
        <p:spPr>
          <a:xfrm>
            <a:off x="3215680" y="5207905"/>
            <a:ext cx="4104456" cy="923330"/>
          </a:xfrm>
          <a:prstGeom prst="rect">
            <a:avLst/>
          </a:prstGeom>
          <a:noFill/>
        </p:spPr>
        <p:txBody>
          <a:bodyPr wrap="square" rtlCol="0">
            <a:spAutoFit/>
          </a:bodyPr>
          <a:lstStyle/>
          <a:p>
            <a:r>
              <a:rPr lang="en-US" sz="1800" dirty="0">
                <a:latin typeface="+mn-lt"/>
              </a:rPr>
              <a:t>Replicated data blocks (here replication factor is 2, i.e. one duplicate) are stored on </a:t>
            </a:r>
            <a:r>
              <a:rPr lang="en-US" sz="1800" dirty="0" err="1">
                <a:latin typeface="+mn-lt"/>
              </a:rPr>
              <a:t>DataNodes</a:t>
            </a:r>
            <a:r>
              <a:rPr lang="en-US" sz="1800" dirty="0">
                <a:latin typeface="+mn-lt"/>
              </a:rPr>
              <a:t>.</a:t>
            </a:r>
          </a:p>
        </p:txBody>
      </p:sp>
    </p:spTree>
    <p:extLst>
      <p:ext uri="{BB962C8B-B14F-4D97-AF65-F5344CB8AC3E}">
        <p14:creationId xmlns:p14="http://schemas.microsoft.com/office/powerpoint/2010/main" val="284212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924" y="571818"/>
            <a:ext cx="7859216" cy="715962"/>
          </a:xfrm>
        </p:spPr>
        <p:txBody>
          <a:bodyPr>
            <a:normAutofit/>
          </a:bodyPr>
          <a:lstStyle/>
          <a:p>
            <a:r>
              <a:rPr lang="en-US" sz="3600" dirty="0">
                <a:solidFill>
                  <a:srgbClr val="FF0000"/>
                </a:solidFill>
              </a:rPr>
              <a:t>Why Is a Block in HDFS So Large?</a:t>
            </a:r>
          </a:p>
        </p:txBody>
      </p:sp>
      <p:sp>
        <p:nvSpPr>
          <p:cNvPr id="3" name="Content Placeholder 2"/>
          <p:cNvSpPr>
            <a:spLocks noGrp="1"/>
          </p:cNvSpPr>
          <p:nvPr>
            <p:ph idx="1"/>
          </p:nvPr>
        </p:nvSpPr>
        <p:spPr>
          <a:xfrm>
            <a:off x="1127448" y="1547177"/>
            <a:ext cx="10657184" cy="5059363"/>
          </a:xfrm>
        </p:spPr>
        <p:txBody>
          <a:bodyPr>
            <a:noAutofit/>
          </a:bodyPr>
          <a:lstStyle/>
          <a:p>
            <a:r>
              <a:rPr lang="en-US" sz="2000" dirty="0"/>
              <a:t>HDFS blocks are large compared to disk blocks, and the reason is to minimize the cost of seeks. </a:t>
            </a:r>
          </a:p>
          <a:p>
            <a:pPr lvl="1"/>
            <a:r>
              <a:rPr lang="en-US" sz="1800" dirty="0"/>
              <a:t>By making a block large enough, the time to transfer the data from the disk can be made to be significantly larger than the time to seek to the start of the block. Thus the time to transfer a large file made of multiple blocks operates at the disk transfer rate.</a:t>
            </a:r>
          </a:p>
          <a:p>
            <a:r>
              <a:rPr lang="en-US" sz="2000" dirty="0"/>
              <a:t>A quick calculation shows that if the seek time is around 10 ms, and the transfer rate is 100 MB/s, then to make the seek time 1% of the transfer time, we need to make the block size around 100 MB</a:t>
            </a:r>
            <a:r>
              <a:rPr lang="en-US" sz="2000" dirty="0">
                <a:solidFill>
                  <a:srgbClr val="00B0F0"/>
                </a:solidFill>
              </a:rPr>
              <a:t>. The default block/chunk size is 64 MB, although many HDFS installations use 128 MB blocks. </a:t>
            </a:r>
            <a:endParaRPr lang="en-US" sz="2400" dirty="0">
              <a:solidFill>
                <a:srgbClr val="00B0F0"/>
              </a:solidFill>
            </a:endParaRPr>
          </a:p>
          <a:p>
            <a:pPr lvl="1"/>
            <a:r>
              <a:rPr lang="en-US" sz="1800" dirty="0"/>
              <a:t>However, each Map task in MapReduce normally operates on one block at a time, so if too few tasks (fewer than nodes in the cluster), jobs will run slower .</a:t>
            </a:r>
          </a:p>
        </p:txBody>
      </p:sp>
    </p:spTree>
    <p:extLst>
      <p:ext uri="{BB962C8B-B14F-4D97-AF65-F5344CB8AC3E}">
        <p14:creationId xmlns:p14="http://schemas.microsoft.com/office/powerpoint/2010/main" val="334836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69D7-9057-214F-89AE-F96BCF5049F9}"/>
              </a:ext>
            </a:extLst>
          </p:cNvPr>
          <p:cNvSpPr>
            <a:spLocks noGrp="1"/>
          </p:cNvSpPr>
          <p:nvPr>
            <p:ph type="title"/>
          </p:nvPr>
        </p:nvSpPr>
        <p:spPr>
          <a:xfrm>
            <a:off x="1969740" y="628015"/>
            <a:ext cx="10154344" cy="1325563"/>
          </a:xfrm>
        </p:spPr>
        <p:txBody>
          <a:bodyPr/>
          <a:lstStyle/>
          <a:p>
            <a:r>
              <a:rPr lang="en-US" dirty="0">
                <a:solidFill>
                  <a:srgbClr val="FF0000"/>
                </a:solidFill>
              </a:rPr>
              <a:t>Activity #1</a:t>
            </a:r>
          </a:p>
        </p:txBody>
      </p:sp>
      <p:sp>
        <p:nvSpPr>
          <p:cNvPr id="3" name="Content Placeholder 2">
            <a:extLst>
              <a:ext uri="{FF2B5EF4-FFF2-40B4-BE49-F238E27FC236}">
                <a16:creationId xmlns:a16="http://schemas.microsoft.com/office/drawing/2014/main" id="{F50F4859-CFBF-DB48-B099-C09124FAE7C4}"/>
              </a:ext>
            </a:extLst>
          </p:cNvPr>
          <p:cNvSpPr>
            <a:spLocks noGrp="1"/>
          </p:cNvSpPr>
          <p:nvPr>
            <p:ph idx="1"/>
          </p:nvPr>
        </p:nvSpPr>
        <p:spPr>
          <a:xfrm>
            <a:off x="1969740" y="1824990"/>
            <a:ext cx="8915400" cy="3777622"/>
          </a:xfrm>
        </p:spPr>
        <p:txBody>
          <a:bodyPr>
            <a:normAutofit/>
          </a:bodyPr>
          <a:lstStyle/>
          <a:p>
            <a:r>
              <a:rPr lang="en-US" sz="2800" dirty="0"/>
              <a:t>True or False</a:t>
            </a:r>
          </a:p>
          <a:p>
            <a:pPr marL="914400" lvl="1" indent="-457200">
              <a:buFont typeface="+mj-lt"/>
              <a:buAutoNum type="arabicPeriod"/>
            </a:pPr>
            <a:r>
              <a:rPr lang="en-US" sz="2400" dirty="0"/>
              <a:t>Hadoop is an implementation of MapReduce programming paradigm.</a:t>
            </a:r>
          </a:p>
          <a:p>
            <a:pPr marL="914400" lvl="1" indent="-457200">
              <a:buFont typeface="+mj-lt"/>
              <a:buAutoNum type="arabicPeriod"/>
            </a:pPr>
            <a:r>
              <a:rPr lang="en-US" sz="2400" dirty="0"/>
              <a:t>Hadoop is built on peer-to-peer architecture.</a:t>
            </a:r>
          </a:p>
          <a:p>
            <a:pPr marL="914400" lvl="1" indent="-457200">
              <a:buFont typeface="+mj-lt"/>
              <a:buAutoNum type="arabicPeriod"/>
            </a:pPr>
            <a:r>
              <a:rPr lang="en-US" sz="2400" dirty="0"/>
              <a:t>HDFS is a NoSQL database.</a:t>
            </a:r>
          </a:p>
        </p:txBody>
      </p:sp>
    </p:spTree>
    <p:extLst>
      <p:ext uri="{BB962C8B-B14F-4D97-AF65-F5344CB8AC3E}">
        <p14:creationId xmlns:p14="http://schemas.microsoft.com/office/powerpoint/2010/main" val="18249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DAD2-339F-A247-9BD2-0B579AF0B307}"/>
              </a:ext>
            </a:extLst>
          </p:cNvPr>
          <p:cNvSpPr>
            <a:spLocks noGrp="1"/>
          </p:cNvSpPr>
          <p:nvPr>
            <p:ph type="title"/>
          </p:nvPr>
        </p:nvSpPr>
        <p:spPr>
          <a:xfrm>
            <a:off x="1559496" y="620688"/>
            <a:ext cx="10154344" cy="720080"/>
          </a:xfrm>
        </p:spPr>
        <p:txBody>
          <a:bodyPr>
            <a:normAutofit/>
          </a:bodyPr>
          <a:lstStyle/>
          <a:p>
            <a:r>
              <a:rPr lang="en-US" sz="4000" dirty="0">
                <a:solidFill>
                  <a:srgbClr val="FF0000"/>
                </a:solidFill>
              </a:rPr>
              <a:t>Hadoop Jobs – A </a:t>
            </a:r>
            <a:r>
              <a:rPr lang="en-US" sz="4000" dirty="0" err="1">
                <a:solidFill>
                  <a:srgbClr val="FF0000"/>
                </a:solidFill>
              </a:rPr>
              <a:t>WordCount</a:t>
            </a:r>
            <a:r>
              <a:rPr lang="en-US" sz="4000" dirty="0">
                <a:solidFill>
                  <a:srgbClr val="FF0000"/>
                </a:solidFill>
              </a:rPr>
              <a:t> Example</a:t>
            </a:r>
          </a:p>
        </p:txBody>
      </p:sp>
      <p:sp>
        <p:nvSpPr>
          <p:cNvPr id="3" name="Content Placeholder 2">
            <a:extLst>
              <a:ext uri="{FF2B5EF4-FFF2-40B4-BE49-F238E27FC236}">
                <a16:creationId xmlns:a16="http://schemas.microsoft.com/office/drawing/2014/main" id="{9E6B89D1-00D7-D147-8389-56C81570DE54}"/>
              </a:ext>
            </a:extLst>
          </p:cNvPr>
          <p:cNvSpPr>
            <a:spLocks noGrp="1"/>
          </p:cNvSpPr>
          <p:nvPr>
            <p:ph idx="1"/>
          </p:nvPr>
        </p:nvSpPr>
        <p:spPr>
          <a:xfrm>
            <a:off x="870319" y="1649289"/>
            <a:ext cx="10515600" cy="4351338"/>
          </a:xfrm>
        </p:spPr>
        <p:txBody>
          <a:bodyPr/>
          <a:lstStyle/>
          <a:p>
            <a:r>
              <a:rPr lang="en-US" sz="2400" dirty="0" err="1"/>
              <a:t>WordCount</a:t>
            </a:r>
            <a:r>
              <a:rPr lang="en-US" sz="2400" dirty="0"/>
              <a:t> is a commonly used example to illustrate MapReduce tasks in Hadoop</a:t>
            </a:r>
          </a:p>
          <a:p>
            <a:r>
              <a:rPr lang="en-US" sz="2400" dirty="0" err="1"/>
              <a:t>WordCount</a:t>
            </a:r>
            <a:r>
              <a:rPr lang="en-US" sz="2400" dirty="0"/>
              <a:t>: count the word frequency in a text file</a:t>
            </a:r>
          </a:p>
          <a:p>
            <a:pPr lvl="1"/>
            <a:r>
              <a:rPr lang="en-US" sz="2000" dirty="0"/>
              <a:t>Example </a:t>
            </a:r>
          </a:p>
          <a:p>
            <a:pPr lvl="2"/>
            <a:r>
              <a:rPr lang="en-US" sz="1800" dirty="0"/>
              <a:t>If a file’s content is:</a:t>
            </a:r>
          </a:p>
          <a:p>
            <a:pPr lvl="2"/>
            <a:endParaRPr lang="en-US" sz="1800" dirty="0"/>
          </a:p>
          <a:p>
            <a:pPr lvl="2"/>
            <a:r>
              <a:rPr lang="en-US" sz="1800" dirty="0"/>
              <a:t>The output would be:  </a:t>
            </a:r>
          </a:p>
          <a:p>
            <a:pPr marL="914400" lvl="2" indent="0">
              <a:buNone/>
            </a:pPr>
            <a:endParaRPr lang="en-US" sz="1800" dirty="0"/>
          </a:p>
          <a:p>
            <a:pPr marL="914400" lvl="2" indent="0">
              <a:buNone/>
            </a:pPr>
            <a:r>
              <a:rPr lang="en-US" dirty="0"/>
              <a:t>  </a:t>
            </a:r>
          </a:p>
        </p:txBody>
      </p:sp>
      <p:sp>
        <p:nvSpPr>
          <p:cNvPr id="4" name="TextBox 3">
            <a:extLst>
              <a:ext uri="{FF2B5EF4-FFF2-40B4-BE49-F238E27FC236}">
                <a16:creationId xmlns:a16="http://schemas.microsoft.com/office/drawing/2014/main" id="{26F73CF9-1A1C-634F-A758-9D136EB3F9C6}"/>
              </a:ext>
            </a:extLst>
          </p:cNvPr>
          <p:cNvSpPr txBox="1"/>
          <p:nvPr/>
        </p:nvSpPr>
        <p:spPr>
          <a:xfrm>
            <a:off x="4694704" y="3275441"/>
            <a:ext cx="5760640" cy="400110"/>
          </a:xfrm>
          <a:prstGeom prst="rect">
            <a:avLst/>
          </a:prstGeom>
          <a:noFill/>
        </p:spPr>
        <p:txBody>
          <a:bodyPr wrap="square" rtlCol="0">
            <a:spAutoFit/>
          </a:bodyPr>
          <a:lstStyle/>
          <a:p>
            <a:r>
              <a:rPr lang="en-US" sz="2000" dirty="0">
                <a:solidFill>
                  <a:srgbClr val="00B0F0"/>
                </a:solidFill>
                <a:latin typeface="+mn-lt"/>
              </a:rPr>
              <a:t>a cat loves a dog, a dog loves a fox, a fox loves a cat.</a:t>
            </a:r>
          </a:p>
        </p:txBody>
      </p:sp>
      <p:sp>
        <p:nvSpPr>
          <p:cNvPr id="5" name="TextBox 4">
            <a:extLst>
              <a:ext uri="{FF2B5EF4-FFF2-40B4-BE49-F238E27FC236}">
                <a16:creationId xmlns:a16="http://schemas.microsoft.com/office/drawing/2014/main" id="{340B31CC-0C9F-754A-8102-1C1750DC7E0D}"/>
              </a:ext>
            </a:extLst>
          </p:cNvPr>
          <p:cNvSpPr txBox="1"/>
          <p:nvPr/>
        </p:nvSpPr>
        <p:spPr>
          <a:xfrm>
            <a:off x="5034166" y="4507777"/>
            <a:ext cx="1296144" cy="1477328"/>
          </a:xfrm>
          <a:prstGeom prst="rect">
            <a:avLst/>
          </a:prstGeom>
          <a:noFill/>
        </p:spPr>
        <p:txBody>
          <a:bodyPr wrap="square" rtlCol="0">
            <a:spAutoFit/>
          </a:bodyPr>
          <a:lstStyle/>
          <a:p>
            <a:r>
              <a:rPr lang="en-US" sz="1800" dirty="0">
                <a:solidFill>
                  <a:schemeClr val="accent2">
                    <a:lumMod val="75000"/>
                  </a:schemeClr>
                </a:solidFill>
                <a:latin typeface="+mn-lt"/>
              </a:rPr>
              <a:t>a 6 </a:t>
            </a:r>
          </a:p>
          <a:p>
            <a:r>
              <a:rPr lang="en-US" sz="1800" dirty="0">
                <a:solidFill>
                  <a:schemeClr val="accent2">
                    <a:lumMod val="75000"/>
                  </a:schemeClr>
                </a:solidFill>
                <a:latin typeface="+mn-lt"/>
              </a:rPr>
              <a:t>cat 2</a:t>
            </a:r>
          </a:p>
          <a:p>
            <a:r>
              <a:rPr lang="en-US" sz="1800" dirty="0">
                <a:solidFill>
                  <a:schemeClr val="accent2">
                    <a:lumMod val="75000"/>
                  </a:schemeClr>
                </a:solidFill>
                <a:latin typeface="+mn-lt"/>
              </a:rPr>
              <a:t>dog 2</a:t>
            </a:r>
          </a:p>
          <a:p>
            <a:r>
              <a:rPr lang="en-US" sz="1800" dirty="0">
                <a:solidFill>
                  <a:schemeClr val="accent2">
                    <a:lumMod val="75000"/>
                  </a:schemeClr>
                </a:solidFill>
                <a:latin typeface="+mn-lt"/>
              </a:rPr>
              <a:t>fox 2 </a:t>
            </a:r>
          </a:p>
          <a:p>
            <a:r>
              <a:rPr lang="en-US" sz="1800" dirty="0">
                <a:solidFill>
                  <a:schemeClr val="accent2">
                    <a:lumMod val="75000"/>
                  </a:schemeClr>
                </a:solidFill>
                <a:latin typeface="+mn-lt"/>
              </a:rPr>
              <a:t>loves 3 </a:t>
            </a:r>
            <a:endParaRPr lang="en-US" dirty="0">
              <a:solidFill>
                <a:schemeClr val="accent2">
                  <a:lumMod val="75000"/>
                </a:schemeClr>
              </a:solidFill>
              <a:latin typeface="+mn-lt"/>
            </a:endParaRPr>
          </a:p>
        </p:txBody>
      </p:sp>
    </p:spTree>
    <p:extLst>
      <p:ext uri="{BB962C8B-B14F-4D97-AF65-F5344CB8AC3E}">
        <p14:creationId xmlns:p14="http://schemas.microsoft.com/office/powerpoint/2010/main" val="313134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EEA7-C94B-434F-A438-A531365D8193}"/>
              </a:ext>
            </a:extLst>
          </p:cNvPr>
          <p:cNvSpPr>
            <a:spLocks noGrp="1"/>
          </p:cNvSpPr>
          <p:nvPr>
            <p:ph type="title"/>
          </p:nvPr>
        </p:nvSpPr>
        <p:spPr>
          <a:xfrm>
            <a:off x="551384" y="1244949"/>
            <a:ext cx="2736304" cy="1325563"/>
          </a:xfrm>
        </p:spPr>
        <p:txBody>
          <a:bodyPr>
            <a:normAutofit fontScale="90000"/>
          </a:bodyPr>
          <a:lstStyle/>
          <a:p>
            <a:r>
              <a:rPr lang="en-US" sz="2800" dirty="0">
                <a:solidFill>
                  <a:srgbClr val="FF0000"/>
                </a:solidFill>
              </a:rPr>
              <a:t>Map and Reduce tasks in Java</a:t>
            </a:r>
          </a:p>
        </p:txBody>
      </p:sp>
      <p:sp>
        <p:nvSpPr>
          <p:cNvPr id="3" name="Content Placeholder 2">
            <a:extLst>
              <a:ext uri="{FF2B5EF4-FFF2-40B4-BE49-F238E27FC236}">
                <a16:creationId xmlns:a16="http://schemas.microsoft.com/office/drawing/2014/main" id="{C7ED4502-BF3A-7F47-B3E6-4FDE75454025}"/>
              </a:ext>
            </a:extLst>
          </p:cNvPr>
          <p:cNvSpPr>
            <a:spLocks noGrp="1"/>
          </p:cNvSpPr>
          <p:nvPr>
            <p:ph idx="1"/>
          </p:nvPr>
        </p:nvSpPr>
        <p:spPr>
          <a:xfrm>
            <a:off x="623392" y="2831969"/>
            <a:ext cx="2160240" cy="1794592"/>
          </a:xfrm>
        </p:spPr>
        <p:txBody>
          <a:bodyPr>
            <a:normAutofit lnSpcReduction="10000"/>
          </a:bodyPr>
          <a:lstStyle/>
          <a:p>
            <a:pPr marL="0" indent="0">
              <a:buNone/>
            </a:pPr>
            <a:r>
              <a:rPr lang="en-US" sz="2000" dirty="0"/>
              <a:t>For each Hadoop job, you will need to write </a:t>
            </a:r>
            <a:r>
              <a:rPr lang="en-US" sz="2000" dirty="0">
                <a:solidFill>
                  <a:srgbClr val="00B0F0"/>
                </a:solidFill>
              </a:rPr>
              <a:t>a map task </a:t>
            </a:r>
            <a:r>
              <a:rPr lang="en-US" sz="2000" dirty="0"/>
              <a:t>and</a:t>
            </a:r>
            <a:r>
              <a:rPr lang="en-US" sz="2000" dirty="0">
                <a:solidFill>
                  <a:srgbClr val="00B0F0"/>
                </a:solidFill>
              </a:rPr>
              <a:t> a reduce task</a:t>
            </a:r>
          </a:p>
        </p:txBody>
      </p:sp>
      <p:sp>
        <p:nvSpPr>
          <p:cNvPr id="4" name="TextBox 3">
            <a:extLst>
              <a:ext uri="{FF2B5EF4-FFF2-40B4-BE49-F238E27FC236}">
                <a16:creationId xmlns:a16="http://schemas.microsoft.com/office/drawing/2014/main" id="{A0148EF2-DD77-B44C-B3D8-1061BF8A163D}"/>
              </a:ext>
            </a:extLst>
          </p:cNvPr>
          <p:cNvSpPr txBox="1"/>
          <p:nvPr/>
        </p:nvSpPr>
        <p:spPr>
          <a:xfrm>
            <a:off x="2716640" y="628650"/>
            <a:ext cx="8861950" cy="4516353"/>
          </a:xfrm>
          <a:prstGeom prst="rect">
            <a:avLst/>
          </a:prstGeom>
          <a:noFill/>
        </p:spPr>
        <p:txBody>
          <a:bodyPr wrap="square" rtlCol="0">
            <a:spAutoFit/>
          </a:bodyPr>
          <a:lstStyle/>
          <a:p>
            <a:r>
              <a:rPr lang="en-US" sz="1600" dirty="0">
                <a:latin typeface="+mn-lt"/>
              </a:rPr>
              <a:t>public class </a:t>
            </a:r>
            <a:r>
              <a:rPr lang="en-US" sz="1600" dirty="0" err="1">
                <a:latin typeface="+mn-lt"/>
              </a:rPr>
              <a:t>WordCount</a:t>
            </a:r>
            <a:r>
              <a:rPr lang="en-US" sz="1600" dirty="0">
                <a:latin typeface="+mn-lt"/>
              </a:rPr>
              <a:t> { </a:t>
            </a:r>
          </a:p>
          <a:p>
            <a:r>
              <a:rPr lang="en-US" sz="1600" dirty="0">
                <a:latin typeface="+mn-lt"/>
              </a:rPr>
              <a:t>    public static class </a:t>
            </a:r>
            <a:r>
              <a:rPr lang="en-US" sz="1600" dirty="0" err="1">
                <a:latin typeface="+mn-lt"/>
              </a:rPr>
              <a:t>TokenizerMapper</a:t>
            </a:r>
            <a:r>
              <a:rPr lang="en-US" sz="1600" dirty="0">
                <a:latin typeface="+mn-lt"/>
              </a:rPr>
              <a:t> extends Mapper&lt;Object, Text, Text, </a:t>
            </a:r>
            <a:r>
              <a:rPr lang="en-US" sz="1600" dirty="0" err="1">
                <a:latin typeface="+mn-lt"/>
              </a:rPr>
              <a:t>IntWritable</a:t>
            </a:r>
            <a:r>
              <a:rPr lang="en-US" sz="1600" dirty="0">
                <a:latin typeface="+mn-lt"/>
              </a:rPr>
              <a:t>&gt;{ </a:t>
            </a:r>
          </a:p>
          <a:p>
            <a:r>
              <a:rPr lang="en-US" sz="1600" dirty="0">
                <a:latin typeface="+mn-lt"/>
              </a:rPr>
              <a:t>	private final static </a:t>
            </a:r>
            <a:r>
              <a:rPr lang="en-US" sz="1600" dirty="0" err="1">
                <a:latin typeface="+mn-lt"/>
              </a:rPr>
              <a:t>IntWritable</a:t>
            </a:r>
            <a:r>
              <a:rPr lang="en-US" sz="1600" dirty="0">
                <a:latin typeface="+mn-lt"/>
              </a:rPr>
              <a:t> one = new </a:t>
            </a:r>
            <a:r>
              <a:rPr lang="en-US" sz="1600" dirty="0" err="1">
                <a:latin typeface="+mn-lt"/>
              </a:rPr>
              <a:t>IntWritable</a:t>
            </a:r>
            <a:r>
              <a:rPr lang="en-US" sz="1600" dirty="0">
                <a:latin typeface="+mn-lt"/>
              </a:rPr>
              <a:t>(1); </a:t>
            </a:r>
          </a:p>
          <a:p>
            <a:r>
              <a:rPr lang="en-US" sz="1600" dirty="0">
                <a:latin typeface="+mn-lt"/>
              </a:rPr>
              <a:t>	private Text word = new Text(); </a:t>
            </a:r>
          </a:p>
          <a:p>
            <a:r>
              <a:rPr lang="en-US" sz="1600" dirty="0">
                <a:latin typeface="+mn-lt"/>
              </a:rPr>
              <a:t>	public void </a:t>
            </a:r>
            <a:r>
              <a:rPr lang="en-US" sz="1600" dirty="0">
                <a:solidFill>
                  <a:schemeClr val="accent2">
                    <a:lumMod val="75000"/>
                  </a:schemeClr>
                </a:solidFill>
                <a:latin typeface="+mn-lt"/>
              </a:rPr>
              <a:t>map</a:t>
            </a:r>
            <a:r>
              <a:rPr lang="en-US" sz="1600" dirty="0">
                <a:latin typeface="+mn-lt"/>
              </a:rPr>
              <a:t>(Object key, Text value, Context context ) </a:t>
            </a:r>
          </a:p>
          <a:p>
            <a:r>
              <a:rPr lang="en-US" sz="1600" dirty="0">
                <a:latin typeface="+mn-lt"/>
              </a:rPr>
              <a:t>		throws </a:t>
            </a:r>
            <a:r>
              <a:rPr lang="en-US" sz="1600" dirty="0" err="1">
                <a:latin typeface="+mn-lt"/>
              </a:rPr>
              <a:t>IOException</a:t>
            </a:r>
            <a:r>
              <a:rPr lang="en-US" sz="1600" dirty="0">
                <a:latin typeface="+mn-lt"/>
              </a:rPr>
              <a:t>, </a:t>
            </a:r>
            <a:r>
              <a:rPr lang="en-US" sz="1600" dirty="0" err="1">
                <a:latin typeface="+mn-lt"/>
              </a:rPr>
              <a:t>InterruptedException</a:t>
            </a:r>
            <a:r>
              <a:rPr lang="en-US" sz="1600" dirty="0">
                <a:latin typeface="+mn-lt"/>
              </a:rPr>
              <a:t> { </a:t>
            </a:r>
          </a:p>
          <a:p>
            <a:r>
              <a:rPr lang="en-US" sz="1600" dirty="0">
                <a:latin typeface="+mn-lt"/>
              </a:rPr>
              <a:t>	       </a:t>
            </a:r>
            <a:r>
              <a:rPr lang="en-US" sz="1600" dirty="0" err="1">
                <a:latin typeface="+mn-lt"/>
              </a:rPr>
              <a:t>StringTokenizer</a:t>
            </a:r>
            <a:r>
              <a:rPr lang="en-US" sz="1600" dirty="0">
                <a:latin typeface="+mn-lt"/>
              </a:rPr>
              <a:t> </a:t>
            </a:r>
            <a:r>
              <a:rPr lang="en-US" sz="1600" dirty="0" err="1">
                <a:latin typeface="+mn-lt"/>
              </a:rPr>
              <a:t>itr</a:t>
            </a:r>
            <a:r>
              <a:rPr lang="en-US" sz="1600" dirty="0">
                <a:latin typeface="+mn-lt"/>
              </a:rPr>
              <a:t> = new </a:t>
            </a:r>
            <a:r>
              <a:rPr lang="en-US" sz="1600" dirty="0" err="1">
                <a:latin typeface="+mn-lt"/>
              </a:rPr>
              <a:t>StringTokenizer</a:t>
            </a:r>
            <a:r>
              <a:rPr lang="en-US" sz="1600" dirty="0">
                <a:latin typeface="+mn-lt"/>
              </a:rPr>
              <a:t>(</a:t>
            </a:r>
            <a:r>
              <a:rPr lang="en-US" sz="1600" dirty="0" err="1">
                <a:latin typeface="+mn-lt"/>
              </a:rPr>
              <a:t>value.toString</a:t>
            </a:r>
            <a:r>
              <a:rPr lang="en-US" sz="1600" dirty="0">
                <a:latin typeface="+mn-lt"/>
              </a:rPr>
              <a:t>()); </a:t>
            </a:r>
          </a:p>
          <a:p>
            <a:r>
              <a:rPr lang="en-US" sz="1600" dirty="0">
                <a:latin typeface="+mn-lt"/>
              </a:rPr>
              <a:t>	       </a:t>
            </a:r>
            <a:r>
              <a:rPr lang="en-US" sz="1600" dirty="0">
                <a:solidFill>
                  <a:schemeClr val="accent2">
                    <a:lumMod val="75000"/>
                  </a:schemeClr>
                </a:solidFill>
                <a:latin typeface="+mn-lt"/>
              </a:rPr>
              <a:t>while (</a:t>
            </a:r>
            <a:r>
              <a:rPr lang="en-US" sz="1600" dirty="0" err="1">
                <a:solidFill>
                  <a:schemeClr val="accent2">
                    <a:lumMod val="75000"/>
                  </a:schemeClr>
                </a:solidFill>
                <a:latin typeface="+mn-lt"/>
              </a:rPr>
              <a:t>itr.hasMoreTokens</a:t>
            </a:r>
            <a:r>
              <a:rPr lang="en-US" sz="1600" dirty="0">
                <a:solidFill>
                  <a:schemeClr val="accent2">
                    <a:lumMod val="75000"/>
                  </a:schemeClr>
                </a:solidFill>
                <a:latin typeface="+mn-lt"/>
              </a:rPr>
              <a:t>()) { </a:t>
            </a:r>
          </a:p>
          <a:p>
            <a:r>
              <a:rPr lang="en-US" sz="1600" dirty="0">
                <a:solidFill>
                  <a:schemeClr val="accent2">
                    <a:lumMod val="75000"/>
                  </a:schemeClr>
                </a:solidFill>
                <a:latin typeface="+mn-lt"/>
              </a:rPr>
              <a:t> 		</a:t>
            </a:r>
            <a:r>
              <a:rPr lang="en-US" sz="1600" dirty="0" err="1">
                <a:solidFill>
                  <a:schemeClr val="accent2">
                    <a:lumMod val="75000"/>
                  </a:schemeClr>
                </a:solidFill>
                <a:latin typeface="+mn-lt"/>
              </a:rPr>
              <a:t>word.set</a:t>
            </a:r>
            <a:r>
              <a:rPr lang="en-US" sz="1600" dirty="0">
                <a:solidFill>
                  <a:schemeClr val="accent2">
                    <a:lumMod val="75000"/>
                  </a:schemeClr>
                </a:solidFill>
                <a:latin typeface="+mn-lt"/>
              </a:rPr>
              <a:t>(</a:t>
            </a:r>
            <a:r>
              <a:rPr lang="en-US" sz="1600" dirty="0" err="1">
                <a:solidFill>
                  <a:schemeClr val="accent2">
                    <a:lumMod val="75000"/>
                  </a:schemeClr>
                </a:solidFill>
                <a:latin typeface="+mn-lt"/>
              </a:rPr>
              <a:t>itr.nextToken</a:t>
            </a:r>
            <a:r>
              <a:rPr lang="en-US" sz="1600" dirty="0">
                <a:solidFill>
                  <a:schemeClr val="accent2">
                    <a:lumMod val="75000"/>
                  </a:schemeClr>
                </a:solidFill>
                <a:latin typeface="+mn-lt"/>
              </a:rPr>
              <a:t>()); </a:t>
            </a:r>
          </a:p>
          <a:p>
            <a:r>
              <a:rPr lang="en-US" sz="1600" dirty="0">
                <a:solidFill>
                  <a:schemeClr val="accent2">
                    <a:lumMod val="75000"/>
                  </a:schemeClr>
                </a:solidFill>
                <a:latin typeface="+mn-lt"/>
              </a:rPr>
              <a:t>		</a:t>
            </a:r>
            <a:r>
              <a:rPr lang="en-US" sz="1600" dirty="0" err="1">
                <a:solidFill>
                  <a:schemeClr val="accent2">
                    <a:lumMod val="75000"/>
                  </a:schemeClr>
                </a:solidFill>
                <a:latin typeface="+mn-lt"/>
              </a:rPr>
              <a:t>context.write</a:t>
            </a:r>
            <a:r>
              <a:rPr lang="en-US" sz="1600" dirty="0">
                <a:solidFill>
                  <a:schemeClr val="accent2">
                    <a:lumMod val="75000"/>
                  </a:schemeClr>
                </a:solidFill>
                <a:latin typeface="+mn-lt"/>
              </a:rPr>
              <a:t>(word, one); } </a:t>
            </a:r>
            <a:r>
              <a:rPr lang="en-US" sz="1600" dirty="0">
                <a:latin typeface="+mn-lt"/>
              </a:rPr>
              <a:t>} } </a:t>
            </a:r>
          </a:p>
          <a:p>
            <a:r>
              <a:rPr lang="en-US" sz="1600" dirty="0">
                <a:latin typeface="+mn-lt"/>
              </a:rPr>
              <a:t>    public static class </a:t>
            </a:r>
            <a:r>
              <a:rPr lang="en-US" sz="1600" dirty="0" err="1">
                <a:latin typeface="+mn-lt"/>
              </a:rPr>
              <a:t>IntSumReducer</a:t>
            </a:r>
            <a:r>
              <a:rPr lang="en-US" sz="1600" dirty="0">
                <a:latin typeface="+mn-lt"/>
              </a:rPr>
              <a:t> extends Reducer&lt;</a:t>
            </a:r>
            <a:r>
              <a:rPr lang="en-US" sz="1600" dirty="0" err="1">
                <a:latin typeface="+mn-lt"/>
              </a:rPr>
              <a:t>Text,IntWritable,Text,IntWritable</a:t>
            </a:r>
            <a:r>
              <a:rPr lang="en-US" sz="1600" dirty="0">
                <a:latin typeface="+mn-lt"/>
              </a:rPr>
              <a:t>&gt; { 	private </a:t>
            </a:r>
            <a:r>
              <a:rPr lang="en-US" sz="1600" dirty="0" err="1">
                <a:latin typeface="+mn-lt"/>
              </a:rPr>
              <a:t>IntWritable</a:t>
            </a:r>
            <a:r>
              <a:rPr lang="en-US" sz="1600" dirty="0">
                <a:latin typeface="+mn-lt"/>
              </a:rPr>
              <a:t> result = new </a:t>
            </a:r>
            <a:r>
              <a:rPr lang="en-US" sz="1600" dirty="0" err="1">
                <a:latin typeface="+mn-lt"/>
              </a:rPr>
              <a:t>IntWritable</a:t>
            </a:r>
            <a:r>
              <a:rPr lang="en-US" sz="1600" dirty="0">
                <a:latin typeface="+mn-lt"/>
              </a:rPr>
              <a:t>(); </a:t>
            </a:r>
          </a:p>
          <a:p>
            <a:r>
              <a:rPr lang="en-US" sz="1600" dirty="0">
                <a:latin typeface="+mn-lt"/>
              </a:rPr>
              <a:t>	public void </a:t>
            </a:r>
            <a:r>
              <a:rPr lang="en-US" sz="1600" dirty="0">
                <a:solidFill>
                  <a:srgbClr val="00B050"/>
                </a:solidFill>
                <a:latin typeface="+mn-lt"/>
              </a:rPr>
              <a:t>reduce</a:t>
            </a:r>
            <a:r>
              <a:rPr lang="en-US" sz="1600" dirty="0">
                <a:latin typeface="+mn-lt"/>
              </a:rPr>
              <a:t>(Text key, </a:t>
            </a:r>
            <a:r>
              <a:rPr lang="en-US" sz="1600" dirty="0" err="1">
                <a:latin typeface="+mn-lt"/>
              </a:rPr>
              <a:t>Iterable</a:t>
            </a:r>
            <a:r>
              <a:rPr lang="en-US" sz="1600" dirty="0">
                <a:latin typeface="+mn-lt"/>
              </a:rPr>
              <a:t>&lt;</a:t>
            </a:r>
            <a:r>
              <a:rPr lang="en-US" sz="1600" dirty="0" err="1">
                <a:latin typeface="+mn-lt"/>
              </a:rPr>
              <a:t>IntWritable</a:t>
            </a:r>
            <a:r>
              <a:rPr lang="en-US" sz="1600" dirty="0">
                <a:latin typeface="+mn-lt"/>
              </a:rPr>
              <a:t>&gt; values, Context context ) </a:t>
            </a:r>
          </a:p>
          <a:p>
            <a:r>
              <a:rPr lang="en-US" sz="1600" dirty="0">
                <a:latin typeface="+mn-lt"/>
              </a:rPr>
              <a:t>		throws </a:t>
            </a:r>
            <a:r>
              <a:rPr lang="en-US" sz="1600" dirty="0" err="1">
                <a:latin typeface="+mn-lt"/>
              </a:rPr>
              <a:t>IOException</a:t>
            </a:r>
            <a:r>
              <a:rPr lang="en-US" sz="1600" dirty="0">
                <a:latin typeface="+mn-lt"/>
              </a:rPr>
              <a:t>, </a:t>
            </a:r>
            <a:r>
              <a:rPr lang="en-US" sz="1600" dirty="0" err="1">
                <a:latin typeface="+mn-lt"/>
              </a:rPr>
              <a:t>InterruptedException</a:t>
            </a:r>
            <a:r>
              <a:rPr lang="en-US" sz="1600" dirty="0">
                <a:latin typeface="+mn-lt"/>
              </a:rPr>
              <a:t> { </a:t>
            </a:r>
          </a:p>
          <a:p>
            <a:r>
              <a:rPr lang="en-US" sz="1600" dirty="0">
                <a:latin typeface="+mn-lt"/>
              </a:rPr>
              <a:t>	        </a:t>
            </a:r>
            <a:r>
              <a:rPr lang="en-US" sz="1600" dirty="0" err="1">
                <a:solidFill>
                  <a:srgbClr val="00B050"/>
                </a:solidFill>
                <a:latin typeface="+mn-lt"/>
              </a:rPr>
              <a:t>int</a:t>
            </a:r>
            <a:r>
              <a:rPr lang="en-US" sz="1600" dirty="0">
                <a:solidFill>
                  <a:srgbClr val="00B050"/>
                </a:solidFill>
                <a:latin typeface="+mn-lt"/>
              </a:rPr>
              <a:t> sum = 0; </a:t>
            </a:r>
          </a:p>
          <a:p>
            <a:r>
              <a:rPr lang="en-US" sz="1600" dirty="0">
                <a:solidFill>
                  <a:srgbClr val="00B050"/>
                </a:solidFill>
                <a:latin typeface="+mn-lt"/>
              </a:rPr>
              <a:t>                            for (</a:t>
            </a:r>
            <a:r>
              <a:rPr lang="en-US" sz="1600" dirty="0" err="1">
                <a:solidFill>
                  <a:srgbClr val="00B050"/>
                </a:solidFill>
                <a:latin typeface="+mn-lt"/>
              </a:rPr>
              <a:t>IntWritable</a:t>
            </a:r>
            <a:r>
              <a:rPr lang="en-US" sz="1600" dirty="0">
                <a:solidFill>
                  <a:srgbClr val="00B050"/>
                </a:solidFill>
                <a:latin typeface="+mn-lt"/>
              </a:rPr>
              <a:t> </a:t>
            </a:r>
            <a:r>
              <a:rPr lang="en-US" sz="1600" dirty="0" err="1">
                <a:solidFill>
                  <a:srgbClr val="00B050"/>
                </a:solidFill>
                <a:latin typeface="+mn-lt"/>
              </a:rPr>
              <a:t>val</a:t>
            </a:r>
            <a:r>
              <a:rPr lang="en-US" sz="1600" dirty="0">
                <a:solidFill>
                  <a:srgbClr val="00B050"/>
                </a:solidFill>
                <a:latin typeface="+mn-lt"/>
              </a:rPr>
              <a:t> : values) { sum += </a:t>
            </a:r>
            <a:r>
              <a:rPr lang="en-US" sz="1600" dirty="0" err="1">
                <a:solidFill>
                  <a:srgbClr val="00B050"/>
                </a:solidFill>
                <a:latin typeface="+mn-lt"/>
              </a:rPr>
              <a:t>val.get</a:t>
            </a:r>
            <a:r>
              <a:rPr lang="en-US" sz="1600" dirty="0">
                <a:solidFill>
                  <a:srgbClr val="00B050"/>
                </a:solidFill>
                <a:latin typeface="+mn-lt"/>
              </a:rPr>
              <a:t>(); } </a:t>
            </a:r>
          </a:p>
          <a:p>
            <a:r>
              <a:rPr lang="en-US" sz="1600" dirty="0">
                <a:solidFill>
                  <a:srgbClr val="00B050"/>
                </a:solidFill>
                <a:latin typeface="+mn-lt"/>
              </a:rPr>
              <a:t>	        </a:t>
            </a:r>
            <a:r>
              <a:rPr lang="en-US" sz="1600" dirty="0" err="1">
                <a:solidFill>
                  <a:srgbClr val="00B050"/>
                </a:solidFill>
                <a:latin typeface="+mn-lt"/>
              </a:rPr>
              <a:t>result.set</a:t>
            </a:r>
            <a:r>
              <a:rPr lang="en-US" sz="1600" dirty="0">
                <a:solidFill>
                  <a:srgbClr val="00B050"/>
                </a:solidFill>
                <a:latin typeface="+mn-lt"/>
              </a:rPr>
              <a:t>(sum); </a:t>
            </a:r>
          </a:p>
          <a:p>
            <a:r>
              <a:rPr lang="en-US" sz="1600" dirty="0">
                <a:solidFill>
                  <a:srgbClr val="00B050"/>
                </a:solidFill>
                <a:latin typeface="+mn-lt"/>
              </a:rPr>
              <a:t>	        </a:t>
            </a:r>
            <a:r>
              <a:rPr lang="en-US" sz="1600" dirty="0" err="1">
                <a:solidFill>
                  <a:srgbClr val="00B050"/>
                </a:solidFill>
                <a:latin typeface="+mn-lt"/>
              </a:rPr>
              <a:t>context.write</a:t>
            </a:r>
            <a:r>
              <a:rPr lang="en-US" sz="1600" dirty="0">
                <a:solidFill>
                  <a:srgbClr val="00B050"/>
                </a:solidFill>
                <a:latin typeface="+mn-lt"/>
              </a:rPr>
              <a:t>(key, result);</a:t>
            </a:r>
            <a:r>
              <a:rPr lang="en-US" sz="1600" dirty="0">
                <a:latin typeface="+mn-lt"/>
              </a:rPr>
              <a:t> } }</a:t>
            </a:r>
          </a:p>
        </p:txBody>
      </p:sp>
      <p:sp>
        <p:nvSpPr>
          <p:cNvPr id="5" name="Rectangle 4">
            <a:extLst>
              <a:ext uri="{FF2B5EF4-FFF2-40B4-BE49-F238E27FC236}">
                <a16:creationId xmlns:a16="http://schemas.microsoft.com/office/drawing/2014/main" id="{1F61242A-7741-C546-8D01-52F9BE9B30A1}"/>
              </a:ext>
            </a:extLst>
          </p:cNvPr>
          <p:cNvSpPr/>
          <p:nvPr/>
        </p:nvSpPr>
        <p:spPr>
          <a:xfrm>
            <a:off x="551384" y="1484784"/>
            <a:ext cx="2664296"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D29578-548A-5649-B300-159EC4D107E9}"/>
              </a:ext>
            </a:extLst>
          </p:cNvPr>
          <p:cNvSpPr/>
          <p:nvPr/>
        </p:nvSpPr>
        <p:spPr>
          <a:xfrm>
            <a:off x="556400" y="2882845"/>
            <a:ext cx="2160240" cy="1677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14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71676" y="590551"/>
            <a:ext cx="8239125" cy="466725"/>
          </a:xfrm>
        </p:spPr>
        <p:txBody>
          <a:bodyPr>
            <a:noAutofit/>
          </a:bodyPr>
          <a:lstStyle/>
          <a:p>
            <a:r>
              <a:rPr lang="en-US" sz="3200" dirty="0">
                <a:solidFill>
                  <a:srgbClr val="FF0000"/>
                </a:solidFill>
              </a:rPr>
              <a:t>Main Topics</a:t>
            </a:r>
          </a:p>
        </p:txBody>
      </p:sp>
      <p:sp>
        <p:nvSpPr>
          <p:cNvPr id="7" name="Content Placeholder 6"/>
          <p:cNvSpPr>
            <a:spLocks noGrp="1"/>
          </p:cNvSpPr>
          <p:nvPr>
            <p:ph idx="1"/>
          </p:nvPr>
        </p:nvSpPr>
        <p:spPr>
          <a:xfrm>
            <a:off x="1996084" y="1556792"/>
            <a:ext cx="8229600" cy="3684885"/>
          </a:xfrm>
        </p:spPr>
        <p:txBody>
          <a:bodyPr>
            <a:normAutofit/>
          </a:bodyPr>
          <a:lstStyle/>
          <a:p>
            <a:pPr marL="457200" indent="-457200">
              <a:buFont typeface="+mj-lt"/>
              <a:buAutoNum type="arabicPeriod"/>
            </a:pPr>
            <a:r>
              <a:rPr lang="en-US" sz="2400" dirty="0"/>
              <a:t>Introduction to Hadoop   </a:t>
            </a:r>
            <a:r>
              <a:rPr lang="en-US" dirty="0"/>
              <a:t> </a:t>
            </a:r>
          </a:p>
          <a:p>
            <a:pPr marL="457200" indent="-457200">
              <a:buFont typeface="+mj-lt"/>
              <a:buAutoNum type="arabicPeriod"/>
            </a:pPr>
            <a:r>
              <a:rPr lang="en-US" sz="2400" dirty="0"/>
              <a:t>Versions of Hadoop</a:t>
            </a:r>
          </a:p>
          <a:p>
            <a:pPr marL="457200" indent="-457200">
              <a:buFont typeface="+mj-lt"/>
              <a:buAutoNum type="arabicPeriod"/>
            </a:pPr>
            <a:r>
              <a:rPr lang="en-US" sz="2400" dirty="0"/>
              <a:t>Hadoop and MapReduce</a:t>
            </a:r>
          </a:p>
          <a:p>
            <a:pPr marL="457200" indent="-457200">
              <a:buFont typeface="+mj-lt"/>
              <a:buAutoNum type="arabicPeriod"/>
            </a:pPr>
            <a:r>
              <a:rPr lang="en-US" sz="2400" dirty="0"/>
              <a:t>Hadoop Distributed File System (HDFS)</a:t>
            </a:r>
          </a:p>
          <a:p>
            <a:pPr marL="457200" indent="-457200">
              <a:buFont typeface="+mj-lt"/>
              <a:buAutoNum type="arabicPeriod"/>
            </a:pPr>
            <a:r>
              <a:rPr lang="en-US" sz="2400" dirty="0"/>
              <a:t>Hadoop Jobs   </a:t>
            </a:r>
          </a:p>
          <a:p>
            <a:pPr marL="457200" indent="-457200">
              <a:buFont typeface="+mj-lt"/>
              <a:buAutoNum type="arabicPeriod"/>
            </a:pPr>
            <a:r>
              <a:rPr lang="en-US" sz="2400" dirty="0"/>
              <a:t>Summary    </a:t>
            </a:r>
          </a:p>
          <a:p>
            <a:pPr marL="457200" indent="-457200">
              <a:buFont typeface="+mj-lt"/>
              <a:buAutoNum type="arabicPeriod"/>
            </a:pPr>
            <a:endParaRPr lang="en-US" sz="2000" dirty="0"/>
          </a:p>
        </p:txBody>
      </p:sp>
    </p:spTree>
    <p:extLst>
      <p:ext uri="{BB962C8B-B14F-4D97-AF65-F5344CB8AC3E}">
        <p14:creationId xmlns:p14="http://schemas.microsoft.com/office/powerpoint/2010/main" val="2468300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506" y="365125"/>
            <a:ext cx="9817094" cy="759619"/>
          </a:xfrm>
        </p:spPr>
        <p:txBody>
          <a:bodyPr>
            <a:noAutofit/>
          </a:bodyPr>
          <a:lstStyle/>
          <a:p>
            <a:r>
              <a:rPr lang="en-US" sz="2800" dirty="0">
                <a:solidFill>
                  <a:srgbClr val="FF0000"/>
                </a:solidFill>
              </a:rPr>
              <a:t>How to Run </a:t>
            </a:r>
            <a:r>
              <a:rPr lang="en-US" sz="2800" dirty="0" err="1">
                <a:solidFill>
                  <a:srgbClr val="FF0000"/>
                </a:solidFill>
              </a:rPr>
              <a:t>WordCount</a:t>
            </a:r>
            <a:r>
              <a:rPr lang="en-US" sz="2800" dirty="0">
                <a:solidFill>
                  <a:srgbClr val="FF0000"/>
                </a:solidFill>
              </a:rPr>
              <a:t> Hadoop Jobs – Java/Linux</a:t>
            </a:r>
          </a:p>
        </p:txBody>
      </p:sp>
      <p:sp>
        <p:nvSpPr>
          <p:cNvPr id="3" name="Content Placeholder 2"/>
          <p:cNvSpPr>
            <a:spLocks noGrp="1"/>
          </p:cNvSpPr>
          <p:nvPr>
            <p:ph idx="1"/>
          </p:nvPr>
        </p:nvSpPr>
        <p:spPr>
          <a:xfrm>
            <a:off x="1533600" y="1021874"/>
            <a:ext cx="10658400" cy="5184576"/>
          </a:xfrm>
        </p:spPr>
        <p:txBody>
          <a:bodyPr>
            <a:normAutofit fontScale="77500" lnSpcReduction="20000"/>
          </a:bodyPr>
          <a:lstStyle/>
          <a:p>
            <a:pPr marL="0" indent="0">
              <a:buNone/>
            </a:pPr>
            <a:r>
              <a:rPr lang="en-US" dirty="0"/>
              <a:t>1. </a:t>
            </a:r>
            <a:r>
              <a:rPr lang="en-US" sz="2300" dirty="0"/>
              <a:t>Prerequisite</a:t>
            </a:r>
          </a:p>
          <a:p>
            <a:pPr marL="457200" lvl="1" indent="0">
              <a:buNone/>
            </a:pPr>
            <a:r>
              <a:rPr lang="en-US" sz="2100" dirty="0"/>
              <a:t>a. Ensure Hadoop is installed, configure and is </a:t>
            </a:r>
            <a:r>
              <a:rPr lang="en-US" sz="2100" dirty="0">
                <a:solidFill>
                  <a:srgbClr val="00B0F0"/>
                </a:solidFill>
              </a:rPr>
              <a:t>running</a:t>
            </a:r>
            <a:r>
              <a:rPr lang="en-US" sz="2100" dirty="0"/>
              <a:t>.</a:t>
            </a:r>
          </a:p>
          <a:p>
            <a:pPr marL="457200" lvl="1" indent="0">
              <a:buNone/>
            </a:pPr>
            <a:r>
              <a:rPr lang="en-US" sz="2100" dirty="0"/>
              <a:t>b. Before you run a program, you must create input directory and specify output location in HDFS.</a:t>
            </a:r>
          </a:p>
          <a:p>
            <a:pPr marL="457200" lvl="1" indent="0">
              <a:buNone/>
            </a:pPr>
            <a:r>
              <a:rPr lang="en-US" sz="2100" dirty="0"/>
              <a:t>c. If you run the program again, make sure you remove the output directory first.</a:t>
            </a:r>
          </a:p>
          <a:p>
            <a:pPr marL="0" indent="0">
              <a:buNone/>
            </a:pPr>
            <a:r>
              <a:rPr lang="en-US" dirty="0"/>
              <a:t>2</a:t>
            </a:r>
            <a:r>
              <a:rPr lang="en-US" sz="2300" dirty="0"/>
              <a:t>. Copy Files to </a:t>
            </a:r>
            <a:r>
              <a:rPr lang="en-US" sz="2300" dirty="0" err="1"/>
              <a:t>Namenode</a:t>
            </a:r>
            <a:r>
              <a:rPr lang="en-US" sz="2300" dirty="0"/>
              <a:t> </a:t>
            </a:r>
            <a:r>
              <a:rPr lang="en-US" sz="2300" dirty="0" err="1"/>
              <a:t>Filesystem</a:t>
            </a:r>
            <a:endParaRPr lang="en-US" sz="2300" dirty="0"/>
          </a:p>
          <a:p>
            <a:pPr marL="914400" lvl="2" indent="0">
              <a:buNone/>
            </a:pPr>
            <a:r>
              <a:rPr lang="en-US" sz="1800" dirty="0">
                <a:solidFill>
                  <a:schemeClr val="accent2">
                    <a:lumMod val="75000"/>
                  </a:schemeClr>
                </a:solidFill>
              </a:rPr>
              <a:t>$ </a:t>
            </a:r>
            <a:r>
              <a:rPr lang="en-US" sz="1800" dirty="0" err="1">
                <a:solidFill>
                  <a:schemeClr val="accent2">
                    <a:lumMod val="75000"/>
                  </a:schemeClr>
                </a:solidFill>
              </a:rPr>
              <a:t>hdfs</a:t>
            </a:r>
            <a:r>
              <a:rPr lang="en-US" sz="1800" dirty="0">
                <a:solidFill>
                  <a:schemeClr val="accent2">
                    <a:lumMod val="75000"/>
                  </a:schemeClr>
                </a:solidFill>
              </a:rPr>
              <a:t> </a:t>
            </a:r>
            <a:r>
              <a:rPr lang="en-US" sz="1800" dirty="0" err="1">
                <a:solidFill>
                  <a:schemeClr val="accent2">
                    <a:lumMod val="75000"/>
                  </a:schemeClr>
                </a:solidFill>
              </a:rPr>
              <a:t>dfs</a:t>
            </a:r>
            <a:r>
              <a:rPr lang="en-US" sz="1800" dirty="0">
                <a:solidFill>
                  <a:schemeClr val="accent2">
                    <a:lumMod val="75000"/>
                  </a:schemeClr>
                </a:solidFill>
              </a:rPr>
              <a:t> -</a:t>
            </a:r>
            <a:r>
              <a:rPr lang="en-US" sz="1800" dirty="0" err="1">
                <a:solidFill>
                  <a:schemeClr val="accent2">
                    <a:lumMod val="75000"/>
                  </a:schemeClr>
                </a:solidFill>
              </a:rPr>
              <a:t>mkdir</a:t>
            </a:r>
            <a:r>
              <a:rPr lang="en-US" sz="1800" dirty="0">
                <a:solidFill>
                  <a:schemeClr val="accent2">
                    <a:lumMod val="75000"/>
                  </a:schemeClr>
                </a:solidFill>
              </a:rPr>
              <a:t> -p /user/</a:t>
            </a:r>
            <a:r>
              <a:rPr lang="en-US" sz="1800" dirty="0" err="1">
                <a:solidFill>
                  <a:schemeClr val="accent2">
                    <a:lumMod val="75000"/>
                  </a:schemeClr>
                </a:solidFill>
              </a:rPr>
              <a:t>hadoop</a:t>
            </a:r>
            <a:r>
              <a:rPr lang="en-US" sz="1800" dirty="0">
                <a:solidFill>
                  <a:schemeClr val="accent2">
                    <a:lumMod val="75000"/>
                  </a:schemeClr>
                </a:solidFill>
              </a:rPr>
              <a:t>/input</a:t>
            </a:r>
          </a:p>
          <a:p>
            <a:pPr marL="914400" lvl="2" indent="0">
              <a:buNone/>
            </a:pPr>
            <a:r>
              <a:rPr lang="en-US" sz="1800" dirty="0">
                <a:solidFill>
                  <a:schemeClr val="accent2">
                    <a:lumMod val="75000"/>
                  </a:schemeClr>
                </a:solidFill>
              </a:rPr>
              <a:t>$ </a:t>
            </a:r>
            <a:r>
              <a:rPr lang="en-US" sz="1800" dirty="0" err="1">
                <a:solidFill>
                  <a:schemeClr val="accent2">
                    <a:lumMod val="75000"/>
                  </a:schemeClr>
                </a:solidFill>
              </a:rPr>
              <a:t>hdfs</a:t>
            </a:r>
            <a:r>
              <a:rPr lang="en-US" sz="1800" dirty="0">
                <a:solidFill>
                  <a:schemeClr val="accent2">
                    <a:lumMod val="75000"/>
                  </a:schemeClr>
                </a:solidFill>
              </a:rPr>
              <a:t> </a:t>
            </a:r>
            <a:r>
              <a:rPr lang="en-US" sz="1800" dirty="0" err="1">
                <a:solidFill>
                  <a:schemeClr val="accent2">
                    <a:lumMod val="75000"/>
                  </a:schemeClr>
                </a:solidFill>
              </a:rPr>
              <a:t>dfs</a:t>
            </a:r>
            <a:r>
              <a:rPr lang="en-US" sz="1800" dirty="0">
                <a:solidFill>
                  <a:schemeClr val="accent2">
                    <a:lumMod val="75000"/>
                  </a:schemeClr>
                </a:solidFill>
              </a:rPr>
              <a:t> -put myInput.txt /user/</a:t>
            </a:r>
            <a:r>
              <a:rPr lang="en-US" sz="1800" dirty="0" err="1">
                <a:solidFill>
                  <a:schemeClr val="accent2">
                    <a:lumMod val="75000"/>
                  </a:schemeClr>
                </a:solidFill>
              </a:rPr>
              <a:t>hadoop</a:t>
            </a:r>
            <a:r>
              <a:rPr lang="en-US" sz="1800" dirty="0">
                <a:solidFill>
                  <a:schemeClr val="accent2">
                    <a:lumMod val="75000"/>
                  </a:schemeClr>
                </a:solidFill>
              </a:rPr>
              <a:t>/input/   </a:t>
            </a:r>
            <a:r>
              <a:rPr lang="en-US" sz="1800" dirty="0"/>
              <a:t>#here myInput.txt is the input file</a:t>
            </a:r>
          </a:p>
          <a:p>
            <a:pPr marL="0" indent="0">
              <a:buNone/>
            </a:pPr>
            <a:r>
              <a:rPr lang="en-US" dirty="0"/>
              <a:t>3. </a:t>
            </a:r>
            <a:r>
              <a:rPr lang="en-US" sz="2300" dirty="0"/>
              <a:t>Running </a:t>
            </a:r>
            <a:r>
              <a:rPr lang="en-US" sz="2300" dirty="0" err="1"/>
              <a:t>Wordcount</a:t>
            </a:r>
            <a:r>
              <a:rPr lang="en-US" sz="2300" dirty="0"/>
              <a:t> Command</a:t>
            </a:r>
            <a:endParaRPr lang="en-US" dirty="0"/>
          </a:p>
          <a:p>
            <a:pPr marL="914400" lvl="2" indent="0">
              <a:buNone/>
            </a:pPr>
            <a:r>
              <a:rPr lang="en-US" sz="1900" dirty="0">
                <a:solidFill>
                  <a:schemeClr val="accent2">
                    <a:lumMod val="75000"/>
                  </a:schemeClr>
                </a:solidFill>
              </a:rPr>
              <a:t>$ cd $HADOOP_HOME</a:t>
            </a:r>
          </a:p>
          <a:p>
            <a:pPr marL="914400" lvl="2" indent="0">
              <a:buNone/>
            </a:pPr>
            <a:r>
              <a:rPr lang="en-US" sz="1900" dirty="0">
                <a:solidFill>
                  <a:schemeClr val="accent2">
                    <a:lumMod val="75000"/>
                  </a:schemeClr>
                </a:solidFill>
              </a:rPr>
              <a:t>$ </a:t>
            </a:r>
            <a:r>
              <a:rPr lang="en-US" sz="1900" dirty="0" err="1">
                <a:solidFill>
                  <a:schemeClr val="accent2">
                    <a:lumMod val="75000"/>
                  </a:schemeClr>
                </a:solidFill>
              </a:rPr>
              <a:t>hadoop</a:t>
            </a:r>
            <a:r>
              <a:rPr lang="en-US" sz="1900" dirty="0">
                <a:solidFill>
                  <a:schemeClr val="accent2">
                    <a:lumMod val="75000"/>
                  </a:schemeClr>
                </a:solidFill>
              </a:rPr>
              <a:t> jar share/</a:t>
            </a:r>
            <a:r>
              <a:rPr lang="en-US" sz="1900" dirty="0" err="1">
                <a:solidFill>
                  <a:schemeClr val="accent2">
                    <a:lumMod val="75000"/>
                  </a:schemeClr>
                </a:solidFill>
              </a:rPr>
              <a:t>hadoop</a:t>
            </a:r>
            <a:r>
              <a:rPr lang="en-US" sz="1900" dirty="0">
                <a:solidFill>
                  <a:schemeClr val="accent2">
                    <a:lumMod val="75000"/>
                  </a:schemeClr>
                </a:solidFill>
              </a:rPr>
              <a:t>/</a:t>
            </a:r>
            <a:r>
              <a:rPr lang="en-US" sz="1900" dirty="0" err="1">
                <a:solidFill>
                  <a:schemeClr val="accent2">
                    <a:lumMod val="75000"/>
                  </a:schemeClr>
                </a:solidFill>
              </a:rPr>
              <a:t>mapreduce</a:t>
            </a:r>
            <a:r>
              <a:rPr lang="en-US" sz="1900" dirty="0">
                <a:solidFill>
                  <a:schemeClr val="accent2">
                    <a:lumMod val="75000"/>
                  </a:schemeClr>
                </a:solidFill>
              </a:rPr>
              <a:t>/hadoop-mapreduce-examples-2.6.0.jar wordcount input output</a:t>
            </a:r>
          </a:p>
          <a:p>
            <a:pPr marL="457200" lvl="1" indent="0">
              <a:buNone/>
            </a:pPr>
            <a:r>
              <a:rPr lang="en-US" sz="1800" dirty="0"/>
              <a:t>(Notes to Step 3: This command will read all files from input folder and process with </a:t>
            </a:r>
            <a:r>
              <a:rPr lang="en-US" sz="1800" dirty="0" err="1"/>
              <a:t>mapreduce</a:t>
            </a:r>
            <a:r>
              <a:rPr lang="en-US" sz="1800" dirty="0"/>
              <a:t> jar file. Results will be placed on output directory.)</a:t>
            </a:r>
          </a:p>
          <a:p>
            <a:pPr marL="0" indent="0">
              <a:buNone/>
            </a:pPr>
            <a:r>
              <a:rPr lang="en-US" dirty="0"/>
              <a:t>4. </a:t>
            </a:r>
            <a:r>
              <a:rPr lang="en-US" sz="2300" dirty="0"/>
              <a:t>First check the name of output files under the output directory</a:t>
            </a:r>
            <a:endParaRPr lang="en-US" dirty="0"/>
          </a:p>
          <a:p>
            <a:pPr marL="0" indent="0">
              <a:buNone/>
            </a:pPr>
            <a:r>
              <a:rPr lang="en-US" dirty="0"/>
              <a:t>	</a:t>
            </a:r>
            <a:r>
              <a:rPr lang="en-US" sz="2300" dirty="0">
                <a:solidFill>
                  <a:schemeClr val="accent2">
                    <a:lumMod val="75000"/>
                  </a:schemeClr>
                </a:solidFill>
              </a:rPr>
              <a:t>$ </a:t>
            </a:r>
            <a:r>
              <a:rPr lang="en-US" sz="2100" dirty="0" err="1">
                <a:solidFill>
                  <a:schemeClr val="accent2">
                    <a:lumMod val="75000"/>
                  </a:schemeClr>
                </a:solidFill>
              </a:rPr>
              <a:t>hdfs</a:t>
            </a:r>
            <a:r>
              <a:rPr lang="en-US" sz="2100" dirty="0">
                <a:solidFill>
                  <a:schemeClr val="accent2">
                    <a:lumMod val="75000"/>
                  </a:schemeClr>
                </a:solidFill>
              </a:rPr>
              <a:t> </a:t>
            </a:r>
            <a:r>
              <a:rPr lang="en-US" sz="2100" dirty="0" err="1">
                <a:solidFill>
                  <a:schemeClr val="accent2">
                    <a:lumMod val="75000"/>
                  </a:schemeClr>
                </a:solidFill>
              </a:rPr>
              <a:t>dfs</a:t>
            </a:r>
            <a:r>
              <a:rPr lang="en-US" sz="2100" dirty="0">
                <a:solidFill>
                  <a:schemeClr val="accent2">
                    <a:lumMod val="75000"/>
                  </a:schemeClr>
                </a:solidFill>
              </a:rPr>
              <a:t> -ls /user/</a:t>
            </a:r>
            <a:r>
              <a:rPr lang="en-US" sz="2100" dirty="0" err="1">
                <a:solidFill>
                  <a:schemeClr val="accent2">
                    <a:lumMod val="75000"/>
                  </a:schemeClr>
                </a:solidFill>
              </a:rPr>
              <a:t>hadoop</a:t>
            </a:r>
            <a:r>
              <a:rPr lang="en-US" sz="2100" dirty="0">
                <a:solidFill>
                  <a:schemeClr val="accent2">
                    <a:lumMod val="75000"/>
                  </a:schemeClr>
                </a:solidFill>
              </a:rPr>
              <a:t>/output</a:t>
            </a:r>
            <a:endParaRPr lang="en-US" sz="2300" dirty="0">
              <a:solidFill>
                <a:schemeClr val="accent2">
                  <a:lumMod val="75000"/>
                </a:schemeClr>
              </a:solidFill>
            </a:endParaRPr>
          </a:p>
          <a:p>
            <a:pPr marL="0" indent="0">
              <a:buNone/>
            </a:pPr>
            <a:r>
              <a:rPr lang="en-US" dirty="0"/>
              <a:t>    Then, show the content of the result file, say part-r-0000</a:t>
            </a:r>
          </a:p>
          <a:p>
            <a:pPr marL="0" indent="0">
              <a:buNone/>
            </a:pPr>
            <a:r>
              <a:rPr lang="en-US" dirty="0"/>
              <a:t>	</a:t>
            </a:r>
            <a:r>
              <a:rPr lang="en-US" sz="2100" dirty="0">
                <a:solidFill>
                  <a:schemeClr val="accent2">
                    <a:lumMod val="75000"/>
                  </a:schemeClr>
                </a:solidFill>
              </a:rPr>
              <a:t>$</a:t>
            </a:r>
            <a:r>
              <a:rPr lang="en-US" sz="2100" dirty="0" err="1">
                <a:solidFill>
                  <a:schemeClr val="accent2">
                    <a:lumMod val="75000"/>
                  </a:schemeClr>
                </a:solidFill>
              </a:rPr>
              <a:t>hdfs</a:t>
            </a:r>
            <a:r>
              <a:rPr lang="en-US" sz="2100" dirty="0">
                <a:solidFill>
                  <a:schemeClr val="accent2">
                    <a:lumMod val="75000"/>
                  </a:schemeClr>
                </a:solidFill>
              </a:rPr>
              <a:t> </a:t>
            </a:r>
            <a:r>
              <a:rPr lang="en-US" sz="2100" dirty="0" err="1">
                <a:solidFill>
                  <a:schemeClr val="accent2">
                    <a:lumMod val="75000"/>
                  </a:schemeClr>
                </a:solidFill>
              </a:rPr>
              <a:t>dfs</a:t>
            </a:r>
            <a:r>
              <a:rPr lang="en-US" sz="2100" dirty="0">
                <a:solidFill>
                  <a:schemeClr val="accent2">
                    <a:lumMod val="75000"/>
                  </a:schemeClr>
                </a:solidFill>
              </a:rPr>
              <a:t> -cat /user/</a:t>
            </a:r>
            <a:r>
              <a:rPr lang="en-US" sz="2100" dirty="0" err="1">
                <a:solidFill>
                  <a:schemeClr val="accent2">
                    <a:lumMod val="75000"/>
                  </a:schemeClr>
                </a:solidFill>
              </a:rPr>
              <a:t>hadoop</a:t>
            </a:r>
            <a:r>
              <a:rPr lang="en-US" sz="2100" dirty="0">
                <a:solidFill>
                  <a:schemeClr val="accent2">
                    <a:lumMod val="75000"/>
                  </a:schemeClr>
                </a:solidFill>
              </a:rPr>
              <a:t>/output/part-r-00000</a:t>
            </a:r>
          </a:p>
          <a:p>
            <a:pPr marL="0" indent="0">
              <a:buNone/>
            </a:pPr>
            <a:endParaRPr lang="en-US" dirty="0"/>
          </a:p>
        </p:txBody>
      </p:sp>
    </p:spTree>
    <p:extLst>
      <p:ext uri="{BB962C8B-B14F-4D97-AF65-F5344CB8AC3E}">
        <p14:creationId xmlns:p14="http://schemas.microsoft.com/office/powerpoint/2010/main" val="388152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C54C-1639-B64F-BAC7-670BA73F6E73}"/>
              </a:ext>
            </a:extLst>
          </p:cNvPr>
          <p:cNvSpPr>
            <a:spLocks noGrp="1"/>
          </p:cNvSpPr>
          <p:nvPr>
            <p:ph type="title"/>
          </p:nvPr>
        </p:nvSpPr>
        <p:spPr>
          <a:xfrm>
            <a:off x="1775520" y="692696"/>
            <a:ext cx="10226352" cy="576064"/>
          </a:xfrm>
        </p:spPr>
        <p:txBody>
          <a:bodyPr>
            <a:normAutofit fontScale="90000"/>
          </a:bodyPr>
          <a:lstStyle/>
          <a:p>
            <a:r>
              <a:rPr lang="en-US" sz="3200" dirty="0">
                <a:solidFill>
                  <a:srgbClr val="FF0000"/>
                </a:solidFill>
              </a:rPr>
              <a:t>Notes on Hadoop Jobs</a:t>
            </a:r>
          </a:p>
        </p:txBody>
      </p:sp>
      <p:sp>
        <p:nvSpPr>
          <p:cNvPr id="3" name="Content Placeholder 2">
            <a:extLst>
              <a:ext uri="{FF2B5EF4-FFF2-40B4-BE49-F238E27FC236}">
                <a16:creationId xmlns:a16="http://schemas.microsoft.com/office/drawing/2014/main" id="{0FEC842A-D424-7041-9C18-28DB4FAC175A}"/>
              </a:ext>
            </a:extLst>
          </p:cNvPr>
          <p:cNvSpPr>
            <a:spLocks noGrp="1"/>
          </p:cNvSpPr>
          <p:nvPr>
            <p:ph idx="1"/>
          </p:nvPr>
        </p:nvSpPr>
        <p:spPr>
          <a:xfrm>
            <a:off x="938858" y="1627966"/>
            <a:ext cx="10515600" cy="4351338"/>
          </a:xfrm>
        </p:spPr>
        <p:txBody>
          <a:bodyPr>
            <a:normAutofit fontScale="77500" lnSpcReduction="20000"/>
          </a:bodyPr>
          <a:lstStyle/>
          <a:p>
            <a:r>
              <a:rPr lang="en-US" sz="2400" dirty="0"/>
              <a:t>Here we show general steps/commands for running Hadoop jobs</a:t>
            </a:r>
          </a:p>
          <a:p>
            <a:pPr lvl="1"/>
            <a:r>
              <a:rPr lang="en-US" sz="2000" dirty="0"/>
              <a:t>Check with your specific version of Hadoop as well as the system you’re using for specific commands</a:t>
            </a:r>
          </a:p>
          <a:p>
            <a:r>
              <a:rPr lang="en-US" sz="2400" dirty="0"/>
              <a:t>You may supply multiple files as input for one Hadoop job, e.g. </a:t>
            </a:r>
          </a:p>
          <a:p>
            <a:pPr marL="457200" lvl="1" indent="0">
              <a:buNone/>
            </a:pPr>
            <a:r>
              <a:rPr lang="en-US" sz="1700" dirty="0">
                <a:solidFill>
                  <a:srgbClr val="00B0F0"/>
                </a:solidFill>
              </a:rPr>
              <a:t>HadoopFile0.txt:</a:t>
            </a:r>
          </a:p>
          <a:p>
            <a:pPr marL="457200" lvl="1" indent="0">
              <a:buNone/>
            </a:pPr>
            <a:r>
              <a:rPr lang="en-US" sz="1400" dirty="0"/>
              <a:t>Hadoop is the Elephant King! A yellow and elegant thing. He never forgets Useful data, or lets An extraneous element cling!</a:t>
            </a:r>
          </a:p>
          <a:p>
            <a:pPr marL="457200" lvl="1" indent="0">
              <a:buNone/>
            </a:pPr>
            <a:r>
              <a:rPr lang="en-US" sz="1600" dirty="0">
                <a:solidFill>
                  <a:srgbClr val="00B0F0"/>
                </a:solidFill>
              </a:rPr>
              <a:t>HadoopFile1.txt:</a:t>
            </a:r>
          </a:p>
          <a:p>
            <a:pPr marL="457200" lvl="1" indent="0">
              <a:buNone/>
            </a:pPr>
            <a:r>
              <a:rPr lang="en-US" sz="1400" dirty="0"/>
              <a:t>A wonderful king is Hadoop. The elephant plays well with Sqoop. But what helps him to thrive Are Impala, and Hive, And HDFS in the group.</a:t>
            </a:r>
          </a:p>
          <a:p>
            <a:pPr marL="457200" lvl="1" indent="0">
              <a:buNone/>
            </a:pPr>
            <a:r>
              <a:rPr lang="en-US" sz="1600" dirty="0">
                <a:solidFill>
                  <a:srgbClr val="00B0F0"/>
                </a:solidFill>
              </a:rPr>
              <a:t>HadoopFile2.txt:</a:t>
            </a:r>
          </a:p>
          <a:p>
            <a:pPr marL="457200" lvl="1" indent="0">
              <a:buNone/>
            </a:pPr>
            <a:r>
              <a:rPr lang="en-US" sz="1400" dirty="0"/>
              <a:t>Hadoop is an elegant fellow. An elephant gentle and mellow. He never gets mad, Or does anything bad, Because, at his core, he is yellow.</a:t>
            </a:r>
          </a:p>
          <a:p>
            <a:pPr marL="457200" lvl="1" indent="0">
              <a:buNone/>
            </a:pPr>
            <a:endParaRPr lang="en-US" sz="1400" dirty="0"/>
          </a:p>
          <a:p>
            <a:pPr marL="457200" lvl="1" indent="0">
              <a:buNone/>
            </a:pPr>
            <a:r>
              <a:rPr lang="en-US" sz="1800" dirty="0"/>
              <a:t>Then use</a:t>
            </a:r>
          </a:p>
          <a:p>
            <a:pPr marL="457200" lvl="1" indent="0">
              <a:buNone/>
            </a:pPr>
            <a:r>
              <a:rPr lang="en-US" sz="1600" dirty="0">
                <a:solidFill>
                  <a:schemeClr val="accent2">
                    <a:lumMod val="75000"/>
                  </a:schemeClr>
                </a:solidFill>
              </a:rPr>
              <a:t>$ </a:t>
            </a:r>
            <a:r>
              <a:rPr lang="en-US" sz="1600" dirty="0" err="1">
                <a:solidFill>
                  <a:schemeClr val="accent2">
                    <a:lumMod val="75000"/>
                  </a:schemeClr>
                </a:solidFill>
              </a:rPr>
              <a:t>hdfs</a:t>
            </a:r>
            <a:r>
              <a:rPr lang="en-US" sz="1600" dirty="0">
                <a:solidFill>
                  <a:schemeClr val="accent2">
                    <a:lumMod val="75000"/>
                  </a:schemeClr>
                </a:solidFill>
              </a:rPr>
              <a:t> </a:t>
            </a:r>
            <a:r>
              <a:rPr lang="en-US" sz="1600" dirty="0" err="1">
                <a:solidFill>
                  <a:schemeClr val="accent2">
                    <a:lumMod val="75000"/>
                  </a:schemeClr>
                </a:solidFill>
              </a:rPr>
              <a:t>dfs</a:t>
            </a:r>
            <a:r>
              <a:rPr lang="en-US" sz="1600" dirty="0">
                <a:solidFill>
                  <a:schemeClr val="accent2">
                    <a:lumMod val="75000"/>
                  </a:schemeClr>
                </a:solidFill>
              </a:rPr>
              <a:t> -put </a:t>
            </a:r>
            <a:r>
              <a:rPr lang="en-US" sz="1600" dirty="0" err="1">
                <a:solidFill>
                  <a:schemeClr val="accent2">
                    <a:lumMod val="75000"/>
                  </a:schemeClr>
                </a:solidFill>
              </a:rPr>
              <a:t>HadoopFile</a:t>
            </a:r>
            <a:r>
              <a:rPr lang="en-US" sz="1600" dirty="0">
                <a:solidFill>
                  <a:schemeClr val="accent2">
                    <a:lumMod val="75000"/>
                  </a:schemeClr>
                </a:solidFill>
              </a:rPr>
              <a:t>*.txt   /user/</a:t>
            </a:r>
            <a:r>
              <a:rPr lang="en-US" sz="1600" dirty="0" err="1">
                <a:solidFill>
                  <a:schemeClr val="accent2">
                    <a:lumMod val="75000"/>
                  </a:schemeClr>
                </a:solidFill>
              </a:rPr>
              <a:t>hadoop</a:t>
            </a:r>
            <a:r>
              <a:rPr lang="en-US" sz="1600" dirty="0">
                <a:solidFill>
                  <a:schemeClr val="accent2">
                    <a:lumMod val="75000"/>
                  </a:schemeClr>
                </a:solidFill>
              </a:rPr>
              <a:t>/input/   </a:t>
            </a:r>
            <a:r>
              <a:rPr lang="en-US" sz="1600" dirty="0"/>
              <a:t>#this will put all three text files into input directory </a:t>
            </a:r>
          </a:p>
          <a:p>
            <a:pPr marL="457200" lvl="1" indent="0">
              <a:buNone/>
            </a:pPr>
            <a:r>
              <a:rPr lang="en-US" sz="1600" dirty="0"/>
              <a:t>Now when you use $</a:t>
            </a:r>
            <a:r>
              <a:rPr lang="en-US" sz="1600" dirty="0" err="1">
                <a:solidFill>
                  <a:schemeClr val="accent2">
                    <a:lumMod val="75000"/>
                  </a:schemeClr>
                </a:solidFill>
              </a:rPr>
              <a:t>hadoop</a:t>
            </a:r>
            <a:r>
              <a:rPr lang="en-US" sz="1600" dirty="0">
                <a:solidFill>
                  <a:schemeClr val="accent2">
                    <a:lumMod val="75000"/>
                  </a:schemeClr>
                </a:solidFill>
              </a:rPr>
              <a:t> … </a:t>
            </a:r>
            <a:r>
              <a:rPr lang="en-US" sz="1600" dirty="0"/>
              <a:t>to run the wordcount job, it will take all files in the input directory as the program input.</a:t>
            </a:r>
          </a:p>
          <a:p>
            <a:pPr marL="457200" lvl="1" indent="0">
              <a:buNone/>
            </a:pPr>
            <a:endParaRPr lang="en-US" sz="1400" dirty="0"/>
          </a:p>
          <a:p>
            <a:pPr marL="457200" lvl="1" indent="0">
              <a:buNone/>
            </a:pPr>
            <a:endParaRPr lang="en-US" sz="1400" dirty="0"/>
          </a:p>
        </p:txBody>
      </p:sp>
    </p:spTree>
    <p:extLst>
      <p:ext uri="{BB962C8B-B14F-4D97-AF65-F5344CB8AC3E}">
        <p14:creationId xmlns:p14="http://schemas.microsoft.com/office/powerpoint/2010/main" val="1800739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5D0F-8BC0-514B-BACC-6815D9BF0D28}"/>
              </a:ext>
            </a:extLst>
          </p:cNvPr>
          <p:cNvSpPr>
            <a:spLocks noGrp="1"/>
          </p:cNvSpPr>
          <p:nvPr>
            <p:ph type="title"/>
          </p:nvPr>
        </p:nvSpPr>
        <p:spPr>
          <a:xfrm>
            <a:off x="1343472" y="1124744"/>
            <a:ext cx="10515600" cy="720080"/>
          </a:xfrm>
        </p:spPr>
        <p:txBody>
          <a:bodyPr>
            <a:normAutofit fontScale="90000"/>
          </a:bodyPr>
          <a:lstStyle/>
          <a:p>
            <a:r>
              <a:rPr lang="en-US" sz="4000" dirty="0">
                <a:solidFill>
                  <a:srgbClr val="FF0000"/>
                </a:solidFill>
              </a:rPr>
              <a:t>Map and Reduce Tasks in Python</a:t>
            </a:r>
            <a:br>
              <a:rPr lang="en-US" sz="4000" dirty="0">
                <a:solidFill>
                  <a:srgbClr val="FF0000"/>
                </a:solidFill>
              </a:rPr>
            </a:br>
            <a:endParaRPr lang="en-US" sz="4000" dirty="0">
              <a:solidFill>
                <a:srgbClr val="FF0000"/>
              </a:solidFill>
            </a:endParaRPr>
          </a:p>
        </p:txBody>
      </p:sp>
      <p:pic>
        <p:nvPicPr>
          <p:cNvPr id="5" name="Content Placeholder 4">
            <a:extLst>
              <a:ext uri="{FF2B5EF4-FFF2-40B4-BE49-F238E27FC236}">
                <a16:creationId xmlns:a16="http://schemas.microsoft.com/office/drawing/2014/main" id="{E18AA455-E76A-8746-8A0A-0D7A664A4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600" y="1874560"/>
            <a:ext cx="7391400" cy="3454400"/>
          </a:xfrm>
        </p:spPr>
      </p:pic>
      <p:sp>
        <p:nvSpPr>
          <p:cNvPr id="6" name="Rounded Rectangle 5">
            <a:extLst>
              <a:ext uri="{FF2B5EF4-FFF2-40B4-BE49-F238E27FC236}">
                <a16:creationId xmlns:a16="http://schemas.microsoft.com/office/drawing/2014/main" id="{5E56259A-CF41-E343-9505-EB5373BEAA87}"/>
              </a:ext>
            </a:extLst>
          </p:cNvPr>
          <p:cNvSpPr/>
          <p:nvPr/>
        </p:nvSpPr>
        <p:spPr>
          <a:xfrm>
            <a:off x="7834772" y="2045970"/>
            <a:ext cx="2863708" cy="731520"/>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#Make sure you make the #program executable:</a:t>
            </a:r>
          </a:p>
          <a:p>
            <a:r>
              <a:rPr lang="en-US" sz="1600" dirty="0" err="1"/>
              <a:t>chmod</a:t>
            </a:r>
            <a:r>
              <a:rPr lang="en-US" sz="1600" dirty="0"/>
              <a:t> +x </a:t>
            </a:r>
            <a:r>
              <a:rPr lang="en-US" sz="1600" dirty="0" err="1"/>
              <a:t>mapper.py</a:t>
            </a:r>
            <a:endParaRPr lang="en-US" dirty="0"/>
          </a:p>
        </p:txBody>
      </p:sp>
      <p:sp>
        <p:nvSpPr>
          <p:cNvPr id="3" name="Rectangle 2">
            <a:extLst>
              <a:ext uri="{FF2B5EF4-FFF2-40B4-BE49-F238E27FC236}">
                <a16:creationId xmlns:a16="http://schemas.microsoft.com/office/drawing/2014/main" id="{341B53F3-D940-4341-82BD-F5D3687B3D5A}"/>
              </a:ext>
            </a:extLst>
          </p:cNvPr>
          <p:cNvSpPr/>
          <p:nvPr/>
        </p:nvSpPr>
        <p:spPr>
          <a:xfrm>
            <a:off x="3623225" y="5517232"/>
            <a:ext cx="3953326" cy="461665"/>
          </a:xfrm>
          <a:prstGeom prst="rect">
            <a:avLst/>
          </a:prstGeom>
        </p:spPr>
        <p:txBody>
          <a:bodyPr wrap="none">
            <a:spAutoFit/>
          </a:bodyPr>
          <a:lstStyle/>
          <a:p>
            <a:r>
              <a:rPr lang="en-US" sz="2400" dirty="0">
                <a:solidFill>
                  <a:srgbClr val="FF0000"/>
                </a:solidFill>
              </a:rPr>
              <a:t>Python code: </a:t>
            </a:r>
            <a:r>
              <a:rPr lang="en-US" sz="2400" dirty="0" err="1">
                <a:solidFill>
                  <a:srgbClr val="FF0000"/>
                </a:solidFill>
              </a:rPr>
              <a:t>mapper.py</a:t>
            </a:r>
            <a:endParaRPr lang="en-US" sz="2800" dirty="0"/>
          </a:p>
        </p:txBody>
      </p:sp>
    </p:spTree>
    <p:extLst>
      <p:ext uri="{BB962C8B-B14F-4D97-AF65-F5344CB8AC3E}">
        <p14:creationId xmlns:p14="http://schemas.microsoft.com/office/powerpoint/2010/main" val="65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01BB-A441-3F46-A221-FB2F55755743}"/>
              </a:ext>
            </a:extLst>
          </p:cNvPr>
          <p:cNvSpPr>
            <a:spLocks noGrp="1"/>
          </p:cNvSpPr>
          <p:nvPr>
            <p:ph type="title"/>
          </p:nvPr>
        </p:nvSpPr>
        <p:spPr>
          <a:xfrm>
            <a:off x="8256240" y="4293097"/>
            <a:ext cx="3384376" cy="1080120"/>
          </a:xfrm>
        </p:spPr>
        <p:txBody>
          <a:bodyPr>
            <a:noAutofit/>
          </a:bodyPr>
          <a:lstStyle/>
          <a:p>
            <a:r>
              <a:rPr lang="en-US" sz="2400" dirty="0">
                <a:solidFill>
                  <a:srgbClr val="FF0000"/>
                </a:solidFill>
              </a:rPr>
              <a:t>Python code: </a:t>
            </a:r>
            <a:r>
              <a:rPr lang="en-US" sz="2400" dirty="0" err="1">
                <a:solidFill>
                  <a:srgbClr val="FF0000"/>
                </a:solidFill>
              </a:rPr>
              <a:t>reducer.py</a:t>
            </a:r>
            <a:endParaRPr lang="en-US" sz="2400" dirty="0">
              <a:solidFill>
                <a:srgbClr val="FF0000"/>
              </a:solidFill>
            </a:endParaRPr>
          </a:p>
        </p:txBody>
      </p:sp>
      <p:pic>
        <p:nvPicPr>
          <p:cNvPr id="7" name="Content Placeholder 6">
            <a:extLst>
              <a:ext uri="{FF2B5EF4-FFF2-40B4-BE49-F238E27FC236}">
                <a16:creationId xmlns:a16="http://schemas.microsoft.com/office/drawing/2014/main" id="{F525A149-986E-114F-9D14-88C5A96B89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7648" y="404664"/>
            <a:ext cx="5108154" cy="5729271"/>
          </a:xfrm>
        </p:spPr>
      </p:pic>
      <p:sp>
        <p:nvSpPr>
          <p:cNvPr id="8" name="Rounded Rectangle 7">
            <a:extLst>
              <a:ext uri="{FF2B5EF4-FFF2-40B4-BE49-F238E27FC236}">
                <a16:creationId xmlns:a16="http://schemas.microsoft.com/office/drawing/2014/main" id="{149F0F7A-8F8F-E147-B3D1-158AEBAD79F6}"/>
              </a:ext>
            </a:extLst>
          </p:cNvPr>
          <p:cNvSpPr/>
          <p:nvPr/>
        </p:nvSpPr>
        <p:spPr>
          <a:xfrm>
            <a:off x="7680176" y="1124744"/>
            <a:ext cx="2952328" cy="72008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#Again, make the file  #executable:</a:t>
            </a:r>
          </a:p>
          <a:p>
            <a:r>
              <a:rPr lang="en-US" sz="1600" dirty="0" err="1"/>
              <a:t>chmod</a:t>
            </a:r>
            <a:r>
              <a:rPr lang="en-US" sz="1600" dirty="0"/>
              <a:t> +x </a:t>
            </a:r>
            <a:r>
              <a:rPr lang="en-US" sz="1600" dirty="0" err="1"/>
              <a:t>reducer.py</a:t>
            </a:r>
            <a:endParaRPr lang="en-US" sz="1600" dirty="0"/>
          </a:p>
        </p:txBody>
      </p:sp>
    </p:spTree>
    <p:extLst>
      <p:ext uri="{BB962C8B-B14F-4D97-AF65-F5344CB8AC3E}">
        <p14:creationId xmlns:p14="http://schemas.microsoft.com/office/powerpoint/2010/main" val="3190374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65125"/>
            <a:ext cx="9362256" cy="903635"/>
          </a:xfrm>
        </p:spPr>
        <p:txBody>
          <a:bodyPr>
            <a:normAutofit fontScale="90000"/>
          </a:bodyPr>
          <a:lstStyle/>
          <a:p>
            <a:r>
              <a:rPr lang="en-US" sz="4000" dirty="0">
                <a:solidFill>
                  <a:srgbClr val="FF0000"/>
                </a:solidFill>
              </a:rPr>
              <a:t>How to Run Hadoop Jobs – Python/Linux</a:t>
            </a:r>
          </a:p>
        </p:txBody>
      </p:sp>
      <p:sp>
        <p:nvSpPr>
          <p:cNvPr id="3" name="Content Placeholder 2"/>
          <p:cNvSpPr>
            <a:spLocks noGrp="1"/>
          </p:cNvSpPr>
          <p:nvPr>
            <p:ph idx="1"/>
          </p:nvPr>
        </p:nvSpPr>
        <p:spPr>
          <a:xfrm>
            <a:off x="838200" y="1268760"/>
            <a:ext cx="8426152" cy="4908203"/>
          </a:xfrm>
        </p:spPr>
        <p:txBody>
          <a:bodyPr>
            <a:normAutofit fontScale="92500" lnSpcReduction="20000"/>
          </a:bodyPr>
          <a:lstStyle/>
          <a:p>
            <a:pPr marL="0" indent="0">
              <a:buNone/>
            </a:pPr>
            <a:r>
              <a:rPr lang="en-US" sz="2600" dirty="0"/>
              <a:t>Similar to Java version</a:t>
            </a:r>
          </a:p>
          <a:p>
            <a:pPr marL="514350" indent="-514350">
              <a:buAutoNum type="arabicPeriod"/>
            </a:pPr>
            <a:r>
              <a:rPr lang="en-US" sz="2600" dirty="0"/>
              <a:t>Make sure Hadoop system has been set up</a:t>
            </a:r>
          </a:p>
          <a:p>
            <a:pPr marL="514350" indent="-514350">
              <a:buAutoNum type="arabicPeriod"/>
            </a:pPr>
            <a:r>
              <a:rPr lang="en-US" sz="2600" dirty="0"/>
              <a:t>Copy local example data to HDFS</a:t>
            </a:r>
          </a:p>
          <a:p>
            <a:pPr marL="514350" indent="-514350">
              <a:buAutoNum type="arabicPeriod"/>
            </a:pPr>
            <a:r>
              <a:rPr lang="en-US" sz="2600" dirty="0"/>
              <a:t>Run the MapReduce job</a:t>
            </a:r>
          </a:p>
          <a:p>
            <a:pPr marL="0" indent="0">
              <a:buNone/>
            </a:pPr>
            <a:r>
              <a:rPr lang="en-US" dirty="0"/>
              <a:t>	</a:t>
            </a:r>
            <a:r>
              <a:rPr lang="en-US" sz="2400" dirty="0">
                <a:solidFill>
                  <a:schemeClr val="accent2">
                    <a:lumMod val="75000"/>
                  </a:schemeClr>
                </a:solidFill>
              </a:rPr>
              <a:t>$</a:t>
            </a:r>
            <a:r>
              <a:rPr lang="en-US" sz="2400" dirty="0" err="1">
                <a:solidFill>
                  <a:schemeClr val="accent2">
                    <a:lumMod val="75000"/>
                  </a:schemeClr>
                </a:solidFill>
              </a:rPr>
              <a:t>hadoop</a:t>
            </a:r>
            <a:r>
              <a:rPr lang="en-US" sz="2400" dirty="0">
                <a:solidFill>
                  <a:schemeClr val="accent2">
                    <a:lumMod val="75000"/>
                  </a:schemeClr>
                </a:solidFill>
              </a:rPr>
              <a:t> jar </a:t>
            </a:r>
            <a:r>
              <a:rPr lang="en-US" sz="2400" dirty="0" err="1">
                <a:solidFill>
                  <a:schemeClr val="accent2">
                    <a:lumMod val="75000"/>
                  </a:schemeClr>
                </a:solidFill>
              </a:rPr>
              <a:t>contrib</a:t>
            </a:r>
            <a:r>
              <a:rPr lang="en-US" sz="2400" dirty="0">
                <a:solidFill>
                  <a:schemeClr val="accent2">
                    <a:lumMod val="75000"/>
                  </a:schemeClr>
                </a:solidFill>
              </a:rPr>
              <a:t>/streaming/hadoop-*streaming*.jar \</a:t>
            </a:r>
          </a:p>
          <a:p>
            <a:pPr marL="0" indent="0">
              <a:buNone/>
            </a:pPr>
            <a:r>
              <a:rPr lang="en-US" sz="2400" dirty="0">
                <a:solidFill>
                  <a:schemeClr val="accent2">
                    <a:lumMod val="75000"/>
                  </a:schemeClr>
                </a:solidFill>
              </a:rPr>
              <a:t>	-file /home/hduser/mapper.py    </a:t>
            </a:r>
          </a:p>
          <a:p>
            <a:pPr marL="0" indent="0">
              <a:buNone/>
            </a:pPr>
            <a:r>
              <a:rPr lang="en-US" sz="2400" dirty="0">
                <a:solidFill>
                  <a:schemeClr val="accent2">
                    <a:lumMod val="75000"/>
                  </a:schemeClr>
                </a:solidFill>
              </a:rPr>
              <a:t>	-mapper /home/hduser/mapper.py \</a:t>
            </a:r>
          </a:p>
          <a:p>
            <a:pPr marL="0" indent="0">
              <a:buNone/>
            </a:pPr>
            <a:r>
              <a:rPr lang="en-US" sz="2400" dirty="0">
                <a:solidFill>
                  <a:schemeClr val="accent2">
                    <a:lumMod val="75000"/>
                  </a:schemeClr>
                </a:solidFill>
              </a:rPr>
              <a:t>	-file /home/hduser/reducer.py   </a:t>
            </a:r>
          </a:p>
          <a:p>
            <a:pPr marL="0" indent="0">
              <a:buNone/>
            </a:pPr>
            <a:r>
              <a:rPr lang="en-US" sz="2400" dirty="0">
                <a:solidFill>
                  <a:schemeClr val="accent2">
                    <a:lumMod val="75000"/>
                  </a:schemeClr>
                </a:solidFill>
              </a:rPr>
              <a:t>	-reducer /home/hduser/reducer.py \</a:t>
            </a:r>
          </a:p>
          <a:p>
            <a:pPr marL="0" indent="0">
              <a:buNone/>
            </a:pPr>
            <a:r>
              <a:rPr lang="en-US" sz="2400" dirty="0">
                <a:solidFill>
                  <a:schemeClr val="accent2">
                    <a:lumMod val="75000"/>
                  </a:schemeClr>
                </a:solidFill>
              </a:rPr>
              <a:t>	-input /user/</a:t>
            </a:r>
            <a:r>
              <a:rPr lang="en-US" sz="2400" dirty="0" err="1">
                <a:solidFill>
                  <a:schemeClr val="accent2">
                    <a:lumMod val="75000"/>
                  </a:schemeClr>
                </a:solidFill>
              </a:rPr>
              <a:t>hduser</a:t>
            </a:r>
            <a:r>
              <a:rPr lang="en-US" sz="2400" dirty="0">
                <a:solidFill>
                  <a:schemeClr val="accent2">
                    <a:lumMod val="75000"/>
                  </a:schemeClr>
                </a:solidFill>
              </a:rPr>
              <a:t>/* </a:t>
            </a:r>
          </a:p>
          <a:p>
            <a:pPr marL="0" indent="0">
              <a:buNone/>
            </a:pPr>
            <a:r>
              <a:rPr lang="en-US" sz="2400" dirty="0">
                <a:solidFill>
                  <a:schemeClr val="accent2">
                    <a:lumMod val="75000"/>
                  </a:schemeClr>
                </a:solidFill>
              </a:rPr>
              <a:t>	-output /user/</a:t>
            </a:r>
            <a:r>
              <a:rPr lang="en-US" sz="2400" dirty="0" err="1">
                <a:solidFill>
                  <a:schemeClr val="accent2">
                    <a:lumMod val="75000"/>
                  </a:schemeClr>
                </a:solidFill>
              </a:rPr>
              <a:t>hduser</a:t>
            </a:r>
            <a:r>
              <a:rPr lang="en-US" sz="2400" dirty="0">
                <a:solidFill>
                  <a:schemeClr val="accent2">
                    <a:lumMod val="75000"/>
                  </a:schemeClr>
                </a:solidFill>
              </a:rPr>
              <a:t>/output</a:t>
            </a:r>
          </a:p>
          <a:p>
            <a:pPr marL="0" indent="0">
              <a:buNone/>
            </a:pPr>
            <a:r>
              <a:rPr lang="en-US" sz="2600" dirty="0"/>
              <a:t>4. View result at output directory</a:t>
            </a:r>
          </a:p>
          <a:p>
            <a:pPr marL="0" indent="0">
              <a:buNone/>
            </a:pPr>
            <a:endParaRPr lang="en-US" sz="3000" dirty="0"/>
          </a:p>
        </p:txBody>
      </p:sp>
      <p:sp>
        <p:nvSpPr>
          <p:cNvPr id="4" name="Rounded Rectangle 3"/>
          <p:cNvSpPr/>
          <p:nvPr/>
        </p:nvSpPr>
        <p:spPr>
          <a:xfrm>
            <a:off x="7969424" y="4293096"/>
            <a:ext cx="3384376" cy="108012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Note: commands may vary due to different system setup</a:t>
            </a:r>
          </a:p>
        </p:txBody>
      </p:sp>
    </p:spTree>
    <p:extLst>
      <p:ext uri="{BB962C8B-B14F-4D97-AF65-F5344CB8AC3E}">
        <p14:creationId xmlns:p14="http://schemas.microsoft.com/office/powerpoint/2010/main" val="238225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CA404-CEE6-444C-930C-4C05692D9992}"/>
              </a:ext>
            </a:extLst>
          </p:cNvPr>
          <p:cNvPicPr>
            <a:picLocks noChangeAspect="1"/>
          </p:cNvPicPr>
          <p:nvPr/>
        </p:nvPicPr>
        <p:blipFill>
          <a:blip r:embed="rId2"/>
          <a:stretch>
            <a:fillRect/>
          </a:stretch>
        </p:blipFill>
        <p:spPr>
          <a:xfrm>
            <a:off x="381000" y="438150"/>
            <a:ext cx="11430000" cy="5981700"/>
          </a:xfrm>
          <a:prstGeom prst="rect">
            <a:avLst/>
          </a:prstGeom>
        </p:spPr>
      </p:pic>
    </p:spTree>
    <p:extLst>
      <p:ext uri="{BB962C8B-B14F-4D97-AF65-F5344CB8AC3E}">
        <p14:creationId xmlns:p14="http://schemas.microsoft.com/office/powerpoint/2010/main" val="3246604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332" y="582295"/>
            <a:ext cx="9578280" cy="1325563"/>
          </a:xfrm>
        </p:spPr>
        <p:txBody>
          <a:bodyPr/>
          <a:lstStyle/>
          <a:p>
            <a:r>
              <a:rPr lang="en-US" dirty="0">
                <a:solidFill>
                  <a:srgbClr val="FF0000"/>
                </a:solidFill>
              </a:rPr>
              <a:t>Summary</a:t>
            </a:r>
          </a:p>
        </p:txBody>
      </p:sp>
      <p:sp>
        <p:nvSpPr>
          <p:cNvPr id="3" name="Content Placeholder 2"/>
          <p:cNvSpPr>
            <a:spLocks noGrp="1"/>
          </p:cNvSpPr>
          <p:nvPr>
            <p:ph idx="1"/>
          </p:nvPr>
        </p:nvSpPr>
        <p:spPr>
          <a:xfrm>
            <a:off x="1926332" y="1714500"/>
            <a:ext cx="9578280" cy="4196722"/>
          </a:xfrm>
        </p:spPr>
        <p:txBody>
          <a:bodyPr>
            <a:normAutofit/>
          </a:bodyPr>
          <a:lstStyle/>
          <a:p>
            <a:r>
              <a:rPr lang="en-US" dirty="0"/>
              <a:t>Hadoop is an open source software framework that implements MapReduce programming.</a:t>
            </a:r>
          </a:p>
          <a:p>
            <a:r>
              <a:rPr lang="en-US" dirty="0"/>
              <a:t>A </a:t>
            </a:r>
            <a:r>
              <a:rPr lang="en-US" dirty="0" err="1"/>
              <a:t>WordCount</a:t>
            </a:r>
            <a:r>
              <a:rPr lang="en-US" dirty="0"/>
              <a:t> example used to illustrate Hadoop jobs.  </a:t>
            </a:r>
          </a:p>
          <a:p>
            <a:r>
              <a:rPr lang="en-US" dirty="0">
                <a:solidFill>
                  <a:schemeClr val="tx1"/>
                </a:solidFill>
              </a:rPr>
              <a:t>Practice (optional ?)</a:t>
            </a:r>
          </a:p>
          <a:p>
            <a:pPr lvl="1"/>
            <a:r>
              <a:rPr lang="en-US" dirty="0">
                <a:solidFill>
                  <a:schemeClr val="tx1"/>
                </a:solidFill>
              </a:rPr>
              <a:t>Introduction to XSEDE (accounts, portal login in, file transfer, …)</a:t>
            </a:r>
          </a:p>
          <a:p>
            <a:pPr lvl="1"/>
            <a:r>
              <a:rPr lang="en-US" dirty="0">
                <a:solidFill>
                  <a:schemeClr val="tx1"/>
                </a:solidFill>
              </a:rPr>
              <a:t>Run </a:t>
            </a:r>
            <a:r>
              <a:rPr lang="en-US" dirty="0" err="1">
                <a:solidFill>
                  <a:schemeClr val="tx1"/>
                </a:solidFill>
              </a:rPr>
              <a:t>WordCount</a:t>
            </a:r>
            <a:r>
              <a:rPr lang="en-US" dirty="0">
                <a:solidFill>
                  <a:schemeClr val="tx1"/>
                </a:solidFill>
              </a:rPr>
              <a:t> Hadoop task on XSEDE </a:t>
            </a:r>
          </a:p>
          <a:p>
            <a:r>
              <a:rPr lang="en-US" dirty="0">
                <a:solidFill>
                  <a:srgbClr val="FF0000"/>
                </a:solidFill>
              </a:rPr>
              <a:t>Next Lecture: </a:t>
            </a:r>
            <a:r>
              <a:rPr lang="en-US" dirty="0"/>
              <a:t>Introduction to Apache Spark</a:t>
            </a:r>
          </a:p>
        </p:txBody>
      </p:sp>
    </p:spTree>
    <p:extLst>
      <p:ext uri="{BB962C8B-B14F-4D97-AF65-F5344CB8AC3E}">
        <p14:creationId xmlns:p14="http://schemas.microsoft.com/office/powerpoint/2010/main" val="422043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FE44-AA41-924E-A4BD-A6D181AE83BF}"/>
              </a:ext>
            </a:extLst>
          </p:cNvPr>
          <p:cNvSpPr>
            <a:spLocks noGrp="1"/>
          </p:cNvSpPr>
          <p:nvPr>
            <p:ph type="title"/>
          </p:nvPr>
        </p:nvSpPr>
        <p:spPr>
          <a:xfrm>
            <a:off x="1487488" y="620688"/>
            <a:ext cx="10370368" cy="831627"/>
          </a:xfrm>
        </p:spPr>
        <p:txBody>
          <a:bodyPr>
            <a:normAutofit/>
          </a:bodyPr>
          <a:lstStyle/>
          <a:p>
            <a:r>
              <a:rPr lang="en-US" sz="4000" dirty="0">
                <a:solidFill>
                  <a:srgbClr val="FF0000"/>
                </a:solidFill>
              </a:rPr>
              <a:t>Introduction to Hadoop</a:t>
            </a:r>
          </a:p>
        </p:txBody>
      </p:sp>
      <p:sp>
        <p:nvSpPr>
          <p:cNvPr id="3" name="Content Placeholder 2">
            <a:extLst>
              <a:ext uri="{FF2B5EF4-FFF2-40B4-BE49-F238E27FC236}">
                <a16:creationId xmlns:a16="http://schemas.microsoft.com/office/drawing/2014/main" id="{8C31FF26-D09E-594F-B0B0-2FBC34FAE0DA}"/>
              </a:ext>
            </a:extLst>
          </p:cNvPr>
          <p:cNvSpPr>
            <a:spLocks noGrp="1"/>
          </p:cNvSpPr>
          <p:nvPr>
            <p:ph idx="1"/>
          </p:nvPr>
        </p:nvSpPr>
        <p:spPr>
          <a:xfrm>
            <a:off x="839416" y="1700808"/>
            <a:ext cx="10515600" cy="4351338"/>
          </a:xfrm>
        </p:spPr>
        <p:txBody>
          <a:bodyPr>
            <a:normAutofit fontScale="92500" lnSpcReduction="20000"/>
          </a:bodyPr>
          <a:lstStyle/>
          <a:p>
            <a:r>
              <a:rPr lang="en-US" sz="2400" dirty="0">
                <a:solidFill>
                  <a:schemeClr val="accent2">
                    <a:lumMod val="75000"/>
                  </a:schemeClr>
                </a:solidFill>
              </a:rPr>
              <a:t>Hadoop: open-source software for reliable, scalable, distributed computing.</a:t>
            </a:r>
            <a:endParaRPr lang="en-US" sz="2000" dirty="0">
              <a:solidFill>
                <a:schemeClr val="accent2">
                  <a:lumMod val="75000"/>
                </a:schemeClr>
              </a:solidFill>
            </a:endParaRPr>
          </a:p>
          <a:p>
            <a:r>
              <a:rPr lang="en-US" sz="2400" dirty="0"/>
              <a:t>Hadoop is a collection of open source software utilities that facilitate using a network of many computers to solve problems involving massive amounts of data and computation.</a:t>
            </a:r>
          </a:p>
          <a:p>
            <a:r>
              <a:rPr lang="en-US" sz="2400" dirty="0"/>
              <a:t>It provides a software framework for distributed storage and processing of big data using the MapReduce programming model.</a:t>
            </a:r>
          </a:p>
          <a:p>
            <a:r>
              <a:rPr lang="en-US" sz="2400" dirty="0"/>
              <a:t>Originally designed for computer clusters built from commodity hardware (still the common use) it has also found use on clusters of higher-end hardware.</a:t>
            </a:r>
            <a:endParaRPr lang="en-US" sz="2400" baseline="30000" dirty="0"/>
          </a:p>
          <a:p>
            <a:r>
              <a:rPr lang="en-US" sz="2400" dirty="0"/>
              <a:t>All the modules in Hadoop are designed with a fundamental assumption that hardware failures are common occurrences and should be automatically handled by the framework.</a:t>
            </a:r>
          </a:p>
        </p:txBody>
      </p:sp>
      <p:pic>
        <p:nvPicPr>
          <p:cNvPr id="4" name="Picture 3">
            <a:extLst>
              <a:ext uri="{FF2B5EF4-FFF2-40B4-BE49-F238E27FC236}">
                <a16:creationId xmlns:a16="http://schemas.microsoft.com/office/drawing/2014/main" id="{6485666F-B44F-AF40-AF59-4D0BD142C171}"/>
              </a:ext>
            </a:extLst>
          </p:cNvPr>
          <p:cNvPicPr>
            <a:picLocks noChangeAspect="1"/>
          </p:cNvPicPr>
          <p:nvPr/>
        </p:nvPicPr>
        <p:blipFill>
          <a:blip r:embed="rId2"/>
          <a:stretch>
            <a:fillRect/>
          </a:stretch>
        </p:blipFill>
        <p:spPr>
          <a:xfrm>
            <a:off x="7176120" y="299751"/>
            <a:ext cx="2493135" cy="1401057"/>
          </a:xfrm>
          <a:prstGeom prst="rect">
            <a:avLst/>
          </a:prstGeom>
        </p:spPr>
      </p:pic>
    </p:spTree>
    <p:extLst>
      <p:ext uri="{BB962C8B-B14F-4D97-AF65-F5344CB8AC3E}">
        <p14:creationId xmlns:p14="http://schemas.microsoft.com/office/powerpoint/2010/main" val="28798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365125"/>
            <a:ext cx="9506272" cy="1325563"/>
          </a:xfrm>
        </p:spPr>
        <p:txBody>
          <a:bodyPr>
            <a:normAutofit/>
          </a:bodyPr>
          <a:lstStyle/>
          <a:p>
            <a:r>
              <a:rPr lang="en-US" sz="4000" dirty="0">
                <a:solidFill>
                  <a:srgbClr val="FF0000"/>
                </a:solidFill>
              </a:rPr>
              <a:t>History of Hadoop </a:t>
            </a:r>
          </a:p>
        </p:txBody>
      </p:sp>
      <p:sp>
        <p:nvSpPr>
          <p:cNvPr id="3" name="Content Placeholder 2"/>
          <p:cNvSpPr>
            <a:spLocks noGrp="1"/>
          </p:cNvSpPr>
          <p:nvPr>
            <p:ph idx="1"/>
          </p:nvPr>
        </p:nvSpPr>
        <p:spPr>
          <a:xfrm>
            <a:off x="983432" y="1412776"/>
            <a:ext cx="10515600" cy="4116115"/>
          </a:xfrm>
        </p:spPr>
        <p:txBody>
          <a:bodyPr>
            <a:normAutofit fontScale="92500" lnSpcReduction="20000"/>
          </a:bodyPr>
          <a:lstStyle/>
          <a:p>
            <a:pPr>
              <a:lnSpc>
                <a:spcPct val="110000"/>
              </a:lnSpc>
              <a:spcBef>
                <a:spcPts val="0"/>
              </a:spcBef>
            </a:pPr>
            <a:r>
              <a:rPr lang="en-US" sz="2600" dirty="0"/>
              <a:t>In 2004 Google invented MapReduce parallel processing on high performance computing clusters. </a:t>
            </a:r>
          </a:p>
          <a:p>
            <a:pPr>
              <a:lnSpc>
                <a:spcPct val="110000"/>
              </a:lnSpc>
              <a:spcBef>
                <a:spcPts val="0"/>
              </a:spcBef>
            </a:pPr>
            <a:r>
              <a:rPr lang="en-US" sz="2600" dirty="0"/>
              <a:t>The tasks are run on a special file system called Google File System (</a:t>
            </a:r>
            <a:r>
              <a:rPr lang="en-US" sz="2600" dirty="0">
                <a:solidFill>
                  <a:srgbClr val="00B0F0"/>
                </a:solidFill>
              </a:rPr>
              <a:t>GFS</a:t>
            </a:r>
            <a:r>
              <a:rPr lang="en-US" sz="2600" dirty="0"/>
              <a:t>) that is highly optimized for this purpose.</a:t>
            </a:r>
          </a:p>
          <a:p>
            <a:pPr>
              <a:lnSpc>
                <a:spcPct val="110000"/>
              </a:lnSpc>
              <a:spcBef>
                <a:spcPts val="0"/>
              </a:spcBef>
            </a:pPr>
            <a:r>
              <a:rPr lang="en-US" sz="2600" dirty="0"/>
              <a:t>GFS is not open source.</a:t>
            </a:r>
          </a:p>
          <a:p>
            <a:pPr>
              <a:lnSpc>
                <a:spcPct val="110000"/>
              </a:lnSpc>
              <a:spcBef>
                <a:spcPts val="0"/>
              </a:spcBef>
            </a:pPr>
            <a:r>
              <a:rPr lang="en-US" sz="2600" dirty="0"/>
              <a:t>Doug Cutting and  Mike </a:t>
            </a:r>
            <a:r>
              <a:rPr lang="en-US" sz="2600" dirty="0" err="1"/>
              <a:t>Cafarella</a:t>
            </a:r>
            <a:r>
              <a:rPr lang="en-US" sz="2600" dirty="0"/>
              <a:t> at Yahoo! reverse engineered the GFS and called it Hadoop Distributed File System (</a:t>
            </a:r>
            <a:r>
              <a:rPr lang="en-US" sz="2600" dirty="0">
                <a:solidFill>
                  <a:srgbClr val="00B0F0"/>
                </a:solidFill>
              </a:rPr>
              <a:t>HDFS</a:t>
            </a:r>
            <a:r>
              <a:rPr lang="en-US" sz="2600" dirty="0"/>
              <a:t>).</a:t>
            </a:r>
          </a:p>
          <a:p>
            <a:pPr>
              <a:lnSpc>
                <a:spcPct val="110000"/>
              </a:lnSpc>
              <a:spcBef>
                <a:spcPts val="0"/>
              </a:spcBef>
            </a:pPr>
            <a:r>
              <a:rPr lang="en-US" sz="2600" dirty="0"/>
              <a:t> The software framework that supports HDFS, MapReduce and other related entities is called  the project Hadoop or simply Hadoop.</a:t>
            </a:r>
          </a:p>
          <a:p>
            <a:pPr>
              <a:lnSpc>
                <a:spcPct val="110000"/>
              </a:lnSpc>
              <a:spcBef>
                <a:spcPts val="0"/>
              </a:spcBef>
            </a:pPr>
            <a:r>
              <a:rPr lang="en-US" sz="2600" dirty="0"/>
              <a:t>This is open source and now distributed by Apache </a:t>
            </a:r>
          </a:p>
          <a:p>
            <a:pPr lvl="1">
              <a:lnSpc>
                <a:spcPct val="110000"/>
              </a:lnSpc>
              <a:spcBef>
                <a:spcPts val="0"/>
              </a:spcBef>
            </a:pPr>
            <a:r>
              <a:rPr lang="en-US" dirty="0">
                <a:solidFill>
                  <a:schemeClr val="accent2">
                    <a:lumMod val="75000"/>
                  </a:schemeClr>
                </a:solidFill>
              </a:rPr>
              <a:t>The Apache™ Hadoop®   </a:t>
            </a:r>
            <a:r>
              <a:rPr lang="en-US" sz="2600" dirty="0">
                <a:hlinkClick r:id="rId2">
                  <a:extLst>
                    <a:ext uri="{A12FA001-AC4F-418D-AE19-62706E023703}">
                      <ahyp:hlinkClr xmlns:ahyp="http://schemas.microsoft.com/office/drawing/2018/hyperlinkcolor" val="tx"/>
                    </a:ext>
                  </a:extLst>
                </a:hlinkClick>
              </a:rPr>
              <a:t>https://hadoop.apache.org/</a:t>
            </a:r>
            <a:r>
              <a:rPr lang="en-US" sz="2600" dirty="0"/>
              <a:t>  </a:t>
            </a:r>
          </a:p>
          <a:p>
            <a:endParaRPr lang="en-US" dirty="0"/>
          </a:p>
          <a:p>
            <a:endParaRPr lang="en-US" dirty="0"/>
          </a:p>
        </p:txBody>
      </p:sp>
    </p:spTree>
    <p:extLst>
      <p:ext uri="{BB962C8B-B14F-4D97-AF65-F5344CB8AC3E}">
        <p14:creationId xmlns:p14="http://schemas.microsoft.com/office/powerpoint/2010/main" val="242923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1AD2-FB1A-DA43-9547-B7D4157D5FED}"/>
              </a:ext>
            </a:extLst>
          </p:cNvPr>
          <p:cNvSpPr>
            <a:spLocks noGrp="1"/>
          </p:cNvSpPr>
          <p:nvPr>
            <p:ph type="title"/>
          </p:nvPr>
        </p:nvSpPr>
        <p:spPr>
          <a:xfrm>
            <a:off x="1559496" y="548681"/>
            <a:ext cx="9506272" cy="720080"/>
          </a:xfrm>
        </p:spPr>
        <p:txBody>
          <a:bodyPr>
            <a:normAutofit/>
          </a:bodyPr>
          <a:lstStyle/>
          <a:p>
            <a:r>
              <a:rPr lang="en-US" sz="4000" dirty="0">
                <a:solidFill>
                  <a:srgbClr val="FF0000"/>
                </a:solidFill>
              </a:rPr>
              <a:t>Versions of Hadoop</a:t>
            </a:r>
          </a:p>
        </p:txBody>
      </p:sp>
      <p:sp>
        <p:nvSpPr>
          <p:cNvPr id="3" name="Content Placeholder 2">
            <a:extLst>
              <a:ext uri="{FF2B5EF4-FFF2-40B4-BE49-F238E27FC236}">
                <a16:creationId xmlns:a16="http://schemas.microsoft.com/office/drawing/2014/main" id="{6C413303-4C92-0B4A-B8A4-53176A2025E3}"/>
              </a:ext>
            </a:extLst>
          </p:cNvPr>
          <p:cNvSpPr>
            <a:spLocks noGrp="1"/>
          </p:cNvSpPr>
          <p:nvPr>
            <p:ph idx="1"/>
          </p:nvPr>
        </p:nvSpPr>
        <p:spPr>
          <a:xfrm>
            <a:off x="1054832" y="1561366"/>
            <a:ext cx="10515600" cy="4764187"/>
          </a:xfrm>
        </p:spPr>
        <p:txBody>
          <a:bodyPr/>
          <a:lstStyle/>
          <a:p>
            <a:r>
              <a:rPr lang="en-US" sz="2400" dirty="0"/>
              <a:t>Hadoop 1</a:t>
            </a:r>
          </a:p>
          <a:p>
            <a:pPr lvl="1"/>
            <a:r>
              <a:rPr lang="en-US" sz="2000" dirty="0"/>
              <a:t>Released in 2006</a:t>
            </a:r>
          </a:p>
          <a:p>
            <a:r>
              <a:rPr lang="en-US" sz="2400" dirty="0"/>
              <a:t>Hadoop 2</a:t>
            </a:r>
          </a:p>
          <a:p>
            <a:pPr lvl="1"/>
            <a:r>
              <a:rPr lang="en-US" sz="2000" dirty="0"/>
              <a:t>In 2013 Apache Hadoop 2 available.</a:t>
            </a:r>
          </a:p>
          <a:p>
            <a:r>
              <a:rPr lang="en-US" sz="2400" dirty="0"/>
              <a:t>Hadoop 3</a:t>
            </a:r>
          </a:p>
          <a:p>
            <a:pPr lvl="1"/>
            <a:r>
              <a:rPr lang="en-US" sz="2000" dirty="0"/>
              <a:t>Dec 2017, Apache Hadoop 3.0 available </a:t>
            </a:r>
          </a:p>
          <a:p>
            <a:pPr lvl="1"/>
            <a:r>
              <a:rPr lang="en-US" sz="2000" dirty="0"/>
              <a:t>Current version (as of May 2019), Apache Hadoop 3.1 </a:t>
            </a:r>
          </a:p>
          <a:p>
            <a:pPr lvl="2"/>
            <a:r>
              <a:rPr lang="en-US" sz="1800" dirty="0"/>
              <a:t>Apache Hadoop 3.1 available since April 2018</a:t>
            </a:r>
          </a:p>
          <a:p>
            <a:pPr marL="457200" lvl="1" indent="0">
              <a:buNone/>
            </a:pPr>
            <a:endParaRPr lang="en-US" sz="2000" dirty="0"/>
          </a:p>
          <a:p>
            <a:pPr marL="457200" lvl="1" indent="0">
              <a:buNone/>
            </a:pPr>
            <a:endParaRPr lang="en-US" dirty="0"/>
          </a:p>
          <a:p>
            <a:pPr marL="457200" lvl="1" indent="0">
              <a:buNone/>
            </a:pPr>
            <a:r>
              <a:rPr lang="en-US" dirty="0"/>
              <a:t>Reference: </a:t>
            </a:r>
            <a:r>
              <a:rPr lang="en-US" dirty="0">
                <a:hlinkClick r:id="rId2"/>
              </a:rPr>
              <a:t>https://en.wikipedia.org/wiki/Apache_Hadoop</a:t>
            </a:r>
            <a:r>
              <a:rPr lang="en-US" dirty="0"/>
              <a:t> </a:t>
            </a:r>
          </a:p>
        </p:txBody>
      </p:sp>
    </p:spTree>
    <p:extLst>
      <p:ext uri="{BB962C8B-B14F-4D97-AF65-F5344CB8AC3E}">
        <p14:creationId xmlns:p14="http://schemas.microsoft.com/office/powerpoint/2010/main" val="322844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8C59-BEC9-F04B-938F-B7D82474A11B}"/>
              </a:ext>
            </a:extLst>
          </p:cNvPr>
          <p:cNvSpPr>
            <a:spLocks noGrp="1"/>
          </p:cNvSpPr>
          <p:nvPr>
            <p:ph type="title"/>
          </p:nvPr>
        </p:nvSpPr>
        <p:spPr>
          <a:xfrm>
            <a:off x="1750378" y="483257"/>
            <a:ext cx="9866312" cy="1002643"/>
          </a:xfrm>
        </p:spPr>
        <p:txBody>
          <a:bodyPr>
            <a:normAutofit/>
          </a:bodyPr>
          <a:lstStyle/>
          <a:p>
            <a:r>
              <a:rPr lang="en-US" sz="4000" dirty="0">
                <a:solidFill>
                  <a:srgbClr val="FF0000"/>
                </a:solidFill>
              </a:rPr>
              <a:t>Hadoop 1 vs. Hadoop 2</a:t>
            </a:r>
          </a:p>
        </p:txBody>
      </p:sp>
      <p:sp>
        <p:nvSpPr>
          <p:cNvPr id="5" name="TextBox 4">
            <a:extLst>
              <a:ext uri="{FF2B5EF4-FFF2-40B4-BE49-F238E27FC236}">
                <a16:creationId xmlns:a16="http://schemas.microsoft.com/office/drawing/2014/main" id="{E6239D5F-1BBA-8249-A00D-A79E9F15DF80}"/>
              </a:ext>
            </a:extLst>
          </p:cNvPr>
          <p:cNvSpPr txBox="1"/>
          <p:nvPr/>
        </p:nvSpPr>
        <p:spPr>
          <a:xfrm>
            <a:off x="8040216" y="5517232"/>
            <a:ext cx="2681124" cy="307777"/>
          </a:xfrm>
          <a:prstGeom prst="rect">
            <a:avLst/>
          </a:prstGeom>
          <a:noFill/>
        </p:spPr>
        <p:txBody>
          <a:bodyPr wrap="square" rtlCol="0">
            <a:spAutoFit/>
          </a:bodyPr>
          <a:lstStyle/>
          <a:p>
            <a:r>
              <a:rPr lang="en-US" sz="1400" dirty="0">
                <a:latin typeface="+mn-lt"/>
              </a:rPr>
              <a:t>Figure credit to ACADGILD</a:t>
            </a:r>
          </a:p>
        </p:txBody>
      </p:sp>
      <p:pic>
        <p:nvPicPr>
          <p:cNvPr id="8" name="Picture 7">
            <a:extLst>
              <a:ext uri="{FF2B5EF4-FFF2-40B4-BE49-F238E27FC236}">
                <a16:creationId xmlns:a16="http://schemas.microsoft.com/office/drawing/2014/main" id="{36C9D94F-57CE-1E48-B873-88AA2BE30DB2}"/>
              </a:ext>
            </a:extLst>
          </p:cNvPr>
          <p:cNvPicPr>
            <a:picLocks noChangeAspect="1"/>
          </p:cNvPicPr>
          <p:nvPr/>
        </p:nvPicPr>
        <p:blipFill>
          <a:blip r:embed="rId2"/>
          <a:stretch>
            <a:fillRect/>
          </a:stretch>
        </p:blipFill>
        <p:spPr>
          <a:xfrm>
            <a:off x="1499651" y="1988840"/>
            <a:ext cx="8237716" cy="3168352"/>
          </a:xfrm>
          <a:prstGeom prst="rect">
            <a:avLst/>
          </a:prstGeom>
        </p:spPr>
      </p:pic>
    </p:spTree>
    <p:extLst>
      <p:ext uri="{BB962C8B-B14F-4D97-AF65-F5344CB8AC3E}">
        <p14:creationId xmlns:p14="http://schemas.microsoft.com/office/powerpoint/2010/main" val="38964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7289EFDA-0292-D84E-8BAE-9570A23E1402}"/>
              </a:ext>
            </a:extLst>
          </p:cNvPr>
          <p:cNvGraphicFramePr>
            <a:graphicFrameLocks/>
          </p:cNvGraphicFramePr>
          <p:nvPr>
            <p:extLst/>
          </p:nvPr>
        </p:nvGraphicFramePr>
        <p:xfrm>
          <a:off x="1343472" y="332656"/>
          <a:ext cx="8208912" cy="5616623"/>
        </p:xfrm>
        <a:graphic>
          <a:graphicData uri="http://schemas.openxmlformats.org/drawingml/2006/table">
            <a:tbl>
              <a:tblPr/>
              <a:tblGrid>
                <a:gridCol w="1296992">
                  <a:extLst>
                    <a:ext uri="{9D8B030D-6E8A-4147-A177-3AD203B41FA5}">
                      <a16:colId xmlns:a16="http://schemas.microsoft.com/office/drawing/2014/main" val="3107655019"/>
                    </a:ext>
                  </a:extLst>
                </a:gridCol>
                <a:gridCol w="3499903">
                  <a:extLst>
                    <a:ext uri="{9D8B030D-6E8A-4147-A177-3AD203B41FA5}">
                      <a16:colId xmlns:a16="http://schemas.microsoft.com/office/drawing/2014/main" val="3726175813"/>
                    </a:ext>
                  </a:extLst>
                </a:gridCol>
                <a:gridCol w="3412017">
                  <a:extLst>
                    <a:ext uri="{9D8B030D-6E8A-4147-A177-3AD203B41FA5}">
                      <a16:colId xmlns:a16="http://schemas.microsoft.com/office/drawing/2014/main" val="2391389548"/>
                    </a:ext>
                  </a:extLst>
                </a:gridCol>
              </a:tblGrid>
              <a:tr h="289311">
                <a:tc>
                  <a:txBody>
                    <a:bodyPr/>
                    <a:lstStyle/>
                    <a:p>
                      <a:pPr algn="l">
                        <a:spcAft>
                          <a:spcPts val="0"/>
                        </a:spcAft>
                      </a:pPr>
                      <a:r>
                        <a:rPr lang="en-US" sz="900" b="1">
                          <a:solidFill>
                            <a:srgbClr val="FFFFFF"/>
                          </a:solidFill>
                          <a:effectLst/>
                        </a:rPr>
                        <a:t>Sl No</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solidFill>
                      <a:srgbClr val="4F81BD"/>
                    </a:solidFill>
                  </a:tcPr>
                </a:tc>
                <a:tc>
                  <a:txBody>
                    <a:bodyPr/>
                    <a:lstStyle/>
                    <a:p>
                      <a:pPr algn="ctr">
                        <a:spcAft>
                          <a:spcPts val="0"/>
                        </a:spcAft>
                      </a:pPr>
                      <a:r>
                        <a:rPr lang="en-US" sz="900" b="1" dirty="0">
                          <a:solidFill>
                            <a:srgbClr val="FFFFFF"/>
                          </a:solidFill>
                          <a:effectLst/>
                        </a:rPr>
                        <a:t>Hadoop1</a:t>
                      </a:r>
                      <a:endParaRPr lang="en-US" sz="1600" dirty="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solidFill>
                      <a:srgbClr val="4F81BD"/>
                    </a:solidFill>
                  </a:tcPr>
                </a:tc>
                <a:tc>
                  <a:txBody>
                    <a:bodyPr/>
                    <a:lstStyle/>
                    <a:p>
                      <a:pPr algn="ctr">
                        <a:spcAft>
                          <a:spcPts val="0"/>
                        </a:spcAft>
                      </a:pPr>
                      <a:r>
                        <a:rPr lang="en-US" sz="900" b="1" dirty="0">
                          <a:solidFill>
                            <a:srgbClr val="FFFFFF"/>
                          </a:solidFill>
                          <a:effectLst/>
                        </a:rPr>
                        <a:t>Hadoop2</a:t>
                      </a:r>
                      <a:endParaRPr lang="en-US" sz="1600" dirty="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326106051"/>
                  </a:ext>
                </a:extLst>
              </a:tr>
              <a:tr h="787812">
                <a:tc>
                  <a:txBody>
                    <a:bodyPr/>
                    <a:lstStyle/>
                    <a:p>
                      <a:pPr algn="l">
                        <a:spcAft>
                          <a:spcPts val="0"/>
                        </a:spcAft>
                      </a:pPr>
                      <a:r>
                        <a:rPr lang="en-US" sz="1100" b="1">
                          <a:solidFill>
                            <a:srgbClr val="333333"/>
                          </a:solidFill>
                          <a:effectLst/>
                          <a:latin typeface="Inherit"/>
                        </a:rPr>
                        <a:t>1</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l">
                        <a:spcAft>
                          <a:spcPts val="0"/>
                        </a:spcAft>
                      </a:pPr>
                      <a:r>
                        <a:rPr lang="en-US" sz="1100">
                          <a:solidFill>
                            <a:srgbClr val="333333"/>
                          </a:solidFill>
                          <a:effectLst/>
                          <a:latin typeface="Inherit"/>
                        </a:rPr>
                        <a:t>Supports MapReduce (MR) processing model only. Does not support non-MR tools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dirty="0">
                          <a:solidFill>
                            <a:srgbClr val="333333"/>
                          </a:solidFill>
                          <a:effectLst/>
                          <a:latin typeface="Inherit"/>
                        </a:rPr>
                        <a:t>Allows to work in MR as well as other distributed computing models like Spark, Hama, </a:t>
                      </a:r>
                      <a:r>
                        <a:rPr lang="en-US" sz="1100" dirty="0" err="1">
                          <a:solidFill>
                            <a:srgbClr val="333333"/>
                          </a:solidFill>
                          <a:effectLst/>
                          <a:latin typeface="Inherit"/>
                        </a:rPr>
                        <a:t>Giraph</a:t>
                      </a:r>
                      <a:r>
                        <a:rPr lang="en-US" sz="1100" dirty="0">
                          <a:solidFill>
                            <a:srgbClr val="333333"/>
                          </a:solidFill>
                          <a:effectLst/>
                          <a:latin typeface="Inherit"/>
                        </a:rPr>
                        <a:t>, Message Passing Interface) MPI &amp; HBase coprocessors.</a:t>
                      </a:r>
                      <a:endParaRPr lang="en-US" sz="1600" dirty="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2515120465"/>
                  </a:ext>
                </a:extLst>
              </a:tr>
              <a:tr h="590859">
                <a:tc>
                  <a:txBody>
                    <a:bodyPr/>
                    <a:lstStyle/>
                    <a:p>
                      <a:pPr algn="l">
                        <a:spcAft>
                          <a:spcPts val="0"/>
                        </a:spcAft>
                      </a:pPr>
                      <a:r>
                        <a:rPr lang="en-US" sz="1100" b="1">
                          <a:solidFill>
                            <a:srgbClr val="333333"/>
                          </a:solidFill>
                          <a:effectLst/>
                          <a:latin typeface="Inherit"/>
                        </a:rPr>
                        <a:t>2</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a:spcAft>
                          <a:spcPts val="0"/>
                        </a:spcAft>
                      </a:pPr>
                      <a:r>
                        <a:rPr lang="en-US" sz="1100">
                          <a:solidFill>
                            <a:srgbClr val="333333"/>
                          </a:solidFill>
                          <a:effectLst/>
                          <a:latin typeface="Inherit"/>
                        </a:rPr>
                        <a:t>MR does both processing and cluster-resource management.</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a:spcAft>
                          <a:spcPts val="0"/>
                        </a:spcAft>
                      </a:pPr>
                      <a:r>
                        <a:rPr lang="en-US" sz="1100">
                          <a:solidFill>
                            <a:srgbClr val="333333"/>
                          </a:solidFill>
                          <a:effectLst/>
                          <a:latin typeface="Inherit"/>
                        </a:rPr>
                        <a:t>YARN (Yet Another Resource Negotiator) does cluster resource management and processing is done using different processing models.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012333488"/>
                  </a:ext>
                </a:extLst>
              </a:tr>
              <a:tr h="393906">
                <a:tc>
                  <a:txBody>
                    <a:bodyPr/>
                    <a:lstStyle/>
                    <a:p>
                      <a:pPr algn="l">
                        <a:spcAft>
                          <a:spcPts val="0"/>
                        </a:spcAft>
                      </a:pPr>
                      <a:r>
                        <a:rPr lang="en-US" sz="1100" b="1">
                          <a:solidFill>
                            <a:srgbClr val="333333"/>
                          </a:solidFill>
                          <a:effectLst/>
                          <a:latin typeface="Inherit"/>
                        </a:rPr>
                        <a:t>3</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l">
                        <a:spcAft>
                          <a:spcPts val="0"/>
                        </a:spcAft>
                      </a:pPr>
                      <a:r>
                        <a:rPr lang="en-US" sz="1100">
                          <a:solidFill>
                            <a:srgbClr val="333333"/>
                          </a:solidFill>
                          <a:effectLst/>
                          <a:latin typeface="Inherit"/>
                        </a:rPr>
                        <a:t>Has limited scaling of nodes. Limited to 4000 nodes per cluster</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l">
                        <a:spcAft>
                          <a:spcPts val="0"/>
                        </a:spcAft>
                      </a:pPr>
                      <a:r>
                        <a:rPr lang="en-US" sz="1100">
                          <a:solidFill>
                            <a:srgbClr val="333333"/>
                          </a:solidFill>
                          <a:effectLst/>
                          <a:latin typeface="Inherit"/>
                        </a:rPr>
                        <a:t>Has better scalability. Scalable up to 10000 nodes per cluster</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462462528"/>
                  </a:ext>
                </a:extLst>
              </a:tr>
              <a:tr h="393906">
                <a:tc>
                  <a:txBody>
                    <a:bodyPr/>
                    <a:lstStyle/>
                    <a:p>
                      <a:pPr algn="l">
                        <a:spcAft>
                          <a:spcPts val="0"/>
                        </a:spcAft>
                      </a:pPr>
                      <a:r>
                        <a:rPr lang="en-US" sz="1100" b="1">
                          <a:solidFill>
                            <a:srgbClr val="333333"/>
                          </a:solidFill>
                          <a:effectLst/>
                          <a:latin typeface="Inherit"/>
                        </a:rPr>
                        <a:t>4</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Works on concepts of slots – slots can run either a Map task or a Reduce task only.</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Works on concepts of containers. Using containers can run generic tasks.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338287875"/>
                  </a:ext>
                </a:extLst>
              </a:tr>
              <a:tr h="393906">
                <a:tc>
                  <a:txBody>
                    <a:bodyPr/>
                    <a:lstStyle/>
                    <a:p>
                      <a:pPr algn="l">
                        <a:spcAft>
                          <a:spcPts val="0"/>
                        </a:spcAft>
                      </a:pPr>
                      <a:r>
                        <a:rPr lang="en-US" sz="1100" b="1">
                          <a:solidFill>
                            <a:srgbClr val="333333"/>
                          </a:solidFill>
                          <a:effectLst/>
                          <a:latin typeface="Inherit"/>
                        </a:rPr>
                        <a:t>5</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a:solidFill>
                            <a:srgbClr val="333333"/>
                          </a:solidFill>
                          <a:effectLst/>
                          <a:latin typeface="Inherit"/>
                        </a:rPr>
                        <a:t>A single Namenode to manage the entire namespace.</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a:solidFill>
                            <a:srgbClr val="333333"/>
                          </a:solidFill>
                          <a:effectLst/>
                          <a:latin typeface="Inherit"/>
                        </a:rPr>
                        <a:t>Multiple Namenode servers manage multiple namespaces.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2649796047"/>
                  </a:ext>
                </a:extLst>
              </a:tr>
              <a:tr h="787812">
                <a:tc>
                  <a:txBody>
                    <a:bodyPr/>
                    <a:lstStyle/>
                    <a:p>
                      <a:pPr algn="l">
                        <a:spcAft>
                          <a:spcPts val="0"/>
                        </a:spcAft>
                      </a:pPr>
                      <a:r>
                        <a:rPr lang="en-US" sz="1100" b="1">
                          <a:solidFill>
                            <a:srgbClr val="333333"/>
                          </a:solidFill>
                          <a:effectLst/>
                          <a:latin typeface="Inherit"/>
                        </a:rPr>
                        <a:t>6</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Has Single-Point-of-Failure (SPOF) – because of single Namenode- and in the case of Namenode failure, needs manual intervention to overcome.</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Has to feature to overcome SPOF with a standby Namenode and in the case of Namenode failure, it is configured for automatic recovery.</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288063727"/>
                  </a:ext>
                </a:extLst>
              </a:tr>
              <a:tr h="590859">
                <a:tc>
                  <a:txBody>
                    <a:bodyPr/>
                    <a:lstStyle/>
                    <a:p>
                      <a:pPr algn="l">
                        <a:spcAft>
                          <a:spcPts val="0"/>
                        </a:spcAft>
                      </a:pPr>
                      <a:r>
                        <a:rPr lang="en-US" sz="1100" b="1">
                          <a:solidFill>
                            <a:srgbClr val="333333"/>
                          </a:solidFill>
                          <a:effectLst/>
                          <a:latin typeface="Inherit"/>
                        </a:rPr>
                        <a:t>7</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a:solidFill>
                            <a:srgbClr val="333333"/>
                          </a:solidFill>
                          <a:effectLst/>
                          <a:latin typeface="Inherit"/>
                        </a:rPr>
                        <a:t>MR API is compatible with Hadoop1x. A program written in Hadoop1 executes in Hadoop1x without any additional files.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a:solidFill>
                            <a:srgbClr val="333333"/>
                          </a:solidFill>
                          <a:effectLst/>
                          <a:latin typeface="Inherit"/>
                        </a:rPr>
                        <a:t>MR API requires additional files for a program written in Hadoop1x to execute in Hadoop2x.</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3320021442"/>
                  </a:ext>
                </a:extLst>
              </a:tr>
              <a:tr h="787812">
                <a:tc>
                  <a:txBody>
                    <a:bodyPr/>
                    <a:lstStyle/>
                    <a:p>
                      <a:pPr algn="l">
                        <a:spcAft>
                          <a:spcPts val="0"/>
                        </a:spcAft>
                      </a:pPr>
                      <a:r>
                        <a:rPr lang="en-US" sz="1100" b="1">
                          <a:solidFill>
                            <a:srgbClr val="333333"/>
                          </a:solidFill>
                          <a:effectLst/>
                          <a:latin typeface="Inherit"/>
                        </a:rPr>
                        <a:t>8</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Has a limitation to serve as a platform for event processing, streaming and real-time operations.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Can serve as a platform for a wide variety of data analytics-possible to run event processing, streaming and real-time operations.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2260134311"/>
                  </a:ext>
                </a:extLst>
              </a:tr>
              <a:tr h="393906">
                <a:tc>
                  <a:txBody>
                    <a:bodyPr/>
                    <a:lstStyle/>
                    <a:p>
                      <a:pPr algn="just">
                        <a:spcAft>
                          <a:spcPts val="0"/>
                        </a:spcAft>
                      </a:pPr>
                      <a:r>
                        <a:rPr lang="en-US" sz="1100" b="1">
                          <a:solidFill>
                            <a:srgbClr val="333333"/>
                          </a:solidFill>
                          <a:effectLst/>
                          <a:latin typeface="Inherit"/>
                        </a:rPr>
                        <a:t>9</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a:solidFill>
                            <a:srgbClr val="333333"/>
                          </a:solidFill>
                          <a:effectLst/>
                          <a:latin typeface="Inherit"/>
                        </a:rPr>
                        <a:t>A Namenode failure affects the stack.</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just">
                        <a:spcAft>
                          <a:spcPts val="0"/>
                        </a:spcAft>
                      </a:pPr>
                      <a:r>
                        <a:rPr lang="en-US" sz="1100">
                          <a:solidFill>
                            <a:srgbClr val="333333"/>
                          </a:solidFill>
                          <a:effectLst/>
                          <a:latin typeface="Inherit"/>
                        </a:rPr>
                        <a:t>The Hadoop stack – Hive, Pig, HBase etc. are all equipped to handle Namenode failure.</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11632973"/>
                  </a:ext>
                </a:extLst>
              </a:tr>
              <a:tr h="206534">
                <a:tc>
                  <a:txBody>
                    <a:bodyPr/>
                    <a:lstStyle/>
                    <a:p>
                      <a:pPr algn="just">
                        <a:spcAft>
                          <a:spcPts val="0"/>
                        </a:spcAft>
                      </a:pPr>
                      <a:r>
                        <a:rPr lang="en-US" sz="1100" b="1">
                          <a:solidFill>
                            <a:srgbClr val="333333"/>
                          </a:solidFill>
                          <a:effectLst/>
                          <a:latin typeface="Inherit"/>
                        </a:rPr>
                        <a:t>10</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a:solidFill>
                            <a:srgbClr val="333333"/>
                          </a:solidFill>
                          <a:effectLst/>
                          <a:latin typeface="Inherit"/>
                        </a:rPr>
                        <a:t>Does not support Microsoft Windows</a:t>
                      </a:r>
                      <a:endParaRPr lang="en-US" sz="160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just">
                        <a:spcAft>
                          <a:spcPts val="0"/>
                        </a:spcAft>
                      </a:pPr>
                      <a:r>
                        <a:rPr lang="en-US" sz="1100" dirty="0">
                          <a:solidFill>
                            <a:srgbClr val="333333"/>
                          </a:solidFill>
                          <a:effectLst/>
                          <a:latin typeface="Inherit"/>
                        </a:rPr>
                        <a:t>Added support for Microsoft windows</a:t>
                      </a:r>
                      <a:endParaRPr lang="en-US" sz="1600" dirty="0">
                        <a:effectLst/>
                      </a:endParaRPr>
                    </a:p>
                  </a:txBody>
                  <a:tcPr marL="60272" marR="60272"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111939647"/>
                  </a:ext>
                </a:extLst>
              </a:tr>
            </a:tbl>
          </a:graphicData>
        </a:graphic>
      </p:graphicFrame>
      <p:sp>
        <p:nvSpPr>
          <p:cNvPr id="3" name="TextBox 2">
            <a:extLst>
              <a:ext uri="{FF2B5EF4-FFF2-40B4-BE49-F238E27FC236}">
                <a16:creationId xmlns:a16="http://schemas.microsoft.com/office/drawing/2014/main" id="{942793B8-0EF8-F843-8CC5-94610E4C7CFF}"/>
              </a:ext>
            </a:extLst>
          </p:cNvPr>
          <p:cNvSpPr txBox="1"/>
          <p:nvPr/>
        </p:nvSpPr>
        <p:spPr>
          <a:xfrm>
            <a:off x="9840416" y="1556792"/>
            <a:ext cx="2088232" cy="923330"/>
          </a:xfrm>
          <a:prstGeom prst="rect">
            <a:avLst/>
          </a:prstGeom>
          <a:noFill/>
        </p:spPr>
        <p:txBody>
          <a:bodyPr wrap="square" rtlCol="0">
            <a:spAutoFit/>
          </a:bodyPr>
          <a:lstStyle/>
          <a:p>
            <a:r>
              <a:rPr lang="en-US" sz="1800" dirty="0">
                <a:solidFill>
                  <a:srgbClr val="FF0000"/>
                </a:solidFill>
                <a:latin typeface="+mn-lt"/>
              </a:rPr>
              <a:t>10 big differences between Hadoop 1 and Hadoop 2</a:t>
            </a:r>
          </a:p>
        </p:txBody>
      </p:sp>
      <p:sp>
        <p:nvSpPr>
          <p:cNvPr id="4" name="TextBox 3">
            <a:extLst>
              <a:ext uri="{FF2B5EF4-FFF2-40B4-BE49-F238E27FC236}">
                <a16:creationId xmlns:a16="http://schemas.microsoft.com/office/drawing/2014/main" id="{8CC66D21-3FBD-544D-BB6E-9AFDE42BD4B3}"/>
              </a:ext>
            </a:extLst>
          </p:cNvPr>
          <p:cNvSpPr txBox="1"/>
          <p:nvPr/>
        </p:nvSpPr>
        <p:spPr>
          <a:xfrm>
            <a:off x="2351584" y="6165304"/>
            <a:ext cx="8404046" cy="307777"/>
          </a:xfrm>
          <a:prstGeom prst="rect">
            <a:avLst/>
          </a:prstGeom>
          <a:noFill/>
        </p:spPr>
        <p:txBody>
          <a:bodyPr wrap="square" rtlCol="0">
            <a:spAutoFit/>
          </a:bodyPr>
          <a:lstStyle/>
          <a:p>
            <a:r>
              <a:rPr lang="en-US" sz="1400" dirty="0">
                <a:latin typeface="+mn-lt"/>
              </a:rPr>
              <a:t>Reference: https://</a:t>
            </a:r>
            <a:r>
              <a:rPr lang="en-US" sz="1400" dirty="0" err="1">
                <a:latin typeface="+mn-lt"/>
              </a:rPr>
              <a:t>acadgild.com</a:t>
            </a:r>
            <a:r>
              <a:rPr lang="en-US" sz="1400" dirty="0">
                <a:latin typeface="+mn-lt"/>
              </a:rPr>
              <a:t>/blog/10-big-differences-between-hadoop1-and-hadoop2</a:t>
            </a:r>
          </a:p>
        </p:txBody>
      </p:sp>
    </p:spTree>
    <p:extLst>
      <p:ext uri="{BB962C8B-B14F-4D97-AF65-F5344CB8AC3E}">
        <p14:creationId xmlns:p14="http://schemas.microsoft.com/office/powerpoint/2010/main" val="192897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937E3A-C9A1-B74D-A80C-ABF08C2DBCB2}"/>
              </a:ext>
            </a:extLst>
          </p:cNvPr>
          <p:cNvPicPr>
            <a:picLocks noChangeAspect="1"/>
          </p:cNvPicPr>
          <p:nvPr/>
        </p:nvPicPr>
        <p:blipFill>
          <a:blip r:embed="rId2"/>
          <a:stretch>
            <a:fillRect/>
          </a:stretch>
        </p:blipFill>
        <p:spPr>
          <a:xfrm>
            <a:off x="8904312" y="713166"/>
            <a:ext cx="2019300" cy="1003300"/>
          </a:xfrm>
          <a:prstGeom prst="rect">
            <a:avLst/>
          </a:prstGeom>
        </p:spPr>
      </p:pic>
      <p:sp>
        <p:nvSpPr>
          <p:cNvPr id="2" name="Title 1">
            <a:extLst>
              <a:ext uri="{FF2B5EF4-FFF2-40B4-BE49-F238E27FC236}">
                <a16:creationId xmlns:a16="http://schemas.microsoft.com/office/drawing/2014/main" id="{EF9FD60B-0F59-9B4B-9C00-7386723B2C47}"/>
              </a:ext>
            </a:extLst>
          </p:cNvPr>
          <p:cNvSpPr>
            <a:spLocks noGrp="1"/>
          </p:cNvSpPr>
          <p:nvPr>
            <p:ph type="title"/>
          </p:nvPr>
        </p:nvSpPr>
        <p:spPr>
          <a:xfrm>
            <a:off x="1611630" y="659662"/>
            <a:ext cx="10247442" cy="895286"/>
          </a:xfrm>
        </p:spPr>
        <p:txBody>
          <a:bodyPr>
            <a:normAutofit/>
          </a:bodyPr>
          <a:lstStyle/>
          <a:p>
            <a:r>
              <a:rPr lang="en-US" sz="4000" dirty="0">
                <a:solidFill>
                  <a:srgbClr val="FF0000"/>
                </a:solidFill>
              </a:rPr>
              <a:t>What’s new in Hadoop 3</a:t>
            </a:r>
          </a:p>
        </p:txBody>
      </p:sp>
      <p:sp>
        <p:nvSpPr>
          <p:cNvPr id="3" name="Content Placeholder 2">
            <a:extLst>
              <a:ext uri="{FF2B5EF4-FFF2-40B4-BE49-F238E27FC236}">
                <a16:creationId xmlns:a16="http://schemas.microsoft.com/office/drawing/2014/main" id="{1BFB8FFB-9607-1F40-9111-BBB62C66A918}"/>
              </a:ext>
            </a:extLst>
          </p:cNvPr>
          <p:cNvSpPr>
            <a:spLocks noGrp="1"/>
          </p:cNvSpPr>
          <p:nvPr>
            <p:ph idx="1"/>
          </p:nvPr>
        </p:nvSpPr>
        <p:spPr>
          <a:xfrm>
            <a:off x="839416" y="1716467"/>
            <a:ext cx="8640960" cy="3738921"/>
          </a:xfrm>
        </p:spPr>
        <p:txBody>
          <a:bodyPr>
            <a:noAutofit/>
          </a:bodyPr>
          <a:lstStyle/>
          <a:p>
            <a:r>
              <a:rPr lang="en-US" sz="2400" dirty="0"/>
              <a:t>With the 3.0 major release, Apache Hadoop continues to evolve with the addition of significant new features like HDFS erasure coding, YARN Timeline Service v2, and MapReduce task-level optimization. Together, these new features improve the performance, scalability, and multitenancy capabilities of Hadoop.</a:t>
            </a:r>
          </a:p>
          <a:p>
            <a:r>
              <a:rPr lang="en-US" sz="2400" dirty="0"/>
              <a:t>Hadoop 3 creates one parity block on every two blocks of data. This requires only 1,5 times more disk space compared with 3 times more with the replications in Hadoop 2. The level of fault tolerance in Hadoop 3 remains the same, but less disk space is required for its operations.</a:t>
            </a:r>
          </a:p>
        </p:txBody>
      </p:sp>
      <p:sp>
        <p:nvSpPr>
          <p:cNvPr id="7" name="AutoShape 3" descr="10 Big Differences Between Hadoop1 and Hadoop2">
            <a:extLst>
              <a:ext uri="{FF2B5EF4-FFF2-40B4-BE49-F238E27FC236}">
                <a16:creationId xmlns:a16="http://schemas.microsoft.com/office/drawing/2014/main" id="{F402D10A-68B5-974E-A6A3-9F7EBDCAA9D0}"/>
              </a:ext>
            </a:extLst>
          </p:cNvPr>
          <p:cNvSpPr>
            <a:spLocks noChangeAspect="1" noChangeArrowheads="1"/>
          </p:cNvSpPr>
          <p:nvPr/>
        </p:nvSpPr>
        <p:spPr bwMode="auto">
          <a:xfrm>
            <a:off x="3027363" y="1152525"/>
            <a:ext cx="9906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35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EE1B4D4-B93A-B741-AEF4-3596C7C29560}"/>
              </a:ext>
            </a:extLst>
          </p:cNvPr>
          <p:cNvGraphicFramePr>
            <a:graphicFrameLocks noGrp="1"/>
          </p:cNvGraphicFramePr>
          <p:nvPr>
            <p:extLst>
              <p:ext uri="{D42A27DB-BD31-4B8C-83A1-F6EECF244321}">
                <p14:modId xmlns:p14="http://schemas.microsoft.com/office/powerpoint/2010/main" val="259993929"/>
              </p:ext>
            </p:extLst>
          </p:nvPr>
        </p:nvGraphicFramePr>
        <p:xfrm>
          <a:off x="1511494" y="927884"/>
          <a:ext cx="9505056" cy="5809216"/>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2818565722"/>
                    </a:ext>
                  </a:extLst>
                </a:gridCol>
                <a:gridCol w="3168352">
                  <a:extLst>
                    <a:ext uri="{9D8B030D-6E8A-4147-A177-3AD203B41FA5}">
                      <a16:colId xmlns:a16="http://schemas.microsoft.com/office/drawing/2014/main" val="3691188259"/>
                    </a:ext>
                  </a:extLst>
                </a:gridCol>
                <a:gridCol w="3168352">
                  <a:extLst>
                    <a:ext uri="{9D8B030D-6E8A-4147-A177-3AD203B41FA5}">
                      <a16:colId xmlns:a16="http://schemas.microsoft.com/office/drawing/2014/main" val="570942967"/>
                    </a:ext>
                  </a:extLst>
                </a:gridCol>
              </a:tblGrid>
              <a:tr h="353296">
                <a:tc>
                  <a:txBody>
                    <a:bodyPr/>
                    <a:lstStyle/>
                    <a:p>
                      <a:r>
                        <a:rPr lang="en-US" dirty="0"/>
                        <a:t>Features</a:t>
                      </a:r>
                    </a:p>
                  </a:txBody>
                  <a:tcPr/>
                </a:tc>
                <a:tc>
                  <a:txBody>
                    <a:bodyPr/>
                    <a:lstStyle/>
                    <a:p>
                      <a:r>
                        <a:rPr lang="en-US" dirty="0"/>
                        <a:t>Hadoop 2</a:t>
                      </a:r>
                    </a:p>
                  </a:txBody>
                  <a:tcPr/>
                </a:tc>
                <a:tc>
                  <a:txBody>
                    <a:bodyPr/>
                    <a:lstStyle/>
                    <a:p>
                      <a:r>
                        <a:rPr lang="en-US" dirty="0"/>
                        <a:t>Hadoop 3</a:t>
                      </a:r>
                    </a:p>
                  </a:txBody>
                  <a:tcPr/>
                </a:tc>
                <a:extLst>
                  <a:ext uri="{0D108BD9-81ED-4DB2-BD59-A6C34878D82A}">
                    <a16:rowId xmlns:a16="http://schemas.microsoft.com/office/drawing/2014/main" val="495648307"/>
                  </a:ext>
                </a:extLst>
              </a:tr>
              <a:tr h="793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Minimum Required Java Version</a:t>
                      </a:r>
                    </a:p>
                  </a:txBody>
                  <a:tcPr/>
                </a:tc>
                <a:tc>
                  <a:txBody>
                    <a:bodyPr/>
                    <a:lstStyle/>
                    <a:p>
                      <a:r>
                        <a:rPr lang="en-US" sz="1600" b="0" i="0" kern="1200" dirty="0">
                          <a:solidFill>
                            <a:schemeClr val="dk1"/>
                          </a:solidFill>
                          <a:effectLst/>
                          <a:latin typeface="+mn-lt"/>
                          <a:ea typeface="+mn-ea"/>
                          <a:cs typeface="+mn-cs"/>
                        </a:rPr>
                        <a:t>JDK 6 and above.</a:t>
                      </a:r>
                      <a:endParaRPr lang="en-US" sz="1600" dirty="0"/>
                    </a:p>
                  </a:txBody>
                  <a:tcPr/>
                </a:tc>
                <a:tc>
                  <a:txBody>
                    <a:bodyPr/>
                    <a:lstStyle/>
                    <a:p>
                      <a:r>
                        <a:rPr lang="en-US" sz="1600" b="0" i="0" kern="1200" dirty="0">
                          <a:solidFill>
                            <a:schemeClr val="dk1"/>
                          </a:solidFill>
                          <a:effectLst/>
                          <a:latin typeface="+mn-lt"/>
                          <a:ea typeface="+mn-ea"/>
                          <a:cs typeface="+mn-cs"/>
                        </a:rPr>
                        <a:t>Minimum JDK 8; many dependence libraries from JDK 8 used. </a:t>
                      </a:r>
                      <a:endParaRPr lang="en-US" sz="1600" dirty="0"/>
                    </a:p>
                  </a:txBody>
                  <a:tcPr/>
                </a:tc>
                <a:extLst>
                  <a:ext uri="{0D108BD9-81ED-4DB2-BD59-A6C34878D82A}">
                    <a16:rowId xmlns:a16="http://schemas.microsoft.com/office/drawing/2014/main" val="32353801"/>
                  </a:ext>
                </a:extLst>
              </a:tr>
              <a:tr h="1029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Fault Tolerance</a:t>
                      </a:r>
                    </a:p>
                  </a:txBody>
                  <a:tcPr/>
                </a:tc>
                <a:tc>
                  <a:txBody>
                    <a:bodyPr/>
                    <a:lstStyle/>
                    <a:p>
                      <a:r>
                        <a:rPr lang="en-US" sz="1600" b="0" i="0" kern="1200" dirty="0">
                          <a:solidFill>
                            <a:schemeClr val="dk1"/>
                          </a:solidFill>
                          <a:effectLst/>
                          <a:latin typeface="+mn-lt"/>
                          <a:ea typeface="+mn-ea"/>
                          <a:cs typeface="+mn-cs"/>
                        </a:rPr>
                        <a:t>Fault Tolerance is handled through replication leading to storage and network bandwidth overhead.</a:t>
                      </a:r>
                      <a:endParaRPr lang="en-US" sz="1400" dirty="0"/>
                    </a:p>
                  </a:txBody>
                  <a:tcPr/>
                </a:tc>
                <a:tc>
                  <a:txBody>
                    <a:bodyPr/>
                    <a:lstStyle/>
                    <a:p>
                      <a:r>
                        <a:rPr lang="en-US" sz="1600" b="0" i="0" kern="1200" dirty="0">
                          <a:solidFill>
                            <a:schemeClr val="dk1"/>
                          </a:solidFill>
                          <a:effectLst/>
                          <a:latin typeface="+mn-lt"/>
                          <a:ea typeface="+mn-ea"/>
                          <a:cs typeface="+mn-cs"/>
                        </a:rPr>
                        <a:t>Support for Erasure Coding in HDFS improves fault tolerance</a:t>
                      </a:r>
                      <a:endParaRPr lang="en-US" sz="1400" dirty="0"/>
                    </a:p>
                  </a:txBody>
                  <a:tcPr/>
                </a:tc>
                <a:extLst>
                  <a:ext uri="{0D108BD9-81ED-4DB2-BD59-A6C34878D82A}">
                    <a16:rowId xmlns:a16="http://schemas.microsoft.com/office/drawing/2014/main" val="3217281362"/>
                  </a:ext>
                </a:extLst>
              </a:tr>
              <a:tr h="1029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Storage Scheme</a:t>
                      </a:r>
                    </a:p>
                  </a:txBody>
                  <a:tcPr/>
                </a:tc>
                <a:tc>
                  <a:txBody>
                    <a:bodyPr/>
                    <a:lstStyle/>
                    <a:p>
                      <a:r>
                        <a:rPr lang="en-US" sz="1600" b="0" i="0" kern="1200" dirty="0">
                          <a:solidFill>
                            <a:schemeClr val="dk1"/>
                          </a:solidFill>
                          <a:effectLst/>
                          <a:latin typeface="+mn-lt"/>
                          <a:ea typeface="+mn-ea"/>
                          <a:cs typeface="+mn-cs"/>
                        </a:rPr>
                        <a:t>Follows a 3x Replication Scheme for data recovery leading to 200% storage overhead. </a:t>
                      </a:r>
                      <a:endParaRPr lang="en-US" sz="1400" dirty="0"/>
                    </a:p>
                  </a:txBody>
                  <a:tcPr/>
                </a:tc>
                <a:tc>
                  <a:txBody>
                    <a:bodyPr/>
                    <a:lstStyle/>
                    <a:p>
                      <a:r>
                        <a:rPr lang="en-US" sz="1600" b="0" i="0" kern="1200" dirty="0">
                          <a:solidFill>
                            <a:schemeClr val="dk1"/>
                          </a:solidFill>
                          <a:effectLst/>
                          <a:latin typeface="+mn-lt"/>
                          <a:ea typeface="+mn-ea"/>
                          <a:cs typeface="+mn-cs"/>
                        </a:rPr>
                        <a:t>Storage overhead in Hadoop 3.0 is reduced to 50% with support for Erasure Coding. </a:t>
                      </a:r>
                      <a:endParaRPr lang="en-US" sz="1400" dirty="0"/>
                    </a:p>
                  </a:txBody>
                  <a:tcPr/>
                </a:tc>
                <a:extLst>
                  <a:ext uri="{0D108BD9-81ED-4DB2-BD59-A6C34878D82A}">
                    <a16:rowId xmlns:a16="http://schemas.microsoft.com/office/drawing/2014/main" val="2291287188"/>
                  </a:ext>
                </a:extLst>
              </a:tr>
              <a:tr h="1264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Intra </a:t>
                      </a:r>
                      <a:r>
                        <a:rPr lang="en-US" sz="1600" b="0" i="0" kern="1200" dirty="0" err="1">
                          <a:solidFill>
                            <a:schemeClr val="dk1"/>
                          </a:solidFill>
                          <a:effectLst/>
                          <a:latin typeface="+mn-lt"/>
                          <a:ea typeface="+mn-ea"/>
                          <a:cs typeface="+mn-cs"/>
                        </a:rPr>
                        <a:t>DataNode</a:t>
                      </a:r>
                      <a:r>
                        <a:rPr lang="en-US" sz="1600" b="0" i="0" kern="1200" dirty="0">
                          <a:solidFill>
                            <a:schemeClr val="dk1"/>
                          </a:solidFill>
                          <a:effectLst/>
                          <a:latin typeface="+mn-lt"/>
                          <a:ea typeface="+mn-ea"/>
                          <a:cs typeface="+mn-cs"/>
                        </a:rPr>
                        <a:t> Balancing</a:t>
                      </a:r>
                    </a:p>
                  </a:txBody>
                  <a:tcPr/>
                </a:tc>
                <a:tc>
                  <a:txBody>
                    <a:bodyPr/>
                    <a:lstStyle/>
                    <a:p>
                      <a:r>
                        <a:rPr lang="en-US" sz="1600" b="0" i="0" kern="1200" dirty="0">
                          <a:solidFill>
                            <a:schemeClr val="dk1"/>
                          </a:solidFill>
                          <a:effectLst/>
                          <a:latin typeface="+mn-lt"/>
                          <a:ea typeface="+mn-ea"/>
                          <a:cs typeface="+mn-cs"/>
                        </a:rPr>
                        <a:t>HDFS Balancer caused skew within a </a:t>
                      </a:r>
                      <a:r>
                        <a:rPr lang="en-US" sz="1600" b="0" i="0" kern="1200" dirty="0" err="1">
                          <a:solidFill>
                            <a:schemeClr val="dk1"/>
                          </a:solidFill>
                          <a:effectLst/>
                          <a:latin typeface="+mn-lt"/>
                          <a:ea typeface="+mn-ea"/>
                          <a:cs typeface="+mn-cs"/>
                        </a:rPr>
                        <a:t>DataNode</a:t>
                      </a:r>
                      <a:r>
                        <a:rPr lang="en-US" sz="1600" b="0" i="0" kern="1200" dirty="0">
                          <a:solidFill>
                            <a:schemeClr val="dk1"/>
                          </a:solidFill>
                          <a:effectLst/>
                          <a:latin typeface="+mn-lt"/>
                          <a:ea typeface="+mn-ea"/>
                          <a:cs typeface="+mn-cs"/>
                        </a:rPr>
                        <a:t> because of addition or replacement of disks.</a:t>
                      </a:r>
                      <a:endParaRPr lang="en-US" sz="1400" dirty="0"/>
                    </a:p>
                  </a:txBody>
                  <a:tcPr/>
                </a:tc>
                <a:tc>
                  <a:txBody>
                    <a:bodyPr/>
                    <a:lstStyle/>
                    <a:p>
                      <a:r>
                        <a:rPr lang="en-US" sz="1600" b="0" i="0" kern="1200" dirty="0">
                          <a:solidFill>
                            <a:schemeClr val="dk1"/>
                          </a:solidFill>
                          <a:effectLst/>
                          <a:latin typeface="+mn-lt"/>
                          <a:ea typeface="+mn-ea"/>
                          <a:cs typeface="+mn-cs"/>
                        </a:rPr>
                        <a:t>Intra </a:t>
                      </a:r>
                      <a:r>
                        <a:rPr lang="en-US" sz="1600" b="0" i="0" kern="1200" dirty="0" err="1">
                          <a:solidFill>
                            <a:schemeClr val="dk1"/>
                          </a:solidFill>
                          <a:effectLst/>
                          <a:latin typeface="+mn-lt"/>
                          <a:ea typeface="+mn-ea"/>
                          <a:cs typeface="+mn-cs"/>
                        </a:rPr>
                        <a:t>DataNode</a:t>
                      </a:r>
                      <a:r>
                        <a:rPr lang="en-US" sz="1600" b="0" i="0" kern="1200" dirty="0">
                          <a:solidFill>
                            <a:schemeClr val="dk1"/>
                          </a:solidFill>
                          <a:effectLst/>
                          <a:latin typeface="+mn-lt"/>
                          <a:ea typeface="+mn-ea"/>
                          <a:cs typeface="+mn-cs"/>
                        </a:rPr>
                        <a:t> Balancing has been introduced to address the intra-</a:t>
                      </a:r>
                      <a:r>
                        <a:rPr lang="en-US" sz="1600" b="0" i="0" kern="1200" dirty="0" err="1">
                          <a:solidFill>
                            <a:schemeClr val="dk1"/>
                          </a:solidFill>
                          <a:effectLst/>
                          <a:latin typeface="+mn-lt"/>
                          <a:ea typeface="+mn-ea"/>
                          <a:cs typeface="+mn-cs"/>
                        </a:rPr>
                        <a:t>DataNode</a:t>
                      </a:r>
                      <a:r>
                        <a:rPr lang="en-US" sz="1600" b="0" i="0" kern="1200" dirty="0">
                          <a:solidFill>
                            <a:schemeClr val="dk1"/>
                          </a:solidFill>
                          <a:effectLst/>
                          <a:latin typeface="+mn-lt"/>
                          <a:ea typeface="+mn-ea"/>
                          <a:cs typeface="+mn-cs"/>
                        </a:rPr>
                        <a:t> skews which occur when disks are added or replaced.</a:t>
                      </a:r>
                      <a:endParaRPr lang="en-US" sz="1400" dirty="0"/>
                    </a:p>
                  </a:txBody>
                  <a:tcPr/>
                </a:tc>
                <a:extLst>
                  <a:ext uri="{0D108BD9-81ED-4DB2-BD59-A6C34878D82A}">
                    <a16:rowId xmlns:a16="http://schemas.microsoft.com/office/drawing/2014/main" val="3607389997"/>
                  </a:ext>
                </a:extLst>
              </a:tr>
              <a:tr h="793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Number of </a:t>
                      </a:r>
                      <a:r>
                        <a:rPr lang="en-US" sz="1600" b="0" i="0" kern="1200" dirty="0" err="1">
                          <a:solidFill>
                            <a:schemeClr val="dk1"/>
                          </a:solidFill>
                          <a:effectLst/>
                          <a:latin typeface="+mn-lt"/>
                          <a:ea typeface="+mn-ea"/>
                          <a:cs typeface="+mn-cs"/>
                        </a:rPr>
                        <a:t>NameNodes</a:t>
                      </a:r>
                      <a:endParaRPr lang="en-US" sz="1600" b="0" i="0" kern="1200" dirty="0">
                        <a:solidFill>
                          <a:schemeClr val="dk1"/>
                        </a:solidFill>
                        <a:effectLst/>
                        <a:latin typeface="+mn-lt"/>
                        <a:ea typeface="+mn-ea"/>
                        <a:cs typeface="+mn-cs"/>
                      </a:endParaRPr>
                    </a:p>
                  </a:txBody>
                  <a:tcPr/>
                </a:tc>
                <a:tc>
                  <a:txBody>
                    <a:bodyPr/>
                    <a:lstStyle/>
                    <a:p>
                      <a:r>
                        <a:rPr lang="en-US" sz="1600" b="0" i="0" kern="1200" dirty="0">
                          <a:solidFill>
                            <a:schemeClr val="dk1"/>
                          </a:solidFill>
                          <a:effectLst/>
                          <a:latin typeface="+mn-lt"/>
                          <a:ea typeface="+mn-ea"/>
                          <a:cs typeface="+mn-cs"/>
                        </a:rPr>
                        <a:t>Hadoop 2.0 introduced a secondary </a:t>
                      </a:r>
                      <a:r>
                        <a:rPr lang="en-US" sz="1600" b="0" i="0" kern="1200" dirty="0" err="1">
                          <a:solidFill>
                            <a:schemeClr val="dk1"/>
                          </a:solidFill>
                          <a:effectLst/>
                          <a:latin typeface="+mn-lt"/>
                          <a:ea typeface="+mn-ea"/>
                          <a:cs typeface="+mn-cs"/>
                        </a:rPr>
                        <a:t>namenode</a:t>
                      </a:r>
                      <a:r>
                        <a:rPr lang="en-US" sz="1600" b="0" i="0" kern="1200" dirty="0">
                          <a:solidFill>
                            <a:schemeClr val="dk1"/>
                          </a:solidFill>
                          <a:effectLst/>
                          <a:latin typeface="+mn-lt"/>
                          <a:ea typeface="+mn-ea"/>
                          <a:cs typeface="+mn-cs"/>
                        </a:rPr>
                        <a:t> as standby.</a:t>
                      </a:r>
                      <a:endParaRPr lang="en-US" sz="1400" dirty="0"/>
                    </a:p>
                  </a:txBody>
                  <a:tcPr/>
                </a:tc>
                <a:tc>
                  <a:txBody>
                    <a:bodyPr/>
                    <a:lstStyle/>
                    <a:p>
                      <a:r>
                        <a:rPr lang="en-US" sz="1600" b="0" i="0" kern="1200" dirty="0">
                          <a:solidFill>
                            <a:schemeClr val="dk1"/>
                          </a:solidFill>
                          <a:effectLst/>
                          <a:latin typeface="+mn-lt"/>
                          <a:ea typeface="+mn-ea"/>
                          <a:cs typeface="+mn-cs"/>
                        </a:rPr>
                        <a:t>Hadoop 3.0 supports 2 or more </a:t>
                      </a:r>
                      <a:r>
                        <a:rPr lang="en-US" sz="1600" b="0" i="0" kern="1200" dirty="0" err="1">
                          <a:solidFill>
                            <a:schemeClr val="dk1"/>
                          </a:solidFill>
                          <a:effectLst/>
                          <a:latin typeface="+mn-lt"/>
                          <a:ea typeface="+mn-ea"/>
                          <a:cs typeface="+mn-cs"/>
                        </a:rPr>
                        <a:t>NameNodes</a:t>
                      </a:r>
                      <a:r>
                        <a:rPr lang="en-US" sz="1600" b="0" i="0" kern="1200" dirty="0">
                          <a:solidFill>
                            <a:schemeClr val="dk1"/>
                          </a:solidFill>
                          <a:effectLst/>
                          <a:latin typeface="+mn-lt"/>
                          <a:ea typeface="+mn-ea"/>
                          <a:cs typeface="+mn-cs"/>
                        </a:rPr>
                        <a:t>.</a:t>
                      </a:r>
                      <a:endParaRPr lang="en-US" sz="1400" dirty="0"/>
                    </a:p>
                  </a:txBody>
                  <a:tcPr/>
                </a:tc>
                <a:extLst>
                  <a:ext uri="{0D108BD9-81ED-4DB2-BD59-A6C34878D82A}">
                    <a16:rowId xmlns:a16="http://schemas.microsoft.com/office/drawing/2014/main" val="4254308951"/>
                  </a:ext>
                </a:extLst>
              </a:tr>
              <a:tr h="353296">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3672127847"/>
                  </a:ext>
                </a:extLst>
              </a:tr>
            </a:tbl>
          </a:graphicData>
        </a:graphic>
      </p:graphicFrame>
      <p:sp>
        <p:nvSpPr>
          <p:cNvPr id="4" name="TextBox 3">
            <a:extLst>
              <a:ext uri="{FF2B5EF4-FFF2-40B4-BE49-F238E27FC236}">
                <a16:creationId xmlns:a16="http://schemas.microsoft.com/office/drawing/2014/main" id="{5D30523E-712B-D540-ADDD-734631878D46}"/>
              </a:ext>
            </a:extLst>
          </p:cNvPr>
          <p:cNvSpPr txBox="1"/>
          <p:nvPr/>
        </p:nvSpPr>
        <p:spPr>
          <a:xfrm>
            <a:off x="2148840" y="404664"/>
            <a:ext cx="4526280" cy="523220"/>
          </a:xfrm>
          <a:prstGeom prst="rect">
            <a:avLst/>
          </a:prstGeom>
          <a:noFill/>
        </p:spPr>
        <p:txBody>
          <a:bodyPr wrap="square" rtlCol="0">
            <a:spAutoFit/>
          </a:bodyPr>
          <a:lstStyle/>
          <a:p>
            <a:r>
              <a:rPr lang="en-US" sz="2800" dirty="0">
                <a:solidFill>
                  <a:srgbClr val="FF0000"/>
                </a:solidFill>
                <a:latin typeface="+mn-lt"/>
              </a:rPr>
              <a:t>Hadoop 2 vs. Hadoop 3</a:t>
            </a:r>
          </a:p>
        </p:txBody>
      </p:sp>
      <p:sp>
        <p:nvSpPr>
          <p:cNvPr id="5" name="TextBox 4">
            <a:extLst>
              <a:ext uri="{FF2B5EF4-FFF2-40B4-BE49-F238E27FC236}">
                <a16:creationId xmlns:a16="http://schemas.microsoft.com/office/drawing/2014/main" id="{74CE183D-80E0-0B41-92A6-9458A1AA3677}"/>
              </a:ext>
            </a:extLst>
          </p:cNvPr>
          <p:cNvSpPr txBox="1"/>
          <p:nvPr/>
        </p:nvSpPr>
        <p:spPr>
          <a:xfrm>
            <a:off x="2015550" y="6719500"/>
            <a:ext cx="8496944" cy="276999"/>
          </a:xfrm>
          <a:prstGeom prst="rect">
            <a:avLst/>
          </a:prstGeom>
          <a:noFill/>
        </p:spPr>
        <p:txBody>
          <a:bodyPr wrap="square" rtlCol="0">
            <a:spAutoFit/>
          </a:bodyPr>
          <a:lstStyle/>
          <a:p>
            <a:r>
              <a:rPr lang="en-US" sz="1200" dirty="0">
                <a:latin typeface="+mn-lt"/>
              </a:rPr>
              <a:t>Reference: https://</a:t>
            </a:r>
            <a:r>
              <a:rPr lang="en-US" sz="1200" dirty="0" err="1">
                <a:latin typeface="+mn-lt"/>
              </a:rPr>
              <a:t>www.dezyre.com</a:t>
            </a:r>
            <a:r>
              <a:rPr lang="en-US" sz="1200" dirty="0">
                <a:latin typeface="+mn-lt"/>
              </a:rPr>
              <a:t>/article/getting-to-know-hadoop-3-0-features-and-enhancements-/</a:t>
            </a:r>
          </a:p>
        </p:txBody>
      </p:sp>
    </p:spTree>
    <p:extLst>
      <p:ext uri="{BB962C8B-B14F-4D97-AF65-F5344CB8AC3E}">
        <p14:creationId xmlns:p14="http://schemas.microsoft.com/office/powerpoint/2010/main" val="14810608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{AF21AEC4-7119-0B45-82C4-35FF5D461BB1}tf10001069</Template>
  <TotalTime>60</TotalTime>
  <Words>1784</Words>
  <Application>Microsoft Office PowerPoint</Application>
  <PresentationFormat>Widescreen</PresentationFormat>
  <Paragraphs>253</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Inherit</vt:lpstr>
      <vt:lpstr>Arial</vt:lpstr>
      <vt:lpstr>Calibri</vt:lpstr>
      <vt:lpstr>Century Gothic</vt:lpstr>
      <vt:lpstr>Georgia</vt:lpstr>
      <vt:lpstr>Wingdings 3</vt:lpstr>
      <vt:lpstr>Wisp</vt:lpstr>
      <vt:lpstr>Lecture 11a:  Introduction to Hadoop</vt:lpstr>
      <vt:lpstr>Main Topics</vt:lpstr>
      <vt:lpstr>Introduction to Hadoop</vt:lpstr>
      <vt:lpstr>History of Hadoop </vt:lpstr>
      <vt:lpstr>Versions of Hadoop</vt:lpstr>
      <vt:lpstr>Hadoop 1 vs. Hadoop 2</vt:lpstr>
      <vt:lpstr>PowerPoint Presentation</vt:lpstr>
      <vt:lpstr>What’s new in Hadoop 3</vt:lpstr>
      <vt:lpstr>PowerPoint Presentation</vt:lpstr>
      <vt:lpstr>Hadoop and MapReduce</vt:lpstr>
      <vt:lpstr>PowerPoint Presentation</vt:lpstr>
      <vt:lpstr>HDFS: Hadoop Distributed File System</vt:lpstr>
      <vt:lpstr>Hadoop Architecture: Master/Slave</vt:lpstr>
      <vt:lpstr>A View of Hadoop Distributed File System</vt:lpstr>
      <vt:lpstr>HDFS Architecture and Data Replication</vt:lpstr>
      <vt:lpstr>Why Is a Block in HDFS So Large?</vt:lpstr>
      <vt:lpstr>Activity #1</vt:lpstr>
      <vt:lpstr>Hadoop Jobs – A WordCount Example</vt:lpstr>
      <vt:lpstr>Map and Reduce tasks in Java</vt:lpstr>
      <vt:lpstr>How to Run WordCount Hadoop Jobs – Java/Linux</vt:lpstr>
      <vt:lpstr>Notes on Hadoop Jobs</vt:lpstr>
      <vt:lpstr>Map and Reduce Tasks in Python </vt:lpstr>
      <vt:lpstr>Python code: reducer.py</vt:lpstr>
      <vt:lpstr>How to Run Hadoop Jobs – Python/Linux</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8a: Introduction to Hadoop</dc:title>
  <dc:creator>Lan Yang</dc:creator>
  <cp:lastModifiedBy>Lan Yang</cp:lastModifiedBy>
  <cp:revision>6</cp:revision>
  <dcterms:created xsi:type="dcterms:W3CDTF">2019-07-06T00:10:04Z</dcterms:created>
  <dcterms:modified xsi:type="dcterms:W3CDTF">2019-10-29T16:44:47Z</dcterms:modified>
</cp:coreProperties>
</file>