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5"/>
  </p:notesMasterIdLst>
  <p:sldIdLst>
    <p:sldId id="400" r:id="rId2"/>
    <p:sldId id="740" r:id="rId3"/>
    <p:sldId id="759" r:id="rId4"/>
    <p:sldId id="741" r:id="rId5"/>
    <p:sldId id="742" r:id="rId6"/>
    <p:sldId id="766" r:id="rId7"/>
    <p:sldId id="743" r:id="rId8"/>
    <p:sldId id="760" r:id="rId9"/>
    <p:sldId id="767" r:id="rId10"/>
    <p:sldId id="746" r:id="rId11"/>
    <p:sldId id="747" r:id="rId12"/>
    <p:sldId id="765" r:id="rId13"/>
    <p:sldId id="768" r:id="rId14"/>
    <p:sldId id="769" r:id="rId15"/>
    <p:sldId id="753" r:id="rId16"/>
    <p:sldId id="770" r:id="rId17"/>
    <p:sldId id="771" r:id="rId18"/>
    <p:sldId id="772" r:id="rId19"/>
    <p:sldId id="773" r:id="rId20"/>
    <p:sldId id="763" r:id="rId21"/>
    <p:sldId id="764" r:id="rId22"/>
    <p:sldId id="756" r:id="rId23"/>
    <p:sldId id="7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6"/>
  </p:normalViewPr>
  <p:slideViewPr>
    <p:cSldViewPr snapToGrid="0" snapToObjects="1">
      <p:cViewPr varScale="1">
        <p:scale>
          <a:sx n="107" d="100"/>
          <a:sy n="107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A59DF-E12B-8745-8A64-092AC50A5B3E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7331A-240F-DE4C-80EA-2C3FA0BA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3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434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9700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82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62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559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0593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67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93E5-8C4B-4D44-804E-D0DAC6655EC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C29B606-8481-CB48-94D7-E04B9059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4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93E5-8C4B-4D44-804E-D0DAC6655EC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29B606-8481-CB48-94D7-E04B9059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93E5-8C4B-4D44-804E-D0DAC6655EC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29B606-8481-CB48-94D7-E04B905924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408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93E5-8C4B-4D44-804E-D0DAC6655EC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29B606-8481-CB48-94D7-E04B9059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3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93E5-8C4B-4D44-804E-D0DAC6655EC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29B606-8481-CB48-94D7-E04B905924A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0206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93E5-8C4B-4D44-804E-D0DAC6655EC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29B606-8481-CB48-94D7-E04B9059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66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93E5-8C4B-4D44-804E-D0DAC6655EC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B606-8481-CB48-94D7-E04B9059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95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93E5-8C4B-4D44-804E-D0DAC6655EC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B606-8481-CB48-94D7-E04B9059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06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19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93E5-8C4B-4D44-804E-D0DAC6655EC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B606-8481-CB48-94D7-E04B9059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93E5-8C4B-4D44-804E-D0DAC6655EC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29B606-8481-CB48-94D7-E04B9059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8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93E5-8C4B-4D44-804E-D0DAC6655EC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29B606-8481-CB48-94D7-E04B9059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8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93E5-8C4B-4D44-804E-D0DAC6655EC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29B606-8481-CB48-94D7-E04B9059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93E5-8C4B-4D44-804E-D0DAC6655EC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B606-8481-CB48-94D7-E04B9059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3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93E5-8C4B-4D44-804E-D0DAC6655EC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B606-8481-CB48-94D7-E04B9059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93E5-8C4B-4D44-804E-D0DAC6655EC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B606-8481-CB48-94D7-E04B9059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4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93E5-8C4B-4D44-804E-D0DAC6655EC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29B606-8481-CB48-94D7-E04B9059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7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093E5-8C4B-4D44-804E-D0DAC6655EC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29B606-8481-CB48-94D7-E04B9059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9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mation.com/data-center/hadoop-vs.-spark-the-new-age-of-big-data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submitting-application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75"/>
          <p:cNvSpPr txBox="1"/>
          <p:nvPr/>
        </p:nvSpPr>
        <p:spPr>
          <a:xfrm>
            <a:off x="2782888" y="3789363"/>
            <a:ext cx="65246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 eaLnBrk="1" hangingPunct="1">
              <a:spcBef>
                <a:spcPct val="50000"/>
              </a:spcBef>
            </a:pPr>
            <a:endParaRPr lang="zh-CN" altLang="en-US" sz="2400" b="1" dirty="0">
              <a:solidFill>
                <a:srgbClr val="008080"/>
              </a:solidFill>
              <a:latin typeface="宋体" panose="02010600030101010101" pitchFamily="2" charset="-122"/>
              <a:ea typeface="Arial Unicode MS" panose="020B0604020202020204" pitchFamily="34" charset="-122"/>
            </a:endParaRPr>
          </a:p>
        </p:txBody>
      </p:sp>
      <p:sp>
        <p:nvSpPr>
          <p:cNvPr id="5122" name="Rectangle 79"/>
          <p:cNvSpPr>
            <a:spLocks noGrp="1"/>
          </p:cNvSpPr>
          <p:nvPr>
            <p:ph type="subTitle" idx="1"/>
          </p:nvPr>
        </p:nvSpPr>
        <p:spPr>
          <a:xfrm>
            <a:off x="2379338" y="4249738"/>
            <a:ext cx="6928175" cy="1134110"/>
          </a:xfrm>
        </p:spPr>
        <p:txBody>
          <a:bodyPr wrap="square" lIns="91440" tIns="45720" rIns="91440" bIns="45720" anchor="t">
            <a:normAutofit/>
          </a:bodyPr>
          <a:lstStyle/>
          <a:p>
            <a:pPr eaLnBrk="1" hangingPunct="1">
              <a:buSzPct val="75000"/>
            </a:pPr>
            <a:r>
              <a:rPr lang="en-US" altLang="zh-CN" sz="2800" kern="1200" dirty="0">
                <a:solidFill>
                  <a:srgbClr val="105595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Lecture 11b</a:t>
            </a:r>
          </a:p>
          <a:p>
            <a:pPr eaLnBrk="1" hangingPunct="1">
              <a:buSzPct val="75000"/>
            </a:pPr>
            <a:r>
              <a:rPr lang="en-US" altLang="zh-CN" sz="2800" dirty="0">
                <a:solidFill>
                  <a:srgbClr val="105595"/>
                </a:solidFill>
                <a:latin typeface="微软雅黑" panose="020B0503020204020204" charset="-122"/>
                <a:ea typeface="微软雅黑" panose="020B0503020204020204" charset="-122"/>
              </a:rPr>
              <a:t>Introduction to Spark</a:t>
            </a:r>
            <a:endParaRPr lang="zh-CN" altLang="en-US" kern="1200" dirty="0">
              <a:solidFill>
                <a:srgbClr val="10559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70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1991544" y="620688"/>
            <a:ext cx="9424816" cy="7317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j-lt"/>
              </a:rPr>
              <a:t>Resilient Distributed Datasets (RDDs)</a:t>
            </a:r>
            <a:br>
              <a:rPr lang="en-US" sz="4000" dirty="0">
                <a:solidFill>
                  <a:srgbClr val="0070C0"/>
                </a:solidFill>
                <a:latin typeface="+mj-lt"/>
              </a:rPr>
            </a:br>
            <a:endParaRPr sz="4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965480" y="1447287"/>
            <a:ext cx="5716412" cy="36735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44498" indent="-342900">
              <a:lnSpc>
                <a:spcPct val="100000"/>
              </a:lnSpc>
              <a:buSzPts val="2400"/>
              <a:buFont typeface="Arial" panose="020B0604020202020204" pitchFamily="34" charset="0"/>
              <a:buChar char="•"/>
            </a:pPr>
            <a:r>
              <a:rPr lang="en-US" sz="2933" dirty="0">
                <a:latin typeface="+mn-lt"/>
              </a:rPr>
              <a:t>RDDs reside in Spark memory </a:t>
            </a:r>
          </a:p>
          <a:p>
            <a:pPr marL="1054083" lvl="1" indent="-342900">
              <a:lnSpc>
                <a:spcPct val="1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latin typeface="+mn-lt"/>
              </a:rPr>
              <a:t>Spark memory distinguishes from user memory</a:t>
            </a:r>
          </a:p>
          <a:p>
            <a:pPr marL="1054083" lvl="1" indent="-342900">
              <a:lnSpc>
                <a:spcPct val="1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latin typeface="+mn-lt"/>
              </a:rPr>
              <a:t>A sample Spark memory allocation shown in Figure</a:t>
            </a:r>
          </a:p>
          <a:p>
            <a:pPr marL="444498" indent="-342900">
              <a:lnSpc>
                <a:spcPct val="100000"/>
              </a:lnSpc>
              <a:buSzPts val="2400"/>
              <a:buFont typeface="Arial" panose="020B0604020202020204" pitchFamily="34" charset="0"/>
              <a:buChar char="•"/>
            </a:pPr>
            <a:r>
              <a:rPr lang="en" sz="2933" dirty="0">
                <a:latin typeface="+mn-lt"/>
              </a:rPr>
              <a:t>RDD makes it possible for data sets to be shared in memory across Spark jobs</a:t>
            </a:r>
          </a:p>
          <a:p>
            <a:pPr marL="1320767" lvl="2" indent="0">
              <a:spcBef>
                <a:spcPts val="0"/>
              </a:spcBef>
              <a:buSzPts val="2400"/>
              <a:buNone/>
            </a:pPr>
            <a:endParaRPr lang="en" sz="2000" dirty="0">
              <a:latin typeface="+mn-lt"/>
            </a:endParaRPr>
          </a:p>
          <a:p>
            <a:pPr marL="1320767" lvl="2" indent="0">
              <a:spcBef>
                <a:spcPts val="0"/>
              </a:spcBef>
              <a:buSzPts val="2400"/>
              <a:buNone/>
            </a:pPr>
            <a:r>
              <a:rPr lang="en-US" sz="2000" dirty="0">
                <a:latin typeface="+mn-lt"/>
              </a:rPr>
              <a:t> </a:t>
            </a:r>
            <a:endParaRPr lang="en" sz="20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2181" y="5649742"/>
            <a:ext cx="511256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n-lt"/>
              </a:rPr>
              <a:t>RDD: Solution to Too Much Data Movement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15" y="1565712"/>
            <a:ext cx="4156347" cy="41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1449251" y="1619900"/>
            <a:ext cx="1449200" cy="10136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1"/>
          <p:cNvSpPr/>
          <p:nvPr/>
        </p:nvSpPr>
        <p:spPr>
          <a:xfrm>
            <a:off x="1449251" y="2988100"/>
            <a:ext cx="1449200" cy="10136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1"/>
          <p:cNvSpPr/>
          <p:nvPr/>
        </p:nvSpPr>
        <p:spPr>
          <a:xfrm>
            <a:off x="1449251" y="5028900"/>
            <a:ext cx="1449200" cy="10136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1"/>
          <p:cNvSpPr/>
          <p:nvPr/>
        </p:nvSpPr>
        <p:spPr>
          <a:xfrm>
            <a:off x="4186800" y="1354534"/>
            <a:ext cx="1449200" cy="2647167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9287200" y="1297734"/>
            <a:ext cx="1449200" cy="2647167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6847633" y="1297734"/>
            <a:ext cx="1449200" cy="2647167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4105800" y="5185634"/>
            <a:ext cx="1449200" cy="700133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9287200" y="5185634"/>
            <a:ext cx="1449200" cy="700133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6847633" y="5185634"/>
            <a:ext cx="1449200" cy="700133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1723967" y="1951467"/>
            <a:ext cx="1042000" cy="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1723967" y="3329084"/>
            <a:ext cx="1042000" cy="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1723967" y="5369900"/>
            <a:ext cx="1042000" cy="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4471000" y="1477667"/>
            <a:ext cx="880800" cy="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RDD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9669500" y="1477667"/>
            <a:ext cx="880800" cy="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RDD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7179200" y="1477667"/>
            <a:ext cx="880800" cy="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RDD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9669500" y="5256233"/>
            <a:ext cx="880800" cy="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RDD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4470984" y="5256233"/>
            <a:ext cx="880800" cy="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RDD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7179200" y="5256233"/>
            <a:ext cx="880800" cy="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RDD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31"/>
          <p:cNvCxnSpPr/>
          <p:nvPr/>
        </p:nvCxnSpPr>
        <p:spPr>
          <a:xfrm>
            <a:off x="3170500" y="2387067"/>
            <a:ext cx="81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2" name="Google Shape;192;p31"/>
          <p:cNvCxnSpPr/>
          <p:nvPr/>
        </p:nvCxnSpPr>
        <p:spPr>
          <a:xfrm>
            <a:off x="3234367" y="3429000"/>
            <a:ext cx="81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31"/>
          <p:cNvCxnSpPr/>
          <p:nvPr/>
        </p:nvCxnSpPr>
        <p:spPr>
          <a:xfrm>
            <a:off x="3094733" y="5422033"/>
            <a:ext cx="81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4" name="Google Shape;194;p31"/>
          <p:cNvCxnSpPr/>
          <p:nvPr/>
        </p:nvCxnSpPr>
        <p:spPr>
          <a:xfrm>
            <a:off x="5793917" y="5468933"/>
            <a:ext cx="81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5" name="Google Shape;195;p31"/>
          <p:cNvCxnSpPr/>
          <p:nvPr/>
        </p:nvCxnSpPr>
        <p:spPr>
          <a:xfrm>
            <a:off x="8384617" y="5468933"/>
            <a:ext cx="81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6" name="Google Shape;196;p31"/>
          <p:cNvCxnSpPr/>
          <p:nvPr/>
        </p:nvCxnSpPr>
        <p:spPr>
          <a:xfrm>
            <a:off x="5906033" y="2382500"/>
            <a:ext cx="81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7" name="Google Shape;197;p31"/>
          <p:cNvCxnSpPr/>
          <p:nvPr/>
        </p:nvCxnSpPr>
        <p:spPr>
          <a:xfrm>
            <a:off x="5917500" y="3429000"/>
            <a:ext cx="81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8" name="Google Shape;198;p31"/>
          <p:cNvCxnSpPr/>
          <p:nvPr/>
        </p:nvCxnSpPr>
        <p:spPr>
          <a:xfrm>
            <a:off x="8391133" y="2482300"/>
            <a:ext cx="81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" name="Google Shape;199;p31"/>
          <p:cNvCxnSpPr/>
          <p:nvPr/>
        </p:nvCxnSpPr>
        <p:spPr>
          <a:xfrm>
            <a:off x="8384617" y="3429000"/>
            <a:ext cx="81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1"/>
          <p:cNvSpPr txBox="1"/>
          <p:nvPr/>
        </p:nvSpPr>
        <p:spPr>
          <a:xfrm>
            <a:off x="3094733" y="1989200"/>
            <a:ext cx="1212400" cy="5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3154300" y="2985917"/>
            <a:ext cx="1212400" cy="5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3154300" y="4982467"/>
            <a:ext cx="1212400" cy="5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5870200" y="1960900"/>
            <a:ext cx="946800" cy="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939167" y="2997500"/>
            <a:ext cx="946800" cy="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5727900" y="5072467"/>
            <a:ext cx="946800" cy="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8296833" y="5028900"/>
            <a:ext cx="12392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8251684" y="2015600"/>
            <a:ext cx="12392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8283100" y="3350300"/>
            <a:ext cx="12392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1281200" y="341000"/>
            <a:ext cx="2905600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RDD Dataflow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7407400" y="6402100"/>
            <a:ext cx="4935200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r>
              <a:rPr lang="en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Source Graphic by Earl Lawrence</a:t>
            </a: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1482367" y="4449000"/>
            <a:ext cx="1525200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1867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Lineage:</a:t>
            </a:r>
            <a:endParaRPr sz="1867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4347833" y="1989200"/>
            <a:ext cx="1136800" cy="79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4385067" y="2965933"/>
            <a:ext cx="1136800" cy="79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7066900" y="2911233"/>
            <a:ext cx="1136800" cy="79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7051200" y="1989200"/>
            <a:ext cx="1136800" cy="79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9443400" y="2911233"/>
            <a:ext cx="1136800" cy="79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9443400" y="2015584"/>
            <a:ext cx="1136800" cy="79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31"/>
          <p:cNvCxnSpPr/>
          <p:nvPr/>
        </p:nvCxnSpPr>
        <p:spPr>
          <a:xfrm rot="10800000" flipH="1">
            <a:off x="8439900" y="2500867"/>
            <a:ext cx="691600" cy="93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31"/>
          <p:cNvCxnSpPr/>
          <p:nvPr/>
        </p:nvCxnSpPr>
        <p:spPr>
          <a:xfrm>
            <a:off x="8458833" y="2472300"/>
            <a:ext cx="748400" cy="9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0280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365125"/>
            <a:ext cx="9722296" cy="1325563"/>
          </a:xfrm>
        </p:spPr>
        <p:txBody>
          <a:bodyPr/>
          <a:lstStyle/>
          <a:p>
            <a:r>
              <a:rPr lang="en-US" dirty="0"/>
              <a:t>Performance: Spark vs. Hadoop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0" y="2060848"/>
            <a:ext cx="5688632" cy="35480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5440" y="5798991"/>
            <a:ext cx="866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https://www.datamation.com/data-center/hadoop-vs.-spark-the-new-age-of-big-data.html</a:t>
            </a:r>
            <a:r>
              <a:rPr lang="en-US" sz="14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8128" y="2204864"/>
            <a:ext cx="381642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Activity: </a:t>
            </a:r>
          </a:p>
          <a:p>
            <a:pPr marL="342900" indent="-342900">
              <a:buAutoNum type="arabicParenBoth"/>
            </a:pPr>
            <a:r>
              <a:rPr lang="en-US" sz="1800" dirty="0">
                <a:latin typeface="+mn-lt"/>
              </a:rPr>
              <a:t>For one iteration, Spark performance is better than as Hadoop?</a:t>
            </a:r>
          </a:p>
          <a:p>
            <a:pPr marL="342900" indent="-342900">
              <a:buAutoNum type="arabicParenBoth"/>
            </a:pPr>
            <a:r>
              <a:rPr lang="en-US" sz="1800" dirty="0">
                <a:latin typeface="+mn-lt"/>
              </a:rPr>
              <a:t>Explain the reason why as number of iteration increases Spark performs much better than Hadoop?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248128" y="2132856"/>
            <a:ext cx="3744416" cy="2592288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2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76120" y="1862391"/>
            <a:ext cx="2353072" cy="43204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365125"/>
            <a:ext cx="9650288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Spark (delayed)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462" y="1360378"/>
            <a:ext cx="9566458" cy="484611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900" dirty="0"/>
              <a:t>Create/Load RDD</a:t>
            </a:r>
          </a:p>
          <a:p>
            <a:pPr marL="457200" lvl="1" indent="0">
              <a:buNone/>
            </a:pPr>
            <a:r>
              <a:rPr lang="en-US" sz="2600" dirty="0"/>
              <a:t>	e.g. Read a webpage visitor IP address log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rdd1 = </a:t>
            </a:r>
            <a:r>
              <a:rPr lang="en-US" sz="2600" dirty="0" err="1">
                <a:solidFill>
                  <a:schemeClr val="accent2">
                    <a:lumMod val="75000"/>
                  </a:schemeClr>
                </a:solidFill>
              </a:rPr>
              <a:t>sc.textFile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(“visitor-log.csv”)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Transform RDD</a:t>
            </a:r>
          </a:p>
          <a:p>
            <a:pPr marL="457200" lvl="1" indent="0">
              <a:buNone/>
            </a:pPr>
            <a:r>
              <a:rPr lang="en-US" sz="2600" dirty="0"/>
              <a:t>	e.g. filter out all non-US IPs 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rdd2 </a:t>
            </a:r>
            <a:r>
              <a:rPr lang="en-US" sz="2600">
                <a:solidFill>
                  <a:schemeClr val="accent2">
                    <a:lumMod val="75000"/>
                  </a:schemeClr>
                </a:solidFill>
              </a:rPr>
              <a:t>= rdd1.</a:t>
            </a:r>
            <a:r>
              <a:rPr lang="en-US" sz="2600" dirty="0" err="1">
                <a:solidFill>
                  <a:schemeClr val="accent2">
                    <a:lumMod val="75000"/>
                  </a:schemeClr>
                </a:solidFill>
              </a:rPr>
              <a:t>filter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(lambda entry: “US” in entry)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Lazy Evaluation </a:t>
            </a:r>
          </a:p>
          <a:p>
            <a:pPr marL="914400" lvl="2" indent="0">
              <a:buNone/>
            </a:pPr>
            <a:r>
              <a:rPr lang="en-US" sz="2300" dirty="0"/>
              <a:t>Wait, we are not creating a new rdd2 yet - Don’t do anything till data is </a:t>
            </a:r>
            <a:r>
              <a:rPr lang="en-US" sz="2300" dirty="0">
                <a:solidFill>
                  <a:srgbClr val="00B050"/>
                </a:solidFill>
              </a:rPr>
              <a:t>actually needed</a:t>
            </a:r>
            <a:r>
              <a:rPr lang="en-US" sz="2300" dirty="0"/>
              <a:t>;</a:t>
            </a:r>
          </a:p>
          <a:p>
            <a:pPr marL="914400" lvl="2" indent="0">
              <a:buNone/>
            </a:pPr>
            <a:r>
              <a:rPr lang="en-US" sz="2300" dirty="0"/>
              <a:t>Maybe more transforms needed (e.g. find out distinct IP addresses)  </a:t>
            </a:r>
          </a:p>
          <a:p>
            <a:pPr marL="914400" lvl="2" indent="0">
              <a:buNone/>
            </a:pPr>
            <a:r>
              <a:rPr lang="en-US" sz="2300" dirty="0">
                <a:solidFill>
                  <a:schemeClr val="accent2">
                    <a:lumMod val="75000"/>
                  </a:schemeClr>
                </a:solidFill>
              </a:rPr>
              <a:t>rdd3 = rdd2.distinct()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Perform action when data to be returned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300" dirty="0"/>
              <a:t>Count how many unique US visitors</a:t>
            </a:r>
          </a:p>
          <a:p>
            <a:pPr marL="0" indent="0">
              <a:buNone/>
            </a:pPr>
            <a:r>
              <a:rPr lang="en-US" sz="2300" dirty="0"/>
              <a:t>		</a:t>
            </a:r>
            <a:r>
              <a:rPr lang="en-US" sz="2300" dirty="0">
                <a:solidFill>
                  <a:schemeClr val="accent2">
                    <a:lumMod val="75000"/>
                  </a:schemeClr>
                </a:solidFill>
              </a:rPr>
              <a:t>rdd3.count()  </a:t>
            </a:r>
            <a:r>
              <a:rPr lang="en-US" sz="2300" dirty="0"/>
              <a:t>#this line of code forces the system to create </a:t>
            </a:r>
            <a:r>
              <a:rPr lang="en-US" sz="2300" dirty="0">
                <a:solidFill>
                  <a:srgbClr val="00B050"/>
                </a:solidFill>
              </a:rPr>
              <a:t>rdd3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67560" y="1893749"/>
            <a:ext cx="217019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bg1"/>
                </a:solidFill>
              </a:rPr>
              <a:t>: Spark Context</a:t>
            </a:r>
          </a:p>
        </p:txBody>
      </p:sp>
    </p:spTree>
    <p:extLst>
      <p:ext uri="{BB962C8B-B14F-4D97-AF65-F5344CB8AC3E}">
        <p14:creationId xmlns:p14="http://schemas.microsoft.com/office/powerpoint/2010/main" val="39171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0" y="616585"/>
            <a:ext cx="9866312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Spark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170" y="1748790"/>
            <a:ext cx="9235440" cy="4331970"/>
          </a:xfrm>
        </p:spPr>
        <p:txBody>
          <a:bodyPr>
            <a:normAutofit fontScale="70000" lnSpcReduction="20000"/>
          </a:bodyPr>
          <a:lstStyle/>
          <a:p>
            <a:r>
              <a:rPr lang="en-US" sz="3300" dirty="0"/>
              <a:t>The first thing a Spark program requires is a context, which interfaces with the computing cluster</a:t>
            </a:r>
          </a:p>
          <a:p>
            <a:r>
              <a:rPr lang="en-US" sz="3300" dirty="0" err="1"/>
              <a:t>PySpark</a:t>
            </a:r>
            <a:r>
              <a:rPr lang="en-US" sz="3300" dirty="0"/>
              <a:t> shell provides a convenient </a:t>
            </a:r>
            <a:r>
              <a:rPr lang="en-US" sz="3300" dirty="0" err="1">
                <a:solidFill>
                  <a:srgbClr val="FF0000"/>
                </a:solidFill>
              </a:rPr>
              <a:t>sc</a:t>
            </a:r>
            <a:r>
              <a:rPr lang="en-US" sz="3300" dirty="0"/>
              <a:t> using the local system</a:t>
            </a:r>
          </a:p>
          <a:p>
            <a:r>
              <a:rPr lang="en-US" sz="3300" dirty="0"/>
              <a:t>For standalone program, you may specify:</a:t>
            </a:r>
          </a:p>
          <a:p>
            <a:pPr marL="0" indent="0">
              <a:buNone/>
            </a:pPr>
            <a:r>
              <a:rPr lang="en-US" sz="3300" dirty="0"/>
              <a:t>	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pyspark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import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SparkConf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SparkContext</a:t>
            </a:r>
            <a:br>
              <a:rPr lang="en-US" sz="25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conf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SparkConf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().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setMaster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("local").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setAppName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Test_App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")</a:t>
            </a:r>
            <a:br>
              <a:rPr lang="en-US" sz="25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sc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SparkContext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conf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conf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400" dirty="0"/>
              <a:t>Typically we run the scripts using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	spark-submit Test_App.py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730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>
            <a:spLocks noGrp="1"/>
          </p:cNvSpPr>
          <p:nvPr>
            <p:ph type="title"/>
          </p:nvPr>
        </p:nvSpPr>
        <p:spPr>
          <a:xfrm>
            <a:off x="1775520" y="579833"/>
            <a:ext cx="1000088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>
                <a:solidFill>
                  <a:srgbClr val="0070C0"/>
                </a:solidFill>
                <a:latin typeface="+mj-lt"/>
              </a:rPr>
              <a:t>Using Shell </a:t>
            </a:r>
            <a:endParaRPr sz="4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3" name="Google Shape;273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&gt; pyspark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&gt; spark-shell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dirty="0"/>
              <a:t>These already have SparkContext created as “sc”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738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548681"/>
            <a:ext cx="9794304" cy="7200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Common RDD Transformations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294657"/>
            <a:ext cx="8568952" cy="4549354"/>
          </a:xfrm>
        </p:spPr>
      </p:pic>
    </p:spTree>
    <p:extLst>
      <p:ext uri="{BB962C8B-B14F-4D97-AF65-F5344CB8AC3E}">
        <p14:creationId xmlns:p14="http://schemas.microsoft.com/office/powerpoint/2010/main" val="8833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76" y="365125"/>
            <a:ext cx="9074224" cy="75961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Common Actions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68760"/>
            <a:ext cx="8928992" cy="4063660"/>
          </a:xfrm>
        </p:spPr>
      </p:pic>
      <p:sp>
        <p:nvSpPr>
          <p:cNvPr id="7" name="TextBox 6"/>
          <p:cNvSpPr txBox="1"/>
          <p:nvPr/>
        </p:nvSpPr>
        <p:spPr>
          <a:xfrm>
            <a:off x="1127448" y="5589240"/>
            <a:ext cx="8632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list of transformations and actions at http://spark.apache.org/docs/latest/api/python/pyspark.html#pyspark.RDD</a:t>
            </a:r>
          </a:p>
        </p:txBody>
      </p:sp>
    </p:spTree>
    <p:extLst>
      <p:ext uri="{BB962C8B-B14F-4D97-AF65-F5344CB8AC3E}">
        <p14:creationId xmlns:p14="http://schemas.microsoft.com/office/powerpoint/2010/main" val="200512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04664"/>
            <a:ext cx="9650288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Key-Value Pair RDDs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714350"/>
            <a:ext cx="9217024" cy="3452852"/>
          </a:xfrm>
        </p:spPr>
      </p:pic>
    </p:spTree>
    <p:extLst>
      <p:ext uri="{BB962C8B-B14F-4D97-AF65-F5344CB8AC3E}">
        <p14:creationId xmlns:p14="http://schemas.microsoft.com/office/powerpoint/2010/main" val="3530491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365125"/>
            <a:ext cx="9578280" cy="111965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Two Pair RDD Transformations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628800"/>
            <a:ext cx="10174102" cy="1944216"/>
          </a:xfrm>
        </p:spPr>
      </p:pic>
      <p:sp>
        <p:nvSpPr>
          <p:cNvPr id="5" name="TextBox 4"/>
          <p:cNvSpPr txBox="1"/>
          <p:nvPr/>
        </p:nvSpPr>
        <p:spPr>
          <a:xfrm>
            <a:off x="1559496" y="4005064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Example: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x =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sc.parallelize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([(“dogs”, 2), (“cats”, 4)])  </a:t>
            </a:r>
            <a:r>
              <a:rPr lang="en-US" sz="1800" dirty="0">
                <a:latin typeface="+mn-lt"/>
              </a:rPr>
              <a:t>#here parallelize creates an RDD x from a list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y=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sc.parallelize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([(“dogs”, 3), (“dogs”, 5)])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z=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x.join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(y)</a:t>
            </a:r>
          </a:p>
          <a:p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z.collect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()</a:t>
            </a:r>
          </a:p>
          <a:p>
            <a:r>
              <a:rPr lang="en-US" sz="1800" dirty="0">
                <a:latin typeface="+mn-lt"/>
              </a:rPr>
              <a:t>Now z is 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[(“dogs”, (2, 3)), (“dogs”, (2, 5))]</a:t>
            </a:r>
          </a:p>
        </p:txBody>
      </p:sp>
    </p:spTree>
    <p:extLst>
      <p:ext uri="{BB962C8B-B14F-4D97-AF65-F5344CB8AC3E}">
        <p14:creationId xmlns:p14="http://schemas.microsoft.com/office/powerpoint/2010/main" val="357370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639445"/>
            <a:ext cx="9650288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Hadoop: 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400" dirty="0"/>
              <a:t>In Hadoop, Data is highly available and accessible.</a:t>
            </a:r>
          </a:p>
          <a:p>
            <a:r>
              <a:rPr lang="en-US" sz="2400" dirty="0"/>
              <a:t>It is highly scalable (we can easily add the new nodes on the fly without any downtime.)</a:t>
            </a:r>
          </a:p>
          <a:p>
            <a:r>
              <a:rPr lang="en-US" sz="2400" dirty="0"/>
              <a:t>It is fault tolerant as by default, 3 replicas of each block are stored across the cluster.  </a:t>
            </a:r>
          </a:p>
          <a:p>
            <a:r>
              <a:rPr lang="en-US" sz="2400" dirty="0"/>
              <a:t>Hadoop runs on a cluster of commodity hardware which is not very expensive.</a:t>
            </a:r>
          </a:p>
          <a:p>
            <a:r>
              <a:rPr lang="en-US" sz="2400" dirty="0"/>
              <a:t>Hadoop is very easy to use, as there is no need of the client to deal with distributed computing; the framework takes care of all the things.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544439"/>
            <a:ext cx="1080120" cy="114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>
            <a:spLocks noGrp="1"/>
          </p:cNvSpPr>
          <p:nvPr>
            <p:ph type="title"/>
          </p:nvPr>
        </p:nvSpPr>
        <p:spPr>
          <a:xfrm>
            <a:off x="2783632" y="260648"/>
            <a:ext cx="8775801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solidFill>
                  <a:srgbClr val="0070C0"/>
                </a:solidFill>
                <a:latin typeface="+mj-lt"/>
              </a:rPr>
              <a:t>Example: Simple WordCount</a:t>
            </a:r>
            <a:endParaRPr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08" name="Google Shape;308;p44"/>
          <p:cNvSpPr txBox="1">
            <a:spLocks noGrp="1"/>
          </p:cNvSpPr>
          <p:nvPr>
            <p:ph type="body" idx="1"/>
          </p:nvPr>
        </p:nvSpPr>
        <p:spPr>
          <a:xfrm>
            <a:off x="1559496" y="1196752"/>
            <a:ext cx="10215961" cy="577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rdd= sc.textFile(“shakespeare.txt”)</a:t>
            </a:r>
            <a:r>
              <a:rPr lang="en" sz="1800" dirty="0">
                <a:latin typeface="+mn-lt"/>
              </a:rPr>
              <a:t>		#read in data sets to RDD</a:t>
            </a:r>
            <a:endParaRPr sz="18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667"/>
              </a:spcBef>
              <a:buNone/>
            </a:pPr>
            <a:r>
              <a:rPr lang="en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rdd.count()     </a:t>
            </a:r>
            <a:r>
              <a:rPr lang="en" sz="1800" dirty="0">
                <a:latin typeface="+mn-lt"/>
              </a:rPr>
              <a:t>				#number of lines</a:t>
            </a:r>
            <a:endParaRPr sz="18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667"/>
              </a:spcBef>
              <a:buNone/>
            </a:pPr>
            <a:r>
              <a:rPr lang="en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words= rdd.flatMap(lambda x: x.split() )</a:t>
            </a:r>
            <a:r>
              <a:rPr lang="en" sz="1800" dirty="0">
                <a:latin typeface="+mn-lt"/>
              </a:rPr>
              <a:t>	#word split</a:t>
            </a:r>
            <a:endParaRPr sz="18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667"/>
              </a:spcBef>
              <a:buNone/>
            </a:pPr>
            <a:r>
              <a:rPr lang="en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words.count()  </a:t>
            </a:r>
            <a:r>
              <a:rPr lang="en" sz="1800" dirty="0">
                <a:latin typeface="+mn-lt"/>
              </a:rPr>
              <a:t> 				#number of total words</a:t>
            </a:r>
            <a:endParaRPr sz="18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667"/>
              </a:spcBef>
              <a:buNone/>
            </a:pPr>
            <a:r>
              <a:rPr lang="en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words.distinct().count()    </a:t>
            </a:r>
            <a:r>
              <a:rPr lang="en" sz="1800" dirty="0">
                <a:latin typeface="+mn-lt"/>
              </a:rPr>
              <a:t>			#number of distinct words</a:t>
            </a:r>
            <a:endParaRPr sz="18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667"/>
              </a:spcBef>
              <a:buNone/>
            </a:pPr>
            <a:r>
              <a:rPr lang="en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word_counts= words.map(lambda x: (x,1))    	</a:t>
            </a:r>
            <a:r>
              <a:rPr lang="en" sz="1800" dirty="0">
                <a:latin typeface="+mn-lt"/>
              </a:rPr>
              <a:t>#create an rdd of tuples</a:t>
            </a:r>
            <a:endParaRPr sz="1800" dirty="0">
              <a:latin typeface="+mn-lt"/>
            </a:endParaRPr>
          </a:p>
          <a:p>
            <a:pPr marL="2438339" indent="609585">
              <a:lnSpc>
                <a:spcPct val="100000"/>
              </a:lnSpc>
              <a:spcBef>
                <a:spcPts val="667"/>
              </a:spcBef>
              <a:buNone/>
            </a:pPr>
            <a:r>
              <a:rPr lang="en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.reduceByKey(lambda x,y: x+y)  </a:t>
            </a:r>
            <a:r>
              <a:rPr lang="en" sz="1800" dirty="0">
                <a:latin typeface="+mn-lt"/>
              </a:rPr>
              <a:t>#reduce tuples by word</a:t>
            </a:r>
            <a:endParaRPr sz="18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667"/>
              </a:spcBef>
              <a:buNone/>
            </a:pPr>
            <a:r>
              <a:rPr lang="en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result= word_counts.map(lambda x: (x[1], x[0]))  </a:t>
            </a:r>
            <a:r>
              <a:rPr lang="en" sz="1800" dirty="0">
                <a:latin typeface="+mn-lt"/>
              </a:rPr>
              <a:t>#swap key and value</a:t>
            </a:r>
            <a:endParaRPr sz="1800" dirty="0">
              <a:latin typeface="+mn-lt"/>
            </a:endParaRPr>
          </a:p>
          <a:p>
            <a:pPr marL="1828754" indent="609585">
              <a:lnSpc>
                <a:spcPct val="100000"/>
              </a:lnSpc>
              <a:spcBef>
                <a:spcPts val="667"/>
              </a:spcBef>
              <a:buNone/>
            </a:pPr>
            <a:r>
              <a:rPr lang="en" sz="1800" dirty="0">
                <a:latin typeface="+mn-lt"/>
              </a:rPr>
              <a:t>   </a:t>
            </a:r>
            <a:r>
              <a:rPr lang="en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.sortByKey(False)</a:t>
            </a:r>
            <a:r>
              <a:rPr lang="en" sz="1800" dirty="0">
                <a:latin typeface="+mn-lt"/>
              </a:rPr>
              <a:t>	#sort by key, descending</a:t>
            </a:r>
          </a:p>
          <a:p>
            <a:pPr marL="1828754" indent="609585">
              <a:lnSpc>
                <a:spcPct val="100000"/>
              </a:lnSpc>
              <a:spcBef>
                <a:spcPts val="667"/>
              </a:spcBef>
              <a:buNone/>
            </a:pPr>
            <a:r>
              <a:rPr lang="en" sz="1800" dirty="0">
                <a:latin typeface="+mn-lt"/>
              </a:rPr>
              <a:t>#now the result contains a list of (count, word) tuples</a:t>
            </a:r>
          </a:p>
          <a:p>
            <a:pPr marL="1828754" indent="609585">
              <a:lnSpc>
                <a:spcPct val="100000"/>
              </a:lnSpc>
              <a:spcBef>
                <a:spcPts val="667"/>
              </a:spcBef>
              <a:buNone/>
            </a:pPr>
            <a:r>
              <a:rPr lang="en" sz="1800" dirty="0">
                <a:latin typeface="+mn-lt"/>
              </a:rPr>
              <a:t>#where count is the frequency of a word with most frequent word on top</a:t>
            </a:r>
            <a:endParaRPr sz="18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667"/>
              </a:spcBef>
              <a:buNone/>
            </a:pPr>
            <a:r>
              <a:rPr lang="en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result.take(5)   </a:t>
            </a:r>
            <a:r>
              <a:rPr lang="en" sz="1800" dirty="0">
                <a:latin typeface="+mn-lt"/>
              </a:rPr>
              <a:t>	            #collect the top 5 (count, word) pairs</a:t>
            </a:r>
            <a:endParaRPr sz="18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667"/>
              </a:spcBef>
              <a:buNone/>
            </a:pPr>
            <a:endParaRPr dirty="0"/>
          </a:p>
          <a:p>
            <a:pPr marL="0" indent="0">
              <a:lnSpc>
                <a:spcPct val="100000"/>
              </a:lnSpc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3193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794" y="582295"/>
            <a:ext cx="9722296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Spark Execution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1611630"/>
            <a:ext cx="10367010" cy="4834890"/>
          </a:xfrm>
        </p:spPr>
        <p:txBody>
          <a:bodyPr>
            <a:normAutofit/>
          </a:bodyPr>
          <a:lstStyle/>
          <a:p>
            <a:r>
              <a:rPr lang="en-US" sz="2400" dirty="0"/>
              <a:t>Spark is a fast and general processing engine compatible with Hadoop data. </a:t>
            </a:r>
          </a:p>
          <a:p>
            <a:pPr lvl="1"/>
            <a:r>
              <a:rPr lang="en-US" sz="2000" dirty="0"/>
              <a:t>It can be a part of Hadoop ecosystem</a:t>
            </a:r>
          </a:p>
          <a:p>
            <a:pPr lvl="1"/>
            <a:r>
              <a:rPr lang="en-US" sz="2000" dirty="0"/>
              <a:t>Can run in Hadoop clusters through YARN</a:t>
            </a:r>
          </a:p>
          <a:p>
            <a:pPr lvl="1"/>
            <a:r>
              <a:rPr lang="en-US" sz="2000" dirty="0"/>
              <a:t>Can process data in HDFS, </a:t>
            </a:r>
            <a:r>
              <a:rPr lang="en-US" sz="2000" dirty="0" err="1"/>
              <a:t>HBase</a:t>
            </a:r>
            <a:r>
              <a:rPr lang="en-US" sz="2000" dirty="0"/>
              <a:t> etc.</a:t>
            </a:r>
          </a:p>
          <a:p>
            <a:pPr lvl="1"/>
            <a:r>
              <a:rPr lang="en-US" sz="2000" dirty="0"/>
              <a:t>It can also run in Spark’s standalone mode without using HDFS</a:t>
            </a:r>
          </a:p>
          <a:p>
            <a:r>
              <a:rPr lang="en-US" sz="2400" dirty="0"/>
              <a:t>Detailed application job submission instructions may vary by different systems</a:t>
            </a:r>
          </a:p>
          <a:p>
            <a:pPr lvl="1"/>
            <a:r>
              <a:rPr lang="en-US" sz="2000" dirty="0"/>
              <a:t>Here we provide a general guideline with primary reference available at 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hlinkClick r:id="rId2"/>
              </a:rPr>
              <a:t>https://spark.apache.org/docs/latest/submitting-applications.html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90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title"/>
          </p:nvPr>
        </p:nvSpPr>
        <p:spPr>
          <a:xfrm>
            <a:off x="2135560" y="620688"/>
            <a:ext cx="9784856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solidFill>
                  <a:srgbClr val="0070C0"/>
                </a:solidFill>
                <a:latin typeface="+mj-lt"/>
              </a:rPr>
              <a:t>Installing PySpark on Windows (optional)</a:t>
            </a:r>
            <a:endParaRPr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91" name="Google Shape;291;p41"/>
          <p:cNvSpPr txBox="1">
            <a:spLocks noGrp="1"/>
          </p:cNvSpPr>
          <p:nvPr>
            <p:ph type="body" idx="1"/>
          </p:nvPr>
        </p:nvSpPr>
        <p:spPr>
          <a:xfrm>
            <a:off x="767408" y="1556792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74121">
              <a:buSzPts val="2000"/>
            </a:pPr>
            <a:r>
              <a:rPr lang="en" dirty="0">
                <a:latin typeface="+mn-lt"/>
              </a:rPr>
              <a:t>Install Java JDK</a:t>
            </a:r>
            <a:endParaRPr dirty="0">
              <a:latin typeface="+mn-lt"/>
            </a:endParaRPr>
          </a:p>
          <a:p>
            <a:pPr lvl="1"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000" dirty="0">
                <a:latin typeface="+mn-lt"/>
              </a:rPr>
              <a:t>Add JAVA_HOME environmental variable</a:t>
            </a:r>
            <a:endParaRPr sz="2000" dirty="0">
              <a:latin typeface="+mn-lt"/>
            </a:endParaRPr>
          </a:p>
          <a:p>
            <a:pPr indent="-474121">
              <a:buSzPts val="2000"/>
            </a:pPr>
            <a:r>
              <a:rPr lang="en" dirty="0">
                <a:latin typeface="+mn-lt"/>
              </a:rPr>
              <a:t>Install Python 3</a:t>
            </a:r>
            <a:endParaRPr dirty="0">
              <a:latin typeface="+mn-lt"/>
            </a:endParaRPr>
          </a:p>
          <a:p>
            <a:pPr marL="1104881" lvl="1" indent="-34290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000" dirty="0">
                <a:latin typeface="+mn-lt"/>
              </a:rPr>
              <a:t>Select option to add Python to PATH</a:t>
            </a:r>
            <a:endParaRPr sz="2000" dirty="0">
              <a:latin typeface="+mn-lt"/>
            </a:endParaRPr>
          </a:p>
          <a:p>
            <a:pPr indent="-474121">
              <a:buSzPts val="2000"/>
            </a:pPr>
            <a:r>
              <a:rPr lang="en" dirty="0">
                <a:latin typeface="+mn-lt"/>
              </a:rPr>
              <a:t>Download a Hadoop Binary (Windows specific issue)</a:t>
            </a:r>
            <a:endParaRPr dirty="0">
              <a:latin typeface="+mn-lt"/>
            </a:endParaRPr>
          </a:p>
          <a:p>
            <a:pPr lvl="1"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000" dirty="0">
                <a:latin typeface="+mn-lt"/>
              </a:rPr>
              <a:t>Recall that Spark uses HDFS to work with files rather than NTFS like Windows</a:t>
            </a:r>
            <a:endParaRPr sz="2000" dirty="0">
              <a:latin typeface="+mn-lt"/>
            </a:endParaRPr>
          </a:p>
          <a:p>
            <a:pPr lvl="1"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000" dirty="0">
                <a:latin typeface="+mn-lt"/>
              </a:rPr>
              <a:t>Extract to any directory ..\Hadoop</a:t>
            </a:r>
            <a:endParaRPr sz="2000" dirty="0">
              <a:latin typeface="+mn-lt"/>
            </a:endParaRPr>
          </a:p>
          <a:p>
            <a:pPr lvl="1"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000" dirty="0">
                <a:latin typeface="+mn-lt"/>
              </a:rPr>
              <a:t>Create a HADOOP_HOME environment variable pointing to the installation folder</a:t>
            </a:r>
            <a:endParaRPr sz="2000" dirty="0">
              <a:latin typeface="+mn-lt"/>
            </a:endParaRPr>
          </a:p>
          <a:p>
            <a:pPr lvl="1"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000" dirty="0">
                <a:latin typeface="+mn-lt"/>
              </a:rPr>
              <a:t>Add %HADOOP_HOME%\bin to the Windows Path variable</a:t>
            </a:r>
            <a:endParaRPr sz="2000" dirty="0">
              <a:latin typeface="+mn-lt"/>
            </a:endParaRPr>
          </a:p>
          <a:p>
            <a:pPr indent="-474121">
              <a:buSzPts val="2000"/>
            </a:pPr>
            <a:r>
              <a:rPr lang="en" dirty="0">
                <a:latin typeface="+mn-lt"/>
              </a:rPr>
              <a:t> In command line: pip install pyspark</a:t>
            </a:r>
            <a:endParaRPr dirty="0">
              <a:latin typeface="+mn-lt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0413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500062"/>
            <a:ext cx="957828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486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Spark is an improvement over Hadoop</a:t>
            </a:r>
          </a:p>
          <a:p>
            <a:pPr lvl="1"/>
            <a:r>
              <a:rPr lang="en-US" sz="2000" dirty="0"/>
              <a:t>Key to Spark: RDDs</a:t>
            </a:r>
          </a:p>
          <a:p>
            <a:pPr lvl="1"/>
            <a:r>
              <a:rPr lang="en-US" sz="2000" dirty="0"/>
              <a:t>While ideal to run Spark jobs on high performance computing cluster (HPC), Spark works well in a PC environment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>
                <a:solidFill>
                  <a:srgbClr val="FF0000"/>
                </a:solidFill>
              </a:rPr>
              <a:t>Next Lecture</a:t>
            </a:r>
            <a:r>
              <a:rPr lang="en-US" sz="2400" dirty="0"/>
              <a:t>: Security and Privacy Issues in Big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6080" y="500062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Activity (quick answer):</a:t>
            </a:r>
          </a:p>
          <a:p>
            <a:pPr marL="457200" indent="-457200">
              <a:buAutoNum type="arabicParenBoth"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What does RDD stand for?</a:t>
            </a:r>
          </a:p>
          <a:p>
            <a:pPr marL="457200" indent="-457200">
              <a:buAutoNum type="arabicParenBoth"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Write code to read in Exam 1 test scores and store in a RDD </a:t>
            </a:r>
          </a:p>
        </p:txBody>
      </p:sp>
    </p:spTree>
    <p:extLst>
      <p:ext uri="{BB962C8B-B14F-4D97-AF65-F5344CB8AC3E}">
        <p14:creationId xmlns:p14="http://schemas.microsoft.com/office/powerpoint/2010/main" val="152775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650875"/>
            <a:ext cx="9650288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Hadoop: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1825625"/>
            <a:ext cx="9794304" cy="4351338"/>
          </a:xfrm>
        </p:spPr>
        <p:txBody>
          <a:bodyPr/>
          <a:lstStyle/>
          <a:p>
            <a:r>
              <a:rPr lang="en-US" sz="2400" dirty="0"/>
              <a:t>Issue with small files</a:t>
            </a:r>
          </a:p>
          <a:p>
            <a:pPr lvl="1"/>
            <a:r>
              <a:rPr lang="en-US" sz="2000" dirty="0"/>
              <a:t>Chunk size must be very large</a:t>
            </a:r>
          </a:p>
          <a:p>
            <a:r>
              <a:rPr lang="en-US" sz="2400" dirty="0"/>
              <a:t>Slow processing speed</a:t>
            </a:r>
          </a:p>
          <a:p>
            <a:pPr lvl="1"/>
            <a:r>
              <a:rPr lang="en-US" sz="2000" dirty="0"/>
              <a:t>No caching</a:t>
            </a:r>
          </a:p>
          <a:p>
            <a:r>
              <a:rPr lang="en-US" sz="2400" dirty="0"/>
              <a:t>No real time data processing</a:t>
            </a:r>
          </a:p>
          <a:p>
            <a:pPr lvl="1"/>
            <a:r>
              <a:rPr lang="en-US" sz="2000" dirty="0"/>
              <a:t>Support for batch processing only</a:t>
            </a:r>
          </a:p>
          <a:p>
            <a:r>
              <a:rPr lang="en-US" sz="2400" dirty="0"/>
              <a:t>Not support code iteration</a:t>
            </a:r>
          </a:p>
          <a:p>
            <a:r>
              <a:rPr lang="en-US" sz="2400" dirty="0"/>
              <a:t>Security issues</a:t>
            </a:r>
          </a:p>
          <a:p>
            <a:r>
              <a:rPr lang="en-US" sz="2400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1" y="980728"/>
            <a:ext cx="1200133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5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365125"/>
            <a:ext cx="9866312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How to overcome most of these problems 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1704" y="2636912"/>
            <a:ext cx="4531015" cy="19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2351583" y="366033"/>
            <a:ext cx="9823849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400" dirty="0">
                <a:solidFill>
                  <a:srgbClr val="0070C0"/>
                </a:solidFill>
                <a:latin typeface="+mj-lt"/>
              </a:rPr>
              <a:t>Spark</a:t>
            </a:r>
            <a:endParaRPr sz="4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01933" y="1298767"/>
            <a:ext cx="6802179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+mn-lt"/>
              </a:rPr>
              <a:t>Developed as a research project at UC Berkeley AMPLab</a:t>
            </a:r>
            <a:endParaRPr dirty="0">
              <a:latin typeface="+mn-lt"/>
            </a:endParaRPr>
          </a:p>
          <a:p>
            <a:r>
              <a:rPr lang="en" dirty="0">
                <a:latin typeface="+mn-lt"/>
              </a:rPr>
              <a:t>“</a:t>
            </a:r>
            <a:r>
              <a:rPr lang="en" dirty="0">
                <a:solidFill>
                  <a:srgbClr val="FF0000"/>
                </a:solidFill>
                <a:latin typeface="+mn-lt"/>
              </a:rPr>
              <a:t>Spark</a:t>
            </a:r>
            <a:r>
              <a:rPr lang="en" dirty="0">
                <a:latin typeface="+mn-lt"/>
              </a:rPr>
              <a:t>: Cluster Computing with Working Sets”, first published in 2010 at </a:t>
            </a:r>
            <a:r>
              <a:rPr lang="en-US" dirty="0">
                <a:latin typeface="+mn-lt"/>
              </a:rPr>
              <a:t>HotCloud'10 Conference Proceedings</a:t>
            </a:r>
            <a:endParaRPr dirty="0">
              <a:latin typeface="+mn-lt"/>
            </a:endParaRPr>
          </a:p>
          <a:p>
            <a:r>
              <a:rPr lang="en" dirty="0">
                <a:solidFill>
                  <a:srgbClr val="FF0000"/>
                </a:solidFill>
                <a:latin typeface="+mn-lt"/>
              </a:rPr>
              <a:t>Goal:</a:t>
            </a:r>
            <a:r>
              <a:rPr lang="en" dirty="0">
                <a:latin typeface="+mn-lt"/>
              </a:rPr>
              <a:t> “Support a much wider class of applications than MapReduce, while maintaining automatic fault tolerance”  </a:t>
            </a:r>
            <a:endParaRPr dirty="0">
              <a:latin typeface="+mn-l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04112" y="940950"/>
            <a:ext cx="3312368" cy="165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2144" y="2420888"/>
            <a:ext cx="3211868" cy="2456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617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222" y="593725"/>
            <a:ext cx="9837360" cy="8007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Spark Capabilities (Hadoop Shortcomings)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Performance </a:t>
            </a:r>
          </a:p>
          <a:p>
            <a:pPr lvl="1"/>
            <a:r>
              <a:rPr lang="en-US" sz="2000" dirty="0"/>
              <a:t>Use RAM</a:t>
            </a:r>
          </a:p>
          <a:p>
            <a:r>
              <a:rPr lang="en-US" sz="2400" dirty="0"/>
              <a:t>Ease o Use</a:t>
            </a:r>
          </a:p>
          <a:p>
            <a:pPr lvl="1"/>
            <a:r>
              <a:rPr lang="en-US" sz="2000" dirty="0"/>
              <a:t>Python, Java, Scala:  first class citizens</a:t>
            </a:r>
          </a:p>
          <a:p>
            <a:r>
              <a:rPr lang="en-US" sz="2400" dirty="0"/>
              <a:t>New Paradigms </a:t>
            </a:r>
          </a:p>
          <a:p>
            <a:pPr lvl="1"/>
            <a:r>
              <a:rPr lang="en-US" sz="2000" dirty="0" err="1"/>
              <a:t>SparkSQL</a:t>
            </a:r>
            <a:r>
              <a:rPr lang="en-US" sz="2000" dirty="0"/>
              <a:t>, Streaming, </a:t>
            </a:r>
            <a:r>
              <a:rPr lang="en-US" sz="2000" dirty="0" err="1"/>
              <a:t>Mlib</a:t>
            </a:r>
            <a:r>
              <a:rPr lang="en-US" sz="2000" dirty="0"/>
              <a:t>,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973" y="3016251"/>
            <a:ext cx="353929" cy="3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8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1132944" y="802422"/>
            <a:ext cx="10629728" cy="8194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0070C0"/>
                </a:solidFill>
                <a:latin typeface="+mj-lt"/>
              </a:rPr>
              <a:t>Spark supports a much wider class of applications </a:t>
            </a:r>
            <a:endParaRPr sz="3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767408" y="1772816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>
              <a:buSzPts val="2400"/>
            </a:pPr>
            <a:r>
              <a:rPr lang="en" sz="2800" dirty="0">
                <a:latin typeface="+mn-lt"/>
              </a:rPr>
              <a:t>Why need to support a much wider class of applications?</a:t>
            </a:r>
          </a:p>
          <a:p>
            <a:pPr lvl="1" indent="-507987"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latin typeface="+mn-lt"/>
              </a:rPr>
              <a:t>Multipass applications with low-latency data sharing requirements</a:t>
            </a:r>
            <a:endParaRPr sz="2400" dirty="0">
              <a:latin typeface="+mn-lt"/>
            </a:endParaRPr>
          </a:p>
          <a:p>
            <a:pPr lvl="1" indent="-507987"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latin typeface="+mn-lt"/>
              </a:rPr>
              <a:t>Common in data analytics</a:t>
            </a:r>
            <a:endParaRPr sz="2400" dirty="0">
              <a:latin typeface="+mn-lt"/>
            </a:endParaRPr>
          </a:p>
          <a:p>
            <a:pPr marL="1852050" lvl="2" indent="-514350"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r>
              <a:rPr lang="en" sz="2000" dirty="0">
                <a:latin typeface="+mn-lt"/>
              </a:rPr>
              <a:t>Iterative algorithms: machine learning and graph algorithms</a:t>
            </a:r>
            <a:endParaRPr sz="2000" dirty="0">
              <a:latin typeface="+mn-lt"/>
            </a:endParaRPr>
          </a:p>
          <a:p>
            <a:pPr marL="1852050" lvl="2" indent="-514350"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r>
              <a:rPr lang="en" sz="2000" dirty="0">
                <a:latin typeface="+mn-lt"/>
              </a:rPr>
              <a:t>Interactive data mining: load data into RAM across a cluster and query repeatedly</a:t>
            </a:r>
            <a:endParaRPr sz="2000" dirty="0">
              <a:latin typeface="+mn-lt"/>
            </a:endParaRPr>
          </a:p>
          <a:p>
            <a:pPr marL="1852050" lvl="2" indent="-514350"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r>
              <a:rPr lang="en" sz="2000" dirty="0">
                <a:latin typeface="+mn-lt"/>
              </a:rPr>
              <a:t>Streaming Applications: maintain aggregate state over time</a:t>
            </a:r>
            <a:endParaRPr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591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99181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How Spark solve these problems?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7608" y="3212976"/>
            <a:ext cx="7456502" cy="150018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In-memory cluster computing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	Unified Engine with RDD</a:t>
            </a:r>
          </a:p>
        </p:txBody>
      </p:sp>
    </p:spTree>
    <p:extLst>
      <p:ext uri="{BB962C8B-B14F-4D97-AF65-F5344CB8AC3E}">
        <p14:creationId xmlns:p14="http://schemas.microsoft.com/office/powerpoint/2010/main" val="323565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1412776"/>
            <a:ext cx="7180355" cy="35262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7408" y="2370594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+mn-lt"/>
              </a:rPr>
              <a:t>Same MapReduce Idea (but improved)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3752" y="5373216"/>
            <a:ext cx="696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RAM: RDD (Resilient Distributed Datasets )</a:t>
            </a:r>
          </a:p>
        </p:txBody>
      </p:sp>
    </p:spTree>
    <p:extLst>
      <p:ext uri="{BB962C8B-B14F-4D97-AF65-F5344CB8AC3E}">
        <p14:creationId xmlns:p14="http://schemas.microsoft.com/office/powerpoint/2010/main" val="38789412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{AF21AEC4-7119-0B45-82C4-35FF5D461BB1}tf10001069</Template>
  <TotalTime>8</TotalTime>
  <Words>853</Words>
  <Application>Microsoft Macintosh PowerPoint</Application>
  <PresentationFormat>Widescreen</PresentationFormat>
  <Paragraphs>160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Unicode MS</vt:lpstr>
      <vt:lpstr>微软雅黑</vt:lpstr>
      <vt:lpstr>宋体</vt:lpstr>
      <vt:lpstr>Arial</vt:lpstr>
      <vt:lpstr>Calibri</vt:lpstr>
      <vt:lpstr>Century Gothic</vt:lpstr>
      <vt:lpstr>Wingdings 3</vt:lpstr>
      <vt:lpstr>Wisp</vt:lpstr>
      <vt:lpstr>PowerPoint Presentation</vt:lpstr>
      <vt:lpstr>Hadoop: Pros</vt:lpstr>
      <vt:lpstr>Hadoop: Drawbacks</vt:lpstr>
      <vt:lpstr>How to overcome most of these problems …</vt:lpstr>
      <vt:lpstr>Spark</vt:lpstr>
      <vt:lpstr>Spark Capabilities (Hadoop Shortcomings)</vt:lpstr>
      <vt:lpstr>Spark supports a much wider class of applications </vt:lpstr>
      <vt:lpstr>How Spark solve these problems?</vt:lpstr>
      <vt:lpstr>PowerPoint Presentation</vt:lpstr>
      <vt:lpstr>Resilient Distributed Datasets (RDDs) </vt:lpstr>
      <vt:lpstr>PowerPoint Presentation</vt:lpstr>
      <vt:lpstr>Performance: Spark vs. Hadoop</vt:lpstr>
      <vt:lpstr>Spark (delayed) Actions</vt:lpstr>
      <vt:lpstr>Spark Context</vt:lpstr>
      <vt:lpstr>Using Shell </vt:lpstr>
      <vt:lpstr>Common RDD Transformations</vt:lpstr>
      <vt:lpstr>Common Actions</vt:lpstr>
      <vt:lpstr>Key-Value Pair RDDs</vt:lpstr>
      <vt:lpstr>Two Pair RDD Transformations</vt:lpstr>
      <vt:lpstr>Example: Simple WordCount</vt:lpstr>
      <vt:lpstr>Spark Execution Environment</vt:lpstr>
      <vt:lpstr>Installing PySpark on Windows (optional)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Yang</dc:creator>
  <cp:lastModifiedBy>Microsoft Office User</cp:lastModifiedBy>
  <cp:revision>2</cp:revision>
  <dcterms:created xsi:type="dcterms:W3CDTF">2019-07-09T23:13:35Z</dcterms:created>
  <dcterms:modified xsi:type="dcterms:W3CDTF">2019-07-30T22:12:45Z</dcterms:modified>
</cp:coreProperties>
</file>