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295" r:id="rId4"/>
    <p:sldId id="257" r:id="rId5"/>
    <p:sldId id="260" r:id="rId6"/>
    <p:sldId id="319" r:id="rId7"/>
    <p:sldId id="326" r:id="rId8"/>
    <p:sldId id="321" r:id="rId9"/>
    <p:sldId id="285" r:id="rId10"/>
    <p:sldId id="314" r:id="rId11"/>
    <p:sldId id="286" r:id="rId12"/>
    <p:sldId id="296" r:id="rId13"/>
    <p:sldId id="297" r:id="rId14"/>
    <p:sldId id="327" r:id="rId15"/>
    <p:sldId id="264" r:id="rId16"/>
    <p:sldId id="315" r:id="rId17"/>
    <p:sldId id="329" r:id="rId18"/>
    <p:sldId id="330" r:id="rId19"/>
    <p:sldId id="331" r:id="rId20"/>
    <p:sldId id="332" r:id="rId21"/>
    <p:sldId id="333" r:id="rId22"/>
    <p:sldId id="335" r:id="rId23"/>
    <p:sldId id="339" r:id="rId24"/>
    <p:sldId id="340" r:id="rId25"/>
    <p:sldId id="304" r:id="rId26"/>
    <p:sldId id="305" r:id="rId27"/>
    <p:sldId id="306" r:id="rId28"/>
    <p:sldId id="336" r:id="rId29"/>
    <p:sldId id="307" r:id="rId30"/>
    <p:sldId id="308" r:id="rId31"/>
    <p:sldId id="310" r:id="rId32"/>
    <p:sldId id="313" r:id="rId33"/>
    <p:sldId id="316" r:id="rId34"/>
    <p:sldId id="322" r:id="rId35"/>
    <p:sldId id="288" r:id="rId36"/>
    <p:sldId id="317" r:id="rId37"/>
    <p:sldId id="328" r:id="rId38"/>
    <p:sldId id="323" r:id="rId39"/>
    <p:sldId id="324" r:id="rId40"/>
    <p:sldId id="325" r:id="rId41"/>
    <p:sldId id="258" r:id="rId42"/>
    <p:sldId id="265" r:id="rId43"/>
    <p:sldId id="266" r:id="rId44"/>
    <p:sldId id="268" r:id="rId45"/>
    <p:sldId id="269" r:id="rId46"/>
    <p:sldId id="270" r:id="rId47"/>
    <p:sldId id="272" r:id="rId48"/>
    <p:sldId id="273" r:id="rId49"/>
    <p:sldId id="274" r:id="rId50"/>
    <p:sldId id="275" r:id="rId51"/>
    <p:sldId id="279" r:id="rId52"/>
    <p:sldId id="280" r:id="rId53"/>
    <p:sldId id="282" r:id="rId54"/>
    <p:sldId id="283" r:id="rId55"/>
    <p:sldId id="300" r:id="rId56"/>
    <p:sldId id="291" r:id="rId57"/>
    <p:sldId id="292" r:id="rId58"/>
    <p:sldId id="293" r:id="rId59"/>
    <p:sldId id="294" r:id="rId60"/>
    <p:sldId id="318" r:id="rId61"/>
    <p:sldId id="338" r:id="rId62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4660"/>
  </p:normalViewPr>
  <p:slideViewPr>
    <p:cSldViewPr>
      <p:cViewPr varScale="1">
        <p:scale>
          <a:sx n="81" d="100"/>
          <a:sy n="81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24CFC-9E19-4F7C-8BCC-412A40D12787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4C87-F30C-494E-9905-643AC03E4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FFDD97-E024-4617-87B1-7E09E1A362B0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15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97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4586-5073-40F7-A531-77B1CB857A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B38D-FCDC-444E-8A72-99B6F766B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79248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Lecture </a:t>
            </a:r>
            <a:r>
              <a:rPr lang="en-US" sz="4000"/>
              <a:t>11 Supplement</a:t>
            </a:r>
            <a:br>
              <a:rPr lang="en-US" sz="4000"/>
            </a:br>
            <a:r>
              <a:rPr lang="en-US" sz="4000"/>
              <a:t>– </a:t>
            </a:r>
            <a:r>
              <a:rPr lang="en-US" sz="4000" dirty="0"/>
              <a:t>MapReduce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CS4650 </a:t>
            </a:r>
            <a:r>
              <a:rPr lang="en-US" dirty="0"/>
              <a:t>– Dr. Yang</a:t>
            </a:r>
          </a:p>
        </p:txBody>
      </p:sp>
    </p:spTree>
    <p:extLst>
      <p:ext uri="{BB962C8B-B14F-4D97-AF65-F5344CB8AC3E}">
        <p14:creationId xmlns:p14="http://schemas.microsoft.com/office/powerpoint/2010/main" val="364666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Key-Value Pair: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&lt;</a:t>
            </a:r>
            <a:r>
              <a:rPr lang="en-US" dirty="0" err="1"/>
              <a:t>docid</a:t>
            </a:r>
            <a:r>
              <a:rPr lang="en-US" dirty="0"/>
              <a:t>, </a:t>
            </a:r>
            <a:r>
              <a:rPr lang="en-US" dirty="0" err="1"/>
              <a:t>docitself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yourName</a:t>
            </a:r>
            <a:r>
              <a:rPr lang="en-US" dirty="0"/>
              <a:t>, </a:t>
            </a:r>
            <a:r>
              <a:rPr lang="en-US" dirty="0" err="1"/>
              <a:t>yourLifeHistory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graphNode</a:t>
            </a:r>
            <a:r>
              <a:rPr lang="en-US" dirty="0"/>
              <a:t>, </a:t>
            </a:r>
            <a:r>
              <a:rPr lang="en-US" dirty="0" err="1"/>
              <a:t>nodeCharacteristicsComplexData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yourId</a:t>
            </a:r>
            <a:r>
              <a:rPr lang="en-US" dirty="0"/>
              <a:t>, </a:t>
            </a:r>
            <a:r>
              <a:rPr lang="en-US" dirty="0" err="1"/>
              <a:t>yourFollowers</a:t>
            </a:r>
            <a:r>
              <a:rPr lang="en-US" dirty="0"/>
              <a:t>&gt;</a:t>
            </a:r>
          </a:p>
          <a:p>
            <a:r>
              <a:rPr lang="en-US" dirty="0"/>
              <a:t>&lt;word, </a:t>
            </a:r>
            <a:r>
              <a:rPr lang="en-US" dirty="0" err="1"/>
              <a:t>itsNumofOccurrences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planetName</a:t>
            </a:r>
            <a:r>
              <a:rPr lang="en-US" dirty="0"/>
              <a:t>, </a:t>
            </a:r>
            <a:r>
              <a:rPr lang="en-US" dirty="0" err="1"/>
              <a:t>planetInfo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geneNum</a:t>
            </a:r>
            <a:r>
              <a:rPr lang="en-US"/>
              <a:t>, {</a:t>
            </a:r>
            <a:r>
              <a:rPr lang="en-US" dirty="0"/>
              <a:t>pathway, </a:t>
            </a:r>
            <a:r>
              <a:rPr lang="en-US" dirty="0" err="1"/>
              <a:t>geneExp</a:t>
            </a:r>
            <a:r>
              <a:rPr lang="en-US" dirty="0"/>
              <a:t>, proteins}&gt;</a:t>
            </a:r>
          </a:p>
          <a:p>
            <a:r>
              <a:rPr lang="en-US" dirty="0"/>
              <a:t>&lt;Student, </a:t>
            </a:r>
            <a:r>
              <a:rPr lang="en-US" dirty="0" err="1"/>
              <a:t>studentDetails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2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Key/value pairs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257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97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Map Part of the </a:t>
            </a:r>
            <a:r>
              <a:rPr lang="en-US" dirty="0" err="1">
                <a:solidFill>
                  <a:srgbClr val="0070C0"/>
                </a:solidFill>
              </a:rPr>
              <a:t>MapReduce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</a:t>
            </a:r>
          </a:p>
          <a:p>
            <a:pPr lvl="1"/>
            <a:r>
              <a:rPr lang="en-US" dirty="0"/>
              <a:t>Map input values to output values:&lt;K1,V1&gt; -&gt; &lt;K2,V2&gt;</a:t>
            </a:r>
          </a:p>
          <a:p>
            <a:r>
              <a:rPr lang="en-US" dirty="0">
                <a:solidFill>
                  <a:srgbClr val="FF0000"/>
                </a:solidFill>
              </a:rPr>
              <a:t>Input Key-Value Pairs</a:t>
            </a:r>
          </a:p>
          <a:p>
            <a:pPr lvl="1"/>
            <a:r>
              <a:rPr lang="en-US" dirty="0"/>
              <a:t>For instance, Key = line number, value= text string</a:t>
            </a:r>
          </a:p>
          <a:p>
            <a:r>
              <a:rPr lang="en-US" dirty="0">
                <a:solidFill>
                  <a:srgbClr val="FF0000"/>
                </a:solidFill>
              </a:rPr>
              <a:t>Map Function</a:t>
            </a:r>
          </a:p>
          <a:p>
            <a:pPr lvl="1"/>
            <a:r>
              <a:rPr lang="en-US" dirty="0"/>
              <a:t>Step to transform input pairs to output pairs</a:t>
            </a:r>
          </a:p>
          <a:p>
            <a:pPr lvl="1"/>
            <a:r>
              <a:rPr lang="en-US" dirty="0"/>
              <a:t>For example, count the different words in the input</a:t>
            </a:r>
          </a:p>
          <a:p>
            <a:r>
              <a:rPr lang="en-US" dirty="0">
                <a:solidFill>
                  <a:srgbClr val="FF0000"/>
                </a:solidFill>
              </a:rPr>
              <a:t>Output Key-Value Pairs</a:t>
            </a:r>
          </a:p>
          <a:p>
            <a:pPr lvl="1"/>
            <a:r>
              <a:rPr lang="en-US" dirty="0"/>
              <a:t>For example, key =&lt;word&gt;, Value = &lt;count&gt;</a:t>
            </a:r>
          </a:p>
          <a:p>
            <a:r>
              <a:rPr lang="en-US" dirty="0"/>
              <a:t>Map output is the input of the Reduce</a:t>
            </a:r>
          </a:p>
        </p:txBody>
      </p:sp>
    </p:spTree>
    <p:extLst>
      <p:ext uri="{BB962C8B-B14F-4D97-AF65-F5344CB8AC3E}">
        <p14:creationId xmlns:p14="http://schemas.microsoft.com/office/powerpoint/2010/main" val="154031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Reduce Part of the </a:t>
            </a:r>
            <a:r>
              <a:rPr lang="en-US" dirty="0" err="1">
                <a:solidFill>
                  <a:srgbClr val="0070C0"/>
                </a:solidFill>
              </a:rPr>
              <a:t>MapReduce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Merge(Reduce) Values from the Map phase</a:t>
            </a:r>
          </a:p>
          <a:p>
            <a:pPr lvl="1"/>
            <a:r>
              <a:rPr lang="en-US" dirty="0"/>
              <a:t>Reduce is optional. Sometimes all the work is done in the Mapper</a:t>
            </a:r>
          </a:p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lvl="1"/>
            <a:r>
              <a:rPr lang="en-US" dirty="0"/>
              <a:t>Values for a given key from all the Mappers</a:t>
            </a:r>
          </a:p>
          <a:p>
            <a:r>
              <a:rPr lang="en-US" dirty="0">
                <a:solidFill>
                  <a:srgbClr val="FF0000"/>
                </a:solidFill>
              </a:rPr>
              <a:t>Reduce function</a:t>
            </a:r>
          </a:p>
          <a:p>
            <a:pPr lvl="1"/>
            <a:r>
              <a:rPr lang="en-US" dirty="0"/>
              <a:t>Steps to combine (sum, count, print….)the values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lvl="1"/>
            <a:r>
              <a:rPr lang="en-US" dirty="0"/>
              <a:t>Print values?, load into a DB? Send to the next </a:t>
            </a:r>
            <a:r>
              <a:rPr lang="en-US" dirty="0" err="1"/>
              <a:t>MapReduce</a:t>
            </a:r>
            <a:r>
              <a:rPr lang="en-US" dirty="0"/>
              <a:t> job?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5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010400" cy="41003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629834"/>
            <a:ext cx="5638800" cy="89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62983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Mappers and Reducers</a:t>
            </a:r>
          </a:p>
        </p:txBody>
      </p:sp>
    </p:spTree>
    <p:extLst>
      <p:ext uri="{BB962C8B-B14F-4D97-AF65-F5344CB8AC3E}">
        <p14:creationId xmlns:p14="http://schemas.microsoft.com/office/powerpoint/2010/main" val="70108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WordCount</a:t>
            </a:r>
            <a:r>
              <a:rPr lang="en-US" dirty="0">
                <a:solidFill>
                  <a:srgbClr val="0070C0"/>
                </a:solidFill>
              </a:rPr>
              <a:t>: map() and 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map(String key, String value) {</a:t>
            </a:r>
          </a:p>
          <a:p>
            <a:pPr marL="0" indent="0">
              <a:buNone/>
            </a:pPr>
            <a:r>
              <a:rPr lang="en-US" sz="2800" dirty="0"/>
              <a:t>	// key: document name</a:t>
            </a:r>
          </a:p>
          <a:p>
            <a:pPr marL="0" indent="0">
              <a:buNone/>
            </a:pPr>
            <a:r>
              <a:rPr lang="en-US" sz="2800" dirty="0"/>
              <a:t>	// value: document contents</a:t>
            </a:r>
          </a:p>
          <a:p>
            <a:pPr marL="0" indent="0">
              <a:buNone/>
            </a:pPr>
            <a:r>
              <a:rPr lang="en-US" sz="2800" dirty="0"/>
              <a:t>	for each word w in value: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EmitIntermediate</a:t>
            </a:r>
            <a:r>
              <a:rPr lang="en-US" sz="2800" dirty="0"/>
              <a:t>(w, "1");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reduce(String key, Iterator values) {</a:t>
            </a:r>
          </a:p>
          <a:p>
            <a:pPr marL="0" indent="0">
              <a:buNone/>
            </a:pPr>
            <a:r>
              <a:rPr lang="en-US" sz="2800" dirty="0"/>
              <a:t>	// key: a word</a:t>
            </a:r>
          </a:p>
          <a:p>
            <a:pPr marL="0" indent="0">
              <a:buNone/>
            </a:pPr>
            <a:r>
              <a:rPr lang="en-US" sz="2800" dirty="0"/>
              <a:t>	// values: a list of counts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result = 0;</a:t>
            </a:r>
          </a:p>
          <a:p>
            <a:pPr marL="0" indent="0">
              <a:buNone/>
            </a:pPr>
            <a:r>
              <a:rPr lang="en-US" sz="2800" dirty="0"/>
              <a:t>	for each v in values:</a:t>
            </a:r>
          </a:p>
          <a:p>
            <a:pPr marL="0" indent="0">
              <a:buNone/>
            </a:pPr>
            <a:r>
              <a:rPr lang="en-US" sz="2800" dirty="0"/>
              <a:t>		result += </a:t>
            </a:r>
            <a:r>
              <a:rPr lang="en-US" sz="2800" dirty="0" err="1"/>
              <a:t>ParseInt</a:t>
            </a:r>
            <a:r>
              <a:rPr lang="en-US" sz="2800" dirty="0"/>
              <a:t>(v);</a:t>
            </a:r>
          </a:p>
          <a:p>
            <a:pPr marL="0" indent="0">
              <a:buNone/>
            </a:pPr>
            <a:r>
              <a:rPr lang="en-US" sz="2800" dirty="0"/>
              <a:t>	Emit(</a:t>
            </a:r>
            <a:r>
              <a:rPr lang="en-US" sz="2800" dirty="0" err="1"/>
              <a:t>AsString</a:t>
            </a:r>
            <a:r>
              <a:rPr lang="en-US" sz="2800" dirty="0"/>
              <a:t>(result));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21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Another view of map() and 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1: class Mapper</a:t>
            </a:r>
          </a:p>
          <a:p>
            <a:pPr marL="0" indent="0">
              <a:buNone/>
            </a:pPr>
            <a:r>
              <a:rPr lang="en-US" dirty="0"/>
              <a:t>2: 	method Map(</a:t>
            </a:r>
            <a:r>
              <a:rPr lang="en-US" dirty="0" err="1"/>
              <a:t>docid</a:t>
            </a:r>
            <a:r>
              <a:rPr lang="en-US" dirty="0"/>
              <a:t> a; doc d)</a:t>
            </a:r>
          </a:p>
          <a:p>
            <a:pPr marL="0" indent="0">
              <a:buNone/>
            </a:pPr>
            <a:r>
              <a:rPr lang="en-US" dirty="0"/>
              <a:t>3: 	for all term t in doc d do</a:t>
            </a:r>
          </a:p>
          <a:p>
            <a:pPr marL="0" indent="0">
              <a:buNone/>
            </a:pPr>
            <a:r>
              <a:rPr lang="en-US" dirty="0"/>
              <a:t>4: 		Emit(term t; count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1: class Reducer</a:t>
            </a:r>
          </a:p>
          <a:p>
            <a:pPr marL="0" indent="0">
              <a:buNone/>
            </a:pPr>
            <a:r>
              <a:rPr lang="en-US" dirty="0"/>
              <a:t>2: 	method Reduce(term t; counts [c1; c2; : : :])</a:t>
            </a:r>
          </a:p>
          <a:p>
            <a:pPr marL="0" indent="0">
              <a:buNone/>
            </a:pPr>
            <a:r>
              <a:rPr lang="en-US" dirty="0"/>
              <a:t>3:	 sum =  0</a:t>
            </a:r>
          </a:p>
          <a:p>
            <a:pPr marL="0" indent="0">
              <a:buNone/>
            </a:pPr>
            <a:r>
              <a:rPr lang="en-US" dirty="0"/>
              <a:t>4: 	for all count c in counts [c1; c2; : : :] do</a:t>
            </a:r>
          </a:p>
          <a:p>
            <a:pPr marL="0" indent="0">
              <a:buNone/>
            </a:pPr>
            <a:r>
              <a:rPr lang="en-US" dirty="0"/>
              <a:t>5: 		sum = sum + c</a:t>
            </a:r>
          </a:p>
          <a:p>
            <a:pPr marL="0" indent="0">
              <a:buNone/>
            </a:pPr>
            <a:r>
              <a:rPr lang="en-US" dirty="0"/>
              <a:t>6: 	Emit(term t; count sum)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4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Revisit: Word Count on XSEDE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slide is the example David presented in his guest lecture on XSEDE.</a:t>
            </a:r>
          </a:p>
          <a:p>
            <a:r>
              <a:rPr lang="en-US" dirty="0"/>
              <a:t>Please identify the complete process of map-reduce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Input -&gt; mapper -&gt; middle result (if any) -&gt; reducer -&gt; output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Key/value pair at input; and key/value pair at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148975" y="925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Example: Simple Counting  </a:t>
            </a:r>
            <a:endParaRPr dirty="0"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148975" y="1440125"/>
            <a:ext cx="8520600" cy="432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rdd= sc.textFile(“shakespeare.txt”)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rdd.count()     #number of lines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words= rdd.flatMap(lambda x: x.split() 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words.count()   #number of words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words.distinct().count()    #number of distinct words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word_counts= words.map(lambda x: (x,1))    #create an rdd of tuples</a:t>
            </a:r>
            <a:endParaRPr dirty="0"/>
          </a:p>
          <a:p>
            <a:pPr marL="1828800" indent="45720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.reduceByKey(lambda x,y: x+y)  #reduce tuples by word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result= word_counts.map(lambda x: (x[1], x[0]))  #swap key and value</a:t>
            </a:r>
            <a:endParaRPr dirty="0"/>
          </a:p>
          <a:p>
            <a:pPr marL="1371600" indent="45720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   .sortByKey(False)		     #sort by key, descending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dirty="0"/>
              <a:t>result.take(5)   #collect the top 5 (count, word) pairs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97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</a:t>
            </a:r>
            <a:r>
              <a:rPr lang="en-US" sz="4000" dirty="0">
                <a:solidFill>
                  <a:srgbClr val="0070C0"/>
                </a:solidFill>
              </a:rPr>
              <a:t>Another Example: Sorting in </a:t>
            </a:r>
            <a:r>
              <a:rPr lang="en-US" sz="4000" dirty="0" err="1">
                <a:solidFill>
                  <a:srgbClr val="0070C0"/>
                </a:solidFill>
              </a:rPr>
              <a:t>MapReduce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59363"/>
          </a:xfrm>
        </p:spPr>
        <p:txBody>
          <a:bodyPr>
            <a:no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Imagine we have a huge dataset (i.e. 100s of files, and each file with millions) of integers that we have to sort. </a:t>
            </a:r>
          </a:p>
          <a:p>
            <a:pPr lvl="1"/>
            <a:r>
              <a:rPr lang="en-US" sz="2400" dirty="0" err="1"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cs typeface="Times New Roman" panose="02020603050405020304" pitchFamily="18" charset="0"/>
              </a:rPr>
              <a:t> model is effective only if the data itself were not widely distributed i.e. the integers lie between a certain range and this range is quite small compared to size of the data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So we assume our data set (integers) is constrained between 100 to 200 and we have 5 files each containing 1000 random integers between 100 and 200 (so a total of 5000 integers between 100 and 200). 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9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MapReduce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Simplified data processing on large clusters  </a:t>
            </a:r>
          </a:p>
          <a:p>
            <a:r>
              <a:rPr lang="en-US" dirty="0"/>
              <a:t>“A simple and powerful interface that enables automatic parallelization and distribution of large-scale computations, combined with an implementation of this interface that achieves high performance on large clusters of commodity PCs.”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5181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Dean and </a:t>
            </a:r>
            <a:r>
              <a:rPr lang="en-US" dirty="0" err="1"/>
              <a:t>Ghermawat</a:t>
            </a:r>
            <a:r>
              <a:rPr lang="en-US" dirty="0"/>
              <a:t>, “</a:t>
            </a:r>
            <a:r>
              <a:rPr lang="en-US" dirty="0" err="1"/>
              <a:t>MapReduce</a:t>
            </a:r>
            <a:r>
              <a:rPr lang="en-US" dirty="0"/>
              <a:t>: Simplified Data Processing on Large Clusters”,  Google Inc.</a:t>
            </a:r>
          </a:p>
        </p:txBody>
      </p:sp>
    </p:spTree>
    <p:extLst>
      <p:ext uri="{BB962C8B-B14F-4D97-AF65-F5344CB8AC3E}">
        <p14:creationId xmlns:p14="http://schemas.microsoft.com/office/powerpoint/2010/main" val="188276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Sorting: Algorithm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algorithm idea:</a:t>
            </a:r>
          </a:p>
          <a:p>
            <a:pPr lvl="1"/>
            <a:r>
              <a:rPr lang="en-US" dirty="0"/>
              <a:t>read each file into Map phase </a:t>
            </a:r>
          </a:p>
          <a:p>
            <a:pPr lvl="1"/>
            <a:r>
              <a:rPr lang="en-US" dirty="0"/>
              <a:t>in the Reduce phase, produce a final result containing the count of all the integers. </a:t>
            </a:r>
          </a:p>
          <a:p>
            <a:pPr lvl="1"/>
            <a:r>
              <a:rPr lang="en-US" dirty="0"/>
              <a:t>Now sort all the integers from the final Map and output it into a list data structure in the form of &lt;Integer, Count&gt; </a:t>
            </a:r>
          </a:p>
          <a:p>
            <a:pPr lvl="1"/>
            <a:r>
              <a:rPr lang="en-US" dirty="0"/>
              <a:t>In this way we have sorted all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2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2" y="990600"/>
            <a:ext cx="6933334" cy="504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6172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http://www.cs.uml.edu/~jlu1/doc/source/report/MapReduce.html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40582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Sorting: Dataflow Illustration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27322"/>
            <a:ext cx="5486400" cy="655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 and Reduce: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Map: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n-US" sz="2800" dirty="0" err="1">
                <a:solidFill>
                  <a:srgbClr val="00B050"/>
                </a:solidFill>
              </a:rPr>
              <a:t>in_key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in_value</a:t>
            </a:r>
            <a:r>
              <a:rPr lang="en-US" sz="2800" dirty="0">
                <a:solidFill>
                  <a:srgbClr val="00B050"/>
                </a:solidFill>
              </a:rPr>
              <a:t>) -&gt;  </a:t>
            </a:r>
            <a:r>
              <a:rPr lang="en-US" sz="2800" dirty="0" err="1">
                <a:solidFill>
                  <a:srgbClr val="00B050"/>
                </a:solidFill>
              </a:rPr>
              <a:t>list_of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n-US" sz="2800" dirty="0" err="1">
                <a:solidFill>
                  <a:srgbClr val="00B050"/>
                </a:solidFill>
              </a:rPr>
              <a:t>out_key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intermediate_value</a:t>
            </a:r>
            <a:r>
              <a:rPr lang="en-US" sz="2800" dirty="0">
                <a:solidFill>
                  <a:srgbClr val="00B05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 	or, Map(&lt;k1,v1&gt;) → list(&lt;k2,v2&gt;)</a:t>
            </a:r>
          </a:p>
          <a:p>
            <a:pPr marL="0" indent="0">
              <a:buNone/>
            </a:pPr>
            <a:r>
              <a:rPr lang="en-US" dirty="0"/>
              <a:t>Reduce: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n-US" sz="2800" dirty="0" err="1">
                <a:solidFill>
                  <a:srgbClr val="00B050"/>
                </a:solidFill>
              </a:rPr>
              <a:t>out_key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list_of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n-US" sz="2800" dirty="0" err="1">
                <a:solidFill>
                  <a:srgbClr val="00B050"/>
                </a:solidFill>
              </a:rPr>
              <a:t>intermediate_value</a:t>
            </a:r>
            <a:r>
              <a:rPr lang="en-US" sz="2800" dirty="0">
                <a:solidFill>
                  <a:srgbClr val="00B050"/>
                </a:solidFill>
              </a:rPr>
              <a:t>)) -&gt; </a:t>
            </a:r>
            <a:r>
              <a:rPr lang="en-US" sz="2800" dirty="0" err="1">
                <a:solidFill>
                  <a:srgbClr val="00B050"/>
                </a:solidFill>
              </a:rPr>
              <a:t>list_of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n-US" sz="2800" dirty="0" err="1">
                <a:solidFill>
                  <a:srgbClr val="00B050"/>
                </a:solidFill>
              </a:rPr>
              <a:t>out_value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/>
              <a:t>Or, Reduce(&lt;k2, list (v2)&gt;) → list(v3)</a:t>
            </a:r>
          </a:p>
          <a:p>
            <a:r>
              <a:rPr lang="en-US" dirty="0" err="1"/>
              <a:t>WordCount</a:t>
            </a:r>
            <a:r>
              <a:rPr lang="en-US" dirty="0"/>
              <a:t> 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Map(file1, “how now hello how”)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(&lt;how,1&gt;, &lt;now, 1&gt;, &lt;hello, 1&gt;, &lt;how, 1&gt;)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Reduce(&lt;how, (1, 1)&gt;) -&gt; (2)</a:t>
            </a:r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0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0" y="383094"/>
            <a:ext cx="8839200" cy="955119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MapReduce process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(one result per reduce process)  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50" b="0" dirty="0">
                <a:solidFill>
                  <a:srgbClr val="5028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50" b="0" dirty="0">
                <a:solidFill>
                  <a:srgbClr val="5028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50" b="0" dirty="0">
                <a:solidFill>
                  <a:srgbClr val="5028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2271713" y="2532460"/>
            <a:ext cx="1191816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Map</a:t>
            </a: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2457450" y="2114550"/>
            <a:ext cx="9444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&lt;k1, v1&gt;</a:t>
            </a:r>
          </a:p>
        </p:txBody>
      </p:sp>
      <p:sp>
        <p:nvSpPr>
          <p:cNvPr id="21512" name="TextBox 10"/>
          <p:cNvSpPr txBox="1">
            <a:spLocks noChangeArrowheads="1"/>
          </p:cNvSpPr>
          <p:nvPr/>
        </p:nvSpPr>
        <p:spPr bwMode="auto">
          <a:xfrm>
            <a:off x="2152650" y="3048000"/>
            <a:ext cx="14141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v2&gt;)</a:t>
            </a:r>
          </a:p>
        </p:txBody>
      </p:sp>
      <p:sp>
        <p:nvSpPr>
          <p:cNvPr id="21513" name="TextBox 11"/>
          <p:cNvSpPr txBox="1">
            <a:spLocks noChangeArrowheads="1"/>
          </p:cNvSpPr>
          <p:nvPr/>
        </p:nvSpPr>
        <p:spPr bwMode="auto">
          <a:xfrm>
            <a:off x="2287191" y="3426620"/>
            <a:ext cx="117633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Combine</a:t>
            </a:r>
          </a:p>
        </p:txBody>
      </p: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2313385" y="4887516"/>
            <a:ext cx="1175147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Reduce</a:t>
            </a:r>
          </a:p>
        </p:txBody>
      </p:sp>
      <p:sp>
        <p:nvSpPr>
          <p:cNvPr id="21515" name="TextBox 13"/>
          <p:cNvSpPr txBox="1">
            <a:spLocks noChangeArrowheads="1"/>
          </p:cNvSpPr>
          <p:nvPr/>
        </p:nvSpPr>
        <p:spPr bwMode="auto">
          <a:xfrm>
            <a:off x="1289449" y="3450432"/>
            <a:ext cx="10310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b="0" dirty="0"/>
              <a:t>(Optional)</a:t>
            </a:r>
          </a:p>
        </p:txBody>
      </p:sp>
      <p:cxnSp>
        <p:nvCxnSpPr>
          <p:cNvPr id="21516" name="Straight Arrow Connector 15"/>
          <p:cNvCxnSpPr>
            <a:cxnSpLocks noChangeShapeType="1"/>
            <a:stCxn id="21511" idx="2"/>
            <a:endCxn id="21510" idx="0"/>
          </p:cNvCxnSpPr>
          <p:nvPr/>
        </p:nvCxnSpPr>
        <p:spPr bwMode="auto">
          <a:xfrm flipH="1">
            <a:off x="2867621" y="2437715"/>
            <a:ext cx="62074" cy="9474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Straight Arrow Connector 16"/>
          <p:cNvCxnSpPr>
            <a:cxnSpLocks noChangeShapeType="1"/>
            <a:stCxn id="21510" idx="2"/>
            <a:endCxn id="21512" idx="0"/>
          </p:cNvCxnSpPr>
          <p:nvPr/>
        </p:nvCxnSpPr>
        <p:spPr bwMode="auto">
          <a:xfrm flipH="1">
            <a:off x="2859735" y="2901792"/>
            <a:ext cx="7886" cy="1462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Box 19"/>
          <p:cNvSpPr txBox="1">
            <a:spLocks noChangeArrowheads="1"/>
          </p:cNvSpPr>
          <p:nvPr/>
        </p:nvSpPr>
        <p:spPr bwMode="auto">
          <a:xfrm>
            <a:off x="2177654" y="3883819"/>
            <a:ext cx="18838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List(v2)&gt;)</a:t>
            </a:r>
          </a:p>
        </p:txBody>
      </p:sp>
      <p:sp>
        <p:nvSpPr>
          <p:cNvPr id="21519" name="TextBox 20"/>
          <p:cNvSpPr txBox="1">
            <a:spLocks noChangeArrowheads="1"/>
          </p:cNvSpPr>
          <p:nvPr/>
        </p:nvSpPr>
        <p:spPr bwMode="auto">
          <a:xfrm>
            <a:off x="1259683" y="4167188"/>
            <a:ext cx="107112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SHUFFLE</a:t>
            </a:r>
          </a:p>
        </p:txBody>
      </p:sp>
      <p:cxnSp>
        <p:nvCxnSpPr>
          <p:cNvPr id="21520" name="Straight Arrow Connector 25"/>
          <p:cNvCxnSpPr>
            <a:cxnSpLocks noChangeShapeType="1"/>
            <a:stCxn id="21512" idx="2"/>
            <a:endCxn id="21513" idx="0"/>
          </p:cNvCxnSpPr>
          <p:nvPr/>
        </p:nvCxnSpPr>
        <p:spPr bwMode="auto">
          <a:xfrm>
            <a:off x="2859735" y="3371165"/>
            <a:ext cx="15625" cy="554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Arrow Connector 29"/>
          <p:cNvCxnSpPr>
            <a:cxnSpLocks noChangeShapeType="1"/>
            <a:stCxn id="21513" idx="2"/>
            <a:endCxn id="21518" idx="0"/>
          </p:cNvCxnSpPr>
          <p:nvPr/>
        </p:nvCxnSpPr>
        <p:spPr bwMode="auto">
          <a:xfrm>
            <a:off x="2875360" y="3795952"/>
            <a:ext cx="244219" cy="878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TextBox 33"/>
          <p:cNvSpPr txBox="1">
            <a:spLocks noChangeArrowheads="1"/>
          </p:cNvSpPr>
          <p:nvPr/>
        </p:nvSpPr>
        <p:spPr bwMode="auto">
          <a:xfrm>
            <a:off x="2343150" y="4449366"/>
            <a:ext cx="11785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k2, list (v2)</a:t>
            </a:r>
          </a:p>
        </p:txBody>
      </p:sp>
      <p:sp>
        <p:nvSpPr>
          <p:cNvPr id="21523" name="TextBox 34"/>
          <p:cNvSpPr txBox="1">
            <a:spLocks noChangeArrowheads="1"/>
          </p:cNvSpPr>
          <p:nvPr/>
        </p:nvSpPr>
        <p:spPr bwMode="auto">
          <a:xfrm>
            <a:off x="2476501" y="5353050"/>
            <a:ext cx="7200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k2, v3</a:t>
            </a:r>
          </a:p>
        </p:txBody>
      </p:sp>
      <p:cxnSp>
        <p:nvCxnSpPr>
          <p:cNvPr id="21524" name="Straight Arrow Connector 37"/>
          <p:cNvCxnSpPr>
            <a:cxnSpLocks noChangeShapeType="1"/>
            <a:stCxn id="21518" idx="2"/>
            <a:endCxn id="21522" idx="0"/>
          </p:cNvCxnSpPr>
          <p:nvPr/>
        </p:nvCxnSpPr>
        <p:spPr bwMode="auto">
          <a:xfrm flipH="1">
            <a:off x="2932414" y="4206984"/>
            <a:ext cx="187165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Straight Arrow Connector 40"/>
          <p:cNvCxnSpPr>
            <a:cxnSpLocks noChangeShapeType="1"/>
            <a:stCxn id="21522" idx="2"/>
            <a:endCxn id="21514" idx="0"/>
          </p:cNvCxnSpPr>
          <p:nvPr/>
        </p:nvCxnSpPr>
        <p:spPr bwMode="auto">
          <a:xfrm flipH="1">
            <a:off x="2900959" y="4772531"/>
            <a:ext cx="31455" cy="11498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Straight Arrow Connector 43"/>
          <p:cNvCxnSpPr>
            <a:cxnSpLocks noChangeShapeType="1"/>
            <a:stCxn id="21514" idx="2"/>
            <a:endCxn id="21523" idx="0"/>
          </p:cNvCxnSpPr>
          <p:nvPr/>
        </p:nvCxnSpPr>
        <p:spPr bwMode="auto">
          <a:xfrm flipH="1">
            <a:off x="2836536" y="5256848"/>
            <a:ext cx="64423" cy="962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Box 48"/>
          <p:cNvSpPr txBox="1">
            <a:spLocks noChangeArrowheads="1"/>
          </p:cNvSpPr>
          <p:nvPr/>
        </p:nvSpPr>
        <p:spPr bwMode="auto">
          <a:xfrm>
            <a:off x="4094561" y="2532460"/>
            <a:ext cx="1191815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Map</a:t>
            </a:r>
          </a:p>
        </p:txBody>
      </p:sp>
      <p:sp>
        <p:nvSpPr>
          <p:cNvPr id="21528" name="TextBox 49"/>
          <p:cNvSpPr txBox="1">
            <a:spLocks noChangeArrowheads="1"/>
          </p:cNvSpPr>
          <p:nvPr/>
        </p:nvSpPr>
        <p:spPr bwMode="auto">
          <a:xfrm>
            <a:off x="4280298" y="2114550"/>
            <a:ext cx="9444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&lt;k1, v1&gt;</a:t>
            </a:r>
          </a:p>
        </p:txBody>
      </p:sp>
      <p:sp>
        <p:nvSpPr>
          <p:cNvPr id="21529" name="TextBox 50"/>
          <p:cNvSpPr txBox="1">
            <a:spLocks noChangeArrowheads="1"/>
          </p:cNvSpPr>
          <p:nvPr/>
        </p:nvSpPr>
        <p:spPr bwMode="auto">
          <a:xfrm>
            <a:off x="3976688" y="3048000"/>
            <a:ext cx="14141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v2&gt;)</a:t>
            </a:r>
          </a:p>
        </p:txBody>
      </p:sp>
      <p:sp>
        <p:nvSpPr>
          <p:cNvPr id="21530" name="TextBox 51"/>
          <p:cNvSpPr txBox="1">
            <a:spLocks noChangeArrowheads="1"/>
          </p:cNvSpPr>
          <p:nvPr/>
        </p:nvSpPr>
        <p:spPr bwMode="auto">
          <a:xfrm>
            <a:off x="4111228" y="3426620"/>
            <a:ext cx="1175147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Combine</a:t>
            </a:r>
          </a:p>
        </p:txBody>
      </p:sp>
      <p:sp>
        <p:nvSpPr>
          <p:cNvPr id="21531" name="TextBox 52"/>
          <p:cNvSpPr txBox="1">
            <a:spLocks noChangeArrowheads="1"/>
          </p:cNvSpPr>
          <p:nvPr/>
        </p:nvSpPr>
        <p:spPr bwMode="auto">
          <a:xfrm>
            <a:off x="4136231" y="4887516"/>
            <a:ext cx="117633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Reduce</a:t>
            </a:r>
          </a:p>
        </p:txBody>
      </p:sp>
      <p:cxnSp>
        <p:nvCxnSpPr>
          <p:cNvPr id="21532" name="Straight Arrow Connector 53"/>
          <p:cNvCxnSpPr>
            <a:cxnSpLocks noChangeShapeType="1"/>
            <a:stCxn id="21528" idx="2"/>
            <a:endCxn id="21527" idx="0"/>
          </p:cNvCxnSpPr>
          <p:nvPr/>
        </p:nvCxnSpPr>
        <p:spPr bwMode="auto">
          <a:xfrm flipH="1">
            <a:off x="4690469" y="2437715"/>
            <a:ext cx="62074" cy="9474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Straight Arrow Connector 54"/>
          <p:cNvCxnSpPr>
            <a:cxnSpLocks noChangeShapeType="1"/>
            <a:stCxn id="21527" idx="2"/>
            <a:endCxn id="21529" idx="0"/>
          </p:cNvCxnSpPr>
          <p:nvPr/>
        </p:nvCxnSpPr>
        <p:spPr bwMode="auto">
          <a:xfrm flipH="1">
            <a:off x="4683773" y="2901792"/>
            <a:ext cx="6696" cy="1462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4" name="TextBox 55"/>
          <p:cNvSpPr txBox="1">
            <a:spLocks noChangeArrowheads="1"/>
          </p:cNvSpPr>
          <p:nvPr/>
        </p:nvSpPr>
        <p:spPr bwMode="auto">
          <a:xfrm>
            <a:off x="4000500" y="3883819"/>
            <a:ext cx="18838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List(v2)&gt;)</a:t>
            </a:r>
          </a:p>
        </p:txBody>
      </p:sp>
      <p:cxnSp>
        <p:nvCxnSpPr>
          <p:cNvPr id="21535" name="Straight Arrow Connector 56"/>
          <p:cNvCxnSpPr>
            <a:cxnSpLocks noChangeShapeType="1"/>
            <a:stCxn id="21529" idx="2"/>
            <a:endCxn id="21530" idx="0"/>
          </p:cNvCxnSpPr>
          <p:nvPr/>
        </p:nvCxnSpPr>
        <p:spPr bwMode="auto">
          <a:xfrm>
            <a:off x="4683773" y="3371165"/>
            <a:ext cx="15029" cy="554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Straight Arrow Connector 57"/>
          <p:cNvCxnSpPr>
            <a:cxnSpLocks noChangeShapeType="1"/>
            <a:stCxn id="21530" idx="2"/>
            <a:endCxn id="21534" idx="0"/>
          </p:cNvCxnSpPr>
          <p:nvPr/>
        </p:nvCxnSpPr>
        <p:spPr bwMode="auto">
          <a:xfrm>
            <a:off x="4698802" y="3795952"/>
            <a:ext cx="243623" cy="878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TextBox 58"/>
          <p:cNvSpPr txBox="1">
            <a:spLocks noChangeArrowheads="1"/>
          </p:cNvSpPr>
          <p:nvPr/>
        </p:nvSpPr>
        <p:spPr bwMode="auto">
          <a:xfrm>
            <a:off x="4165998" y="4449366"/>
            <a:ext cx="11785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k2, list (v2)</a:t>
            </a:r>
          </a:p>
        </p:txBody>
      </p:sp>
      <p:sp>
        <p:nvSpPr>
          <p:cNvPr id="21538" name="TextBox 59"/>
          <p:cNvSpPr txBox="1">
            <a:spLocks noChangeArrowheads="1"/>
          </p:cNvSpPr>
          <p:nvPr/>
        </p:nvSpPr>
        <p:spPr bwMode="auto">
          <a:xfrm>
            <a:off x="4299348" y="5353050"/>
            <a:ext cx="7200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k2, v3</a:t>
            </a:r>
          </a:p>
        </p:txBody>
      </p:sp>
      <p:cxnSp>
        <p:nvCxnSpPr>
          <p:cNvPr id="21539" name="Straight Arrow Connector 60"/>
          <p:cNvCxnSpPr>
            <a:cxnSpLocks noChangeShapeType="1"/>
            <a:stCxn id="21534" idx="2"/>
            <a:endCxn id="21537" idx="0"/>
          </p:cNvCxnSpPr>
          <p:nvPr/>
        </p:nvCxnSpPr>
        <p:spPr bwMode="auto">
          <a:xfrm flipH="1">
            <a:off x="4755262" y="4206984"/>
            <a:ext cx="187163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Straight Arrow Connector 61"/>
          <p:cNvCxnSpPr>
            <a:cxnSpLocks noChangeShapeType="1"/>
            <a:stCxn id="21537" idx="2"/>
            <a:endCxn id="21531" idx="0"/>
          </p:cNvCxnSpPr>
          <p:nvPr/>
        </p:nvCxnSpPr>
        <p:spPr bwMode="auto">
          <a:xfrm flipH="1">
            <a:off x="4724400" y="4772531"/>
            <a:ext cx="30862" cy="11498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Straight Arrow Connector 62"/>
          <p:cNvCxnSpPr>
            <a:cxnSpLocks noChangeShapeType="1"/>
            <a:stCxn id="21531" idx="2"/>
            <a:endCxn id="21538" idx="0"/>
          </p:cNvCxnSpPr>
          <p:nvPr/>
        </p:nvCxnSpPr>
        <p:spPr bwMode="auto">
          <a:xfrm flipH="1">
            <a:off x="4659383" y="5256848"/>
            <a:ext cx="65017" cy="962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2" name="TextBox 63"/>
          <p:cNvSpPr txBox="1">
            <a:spLocks noChangeArrowheads="1"/>
          </p:cNvSpPr>
          <p:nvPr/>
        </p:nvSpPr>
        <p:spPr bwMode="auto">
          <a:xfrm>
            <a:off x="5866211" y="2532460"/>
            <a:ext cx="1191815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Map</a:t>
            </a:r>
          </a:p>
        </p:txBody>
      </p:sp>
      <p:sp>
        <p:nvSpPr>
          <p:cNvPr id="21543" name="TextBox 64"/>
          <p:cNvSpPr txBox="1">
            <a:spLocks noChangeArrowheads="1"/>
          </p:cNvSpPr>
          <p:nvPr/>
        </p:nvSpPr>
        <p:spPr bwMode="auto">
          <a:xfrm>
            <a:off x="6051948" y="2114550"/>
            <a:ext cx="9444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&lt;k1, v1&gt;</a:t>
            </a:r>
          </a:p>
        </p:txBody>
      </p:sp>
      <p:sp>
        <p:nvSpPr>
          <p:cNvPr id="21544" name="TextBox 65"/>
          <p:cNvSpPr txBox="1">
            <a:spLocks noChangeArrowheads="1"/>
          </p:cNvSpPr>
          <p:nvPr/>
        </p:nvSpPr>
        <p:spPr bwMode="auto">
          <a:xfrm>
            <a:off x="5748338" y="3048000"/>
            <a:ext cx="14141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v2&gt;)</a:t>
            </a:r>
          </a:p>
        </p:txBody>
      </p:sp>
      <p:sp>
        <p:nvSpPr>
          <p:cNvPr id="21545" name="TextBox 66"/>
          <p:cNvSpPr txBox="1">
            <a:spLocks noChangeArrowheads="1"/>
          </p:cNvSpPr>
          <p:nvPr/>
        </p:nvSpPr>
        <p:spPr bwMode="auto">
          <a:xfrm>
            <a:off x="5882878" y="3426620"/>
            <a:ext cx="1175147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Combine</a:t>
            </a:r>
          </a:p>
        </p:txBody>
      </p:sp>
      <p:sp>
        <p:nvSpPr>
          <p:cNvPr id="21546" name="TextBox 67"/>
          <p:cNvSpPr txBox="1">
            <a:spLocks noChangeArrowheads="1"/>
          </p:cNvSpPr>
          <p:nvPr/>
        </p:nvSpPr>
        <p:spPr bwMode="auto">
          <a:xfrm>
            <a:off x="5907881" y="4887516"/>
            <a:ext cx="117633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Reduce</a:t>
            </a:r>
          </a:p>
        </p:txBody>
      </p:sp>
      <p:cxnSp>
        <p:nvCxnSpPr>
          <p:cNvPr id="21547" name="Straight Arrow Connector 68"/>
          <p:cNvCxnSpPr>
            <a:cxnSpLocks noChangeShapeType="1"/>
            <a:stCxn id="21543" idx="2"/>
            <a:endCxn id="21542" idx="0"/>
          </p:cNvCxnSpPr>
          <p:nvPr/>
        </p:nvCxnSpPr>
        <p:spPr bwMode="auto">
          <a:xfrm flipH="1">
            <a:off x="6462119" y="2437715"/>
            <a:ext cx="62074" cy="9474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Straight Arrow Connector 69"/>
          <p:cNvCxnSpPr>
            <a:cxnSpLocks noChangeShapeType="1"/>
            <a:stCxn id="21542" idx="2"/>
            <a:endCxn id="21544" idx="0"/>
          </p:cNvCxnSpPr>
          <p:nvPr/>
        </p:nvCxnSpPr>
        <p:spPr bwMode="auto">
          <a:xfrm flipH="1">
            <a:off x="6455423" y="2901792"/>
            <a:ext cx="6696" cy="1462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9" name="TextBox 70"/>
          <p:cNvSpPr txBox="1">
            <a:spLocks noChangeArrowheads="1"/>
          </p:cNvSpPr>
          <p:nvPr/>
        </p:nvSpPr>
        <p:spPr bwMode="auto">
          <a:xfrm>
            <a:off x="5772150" y="3883819"/>
            <a:ext cx="18838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List(v2)&gt;)</a:t>
            </a:r>
          </a:p>
        </p:txBody>
      </p:sp>
      <p:cxnSp>
        <p:nvCxnSpPr>
          <p:cNvPr id="21550" name="Straight Arrow Connector 71"/>
          <p:cNvCxnSpPr>
            <a:cxnSpLocks noChangeShapeType="1"/>
            <a:stCxn id="21544" idx="2"/>
            <a:endCxn id="21545" idx="0"/>
          </p:cNvCxnSpPr>
          <p:nvPr/>
        </p:nvCxnSpPr>
        <p:spPr bwMode="auto">
          <a:xfrm>
            <a:off x="6455423" y="3371165"/>
            <a:ext cx="15029" cy="554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Arrow Connector 72"/>
          <p:cNvCxnSpPr>
            <a:cxnSpLocks noChangeShapeType="1"/>
            <a:stCxn id="21545" idx="2"/>
            <a:endCxn id="21549" idx="0"/>
          </p:cNvCxnSpPr>
          <p:nvPr/>
        </p:nvCxnSpPr>
        <p:spPr bwMode="auto">
          <a:xfrm>
            <a:off x="6470452" y="3795952"/>
            <a:ext cx="243623" cy="878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TextBox 73"/>
          <p:cNvSpPr txBox="1">
            <a:spLocks noChangeArrowheads="1"/>
          </p:cNvSpPr>
          <p:nvPr/>
        </p:nvSpPr>
        <p:spPr bwMode="auto">
          <a:xfrm>
            <a:off x="5937648" y="4449366"/>
            <a:ext cx="11785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k2, list (v2)</a:t>
            </a:r>
          </a:p>
        </p:txBody>
      </p:sp>
      <p:sp>
        <p:nvSpPr>
          <p:cNvPr id="21553" name="TextBox 74"/>
          <p:cNvSpPr txBox="1">
            <a:spLocks noChangeArrowheads="1"/>
          </p:cNvSpPr>
          <p:nvPr/>
        </p:nvSpPr>
        <p:spPr bwMode="auto">
          <a:xfrm>
            <a:off x="6070998" y="5353050"/>
            <a:ext cx="7200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k3, v3</a:t>
            </a:r>
          </a:p>
        </p:txBody>
      </p:sp>
      <p:cxnSp>
        <p:nvCxnSpPr>
          <p:cNvPr id="21554" name="Straight Arrow Connector 75"/>
          <p:cNvCxnSpPr>
            <a:cxnSpLocks noChangeShapeType="1"/>
            <a:stCxn id="21549" idx="2"/>
            <a:endCxn id="21552" idx="0"/>
          </p:cNvCxnSpPr>
          <p:nvPr/>
        </p:nvCxnSpPr>
        <p:spPr bwMode="auto">
          <a:xfrm flipH="1">
            <a:off x="6526912" y="4206984"/>
            <a:ext cx="187163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Straight Arrow Connector 76"/>
          <p:cNvCxnSpPr>
            <a:cxnSpLocks noChangeShapeType="1"/>
            <a:stCxn id="21552" idx="2"/>
            <a:endCxn id="21546" idx="0"/>
          </p:cNvCxnSpPr>
          <p:nvPr/>
        </p:nvCxnSpPr>
        <p:spPr bwMode="auto">
          <a:xfrm flipH="1">
            <a:off x="6496050" y="4772531"/>
            <a:ext cx="30862" cy="11498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Straight Arrow Connector 77"/>
          <p:cNvCxnSpPr>
            <a:cxnSpLocks noChangeShapeType="1"/>
            <a:stCxn id="21546" idx="2"/>
            <a:endCxn id="21553" idx="0"/>
          </p:cNvCxnSpPr>
          <p:nvPr/>
        </p:nvCxnSpPr>
        <p:spPr bwMode="auto">
          <a:xfrm flipH="1">
            <a:off x="6431033" y="5256848"/>
            <a:ext cx="65017" cy="962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Arrow Connector 78"/>
          <p:cNvCxnSpPr>
            <a:cxnSpLocks noChangeShapeType="1"/>
            <a:stCxn id="21518" idx="2"/>
            <a:endCxn id="21537" idx="0"/>
          </p:cNvCxnSpPr>
          <p:nvPr/>
        </p:nvCxnSpPr>
        <p:spPr bwMode="auto">
          <a:xfrm>
            <a:off x="3119579" y="4206984"/>
            <a:ext cx="1635683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Straight Arrow Connector 81"/>
          <p:cNvCxnSpPr>
            <a:cxnSpLocks noChangeShapeType="1"/>
            <a:stCxn id="21518" idx="2"/>
            <a:endCxn id="21552" idx="0"/>
          </p:cNvCxnSpPr>
          <p:nvPr/>
        </p:nvCxnSpPr>
        <p:spPr bwMode="auto">
          <a:xfrm>
            <a:off x="3119579" y="4206984"/>
            <a:ext cx="3407333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Straight Arrow Connector 84"/>
          <p:cNvCxnSpPr>
            <a:cxnSpLocks noChangeShapeType="1"/>
            <a:stCxn id="21534" idx="2"/>
            <a:endCxn id="21522" idx="0"/>
          </p:cNvCxnSpPr>
          <p:nvPr/>
        </p:nvCxnSpPr>
        <p:spPr bwMode="auto">
          <a:xfrm flipH="1">
            <a:off x="2932414" y="4206984"/>
            <a:ext cx="2010011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Straight Arrow Connector 87"/>
          <p:cNvCxnSpPr>
            <a:cxnSpLocks noChangeShapeType="1"/>
            <a:stCxn id="21534" idx="2"/>
            <a:endCxn id="21552" idx="0"/>
          </p:cNvCxnSpPr>
          <p:nvPr/>
        </p:nvCxnSpPr>
        <p:spPr bwMode="auto">
          <a:xfrm>
            <a:off x="4942425" y="4206984"/>
            <a:ext cx="1584487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Straight Arrow Connector 90"/>
          <p:cNvCxnSpPr>
            <a:cxnSpLocks noChangeShapeType="1"/>
            <a:stCxn id="21549" idx="2"/>
            <a:endCxn id="21522" idx="0"/>
          </p:cNvCxnSpPr>
          <p:nvPr/>
        </p:nvCxnSpPr>
        <p:spPr bwMode="auto">
          <a:xfrm flipH="1">
            <a:off x="2932414" y="4206984"/>
            <a:ext cx="3781661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Straight Arrow Connector 93"/>
          <p:cNvCxnSpPr>
            <a:cxnSpLocks noChangeShapeType="1"/>
            <a:stCxn id="21549" idx="2"/>
            <a:endCxn id="21537" idx="0"/>
          </p:cNvCxnSpPr>
          <p:nvPr/>
        </p:nvCxnSpPr>
        <p:spPr bwMode="auto">
          <a:xfrm flipH="1">
            <a:off x="4755262" y="4206984"/>
            <a:ext cx="1958813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3" name="TextBox 96"/>
          <p:cNvSpPr txBox="1">
            <a:spLocks noChangeArrowheads="1"/>
          </p:cNvSpPr>
          <p:nvPr/>
        </p:nvSpPr>
        <p:spPr bwMode="auto">
          <a:xfrm>
            <a:off x="2321719" y="1808560"/>
            <a:ext cx="111440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u="sng"/>
              <a:t>Machine 1</a:t>
            </a:r>
          </a:p>
        </p:txBody>
      </p:sp>
      <p:sp>
        <p:nvSpPr>
          <p:cNvPr id="21564" name="TextBox 97"/>
          <p:cNvSpPr txBox="1">
            <a:spLocks noChangeArrowheads="1"/>
          </p:cNvSpPr>
          <p:nvPr/>
        </p:nvSpPr>
        <p:spPr bwMode="auto">
          <a:xfrm>
            <a:off x="4111229" y="1818085"/>
            <a:ext cx="111440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u="sng"/>
              <a:t>Machine 2</a:t>
            </a:r>
          </a:p>
        </p:txBody>
      </p:sp>
      <p:sp>
        <p:nvSpPr>
          <p:cNvPr id="21565" name="TextBox 98"/>
          <p:cNvSpPr txBox="1">
            <a:spLocks noChangeArrowheads="1"/>
          </p:cNvSpPr>
          <p:nvPr/>
        </p:nvSpPr>
        <p:spPr bwMode="auto">
          <a:xfrm>
            <a:off x="5882879" y="1818085"/>
            <a:ext cx="1124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u="sng"/>
              <a:t>Machine n</a:t>
            </a:r>
          </a:p>
        </p:txBody>
      </p:sp>
      <p:sp>
        <p:nvSpPr>
          <p:cNvPr id="21566" name="TextBox 99"/>
          <p:cNvSpPr txBox="1">
            <a:spLocks noChangeArrowheads="1"/>
          </p:cNvSpPr>
          <p:nvPr/>
        </p:nvSpPr>
        <p:spPr bwMode="auto">
          <a:xfrm>
            <a:off x="5443538" y="183832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853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304800" y="455574"/>
            <a:ext cx="8210550" cy="1219637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(multiple results per one reduce process)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50" b="0" dirty="0">
                <a:solidFill>
                  <a:srgbClr val="5028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50" b="0" dirty="0">
                <a:solidFill>
                  <a:srgbClr val="5028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50" b="0" dirty="0">
                <a:solidFill>
                  <a:srgbClr val="5028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2271713" y="2532460"/>
            <a:ext cx="1191816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Map</a:t>
            </a: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2457450" y="2114550"/>
            <a:ext cx="9444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&lt;k1, v1&gt;</a:t>
            </a:r>
          </a:p>
        </p:txBody>
      </p:sp>
      <p:sp>
        <p:nvSpPr>
          <p:cNvPr id="21512" name="TextBox 10"/>
          <p:cNvSpPr txBox="1">
            <a:spLocks noChangeArrowheads="1"/>
          </p:cNvSpPr>
          <p:nvPr/>
        </p:nvSpPr>
        <p:spPr bwMode="auto">
          <a:xfrm>
            <a:off x="2152650" y="3048000"/>
            <a:ext cx="14141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v2&gt;)</a:t>
            </a:r>
          </a:p>
        </p:txBody>
      </p:sp>
      <p:sp>
        <p:nvSpPr>
          <p:cNvPr id="21513" name="TextBox 11"/>
          <p:cNvSpPr txBox="1">
            <a:spLocks noChangeArrowheads="1"/>
          </p:cNvSpPr>
          <p:nvPr/>
        </p:nvSpPr>
        <p:spPr bwMode="auto">
          <a:xfrm>
            <a:off x="2287191" y="3426620"/>
            <a:ext cx="117633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Combine</a:t>
            </a:r>
          </a:p>
        </p:txBody>
      </p: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2313385" y="4887516"/>
            <a:ext cx="1175147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Reduce</a:t>
            </a:r>
          </a:p>
        </p:txBody>
      </p:sp>
      <p:sp>
        <p:nvSpPr>
          <p:cNvPr id="21515" name="TextBox 13"/>
          <p:cNvSpPr txBox="1">
            <a:spLocks noChangeArrowheads="1"/>
          </p:cNvSpPr>
          <p:nvPr/>
        </p:nvSpPr>
        <p:spPr bwMode="auto">
          <a:xfrm>
            <a:off x="1289449" y="3450432"/>
            <a:ext cx="10310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b="0"/>
              <a:t>(Optional)</a:t>
            </a:r>
          </a:p>
        </p:txBody>
      </p:sp>
      <p:cxnSp>
        <p:nvCxnSpPr>
          <p:cNvPr id="21516" name="Straight Arrow Connector 15"/>
          <p:cNvCxnSpPr>
            <a:cxnSpLocks noChangeShapeType="1"/>
            <a:stCxn id="21511" idx="2"/>
            <a:endCxn id="21510" idx="0"/>
          </p:cNvCxnSpPr>
          <p:nvPr/>
        </p:nvCxnSpPr>
        <p:spPr bwMode="auto">
          <a:xfrm flipH="1">
            <a:off x="2867621" y="2437715"/>
            <a:ext cx="62074" cy="9474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Straight Arrow Connector 16"/>
          <p:cNvCxnSpPr>
            <a:cxnSpLocks noChangeShapeType="1"/>
            <a:stCxn id="21510" idx="2"/>
            <a:endCxn id="21512" idx="0"/>
          </p:cNvCxnSpPr>
          <p:nvPr/>
        </p:nvCxnSpPr>
        <p:spPr bwMode="auto">
          <a:xfrm flipH="1">
            <a:off x="2859735" y="2901792"/>
            <a:ext cx="7886" cy="1462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Box 19"/>
          <p:cNvSpPr txBox="1">
            <a:spLocks noChangeArrowheads="1"/>
          </p:cNvSpPr>
          <p:nvPr/>
        </p:nvSpPr>
        <p:spPr bwMode="auto">
          <a:xfrm>
            <a:off x="2177654" y="3883819"/>
            <a:ext cx="18838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List(v2)&gt;)</a:t>
            </a:r>
          </a:p>
        </p:txBody>
      </p:sp>
      <p:sp>
        <p:nvSpPr>
          <p:cNvPr id="21519" name="TextBox 20"/>
          <p:cNvSpPr txBox="1">
            <a:spLocks noChangeArrowheads="1"/>
          </p:cNvSpPr>
          <p:nvPr/>
        </p:nvSpPr>
        <p:spPr bwMode="auto">
          <a:xfrm>
            <a:off x="1259683" y="4167188"/>
            <a:ext cx="107112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SHUFFLE</a:t>
            </a:r>
          </a:p>
        </p:txBody>
      </p:sp>
      <p:cxnSp>
        <p:nvCxnSpPr>
          <p:cNvPr id="21520" name="Straight Arrow Connector 25"/>
          <p:cNvCxnSpPr>
            <a:cxnSpLocks noChangeShapeType="1"/>
            <a:stCxn id="21512" idx="2"/>
            <a:endCxn id="21513" idx="0"/>
          </p:cNvCxnSpPr>
          <p:nvPr/>
        </p:nvCxnSpPr>
        <p:spPr bwMode="auto">
          <a:xfrm>
            <a:off x="2859735" y="3371165"/>
            <a:ext cx="15625" cy="554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Arrow Connector 29"/>
          <p:cNvCxnSpPr>
            <a:cxnSpLocks noChangeShapeType="1"/>
            <a:stCxn id="21513" idx="2"/>
            <a:endCxn id="21518" idx="0"/>
          </p:cNvCxnSpPr>
          <p:nvPr/>
        </p:nvCxnSpPr>
        <p:spPr bwMode="auto">
          <a:xfrm>
            <a:off x="2875360" y="3795952"/>
            <a:ext cx="244219" cy="878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TextBox 33"/>
          <p:cNvSpPr txBox="1">
            <a:spLocks noChangeArrowheads="1"/>
          </p:cNvSpPr>
          <p:nvPr/>
        </p:nvSpPr>
        <p:spPr bwMode="auto">
          <a:xfrm>
            <a:off x="2008414" y="4449366"/>
            <a:ext cx="19808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 (v2)&gt;)</a:t>
            </a:r>
          </a:p>
        </p:txBody>
      </p:sp>
      <p:sp>
        <p:nvSpPr>
          <p:cNvPr id="21523" name="TextBox 34"/>
          <p:cNvSpPr txBox="1">
            <a:spLocks noChangeArrowheads="1"/>
          </p:cNvSpPr>
          <p:nvPr/>
        </p:nvSpPr>
        <p:spPr bwMode="auto">
          <a:xfrm>
            <a:off x="2177654" y="5353050"/>
            <a:ext cx="16636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v3&gt;)</a:t>
            </a:r>
          </a:p>
        </p:txBody>
      </p:sp>
      <p:cxnSp>
        <p:nvCxnSpPr>
          <p:cNvPr id="21524" name="Straight Arrow Connector 37"/>
          <p:cNvCxnSpPr>
            <a:cxnSpLocks noChangeShapeType="1"/>
            <a:stCxn id="21518" idx="2"/>
            <a:endCxn id="21522" idx="0"/>
          </p:cNvCxnSpPr>
          <p:nvPr/>
        </p:nvCxnSpPr>
        <p:spPr bwMode="auto">
          <a:xfrm flipH="1">
            <a:off x="2998844" y="4206984"/>
            <a:ext cx="120735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Straight Arrow Connector 40"/>
          <p:cNvCxnSpPr>
            <a:cxnSpLocks noChangeShapeType="1"/>
            <a:stCxn id="21522" idx="2"/>
            <a:endCxn id="21514" idx="0"/>
          </p:cNvCxnSpPr>
          <p:nvPr/>
        </p:nvCxnSpPr>
        <p:spPr bwMode="auto">
          <a:xfrm flipH="1">
            <a:off x="2900959" y="4772531"/>
            <a:ext cx="97885" cy="11498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Straight Arrow Connector 43"/>
          <p:cNvCxnSpPr>
            <a:cxnSpLocks noChangeShapeType="1"/>
            <a:stCxn id="21514" idx="2"/>
            <a:endCxn id="21523" idx="0"/>
          </p:cNvCxnSpPr>
          <p:nvPr/>
        </p:nvCxnSpPr>
        <p:spPr bwMode="auto">
          <a:xfrm>
            <a:off x="2900959" y="5256848"/>
            <a:ext cx="108517" cy="962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Box 48"/>
          <p:cNvSpPr txBox="1">
            <a:spLocks noChangeArrowheads="1"/>
          </p:cNvSpPr>
          <p:nvPr/>
        </p:nvSpPr>
        <p:spPr bwMode="auto">
          <a:xfrm>
            <a:off x="4094561" y="2532460"/>
            <a:ext cx="1191815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Map</a:t>
            </a:r>
          </a:p>
        </p:txBody>
      </p:sp>
      <p:sp>
        <p:nvSpPr>
          <p:cNvPr id="21528" name="TextBox 49"/>
          <p:cNvSpPr txBox="1">
            <a:spLocks noChangeArrowheads="1"/>
          </p:cNvSpPr>
          <p:nvPr/>
        </p:nvSpPr>
        <p:spPr bwMode="auto">
          <a:xfrm>
            <a:off x="4280298" y="2114550"/>
            <a:ext cx="9444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&lt;k1, v1&gt;</a:t>
            </a:r>
          </a:p>
        </p:txBody>
      </p:sp>
      <p:sp>
        <p:nvSpPr>
          <p:cNvPr id="21529" name="TextBox 50"/>
          <p:cNvSpPr txBox="1">
            <a:spLocks noChangeArrowheads="1"/>
          </p:cNvSpPr>
          <p:nvPr/>
        </p:nvSpPr>
        <p:spPr bwMode="auto">
          <a:xfrm>
            <a:off x="3976688" y="3048000"/>
            <a:ext cx="14141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v2&gt;)</a:t>
            </a:r>
          </a:p>
        </p:txBody>
      </p:sp>
      <p:sp>
        <p:nvSpPr>
          <p:cNvPr id="21530" name="TextBox 51"/>
          <p:cNvSpPr txBox="1">
            <a:spLocks noChangeArrowheads="1"/>
          </p:cNvSpPr>
          <p:nvPr/>
        </p:nvSpPr>
        <p:spPr bwMode="auto">
          <a:xfrm>
            <a:off x="4111228" y="3426620"/>
            <a:ext cx="1175147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Combine</a:t>
            </a:r>
          </a:p>
        </p:txBody>
      </p:sp>
      <p:sp>
        <p:nvSpPr>
          <p:cNvPr id="21531" name="TextBox 52"/>
          <p:cNvSpPr txBox="1">
            <a:spLocks noChangeArrowheads="1"/>
          </p:cNvSpPr>
          <p:nvPr/>
        </p:nvSpPr>
        <p:spPr bwMode="auto">
          <a:xfrm>
            <a:off x="4136231" y="4887516"/>
            <a:ext cx="117633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Reduce</a:t>
            </a:r>
          </a:p>
        </p:txBody>
      </p:sp>
      <p:cxnSp>
        <p:nvCxnSpPr>
          <p:cNvPr id="21532" name="Straight Arrow Connector 53"/>
          <p:cNvCxnSpPr>
            <a:cxnSpLocks noChangeShapeType="1"/>
            <a:stCxn id="21528" idx="2"/>
            <a:endCxn id="21527" idx="0"/>
          </p:cNvCxnSpPr>
          <p:nvPr/>
        </p:nvCxnSpPr>
        <p:spPr bwMode="auto">
          <a:xfrm flipH="1">
            <a:off x="4690469" y="2437715"/>
            <a:ext cx="62074" cy="9474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Straight Arrow Connector 54"/>
          <p:cNvCxnSpPr>
            <a:cxnSpLocks noChangeShapeType="1"/>
            <a:stCxn id="21527" idx="2"/>
            <a:endCxn id="21529" idx="0"/>
          </p:cNvCxnSpPr>
          <p:nvPr/>
        </p:nvCxnSpPr>
        <p:spPr bwMode="auto">
          <a:xfrm flipH="1">
            <a:off x="4683773" y="2901792"/>
            <a:ext cx="6696" cy="1462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4" name="TextBox 55"/>
          <p:cNvSpPr txBox="1">
            <a:spLocks noChangeArrowheads="1"/>
          </p:cNvSpPr>
          <p:nvPr/>
        </p:nvSpPr>
        <p:spPr bwMode="auto">
          <a:xfrm>
            <a:off x="4000500" y="3883819"/>
            <a:ext cx="18838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List(v2)&gt;)</a:t>
            </a:r>
          </a:p>
        </p:txBody>
      </p:sp>
      <p:cxnSp>
        <p:nvCxnSpPr>
          <p:cNvPr id="21535" name="Straight Arrow Connector 56"/>
          <p:cNvCxnSpPr>
            <a:cxnSpLocks noChangeShapeType="1"/>
            <a:stCxn id="21529" idx="2"/>
            <a:endCxn id="21530" idx="0"/>
          </p:cNvCxnSpPr>
          <p:nvPr/>
        </p:nvCxnSpPr>
        <p:spPr bwMode="auto">
          <a:xfrm>
            <a:off x="4683773" y="3371165"/>
            <a:ext cx="15029" cy="554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Straight Arrow Connector 57"/>
          <p:cNvCxnSpPr>
            <a:cxnSpLocks noChangeShapeType="1"/>
            <a:stCxn id="21530" idx="2"/>
            <a:endCxn id="21534" idx="0"/>
          </p:cNvCxnSpPr>
          <p:nvPr/>
        </p:nvCxnSpPr>
        <p:spPr bwMode="auto">
          <a:xfrm>
            <a:off x="4698802" y="3795952"/>
            <a:ext cx="243623" cy="878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TextBox 58"/>
          <p:cNvSpPr txBox="1">
            <a:spLocks noChangeArrowheads="1"/>
          </p:cNvSpPr>
          <p:nvPr/>
        </p:nvSpPr>
        <p:spPr bwMode="auto">
          <a:xfrm>
            <a:off x="3976689" y="4449366"/>
            <a:ext cx="1868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 (v2)&gt;)</a:t>
            </a:r>
          </a:p>
        </p:txBody>
      </p:sp>
      <p:sp>
        <p:nvSpPr>
          <p:cNvPr id="21538" name="TextBox 59"/>
          <p:cNvSpPr txBox="1">
            <a:spLocks noChangeArrowheads="1"/>
          </p:cNvSpPr>
          <p:nvPr/>
        </p:nvSpPr>
        <p:spPr bwMode="auto">
          <a:xfrm>
            <a:off x="4136232" y="5353050"/>
            <a:ext cx="15279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v3&gt;)</a:t>
            </a:r>
          </a:p>
        </p:txBody>
      </p:sp>
      <p:cxnSp>
        <p:nvCxnSpPr>
          <p:cNvPr id="21539" name="Straight Arrow Connector 60"/>
          <p:cNvCxnSpPr>
            <a:cxnSpLocks noChangeShapeType="1"/>
            <a:stCxn id="21534" idx="2"/>
            <a:endCxn id="21537" idx="0"/>
          </p:cNvCxnSpPr>
          <p:nvPr/>
        </p:nvCxnSpPr>
        <p:spPr bwMode="auto">
          <a:xfrm flipH="1">
            <a:off x="4911046" y="4206984"/>
            <a:ext cx="31379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Straight Arrow Connector 61"/>
          <p:cNvCxnSpPr>
            <a:cxnSpLocks noChangeShapeType="1"/>
            <a:stCxn id="21537" idx="2"/>
            <a:endCxn id="21531" idx="0"/>
          </p:cNvCxnSpPr>
          <p:nvPr/>
        </p:nvCxnSpPr>
        <p:spPr bwMode="auto">
          <a:xfrm flipH="1" flipV="1">
            <a:off x="4724400" y="4887516"/>
            <a:ext cx="186646" cy="11584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Straight Arrow Connector 62"/>
          <p:cNvCxnSpPr>
            <a:cxnSpLocks noChangeShapeType="1"/>
            <a:stCxn id="21531" idx="2"/>
            <a:endCxn id="21538" idx="0"/>
          </p:cNvCxnSpPr>
          <p:nvPr/>
        </p:nvCxnSpPr>
        <p:spPr bwMode="auto">
          <a:xfrm>
            <a:off x="4724400" y="5256848"/>
            <a:ext cx="175789" cy="962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2" name="TextBox 63"/>
          <p:cNvSpPr txBox="1">
            <a:spLocks noChangeArrowheads="1"/>
          </p:cNvSpPr>
          <p:nvPr/>
        </p:nvSpPr>
        <p:spPr bwMode="auto">
          <a:xfrm>
            <a:off x="5866211" y="2532460"/>
            <a:ext cx="1191815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Map</a:t>
            </a:r>
          </a:p>
        </p:txBody>
      </p:sp>
      <p:sp>
        <p:nvSpPr>
          <p:cNvPr id="21543" name="TextBox 64"/>
          <p:cNvSpPr txBox="1">
            <a:spLocks noChangeArrowheads="1"/>
          </p:cNvSpPr>
          <p:nvPr/>
        </p:nvSpPr>
        <p:spPr bwMode="auto">
          <a:xfrm>
            <a:off x="6051948" y="2114550"/>
            <a:ext cx="9444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&lt;k1, v1&gt;</a:t>
            </a:r>
          </a:p>
        </p:txBody>
      </p:sp>
      <p:sp>
        <p:nvSpPr>
          <p:cNvPr id="21544" name="TextBox 65"/>
          <p:cNvSpPr txBox="1">
            <a:spLocks noChangeArrowheads="1"/>
          </p:cNvSpPr>
          <p:nvPr/>
        </p:nvSpPr>
        <p:spPr bwMode="auto">
          <a:xfrm>
            <a:off x="5748338" y="3048000"/>
            <a:ext cx="14141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v2&gt;)</a:t>
            </a:r>
          </a:p>
        </p:txBody>
      </p:sp>
      <p:sp>
        <p:nvSpPr>
          <p:cNvPr id="21545" name="TextBox 66"/>
          <p:cNvSpPr txBox="1">
            <a:spLocks noChangeArrowheads="1"/>
          </p:cNvSpPr>
          <p:nvPr/>
        </p:nvSpPr>
        <p:spPr bwMode="auto">
          <a:xfrm>
            <a:off x="5882878" y="3426620"/>
            <a:ext cx="1175147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Combine</a:t>
            </a:r>
          </a:p>
        </p:txBody>
      </p:sp>
      <p:sp>
        <p:nvSpPr>
          <p:cNvPr id="21546" name="TextBox 67"/>
          <p:cNvSpPr txBox="1">
            <a:spLocks noChangeArrowheads="1"/>
          </p:cNvSpPr>
          <p:nvPr/>
        </p:nvSpPr>
        <p:spPr bwMode="auto">
          <a:xfrm>
            <a:off x="5907881" y="4887516"/>
            <a:ext cx="117633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Reduce</a:t>
            </a:r>
          </a:p>
        </p:txBody>
      </p:sp>
      <p:cxnSp>
        <p:nvCxnSpPr>
          <p:cNvPr id="21547" name="Straight Arrow Connector 68"/>
          <p:cNvCxnSpPr>
            <a:cxnSpLocks noChangeShapeType="1"/>
            <a:stCxn id="21543" idx="2"/>
            <a:endCxn id="21542" idx="0"/>
          </p:cNvCxnSpPr>
          <p:nvPr/>
        </p:nvCxnSpPr>
        <p:spPr bwMode="auto">
          <a:xfrm flipH="1">
            <a:off x="6462119" y="2437715"/>
            <a:ext cx="62074" cy="9474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Straight Arrow Connector 69"/>
          <p:cNvCxnSpPr>
            <a:cxnSpLocks noChangeShapeType="1"/>
            <a:stCxn id="21542" idx="2"/>
            <a:endCxn id="21544" idx="0"/>
          </p:cNvCxnSpPr>
          <p:nvPr/>
        </p:nvCxnSpPr>
        <p:spPr bwMode="auto">
          <a:xfrm flipH="1">
            <a:off x="6455423" y="2901792"/>
            <a:ext cx="6696" cy="1462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9" name="TextBox 70"/>
          <p:cNvSpPr txBox="1">
            <a:spLocks noChangeArrowheads="1"/>
          </p:cNvSpPr>
          <p:nvPr/>
        </p:nvSpPr>
        <p:spPr bwMode="auto">
          <a:xfrm>
            <a:off x="5772150" y="3883819"/>
            <a:ext cx="18838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List(v2)&gt;)</a:t>
            </a:r>
          </a:p>
        </p:txBody>
      </p:sp>
      <p:cxnSp>
        <p:nvCxnSpPr>
          <p:cNvPr id="21550" name="Straight Arrow Connector 71"/>
          <p:cNvCxnSpPr>
            <a:cxnSpLocks noChangeShapeType="1"/>
            <a:stCxn id="21544" idx="2"/>
            <a:endCxn id="21545" idx="0"/>
          </p:cNvCxnSpPr>
          <p:nvPr/>
        </p:nvCxnSpPr>
        <p:spPr bwMode="auto">
          <a:xfrm>
            <a:off x="6455423" y="3371165"/>
            <a:ext cx="15029" cy="554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Arrow Connector 72"/>
          <p:cNvCxnSpPr>
            <a:cxnSpLocks noChangeShapeType="1"/>
            <a:stCxn id="21545" idx="2"/>
            <a:endCxn id="21549" idx="0"/>
          </p:cNvCxnSpPr>
          <p:nvPr/>
        </p:nvCxnSpPr>
        <p:spPr bwMode="auto">
          <a:xfrm>
            <a:off x="6470452" y="3795952"/>
            <a:ext cx="243623" cy="878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TextBox 73"/>
          <p:cNvSpPr txBox="1">
            <a:spLocks noChangeArrowheads="1"/>
          </p:cNvSpPr>
          <p:nvPr/>
        </p:nvSpPr>
        <p:spPr bwMode="auto">
          <a:xfrm>
            <a:off x="5937648" y="4449366"/>
            <a:ext cx="19367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List(&lt;k2, List (v2)&gt;)</a:t>
            </a:r>
          </a:p>
        </p:txBody>
      </p:sp>
      <p:sp>
        <p:nvSpPr>
          <p:cNvPr id="21553" name="TextBox 74"/>
          <p:cNvSpPr txBox="1">
            <a:spLocks noChangeArrowheads="1"/>
          </p:cNvSpPr>
          <p:nvPr/>
        </p:nvSpPr>
        <p:spPr bwMode="auto">
          <a:xfrm>
            <a:off x="5937648" y="5353050"/>
            <a:ext cx="14981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dirty="0"/>
              <a:t>List(&lt;k3, v3&gt;)</a:t>
            </a:r>
          </a:p>
        </p:txBody>
      </p:sp>
      <p:cxnSp>
        <p:nvCxnSpPr>
          <p:cNvPr id="21554" name="Straight Arrow Connector 75"/>
          <p:cNvCxnSpPr>
            <a:cxnSpLocks noChangeShapeType="1"/>
            <a:stCxn id="21549" idx="2"/>
            <a:endCxn id="21552" idx="0"/>
          </p:cNvCxnSpPr>
          <p:nvPr/>
        </p:nvCxnSpPr>
        <p:spPr bwMode="auto">
          <a:xfrm>
            <a:off x="6714075" y="4206984"/>
            <a:ext cx="191948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Straight Arrow Connector 76"/>
          <p:cNvCxnSpPr>
            <a:cxnSpLocks noChangeShapeType="1"/>
            <a:stCxn id="21552" idx="2"/>
            <a:endCxn id="21546" idx="0"/>
          </p:cNvCxnSpPr>
          <p:nvPr/>
        </p:nvCxnSpPr>
        <p:spPr bwMode="auto">
          <a:xfrm flipH="1">
            <a:off x="6496050" y="4772531"/>
            <a:ext cx="409973" cy="11498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Straight Arrow Connector 77"/>
          <p:cNvCxnSpPr>
            <a:cxnSpLocks noChangeShapeType="1"/>
            <a:stCxn id="21546" idx="2"/>
            <a:endCxn id="21553" idx="0"/>
          </p:cNvCxnSpPr>
          <p:nvPr/>
        </p:nvCxnSpPr>
        <p:spPr bwMode="auto">
          <a:xfrm>
            <a:off x="6496050" y="5256848"/>
            <a:ext cx="190672" cy="962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Arrow Connector 78"/>
          <p:cNvCxnSpPr>
            <a:cxnSpLocks noChangeShapeType="1"/>
            <a:stCxn id="21518" idx="2"/>
            <a:endCxn id="21537" idx="0"/>
          </p:cNvCxnSpPr>
          <p:nvPr/>
        </p:nvCxnSpPr>
        <p:spPr bwMode="auto">
          <a:xfrm>
            <a:off x="3119579" y="4206984"/>
            <a:ext cx="1791467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Straight Arrow Connector 81"/>
          <p:cNvCxnSpPr>
            <a:cxnSpLocks noChangeShapeType="1"/>
            <a:stCxn id="21518" idx="2"/>
            <a:endCxn id="21552" idx="0"/>
          </p:cNvCxnSpPr>
          <p:nvPr/>
        </p:nvCxnSpPr>
        <p:spPr bwMode="auto">
          <a:xfrm>
            <a:off x="3119579" y="4206984"/>
            <a:ext cx="3786444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Straight Arrow Connector 84"/>
          <p:cNvCxnSpPr>
            <a:cxnSpLocks noChangeShapeType="1"/>
            <a:stCxn id="21534" idx="2"/>
            <a:endCxn id="21522" idx="0"/>
          </p:cNvCxnSpPr>
          <p:nvPr/>
        </p:nvCxnSpPr>
        <p:spPr bwMode="auto">
          <a:xfrm flipH="1">
            <a:off x="2998844" y="4206984"/>
            <a:ext cx="1943581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Straight Arrow Connector 87"/>
          <p:cNvCxnSpPr>
            <a:cxnSpLocks noChangeShapeType="1"/>
            <a:stCxn id="21534" idx="2"/>
            <a:endCxn id="21552" idx="0"/>
          </p:cNvCxnSpPr>
          <p:nvPr/>
        </p:nvCxnSpPr>
        <p:spPr bwMode="auto">
          <a:xfrm>
            <a:off x="4942425" y="4206984"/>
            <a:ext cx="1963598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Straight Arrow Connector 90"/>
          <p:cNvCxnSpPr>
            <a:cxnSpLocks noChangeShapeType="1"/>
            <a:stCxn id="21549" idx="2"/>
            <a:endCxn id="21522" idx="0"/>
          </p:cNvCxnSpPr>
          <p:nvPr/>
        </p:nvCxnSpPr>
        <p:spPr bwMode="auto">
          <a:xfrm flipH="1">
            <a:off x="2998844" y="4206984"/>
            <a:ext cx="3715231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Straight Arrow Connector 93"/>
          <p:cNvCxnSpPr>
            <a:cxnSpLocks noChangeShapeType="1"/>
            <a:stCxn id="21549" idx="2"/>
            <a:endCxn id="21537" idx="0"/>
          </p:cNvCxnSpPr>
          <p:nvPr/>
        </p:nvCxnSpPr>
        <p:spPr bwMode="auto">
          <a:xfrm flipH="1">
            <a:off x="4911046" y="4206984"/>
            <a:ext cx="1803029" cy="24238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3" name="TextBox 96"/>
          <p:cNvSpPr txBox="1">
            <a:spLocks noChangeArrowheads="1"/>
          </p:cNvSpPr>
          <p:nvPr/>
        </p:nvSpPr>
        <p:spPr bwMode="auto">
          <a:xfrm>
            <a:off x="2321719" y="1808560"/>
            <a:ext cx="111440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u="sng"/>
              <a:t>Machine 1</a:t>
            </a:r>
          </a:p>
        </p:txBody>
      </p:sp>
      <p:sp>
        <p:nvSpPr>
          <p:cNvPr id="21564" name="TextBox 97"/>
          <p:cNvSpPr txBox="1">
            <a:spLocks noChangeArrowheads="1"/>
          </p:cNvSpPr>
          <p:nvPr/>
        </p:nvSpPr>
        <p:spPr bwMode="auto">
          <a:xfrm>
            <a:off x="4111229" y="1818085"/>
            <a:ext cx="111440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u="sng"/>
              <a:t>Machine 2</a:t>
            </a:r>
          </a:p>
        </p:txBody>
      </p:sp>
      <p:sp>
        <p:nvSpPr>
          <p:cNvPr id="21565" name="TextBox 98"/>
          <p:cNvSpPr txBox="1">
            <a:spLocks noChangeArrowheads="1"/>
          </p:cNvSpPr>
          <p:nvPr/>
        </p:nvSpPr>
        <p:spPr bwMode="auto">
          <a:xfrm>
            <a:off x="5882879" y="1818085"/>
            <a:ext cx="1124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u="sng"/>
              <a:t>Machine n</a:t>
            </a:r>
          </a:p>
        </p:txBody>
      </p:sp>
      <p:sp>
        <p:nvSpPr>
          <p:cNvPr id="21566" name="TextBox 99"/>
          <p:cNvSpPr txBox="1">
            <a:spLocks noChangeArrowheads="1"/>
          </p:cNvSpPr>
          <p:nvPr/>
        </p:nvSpPr>
        <p:spPr bwMode="auto">
          <a:xfrm>
            <a:off x="5443538" y="183832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026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2262758"/>
            <a:ext cx="7602011" cy="3200847"/>
          </a:xfrm>
        </p:spPr>
      </p:pic>
    </p:spTree>
    <p:extLst>
      <p:ext uri="{BB962C8B-B14F-4D97-AF65-F5344CB8AC3E}">
        <p14:creationId xmlns:p14="http://schemas.microsoft.com/office/powerpoint/2010/main" val="726904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7887"/>
            <a:ext cx="8229600" cy="3330588"/>
          </a:xfrm>
        </p:spPr>
      </p:pic>
    </p:spTree>
    <p:extLst>
      <p:ext uri="{BB962C8B-B14F-4D97-AF65-F5344CB8AC3E}">
        <p14:creationId xmlns:p14="http://schemas.microsoft.com/office/powerpoint/2010/main" val="255478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map() functions run in parallel, creating different intermediate values from different input data sets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reduce() functions also run in parallel, each working on a different output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values are processed independently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Bottleneck: reduce phase can’t start until map phase is completely finished</a:t>
            </a:r>
          </a:p>
        </p:txBody>
      </p:sp>
    </p:spTree>
    <p:extLst>
      <p:ext uri="{BB962C8B-B14F-4D97-AF65-F5344CB8AC3E}">
        <p14:creationId xmlns:p14="http://schemas.microsoft.com/office/powerpoint/2010/main" val="397040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pReduce Data 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010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609600"/>
            <a:ext cx="541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72899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MapReduce</a:t>
            </a:r>
            <a:r>
              <a:rPr lang="en-US" sz="3600" dirty="0">
                <a:solidFill>
                  <a:srgbClr val="0070C0"/>
                </a:solidFill>
              </a:rPr>
              <a:t>  Dataflow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6019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http://www.j2eebrain.com/java-J2ee-mapreduce.html</a:t>
            </a:r>
          </a:p>
        </p:txBody>
      </p:sp>
    </p:spTree>
    <p:extLst>
      <p:ext uri="{BB962C8B-B14F-4D97-AF65-F5344CB8AC3E}">
        <p14:creationId xmlns:p14="http://schemas.microsoft.com/office/powerpoint/2010/main" val="398215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More on </a:t>
            </a:r>
            <a:r>
              <a:rPr lang="en-US" dirty="0" err="1">
                <a:solidFill>
                  <a:srgbClr val="0070C0"/>
                </a:solidFill>
              </a:rPr>
              <a:t>MapReduce</a:t>
            </a:r>
            <a:r>
              <a:rPr lang="en-US" dirty="0">
                <a:solidFill>
                  <a:srgbClr val="0070C0"/>
                </a:solidFill>
              </a:rPr>
              <a:t>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Combining Phase --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on mapper nodes after map phase</a:t>
            </a:r>
          </a:p>
          <a:p>
            <a:pPr lvl="1"/>
            <a:r>
              <a:rPr lang="en-US" dirty="0"/>
              <a:t>“Mini-reduce,” only on local map output</a:t>
            </a:r>
          </a:p>
          <a:p>
            <a:endParaRPr lang="en-US" dirty="0"/>
          </a:p>
          <a:p>
            <a:r>
              <a:rPr lang="en-US" dirty="0"/>
              <a:t>Used to save bandwidth before sending data to full reducer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Reducer can be combiner</a:t>
            </a:r>
          </a:p>
          <a:p>
            <a:pPr lvl="1"/>
            <a:r>
              <a:rPr lang="en-US" dirty="0"/>
              <a:t>Multiple-layers of Reducer possible</a:t>
            </a:r>
          </a:p>
        </p:txBody>
      </p:sp>
    </p:spTree>
    <p:extLst>
      <p:ext uri="{BB962C8B-B14F-4D97-AF65-F5344CB8AC3E}">
        <p14:creationId xmlns:p14="http://schemas.microsoft.com/office/powerpoint/2010/main" val="325530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is </a:t>
            </a:r>
            <a:r>
              <a:rPr lang="en-US" sz="4000" dirty="0" err="1">
                <a:solidFill>
                  <a:srgbClr val="0070C0"/>
                </a:solidFill>
              </a:rPr>
              <a:t>MapReduce</a:t>
            </a:r>
            <a:r>
              <a:rPr lang="en-US" sz="4000" dirty="0">
                <a:solidFill>
                  <a:srgbClr val="0070C0"/>
                </a:solidFill>
              </a:rPr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parallel programming model suitable for large-scale parallel data processing (i.e. big data processing)</a:t>
            </a:r>
          </a:p>
          <a:p>
            <a:pPr lvl="1"/>
            <a:r>
              <a:rPr lang="en-US" dirty="0"/>
              <a:t>Similar to divide-and-conquer method</a:t>
            </a:r>
          </a:p>
          <a:p>
            <a:pPr lvl="1"/>
            <a:r>
              <a:rPr lang="en-US" dirty="0"/>
              <a:t>Solving a large problem by partitioning into smaller tasks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Spilt data into distributable chunks(“shards”)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Define the step to process those chunks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Run that process in parallel on the chunks</a:t>
            </a:r>
          </a:p>
          <a:p>
            <a:r>
              <a:rPr lang="en-US" dirty="0"/>
              <a:t>Scalable by adding more machines to process chunks</a:t>
            </a:r>
          </a:p>
          <a:p>
            <a:pPr lvl="1"/>
            <a:r>
              <a:rPr lang="en-US" dirty="0"/>
              <a:t>Leverage commodity hardware to tackle big jobs</a:t>
            </a:r>
          </a:p>
          <a:p>
            <a:pPr lvl="1"/>
            <a:r>
              <a:rPr lang="en-US" dirty="0"/>
              <a:t>Scale out  (note: scale out vs. scale up)</a:t>
            </a:r>
          </a:p>
          <a:p>
            <a:r>
              <a:rPr lang="en-US" dirty="0"/>
              <a:t>The foundation for Hadoop</a:t>
            </a:r>
          </a:p>
          <a:p>
            <a:r>
              <a:rPr lang="en-US" dirty="0" err="1">
                <a:solidFill>
                  <a:srgbClr val="FF0000"/>
                </a:solidFill>
              </a:rPr>
              <a:t>MapReduce</a:t>
            </a:r>
            <a:r>
              <a:rPr lang="en-US" dirty="0">
                <a:solidFill>
                  <a:srgbClr val="FF0000"/>
                </a:solidFill>
              </a:rPr>
              <a:t> vs. Hadoop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is a parallel programming model</a:t>
            </a:r>
          </a:p>
          <a:p>
            <a:pPr lvl="1"/>
            <a:r>
              <a:rPr lang="en-US" dirty="0"/>
              <a:t>Hadoop is a concrete platform that implements </a:t>
            </a:r>
            <a:r>
              <a:rPr lang="en-US" dirty="0" err="1"/>
              <a:t>MapReduce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3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Combine – on local node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8" y="1600200"/>
            <a:ext cx="6711504" cy="4525963"/>
          </a:xfrm>
        </p:spPr>
      </p:pic>
    </p:spTree>
    <p:extLst>
      <p:ext uri="{BB962C8B-B14F-4D97-AF65-F5344CB8AC3E}">
        <p14:creationId xmlns:p14="http://schemas.microsoft.com/office/powerpoint/2010/main" val="2656857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is a cat</a:t>
            </a:r>
          </a:p>
          <a:p>
            <a:pPr marL="0" indent="0">
              <a:buNone/>
            </a:pPr>
            <a:r>
              <a:rPr lang="en-US" dirty="0"/>
              <a:t>Cat sits on a roof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roof is a tin roof</a:t>
            </a:r>
          </a:p>
          <a:p>
            <a:pPr marL="0" indent="0">
              <a:buNone/>
            </a:pPr>
            <a:r>
              <a:rPr lang="en-US" dirty="0"/>
              <a:t>There is a tin can on the roof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 kicks the can</a:t>
            </a:r>
          </a:p>
          <a:p>
            <a:pPr marL="0" indent="0">
              <a:buNone/>
            </a:pPr>
            <a:r>
              <a:rPr lang="en-US" dirty="0"/>
              <a:t>It rolls on the roof and falls on the next roof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cat rolls too</a:t>
            </a:r>
          </a:p>
          <a:p>
            <a:pPr marL="0" indent="0">
              <a:buNone/>
            </a:pPr>
            <a:r>
              <a:rPr lang="en-US" dirty="0"/>
              <a:t>It sits on the 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0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Output of Mappers: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&lt;this 1&gt; &lt;is 1&gt; &lt;a 1&gt; &lt;cat 1&gt; &lt;cat 1&gt; &lt;sits 1&gt; &lt;on 1&gt;&lt;a 1&gt; &lt;roof  1&gt;</a:t>
            </a:r>
          </a:p>
          <a:p>
            <a:pPr marL="0" indent="0">
              <a:buNone/>
            </a:pPr>
            <a:r>
              <a:rPr lang="en-US" sz="2000" dirty="0"/>
              <a:t>&lt;the 1&gt; &lt;roof 1&gt; &lt;is 1&gt; &lt;a 1&gt; &lt;tin 1 &gt;&lt;roof 1&gt; &lt;there 1&gt; &lt;is 1&gt; &lt;a 1&gt; &lt;tin 1&gt;&lt;can 1&gt; &lt;on 1&gt;&lt;the 1&gt; &lt;roof 1&gt; </a:t>
            </a:r>
          </a:p>
          <a:p>
            <a:pPr marL="0" indent="0">
              <a:buNone/>
            </a:pPr>
            <a:r>
              <a:rPr lang="en-US" sz="2000" dirty="0"/>
              <a:t>&lt;cat 1&gt; &lt;kicks 1&gt; &lt;the 1&gt;&lt;can 1&gt; &lt;it 1&gt; &lt;rolls 1&gt; &lt;on 1&gt; &lt;the 1&gt; &lt;roof 1&gt; &lt;and 1&gt; &lt;falls 1&gt;&lt;on 1&gt; &lt;the 1&gt; &lt;next 1&gt; &lt;roof 1&gt; </a:t>
            </a:r>
          </a:p>
          <a:p>
            <a:pPr marL="0" indent="0">
              <a:buNone/>
            </a:pPr>
            <a:r>
              <a:rPr lang="en-US" sz="2000" dirty="0"/>
              <a:t>&lt;the 1&gt; &lt;cat 1&gt; &lt;rolls 1&gt; &lt;too 1&gt; &lt;it 1&gt; &lt;sits 1&gt; &lt;on 1&gt; &lt;the 1&gt; &lt;can 1&gt;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4180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Input to the reducer:  (sorted by key)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&lt;can &lt;1, 1&gt;&gt;</a:t>
            </a:r>
          </a:p>
          <a:p>
            <a:pPr marL="0" indent="0">
              <a:buNone/>
            </a:pPr>
            <a:r>
              <a:rPr lang="en-US" dirty="0"/>
              <a:t>&lt;cat &lt;1,1,1,1&gt;&gt;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&lt;roof &lt;1,1,1,1,1,1&gt;&gt;</a:t>
            </a:r>
          </a:p>
          <a:p>
            <a:pPr marL="0" indent="0">
              <a:buNone/>
            </a:pPr>
            <a:r>
              <a:rPr lang="en-US" dirty="0"/>
              <a:t>..…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Reduce </a:t>
            </a:r>
            <a:r>
              <a:rPr lang="en-US" dirty="0"/>
              <a:t>(sum in this case) the counts (note: count comes out sorted!)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&lt;can 2&gt;</a:t>
            </a:r>
          </a:p>
          <a:p>
            <a:pPr marL="0" indent="0">
              <a:buNone/>
            </a:pPr>
            <a:r>
              <a:rPr lang="en-US" dirty="0"/>
              <a:t>&lt;cat 4&gt;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&lt;roof 6&gt;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Who combines the result to the following format? The </a:t>
            </a:r>
            <a:r>
              <a:rPr lang="en-US" dirty="0" err="1"/>
              <a:t>mapper</a:t>
            </a:r>
            <a:r>
              <a:rPr lang="en-US" dirty="0"/>
              <a:t>? The reducer? Or other?</a:t>
            </a:r>
          </a:p>
          <a:p>
            <a:pPr marL="0" indent="0">
              <a:buNone/>
            </a:pPr>
            <a:r>
              <a:rPr lang="en-US" dirty="0"/>
              <a:t>	&lt;can &lt;1, 1&gt;&gt;</a:t>
            </a:r>
          </a:p>
          <a:p>
            <a:pPr marL="0" indent="0">
              <a:buNone/>
            </a:pPr>
            <a:r>
              <a:rPr lang="en-US" dirty="0"/>
              <a:t>	&lt;cat &lt;1,1,1,1&gt;&gt;</a:t>
            </a:r>
          </a:p>
          <a:p>
            <a:pPr marL="0" indent="0"/>
            <a:r>
              <a:rPr lang="en-US" dirty="0"/>
              <a:t>How the results get sorted?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3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dirty="0"/>
              <a:t> 	</a:t>
            </a:r>
            <a:r>
              <a:rPr lang="en-US" sz="3600" dirty="0">
                <a:solidFill>
                  <a:srgbClr val="0070C0"/>
                </a:solidFill>
              </a:rPr>
              <a:t>Mapper with Combiner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This is a cat</a:t>
            </a:r>
          </a:p>
          <a:p>
            <a:pPr marL="0" indent="0">
              <a:buNone/>
            </a:pPr>
            <a:r>
              <a:rPr lang="en-US" dirty="0"/>
              <a:t>Cat sits on a roof</a:t>
            </a:r>
          </a:p>
          <a:p>
            <a:pPr marL="0" indent="0">
              <a:buNone/>
            </a:pPr>
            <a:r>
              <a:rPr lang="en-US" dirty="0"/>
              <a:t>&lt;this 1&gt; &lt;is 1&gt; &lt;a &lt;1,1,&gt;&gt; &lt;cat &lt;1,1&gt;&gt; &lt;sits 1&gt; &lt;on 1&gt; &lt;roof  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roof is a tin roof</a:t>
            </a:r>
          </a:p>
          <a:p>
            <a:pPr marL="0" indent="0">
              <a:buNone/>
            </a:pPr>
            <a:r>
              <a:rPr lang="en-US" dirty="0"/>
              <a:t>There is a tin can on the roof</a:t>
            </a:r>
          </a:p>
          <a:p>
            <a:pPr marL="0" indent="0">
              <a:buNone/>
            </a:pPr>
            <a:r>
              <a:rPr lang="en-US" dirty="0"/>
              <a:t>&lt;the &lt;1,1&gt;&gt; &lt;roof &lt;1,1,1&gt;&gt; &lt;is &lt;1,1&gt;&gt; &lt;a &lt;1,1&gt;&gt; &lt;tin &lt;1,1&gt;&gt; &lt;there 1&gt; &lt;can 1&gt; &lt;on 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 kicks the can</a:t>
            </a:r>
          </a:p>
          <a:p>
            <a:pPr marL="0" indent="0">
              <a:buNone/>
            </a:pPr>
            <a:r>
              <a:rPr lang="en-US" dirty="0"/>
              <a:t>It rolls on the roof and falls on the next roof</a:t>
            </a:r>
          </a:p>
          <a:p>
            <a:pPr marL="0" indent="0">
              <a:buNone/>
            </a:pPr>
            <a:r>
              <a:rPr lang="en-US" dirty="0"/>
              <a:t>&lt;cat 1&gt; &lt;kicks 1&gt; &lt;the &lt;1,1&gt;&gt; &lt;can 1&gt; &lt;it 1&gt; &lt;roll 1&gt; &lt;on &lt;1,1&gt;&gt; &lt;roof &lt;1,1&gt;&gt; &lt;and 1&gt; &lt;falls 1&gt; &lt;next 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cat rolls too</a:t>
            </a:r>
          </a:p>
          <a:p>
            <a:pPr marL="0" indent="0">
              <a:buNone/>
            </a:pPr>
            <a:r>
              <a:rPr lang="en-US" dirty="0"/>
              <a:t>It sits on the can</a:t>
            </a:r>
          </a:p>
          <a:p>
            <a:pPr marL="0" indent="0">
              <a:buNone/>
            </a:pPr>
            <a:r>
              <a:rPr lang="en-US" dirty="0"/>
              <a:t>&lt;the &lt;1,1&gt;&gt; &lt;cat 1&gt; &lt;rolls 1&gt; &lt;too 1&gt; &lt;it 1&gt; &lt;sits 1&gt; &lt;on 1&gt; &lt;cat 1&gt;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27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Using a combiner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000" dirty="0"/>
              <a:t>A combiner function is defined using the Reducer interface</a:t>
            </a:r>
          </a:p>
          <a:p>
            <a:pPr lvl="1"/>
            <a:r>
              <a:rPr lang="en-US" sz="1600" dirty="0"/>
              <a:t>Usually it is the same implementation as the reducer function </a:t>
            </a:r>
          </a:p>
          <a:p>
            <a:r>
              <a:rPr lang="en-US" sz="2000" dirty="0"/>
              <a:t>Combiner must be specified in the configuration file (</a:t>
            </a:r>
            <a:r>
              <a:rPr lang="en-US" sz="2000" dirty="0" err="1"/>
              <a:t>JobConf</a:t>
            </a:r>
            <a:r>
              <a:rPr lang="en-US" sz="2000" dirty="0"/>
              <a:t>)</a:t>
            </a:r>
          </a:p>
          <a:p>
            <a:r>
              <a:rPr lang="en-US" sz="2000" i="1" dirty="0"/>
              <a:t>Example :</a:t>
            </a:r>
          </a:p>
          <a:p>
            <a:pPr lvl="2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MaxTemperatureWithCombiner</a:t>
            </a:r>
            <a:r>
              <a:rPr lang="en-US" sz="1400" dirty="0"/>
              <a:t> {</a:t>
            </a:r>
          </a:p>
          <a:p>
            <a:pPr lvl="2"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throws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JobConf</a:t>
            </a:r>
            <a:r>
              <a:rPr lang="en-US" sz="1400" dirty="0"/>
              <a:t> conf = new </a:t>
            </a:r>
            <a:r>
              <a:rPr lang="en-US" sz="1400" dirty="0" err="1"/>
              <a:t>JobConf</a:t>
            </a:r>
            <a:r>
              <a:rPr lang="en-US" sz="1400" dirty="0"/>
              <a:t>(</a:t>
            </a:r>
            <a:r>
              <a:rPr lang="en-US" sz="1400" dirty="0" err="1"/>
              <a:t>MaxTemperatureWithCombiner.class</a:t>
            </a:r>
            <a:r>
              <a:rPr lang="en-US" sz="1400" dirty="0"/>
              <a:t>);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conf.setJobName</a:t>
            </a:r>
            <a:r>
              <a:rPr lang="en-US" sz="1400" dirty="0"/>
              <a:t>("Max temperature");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FileInputFormat.addInputPath</a:t>
            </a:r>
            <a:r>
              <a:rPr lang="en-US" sz="1400" dirty="0"/>
              <a:t>(conf, new Path(</a:t>
            </a:r>
            <a:r>
              <a:rPr lang="en-US" sz="1400" dirty="0" err="1"/>
              <a:t>args</a:t>
            </a:r>
            <a:r>
              <a:rPr lang="en-US" sz="1400" dirty="0"/>
              <a:t>[0]));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FileOutputFormat.setOutputPath</a:t>
            </a:r>
            <a:r>
              <a:rPr lang="en-US" sz="1400" dirty="0"/>
              <a:t>(conf, new Path(</a:t>
            </a:r>
            <a:r>
              <a:rPr lang="en-US" sz="1400" dirty="0" err="1"/>
              <a:t>args</a:t>
            </a:r>
            <a:r>
              <a:rPr lang="en-US" sz="1400" dirty="0"/>
              <a:t>[1]));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conf.setMapperClass</a:t>
            </a:r>
            <a:r>
              <a:rPr lang="en-US" sz="1400" dirty="0"/>
              <a:t>(</a:t>
            </a:r>
            <a:r>
              <a:rPr lang="en-US" sz="1400" dirty="0" err="1"/>
              <a:t>MaxTemperatureMapper.class</a:t>
            </a:r>
            <a:r>
              <a:rPr lang="en-US" sz="1400" dirty="0"/>
              <a:t>);</a:t>
            </a:r>
          </a:p>
          <a:p>
            <a:pPr lvl="2">
              <a:buNone/>
            </a:pPr>
            <a:endParaRPr lang="en-US" sz="1400" dirty="0"/>
          </a:p>
          <a:p>
            <a:pPr lvl="2"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conf.setCombinerClass</a:t>
            </a:r>
            <a:r>
              <a:rPr lang="en-US" sz="1400" b="1" dirty="0"/>
              <a:t>(</a:t>
            </a:r>
            <a:r>
              <a:rPr lang="en-US" sz="1400" b="1" dirty="0" err="1"/>
              <a:t>MaxTemperatureReducer.class</a:t>
            </a:r>
            <a:r>
              <a:rPr lang="en-US" sz="1400" b="1" dirty="0"/>
              <a:t>);	//set combiner</a:t>
            </a:r>
          </a:p>
          <a:p>
            <a:pPr lvl="2">
              <a:buNone/>
            </a:pPr>
            <a:endParaRPr lang="en-US" sz="1400" dirty="0"/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conf.setReducerClass</a:t>
            </a:r>
            <a:r>
              <a:rPr lang="en-US" sz="1400" dirty="0"/>
              <a:t>(</a:t>
            </a:r>
            <a:r>
              <a:rPr lang="en-US" sz="1400" dirty="0" err="1"/>
              <a:t>MaxTemperatureReducer.class</a:t>
            </a:r>
            <a:r>
              <a:rPr lang="en-US" sz="1400" dirty="0"/>
              <a:t>);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conf.setOutputKeyClass</a:t>
            </a:r>
            <a:r>
              <a:rPr lang="en-US" sz="1400" dirty="0"/>
              <a:t>(</a:t>
            </a:r>
            <a:r>
              <a:rPr lang="en-US" sz="1400" dirty="0" err="1"/>
              <a:t>Text.class</a:t>
            </a:r>
            <a:r>
              <a:rPr lang="en-US" sz="1400" dirty="0"/>
              <a:t>);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conf.setOutputValueClass</a:t>
            </a:r>
            <a:r>
              <a:rPr lang="en-US" sz="1400" dirty="0"/>
              <a:t>(</a:t>
            </a:r>
            <a:r>
              <a:rPr lang="en-US" sz="1400" dirty="0" err="1"/>
              <a:t>IntWritable.class</a:t>
            </a:r>
            <a:r>
              <a:rPr lang="en-US" sz="1400" dirty="0"/>
              <a:t>);</a:t>
            </a:r>
          </a:p>
          <a:p>
            <a:pPr lvl="2">
              <a:buNone/>
            </a:pPr>
            <a:r>
              <a:rPr lang="en-US" sz="1400" dirty="0"/>
              <a:t>	</a:t>
            </a:r>
            <a:r>
              <a:rPr lang="en-US" sz="1400" dirty="0" err="1"/>
              <a:t>JobClient.runJob</a:t>
            </a:r>
            <a:r>
              <a:rPr lang="en-US" sz="1400" dirty="0"/>
              <a:t>(conf);</a:t>
            </a:r>
          </a:p>
          <a:p>
            <a:pPr lvl="2">
              <a:buNone/>
            </a:pPr>
            <a:r>
              <a:rPr lang="en-US" sz="1400" dirty="0"/>
              <a:t>	}</a:t>
            </a:r>
          </a:p>
          <a:p>
            <a:pPr lvl="2">
              <a:buNone/>
            </a:pPr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Partitioner</a:t>
            </a:r>
            <a:r>
              <a:rPr lang="en-US" sz="4000" dirty="0">
                <a:solidFill>
                  <a:srgbClr val="0070C0"/>
                </a:solidFill>
              </a:rPr>
              <a:t>/Reorder/Shuffle/Sort/…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(optional) local/middle tasks may be added</a:t>
            </a:r>
          </a:p>
          <a:p>
            <a:pPr lvl="1"/>
            <a:r>
              <a:rPr lang="en-US" dirty="0"/>
              <a:t>Details in lecture 5b</a:t>
            </a:r>
          </a:p>
          <a:p>
            <a:r>
              <a:rPr lang="en-US" dirty="0" err="1"/>
              <a:t>WordCount</a:t>
            </a:r>
            <a:r>
              <a:rPr lang="en-US" dirty="0"/>
              <a:t> Example again</a:t>
            </a:r>
          </a:p>
          <a:p>
            <a:pPr lvl="1"/>
            <a:r>
              <a:rPr lang="en-US" dirty="0"/>
              <a:t>Assume</a:t>
            </a:r>
          </a:p>
          <a:p>
            <a:pPr lvl="2"/>
            <a:r>
              <a:rPr lang="en-US" dirty="0"/>
              <a:t>Node A: &lt;hi, 1&gt; &lt;hello, 1&gt; &lt;world, 1&gt; &lt;bye 1&gt; &lt;world 1&gt;</a:t>
            </a:r>
          </a:p>
          <a:p>
            <a:pPr lvl="2"/>
            <a:r>
              <a:rPr lang="en-US" dirty="0"/>
              <a:t>Node B: &lt;hello, 1&gt; &lt;</a:t>
            </a:r>
            <a:r>
              <a:rPr lang="en-US" dirty="0" err="1"/>
              <a:t>hadoop</a:t>
            </a:r>
            <a:r>
              <a:rPr lang="en-US" dirty="0"/>
              <a:t>, 1&gt; &lt;goodbye 1&gt; &lt;</a:t>
            </a:r>
            <a:r>
              <a:rPr lang="en-US" dirty="0" err="1"/>
              <a:t>hadoop</a:t>
            </a:r>
            <a:r>
              <a:rPr lang="en-US" dirty="0"/>
              <a:t> 1&gt;</a:t>
            </a:r>
          </a:p>
          <a:p>
            <a:pPr lvl="2"/>
            <a:r>
              <a:rPr lang="en-US" dirty="0"/>
              <a:t>Node C is scheduled to perform the reduce function of key starting with ‘h’</a:t>
            </a:r>
          </a:p>
        </p:txBody>
      </p:sp>
    </p:spTree>
    <p:extLst>
      <p:ext uri="{BB962C8B-B14F-4D97-AF65-F5344CB8AC3E}">
        <p14:creationId xmlns:p14="http://schemas.microsoft.com/office/powerpoint/2010/main" val="1110521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Node C: Reorder first, then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5720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/>
              <a:t>1. Assume receiving data from network in this order</a:t>
            </a:r>
          </a:p>
          <a:p>
            <a:pPr marL="0" indent="0">
              <a:buNone/>
            </a:pPr>
            <a:r>
              <a:rPr lang="en-US" sz="2600" dirty="0"/>
              <a:t>	&lt;hello, 1&gt;</a:t>
            </a:r>
          </a:p>
          <a:p>
            <a:pPr marL="0" indent="0">
              <a:buNone/>
            </a:pPr>
            <a:r>
              <a:rPr lang="en-US" sz="2600" dirty="0"/>
              <a:t>	&lt;hi, 1&gt;</a:t>
            </a:r>
          </a:p>
          <a:p>
            <a:pPr marL="0" indent="0">
              <a:buNone/>
            </a:pPr>
            <a:r>
              <a:rPr lang="en-US" sz="2600" dirty="0"/>
              <a:t>	&lt;</a:t>
            </a:r>
            <a:r>
              <a:rPr lang="en-US" sz="2600" dirty="0" err="1"/>
              <a:t>hadoop</a:t>
            </a:r>
            <a:r>
              <a:rPr lang="en-US" sz="2600" dirty="0"/>
              <a:t>, 1&gt;</a:t>
            </a:r>
          </a:p>
          <a:p>
            <a:pPr marL="0" indent="0">
              <a:buNone/>
            </a:pPr>
            <a:r>
              <a:rPr lang="en-US" sz="2600" dirty="0"/>
              <a:t>	&lt;</a:t>
            </a:r>
            <a:r>
              <a:rPr lang="en-US" sz="2600" dirty="0" err="1"/>
              <a:t>hadoop</a:t>
            </a:r>
            <a:r>
              <a:rPr lang="en-US" sz="2600" dirty="0"/>
              <a:t>, 1&gt;</a:t>
            </a:r>
          </a:p>
          <a:p>
            <a:pPr marL="0" indent="0">
              <a:buNone/>
            </a:pPr>
            <a:r>
              <a:rPr lang="en-US" sz="2600" dirty="0"/>
              <a:t>	&lt;hello, 1&gt;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2. Rearranges data</a:t>
            </a:r>
          </a:p>
          <a:p>
            <a:pPr marL="400050" lvl="1" indent="0">
              <a:buNone/>
            </a:pPr>
            <a:r>
              <a:rPr lang="en-US" sz="2600" dirty="0"/>
              <a:t>	&lt;</a:t>
            </a:r>
            <a:r>
              <a:rPr lang="en-US" sz="2600" dirty="0" err="1"/>
              <a:t>hadoop</a:t>
            </a:r>
            <a:r>
              <a:rPr lang="en-US" sz="2600" dirty="0"/>
              <a:t>, 1&gt;</a:t>
            </a:r>
          </a:p>
          <a:p>
            <a:pPr marL="400050" lvl="1" indent="0">
              <a:buNone/>
            </a:pPr>
            <a:r>
              <a:rPr lang="en-US" sz="2600" dirty="0"/>
              <a:t>	&lt;</a:t>
            </a:r>
            <a:r>
              <a:rPr lang="en-US" sz="2600" dirty="0" err="1"/>
              <a:t>hadoop</a:t>
            </a:r>
            <a:r>
              <a:rPr lang="en-US" sz="2600" dirty="0"/>
              <a:t>, 1&gt;</a:t>
            </a:r>
          </a:p>
          <a:p>
            <a:pPr marL="400050" lvl="1" indent="0">
              <a:buNone/>
            </a:pPr>
            <a:r>
              <a:rPr lang="en-US" sz="2600" dirty="0"/>
              <a:t>	&lt;hello, 1&gt;</a:t>
            </a:r>
          </a:p>
          <a:p>
            <a:pPr marL="400050" lvl="1" indent="0">
              <a:buNone/>
            </a:pPr>
            <a:r>
              <a:rPr lang="en-US" sz="2600" dirty="0"/>
              <a:t>	&lt;hello, 1&gt;</a:t>
            </a:r>
          </a:p>
          <a:p>
            <a:pPr marL="400050" lvl="1" indent="0">
              <a:buNone/>
            </a:pPr>
            <a:r>
              <a:rPr lang="en-US" sz="2600" dirty="0"/>
              <a:t>	&lt;hi, 1&gt;</a:t>
            </a:r>
          </a:p>
          <a:p>
            <a:pPr marL="457200" lvl="1" indent="0">
              <a:buNone/>
            </a:pPr>
            <a:endParaRPr lang="en-US" sz="31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371600"/>
            <a:ext cx="297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 Reduce data to</a:t>
            </a:r>
          </a:p>
          <a:p>
            <a:endParaRPr lang="en-US" sz="2200" dirty="0"/>
          </a:p>
          <a:p>
            <a:r>
              <a:rPr lang="en-US" sz="2200" dirty="0"/>
              <a:t>	&lt;</a:t>
            </a:r>
            <a:r>
              <a:rPr lang="en-US" sz="2200" dirty="0" err="1"/>
              <a:t>hadoop</a:t>
            </a:r>
            <a:r>
              <a:rPr lang="en-US" sz="2200" dirty="0"/>
              <a:t>, 2&gt;</a:t>
            </a:r>
          </a:p>
          <a:p>
            <a:r>
              <a:rPr lang="en-US" sz="2200" dirty="0"/>
              <a:t>	&lt;hello, 2&gt;</a:t>
            </a:r>
          </a:p>
          <a:p>
            <a:r>
              <a:rPr lang="en-US" sz="2200" dirty="0"/>
              <a:t>	&lt;hi, 1&gt;</a:t>
            </a:r>
          </a:p>
          <a:p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393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MapReduce</a:t>
            </a:r>
            <a:r>
              <a:rPr lang="en-US" dirty="0">
                <a:solidFill>
                  <a:srgbClr val="0070C0"/>
                </a:solidFill>
              </a:rPr>
              <a:t>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Input: a set of input </a:t>
            </a:r>
            <a:r>
              <a:rPr lang="en-US" dirty="0">
                <a:solidFill>
                  <a:srgbClr val="FF0000"/>
                </a:solidFill>
              </a:rPr>
              <a:t>key/value pairs</a:t>
            </a:r>
          </a:p>
          <a:p>
            <a:pPr lvl="1"/>
            <a:r>
              <a:rPr lang="en-US" dirty="0"/>
              <a:t>Key can be omitted or default</a:t>
            </a:r>
          </a:p>
          <a:p>
            <a:r>
              <a:rPr lang="en-US" dirty="0"/>
              <a:t>Output: a set of output </a:t>
            </a:r>
            <a:r>
              <a:rPr lang="en-US" dirty="0">
                <a:solidFill>
                  <a:srgbClr val="FF0000"/>
                </a:solidFill>
              </a:rPr>
              <a:t>key/value pairs</a:t>
            </a:r>
          </a:p>
          <a:p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: takes an input pair and produces a set of intermediate values associated with the same intermediate key, then passes them to the </a:t>
            </a:r>
            <a:r>
              <a:rPr lang="en-US" i="1" dirty="0"/>
              <a:t>Reduce</a:t>
            </a:r>
            <a:r>
              <a:rPr lang="en-US" dirty="0"/>
              <a:t> function </a:t>
            </a:r>
          </a:p>
          <a:p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: merges these values together to form a possible smaller set of values</a:t>
            </a:r>
          </a:p>
          <a:p>
            <a:pPr lvl="1"/>
            <a:r>
              <a:rPr lang="en-US" dirty="0"/>
              <a:t>Typically just 0 or 1 output value per </a:t>
            </a:r>
            <a:r>
              <a:rPr lang="en-US" i="1" dirty="0"/>
              <a:t>Reduce</a:t>
            </a:r>
            <a:r>
              <a:rPr lang="en-US" dirty="0"/>
              <a:t> invocation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06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Node C: reduce first, then reorder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same as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data to</a:t>
            </a:r>
          </a:p>
          <a:p>
            <a:pPr marL="857250" lvl="2" indent="0">
              <a:buNone/>
            </a:pPr>
            <a:r>
              <a:rPr lang="en-US" sz="3000" dirty="0"/>
              <a:t>&lt;hello, 2&gt;</a:t>
            </a:r>
          </a:p>
          <a:p>
            <a:pPr marL="857250" lvl="2" indent="0">
              <a:buNone/>
            </a:pPr>
            <a:r>
              <a:rPr lang="en-US" sz="3000" dirty="0"/>
              <a:t>&lt;hi, 1&gt;</a:t>
            </a:r>
          </a:p>
          <a:p>
            <a:pPr marL="857250" lvl="2" indent="0">
              <a:buNone/>
            </a:pPr>
            <a:r>
              <a:rPr lang="en-US" sz="3000" dirty="0"/>
              <a:t>&lt;</a:t>
            </a:r>
            <a:r>
              <a:rPr lang="en-US" sz="3000" dirty="0" err="1"/>
              <a:t>hadoop</a:t>
            </a:r>
            <a:r>
              <a:rPr lang="en-US" sz="3000" dirty="0"/>
              <a:t>, 2&gt;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Reorder the reduced data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000" dirty="0"/>
              <a:t>&lt;</a:t>
            </a:r>
            <a:r>
              <a:rPr lang="en-US" sz="3000" dirty="0" err="1"/>
              <a:t>hadoop</a:t>
            </a:r>
            <a:r>
              <a:rPr lang="en-US" sz="3000" dirty="0"/>
              <a:t>, 2&gt;</a:t>
            </a:r>
          </a:p>
          <a:p>
            <a:pPr marL="0" indent="0">
              <a:buNone/>
            </a:pPr>
            <a:r>
              <a:rPr lang="en-US" sz="3000" dirty="0"/>
              <a:t>	&lt;hello, 2&gt;</a:t>
            </a:r>
          </a:p>
          <a:p>
            <a:pPr marL="0" indent="0">
              <a:buNone/>
            </a:pPr>
            <a:r>
              <a:rPr lang="en-US" sz="3000" dirty="0"/>
              <a:t>	&lt;hi, 1&gt;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1828800"/>
            <a:ext cx="3048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1981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Advantage: less # of key/value pairs to be sorted</a:t>
            </a:r>
          </a:p>
        </p:txBody>
      </p:sp>
    </p:spTree>
    <p:extLst>
      <p:ext uri="{BB962C8B-B14F-4D97-AF65-F5344CB8AC3E}">
        <p14:creationId xmlns:p14="http://schemas.microsoft.com/office/powerpoint/2010/main" val="200697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MapReduce</a:t>
            </a:r>
            <a:r>
              <a:rPr lang="en-US" sz="4000" dirty="0">
                <a:solidFill>
                  <a:srgbClr val="0070C0"/>
                </a:solidFill>
              </a:rPr>
              <a:t> Framework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708684" cy="4687390"/>
          </a:xfrm>
        </p:spPr>
      </p:pic>
      <p:sp>
        <p:nvSpPr>
          <p:cNvPr id="5" name="TextBox 4"/>
          <p:cNvSpPr txBox="1"/>
          <p:nvPr/>
        </p:nvSpPr>
        <p:spPr>
          <a:xfrm>
            <a:off x="1828800" y="5943600"/>
            <a:ext cx="662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Dean and </a:t>
            </a:r>
            <a:r>
              <a:rPr lang="en-US" sz="1200" dirty="0" err="1"/>
              <a:t>Ghermawat</a:t>
            </a:r>
            <a:r>
              <a:rPr lang="en-US" sz="1200" dirty="0"/>
              <a:t>, “</a:t>
            </a:r>
            <a:r>
              <a:rPr lang="en-US" sz="1200" dirty="0" err="1"/>
              <a:t>MapReduce</a:t>
            </a:r>
            <a:r>
              <a:rPr lang="en-US" sz="1200" dirty="0"/>
              <a:t>: Simplified Data Processing on Large Clusters”,  Google Inc.</a:t>
            </a:r>
          </a:p>
        </p:txBody>
      </p:sp>
    </p:spTree>
    <p:extLst>
      <p:ext uri="{BB962C8B-B14F-4D97-AF65-F5344CB8AC3E}">
        <p14:creationId xmlns:p14="http://schemas.microsoft.com/office/powerpoint/2010/main" val="1809466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Tasks in each phase of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MapReduce</a:t>
            </a:r>
            <a:r>
              <a:rPr lang="en-US" dirty="0"/>
              <a:t> library in the user program first splits the input files into M pieces, it then starts many copies of the program on a cluster of machines</a:t>
            </a:r>
          </a:p>
          <a:p>
            <a:pPr marL="914400" lvl="1" indent="-514350"/>
            <a:r>
              <a:rPr lang="en-US" dirty="0"/>
              <a:t>Typically 16 MB to 64 MB per piece</a:t>
            </a:r>
          </a:p>
          <a:p>
            <a:pPr marL="914400" lvl="1" indent="-514350"/>
            <a:r>
              <a:rPr lang="en-US" dirty="0"/>
              <a:t>Controllable by user via an optional parameter</a:t>
            </a:r>
          </a:p>
          <a:p>
            <a:pPr marL="914400" lvl="1" indent="-514350"/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One of the copies of the program is the master, the rest are workers </a:t>
            </a:r>
          </a:p>
          <a:p>
            <a:pPr lvl="1"/>
            <a:r>
              <a:rPr lang="en-US" dirty="0"/>
              <a:t>Workers are assigned work by the master</a:t>
            </a:r>
          </a:p>
          <a:p>
            <a:pPr lvl="1"/>
            <a:r>
              <a:rPr lang="en-US" dirty="0"/>
              <a:t>There are M map tasks and R reduce tasks to assign</a:t>
            </a:r>
          </a:p>
          <a:p>
            <a:pPr lvl="1"/>
            <a:r>
              <a:rPr lang="en-US" dirty="0"/>
              <a:t> the master picks idle workers and assigns each one a map task or a reduce task</a:t>
            </a:r>
          </a:p>
        </p:txBody>
      </p:sp>
    </p:spTree>
    <p:extLst>
      <p:ext uri="{BB962C8B-B14F-4D97-AF65-F5344CB8AC3E}">
        <p14:creationId xmlns:p14="http://schemas.microsoft.com/office/powerpoint/2010/main" val="1051873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A </a:t>
            </a:r>
            <a:r>
              <a:rPr lang="en-US" i="1" dirty="0">
                <a:solidFill>
                  <a:srgbClr val="0070C0"/>
                </a:solidFill>
              </a:rPr>
              <a:t>map worker </a:t>
            </a:r>
            <a:r>
              <a:rPr lang="en-US" dirty="0"/>
              <a:t>(worker assigned a map task) reads the contents of the corresponding input split. It parses key/value pairs out of the input data </a:t>
            </a:r>
            <a:r>
              <a:rPr lang="en-US" dirty="0" err="1"/>
              <a:t>nd</a:t>
            </a:r>
            <a:r>
              <a:rPr lang="en-US" dirty="0"/>
              <a:t> passes each pair to the user-defined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map()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The intermediate key/value pairs produced by the map() function are buffered in memory</a:t>
            </a:r>
          </a:p>
        </p:txBody>
      </p:sp>
    </p:spTree>
    <p:extLst>
      <p:ext uri="{BB962C8B-B14F-4D97-AF65-F5344CB8AC3E}">
        <p14:creationId xmlns:p14="http://schemas.microsoft.com/office/powerpoint/2010/main" val="1604687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Periodically, the buffered pairs are written to local disk, partitioned into R regions by the partitioning function. </a:t>
            </a:r>
          </a:p>
          <a:p>
            <a:pPr lvl="1"/>
            <a:r>
              <a:rPr lang="en-US" dirty="0"/>
              <a:t>the locations of these buffered pairs on the local disk are passed back to the master, who is responsible for forwarding these locations to the reduce workers</a:t>
            </a:r>
          </a:p>
        </p:txBody>
      </p:sp>
    </p:spTree>
    <p:extLst>
      <p:ext uri="{BB962C8B-B14F-4D97-AF65-F5344CB8AC3E}">
        <p14:creationId xmlns:p14="http://schemas.microsoft.com/office/powerpoint/2010/main" val="2110933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5. When a </a:t>
            </a:r>
            <a:r>
              <a:rPr lang="en-US" i="1" dirty="0">
                <a:solidFill>
                  <a:srgbClr val="0070C0"/>
                </a:solidFill>
              </a:rPr>
              <a:t>reduce worker</a:t>
            </a:r>
            <a:r>
              <a:rPr lang="en-US" dirty="0"/>
              <a:t> is notified by the master about these locations, it uses remote procedure calls to read the buffered data from the local disks of the map workers</a:t>
            </a:r>
          </a:p>
          <a:p>
            <a:pPr lvl="1"/>
            <a:r>
              <a:rPr lang="en-US" dirty="0"/>
              <a:t>when a reduce worker has read all intermediate data, it sorts it by the intermediate keys so that all occurrences of the same key are grouped together</a:t>
            </a:r>
          </a:p>
          <a:p>
            <a:pPr lvl="1"/>
            <a:r>
              <a:rPr lang="en-US" dirty="0"/>
              <a:t>the sorting is needed because typically many different keys map to the same reduce task</a:t>
            </a:r>
          </a:p>
          <a:p>
            <a:pPr lvl="1"/>
            <a:r>
              <a:rPr lang="en-US" dirty="0"/>
              <a:t>if the amount of intermediate data is too large to fit into memory, an external sort is used</a:t>
            </a:r>
          </a:p>
        </p:txBody>
      </p:sp>
    </p:spTree>
    <p:extLst>
      <p:ext uri="{BB962C8B-B14F-4D97-AF65-F5344CB8AC3E}">
        <p14:creationId xmlns:p14="http://schemas.microsoft.com/office/powerpoint/2010/main" val="895317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The </a:t>
            </a:r>
            <a:r>
              <a:rPr lang="en-US" i="1" dirty="0">
                <a:solidFill>
                  <a:srgbClr val="00B0F0"/>
                </a:solidFill>
              </a:rPr>
              <a:t>reduce worker </a:t>
            </a:r>
            <a:r>
              <a:rPr lang="en-US" dirty="0"/>
              <a:t>iterates over the sorted intermediate data and for each unique intermediate key encountered, it passes the key and the corresponding set of intermediate values to the user’s </a:t>
            </a:r>
            <a:r>
              <a:rPr lang="en-US" i="1" dirty="0">
                <a:solidFill>
                  <a:srgbClr val="0070C0"/>
                </a:solidFill>
              </a:rPr>
              <a:t>reduce() </a:t>
            </a:r>
            <a:r>
              <a:rPr lang="en-US" dirty="0"/>
              <a:t>function    </a:t>
            </a:r>
          </a:p>
          <a:p>
            <a:pPr lvl="1"/>
            <a:r>
              <a:rPr lang="en-US" dirty="0"/>
              <a:t>The output of the reduce() function is </a:t>
            </a:r>
            <a:r>
              <a:rPr lang="en-US" dirty="0" err="1"/>
              <a:t>appneded</a:t>
            </a:r>
            <a:r>
              <a:rPr lang="en-US" dirty="0"/>
              <a:t> to a final output file for this reduce partition</a:t>
            </a:r>
          </a:p>
        </p:txBody>
      </p:sp>
    </p:spTree>
    <p:extLst>
      <p:ext uri="{BB962C8B-B14F-4D97-AF65-F5344CB8AC3E}">
        <p14:creationId xmlns:p14="http://schemas.microsoft.com/office/powerpoint/2010/main" val="205087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When all map tasks and reduce tasks have been completed, the master wakes up the user program</a:t>
            </a:r>
          </a:p>
          <a:p>
            <a:pPr lvl="1"/>
            <a:r>
              <a:rPr lang="en-US" dirty="0"/>
              <a:t>At this point, the </a:t>
            </a:r>
            <a:r>
              <a:rPr lang="en-US" dirty="0" err="1"/>
              <a:t>MapReduce</a:t>
            </a:r>
            <a:r>
              <a:rPr lang="en-US" dirty="0"/>
              <a:t> call in the user program returns back to the user code</a:t>
            </a:r>
          </a:p>
        </p:txBody>
      </p:sp>
    </p:spTree>
    <p:extLst>
      <p:ext uri="{BB962C8B-B14F-4D97-AF65-F5344CB8AC3E}">
        <p14:creationId xmlns:p14="http://schemas.microsoft.com/office/powerpoint/2010/main" val="139171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Some issues – pair input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step 3, it suggests that input splits are processed or transformed into key/value pairs before feeding into a map() function</a:t>
            </a:r>
          </a:p>
          <a:p>
            <a:pPr lvl="1"/>
            <a:r>
              <a:rPr lang="en-US" dirty="0"/>
              <a:t>This is logically valid, but not practically necessary</a:t>
            </a:r>
          </a:p>
          <a:p>
            <a:pPr lvl="2"/>
            <a:r>
              <a:rPr lang="en-US" dirty="0"/>
              <a:t>i.e. no necessary to process data in this restricted key/value way</a:t>
            </a:r>
          </a:p>
          <a:p>
            <a:pPr lvl="2"/>
            <a:r>
              <a:rPr lang="en-US" dirty="0"/>
              <a:t>Hadoop, an open source implementation of </a:t>
            </a:r>
            <a:r>
              <a:rPr lang="en-US" dirty="0" err="1"/>
              <a:t>MapReduce</a:t>
            </a:r>
            <a:r>
              <a:rPr lang="en-US" dirty="0"/>
              <a:t> does not require input of map() function in key/value form </a:t>
            </a:r>
          </a:p>
        </p:txBody>
      </p:sp>
    </p:spTree>
    <p:extLst>
      <p:ext uri="{BB962C8B-B14F-4D97-AF65-F5344CB8AC3E}">
        <p14:creationId xmlns:p14="http://schemas.microsoft.com/office/powerpoint/2010/main" val="6977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</a:t>
            </a:r>
            <a:r>
              <a:rPr lang="en-US" sz="4000" dirty="0" err="1">
                <a:solidFill>
                  <a:srgbClr val="0070C0"/>
                </a:solidFill>
              </a:rPr>
              <a:t>WordCount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Problem statement</a:t>
            </a:r>
          </a:p>
          <a:p>
            <a:pPr lvl="1"/>
            <a:r>
              <a:rPr lang="en-US" sz="3400" dirty="0"/>
              <a:t>Count the </a:t>
            </a:r>
            <a:r>
              <a:rPr lang="en-US" sz="3400" dirty="0">
                <a:solidFill>
                  <a:srgbClr val="FF0000"/>
                </a:solidFill>
              </a:rPr>
              <a:t>occurrences/frequencies</a:t>
            </a:r>
            <a:r>
              <a:rPr lang="en-US" sz="3400" dirty="0"/>
              <a:t> of the different words in the collection</a:t>
            </a:r>
          </a:p>
          <a:p>
            <a:pPr marL="457200" lvl="1" indent="0">
              <a:buNone/>
            </a:pPr>
            <a:endParaRPr lang="en-US" sz="3400" dirty="0"/>
          </a:p>
          <a:p>
            <a:r>
              <a:rPr lang="en-US" sz="3400" dirty="0"/>
              <a:t>Input (note: split the doc into file1/chunk1, file2/chunk2, …)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&lt;file1, “How now brown cow”&gt;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&lt;file2, “How does it work now”&gt;</a:t>
            </a:r>
          </a:p>
          <a:p>
            <a:pPr marL="457200" lvl="1" indent="0">
              <a:buNone/>
            </a:pPr>
            <a:endParaRPr lang="en-US" sz="3400" dirty="0"/>
          </a:p>
          <a:p>
            <a:r>
              <a:rPr lang="en-US" sz="3400" dirty="0"/>
              <a:t>Output (note: here in sorted order)</a:t>
            </a:r>
          </a:p>
          <a:p>
            <a:pPr marL="457200" lvl="1" indent="0">
              <a:buNone/>
            </a:pPr>
            <a:r>
              <a:rPr lang="en-US" sz="3400" dirty="0"/>
              <a:t> </a:t>
            </a:r>
            <a:r>
              <a:rPr lang="en-US" sz="3400" dirty="0">
                <a:solidFill>
                  <a:srgbClr val="00B0F0"/>
                </a:solidFill>
              </a:rPr>
              <a:t>&lt;brown 1&gt;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 &lt;cow 1&gt;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 &lt;does 1&gt;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 &lt;How 2&gt;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 &lt;it 1&gt;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 &lt;now 2&gt;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 &lt;work 1&gt;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Some issues – reordering &amp;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and Step 6 require sorting of intermediate results</a:t>
            </a:r>
          </a:p>
          <a:p>
            <a:pPr lvl="1"/>
            <a:r>
              <a:rPr lang="en-US" dirty="0"/>
              <a:t>This may result in inefficient usage of framework resource </a:t>
            </a:r>
          </a:p>
          <a:p>
            <a:pPr lvl="1"/>
            <a:r>
              <a:rPr lang="en-US" dirty="0"/>
              <a:t>Question</a:t>
            </a:r>
          </a:p>
          <a:p>
            <a:pPr lvl="2"/>
            <a:r>
              <a:rPr lang="en-US" dirty="0"/>
              <a:t>Should we do reordering first then reduce?</a:t>
            </a:r>
          </a:p>
          <a:p>
            <a:pPr lvl="2"/>
            <a:r>
              <a:rPr lang="en-US" dirty="0"/>
              <a:t>Or, reduce first and then reordering?</a:t>
            </a:r>
          </a:p>
          <a:p>
            <a:pPr lvl="3"/>
            <a:r>
              <a:rPr lang="en-US" dirty="0"/>
              <a:t>See previous </a:t>
            </a:r>
            <a:r>
              <a:rPr lang="en-US" dirty="0" err="1"/>
              <a:t>WordCount</a:t>
            </a:r>
            <a:r>
              <a:rPr lang="en-US" dirty="0"/>
              <a:t> example </a:t>
            </a:r>
          </a:p>
        </p:txBody>
      </p:sp>
    </p:spTree>
    <p:extLst>
      <p:ext uri="{BB962C8B-B14F-4D97-AF65-F5344CB8AC3E}">
        <p14:creationId xmlns:p14="http://schemas.microsoft.com/office/powerpoint/2010/main" val="48926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Applications of </a:t>
            </a:r>
            <a:r>
              <a:rPr lang="en-US" dirty="0" err="1">
                <a:solidFill>
                  <a:srgbClr val="0070C0"/>
                </a:solidFill>
              </a:rPr>
              <a:t>WordCount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Word frequency counts (of course)</a:t>
            </a:r>
          </a:p>
          <a:p>
            <a:pPr lvl="1"/>
            <a:r>
              <a:rPr lang="en-US" dirty="0"/>
              <a:t>Seasonal flu report</a:t>
            </a:r>
          </a:p>
          <a:p>
            <a:pPr lvl="2"/>
            <a:r>
              <a:rPr lang="en-US" dirty="0"/>
              <a:t>Google’s prediction vs. CDC prediction </a:t>
            </a:r>
          </a:p>
          <a:p>
            <a:pPr lvl="3"/>
            <a:r>
              <a:rPr lang="en-US" dirty="0"/>
              <a:t>Unofficial example</a:t>
            </a:r>
          </a:p>
          <a:p>
            <a:r>
              <a:rPr lang="en-US" dirty="0"/>
              <a:t>URL access frequency</a:t>
            </a:r>
          </a:p>
          <a:p>
            <a:pPr lvl="1"/>
            <a:r>
              <a:rPr lang="en-US" dirty="0"/>
              <a:t>How useful a particular URL is can be evaluated by how frequently it is referenced</a:t>
            </a:r>
          </a:p>
          <a:p>
            <a:pPr lvl="1"/>
            <a:r>
              <a:rPr lang="en-US" dirty="0"/>
              <a:t>Internet search engine (such as Google, Yahoo, …) logs user’s choices of search results</a:t>
            </a:r>
          </a:p>
          <a:p>
            <a:pPr lvl="2"/>
            <a:r>
              <a:rPr lang="en-US" dirty="0"/>
              <a:t>assume in the form of &lt;URL</a:t>
            </a:r>
            <a:r>
              <a:rPr lang="en-US" baseline="-25000" dirty="0"/>
              <a:t>1</a:t>
            </a:r>
            <a:r>
              <a:rPr lang="en-US" dirty="0"/>
              <a:t>, userID</a:t>
            </a:r>
            <a:r>
              <a:rPr lang="en-US" baseline="-25000" dirty="0"/>
              <a:t>1</a:t>
            </a:r>
            <a:r>
              <a:rPr lang="en-US" dirty="0"/>
              <a:t>&gt;, &lt;URL</a:t>
            </a:r>
            <a:r>
              <a:rPr lang="en-US" baseline="-25000" dirty="0"/>
              <a:t>2</a:t>
            </a:r>
            <a:r>
              <a:rPr lang="en-US" dirty="0"/>
              <a:t>, userID</a:t>
            </a:r>
            <a:r>
              <a:rPr lang="en-US" baseline="-25000" dirty="0"/>
              <a:t>2</a:t>
            </a:r>
            <a:r>
              <a:rPr lang="en-US" dirty="0"/>
              <a:t>&gt;, …</a:t>
            </a:r>
          </a:p>
          <a:p>
            <a:pPr lvl="1"/>
            <a:r>
              <a:rPr lang="en-US" dirty="0"/>
              <a:t>In the </a:t>
            </a:r>
            <a:r>
              <a:rPr lang="en-US" dirty="0" err="1"/>
              <a:t>MapReduce</a:t>
            </a:r>
            <a:r>
              <a:rPr lang="en-US" dirty="0"/>
              <a:t> framework, map tasks scan through the logs and produce &lt;URL, 1&gt; pairs and Reduce tasks use distinct URLs as keys to output &lt;URL, </a:t>
            </a:r>
            <a:r>
              <a:rPr lang="en-US" dirty="0" err="1"/>
              <a:t>total_count</a:t>
            </a:r>
            <a:r>
              <a:rPr lang="en-US" dirty="0"/>
              <a:t>&gt;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59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Reversed web-link graph</a:t>
            </a:r>
          </a:p>
          <a:p>
            <a:pPr lvl="1"/>
            <a:r>
              <a:rPr lang="en-US" dirty="0"/>
              <a:t>Another crucial indicator of how useful a website is can be determined by how many other websites has links pointing toward it</a:t>
            </a:r>
          </a:p>
          <a:p>
            <a:pPr lvl="1"/>
            <a:r>
              <a:rPr lang="en-US" dirty="0"/>
              <a:t>Obtain snapshots of websites, fed to map tasks to generate &lt;target, source&gt; pairs</a:t>
            </a:r>
          </a:p>
          <a:p>
            <a:pPr lvl="2"/>
            <a:r>
              <a:rPr lang="en-US" dirty="0"/>
              <a:t>Assume the input in the form of &lt;source, &lt;target_1, target_2, …, </a:t>
            </a:r>
            <a:r>
              <a:rPr lang="en-US" dirty="0" err="1"/>
              <a:t>target_k</a:t>
            </a:r>
            <a:r>
              <a:rPr lang="en-US" dirty="0"/>
              <a:t>&gt;&gt;, …</a:t>
            </a:r>
          </a:p>
          <a:p>
            <a:pPr lvl="1"/>
            <a:r>
              <a:rPr lang="en-US" dirty="0"/>
              <a:t>Using </a:t>
            </a:r>
            <a:r>
              <a:rPr lang="en-US" i="1" dirty="0"/>
              <a:t>target</a:t>
            </a:r>
            <a:r>
              <a:rPr lang="en-US" dirty="0"/>
              <a:t> as a key, reduce tasks aggregate all </a:t>
            </a:r>
            <a:r>
              <a:rPr lang="en-US" i="1" dirty="0"/>
              <a:t>sources</a:t>
            </a:r>
            <a:r>
              <a:rPr lang="en-US" dirty="0"/>
              <a:t> to a list, i.e. &lt;target, list(source)&gt;</a:t>
            </a:r>
          </a:p>
        </p:txBody>
      </p:sp>
    </p:spTree>
    <p:extLst>
      <p:ext uri="{BB962C8B-B14F-4D97-AF65-F5344CB8AC3E}">
        <p14:creationId xmlns:p14="http://schemas.microsoft.com/office/powerpoint/2010/main" val="733145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An important method to speed up results of internet research engine</a:t>
            </a:r>
          </a:p>
          <a:p>
            <a:pPr lvl="1"/>
            <a:r>
              <a:rPr lang="en-US" dirty="0"/>
              <a:t>Build up an index, containing a list of URLs which the word appears in</a:t>
            </a:r>
          </a:p>
          <a:p>
            <a:pPr lvl="2"/>
            <a:r>
              <a:rPr lang="en-US" dirty="0"/>
              <a:t>Similar to index at the end of a book, replace the page numbers that a particular word appears with a list of URLs that the word appears</a:t>
            </a:r>
          </a:p>
          <a:p>
            <a:pPr lvl="1"/>
            <a:r>
              <a:rPr lang="en-US" dirty="0"/>
              <a:t>Fed snapshots of websites to map tasks, producing &lt;word, URL&gt; pairs</a:t>
            </a:r>
          </a:p>
          <a:p>
            <a:pPr lvl="2"/>
            <a:r>
              <a:rPr lang="en-US" dirty="0"/>
              <a:t>Assume input has the form of &lt;URL, &lt;w1, w2, …, wk&gt;&gt;</a:t>
            </a:r>
          </a:p>
          <a:p>
            <a:pPr lvl="1"/>
            <a:r>
              <a:rPr lang="en-US" dirty="0"/>
              <a:t>Reduce tasks collect URLs according to each 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72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Term-vector per host</a:t>
            </a:r>
          </a:p>
          <a:p>
            <a:pPr lvl="1"/>
            <a:r>
              <a:rPr lang="en-US" dirty="0"/>
              <a:t>How relevant a URL to keywords inputted by users can be determined more properly by considering all keywords at the same time instead of separately as if the keywords are not related</a:t>
            </a:r>
          </a:p>
          <a:p>
            <a:pPr lvl="1"/>
            <a:r>
              <a:rPr lang="en-US" dirty="0"/>
              <a:t>Fed snapshots of websites to map tasks, producing  &lt;&lt;URL&gt;, &lt;word, 1&gt;&gt; pairs</a:t>
            </a:r>
          </a:p>
          <a:p>
            <a:pPr lvl="1"/>
            <a:r>
              <a:rPr lang="en-US" dirty="0"/>
              <a:t>The first Reduce phase combines the about pairs into &lt;URL, list(&lt;word, 1&gt;)&gt; according to each distinct URL</a:t>
            </a:r>
          </a:p>
          <a:p>
            <a:pPr lvl="1"/>
            <a:r>
              <a:rPr lang="en-US" dirty="0"/>
              <a:t>The second Reduce phase will further combine list(&lt;word, 1&gt;) into list(&lt;word, frequency&gt;)</a:t>
            </a:r>
          </a:p>
          <a:p>
            <a:pPr lvl="1"/>
            <a:r>
              <a:rPr lang="en-US" dirty="0"/>
              <a:t>For each URL, only some words (keywords) in the word frequency is kept to form a term vector for a URL </a:t>
            </a:r>
          </a:p>
          <a:p>
            <a:pPr lvl="1"/>
            <a:r>
              <a:rPr lang="en-US" dirty="0"/>
              <a:t>The final output is &lt;URL, (word</a:t>
            </a:r>
            <a:r>
              <a:rPr lang="en-US" baseline="-25000" dirty="0"/>
              <a:t>1</a:t>
            </a:r>
            <a:r>
              <a:rPr lang="en-US" dirty="0"/>
              <a:t>, word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word</a:t>
            </a:r>
            <a:r>
              <a:rPr lang="en-US" baseline="-25000" dirty="0" err="1"/>
              <a:t>i</a:t>
            </a:r>
            <a:r>
              <a:rPr lang="en-US" dirty="0"/>
              <a:t>)&gt;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79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Other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Graph algorithm</a:t>
            </a:r>
          </a:p>
          <a:p>
            <a:pPr lvl="1"/>
            <a:r>
              <a:rPr lang="en-US" dirty="0"/>
              <a:t>Shortest distance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Unstructured text mining</a:t>
            </a:r>
          </a:p>
          <a:p>
            <a:pPr lvl="2"/>
            <a:r>
              <a:rPr lang="en-US" dirty="0"/>
              <a:t>extracting “features” from a document</a:t>
            </a:r>
          </a:p>
          <a:p>
            <a:pPr lvl="2"/>
            <a:r>
              <a:rPr lang="en-US" dirty="0"/>
              <a:t>Text mining: CS599 by Dr. Manna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vectorize</a:t>
            </a:r>
            <a:r>
              <a:rPr lang="en-US" dirty="0"/>
              <a:t>” documents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Naïve Bayesian classifier</a:t>
            </a:r>
          </a:p>
          <a:p>
            <a:pPr lvl="1"/>
            <a:r>
              <a:rPr lang="en-US" dirty="0"/>
              <a:t>Scoring</a:t>
            </a:r>
          </a:p>
          <a:p>
            <a:pPr lvl="1"/>
            <a:r>
              <a:rPr lang="en-US" dirty="0"/>
              <a:t>	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8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Advantages of </a:t>
            </a:r>
            <a:r>
              <a:rPr lang="en-US" dirty="0" err="1">
                <a:solidFill>
                  <a:srgbClr val="0070C0"/>
                </a:solidFill>
              </a:rPr>
              <a:t>MapReduce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Master monitors the cluster throughout the </a:t>
            </a:r>
            <a:r>
              <a:rPr lang="en-US" dirty="0" err="1"/>
              <a:t>MapReduce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For example, when potential failure of a map task is spotted</a:t>
            </a:r>
          </a:p>
          <a:p>
            <a:pPr lvl="2"/>
            <a:r>
              <a:rPr lang="en-US" dirty="0"/>
              <a:t>Master will schedule another map execution on another node</a:t>
            </a:r>
          </a:p>
          <a:p>
            <a:pPr lvl="3"/>
            <a:r>
              <a:rPr lang="en-US" dirty="0"/>
              <a:t>Depending on computation resources and availability of input data</a:t>
            </a:r>
          </a:p>
          <a:p>
            <a:pPr lvl="3"/>
            <a:r>
              <a:rPr lang="en-US" dirty="0"/>
              <a:t>If original execution completes and returns data correctly first, the newly started map execution will be abandon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60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Data locality</a:t>
            </a:r>
          </a:p>
          <a:p>
            <a:pPr lvl="1"/>
            <a:r>
              <a:rPr lang="en-US" dirty="0"/>
              <a:t>Before execution starts, required input splits have to be local in nodes that will perform the map task</a:t>
            </a:r>
          </a:p>
          <a:p>
            <a:pPr lvl="2"/>
            <a:r>
              <a:rPr lang="en-US" dirty="0"/>
              <a:t>Input data may not be in local in general</a:t>
            </a:r>
          </a:p>
          <a:p>
            <a:pPr lvl="2"/>
            <a:r>
              <a:rPr lang="en-US" dirty="0"/>
              <a:t>This step could easily overload the network when moving input data to their destinations</a:t>
            </a:r>
          </a:p>
          <a:p>
            <a:pPr lvl="2"/>
            <a:r>
              <a:rPr lang="en-US" dirty="0"/>
              <a:t>To solve such challenging performance issues</a:t>
            </a:r>
          </a:p>
          <a:p>
            <a:pPr lvl="3"/>
            <a:r>
              <a:rPr lang="en-US" sz="2200" dirty="0"/>
              <a:t>Google File System (GFS) spreads across the whole cluster by default for redundancy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28021175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Plays an role in any cluster environment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MapReduce</a:t>
            </a:r>
            <a:endParaRPr lang="en-US" dirty="0"/>
          </a:p>
          <a:p>
            <a:pPr lvl="2"/>
            <a:r>
              <a:rPr lang="en-US" dirty="0"/>
              <a:t>master creates and terminates all the tasks</a:t>
            </a:r>
          </a:p>
          <a:p>
            <a:pPr lvl="2"/>
            <a:r>
              <a:rPr lang="en-US" dirty="0"/>
              <a:t>Master tries to spread tasks across the whole cluster as evenly as possible</a:t>
            </a:r>
          </a:p>
          <a:p>
            <a:pPr lvl="2"/>
            <a:r>
              <a:rPr lang="en-US" dirty="0"/>
              <a:t>O(M+R) scheduling decisions</a:t>
            </a:r>
          </a:p>
          <a:p>
            <a:pPr lvl="3"/>
            <a:r>
              <a:rPr lang="en-US" dirty="0"/>
              <a:t>Scheduling algorithm – CS537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02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</a:t>
            </a:r>
          </a:p>
          <a:p>
            <a:pPr lvl="1"/>
            <a:r>
              <a:rPr lang="en-US" dirty="0"/>
              <a:t>A large cluster means more computation resources</a:t>
            </a:r>
          </a:p>
          <a:p>
            <a:pPr lvl="2"/>
            <a:r>
              <a:rPr lang="en-US" dirty="0"/>
              <a:t>but may also increase overhead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MapReduce</a:t>
            </a:r>
            <a:endParaRPr lang="en-US" dirty="0"/>
          </a:p>
          <a:p>
            <a:pPr lvl="2"/>
            <a:r>
              <a:rPr lang="en-US" dirty="0"/>
              <a:t>Map tasks and reduce tasks are independent</a:t>
            </a:r>
          </a:p>
          <a:p>
            <a:pPr lvl="3"/>
            <a:r>
              <a:rPr lang="en-US" dirty="0"/>
              <a:t>Good for parallel execution</a:t>
            </a:r>
          </a:p>
          <a:p>
            <a:pPr lvl="2"/>
            <a:r>
              <a:rPr lang="en-US" dirty="0"/>
              <a:t>The number of map and reduce tasks (M+R) limits the scaling potential</a:t>
            </a:r>
          </a:p>
          <a:p>
            <a:pPr lvl="3"/>
            <a:r>
              <a:rPr lang="en-US" dirty="0"/>
              <a:t>But it also makes it easy  to add/delete nodes</a:t>
            </a:r>
          </a:p>
        </p:txBody>
      </p:sp>
    </p:spTree>
    <p:extLst>
      <p:ext uri="{BB962C8B-B14F-4D97-AF65-F5344CB8AC3E}">
        <p14:creationId xmlns:p14="http://schemas.microsoft.com/office/powerpoint/2010/main" val="33567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WordCount</a:t>
            </a:r>
            <a:r>
              <a:rPr lang="en-US" sz="4000" dirty="0">
                <a:solidFill>
                  <a:srgbClr val="0070C0"/>
                </a:solidFill>
              </a:rPr>
              <a:t>: Map and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pPr lvl="1"/>
            <a:r>
              <a:rPr lang="en-US" dirty="0"/>
              <a:t>Process each file/chunk by a different map task</a:t>
            </a:r>
          </a:p>
          <a:p>
            <a:pPr lvl="2"/>
            <a:r>
              <a:rPr lang="en-US" dirty="0"/>
              <a:t>Each map task may run on different (virtual) machine</a:t>
            </a:r>
          </a:p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  <a:p>
            <a:pPr lvl="1"/>
            <a:r>
              <a:rPr lang="en-US" dirty="0"/>
              <a:t>Each reduce task receives a set of intermediate results from map tasks</a:t>
            </a:r>
          </a:p>
          <a:p>
            <a:pPr lvl="1"/>
            <a:r>
              <a:rPr lang="en-US" dirty="0"/>
              <a:t>Each reduce task summarizes and outputs its result</a:t>
            </a:r>
          </a:p>
          <a:p>
            <a:pPr lvl="2"/>
            <a:r>
              <a:rPr lang="en-US" dirty="0"/>
              <a:t># of reduce tasks  &lt;= # of map tasks (most cases)</a:t>
            </a:r>
          </a:p>
          <a:p>
            <a:pPr lvl="2"/>
            <a:r>
              <a:rPr lang="en-US" dirty="0"/>
              <a:t>Each reduce task may run on different (virtual) machines</a:t>
            </a:r>
          </a:p>
          <a:p>
            <a:r>
              <a:rPr lang="en-US" dirty="0">
                <a:solidFill>
                  <a:srgbClr val="FF0000"/>
                </a:solidFill>
              </a:rPr>
              <a:t>Data storage</a:t>
            </a:r>
          </a:p>
          <a:p>
            <a:pPr lvl="1"/>
            <a:r>
              <a:rPr lang="en-US" dirty="0"/>
              <a:t>Input data (to map task) and output data (out of reduce task) : on distributed file systems such as HDFS or GFS</a:t>
            </a:r>
          </a:p>
          <a:p>
            <a:pPr lvl="1"/>
            <a:r>
              <a:rPr lang="en-US" dirty="0"/>
              <a:t>Intermediate results: on local disks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MapReduce</a:t>
            </a:r>
            <a:r>
              <a:rPr lang="en-US" dirty="0">
                <a:solidFill>
                  <a:srgbClr val="0070C0"/>
                </a:solidFill>
              </a:rPr>
              <a:t>: Review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Map function maps one &lt;</a:t>
            </a:r>
            <a:r>
              <a:rPr lang="en-US" dirty="0" err="1"/>
              <a:t>key,value</a:t>
            </a:r>
            <a:r>
              <a:rPr lang="en-US" dirty="0"/>
              <a:t>&gt; space to another. One to many: “expand” or “divide”</a:t>
            </a:r>
          </a:p>
          <a:p>
            <a:r>
              <a:rPr lang="en-US" dirty="0"/>
              <a:t>Reduce does that too. But many to one: “merge”</a:t>
            </a:r>
          </a:p>
          <a:p>
            <a:r>
              <a:rPr lang="en-US" dirty="0"/>
              <a:t>There can be multiple “maps” in a single machine… </a:t>
            </a:r>
          </a:p>
          <a:p>
            <a:r>
              <a:rPr lang="en-US" dirty="0"/>
              <a:t>Each mapper(map) runs parallel with and independent of the other (think of a bee hive)</a:t>
            </a:r>
          </a:p>
          <a:p>
            <a:r>
              <a:rPr lang="en-US" dirty="0"/>
              <a:t>All the outputs from mappers are collected and the “key space” is partitioned among the reducers. (what do you need to partition?)</a:t>
            </a:r>
          </a:p>
          <a:p>
            <a:r>
              <a:rPr lang="en-US" dirty="0"/>
              <a:t>Now the reducers take over. One reduce/per key (by default) </a:t>
            </a:r>
          </a:p>
          <a:p>
            <a:r>
              <a:rPr lang="en-US" dirty="0"/>
              <a:t>Reduce operation can be anything.. Does not have to be just counting…(operation [list of items]) – You can do magic with this concept.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51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 small set of data to illustrate a map-reduce problem solving model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WordCount</a:t>
            </a:r>
            <a:endParaRPr lang="en-US" dirty="0"/>
          </a:p>
          <a:p>
            <a:pPr lvl="2"/>
            <a:r>
              <a:rPr lang="en-US" dirty="0"/>
              <a:t>Start with 2-3 lines of made-up sentences </a:t>
            </a:r>
          </a:p>
          <a:p>
            <a:pPr lvl="2"/>
            <a:r>
              <a:rPr lang="en-US" dirty="0"/>
              <a:t>Work out 2-3 paragraphs selected from your favorite article</a:t>
            </a:r>
          </a:p>
          <a:p>
            <a:pPr lvl="2"/>
            <a:r>
              <a:rPr lang="en-US" dirty="0"/>
              <a:t>Try simple model (map/reduce) first</a:t>
            </a:r>
          </a:p>
          <a:p>
            <a:pPr lvl="2"/>
            <a:r>
              <a:rPr lang="en-US" dirty="0"/>
              <a:t>Add combiners and other optimizations </a:t>
            </a:r>
          </a:p>
          <a:p>
            <a:pPr lvl="1"/>
            <a:r>
              <a:rPr lang="en-US" dirty="0"/>
              <a:t>E.g. Sorting</a:t>
            </a:r>
          </a:p>
          <a:p>
            <a:r>
              <a:rPr lang="en-US" dirty="0"/>
              <a:t>Then extend to the problem solving strategy for large datasets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 </a:t>
            </a:r>
            <a:r>
              <a:rPr lang="en-US" sz="4000" dirty="0" err="1">
                <a:solidFill>
                  <a:srgbClr val="0070C0"/>
                </a:solidFill>
              </a:rPr>
              <a:t>MapReduce</a:t>
            </a:r>
            <a:r>
              <a:rPr lang="en-US" sz="4000" dirty="0">
                <a:solidFill>
                  <a:srgbClr val="0070C0"/>
                </a:solidFill>
              </a:rPr>
              <a:t> Framework  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74580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62400" y="6400800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www.cs.duke.edu/courses/fall10/cps216/Lectures/intro_to_mapreduce.ppt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Illustration of </a:t>
            </a:r>
            <a:r>
              <a:rPr lang="en-US" altLang="en-US" dirty="0" err="1">
                <a:solidFill>
                  <a:srgbClr val="0070C0"/>
                </a:solidFill>
              </a:rPr>
              <a:t>MapReduce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Programming Model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381000" y="2514600"/>
            <a:ext cx="1066800" cy="2971800"/>
          </a:xfrm>
          <a:prstGeom prst="can">
            <a:avLst>
              <a:gd name="adj" fmla="val 69643"/>
            </a:avLst>
          </a:prstGeom>
          <a:solidFill>
            <a:srgbClr val="B4ED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2286000" y="2667000"/>
            <a:ext cx="762000" cy="2514600"/>
          </a:xfrm>
          <a:prstGeom prst="roundRect">
            <a:avLst>
              <a:gd name="adj" fmla="val 16667"/>
            </a:avLst>
          </a:prstGeom>
          <a:solidFill>
            <a:srgbClr val="F4F4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0906" name="AutoShape 10"/>
          <p:cNvSpPr>
            <a:spLocks noChangeArrowheads="1"/>
          </p:cNvSpPr>
          <p:nvPr/>
        </p:nvSpPr>
        <p:spPr bwMode="auto">
          <a:xfrm>
            <a:off x="7772400" y="2514600"/>
            <a:ext cx="1066800" cy="2971800"/>
          </a:xfrm>
          <a:prstGeom prst="can">
            <a:avLst>
              <a:gd name="adj" fmla="val 69643"/>
            </a:avLst>
          </a:prstGeom>
          <a:solidFill>
            <a:srgbClr val="B4ED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457200" y="3276600"/>
            <a:ext cx="914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/>
            <a:r>
              <a:rPr lang="en-US" altLang="en-US" sz="1400">
                <a:solidFill>
                  <a:schemeClr val="tx1"/>
                </a:solidFill>
              </a:rPr>
              <a:t>How now</a:t>
            </a:r>
          </a:p>
          <a:p>
            <a:pPr algn="ctr"/>
            <a:r>
              <a:rPr lang="en-US" altLang="en-US" sz="1400">
                <a:solidFill>
                  <a:schemeClr val="tx1"/>
                </a:solidFill>
              </a:rPr>
              <a:t>Brown cow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457200" y="4114800"/>
            <a:ext cx="914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solidFill>
                  <a:schemeClr val="tx1"/>
                </a:solidFill>
              </a:rPr>
              <a:t>How does</a:t>
            </a:r>
          </a:p>
          <a:p>
            <a:pPr algn="ctr"/>
            <a:r>
              <a:rPr lang="en-US" altLang="en-US" sz="1400">
                <a:solidFill>
                  <a:schemeClr val="tx1"/>
                </a:solidFill>
              </a:rPr>
              <a:t>It work now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838200" y="5105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0910" name="Oval 14"/>
          <p:cNvSpPr>
            <a:spLocks noChangeArrowheads="1"/>
          </p:cNvSpPr>
          <p:nvPr/>
        </p:nvSpPr>
        <p:spPr bwMode="auto">
          <a:xfrm>
            <a:off x="838200" y="525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0911" name="Oval 15"/>
          <p:cNvSpPr>
            <a:spLocks noChangeArrowheads="1"/>
          </p:cNvSpPr>
          <p:nvPr/>
        </p:nvSpPr>
        <p:spPr bwMode="auto">
          <a:xfrm>
            <a:off x="838200" y="495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7848600" y="3352800"/>
            <a:ext cx="914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brown 1</a:t>
            </a:r>
          </a:p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cow 1</a:t>
            </a:r>
          </a:p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does 1</a:t>
            </a:r>
          </a:p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How 2</a:t>
            </a:r>
          </a:p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it 1</a:t>
            </a:r>
          </a:p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now 2</a:t>
            </a:r>
          </a:p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work 1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2362200" y="27432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</a:p>
        </p:txBody>
      </p:sp>
      <p:sp>
        <p:nvSpPr>
          <p:cNvPr id="80914" name="AutoShape 18"/>
          <p:cNvSpPr>
            <a:spLocks noChangeArrowheads="1"/>
          </p:cNvSpPr>
          <p:nvPr/>
        </p:nvSpPr>
        <p:spPr bwMode="auto">
          <a:xfrm>
            <a:off x="2362200" y="33528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</a:p>
        </p:txBody>
      </p:sp>
      <p:sp>
        <p:nvSpPr>
          <p:cNvPr id="80915" name="AutoShape 19"/>
          <p:cNvSpPr>
            <a:spLocks noChangeArrowheads="1"/>
          </p:cNvSpPr>
          <p:nvPr/>
        </p:nvSpPr>
        <p:spPr bwMode="auto">
          <a:xfrm>
            <a:off x="2362200" y="3962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</a:p>
        </p:txBody>
      </p: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2362200" y="45720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6400800" y="3276600"/>
            <a:ext cx="762000" cy="1295400"/>
          </a:xfrm>
          <a:prstGeom prst="roundRect">
            <a:avLst>
              <a:gd name="adj" fmla="val 16667"/>
            </a:avLst>
          </a:prstGeom>
          <a:solidFill>
            <a:srgbClr val="F4F4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0918" name="AutoShape 22"/>
          <p:cNvSpPr>
            <a:spLocks noChangeArrowheads="1"/>
          </p:cNvSpPr>
          <p:nvPr/>
        </p:nvSpPr>
        <p:spPr bwMode="auto">
          <a:xfrm>
            <a:off x="6477000" y="33528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</a:t>
            </a:r>
          </a:p>
        </p:txBody>
      </p:sp>
      <p:sp>
        <p:nvSpPr>
          <p:cNvPr id="80919" name="AutoShape 23"/>
          <p:cNvSpPr>
            <a:spLocks noChangeArrowheads="1"/>
          </p:cNvSpPr>
          <p:nvPr/>
        </p:nvSpPr>
        <p:spPr bwMode="auto">
          <a:xfrm>
            <a:off x="6477000" y="3962400"/>
            <a:ext cx="6096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</a:t>
            </a:r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 flipV="1">
            <a:off x="1295400" y="3048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 flipV="1">
            <a:off x="1371600" y="3581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 flipV="1">
            <a:off x="1295400" y="42672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1371600" y="4572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Text Box 30"/>
          <p:cNvSpPr txBox="1">
            <a:spLocks noChangeArrowheads="1"/>
          </p:cNvSpPr>
          <p:nvPr/>
        </p:nvSpPr>
        <p:spPr bwMode="auto">
          <a:xfrm>
            <a:off x="3429000" y="2971800"/>
            <a:ext cx="1023938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tx1"/>
                </a:solidFill>
              </a:rPr>
              <a:t>&lt;How,1&gt;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&lt;now,1&gt;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&lt;brown,1&gt;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&lt;cow,1&gt;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&lt;How,1&gt;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&lt;does,1&gt;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&lt;it,1&gt;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&lt;work,1&gt;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&lt;now,1&gt;</a:t>
            </a:r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44196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4953000" y="3200400"/>
            <a:ext cx="1044575" cy="139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tx1"/>
                </a:solidFill>
              </a:rPr>
              <a:t>&lt;How,1 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&lt;now,1 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&lt;brown,1&gt;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&lt;cow,1&gt;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&lt;does,1&gt;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&lt;it,1&gt;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&lt;work,1&gt;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6019800" y="3352800"/>
            <a:ext cx="4572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5959642" y="3543300"/>
            <a:ext cx="533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59436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 flipV="1">
            <a:off x="5791200" y="3853656"/>
            <a:ext cx="762000" cy="10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 flipV="1">
            <a:off x="5562600" y="4267200"/>
            <a:ext cx="914400" cy="184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V="1">
            <a:off x="5650832" y="3505200"/>
            <a:ext cx="990600" cy="695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 flipV="1">
            <a:off x="5783179" y="4495800"/>
            <a:ext cx="685800" cy="132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>
            <a:off x="7086600" y="3657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 flipV="1">
            <a:off x="7086600" y="4114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Text Box 42"/>
          <p:cNvSpPr txBox="1">
            <a:spLocks noChangeArrowheads="1"/>
          </p:cNvSpPr>
          <p:nvPr/>
        </p:nvSpPr>
        <p:spPr bwMode="auto">
          <a:xfrm>
            <a:off x="533400" y="5562600"/>
            <a:ext cx="6921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0939" name="Text Box 43"/>
          <p:cNvSpPr txBox="1">
            <a:spLocks noChangeArrowheads="1"/>
          </p:cNvSpPr>
          <p:nvPr/>
        </p:nvSpPr>
        <p:spPr bwMode="auto">
          <a:xfrm>
            <a:off x="7848600" y="5562600"/>
            <a:ext cx="8699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0940" name="Text Box 44"/>
          <p:cNvSpPr txBox="1">
            <a:spLocks noChangeArrowheads="1"/>
          </p:cNvSpPr>
          <p:nvPr/>
        </p:nvSpPr>
        <p:spPr bwMode="auto">
          <a:xfrm>
            <a:off x="2362200" y="5257800"/>
            <a:ext cx="6286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80941" name="Text Box 45"/>
          <p:cNvSpPr txBox="1">
            <a:spLocks noChangeArrowheads="1"/>
          </p:cNvSpPr>
          <p:nvPr/>
        </p:nvSpPr>
        <p:spPr bwMode="auto">
          <a:xfrm>
            <a:off x="6324600" y="4648200"/>
            <a:ext cx="9715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0942" name="Text Box 46"/>
          <p:cNvSpPr txBox="1">
            <a:spLocks noChangeArrowheads="1"/>
          </p:cNvSpPr>
          <p:nvPr/>
        </p:nvSpPr>
        <p:spPr bwMode="auto">
          <a:xfrm>
            <a:off x="4038600" y="4800600"/>
            <a:ext cx="14160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MapReduce</a:t>
            </a:r>
          </a:p>
          <a:p>
            <a:r>
              <a:rPr lang="en-US" altLang="en-US">
                <a:solidFill>
                  <a:schemeClr val="tx1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16811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MapReduce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no values stand its own</a:t>
            </a:r>
          </a:p>
          <a:p>
            <a:pPr lvl="1"/>
            <a:r>
              <a:rPr lang="en-US" dirty="0"/>
              <a:t> A key is associated with every value and these keys identify related values.</a:t>
            </a:r>
          </a:p>
          <a:p>
            <a:pPr lvl="1"/>
            <a:r>
              <a:rPr lang="en-US" dirty="0"/>
              <a:t>Key can be anything from a simple data types (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etc</a:t>
            </a:r>
            <a:r>
              <a:rPr lang="en-US" dirty="0"/>
              <a:t>) to file names to custom types.</a:t>
            </a:r>
          </a:p>
          <a:p>
            <a:r>
              <a:rPr lang="en-US" dirty="0"/>
              <a:t>Example: A log of time-coded speedometer readings from multiple cars could be </a:t>
            </a:r>
            <a:r>
              <a:rPr lang="en-US" dirty="0">
                <a:solidFill>
                  <a:srgbClr val="00B050"/>
                </a:solidFill>
              </a:rPr>
              <a:t>keyed by license-plate number </a:t>
            </a:r>
          </a:p>
          <a:p>
            <a:pPr marL="857250" lvl="2" indent="0">
              <a:buNone/>
            </a:pPr>
            <a:r>
              <a:rPr lang="en-US" dirty="0"/>
              <a:t>AAA-123   65mph, 12:00pm</a:t>
            </a:r>
          </a:p>
          <a:p>
            <a:pPr marL="857250" lvl="2" indent="0">
              <a:buNone/>
            </a:pPr>
            <a:r>
              <a:rPr lang="en-US" dirty="0"/>
              <a:t>ZZZ-789   50mph, 12:02pm</a:t>
            </a:r>
          </a:p>
          <a:p>
            <a:pPr marL="857250" lvl="2" indent="0">
              <a:buNone/>
            </a:pPr>
            <a:r>
              <a:rPr lang="en-US" dirty="0"/>
              <a:t>AAA-123   40mph, 12:05pm</a:t>
            </a:r>
          </a:p>
          <a:p>
            <a:pPr marL="857250" lvl="2" indent="0">
              <a:buNone/>
            </a:pPr>
            <a:r>
              <a:rPr lang="en-US" dirty="0"/>
              <a:t>CCC-456   25mph, 12:15pm</a:t>
            </a:r>
          </a:p>
        </p:txBody>
      </p:sp>
    </p:spTree>
    <p:extLst>
      <p:ext uri="{BB962C8B-B14F-4D97-AF65-F5344CB8AC3E}">
        <p14:creationId xmlns:p14="http://schemas.microsoft.com/office/powerpoint/2010/main" val="1667951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cture 2-4 – MapReduce Programmin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MapReduce&amp;quot;&quot;/&gt;&lt;property id=&quot;20307&quot; value=&quot;261&quot;/&gt;&lt;/object&gt;&lt;object type=&quot;3&quot; unique_id=&quot;10005&quot;&gt;&lt;property id=&quot;20148&quot; value=&quot;5&quot;/&gt;&lt;property id=&quot;20300&quot; value=&quot;Slide 3 - &amp;quot;What is MapReduce？&amp;quot;&quot;/&gt;&lt;property id=&quot;20307&quot; value=&quot;295&quot;/&gt;&lt;/object&gt;&lt;object type=&quot;3&quot; unique_id=&quot;10006&quot;&gt;&lt;property id=&quot;20148&quot; value=&quot;5&quot;/&gt;&lt;property id=&quot;20300&quot; value=&quot;Slide 4 - &amp;quot; MapReduce Programming Model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Example: WordCount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WordCount: Map and Reduce&amp;quot;&quot;/&gt;&lt;property id=&quot;20307&quot; value=&quot;319&quot;/&gt;&lt;/object&gt;&lt;object type=&quot;3&quot; unique_id=&quot;10009&quot;&gt;&lt;property id=&quot;20148&quot; value=&quot;5&quot;/&gt;&lt;property id=&quot;20300&quot; value=&quot;Slide 7 - &amp;quot; MapReduce Framework  &amp;quot;&quot;/&gt;&lt;property id=&quot;20307&quot; value=&quot;326&quot;/&gt;&lt;/object&gt;&lt;object type=&quot;3&quot; unique_id=&quot;10010&quot;&gt;&lt;property id=&quot;20148&quot; value=&quot;5&quot;/&gt;&lt;property id=&quot;20300&quot; value=&quot;Slide 8 - &amp;quot;Illustration of MapReduce Programming Model&amp;quot;&quot;/&gt;&lt;property id=&quot;20307&quot; value=&quot;321&quot;/&gt;&lt;/object&gt;&lt;object type=&quot;3&quot; unique_id=&quot;10011&quot;&gt;&lt;property id=&quot;20148&quot; value=&quot;5&quot;/&gt;&lt;property id=&quot;20300&quot; value=&quot;Slide 9 - &amp;quot;Keys and Values&amp;quot;&quot;/&gt;&lt;property id=&quot;20307&quot; value=&quot;285&quot;/&gt;&lt;/object&gt;&lt;object type=&quot;3&quot; unique_id=&quot;10012&quot;&gt;&lt;property id=&quot;20148&quot; value=&quot;5&quot;/&gt;&lt;property id=&quot;20300&quot; value=&quot;Slide 10 - &amp;quot;Key-Value Pair: Examples&amp;quot;&quot;/&gt;&lt;property id=&quot;20307&quot; value=&quot;314&quot;/&gt;&lt;/object&gt;&lt;object type=&quot;3&quot; unique_id=&quot;10013&quot;&gt;&lt;property id=&quot;20148&quot; value=&quot;5&quot;/&gt;&lt;property id=&quot;20300&quot; value=&quot;Slide 11 - &amp;quot;Key/value pairs &amp;quot;&quot;/&gt;&lt;property id=&quot;20307&quot; value=&quot;286&quot;/&gt;&lt;/object&gt;&lt;object type=&quot;3&quot; unique_id=&quot;10014&quot;&gt;&lt;property id=&quot;20148&quot; value=&quot;5&quot;/&gt;&lt;property id=&quot;20300&quot; value=&quot;Slide 12 - &amp;quot;The Map Part of the MapReduce&amp;quot;&quot;/&gt;&lt;property id=&quot;20307&quot; value=&quot;296&quot;/&gt;&lt;/object&gt;&lt;object type=&quot;3&quot; unique_id=&quot;10015&quot;&gt;&lt;property id=&quot;20148&quot; value=&quot;5&quot;/&gt;&lt;property id=&quot;20300&quot; value=&quot;Slide 13 - &amp;quot;The Reduce Part of the MapReduce&amp;quot;&quot;/&gt;&lt;property id=&quot;20307&quot; value=&quot;297&quot;/&gt;&lt;/object&gt;&lt;object type=&quot;3&quot; unique_id=&quot;10016&quot;&gt;&lt;property id=&quot;20148&quot; value=&quot;5&quot;/&gt;&lt;property id=&quot;20300&quot; value=&quot;Slide 14&quot;/&gt;&lt;property id=&quot;20307&quot; value=&quot;327&quot;/&gt;&lt;/object&gt;&lt;object type=&quot;3&quot; unique_id=&quot;10017&quot;&gt;&lt;property id=&quot;20148&quot; value=&quot;5&quot;/&gt;&lt;property id=&quot;20300&quot; value=&quot;Slide 15 - &amp;quot;WordCount: map() and reduce()&amp;quot;&quot;/&gt;&lt;property id=&quot;20307&quot; value=&quot;264&quot;/&gt;&lt;/object&gt;&lt;object type=&quot;3&quot; unique_id=&quot;10018&quot;&gt;&lt;property id=&quot;20148&quot; value=&quot;5&quot;/&gt;&lt;property id=&quot;20300&quot; value=&quot;Slide 16 - &amp;quot;Another view of map() and reduce()&amp;quot;&quot;/&gt;&lt;property id=&quot;20307&quot; value=&quot;315&quot;/&gt;&lt;/object&gt;&lt;object type=&quot;3&quot; unique_id=&quot;10019&quot;&gt;&lt;property id=&quot;20148&quot; value=&quot;5&quot;/&gt;&lt;property id=&quot;20300&quot; value=&quot;Slide 33&quot;/&gt;&lt;property id=&quot;20307&quot; value=&quot;288&quot;/&gt;&lt;/object&gt;&lt;object type=&quot;3&quot; unique_id=&quot;10021&quot;&gt;&lt;property id=&quot;20148&quot; value=&quot;5&quot;/&gt;&lt;property id=&quot;20300&quot; value=&quot;Slide 23 - &amp;quot;Map&amp;quot;&quot;/&gt;&lt;property id=&quot;20307&quot; value=&quot;304&quot;/&gt;&lt;/object&gt;&lt;object type=&quot;3&quot; unique_id=&quot;10022&quot;&gt;&lt;property id=&quot;20148&quot; value=&quot;5&quot;/&gt;&lt;property id=&quot;20300&quot; value=&quot;Slide 24 - &amp;quot;Reduce&amp;quot;&quot;/&gt;&lt;property id=&quot;20307&quot; value=&quot;305&quot;/&gt;&lt;/object&gt;&lt;object type=&quot;3&quot; unique_id=&quot;10023&quot;&gt;&lt;property id=&quot;20148&quot; value=&quot;5&quot;/&gt;&lt;property id=&quot;20300&quot; value=&quot;Slide 25 - &amp;quot;Parallelism&amp;quot;&quot;/&gt;&lt;property id=&quot;20307&quot; value=&quot;306&quot;/&gt;&lt;/object&gt;&lt;object type=&quot;3&quot; unique_id=&quot;10024&quot;&gt;&lt;property id=&quot;20148&quot; value=&quot;5&quot;/&gt;&lt;property id=&quot;20300&quot; value=&quot;Slide 27 - &amp;quot;More on MapReduce:  Combining Phase -- Optimization&amp;quot;&quot;/&gt;&lt;property id=&quot;20307&quot; value=&quot;307&quot;/&gt;&lt;/object&gt;&lt;object type=&quot;3&quot; unique_id=&quot;10025&quot;&gt;&lt;property id=&quot;20148&quot; value=&quot;5&quot;/&gt;&lt;property id=&quot;20300&quot; value=&quot;Slide 28 - &amp;quot;Combine – on local node&amp;quot;&quot;/&gt;&lt;property id=&quot;20307&quot; value=&quot;308&quot;/&gt;&lt;/object&gt;&lt;object type=&quot;3&quot; unique_id=&quot;10026&quot;&gt;&lt;property id=&quot;20148&quot; value=&quot;5&quot;/&gt;&lt;property id=&quot;20300&quot; value=&quot;Slide 29 - &amp;quot;Example&amp;quot;&quot;/&gt;&lt;property id=&quot;20307&quot; value=&quot;310&quot;/&gt;&lt;/object&gt;&lt;object type=&quot;3&quot; unique_id=&quot;10027&quot;&gt;&lt;property id=&quot;20148&quot; value=&quot;5&quot;/&gt;&lt;property id=&quot;20300&quot; value=&quot;Slide 30 - &amp;quot; Mapper&amp;quot;&quot;/&gt;&lt;property id=&quot;20307&quot; value=&quot;313&quot;/&gt;&lt;/object&gt;&lt;object type=&quot;3&quot; unique_id=&quot;10028&quot;&gt;&lt;property id=&quot;20148&quot; value=&quot;5&quot;/&gt;&lt;property id=&quot;20300&quot; value=&quot;Slide 31 - &amp;quot;Reducer&amp;quot;&quot;/&gt;&lt;property id=&quot;20307&quot; value=&quot;316&quot;/&gt;&lt;/object&gt;&lt;object type=&quot;3&quot; unique_id=&quot;10029&quot;&gt;&lt;property id=&quot;20148&quot; value=&quot;5&quot;/&gt;&lt;property id=&quot;20300&quot; value=&quot;Slide 32 - &amp;quot;Questions&amp;quot;&quot;/&gt;&lt;property id=&quot;20307&quot; value=&quot;322&quot;/&gt;&lt;/object&gt;&lt;object type=&quot;3&quot; unique_id=&quot;10030&quot;&gt;&lt;property id=&quot;20148&quot; value=&quot;5&quot;/&gt;&lt;property id=&quot;20300&quot; value=&quot;Slide 34 - &amp;quot; &amp;amp;#x09;Mapper with Combiner&amp;quot;&quot;/&gt;&lt;property id=&quot;20307&quot; value=&quot;317&quot;/&gt;&lt;/object&gt;&lt;object type=&quot;3&quot; unique_id=&quot;10031&quot;&gt;&lt;property id=&quot;20148&quot; value=&quot;5&quot;/&gt;&lt;property id=&quot;20300&quot; value=&quot;Slide 35 - &amp;quot;Using a combiner function&amp;quot;&quot;/&gt;&lt;property id=&quot;20307&quot; value=&quot;328&quot;/&gt;&lt;/object&gt;&lt;object type=&quot;3&quot; unique_id=&quot;10032&quot;&gt;&lt;property id=&quot;20148&quot; value=&quot;5&quot;/&gt;&lt;property id=&quot;20300&quot; value=&quot;Slide 36 - &amp;quot;Partitioner/Reorder/Shuffle/Sort/…&amp;quot;&quot;/&gt;&lt;property id=&quot;20307&quot; value=&quot;323&quot;/&gt;&lt;/object&gt;&lt;object type=&quot;3&quot; unique_id=&quot;10033&quot;&gt;&lt;property id=&quot;20148&quot; value=&quot;5&quot;/&gt;&lt;property id=&quot;20300&quot; value=&quot;Slide 37 - &amp;quot;Node C: Reorder first, then Reduce&amp;quot;&quot;/&gt;&lt;property id=&quot;20307&quot; value=&quot;324&quot;/&gt;&lt;/object&gt;&lt;object type=&quot;3&quot; unique_id=&quot;10034&quot;&gt;&lt;property id=&quot;20148&quot; value=&quot;5&quot;/&gt;&lt;property id=&quot;20300&quot; value=&quot;Slide 38 - &amp;quot;Node C: reduce first, then reorder  &amp;quot;&quot;/&gt;&lt;property id=&quot;20307&quot; value=&quot;325&quot;/&gt;&lt;/object&gt;&lt;object type=&quot;3&quot; unique_id=&quot;10035&quot;&gt;&lt;property id=&quot;20148&quot; value=&quot;5&quot;/&gt;&lt;property id=&quot;20300&quot; value=&quot;Slide 39 - &amp;quot;MapReduce Framework&amp;quot;&quot;/&gt;&lt;property id=&quot;20307&quot; value=&quot;258&quot;/&gt;&lt;/object&gt;&lt;object type=&quot;3&quot; unique_id=&quot;10036&quot;&gt;&lt;property id=&quot;20148&quot; value=&quot;5&quot;/&gt;&lt;property id=&quot;20300&quot; value=&quot;Slide 40 - &amp;quot;Tasks in each phase of the framework&amp;quot;&quot;/&gt;&lt;property id=&quot;20307&quot; value=&quot;265&quot;/&gt;&lt;/object&gt;&lt;object type=&quot;3&quot; unique_id=&quot;10037&quot;&gt;&lt;property id=&quot;20148&quot; value=&quot;5&quot;/&gt;&lt;property id=&quot;20300&quot; value=&quot;Slide 41&quot;/&gt;&lt;property id=&quot;20307&quot; value=&quot;266&quot;/&gt;&lt;/object&gt;&lt;object type=&quot;3&quot; unique_id=&quot;10038&quot;&gt;&lt;property id=&quot;20148&quot; value=&quot;5&quot;/&gt;&lt;property id=&quot;20300&quot; value=&quot;Slide 42&quot;/&gt;&lt;property id=&quot;20307&quot; value=&quot;268&quot;/&gt;&lt;/object&gt;&lt;object type=&quot;3&quot; unique_id=&quot;10039&quot;&gt;&lt;property id=&quot;20148&quot; value=&quot;5&quot;/&gt;&lt;property id=&quot;20300&quot; value=&quot;Slide 43&quot;/&gt;&lt;property id=&quot;20307&quot; value=&quot;269&quot;/&gt;&lt;/object&gt;&lt;object type=&quot;3&quot; unique_id=&quot;10040&quot;&gt;&lt;property id=&quot;20148&quot; value=&quot;5&quot;/&gt;&lt;property id=&quot;20300&quot; value=&quot;Slide 44&quot;/&gt;&lt;property id=&quot;20307&quot; value=&quot;270&quot;/&gt;&lt;/object&gt;&lt;object type=&quot;3&quot; unique_id=&quot;10041&quot;&gt;&lt;property id=&quot;20148&quot; value=&quot;5&quot;/&gt;&lt;property id=&quot;20300&quot; value=&quot;Slide 45&quot;/&gt;&lt;property id=&quot;20307&quot; value=&quot;272&quot;/&gt;&lt;/object&gt;&lt;object type=&quot;3&quot; unique_id=&quot;10042&quot;&gt;&lt;property id=&quot;20148&quot; value=&quot;5&quot;/&gt;&lt;property id=&quot;20300&quot; value=&quot;Slide 46&quot;/&gt;&lt;property id=&quot;20307&quot; value=&quot;273&quot;/&gt;&lt;/object&gt;&lt;object type=&quot;3&quot; unique_id=&quot;10044&quot;&gt;&lt;property id=&quot;20148&quot; value=&quot;5&quot;/&gt;&lt;property id=&quot;20300&quot; value=&quot;Slide 47 - &amp;quot;Some issues – pair input requirement&amp;quot;&quot;/&gt;&lt;property id=&quot;20307&quot; value=&quot;274&quot;/&gt;&lt;/object&gt;&lt;object type=&quot;3&quot; unique_id=&quot;10045&quot;&gt;&lt;property id=&quot;20148&quot; value=&quot;5&quot;/&gt;&lt;property id=&quot;20300&quot; value=&quot;Slide 48 - &amp;quot;Some issues – reordering &amp;amp; reduce&amp;quot;&quot;/&gt;&lt;property id=&quot;20307&quot; value=&quot;275&quot;/&gt;&lt;/object&gt;&lt;object type=&quot;3&quot; unique_id=&quot;10047&quot;&gt;&lt;property id=&quot;20148&quot; value=&quot;5&quot;/&gt;&lt;property id=&quot;20300&quot; value=&quot;Slide 49 - &amp;quot;Applications of WordCount&amp;quot;&quot;/&gt;&lt;property id=&quot;20307&quot; value=&quot;279&quot;/&gt;&lt;/object&gt;&lt;object type=&quot;3&quot; unique_id=&quot;10048&quot;&gt;&lt;property id=&quot;20148&quot; value=&quot;5&quot;/&gt;&lt;property id=&quot;20300&quot; value=&quot;Slide 50 - &amp;quot; &amp;quot;&quot;/&gt;&lt;property id=&quot;20307&quot; value=&quot;280&quot;/&gt;&lt;/object&gt;&lt;object type=&quot;3&quot; unique_id=&quot;10049&quot;&gt;&lt;property id=&quot;20148&quot; value=&quot;5&quot;/&gt;&lt;property id=&quot;20300&quot; value=&quot;Slide 51 - &amp;quot; &amp;quot;&quot;/&gt;&lt;property id=&quot;20307&quot; value=&quot;282&quot;/&gt;&lt;/object&gt;&lt;object type=&quot;3&quot; unique_id=&quot;10050&quot;&gt;&lt;property id=&quot;20148&quot; value=&quot;5&quot;/&gt;&lt;property id=&quot;20300&quot; value=&quot;Slide 52 - &amp;quot; &amp;quot;&quot;/&gt;&lt;property id=&quot;20307&quot; value=&quot;283&quot;/&gt;&lt;/object&gt;&lt;object type=&quot;3&quot; unique_id=&quot;10055&quot;&gt;&lt;property id=&quot;20148&quot; value=&quot;5&quot;/&gt;&lt;property id=&quot;20300&quot; value=&quot;Slide 53 - &amp;quot;Other applications&amp;quot;&quot;/&gt;&lt;property id=&quot;20307&quot; value=&quot;300&quot;/&gt;&lt;/object&gt;&lt;object type=&quot;3&quot; unique_id=&quot;10056&quot;&gt;&lt;property id=&quot;20148&quot; value=&quot;5&quot;/&gt;&lt;property id=&quot;20300&quot; value=&quot;Slide 54 - &amp;quot;Advantages of MapReduce&amp;quot;&quot;/&gt;&lt;property id=&quot;20307&quot; value=&quot;291&quot;/&gt;&lt;/object&gt;&lt;object type=&quot;3&quot; unique_id=&quot;10057&quot;&gt;&lt;property id=&quot;20148&quot; value=&quot;5&quot;/&gt;&lt;property id=&quot;20300&quot; value=&quot;Slide 55 - &amp;quot; &amp;quot;&quot;/&gt;&lt;property id=&quot;20307&quot; value=&quot;292&quot;/&gt;&lt;/object&gt;&lt;object type=&quot;3&quot; unique_id=&quot;10058&quot;&gt;&lt;property id=&quot;20148&quot; value=&quot;5&quot;/&gt;&lt;property id=&quot;20300&quot; value=&quot;Slide 56&quot;/&gt;&lt;property id=&quot;20307&quot; value=&quot;293&quot;/&gt;&lt;/object&gt;&lt;object type=&quot;3&quot; unique_id=&quot;10059&quot;&gt;&lt;property id=&quot;20148&quot; value=&quot;5&quot;/&gt;&lt;property id=&quot;20300&quot; value=&quot;Slide 57&quot;/&gt;&lt;property id=&quot;20307&quot; value=&quot;294&quot;/&gt;&lt;/object&gt;&lt;object type=&quot;3&quot; unique_id=&quot;10060&quot;&gt;&lt;property id=&quot;20148&quot; value=&quot;5&quot;/&gt;&lt;property id=&quot;20300&quot; value=&quot;Slide 58 - &amp;quot;MapReduce: Review and Summary&amp;quot;&quot;/&gt;&lt;property id=&quot;20307&quot; value=&quot;318&quot;/&gt;&lt;/object&gt;&lt;object type=&quot;3&quot; unique_id=&quot;11184&quot;&gt;&lt;property id=&quot;20148&quot; value=&quot;5&quot;/&gt;&lt;property id=&quot;20300&quot; value=&quot;Slide 17 - &amp;quot;Revisit: Word Count on XSEDE&amp;quot;&quot;/&gt;&lt;property id=&quot;20307&quot; value=&quot;329&quot;/&gt;&lt;/object&gt;&lt;object type=&quot;3&quot; unique_id=&quot;11185&quot;&gt;&lt;property id=&quot;20148&quot; value=&quot;5&quot;/&gt;&lt;property id=&quot;20300&quot; value=&quot;Slide 18 - &amp;quot;Example: Simple Counting (Credit: David Hughes)&amp;quot;&quot;/&gt;&lt;property id=&quot;20307&quot; value=&quot;330&quot;/&gt;&lt;/object&gt;&lt;object type=&quot;3&quot; unique_id=&quot;11186&quot;&gt;&lt;property id=&quot;20148&quot; value=&quot;5&quot;/&gt;&lt;property id=&quot;20300&quot; value=&quot;Slide 19 - &amp;quot; Another Example: Sorting in MapReduce&amp;quot;&quot;/&gt;&lt;property id=&quot;20307&quot; value=&quot;331&quot;/&gt;&lt;/object&gt;&lt;object type=&quot;3&quot; unique_id=&quot;11187&quot;&gt;&lt;property id=&quot;20148&quot; value=&quot;5&quot;/&gt;&lt;property id=&quot;20300&quot; value=&quot;Slide 20 - &amp;quot;Sorting: Algorithm idea&amp;quot;&quot;/&gt;&lt;property id=&quot;20307&quot; value=&quot;332&quot;/&gt;&lt;/object&gt;&lt;object type=&quot;3&quot; unique_id=&quot;11188&quot;&gt;&lt;property id=&quot;20148&quot; value=&quot;5&quot;/&gt;&lt;property id=&quot;20300&quot; value=&quot;Slide 21&quot;/&gt;&lt;property id=&quot;20307&quot; value=&quot;333&quot;/&gt;&lt;/object&gt;&lt;object type=&quot;3&quot; unique_id=&quot;11189&quot;&gt;&lt;property id=&quot;20148&quot; value=&quot;5&quot;/&gt;&lt;property id=&quot;20300&quot; value=&quot;Slide 22 - &amp;quot;Map and Reduce: Theory&amp;quot;&quot;/&gt;&lt;property id=&quot;20307&quot; value=&quot;335&quot;/&gt;&lt;/object&gt;&lt;object type=&quot;3&quot; unique_id=&quot;11190&quot;&gt;&lt;property id=&quot;20148&quot; value=&quot;5&quot;/&gt;&lt;property id=&quot;20300&quot; value=&quot;Slide 26&quot;/&gt;&lt;property id=&quot;20307&quot; value=&quot;336&quot;/&gt;&lt;/object&gt;&lt;object type=&quot;3&quot; unique_id=&quot;11191&quot;&gt;&lt;property id=&quot;20148&quot; value=&quot;5&quot;/&gt;&lt;property id=&quot;20300&quot; value=&quot;Slide 59 - &amp;quot;Practice&amp;quot;&quot;/&gt;&lt;property id=&quot;20307&quot; value=&quot;338&quot;/&gt;&lt;/object&gt;&lt;/object&gt;&lt;object type=&quot;8&quot; unique_id=&quot;101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3863</Words>
  <Application>Microsoft Office PowerPoint</Application>
  <PresentationFormat>On-screen Show (4:3)</PresentationFormat>
  <Paragraphs>535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Tahoma</vt:lpstr>
      <vt:lpstr>Office Theme</vt:lpstr>
      <vt:lpstr>Lecture 11 Supplement – MapReduce Programming</vt:lpstr>
      <vt:lpstr>MapReduce</vt:lpstr>
      <vt:lpstr>What is MapReduce？</vt:lpstr>
      <vt:lpstr> MapReduce Programming Model</vt:lpstr>
      <vt:lpstr>Example: WordCount</vt:lpstr>
      <vt:lpstr>WordCount: Map and Reduce</vt:lpstr>
      <vt:lpstr> MapReduce Framework  </vt:lpstr>
      <vt:lpstr>Illustration of MapReduce Programming Model</vt:lpstr>
      <vt:lpstr>Keys and Values</vt:lpstr>
      <vt:lpstr>Key-Value Pair: Examples</vt:lpstr>
      <vt:lpstr>Key/value pairs </vt:lpstr>
      <vt:lpstr>The Map Part of the MapReduce</vt:lpstr>
      <vt:lpstr>The Reduce Part of the MapReduce</vt:lpstr>
      <vt:lpstr>PowerPoint Presentation</vt:lpstr>
      <vt:lpstr>WordCount: map() and reduce()</vt:lpstr>
      <vt:lpstr>Another view of map() and reduce()</vt:lpstr>
      <vt:lpstr>Revisit: Word Count on XSEDE</vt:lpstr>
      <vt:lpstr>Example: Simple Counting  </vt:lpstr>
      <vt:lpstr> Another Example: Sorting in MapReduce</vt:lpstr>
      <vt:lpstr>Sorting: Algorithm idea</vt:lpstr>
      <vt:lpstr>PowerPoint Presentation</vt:lpstr>
      <vt:lpstr>Map and Reduce: Theory</vt:lpstr>
      <vt:lpstr>MapReduce process (one result per reduce process)  </vt:lpstr>
      <vt:lpstr>(multiple results per one reduce process)</vt:lpstr>
      <vt:lpstr>Map</vt:lpstr>
      <vt:lpstr>Reduce</vt:lpstr>
      <vt:lpstr>Parallelism</vt:lpstr>
      <vt:lpstr>PowerPoint Presentation</vt:lpstr>
      <vt:lpstr>More on MapReduce:  Combining Phase -- Optimization</vt:lpstr>
      <vt:lpstr>Combine – on local node</vt:lpstr>
      <vt:lpstr>Example</vt:lpstr>
      <vt:lpstr> Mapper</vt:lpstr>
      <vt:lpstr>Reducer</vt:lpstr>
      <vt:lpstr>Questions</vt:lpstr>
      <vt:lpstr>PowerPoint Presentation</vt:lpstr>
      <vt:lpstr>  Mapper with Combiner</vt:lpstr>
      <vt:lpstr>Using a combiner function</vt:lpstr>
      <vt:lpstr>Partitioner/Reorder/Shuffle/Sort/…</vt:lpstr>
      <vt:lpstr>Node C: Reorder first, then Reduce</vt:lpstr>
      <vt:lpstr>Node C: reduce first, then reorder  </vt:lpstr>
      <vt:lpstr>MapReduce Framework</vt:lpstr>
      <vt:lpstr>Tasks in each phase of the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issues – pair input requirement</vt:lpstr>
      <vt:lpstr>Some issues – reordering &amp; reduce</vt:lpstr>
      <vt:lpstr>Applications of WordCount</vt:lpstr>
      <vt:lpstr> </vt:lpstr>
      <vt:lpstr> </vt:lpstr>
      <vt:lpstr> </vt:lpstr>
      <vt:lpstr>Other applications</vt:lpstr>
      <vt:lpstr>Advantages of MapReduce</vt:lpstr>
      <vt:lpstr> </vt:lpstr>
      <vt:lpstr>PowerPoint Presentation</vt:lpstr>
      <vt:lpstr>PowerPoint Presentation</vt:lpstr>
      <vt:lpstr>MapReduce: Review and Summary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Programming</dc:title>
  <dc:creator>Lan Yang</dc:creator>
  <cp:lastModifiedBy>Lan Yang</cp:lastModifiedBy>
  <cp:revision>55</cp:revision>
  <dcterms:created xsi:type="dcterms:W3CDTF">2014-07-09T16:11:21Z</dcterms:created>
  <dcterms:modified xsi:type="dcterms:W3CDTF">2019-10-29T16:37:50Z</dcterms:modified>
</cp:coreProperties>
</file>