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59" r:id="rId2"/>
    <p:sldId id="789" r:id="rId3"/>
    <p:sldId id="790" r:id="rId4"/>
    <p:sldId id="791" r:id="rId5"/>
    <p:sldId id="793" r:id="rId6"/>
    <p:sldId id="846" r:id="rId7"/>
    <p:sldId id="794" r:id="rId8"/>
    <p:sldId id="795" r:id="rId9"/>
    <p:sldId id="796" r:id="rId10"/>
    <p:sldId id="797" r:id="rId11"/>
    <p:sldId id="798" r:id="rId12"/>
    <p:sldId id="799" r:id="rId13"/>
    <p:sldId id="800" r:id="rId14"/>
    <p:sldId id="801" r:id="rId15"/>
    <p:sldId id="802" r:id="rId16"/>
    <p:sldId id="803" r:id="rId17"/>
    <p:sldId id="807" r:id="rId18"/>
    <p:sldId id="844" r:id="rId19"/>
    <p:sldId id="809" r:id="rId20"/>
    <p:sldId id="810" r:id="rId21"/>
    <p:sldId id="811" r:id="rId22"/>
    <p:sldId id="812" r:id="rId23"/>
    <p:sldId id="845" r:id="rId24"/>
    <p:sldId id="815" r:id="rId25"/>
    <p:sldId id="816" r:id="rId26"/>
    <p:sldId id="849" r:id="rId27"/>
    <p:sldId id="823" r:id="rId28"/>
    <p:sldId id="824" r:id="rId29"/>
    <p:sldId id="847" r:id="rId30"/>
    <p:sldId id="825" r:id="rId31"/>
    <p:sldId id="826" r:id="rId32"/>
    <p:sldId id="827" r:id="rId33"/>
    <p:sldId id="829" r:id="rId34"/>
    <p:sldId id="831" r:id="rId35"/>
    <p:sldId id="832" r:id="rId36"/>
    <p:sldId id="833" r:id="rId37"/>
    <p:sldId id="848" r:id="rId38"/>
    <p:sldId id="840" r:id="rId39"/>
    <p:sldId id="841" r:id="rId40"/>
    <p:sldId id="842" r:id="rId41"/>
    <p:sldId id="68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1" autoAdjust="0"/>
    <p:restoredTop sz="94660"/>
  </p:normalViewPr>
  <p:slideViewPr>
    <p:cSldViewPr snapToGrid="0">
      <p:cViewPr varScale="1">
        <p:scale>
          <a:sx n="86" d="100"/>
          <a:sy n="86"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12EC-7C90-4D34-B23C-97BF1F8960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0C6363-8885-4054-B31C-1A868DC832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4F703B-046C-45F1-9D76-C83E34F832C1}"/>
              </a:ext>
            </a:extLst>
          </p:cNvPr>
          <p:cNvSpPr>
            <a:spLocks noGrp="1"/>
          </p:cNvSpPr>
          <p:nvPr>
            <p:ph type="dt" sz="half" idx="10"/>
          </p:nvPr>
        </p:nvSpPr>
        <p:spPr/>
        <p:txBody>
          <a:bodyPr/>
          <a:lstStyle/>
          <a:p>
            <a:fld id="{F96FBF67-26CD-4C20-9C96-20120CA3F718}" type="datetimeFigureOut">
              <a:rPr lang="en-US" smtClean="0"/>
              <a:t>10/16/2019</a:t>
            </a:fld>
            <a:endParaRPr lang="en-US"/>
          </a:p>
        </p:txBody>
      </p:sp>
      <p:sp>
        <p:nvSpPr>
          <p:cNvPr id="5" name="Footer Placeholder 4">
            <a:extLst>
              <a:ext uri="{FF2B5EF4-FFF2-40B4-BE49-F238E27FC236}">
                <a16:creationId xmlns:a16="http://schemas.microsoft.com/office/drawing/2014/main" id="{5E0BC5CF-060A-4EC4-B83B-B6A1F65D0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66E4F-5AB8-44E5-9BC7-72EC67D3F5B3}"/>
              </a:ext>
            </a:extLst>
          </p:cNvPr>
          <p:cNvSpPr>
            <a:spLocks noGrp="1"/>
          </p:cNvSpPr>
          <p:nvPr>
            <p:ph type="sldNum" sz="quarter" idx="12"/>
          </p:nvPr>
        </p:nvSpPr>
        <p:spPr/>
        <p:txBody>
          <a:bodyPr/>
          <a:lstStyle/>
          <a:p>
            <a:fld id="{7053E7CB-6B4C-4213-A05D-2B6F7BE3A08F}" type="slidenum">
              <a:rPr lang="en-US" smtClean="0"/>
              <a:t>‹#›</a:t>
            </a:fld>
            <a:endParaRPr lang="en-US"/>
          </a:p>
        </p:txBody>
      </p:sp>
    </p:spTree>
    <p:extLst>
      <p:ext uri="{BB962C8B-B14F-4D97-AF65-F5344CB8AC3E}">
        <p14:creationId xmlns:p14="http://schemas.microsoft.com/office/powerpoint/2010/main" val="4230503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CF87-939C-49FB-AE59-2C25EB617D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8646B-CC4F-4136-9346-1213AC548F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6EE417-6B0C-42E3-84B9-54FFADEA0A1A}"/>
              </a:ext>
            </a:extLst>
          </p:cNvPr>
          <p:cNvSpPr>
            <a:spLocks noGrp="1"/>
          </p:cNvSpPr>
          <p:nvPr>
            <p:ph type="dt" sz="half" idx="10"/>
          </p:nvPr>
        </p:nvSpPr>
        <p:spPr/>
        <p:txBody>
          <a:bodyPr/>
          <a:lstStyle/>
          <a:p>
            <a:fld id="{F96FBF67-26CD-4C20-9C96-20120CA3F718}" type="datetimeFigureOut">
              <a:rPr lang="en-US" smtClean="0"/>
              <a:t>10/16/2019</a:t>
            </a:fld>
            <a:endParaRPr lang="en-US"/>
          </a:p>
        </p:txBody>
      </p:sp>
      <p:sp>
        <p:nvSpPr>
          <p:cNvPr id="5" name="Footer Placeholder 4">
            <a:extLst>
              <a:ext uri="{FF2B5EF4-FFF2-40B4-BE49-F238E27FC236}">
                <a16:creationId xmlns:a16="http://schemas.microsoft.com/office/drawing/2014/main" id="{E20660A4-0AE0-449A-B23B-D2DB1BCF7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FAC6A-CAE5-4087-9D21-6010B2416DBB}"/>
              </a:ext>
            </a:extLst>
          </p:cNvPr>
          <p:cNvSpPr>
            <a:spLocks noGrp="1"/>
          </p:cNvSpPr>
          <p:nvPr>
            <p:ph type="sldNum" sz="quarter" idx="12"/>
          </p:nvPr>
        </p:nvSpPr>
        <p:spPr/>
        <p:txBody>
          <a:bodyPr/>
          <a:lstStyle/>
          <a:p>
            <a:fld id="{7053E7CB-6B4C-4213-A05D-2B6F7BE3A08F}" type="slidenum">
              <a:rPr lang="en-US" smtClean="0"/>
              <a:t>‹#›</a:t>
            </a:fld>
            <a:endParaRPr lang="en-US"/>
          </a:p>
        </p:txBody>
      </p:sp>
    </p:spTree>
    <p:extLst>
      <p:ext uri="{BB962C8B-B14F-4D97-AF65-F5344CB8AC3E}">
        <p14:creationId xmlns:p14="http://schemas.microsoft.com/office/powerpoint/2010/main" val="971758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1B9E10-C5B9-4B2C-9D51-AD79525B88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56202A-C755-4D1F-B8F6-50A6C9A59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557B2-B163-4629-932E-E78A00159219}"/>
              </a:ext>
            </a:extLst>
          </p:cNvPr>
          <p:cNvSpPr>
            <a:spLocks noGrp="1"/>
          </p:cNvSpPr>
          <p:nvPr>
            <p:ph type="dt" sz="half" idx="10"/>
          </p:nvPr>
        </p:nvSpPr>
        <p:spPr/>
        <p:txBody>
          <a:bodyPr/>
          <a:lstStyle/>
          <a:p>
            <a:fld id="{F96FBF67-26CD-4C20-9C96-20120CA3F718}" type="datetimeFigureOut">
              <a:rPr lang="en-US" smtClean="0"/>
              <a:t>10/16/2019</a:t>
            </a:fld>
            <a:endParaRPr lang="en-US"/>
          </a:p>
        </p:txBody>
      </p:sp>
      <p:sp>
        <p:nvSpPr>
          <p:cNvPr id="5" name="Footer Placeholder 4">
            <a:extLst>
              <a:ext uri="{FF2B5EF4-FFF2-40B4-BE49-F238E27FC236}">
                <a16:creationId xmlns:a16="http://schemas.microsoft.com/office/drawing/2014/main" id="{5FA4E2B6-5756-4F09-AD28-F56CA5EE7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ED8C6-B28F-49CC-8115-918269A50396}"/>
              </a:ext>
            </a:extLst>
          </p:cNvPr>
          <p:cNvSpPr>
            <a:spLocks noGrp="1"/>
          </p:cNvSpPr>
          <p:nvPr>
            <p:ph type="sldNum" sz="quarter" idx="12"/>
          </p:nvPr>
        </p:nvSpPr>
        <p:spPr/>
        <p:txBody>
          <a:bodyPr/>
          <a:lstStyle/>
          <a:p>
            <a:fld id="{7053E7CB-6B4C-4213-A05D-2B6F7BE3A08F}" type="slidenum">
              <a:rPr lang="en-US" smtClean="0"/>
              <a:t>‹#›</a:t>
            </a:fld>
            <a:endParaRPr lang="en-US"/>
          </a:p>
        </p:txBody>
      </p:sp>
    </p:spTree>
    <p:extLst>
      <p:ext uri="{BB962C8B-B14F-4D97-AF65-F5344CB8AC3E}">
        <p14:creationId xmlns:p14="http://schemas.microsoft.com/office/powerpoint/2010/main" val="266169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AED1-8B0E-4123-B4BD-DC362F8CC8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7D6114-7F53-46A5-96C5-8FDB8B1E39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53BFC-D12A-472B-BF4F-0C96EDE34631}"/>
              </a:ext>
            </a:extLst>
          </p:cNvPr>
          <p:cNvSpPr>
            <a:spLocks noGrp="1"/>
          </p:cNvSpPr>
          <p:nvPr>
            <p:ph type="dt" sz="half" idx="10"/>
          </p:nvPr>
        </p:nvSpPr>
        <p:spPr/>
        <p:txBody>
          <a:bodyPr/>
          <a:lstStyle/>
          <a:p>
            <a:fld id="{F96FBF67-26CD-4C20-9C96-20120CA3F718}" type="datetimeFigureOut">
              <a:rPr lang="en-US" smtClean="0"/>
              <a:t>10/16/2019</a:t>
            </a:fld>
            <a:endParaRPr lang="en-US"/>
          </a:p>
        </p:txBody>
      </p:sp>
      <p:sp>
        <p:nvSpPr>
          <p:cNvPr id="5" name="Footer Placeholder 4">
            <a:extLst>
              <a:ext uri="{FF2B5EF4-FFF2-40B4-BE49-F238E27FC236}">
                <a16:creationId xmlns:a16="http://schemas.microsoft.com/office/drawing/2014/main" id="{F623225E-51B6-433F-B139-87D2D4DBC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519D3-565E-452F-942B-47BD2F5A31EB}"/>
              </a:ext>
            </a:extLst>
          </p:cNvPr>
          <p:cNvSpPr>
            <a:spLocks noGrp="1"/>
          </p:cNvSpPr>
          <p:nvPr>
            <p:ph type="sldNum" sz="quarter" idx="12"/>
          </p:nvPr>
        </p:nvSpPr>
        <p:spPr/>
        <p:txBody>
          <a:bodyPr/>
          <a:lstStyle/>
          <a:p>
            <a:fld id="{7053E7CB-6B4C-4213-A05D-2B6F7BE3A08F}" type="slidenum">
              <a:rPr lang="en-US" smtClean="0"/>
              <a:t>‹#›</a:t>
            </a:fld>
            <a:endParaRPr lang="en-US"/>
          </a:p>
        </p:txBody>
      </p:sp>
    </p:spTree>
    <p:extLst>
      <p:ext uri="{BB962C8B-B14F-4D97-AF65-F5344CB8AC3E}">
        <p14:creationId xmlns:p14="http://schemas.microsoft.com/office/powerpoint/2010/main" val="3218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7062-E4A6-4BC1-885B-C812EF2B30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99EF8E-1F4A-4054-B6BB-535C8939C6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395D34-E36D-4B34-A642-ADF581EBC777}"/>
              </a:ext>
            </a:extLst>
          </p:cNvPr>
          <p:cNvSpPr>
            <a:spLocks noGrp="1"/>
          </p:cNvSpPr>
          <p:nvPr>
            <p:ph type="dt" sz="half" idx="10"/>
          </p:nvPr>
        </p:nvSpPr>
        <p:spPr/>
        <p:txBody>
          <a:bodyPr/>
          <a:lstStyle/>
          <a:p>
            <a:fld id="{F96FBF67-26CD-4C20-9C96-20120CA3F718}" type="datetimeFigureOut">
              <a:rPr lang="en-US" smtClean="0"/>
              <a:t>10/16/2019</a:t>
            </a:fld>
            <a:endParaRPr lang="en-US"/>
          </a:p>
        </p:txBody>
      </p:sp>
      <p:sp>
        <p:nvSpPr>
          <p:cNvPr id="5" name="Footer Placeholder 4">
            <a:extLst>
              <a:ext uri="{FF2B5EF4-FFF2-40B4-BE49-F238E27FC236}">
                <a16:creationId xmlns:a16="http://schemas.microsoft.com/office/drawing/2014/main" id="{E9EDABE7-35C6-48A3-B68E-5A629A9B6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C6470-050D-4472-A3A5-008C1AC06AE3}"/>
              </a:ext>
            </a:extLst>
          </p:cNvPr>
          <p:cNvSpPr>
            <a:spLocks noGrp="1"/>
          </p:cNvSpPr>
          <p:nvPr>
            <p:ph type="sldNum" sz="quarter" idx="12"/>
          </p:nvPr>
        </p:nvSpPr>
        <p:spPr/>
        <p:txBody>
          <a:bodyPr/>
          <a:lstStyle/>
          <a:p>
            <a:fld id="{7053E7CB-6B4C-4213-A05D-2B6F7BE3A08F}" type="slidenum">
              <a:rPr lang="en-US" smtClean="0"/>
              <a:t>‹#›</a:t>
            </a:fld>
            <a:endParaRPr lang="en-US"/>
          </a:p>
        </p:txBody>
      </p:sp>
    </p:spTree>
    <p:extLst>
      <p:ext uri="{BB962C8B-B14F-4D97-AF65-F5344CB8AC3E}">
        <p14:creationId xmlns:p14="http://schemas.microsoft.com/office/powerpoint/2010/main" val="777615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D722F-7A61-4D00-8DE1-5C99179D0B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4A7782-BC13-45B4-AAD5-D08E4BE9B9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B29475-AC81-4747-989A-BB27190A04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AC8174-A674-417E-B0C6-B0B43E1750F5}"/>
              </a:ext>
            </a:extLst>
          </p:cNvPr>
          <p:cNvSpPr>
            <a:spLocks noGrp="1"/>
          </p:cNvSpPr>
          <p:nvPr>
            <p:ph type="dt" sz="half" idx="10"/>
          </p:nvPr>
        </p:nvSpPr>
        <p:spPr/>
        <p:txBody>
          <a:bodyPr/>
          <a:lstStyle/>
          <a:p>
            <a:fld id="{F96FBF67-26CD-4C20-9C96-20120CA3F718}" type="datetimeFigureOut">
              <a:rPr lang="en-US" smtClean="0"/>
              <a:t>10/16/2019</a:t>
            </a:fld>
            <a:endParaRPr lang="en-US"/>
          </a:p>
        </p:txBody>
      </p:sp>
      <p:sp>
        <p:nvSpPr>
          <p:cNvPr id="6" name="Footer Placeholder 5">
            <a:extLst>
              <a:ext uri="{FF2B5EF4-FFF2-40B4-BE49-F238E27FC236}">
                <a16:creationId xmlns:a16="http://schemas.microsoft.com/office/drawing/2014/main" id="{7AF48648-CDB3-49C4-9398-7F26B0BC0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C3B97-1768-4873-B751-DCDE641DCFD0}"/>
              </a:ext>
            </a:extLst>
          </p:cNvPr>
          <p:cNvSpPr>
            <a:spLocks noGrp="1"/>
          </p:cNvSpPr>
          <p:nvPr>
            <p:ph type="sldNum" sz="quarter" idx="12"/>
          </p:nvPr>
        </p:nvSpPr>
        <p:spPr/>
        <p:txBody>
          <a:bodyPr/>
          <a:lstStyle/>
          <a:p>
            <a:fld id="{7053E7CB-6B4C-4213-A05D-2B6F7BE3A08F}" type="slidenum">
              <a:rPr lang="en-US" smtClean="0"/>
              <a:t>‹#›</a:t>
            </a:fld>
            <a:endParaRPr lang="en-US"/>
          </a:p>
        </p:txBody>
      </p:sp>
    </p:spTree>
    <p:extLst>
      <p:ext uri="{BB962C8B-B14F-4D97-AF65-F5344CB8AC3E}">
        <p14:creationId xmlns:p14="http://schemas.microsoft.com/office/powerpoint/2010/main" val="2924098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C3811-4777-4B50-ABF2-CD143FF767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C1966A-3A64-4FCC-8E2F-20BB3F192C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41E36A-E045-43FE-8A28-F06FC434CA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F4B774-F92B-41C6-AB62-5E425A172D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C137D3-B340-4140-B282-E0BCAC84CE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05050C-C436-4D54-8347-2692E117B740}"/>
              </a:ext>
            </a:extLst>
          </p:cNvPr>
          <p:cNvSpPr>
            <a:spLocks noGrp="1"/>
          </p:cNvSpPr>
          <p:nvPr>
            <p:ph type="dt" sz="half" idx="10"/>
          </p:nvPr>
        </p:nvSpPr>
        <p:spPr/>
        <p:txBody>
          <a:bodyPr/>
          <a:lstStyle/>
          <a:p>
            <a:fld id="{F96FBF67-26CD-4C20-9C96-20120CA3F718}" type="datetimeFigureOut">
              <a:rPr lang="en-US" smtClean="0"/>
              <a:t>10/16/2019</a:t>
            </a:fld>
            <a:endParaRPr lang="en-US"/>
          </a:p>
        </p:txBody>
      </p:sp>
      <p:sp>
        <p:nvSpPr>
          <p:cNvPr id="8" name="Footer Placeholder 7">
            <a:extLst>
              <a:ext uri="{FF2B5EF4-FFF2-40B4-BE49-F238E27FC236}">
                <a16:creationId xmlns:a16="http://schemas.microsoft.com/office/drawing/2014/main" id="{E6A77E99-FF53-4A01-BF84-C4D9E944D2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7166F5-FEAB-4C6F-95D6-756DD2FE3E7E}"/>
              </a:ext>
            </a:extLst>
          </p:cNvPr>
          <p:cNvSpPr>
            <a:spLocks noGrp="1"/>
          </p:cNvSpPr>
          <p:nvPr>
            <p:ph type="sldNum" sz="quarter" idx="12"/>
          </p:nvPr>
        </p:nvSpPr>
        <p:spPr/>
        <p:txBody>
          <a:bodyPr/>
          <a:lstStyle/>
          <a:p>
            <a:fld id="{7053E7CB-6B4C-4213-A05D-2B6F7BE3A08F}" type="slidenum">
              <a:rPr lang="en-US" smtClean="0"/>
              <a:t>‹#›</a:t>
            </a:fld>
            <a:endParaRPr lang="en-US"/>
          </a:p>
        </p:txBody>
      </p:sp>
    </p:spTree>
    <p:extLst>
      <p:ext uri="{BB962C8B-B14F-4D97-AF65-F5344CB8AC3E}">
        <p14:creationId xmlns:p14="http://schemas.microsoft.com/office/powerpoint/2010/main" val="404742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F269-EBED-4D9F-BE47-2B7BC3EB0C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9463F1-DF1B-40AF-B3DD-B93C5D3775C5}"/>
              </a:ext>
            </a:extLst>
          </p:cNvPr>
          <p:cNvSpPr>
            <a:spLocks noGrp="1"/>
          </p:cNvSpPr>
          <p:nvPr>
            <p:ph type="dt" sz="half" idx="10"/>
          </p:nvPr>
        </p:nvSpPr>
        <p:spPr/>
        <p:txBody>
          <a:bodyPr/>
          <a:lstStyle/>
          <a:p>
            <a:fld id="{F96FBF67-26CD-4C20-9C96-20120CA3F718}" type="datetimeFigureOut">
              <a:rPr lang="en-US" smtClean="0"/>
              <a:t>10/16/2019</a:t>
            </a:fld>
            <a:endParaRPr lang="en-US"/>
          </a:p>
        </p:txBody>
      </p:sp>
      <p:sp>
        <p:nvSpPr>
          <p:cNvPr id="4" name="Footer Placeholder 3">
            <a:extLst>
              <a:ext uri="{FF2B5EF4-FFF2-40B4-BE49-F238E27FC236}">
                <a16:creationId xmlns:a16="http://schemas.microsoft.com/office/drawing/2014/main" id="{4B805F6D-3FB9-4710-981E-7CDF5F2D0F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FFC24C-785A-4E9F-93A8-AB30E3C6D113}"/>
              </a:ext>
            </a:extLst>
          </p:cNvPr>
          <p:cNvSpPr>
            <a:spLocks noGrp="1"/>
          </p:cNvSpPr>
          <p:nvPr>
            <p:ph type="sldNum" sz="quarter" idx="12"/>
          </p:nvPr>
        </p:nvSpPr>
        <p:spPr/>
        <p:txBody>
          <a:bodyPr/>
          <a:lstStyle/>
          <a:p>
            <a:fld id="{7053E7CB-6B4C-4213-A05D-2B6F7BE3A08F}" type="slidenum">
              <a:rPr lang="en-US" smtClean="0"/>
              <a:t>‹#›</a:t>
            </a:fld>
            <a:endParaRPr lang="en-US"/>
          </a:p>
        </p:txBody>
      </p:sp>
    </p:spTree>
    <p:extLst>
      <p:ext uri="{BB962C8B-B14F-4D97-AF65-F5344CB8AC3E}">
        <p14:creationId xmlns:p14="http://schemas.microsoft.com/office/powerpoint/2010/main" val="1167277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2B921C-5D77-4742-A53B-6517610CCA8D}"/>
              </a:ext>
            </a:extLst>
          </p:cNvPr>
          <p:cNvSpPr>
            <a:spLocks noGrp="1"/>
          </p:cNvSpPr>
          <p:nvPr>
            <p:ph type="dt" sz="half" idx="10"/>
          </p:nvPr>
        </p:nvSpPr>
        <p:spPr/>
        <p:txBody>
          <a:bodyPr/>
          <a:lstStyle/>
          <a:p>
            <a:fld id="{F96FBF67-26CD-4C20-9C96-20120CA3F718}" type="datetimeFigureOut">
              <a:rPr lang="en-US" smtClean="0"/>
              <a:t>10/16/2019</a:t>
            </a:fld>
            <a:endParaRPr lang="en-US"/>
          </a:p>
        </p:txBody>
      </p:sp>
      <p:sp>
        <p:nvSpPr>
          <p:cNvPr id="3" name="Footer Placeholder 2">
            <a:extLst>
              <a:ext uri="{FF2B5EF4-FFF2-40B4-BE49-F238E27FC236}">
                <a16:creationId xmlns:a16="http://schemas.microsoft.com/office/drawing/2014/main" id="{E55CC91C-B2DB-43B5-AF7A-78A21A6D74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A04E8A-468B-48BD-9B56-1E70D514D310}"/>
              </a:ext>
            </a:extLst>
          </p:cNvPr>
          <p:cNvSpPr>
            <a:spLocks noGrp="1"/>
          </p:cNvSpPr>
          <p:nvPr>
            <p:ph type="sldNum" sz="quarter" idx="12"/>
          </p:nvPr>
        </p:nvSpPr>
        <p:spPr/>
        <p:txBody>
          <a:bodyPr/>
          <a:lstStyle/>
          <a:p>
            <a:fld id="{7053E7CB-6B4C-4213-A05D-2B6F7BE3A08F}" type="slidenum">
              <a:rPr lang="en-US" smtClean="0"/>
              <a:t>‹#›</a:t>
            </a:fld>
            <a:endParaRPr lang="en-US"/>
          </a:p>
        </p:txBody>
      </p:sp>
    </p:spTree>
    <p:extLst>
      <p:ext uri="{BB962C8B-B14F-4D97-AF65-F5344CB8AC3E}">
        <p14:creationId xmlns:p14="http://schemas.microsoft.com/office/powerpoint/2010/main" val="3665830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D186-C0B6-4C25-A24D-1E87946659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E5EEB1-1CC3-4FDE-9786-D270A5FD2D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F421BF-E1DB-440E-AD0C-906D14814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E41CF8-376B-4502-A27C-0EA64A173EAF}"/>
              </a:ext>
            </a:extLst>
          </p:cNvPr>
          <p:cNvSpPr>
            <a:spLocks noGrp="1"/>
          </p:cNvSpPr>
          <p:nvPr>
            <p:ph type="dt" sz="half" idx="10"/>
          </p:nvPr>
        </p:nvSpPr>
        <p:spPr/>
        <p:txBody>
          <a:bodyPr/>
          <a:lstStyle/>
          <a:p>
            <a:fld id="{F96FBF67-26CD-4C20-9C96-20120CA3F718}" type="datetimeFigureOut">
              <a:rPr lang="en-US" smtClean="0"/>
              <a:t>10/16/2019</a:t>
            </a:fld>
            <a:endParaRPr lang="en-US"/>
          </a:p>
        </p:txBody>
      </p:sp>
      <p:sp>
        <p:nvSpPr>
          <p:cNvPr id="6" name="Footer Placeholder 5">
            <a:extLst>
              <a:ext uri="{FF2B5EF4-FFF2-40B4-BE49-F238E27FC236}">
                <a16:creationId xmlns:a16="http://schemas.microsoft.com/office/drawing/2014/main" id="{7CC1C501-3EE4-4E20-A5C2-F4024966B0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A7EAA-915B-4D47-BF1B-D0850C38F516}"/>
              </a:ext>
            </a:extLst>
          </p:cNvPr>
          <p:cNvSpPr>
            <a:spLocks noGrp="1"/>
          </p:cNvSpPr>
          <p:nvPr>
            <p:ph type="sldNum" sz="quarter" idx="12"/>
          </p:nvPr>
        </p:nvSpPr>
        <p:spPr/>
        <p:txBody>
          <a:bodyPr/>
          <a:lstStyle/>
          <a:p>
            <a:fld id="{7053E7CB-6B4C-4213-A05D-2B6F7BE3A08F}" type="slidenum">
              <a:rPr lang="en-US" smtClean="0"/>
              <a:t>‹#›</a:t>
            </a:fld>
            <a:endParaRPr lang="en-US"/>
          </a:p>
        </p:txBody>
      </p:sp>
    </p:spTree>
    <p:extLst>
      <p:ext uri="{BB962C8B-B14F-4D97-AF65-F5344CB8AC3E}">
        <p14:creationId xmlns:p14="http://schemas.microsoft.com/office/powerpoint/2010/main" val="1338440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A9494-FE82-45D2-9784-1D77DC04FE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1F9749-07F3-4B2A-87FE-D871E9CA34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06EEB2-ABCC-4C56-9513-73C835139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5227D7-5ECF-4C96-A798-F6036B123903}"/>
              </a:ext>
            </a:extLst>
          </p:cNvPr>
          <p:cNvSpPr>
            <a:spLocks noGrp="1"/>
          </p:cNvSpPr>
          <p:nvPr>
            <p:ph type="dt" sz="half" idx="10"/>
          </p:nvPr>
        </p:nvSpPr>
        <p:spPr/>
        <p:txBody>
          <a:bodyPr/>
          <a:lstStyle/>
          <a:p>
            <a:fld id="{F96FBF67-26CD-4C20-9C96-20120CA3F718}" type="datetimeFigureOut">
              <a:rPr lang="en-US" smtClean="0"/>
              <a:t>10/16/2019</a:t>
            </a:fld>
            <a:endParaRPr lang="en-US"/>
          </a:p>
        </p:txBody>
      </p:sp>
      <p:sp>
        <p:nvSpPr>
          <p:cNvPr id="6" name="Footer Placeholder 5">
            <a:extLst>
              <a:ext uri="{FF2B5EF4-FFF2-40B4-BE49-F238E27FC236}">
                <a16:creationId xmlns:a16="http://schemas.microsoft.com/office/drawing/2014/main" id="{3ECB92E9-62A0-4C44-818B-7C70AD6D21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8B70E7-9D0D-48DF-8006-FB03CF9ED61C}"/>
              </a:ext>
            </a:extLst>
          </p:cNvPr>
          <p:cNvSpPr>
            <a:spLocks noGrp="1"/>
          </p:cNvSpPr>
          <p:nvPr>
            <p:ph type="sldNum" sz="quarter" idx="12"/>
          </p:nvPr>
        </p:nvSpPr>
        <p:spPr/>
        <p:txBody>
          <a:bodyPr/>
          <a:lstStyle/>
          <a:p>
            <a:fld id="{7053E7CB-6B4C-4213-A05D-2B6F7BE3A08F}" type="slidenum">
              <a:rPr lang="en-US" smtClean="0"/>
              <a:t>‹#›</a:t>
            </a:fld>
            <a:endParaRPr lang="en-US"/>
          </a:p>
        </p:txBody>
      </p:sp>
    </p:spTree>
    <p:extLst>
      <p:ext uri="{BB962C8B-B14F-4D97-AF65-F5344CB8AC3E}">
        <p14:creationId xmlns:p14="http://schemas.microsoft.com/office/powerpoint/2010/main" val="152086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88FFA2-AE13-41A6-8865-E80FA5A1F4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84F58-C272-4A85-96CF-18088041A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217E1-A342-4AC6-8911-76BDC0EA64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FBF67-26CD-4C20-9C96-20120CA3F718}" type="datetimeFigureOut">
              <a:rPr lang="en-US" smtClean="0"/>
              <a:t>10/16/2019</a:t>
            </a:fld>
            <a:endParaRPr lang="en-US"/>
          </a:p>
        </p:txBody>
      </p:sp>
      <p:sp>
        <p:nvSpPr>
          <p:cNvPr id="5" name="Footer Placeholder 4">
            <a:extLst>
              <a:ext uri="{FF2B5EF4-FFF2-40B4-BE49-F238E27FC236}">
                <a16:creationId xmlns:a16="http://schemas.microsoft.com/office/drawing/2014/main" id="{0740503A-9797-4873-A94B-4E6A8FDB47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367506-E960-4380-8D02-573008A1DC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3E7CB-6B4C-4213-A05D-2B6F7BE3A08F}" type="slidenum">
              <a:rPr lang="en-US" smtClean="0"/>
              <a:t>‹#›</a:t>
            </a:fld>
            <a:endParaRPr lang="en-US"/>
          </a:p>
        </p:txBody>
      </p:sp>
    </p:spTree>
    <p:extLst>
      <p:ext uri="{BB962C8B-B14F-4D97-AF65-F5344CB8AC3E}">
        <p14:creationId xmlns:p14="http://schemas.microsoft.com/office/powerpoint/2010/main" val="304084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7448" y="2492896"/>
            <a:ext cx="9505056" cy="1626050"/>
          </a:xfrm>
        </p:spPr>
        <p:txBody>
          <a:bodyPr>
            <a:normAutofit/>
          </a:bodyPr>
          <a:lstStyle/>
          <a:p>
            <a:pPr algn="l"/>
            <a:r>
              <a:rPr lang="en-US" sz="4400" dirty="0">
                <a:solidFill>
                  <a:srgbClr val="FF0000"/>
                </a:solidFill>
              </a:rPr>
              <a:t>Lecture 13b: Cloud Storage </a:t>
            </a:r>
          </a:p>
        </p:txBody>
      </p:sp>
      <p:sp>
        <p:nvSpPr>
          <p:cNvPr id="3" name="TextBox 2"/>
          <p:cNvSpPr txBox="1"/>
          <p:nvPr/>
        </p:nvSpPr>
        <p:spPr>
          <a:xfrm>
            <a:off x="1775520" y="4797152"/>
            <a:ext cx="9433048" cy="369332"/>
          </a:xfrm>
          <a:prstGeom prst="rect">
            <a:avLst/>
          </a:prstGeom>
          <a:noFill/>
        </p:spPr>
        <p:txBody>
          <a:bodyPr wrap="square" rtlCol="0">
            <a:spAutoFit/>
          </a:bodyPr>
          <a:lstStyle/>
          <a:p>
            <a:r>
              <a:rPr lang="en-US"/>
              <a:t>Selected </a:t>
            </a:r>
            <a:r>
              <a:rPr lang="en-US" dirty="0"/>
              <a:t>slides credit to textbook author Dan C. </a:t>
            </a:r>
            <a:r>
              <a:rPr lang="en-US" dirty="0" err="1"/>
              <a:t>Marinescu</a:t>
            </a:r>
            <a:r>
              <a:rPr lang="en-US" dirty="0"/>
              <a:t>; Figure numbers as in textbook.</a:t>
            </a:r>
          </a:p>
        </p:txBody>
      </p:sp>
      <p:pic>
        <p:nvPicPr>
          <p:cNvPr id="5" name="Picture 4"/>
          <p:cNvPicPr>
            <a:picLocks noChangeAspect="1"/>
          </p:cNvPicPr>
          <p:nvPr/>
        </p:nvPicPr>
        <p:blipFill>
          <a:blip r:embed="rId2"/>
          <a:stretch>
            <a:fillRect/>
          </a:stretch>
        </p:blipFill>
        <p:spPr>
          <a:xfrm>
            <a:off x="6226050" y="765933"/>
            <a:ext cx="4420890" cy="2461411"/>
          </a:xfrm>
          <a:prstGeom prst="rect">
            <a:avLst/>
          </a:prstGeom>
        </p:spPr>
      </p:pic>
    </p:spTree>
    <p:extLst>
      <p:ext uri="{BB962C8B-B14F-4D97-AF65-F5344CB8AC3E}">
        <p14:creationId xmlns:p14="http://schemas.microsoft.com/office/powerpoint/2010/main" val="2293129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9011344" cy="509752"/>
          </a:xfrm>
        </p:spPr>
        <p:txBody>
          <a:bodyPr>
            <a:normAutofit fontScale="90000"/>
          </a:bodyPr>
          <a:lstStyle/>
          <a:p>
            <a:r>
              <a:rPr lang="en-US" dirty="0">
                <a:solidFill>
                  <a:srgbClr val="FF0000"/>
                </a:solidFill>
              </a:rPr>
              <a:t>Storage requirements of cloud applications</a:t>
            </a:r>
          </a:p>
        </p:txBody>
      </p:sp>
      <p:sp>
        <p:nvSpPr>
          <p:cNvPr id="3" name="Content Placeholder 2"/>
          <p:cNvSpPr>
            <a:spLocks noGrp="1"/>
          </p:cNvSpPr>
          <p:nvPr>
            <p:ph idx="1"/>
          </p:nvPr>
        </p:nvSpPr>
        <p:spPr>
          <a:xfrm>
            <a:off x="1343472" y="1128104"/>
            <a:ext cx="9132214" cy="5244662"/>
          </a:xfrm>
        </p:spPr>
        <p:txBody>
          <a:bodyPr>
            <a:normAutofit/>
          </a:bodyPr>
          <a:lstStyle/>
          <a:p>
            <a:r>
              <a:rPr lang="en-US" sz="2000" dirty="0">
                <a:latin typeface="+mn-lt"/>
              </a:rPr>
              <a:t>Most cloud applications are data-intensive and test the limitations of the existing infrastructure. Requirements:</a:t>
            </a:r>
          </a:p>
          <a:p>
            <a:pPr lvl="1"/>
            <a:r>
              <a:rPr lang="en-US" sz="1800" dirty="0">
                <a:latin typeface="+mn-lt"/>
              </a:rPr>
              <a:t>Rapid application development and short-time to the market.  </a:t>
            </a:r>
          </a:p>
          <a:p>
            <a:pPr lvl="1"/>
            <a:r>
              <a:rPr lang="en-US" sz="1800" dirty="0">
                <a:latin typeface="+mn-lt"/>
              </a:rPr>
              <a:t>Low latency.</a:t>
            </a:r>
          </a:p>
          <a:p>
            <a:pPr lvl="1"/>
            <a:r>
              <a:rPr lang="en-US" sz="1800" dirty="0">
                <a:latin typeface="+mn-lt"/>
              </a:rPr>
              <a:t>Scalability.</a:t>
            </a:r>
          </a:p>
          <a:p>
            <a:pPr lvl="1"/>
            <a:r>
              <a:rPr lang="en-US" sz="1800" dirty="0">
                <a:latin typeface="+mn-lt"/>
              </a:rPr>
              <a:t>High availability. </a:t>
            </a:r>
          </a:p>
          <a:p>
            <a:pPr lvl="1"/>
            <a:r>
              <a:rPr lang="en-US" sz="1800" dirty="0">
                <a:latin typeface="+mn-lt"/>
              </a:rPr>
              <a:t>Consistent view of the data.</a:t>
            </a:r>
          </a:p>
          <a:p>
            <a:r>
              <a:rPr lang="en-US" sz="2000" dirty="0">
                <a:latin typeface="+mn-lt"/>
              </a:rPr>
              <a:t>These requirements cannot be satisfied simultaneously by existing database models; e.g., relational databases are easy to use for application development but do not scale well.</a:t>
            </a:r>
          </a:p>
          <a:p>
            <a:r>
              <a:rPr lang="en-US" sz="2000" dirty="0">
                <a:solidFill>
                  <a:srgbClr val="00B0F0"/>
                </a:solidFill>
                <a:latin typeface="+mn-lt"/>
              </a:rPr>
              <a:t>The </a:t>
            </a:r>
            <a:r>
              <a:rPr lang="en-US" sz="2000" dirty="0" err="1">
                <a:solidFill>
                  <a:srgbClr val="00B0F0"/>
                </a:solidFill>
                <a:latin typeface="+mn-lt"/>
              </a:rPr>
              <a:t>NoSQL</a:t>
            </a:r>
            <a:r>
              <a:rPr lang="en-US" sz="2000" dirty="0">
                <a:solidFill>
                  <a:srgbClr val="00B0F0"/>
                </a:solidFill>
                <a:latin typeface="+mn-lt"/>
              </a:rPr>
              <a:t> model is useful when the  structure of the data does not require a relational model and the amount of data is very large.</a:t>
            </a:r>
          </a:p>
          <a:p>
            <a:pPr lvl="1"/>
            <a:r>
              <a:rPr lang="en-US" sz="1800" dirty="0">
                <a:latin typeface="+mn-lt"/>
              </a:rPr>
              <a:t>Does not support SQL as a query language.</a:t>
            </a:r>
          </a:p>
          <a:p>
            <a:pPr lvl="1"/>
            <a:r>
              <a:rPr lang="en-US" sz="1800" dirty="0">
                <a:latin typeface="+mn-lt"/>
              </a:rPr>
              <a:t>May not guarantee the ACID (Atomicity, Consistency, Isolation, Durability) properties of traditional databases; it usually guarantees the </a:t>
            </a:r>
            <a:r>
              <a:rPr lang="en-US" sz="1800" i="1" dirty="0">
                <a:latin typeface="+mn-lt"/>
              </a:rPr>
              <a:t>eventual consistency</a:t>
            </a:r>
            <a:r>
              <a:rPr lang="en-US" sz="1800" dirty="0">
                <a:latin typeface="+mn-lt"/>
              </a:rPr>
              <a:t> for transactions limited to a single data item.  </a:t>
            </a:r>
          </a:p>
        </p:txBody>
      </p:sp>
    </p:spTree>
    <p:extLst>
      <p:ext uri="{BB962C8B-B14F-4D97-AF65-F5344CB8AC3E}">
        <p14:creationId xmlns:p14="http://schemas.microsoft.com/office/powerpoint/2010/main" val="112115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199"/>
            <a:ext cx="8723312" cy="695326"/>
          </a:xfrm>
        </p:spPr>
        <p:txBody>
          <a:bodyPr>
            <a:normAutofit fontScale="90000"/>
          </a:bodyPr>
          <a:lstStyle/>
          <a:p>
            <a:r>
              <a:rPr lang="en-US" dirty="0">
                <a:solidFill>
                  <a:srgbClr val="FF0000"/>
                </a:solidFill>
              </a:rPr>
              <a:t>Logical and physical organization of a file</a:t>
            </a:r>
          </a:p>
        </p:txBody>
      </p:sp>
      <p:sp>
        <p:nvSpPr>
          <p:cNvPr id="3" name="Content Placeholder 2"/>
          <p:cNvSpPr>
            <a:spLocks noGrp="1"/>
          </p:cNvSpPr>
          <p:nvPr>
            <p:ph idx="1"/>
          </p:nvPr>
        </p:nvSpPr>
        <p:spPr>
          <a:xfrm>
            <a:off x="1127448" y="1466850"/>
            <a:ext cx="9865096" cy="4654251"/>
          </a:xfrm>
        </p:spPr>
        <p:txBody>
          <a:bodyPr>
            <a:normAutofit/>
          </a:bodyPr>
          <a:lstStyle/>
          <a:p>
            <a:r>
              <a:rPr lang="en-US" sz="2400" dirty="0">
                <a:latin typeface="+mn-lt"/>
              </a:rPr>
              <a:t>File </a:t>
            </a:r>
            <a:r>
              <a:rPr lang="en-US" sz="2400" dirty="0">
                <a:latin typeface="+mn-lt"/>
                <a:sym typeface="Wingdings" pitchFamily="2" charset="2"/>
              </a:rPr>
              <a:t></a:t>
            </a:r>
            <a:r>
              <a:rPr lang="en-US" sz="2400" dirty="0">
                <a:latin typeface="+mn-lt"/>
              </a:rPr>
              <a:t> a linear array of cells stored on a persistent storage device. Viewed by an application as a collection of logical records; the file is stored on a physical device as a set of physical records, or blocks, of size dictated by the physical media.</a:t>
            </a:r>
          </a:p>
          <a:p>
            <a:r>
              <a:rPr lang="en-US" sz="2400" dirty="0">
                <a:latin typeface="+mn-lt"/>
              </a:rPr>
              <a:t> File pointer</a:t>
            </a:r>
            <a:r>
              <a:rPr lang="en-US" sz="2400" dirty="0">
                <a:latin typeface="+mn-lt"/>
                <a:sym typeface="Wingdings" pitchFamily="2" charset="2"/>
              </a:rPr>
              <a:t></a:t>
            </a:r>
            <a:r>
              <a:rPr lang="en-US" sz="2400" dirty="0">
                <a:latin typeface="+mn-lt"/>
              </a:rPr>
              <a:t> identifies a cell used as a starting point for a </a:t>
            </a:r>
            <a:r>
              <a:rPr lang="en-US" sz="2400" b="1" dirty="0">
                <a:latin typeface="+mn-lt"/>
              </a:rPr>
              <a:t>read</a:t>
            </a:r>
            <a:r>
              <a:rPr lang="en-US" sz="2400" dirty="0">
                <a:latin typeface="+mn-lt"/>
              </a:rPr>
              <a:t> or </a:t>
            </a:r>
            <a:r>
              <a:rPr lang="en-US" sz="2400" b="1" dirty="0">
                <a:latin typeface="+mn-lt"/>
              </a:rPr>
              <a:t>write</a:t>
            </a:r>
            <a:r>
              <a:rPr lang="en-US" sz="2400" dirty="0">
                <a:latin typeface="+mn-lt"/>
              </a:rPr>
              <a:t> operation. </a:t>
            </a:r>
          </a:p>
          <a:p>
            <a:r>
              <a:rPr lang="en-US" sz="2400" dirty="0">
                <a:solidFill>
                  <a:srgbClr val="00B0F0"/>
                </a:solidFill>
                <a:latin typeface="+mn-lt"/>
              </a:rPr>
              <a:t>The logical organization of a file </a:t>
            </a:r>
            <a:r>
              <a:rPr lang="en-US" sz="2400" dirty="0">
                <a:latin typeface="+mn-lt"/>
                <a:sym typeface="Wingdings" pitchFamily="2" charset="2"/>
              </a:rPr>
              <a:t> </a:t>
            </a:r>
            <a:r>
              <a:rPr lang="en-US" sz="2400" dirty="0">
                <a:latin typeface="+mn-lt"/>
              </a:rPr>
              <a:t>reflects the data model, the view of the data from the perspective of the application. </a:t>
            </a:r>
          </a:p>
          <a:p>
            <a:r>
              <a:rPr lang="en-US" sz="2400" dirty="0">
                <a:solidFill>
                  <a:srgbClr val="00B050"/>
                </a:solidFill>
                <a:latin typeface="+mn-lt"/>
              </a:rPr>
              <a:t>The physical organization of a file </a:t>
            </a:r>
            <a:r>
              <a:rPr lang="en-US" sz="2400" dirty="0">
                <a:latin typeface="+mn-lt"/>
                <a:sym typeface="Wingdings" pitchFamily="2" charset="2"/>
              </a:rPr>
              <a:t></a:t>
            </a:r>
            <a:r>
              <a:rPr lang="en-US" sz="2400" dirty="0">
                <a:latin typeface="+mn-lt"/>
              </a:rPr>
              <a:t> reflects the storage model and describes the manner the file is stored on a given storage media.</a:t>
            </a:r>
          </a:p>
        </p:txBody>
      </p:sp>
    </p:spTree>
    <p:extLst>
      <p:ext uri="{BB962C8B-B14F-4D97-AF65-F5344CB8AC3E}">
        <p14:creationId xmlns:p14="http://schemas.microsoft.com/office/powerpoint/2010/main" val="1914584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365125"/>
            <a:ext cx="9290248" cy="903635"/>
          </a:xfrm>
        </p:spPr>
        <p:txBody>
          <a:bodyPr/>
          <a:lstStyle/>
          <a:p>
            <a:r>
              <a:rPr lang="en-US" dirty="0">
                <a:solidFill>
                  <a:srgbClr val="FF0000"/>
                </a:solidFill>
              </a:rPr>
              <a:t>File systems</a:t>
            </a:r>
          </a:p>
        </p:txBody>
      </p:sp>
      <p:sp>
        <p:nvSpPr>
          <p:cNvPr id="3" name="Content Placeholder 2"/>
          <p:cNvSpPr>
            <a:spLocks noGrp="1"/>
          </p:cNvSpPr>
          <p:nvPr>
            <p:ph idx="1"/>
          </p:nvPr>
        </p:nvSpPr>
        <p:spPr>
          <a:xfrm>
            <a:off x="1343472" y="1412775"/>
            <a:ext cx="9433048" cy="4392489"/>
          </a:xfrm>
        </p:spPr>
        <p:txBody>
          <a:bodyPr>
            <a:normAutofit/>
          </a:bodyPr>
          <a:lstStyle/>
          <a:p>
            <a:r>
              <a:rPr lang="en-US" sz="2400" dirty="0">
                <a:latin typeface="+mn-lt"/>
              </a:rPr>
              <a:t>File system </a:t>
            </a:r>
            <a:r>
              <a:rPr lang="en-US" sz="2400" dirty="0">
                <a:latin typeface="+mn-lt"/>
                <a:sym typeface="Wingdings" pitchFamily="2" charset="2"/>
              </a:rPr>
              <a:t></a:t>
            </a:r>
            <a:r>
              <a:rPr lang="en-US" sz="2400" dirty="0">
                <a:latin typeface="+mn-lt"/>
              </a:rPr>
              <a:t> collection of directories; each directory provides information about a set of files. </a:t>
            </a:r>
          </a:p>
          <a:p>
            <a:pPr lvl="1"/>
            <a:r>
              <a:rPr lang="en-US" sz="2000" dirty="0">
                <a:latin typeface="+mn-lt"/>
              </a:rPr>
              <a:t>Traditional – Unix File System.</a:t>
            </a:r>
          </a:p>
          <a:p>
            <a:pPr lvl="1"/>
            <a:r>
              <a:rPr lang="en-US" sz="2000" dirty="0">
                <a:latin typeface="+mn-lt"/>
              </a:rPr>
              <a:t>Distributed file systems/Network File Systems (</a:t>
            </a:r>
            <a:r>
              <a:rPr lang="en-US" sz="2000" dirty="0">
                <a:solidFill>
                  <a:schemeClr val="accent2">
                    <a:lumMod val="75000"/>
                  </a:schemeClr>
                </a:solidFill>
                <a:latin typeface="+mn-lt"/>
              </a:rPr>
              <a:t>NFS</a:t>
            </a:r>
            <a:r>
              <a:rPr lang="en-US" sz="2000" dirty="0">
                <a:latin typeface="+mn-lt"/>
              </a:rPr>
              <a:t>)</a:t>
            </a:r>
          </a:p>
          <a:p>
            <a:pPr lvl="2"/>
            <a:r>
              <a:rPr lang="en-US" sz="1800" dirty="0">
                <a:latin typeface="+mn-lt"/>
              </a:rPr>
              <a:t>very popular, but do not scale well and have reliability problems; an NFS server could be a single point of failure.</a:t>
            </a:r>
          </a:p>
          <a:p>
            <a:pPr lvl="1"/>
            <a:r>
              <a:rPr lang="en-US" sz="2000" u="sng" dirty="0">
                <a:latin typeface="+mn-lt"/>
              </a:rPr>
              <a:t>Storage Area Networks </a:t>
            </a:r>
            <a:r>
              <a:rPr lang="en-US" sz="2000" dirty="0">
                <a:latin typeface="+mn-lt"/>
              </a:rPr>
              <a:t>(</a:t>
            </a:r>
            <a:r>
              <a:rPr lang="en-US" sz="2000" dirty="0">
                <a:solidFill>
                  <a:srgbClr val="00B050"/>
                </a:solidFill>
                <a:latin typeface="+mn-lt"/>
              </a:rPr>
              <a:t>SAN</a:t>
            </a:r>
            <a:r>
              <a:rPr lang="en-US" sz="2000" dirty="0">
                <a:latin typeface="+mn-lt"/>
              </a:rPr>
              <a:t>) - allow cloud servers to deal with non-disruptive changes in the storage configuration. A SAN-based implementation of a file system can be expensive, as each node must have a </a:t>
            </a:r>
            <a:r>
              <a:rPr lang="en-US" sz="2000" dirty="0" err="1">
                <a:latin typeface="+mn-lt"/>
              </a:rPr>
              <a:t>Fibre</a:t>
            </a:r>
            <a:r>
              <a:rPr lang="en-US" sz="2000" dirty="0">
                <a:latin typeface="+mn-lt"/>
              </a:rPr>
              <a:t> Channel adapter to connect to the network.</a:t>
            </a:r>
          </a:p>
          <a:p>
            <a:pPr lvl="1"/>
            <a:r>
              <a:rPr lang="en-US" sz="2000" u="sng" dirty="0">
                <a:latin typeface="+mn-lt"/>
              </a:rPr>
              <a:t>Parallel File Systems </a:t>
            </a:r>
            <a:r>
              <a:rPr lang="en-US" sz="2000" dirty="0">
                <a:latin typeface="+mn-lt"/>
              </a:rPr>
              <a:t>(</a:t>
            </a:r>
            <a:r>
              <a:rPr lang="en-US" sz="2000" dirty="0">
                <a:solidFill>
                  <a:srgbClr val="00B0F0"/>
                </a:solidFill>
                <a:latin typeface="+mn-lt"/>
              </a:rPr>
              <a:t>PFS</a:t>
            </a:r>
            <a:r>
              <a:rPr lang="en-US" sz="2000" dirty="0">
                <a:latin typeface="+mn-lt"/>
              </a:rPr>
              <a:t>) - scalable, capable of distributing files across a large number of nodes, with a global naming space. Several I/O nodes serve data to all computational nodes; it includes also a metadata server which contains information about the data stored in the I/O nodes.  </a:t>
            </a:r>
          </a:p>
        </p:txBody>
      </p:sp>
    </p:spTree>
    <p:extLst>
      <p:ext uri="{BB962C8B-B14F-4D97-AF65-F5344CB8AC3E}">
        <p14:creationId xmlns:p14="http://schemas.microsoft.com/office/powerpoint/2010/main" val="1187662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532561"/>
            <a:ext cx="10515600" cy="903635"/>
          </a:xfrm>
        </p:spPr>
        <p:txBody>
          <a:bodyPr/>
          <a:lstStyle/>
          <a:p>
            <a:r>
              <a:rPr lang="en-US" dirty="0"/>
              <a:t>	</a:t>
            </a:r>
            <a:r>
              <a:rPr lang="en-US" dirty="0">
                <a:solidFill>
                  <a:srgbClr val="FF0000"/>
                </a:solidFill>
              </a:rPr>
              <a:t>Unix File System (UFS)</a:t>
            </a:r>
          </a:p>
        </p:txBody>
      </p:sp>
      <p:sp>
        <p:nvSpPr>
          <p:cNvPr id="3" name="Content Placeholder 2"/>
          <p:cNvSpPr>
            <a:spLocks noGrp="1"/>
          </p:cNvSpPr>
          <p:nvPr>
            <p:ph idx="1"/>
          </p:nvPr>
        </p:nvSpPr>
        <p:spPr>
          <a:xfrm>
            <a:off x="1271464" y="1563444"/>
            <a:ext cx="9505056" cy="4529852"/>
          </a:xfrm>
        </p:spPr>
        <p:txBody>
          <a:bodyPr>
            <a:noAutofit/>
          </a:bodyPr>
          <a:lstStyle/>
          <a:p>
            <a:r>
              <a:rPr lang="en-US" sz="2400" dirty="0">
                <a:latin typeface="+mn-lt"/>
              </a:rPr>
              <a:t>The layered design provides </a:t>
            </a:r>
            <a:r>
              <a:rPr lang="en-US" sz="2400" dirty="0">
                <a:solidFill>
                  <a:srgbClr val="00B0F0"/>
                </a:solidFill>
                <a:latin typeface="+mn-lt"/>
              </a:rPr>
              <a:t>flexibility</a:t>
            </a:r>
            <a:r>
              <a:rPr lang="en-US" sz="2400" dirty="0">
                <a:latin typeface="+mn-lt"/>
              </a:rPr>
              <a:t>. </a:t>
            </a:r>
          </a:p>
          <a:p>
            <a:pPr lvl="1"/>
            <a:r>
              <a:rPr lang="en-US" sz="2000" dirty="0">
                <a:latin typeface="+mn-lt"/>
              </a:rPr>
              <a:t>Separate the concerns for the physical file structure from the logical one. </a:t>
            </a:r>
          </a:p>
          <a:p>
            <a:r>
              <a:rPr lang="en-US" sz="2400" dirty="0">
                <a:latin typeface="+mn-lt"/>
              </a:rPr>
              <a:t>The hierarchical design and file naming convention supports </a:t>
            </a:r>
            <a:r>
              <a:rPr lang="en-US" sz="2400" dirty="0">
                <a:solidFill>
                  <a:srgbClr val="00B0F0"/>
                </a:solidFill>
                <a:latin typeface="+mn-lt"/>
              </a:rPr>
              <a:t>scalability</a:t>
            </a:r>
            <a:r>
              <a:rPr lang="en-US" sz="2400" dirty="0">
                <a:latin typeface="+mn-lt"/>
              </a:rPr>
              <a:t>.</a:t>
            </a:r>
          </a:p>
          <a:p>
            <a:pPr lvl="1"/>
            <a:r>
              <a:rPr lang="en-US" sz="2000" dirty="0">
                <a:latin typeface="+mn-lt"/>
              </a:rPr>
              <a:t>It allows grouping of files directories, supports multiple levels of directories, and  collections of directories and files, the so-called file systems.</a:t>
            </a:r>
          </a:p>
          <a:p>
            <a:r>
              <a:rPr lang="en-US" sz="2400" dirty="0">
                <a:latin typeface="+mn-lt"/>
              </a:rPr>
              <a:t>The </a:t>
            </a:r>
            <a:r>
              <a:rPr lang="en-US" sz="2400" dirty="0">
                <a:solidFill>
                  <a:srgbClr val="00B0F0"/>
                </a:solidFill>
                <a:latin typeface="+mn-lt"/>
              </a:rPr>
              <a:t>metadata</a:t>
            </a:r>
            <a:r>
              <a:rPr lang="en-US" sz="2400" dirty="0">
                <a:latin typeface="+mn-lt"/>
              </a:rPr>
              <a:t> supports a systematic design philosophy of the file system and device-independence.</a:t>
            </a:r>
          </a:p>
          <a:p>
            <a:pPr lvl="1"/>
            <a:r>
              <a:rPr lang="en-US" sz="2000" dirty="0">
                <a:latin typeface="+mn-lt"/>
              </a:rPr>
              <a:t>Metadata includes: file owner, access rights, creation time, time of the last modification, file size, the structure of the file and the persistent storage device cells where data is stored. </a:t>
            </a:r>
          </a:p>
          <a:p>
            <a:pPr lvl="1"/>
            <a:r>
              <a:rPr lang="en-US" sz="2000" dirty="0">
                <a:latin typeface="+mn-lt"/>
              </a:rPr>
              <a:t>The  </a:t>
            </a:r>
            <a:r>
              <a:rPr lang="en-US" sz="2000" i="1" dirty="0" err="1">
                <a:latin typeface="+mn-lt"/>
              </a:rPr>
              <a:t>inodes</a:t>
            </a:r>
            <a:r>
              <a:rPr lang="en-US" sz="2000" dirty="0">
                <a:latin typeface="+mn-lt"/>
              </a:rPr>
              <a:t> contain information about individual files and directories. The </a:t>
            </a:r>
            <a:r>
              <a:rPr lang="en-US" sz="2000" dirty="0" err="1">
                <a:latin typeface="+mn-lt"/>
              </a:rPr>
              <a:t>inodes</a:t>
            </a:r>
            <a:r>
              <a:rPr lang="en-US" sz="2000" dirty="0">
                <a:latin typeface="+mn-lt"/>
              </a:rPr>
              <a:t> are kept on persistent media together with the data. </a:t>
            </a:r>
          </a:p>
        </p:txBody>
      </p:sp>
    </p:spTree>
    <p:extLst>
      <p:ext uri="{BB962C8B-B14F-4D97-AF65-F5344CB8AC3E}">
        <p14:creationId xmlns:p14="http://schemas.microsoft.com/office/powerpoint/2010/main" val="884613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676400" y="542925"/>
            <a:ext cx="8480612" cy="542253"/>
          </a:xfrm>
        </p:spPr>
        <p:txBody>
          <a:bodyPr>
            <a:normAutofit fontScale="90000"/>
          </a:bodyPr>
          <a:lstStyle/>
          <a:p>
            <a:r>
              <a:rPr lang="en-US" sz="3200" dirty="0"/>
              <a:t>    </a:t>
            </a:r>
            <a:r>
              <a:rPr lang="en-US" dirty="0">
                <a:solidFill>
                  <a:srgbClr val="FF0000"/>
                </a:solidFill>
              </a:rPr>
              <a:t>UFS layering</a:t>
            </a:r>
          </a:p>
        </p:txBody>
      </p:sp>
      <p:graphicFrame>
        <p:nvGraphicFramePr>
          <p:cNvPr id="21506" name="Object 2"/>
          <p:cNvGraphicFramePr>
            <a:graphicFrameLocks noChangeAspect="1"/>
          </p:cNvGraphicFramePr>
          <p:nvPr/>
        </p:nvGraphicFramePr>
        <p:xfrm>
          <a:off x="2287793" y="903643"/>
          <a:ext cx="7633987" cy="5337175"/>
        </p:xfrm>
        <a:graphic>
          <a:graphicData uri="http://schemas.openxmlformats.org/presentationml/2006/ole">
            <mc:AlternateContent xmlns:mc="http://schemas.openxmlformats.org/markup-compatibility/2006">
              <mc:Choice xmlns:v="urn:schemas-microsoft-com:vml" Requires="v">
                <p:oleObj spid="_x0000_s2050" name="Visio" r:id="rId3" imgW="7692918" imgH="5378128" progId="Visio.Drawing.11">
                  <p:embed/>
                </p:oleObj>
              </mc:Choice>
              <mc:Fallback>
                <p:oleObj name="Visio" r:id="rId3" imgW="7692918" imgH="5378128" progId="Visio.Drawing.11">
                  <p:embed/>
                  <p:pic>
                    <p:nvPicPr>
                      <p:cNvPr id="215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7793" y="903643"/>
                        <a:ext cx="7633987" cy="5337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7773E060-9E36-4C45-903B-9A66CD5492F3}"/>
              </a:ext>
            </a:extLst>
          </p:cNvPr>
          <p:cNvSpPr txBox="1"/>
          <p:nvPr/>
        </p:nvSpPr>
        <p:spPr>
          <a:xfrm>
            <a:off x="3850647" y="5301208"/>
            <a:ext cx="2187352" cy="323165"/>
          </a:xfrm>
          <a:prstGeom prst="rect">
            <a:avLst/>
          </a:prstGeom>
          <a:noFill/>
        </p:spPr>
        <p:txBody>
          <a:bodyPr wrap="square" rtlCol="0">
            <a:spAutoFit/>
          </a:bodyPr>
          <a:lstStyle/>
          <a:p>
            <a:r>
              <a:rPr lang="en-US" dirty="0"/>
              <a:t>Figure 6.3</a:t>
            </a:r>
          </a:p>
        </p:txBody>
      </p:sp>
    </p:spTree>
    <p:extLst>
      <p:ext uri="{BB962C8B-B14F-4D97-AF65-F5344CB8AC3E}">
        <p14:creationId xmlns:p14="http://schemas.microsoft.com/office/powerpoint/2010/main" val="4071262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714375"/>
          </a:xfrm>
        </p:spPr>
        <p:txBody>
          <a:bodyPr/>
          <a:lstStyle/>
          <a:p>
            <a:r>
              <a:rPr lang="en-US" dirty="0">
                <a:solidFill>
                  <a:srgbClr val="FF0000"/>
                </a:solidFill>
              </a:rPr>
              <a:t>Network File System (NFS)</a:t>
            </a:r>
          </a:p>
        </p:txBody>
      </p:sp>
      <p:sp>
        <p:nvSpPr>
          <p:cNvPr id="3" name="Content Placeholder 2"/>
          <p:cNvSpPr>
            <a:spLocks noGrp="1"/>
          </p:cNvSpPr>
          <p:nvPr>
            <p:ph idx="1"/>
          </p:nvPr>
        </p:nvSpPr>
        <p:spPr>
          <a:xfrm>
            <a:off x="1343472" y="1333500"/>
            <a:ext cx="9505056" cy="4981238"/>
          </a:xfrm>
        </p:spPr>
        <p:txBody>
          <a:bodyPr>
            <a:normAutofit/>
          </a:bodyPr>
          <a:lstStyle/>
          <a:p>
            <a:r>
              <a:rPr lang="en-US" sz="2400" dirty="0">
                <a:latin typeface="+mn-lt"/>
              </a:rPr>
              <a:t>Design objectives</a:t>
            </a:r>
          </a:p>
          <a:p>
            <a:pPr lvl="1"/>
            <a:r>
              <a:rPr lang="en-US" sz="1800" dirty="0">
                <a:latin typeface="+mn-lt"/>
              </a:rPr>
              <a:t>Provide the same semantics as a local Unix File System (UFS) to ensure compatibility with existing applications and facilitate easy integration into existing UFS.</a:t>
            </a:r>
          </a:p>
          <a:p>
            <a:pPr lvl="1"/>
            <a:r>
              <a:rPr lang="en-US" sz="1800" dirty="0">
                <a:latin typeface="+mn-lt"/>
              </a:rPr>
              <a:t>Ensure that the system will be widely used; thus, support clients running on different operating systems.</a:t>
            </a:r>
          </a:p>
          <a:p>
            <a:pPr lvl="1"/>
            <a:r>
              <a:rPr lang="en-US" sz="1800" dirty="0">
                <a:latin typeface="+mn-lt"/>
              </a:rPr>
              <a:t>Accept a modest performance degradation due to remote access over a network with a bandwidth of several Mbps.</a:t>
            </a:r>
          </a:p>
          <a:p>
            <a:r>
              <a:rPr lang="en-US" sz="2400" dirty="0">
                <a:latin typeface="+mn-lt"/>
              </a:rPr>
              <a:t>NFS is based on the client-server paradigm. The client runs on the local host while the server is at the site of the remote file system; they interact by means of Remote Procedure Calls (</a:t>
            </a:r>
            <a:r>
              <a:rPr lang="en-US" sz="2400" dirty="0">
                <a:solidFill>
                  <a:srgbClr val="00B0F0"/>
                </a:solidFill>
                <a:latin typeface="+mn-lt"/>
              </a:rPr>
              <a:t>RPC</a:t>
            </a:r>
            <a:r>
              <a:rPr lang="en-US" sz="2400" dirty="0">
                <a:latin typeface="+mn-lt"/>
              </a:rPr>
              <a:t>).</a:t>
            </a:r>
          </a:p>
          <a:p>
            <a:r>
              <a:rPr lang="en-US" sz="2400" dirty="0">
                <a:latin typeface="+mn-lt"/>
              </a:rPr>
              <a:t>A remote file is uniquely identified by </a:t>
            </a:r>
            <a:r>
              <a:rPr lang="en-US" sz="2400" dirty="0">
                <a:solidFill>
                  <a:schemeClr val="accent2">
                    <a:lumMod val="75000"/>
                  </a:schemeClr>
                </a:solidFill>
                <a:latin typeface="+mn-lt"/>
              </a:rPr>
              <a:t>a file handle </a:t>
            </a:r>
            <a:r>
              <a:rPr lang="en-US" sz="2400" dirty="0">
                <a:latin typeface="+mn-lt"/>
              </a:rPr>
              <a:t>(</a:t>
            </a:r>
            <a:r>
              <a:rPr lang="en-US" sz="2400" dirty="0" err="1">
                <a:latin typeface="+mn-lt"/>
              </a:rPr>
              <a:t>fh</a:t>
            </a:r>
            <a:r>
              <a:rPr lang="en-US" sz="2400" dirty="0">
                <a:latin typeface="+mn-lt"/>
              </a:rPr>
              <a:t>) rather than a file descriptor.  The file handle is a 32-byte internal name - a combination of the file system identification, an </a:t>
            </a:r>
            <a:r>
              <a:rPr lang="en-US" sz="2400" dirty="0" err="1">
                <a:latin typeface="+mn-lt"/>
              </a:rPr>
              <a:t>inode</a:t>
            </a:r>
            <a:r>
              <a:rPr lang="en-US" sz="2400" dirty="0">
                <a:latin typeface="+mn-lt"/>
              </a:rPr>
              <a:t> number, and a generation number.</a:t>
            </a:r>
          </a:p>
        </p:txBody>
      </p:sp>
    </p:spTree>
    <p:extLst>
      <p:ext uri="{BB962C8B-B14F-4D97-AF65-F5344CB8AC3E}">
        <p14:creationId xmlns:p14="http://schemas.microsoft.com/office/powerpoint/2010/main" val="914297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99456" y="4606285"/>
            <a:ext cx="9937104" cy="1871831"/>
          </a:xfrm>
        </p:spPr>
        <p:txBody>
          <a:bodyPr/>
          <a:lstStyle/>
          <a:p>
            <a:r>
              <a:rPr lang="en-US" sz="1800" dirty="0">
                <a:latin typeface="+mn-lt"/>
              </a:rPr>
              <a:t>The NFS client-server interaction. The </a:t>
            </a:r>
            <a:r>
              <a:rPr lang="en-US" sz="1800" dirty="0" err="1">
                <a:latin typeface="+mn-lt"/>
              </a:rPr>
              <a:t>vnode</a:t>
            </a:r>
            <a:r>
              <a:rPr lang="en-US" sz="1800" dirty="0">
                <a:latin typeface="+mn-lt"/>
              </a:rPr>
              <a:t> layer implements file operation in a uniform manner, regardless of whether the file is local or remote. An operation targeting a local file is directed to the local file system, while one for a remote file involves  NFS; an NSF client packages the relevant information about the target and the NFS server passes it to the </a:t>
            </a:r>
            <a:r>
              <a:rPr lang="en-US" sz="1800" dirty="0" err="1">
                <a:latin typeface="+mn-lt"/>
              </a:rPr>
              <a:t>vnode</a:t>
            </a:r>
            <a:r>
              <a:rPr lang="en-US" sz="1800" dirty="0">
                <a:latin typeface="+mn-lt"/>
              </a:rPr>
              <a:t> layer on the remote host which, in turn, directs it to the remote file system.</a:t>
            </a:r>
          </a:p>
        </p:txBody>
      </p:sp>
      <p:graphicFrame>
        <p:nvGraphicFramePr>
          <p:cNvPr id="22530" name="Object 2"/>
          <p:cNvGraphicFramePr>
            <a:graphicFrameLocks noChangeAspect="1"/>
          </p:cNvGraphicFramePr>
          <p:nvPr>
            <p:extLst/>
          </p:nvPr>
        </p:nvGraphicFramePr>
        <p:xfrm>
          <a:off x="2783632" y="476672"/>
          <a:ext cx="6042512" cy="4285968"/>
        </p:xfrm>
        <a:graphic>
          <a:graphicData uri="http://schemas.openxmlformats.org/presentationml/2006/ole">
            <mc:AlternateContent xmlns:mc="http://schemas.openxmlformats.org/markup-compatibility/2006">
              <mc:Choice xmlns:v="urn:schemas-microsoft-com:vml" Requires="v">
                <p:oleObj spid="_x0000_s3074" name="Visio" r:id="rId3" imgW="8190914" imgH="5810041" progId="Visio.Drawing.11">
                  <p:embed/>
                </p:oleObj>
              </mc:Choice>
              <mc:Fallback>
                <p:oleObj name="Visio" r:id="rId3" imgW="8190914" imgH="5810041" progId="Visio.Drawing.11">
                  <p:embed/>
                  <p:pic>
                    <p:nvPicPr>
                      <p:cNvPr id="2253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3632" y="476672"/>
                        <a:ext cx="6042512" cy="42859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 name="TextBox 3">
            <a:extLst>
              <a:ext uri="{FF2B5EF4-FFF2-40B4-BE49-F238E27FC236}">
                <a16:creationId xmlns:a16="http://schemas.microsoft.com/office/drawing/2014/main" id="{CD3CF5A3-AF49-3B4F-B1DE-816BDF335840}"/>
              </a:ext>
            </a:extLst>
          </p:cNvPr>
          <p:cNvSpPr txBox="1"/>
          <p:nvPr/>
        </p:nvSpPr>
        <p:spPr>
          <a:xfrm>
            <a:off x="9120336" y="2605914"/>
            <a:ext cx="2187352" cy="323165"/>
          </a:xfrm>
          <a:prstGeom prst="rect">
            <a:avLst/>
          </a:prstGeom>
          <a:noFill/>
        </p:spPr>
        <p:txBody>
          <a:bodyPr wrap="square" rtlCol="0">
            <a:spAutoFit/>
          </a:bodyPr>
          <a:lstStyle/>
          <a:p>
            <a:r>
              <a:rPr lang="en-US" dirty="0"/>
              <a:t>Figure 6.4</a:t>
            </a:r>
          </a:p>
        </p:txBody>
      </p:sp>
    </p:spTree>
    <p:extLst>
      <p:ext uri="{BB962C8B-B14F-4D97-AF65-F5344CB8AC3E}">
        <p14:creationId xmlns:p14="http://schemas.microsoft.com/office/powerpoint/2010/main" val="4140443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457200"/>
            <a:ext cx="8229600" cy="590550"/>
          </a:xfrm>
        </p:spPr>
        <p:txBody>
          <a:bodyPr>
            <a:normAutofit fontScale="90000"/>
          </a:bodyPr>
          <a:lstStyle/>
          <a:p>
            <a:r>
              <a:rPr lang="en-US" dirty="0">
                <a:solidFill>
                  <a:srgbClr val="FF0000"/>
                </a:solidFill>
              </a:rPr>
              <a:t>General Parallel File System (GPFS)</a:t>
            </a:r>
          </a:p>
        </p:txBody>
      </p:sp>
      <p:sp>
        <p:nvSpPr>
          <p:cNvPr id="6" name="Content Placeholder 5"/>
          <p:cNvSpPr>
            <a:spLocks noGrp="1"/>
          </p:cNvSpPr>
          <p:nvPr>
            <p:ph idx="1"/>
          </p:nvPr>
        </p:nvSpPr>
        <p:spPr>
          <a:xfrm>
            <a:off x="1379476" y="1147664"/>
            <a:ext cx="9433047" cy="5066851"/>
          </a:xfrm>
        </p:spPr>
        <p:txBody>
          <a:bodyPr>
            <a:noAutofit/>
          </a:bodyPr>
          <a:lstStyle/>
          <a:p>
            <a:r>
              <a:rPr lang="en-US" sz="2400" dirty="0"/>
              <a:t>Support for parallel I/O is essential for the performance of many applications.</a:t>
            </a:r>
          </a:p>
          <a:p>
            <a:pPr lvl="1"/>
            <a:r>
              <a:rPr lang="en-US" sz="2000" dirty="0"/>
              <a:t>Parallel I/O implies concurrent execution of multiple input/output operations. </a:t>
            </a:r>
          </a:p>
          <a:p>
            <a:r>
              <a:rPr lang="en-US" sz="2400" dirty="0"/>
              <a:t>Concurrency control is a critical issue for parallel file systems. </a:t>
            </a:r>
          </a:p>
          <a:p>
            <a:pPr lvl="1"/>
            <a:r>
              <a:rPr lang="en-US" sz="2000" dirty="0"/>
              <a:t>Several semantics for handling the shared access are possible. For example, when the clients share the file pointer successive reads issued by multiple clients advance the file pointer; another semantics is to allow each client to have its own file pointer.</a:t>
            </a:r>
          </a:p>
          <a:p>
            <a:r>
              <a:rPr lang="en-US" sz="2400" dirty="0">
                <a:solidFill>
                  <a:srgbClr val="00B0F0"/>
                </a:solidFill>
              </a:rPr>
              <a:t>GPFS</a:t>
            </a:r>
            <a:endParaRPr lang="en-US" sz="2400" dirty="0"/>
          </a:p>
          <a:p>
            <a:pPr lvl="1"/>
            <a:r>
              <a:rPr lang="en-US" sz="2000" dirty="0"/>
              <a:t>Developed at IBM in the early 2000s.</a:t>
            </a:r>
          </a:p>
          <a:p>
            <a:pPr lvl="1"/>
            <a:r>
              <a:rPr lang="en-US" sz="2000" dirty="0"/>
              <a:t>Designed for optimal performance of large clusters; it can support a file system of up to 4 PB consisting of up to 4,096 disks of 1 TB each.</a:t>
            </a:r>
          </a:p>
          <a:p>
            <a:pPr lvl="1"/>
            <a:r>
              <a:rPr lang="en-US" sz="2000" dirty="0"/>
              <a:t>Maximum file size is (2</a:t>
            </a:r>
            <a:r>
              <a:rPr lang="en-US" sz="2000" baseline="30000" dirty="0"/>
              <a:t>63</a:t>
            </a:r>
            <a:r>
              <a:rPr lang="en-US" sz="2000" dirty="0"/>
              <a:t> -1) bytes. </a:t>
            </a:r>
          </a:p>
          <a:p>
            <a:pPr lvl="1"/>
            <a:r>
              <a:rPr lang="en-US" sz="2000" dirty="0"/>
              <a:t>A file consists of blocks of equal size, ranging from 16 KB to 1 MB, stripped across several disks.</a:t>
            </a:r>
          </a:p>
        </p:txBody>
      </p:sp>
    </p:spTree>
    <p:extLst>
      <p:ext uri="{BB962C8B-B14F-4D97-AF65-F5344CB8AC3E}">
        <p14:creationId xmlns:p14="http://schemas.microsoft.com/office/powerpoint/2010/main" val="4278982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55991" y="260648"/>
            <a:ext cx="5976664" cy="6197610"/>
          </a:xfrm>
          <a:prstGeom prst="rect">
            <a:avLst/>
          </a:prstGeom>
        </p:spPr>
      </p:pic>
      <p:sp>
        <p:nvSpPr>
          <p:cNvPr id="3" name="TextBox 2"/>
          <p:cNvSpPr txBox="1"/>
          <p:nvPr/>
        </p:nvSpPr>
        <p:spPr>
          <a:xfrm>
            <a:off x="8256240" y="2996952"/>
            <a:ext cx="3384376" cy="523220"/>
          </a:xfrm>
          <a:prstGeom prst="rect">
            <a:avLst/>
          </a:prstGeom>
          <a:noFill/>
        </p:spPr>
        <p:txBody>
          <a:bodyPr wrap="square" rtlCol="0">
            <a:spAutoFit/>
          </a:bodyPr>
          <a:lstStyle/>
          <a:p>
            <a:r>
              <a:rPr lang="en-US" sz="2800" dirty="0">
                <a:solidFill>
                  <a:srgbClr val="FF0000"/>
                </a:solidFill>
                <a:latin typeface="+mn-lt"/>
              </a:rPr>
              <a:t>A GPFS Configuration</a:t>
            </a:r>
          </a:p>
        </p:txBody>
      </p:sp>
      <p:sp>
        <p:nvSpPr>
          <p:cNvPr id="4" name="TextBox 3">
            <a:extLst>
              <a:ext uri="{FF2B5EF4-FFF2-40B4-BE49-F238E27FC236}">
                <a16:creationId xmlns:a16="http://schemas.microsoft.com/office/drawing/2014/main" id="{07C13410-D7A4-804D-84B0-D18F1DD54CF0}"/>
              </a:ext>
            </a:extLst>
          </p:cNvPr>
          <p:cNvSpPr txBox="1"/>
          <p:nvPr/>
        </p:nvSpPr>
        <p:spPr>
          <a:xfrm>
            <a:off x="7932655" y="3717032"/>
            <a:ext cx="3779969" cy="1754326"/>
          </a:xfrm>
          <a:prstGeom prst="rect">
            <a:avLst/>
          </a:prstGeom>
          <a:noFill/>
        </p:spPr>
        <p:txBody>
          <a:bodyPr wrap="square" rtlCol="0">
            <a:spAutoFit/>
          </a:bodyPr>
          <a:lstStyle/>
          <a:p>
            <a:r>
              <a:rPr lang="en-US" sz="1800" dirty="0">
                <a:latin typeface="+mn-lt"/>
              </a:rPr>
              <a:t>The disks are interconnected by a SAN; compute servers are distributed in 4 LANs. The I/O nodes/servers are connected to LAN</a:t>
            </a:r>
            <a:r>
              <a:rPr lang="en-US" sz="1800" baseline="-25000" dirty="0">
                <a:latin typeface="+mn-lt"/>
              </a:rPr>
              <a:t>1</a:t>
            </a:r>
            <a:r>
              <a:rPr lang="en-US" sz="1800" dirty="0">
                <a:latin typeface="+mn-lt"/>
              </a:rPr>
              <a:t>. </a:t>
            </a:r>
          </a:p>
          <a:p>
            <a:endParaRPr lang="en-US" sz="1800" dirty="0">
              <a:latin typeface="+mn-lt"/>
            </a:endParaRPr>
          </a:p>
          <a:p>
            <a:r>
              <a:rPr lang="en-US" sz="1800" dirty="0">
                <a:latin typeface="+mn-lt"/>
              </a:rPr>
              <a:t>	Figure 6.6</a:t>
            </a:r>
          </a:p>
        </p:txBody>
      </p:sp>
    </p:spTree>
    <p:extLst>
      <p:ext uri="{BB962C8B-B14F-4D97-AF65-F5344CB8AC3E}">
        <p14:creationId xmlns:p14="http://schemas.microsoft.com/office/powerpoint/2010/main" val="207056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457199"/>
            <a:ext cx="8229600" cy="638176"/>
          </a:xfrm>
        </p:spPr>
        <p:txBody>
          <a:bodyPr>
            <a:normAutofit fontScale="90000"/>
          </a:bodyPr>
          <a:lstStyle/>
          <a:p>
            <a:r>
              <a:rPr lang="en-US" dirty="0">
                <a:solidFill>
                  <a:srgbClr val="FF0000"/>
                </a:solidFill>
              </a:rPr>
              <a:t>GPFS reliability</a:t>
            </a:r>
          </a:p>
        </p:txBody>
      </p:sp>
      <p:sp>
        <p:nvSpPr>
          <p:cNvPr id="6" name="Content Placeholder 5"/>
          <p:cNvSpPr>
            <a:spLocks noGrp="1"/>
          </p:cNvSpPr>
          <p:nvPr>
            <p:ph idx="1"/>
          </p:nvPr>
        </p:nvSpPr>
        <p:spPr>
          <a:xfrm>
            <a:off x="1487488" y="1196752"/>
            <a:ext cx="9289032" cy="4920269"/>
          </a:xfrm>
        </p:spPr>
        <p:txBody>
          <a:bodyPr>
            <a:normAutofit lnSpcReduction="10000"/>
          </a:bodyPr>
          <a:lstStyle/>
          <a:p>
            <a:r>
              <a:rPr lang="en-US" sz="2400" dirty="0"/>
              <a:t>To recover from system failures, GPFS records all metadata updates in a write-ahead log file. </a:t>
            </a:r>
          </a:p>
          <a:p>
            <a:r>
              <a:rPr lang="en-US" sz="2400" dirty="0"/>
              <a:t>Write-ahead </a:t>
            </a:r>
            <a:r>
              <a:rPr lang="en-US" sz="2400" dirty="0">
                <a:sym typeface="Wingdings" pitchFamily="2" charset="2"/>
              </a:rPr>
              <a:t> </a:t>
            </a:r>
            <a:r>
              <a:rPr lang="en-US" sz="2400" dirty="0"/>
              <a:t>updates are written to persistent storage only after the log records have been written.</a:t>
            </a:r>
          </a:p>
          <a:p>
            <a:r>
              <a:rPr lang="en-US" sz="2400" dirty="0"/>
              <a:t>The log files are maintained by each I/O node for each file system it mounts;  any I/O node can initiate recovery on behalf of a failed node.</a:t>
            </a:r>
          </a:p>
          <a:p>
            <a:r>
              <a:rPr lang="en-US" sz="2400" dirty="0"/>
              <a:t>Data striping allows concurrent access and improves performance, but can have unpleasant side-effects. When a single disk fails, a large number of files are affected. </a:t>
            </a:r>
          </a:p>
          <a:p>
            <a:r>
              <a:rPr lang="en-US" sz="2400" dirty="0"/>
              <a:t>The system uses RAID devices with the stripes equal to the block size and dual-attached RAID controllers. </a:t>
            </a:r>
          </a:p>
          <a:p>
            <a:r>
              <a:rPr lang="en-US" sz="2400" dirty="0"/>
              <a:t>To further improve the fault tolerance of the system, GPFS data files as well as metadata are replicated on two different physical disks.</a:t>
            </a:r>
          </a:p>
          <a:p>
            <a:endParaRPr lang="en-US" sz="2000" dirty="0"/>
          </a:p>
          <a:p>
            <a:endParaRPr lang="en-US" sz="2000" dirty="0"/>
          </a:p>
        </p:txBody>
      </p:sp>
    </p:spTree>
    <p:extLst>
      <p:ext uri="{BB962C8B-B14F-4D97-AF65-F5344CB8AC3E}">
        <p14:creationId xmlns:p14="http://schemas.microsoft.com/office/powerpoint/2010/main" val="292234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4540" y="457200"/>
            <a:ext cx="8176260" cy="592036"/>
          </a:xfrm>
        </p:spPr>
        <p:txBody>
          <a:bodyPr>
            <a:normAutofit/>
          </a:bodyPr>
          <a:lstStyle/>
          <a:p>
            <a:r>
              <a:rPr lang="en-US" sz="3600" dirty="0">
                <a:solidFill>
                  <a:srgbClr val="FF0000"/>
                </a:solidFill>
              </a:rPr>
              <a:t>Data storage in the age of cloud computing</a:t>
            </a:r>
          </a:p>
        </p:txBody>
      </p:sp>
      <p:sp>
        <p:nvSpPr>
          <p:cNvPr id="3" name="Content Placeholder 2"/>
          <p:cNvSpPr>
            <a:spLocks noGrp="1"/>
          </p:cNvSpPr>
          <p:nvPr>
            <p:ph idx="1"/>
          </p:nvPr>
        </p:nvSpPr>
        <p:spPr>
          <a:xfrm>
            <a:off x="1127448" y="1276091"/>
            <a:ext cx="10081120" cy="4889213"/>
          </a:xfrm>
        </p:spPr>
        <p:txBody>
          <a:bodyPr>
            <a:normAutofit fontScale="77500" lnSpcReduction="20000"/>
          </a:bodyPr>
          <a:lstStyle/>
          <a:p>
            <a:r>
              <a:rPr lang="en-US" sz="3400" dirty="0">
                <a:latin typeface="+mn-lt"/>
              </a:rPr>
              <a:t>The </a:t>
            </a:r>
            <a:r>
              <a:rPr lang="en-US" sz="3400" dirty="0">
                <a:solidFill>
                  <a:srgbClr val="00B0F0"/>
                </a:solidFill>
                <a:latin typeface="+mn-lt"/>
              </a:rPr>
              <a:t>volume of data </a:t>
            </a:r>
            <a:r>
              <a:rPr lang="en-US" sz="3400" dirty="0">
                <a:latin typeface="+mn-lt"/>
              </a:rPr>
              <a:t>generated by human activities is growing about 40% per year;  90% of the data in the world today has been gathered in the last two years.</a:t>
            </a:r>
          </a:p>
          <a:p>
            <a:r>
              <a:rPr lang="en-US" sz="3400" dirty="0">
                <a:latin typeface="+mn-lt"/>
              </a:rPr>
              <a:t>The </a:t>
            </a:r>
            <a:r>
              <a:rPr lang="en-US" sz="3400" dirty="0">
                <a:solidFill>
                  <a:srgbClr val="00B0F0"/>
                </a:solidFill>
                <a:latin typeface="+mn-lt"/>
              </a:rPr>
              <a:t>network-centric data storage model </a:t>
            </a:r>
            <a:r>
              <a:rPr lang="en-US" sz="3400" dirty="0">
                <a:latin typeface="+mn-lt"/>
              </a:rPr>
              <a:t>is particularly useful for mobile devices with limited power reserves and local storage, now able to save and to access large audio and video files stored on computer clouds. Billions of Internet-connected mobile, as well as stationary devices, access data stored on computer clouds. </a:t>
            </a:r>
          </a:p>
          <a:p>
            <a:r>
              <a:rPr lang="en-US" sz="3400" dirty="0">
                <a:solidFill>
                  <a:srgbClr val="00B0F0"/>
                </a:solidFill>
                <a:latin typeface="+mn-lt"/>
              </a:rPr>
              <a:t>Big Data </a:t>
            </a:r>
            <a:r>
              <a:rPr lang="en-US" sz="3400" dirty="0">
                <a:latin typeface="+mn-lt"/>
              </a:rPr>
              <a:t>reflects the reality that many applications use data sets so large that local computers, or even small to medium scale data centers, do not have the capacity to store and process such data. </a:t>
            </a:r>
          </a:p>
          <a:p>
            <a:r>
              <a:rPr lang="en-US" sz="3400" dirty="0">
                <a:latin typeface="+mn-lt"/>
              </a:rPr>
              <a:t>The </a:t>
            </a:r>
            <a:r>
              <a:rPr lang="en-US" sz="3400" dirty="0">
                <a:solidFill>
                  <a:srgbClr val="00B0F0"/>
                </a:solidFill>
                <a:latin typeface="+mn-lt"/>
              </a:rPr>
              <a:t>management of the large collection of storage systems </a:t>
            </a:r>
            <a:r>
              <a:rPr lang="en-US" sz="3400" dirty="0">
                <a:latin typeface="+mn-lt"/>
              </a:rPr>
              <a:t>poses significant challenges and requires novel approaches to system design. Effective data replication and storage management strategies are critical to the computations performed on the cloud.</a:t>
            </a:r>
          </a:p>
          <a:p>
            <a:endParaRPr lang="en-US" dirty="0">
              <a:latin typeface="+mn-lt"/>
            </a:endParaRPr>
          </a:p>
          <a:p>
            <a:endParaRPr lang="en-US" dirty="0"/>
          </a:p>
        </p:txBody>
      </p:sp>
    </p:spTree>
    <p:extLst>
      <p:ext uri="{BB962C8B-B14F-4D97-AF65-F5344CB8AC3E}">
        <p14:creationId xmlns:p14="http://schemas.microsoft.com/office/powerpoint/2010/main" val="2716954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71500"/>
            <a:ext cx="8229600" cy="471992"/>
          </a:xfrm>
        </p:spPr>
        <p:txBody>
          <a:bodyPr>
            <a:normAutofit fontScale="90000"/>
          </a:bodyPr>
          <a:lstStyle/>
          <a:p>
            <a:r>
              <a:rPr lang="en-US" dirty="0">
                <a:solidFill>
                  <a:srgbClr val="FF0000"/>
                </a:solidFill>
              </a:rPr>
              <a:t>GPFS distributed locking</a:t>
            </a:r>
          </a:p>
        </p:txBody>
      </p:sp>
      <p:sp>
        <p:nvSpPr>
          <p:cNvPr id="3" name="Content Placeholder 2"/>
          <p:cNvSpPr>
            <a:spLocks noGrp="1"/>
          </p:cNvSpPr>
          <p:nvPr>
            <p:ph idx="1"/>
          </p:nvPr>
        </p:nvSpPr>
        <p:spPr>
          <a:xfrm>
            <a:off x="1271464" y="1445690"/>
            <a:ext cx="9361040" cy="5093634"/>
          </a:xfrm>
        </p:spPr>
        <p:txBody>
          <a:bodyPr>
            <a:normAutofit/>
          </a:bodyPr>
          <a:lstStyle/>
          <a:p>
            <a:r>
              <a:rPr lang="en-US" sz="2400" dirty="0"/>
              <a:t>In GPFS, consistency and synchronization are ensured by a distributed locking mechanism.  A central lock manager grants lock tokens to local lock managers running in each I/O node. Lock tokens are also used by the cache management system.</a:t>
            </a:r>
          </a:p>
          <a:p>
            <a:r>
              <a:rPr lang="en-US" sz="2400" dirty="0"/>
              <a:t>Lock granularity has important implications on the performance. GPFS uses a variety of techniques for different types of data. </a:t>
            </a:r>
          </a:p>
          <a:p>
            <a:pPr lvl="1"/>
            <a:r>
              <a:rPr lang="en-US" sz="2000" dirty="0"/>
              <a:t>Byte-range tokens </a:t>
            </a:r>
            <a:r>
              <a:rPr lang="en-US" sz="2000" dirty="0">
                <a:sym typeface="Wingdings" pitchFamily="2" charset="2"/>
              </a:rPr>
              <a:t> </a:t>
            </a:r>
            <a:r>
              <a:rPr lang="en-US" sz="2000" dirty="0"/>
              <a:t>used for read and write operations to data files as follows: the first node attempting to write to a file acquires a token covering the entire file; this node is allowed to carry out all reads and writes to the file without any need for permission until a second node attempts to write to the same file; then, the range of the token given to the first node is restricted. </a:t>
            </a:r>
          </a:p>
          <a:p>
            <a:pPr lvl="1"/>
            <a:r>
              <a:rPr lang="en-US" sz="2000" dirty="0"/>
              <a:t>Data-shipping </a:t>
            </a:r>
            <a:r>
              <a:rPr lang="en-US" sz="2000" dirty="0">
                <a:sym typeface="Wingdings" pitchFamily="2" charset="2"/>
              </a:rPr>
              <a:t></a:t>
            </a:r>
            <a:r>
              <a:rPr lang="en-US" sz="2000" dirty="0"/>
              <a:t>an alternative to byte-range locking, allows fine-grain data sharing. In this mode the file blocks are controlled by the I/O nodes in a round-robin manner. A node forwards a read or write operation to the node controlling the target block, the only one allowed to access the file.</a:t>
            </a:r>
          </a:p>
        </p:txBody>
      </p:sp>
    </p:spTree>
    <p:extLst>
      <p:ext uri="{BB962C8B-B14F-4D97-AF65-F5344CB8AC3E}">
        <p14:creationId xmlns:p14="http://schemas.microsoft.com/office/powerpoint/2010/main" val="1862692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576" y="620688"/>
            <a:ext cx="8201025" cy="491860"/>
          </a:xfrm>
        </p:spPr>
        <p:txBody>
          <a:bodyPr>
            <a:normAutofit fontScale="90000"/>
          </a:bodyPr>
          <a:lstStyle/>
          <a:p>
            <a:r>
              <a:rPr lang="en-US" dirty="0">
                <a:solidFill>
                  <a:srgbClr val="FF0000"/>
                </a:solidFill>
              </a:rPr>
              <a:t>Google File System (GFS)</a:t>
            </a:r>
          </a:p>
        </p:txBody>
      </p:sp>
      <p:sp>
        <p:nvSpPr>
          <p:cNvPr id="3" name="Content Placeholder 2"/>
          <p:cNvSpPr>
            <a:spLocks noGrp="1"/>
          </p:cNvSpPr>
          <p:nvPr>
            <p:ph idx="1"/>
          </p:nvPr>
        </p:nvSpPr>
        <p:spPr>
          <a:xfrm>
            <a:off x="1343472" y="1340767"/>
            <a:ext cx="9289032" cy="4797273"/>
          </a:xfrm>
        </p:spPr>
        <p:txBody>
          <a:bodyPr>
            <a:normAutofit/>
          </a:bodyPr>
          <a:lstStyle/>
          <a:p>
            <a:r>
              <a:rPr lang="en-US" sz="2400" dirty="0"/>
              <a:t>GFS </a:t>
            </a:r>
            <a:r>
              <a:rPr lang="en-US" sz="2400" dirty="0">
                <a:sym typeface="Wingdings" pitchFamily="2" charset="2"/>
              </a:rPr>
              <a:t> </a:t>
            </a:r>
            <a:r>
              <a:rPr lang="en-US" sz="2400" dirty="0"/>
              <a:t>developed in the late 1990s; uses thousands of storage systems built from </a:t>
            </a:r>
            <a:r>
              <a:rPr lang="en-US" sz="2400" i="1" dirty="0">
                <a:solidFill>
                  <a:srgbClr val="00B0F0"/>
                </a:solidFill>
              </a:rPr>
              <a:t>inexpensive commodity components </a:t>
            </a:r>
            <a:r>
              <a:rPr lang="en-US" sz="2400" dirty="0"/>
              <a:t>to provide petabytes of storage to a  large user community with diverse needs.</a:t>
            </a:r>
          </a:p>
          <a:p>
            <a:r>
              <a:rPr lang="en-US" sz="2400" dirty="0"/>
              <a:t>Design considerations.</a:t>
            </a:r>
          </a:p>
          <a:p>
            <a:pPr lvl="1"/>
            <a:r>
              <a:rPr lang="en-US" sz="2000" dirty="0"/>
              <a:t>Scalability and reliability are critical features of the system.</a:t>
            </a:r>
          </a:p>
          <a:p>
            <a:pPr lvl="1"/>
            <a:r>
              <a:rPr lang="en-US" sz="2000" dirty="0"/>
              <a:t>The  vast majority of files range in size from a few GB to hundreds of TB.</a:t>
            </a:r>
          </a:p>
          <a:p>
            <a:pPr lvl="1"/>
            <a:r>
              <a:rPr lang="en-US" sz="2000" dirty="0"/>
              <a:t>The most common operation is to append to an existing file; random write operations to a file are extremely infrequent.</a:t>
            </a:r>
          </a:p>
          <a:p>
            <a:pPr lvl="1"/>
            <a:r>
              <a:rPr lang="en-US" sz="2000" dirty="0"/>
              <a:t>Sequential read operations are the norm.</a:t>
            </a:r>
          </a:p>
          <a:p>
            <a:pPr lvl="1"/>
            <a:r>
              <a:rPr lang="en-US" sz="2000" dirty="0"/>
              <a:t>The users process the data in bulk and are less concerned with the response time.</a:t>
            </a:r>
          </a:p>
          <a:p>
            <a:pPr lvl="1"/>
            <a:r>
              <a:rPr lang="en-US" sz="2000" dirty="0"/>
              <a:t>The consistency model should be relaxed to simplify the system implementation but without placing an additional burden on the application developers.</a:t>
            </a:r>
          </a:p>
        </p:txBody>
      </p:sp>
    </p:spTree>
    <p:extLst>
      <p:ext uri="{BB962C8B-B14F-4D97-AF65-F5344CB8AC3E}">
        <p14:creationId xmlns:p14="http://schemas.microsoft.com/office/powerpoint/2010/main" val="2696111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1"/>
            <a:ext cx="8229600" cy="523875"/>
          </a:xfrm>
        </p:spPr>
        <p:txBody>
          <a:bodyPr>
            <a:normAutofit fontScale="90000"/>
          </a:bodyPr>
          <a:lstStyle/>
          <a:p>
            <a:r>
              <a:rPr lang="en-US" dirty="0">
                <a:solidFill>
                  <a:srgbClr val="FF0000"/>
                </a:solidFill>
              </a:rPr>
              <a:t>GFS – design decisions</a:t>
            </a:r>
          </a:p>
        </p:txBody>
      </p:sp>
      <p:sp>
        <p:nvSpPr>
          <p:cNvPr id="3" name="Content Placeholder 2"/>
          <p:cNvSpPr>
            <a:spLocks noGrp="1"/>
          </p:cNvSpPr>
          <p:nvPr>
            <p:ph idx="1"/>
          </p:nvPr>
        </p:nvSpPr>
        <p:spPr>
          <a:xfrm>
            <a:off x="1271464" y="1092732"/>
            <a:ext cx="9433048" cy="5167477"/>
          </a:xfrm>
        </p:spPr>
        <p:txBody>
          <a:bodyPr>
            <a:noAutofit/>
          </a:bodyPr>
          <a:lstStyle/>
          <a:p>
            <a:r>
              <a:rPr lang="en-US" sz="2400" dirty="0">
                <a:solidFill>
                  <a:srgbClr val="00B0F0"/>
                </a:solidFill>
              </a:rPr>
              <a:t>Segment a file in large chunks</a:t>
            </a:r>
            <a:r>
              <a:rPr lang="en-US" sz="2400" dirty="0"/>
              <a:t>.</a:t>
            </a:r>
          </a:p>
          <a:p>
            <a:r>
              <a:rPr lang="en-US" sz="2400" dirty="0"/>
              <a:t>Implement an atomic file append operation allowing  multiple applications operating concurrently to append to the same file.</a:t>
            </a:r>
          </a:p>
          <a:p>
            <a:r>
              <a:rPr lang="en-US" sz="2400" dirty="0"/>
              <a:t>Build the cluster around a high-bandwidth rather than low-latency interconnection network.  </a:t>
            </a:r>
          </a:p>
          <a:p>
            <a:r>
              <a:rPr lang="en-US" sz="2400" dirty="0"/>
              <a:t>Eliminate caching at the client site. Caching increases the overhead for maintaining consistency among cashed copies.</a:t>
            </a:r>
          </a:p>
          <a:p>
            <a:r>
              <a:rPr lang="en-US" sz="2400" dirty="0"/>
              <a:t>Ensure consistency by channeling critical file operations through a </a:t>
            </a:r>
            <a:r>
              <a:rPr lang="en-US" sz="2400" u="sng" dirty="0"/>
              <a:t>master</a:t>
            </a:r>
            <a:r>
              <a:rPr lang="en-US" sz="2400" dirty="0"/>
              <a:t>, a component of the cluster which controls the entire system.</a:t>
            </a:r>
          </a:p>
          <a:p>
            <a:r>
              <a:rPr lang="en-US" sz="2400" dirty="0"/>
              <a:t>Minimize the involvement of the master in file access operations to avoid hot-spot contention and to ensure scalability.</a:t>
            </a:r>
          </a:p>
          <a:p>
            <a:r>
              <a:rPr lang="en-US" sz="2400" dirty="0"/>
              <a:t>Support an efficient garbage collection mechanism.</a:t>
            </a:r>
          </a:p>
          <a:p>
            <a:r>
              <a:rPr lang="en-US" sz="2400" dirty="0"/>
              <a:t>…</a:t>
            </a:r>
          </a:p>
        </p:txBody>
      </p:sp>
    </p:spTree>
    <p:extLst>
      <p:ext uri="{BB962C8B-B14F-4D97-AF65-F5344CB8AC3E}">
        <p14:creationId xmlns:p14="http://schemas.microsoft.com/office/powerpoint/2010/main" val="3042599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5480" y="908720"/>
            <a:ext cx="7777788" cy="3944975"/>
          </a:xfrm>
          <a:prstGeom prst="rect">
            <a:avLst/>
          </a:prstGeom>
        </p:spPr>
      </p:pic>
      <p:sp>
        <p:nvSpPr>
          <p:cNvPr id="4" name="Content Placeholder 2"/>
          <p:cNvSpPr txBox="1">
            <a:spLocks/>
          </p:cNvSpPr>
          <p:nvPr/>
        </p:nvSpPr>
        <p:spPr>
          <a:xfrm>
            <a:off x="1127448" y="5229200"/>
            <a:ext cx="9505056" cy="151216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US" sz="1800" dirty="0">
                <a:latin typeface="+mn-lt"/>
              </a:rPr>
              <a:t>The architecture of a GFS cluster; the master maintains state information about all system components; it controls a number of chunk servers. A chunk server runs under Linux; it uses metadata provided by the master to communicate directly with the application. The data and the control paths are shown separately, data paths with thick lines and the control paths with thin lines. Arrows show the flow of control between the application, the master and the chunk servers.</a:t>
            </a:r>
          </a:p>
        </p:txBody>
      </p:sp>
      <p:sp>
        <p:nvSpPr>
          <p:cNvPr id="3" name="TextBox 2">
            <a:extLst>
              <a:ext uri="{FF2B5EF4-FFF2-40B4-BE49-F238E27FC236}">
                <a16:creationId xmlns:a16="http://schemas.microsoft.com/office/drawing/2014/main" id="{3D223FC0-5408-4B4B-844E-0662FC241D5C}"/>
              </a:ext>
            </a:extLst>
          </p:cNvPr>
          <p:cNvSpPr txBox="1"/>
          <p:nvPr/>
        </p:nvSpPr>
        <p:spPr>
          <a:xfrm>
            <a:off x="9624392" y="3429000"/>
            <a:ext cx="1296144" cy="323165"/>
          </a:xfrm>
          <a:prstGeom prst="rect">
            <a:avLst/>
          </a:prstGeom>
          <a:noFill/>
        </p:spPr>
        <p:txBody>
          <a:bodyPr wrap="square" rtlCol="0">
            <a:spAutoFit/>
          </a:bodyPr>
          <a:lstStyle/>
          <a:p>
            <a:r>
              <a:rPr lang="en-US" dirty="0"/>
              <a:t>Figure 6.7</a:t>
            </a:r>
          </a:p>
        </p:txBody>
      </p:sp>
    </p:spTree>
    <p:extLst>
      <p:ext uri="{BB962C8B-B14F-4D97-AF65-F5344CB8AC3E}">
        <p14:creationId xmlns:p14="http://schemas.microsoft.com/office/powerpoint/2010/main" val="3996283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7568" y="835601"/>
            <a:ext cx="8229600" cy="676275"/>
          </a:xfrm>
        </p:spPr>
        <p:txBody>
          <a:bodyPr>
            <a:normAutofit fontScale="90000"/>
          </a:bodyPr>
          <a:lstStyle/>
          <a:p>
            <a:r>
              <a:rPr lang="en-US" dirty="0">
                <a:solidFill>
                  <a:srgbClr val="FF0000"/>
                </a:solidFill>
              </a:rPr>
              <a:t>Apache Hadoop</a:t>
            </a:r>
          </a:p>
        </p:txBody>
      </p:sp>
      <p:sp>
        <p:nvSpPr>
          <p:cNvPr id="3" name="Content Placeholder 2"/>
          <p:cNvSpPr>
            <a:spLocks noGrp="1"/>
          </p:cNvSpPr>
          <p:nvPr>
            <p:ph idx="1"/>
          </p:nvPr>
        </p:nvSpPr>
        <p:spPr>
          <a:xfrm>
            <a:off x="1415480" y="1916832"/>
            <a:ext cx="8795320" cy="3816424"/>
          </a:xfrm>
        </p:spPr>
        <p:txBody>
          <a:bodyPr>
            <a:noAutofit/>
          </a:bodyPr>
          <a:lstStyle/>
          <a:p>
            <a:r>
              <a:rPr lang="en-US" sz="2400" dirty="0"/>
              <a:t>Apache Hadoop </a:t>
            </a:r>
            <a:r>
              <a:rPr lang="en-US" sz="2400" dirty="0">
                <a:sym typeface="Wingdings" pitchFamily="2" charset="2"/>
              </a:rPr>
              <a:t></a:t>
            </a:r>
            <a:r>
              <a:rPr lang="en-US" sz="2400" dirty="0"/>
              <a:t> an open source software, supports distributed applications handling extremely large volumes of data. </a:t>
            </a:r>
          </a:p>
          <a:p>
            <a:r>
              <a:rPr lang="en-US" sz="2400" dirty="0"/>
              <a:t>A </a:t>
            </a:r>
            <a:r>
              <a:rPr lang="en-US" sz="2400" dirty="0" err="1"/>
              <a:t>Hadoop</a:t>
            </a:r>
            <a:r>
              <a:rPr lang="en-US" sz="2400" dirty="0"/>
              <a:t> system has two components, a  </a:t>
            </a:r>
            <a:r>
              <a:rPr lang="en-US" sz="2400" dirty="0" err="1">
                <a:solidFill>
                  <a:srgbClr val="00B0F0"/>
                </a:solidFill>
              </a:rPr>
              <a:t>MapReduce</a:t>
            </a:r>
            <a:r>
              <a:rPr lang="en-US" sz="2400" dirty="0">
                <a:solidFill>
                  <a:srgbClr val="00B0F0"/>
                </a:solidFill>
              </a:rPr>
              <a:t> engine</a:t>
            </a:r>
            <a:r>
              <a:rPr lang="en-US" sz="2400" dirty="0"/>
              <a:t> and a </a:t>
            </a:r>
            <a:r>
              <a:rPr lang="en-US" sz="2400" dirty="0">
                <a:solidFill>
                  <a:srgbClr val="00B0F0"/>
                </a:solidFill>
              </a:rPr>
              <a:t>database</a:t>
            </a:r>
            <a:r>
              <a:rPr lang="en-US" sz="2400" dirty="0"/>
              <a:t>. The database could be the Hadoop Distributed File System (HDFS), Amazon’s S3, or </a:t>
            </a:r>
            <a:r>
              <a:rPr lang="en-US" sz="2400" dirty="0" err="1"/>
              <a:t>CloudStore</a:t>
            </a:r>
            <a:r>
              <a:rPr lang="en-US" sz="2400" dirty="0"/>
              <a:t>, an implementation of GFS.</a:t>
            </a:r>
          </a:p>
          <a:p>
            <a:r>
              <a:rPr lang="en-US" sz="2400" dirty="0"/>
              <a:t> HDFS is a distributed file system; it is portable, but it cannot be directly mounted on an existing operating system.  </a:t>
            </a:r>
          </a:p>
          <a:p>
            <a:endParaRPr lang="en-US" sz="2400" dirty="0"/>
          </a:p>
        </p:txBody>
      </p:sp>
      <p:pic>
        <p:nvPicPr>
          <p:cNvPr id="7" name="Picture 6"/>
          <p:cNvPicPr>
            <a:picLocks noChangeAspect="1"/>
          </p:cNvPicPr>
          <p:nvPr/>
        </p:nvPicPr>
        <p:blipFill>
          <a:blip r:embed="rId2"/>
          <a:stretch>
            <a:fillRect/>
          </a:stretch>
        </p:blipFill>
        <p:spPr>
          <a:xfrm>
            <a:off x="7032104" y="549850"/>
            <a:ext cx="2636390" cy="790917"/>
          </a:xfrm>
          <a:prstGeom prst="rect">
            <a:avLst/>
          </a:prstGeom>
        </p:spPr>
      </p:pic>
    </p:spTree>
    <p:extLst>
      <p:ext uri="{BB962C8B-B14F-4D97-AF65-F5344CB8AC3E}">
        <p14:creationId xmlns:p14="http://schemas.microsoft.com/office/powerpoint/2010/main" val="456257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559496" y="4869160"/>
            <a:ext cx="9279358" cy="1483392"/>
          </a:xfrm>
        </p:spPr>
        <p:txBody>
          <a:bodyPr>
            <a:normAutofit/>
          </a:bodyPr>
          <a:lstStyle/>
          <a:p>
            <a:pPr marL="0" indent="0">
              <a:buNone/>
            </a:pPr>
            <a:r>
              <a:rPr lang="en-US" sz="1800" dirty="0"/>
              <a:t>A </a:t>
            </a:r>
            <a:r>
              <a:rPr lang="en-US" sz="1800" dirty="0" err="1"/>
              <a:t>Hadoop</a:t>
            </a:r>
            <a:r>
              <a:rPr lang="en-US" sz="1800" dirty="0"/>
              <a:t> cluster using HDFS; the cluster includes a master and four slave nodes. Each node runs a </a:t>
            </a:r>
            <a:r>
              <a:rPr lang="en-US" sz="1800" dirty="0" err="1"/>
              <a:t>MapReduce</a:t>
            </a:r>
            <a:r>
              <a:rPr lang="en-US" sz="1800" dirty="0"/>
              <a:t> engine and a database engine. The job tracker of the master's engine communicates with task trackers on all the nodes and with the name node of  HDFS. The  name node of the HDFS  shares information about the data placement with the  job tracker to minimize communication between the nodes where data is located and the ones where it is needed.</a:t>
            </a:r>
          </a:p>
        </p:txBody>
      </p:sp>
      <p:graphicFrame>
        <p:nvGraphicFramePr>
          <p:cNvPr id="9" name="Object 8"/>
          <p:cNvGraphicFramePr>
            <a:graphicFrameLocks noChangeAspect="1"/>
          </p:cNvGraphicFramePr>
          <p:nvPr>
            <p:extLst/>
          </p:nvPr>
        </p:nvGraphicFramePr>
        <p:xfrm>
          <a:off x="3719736" y="476672"/>
          <a:ext cx="5368691" cy="4169112"/>
        </p:xfrm>
        <a:graphic>
          <a:graphicData uri="http://schemas.openxmlformats.org/presentationml/2006/ole">
            <mc:AlternateContent xmlns:mc="http://schemas.openxmlformats.org/markup-compatibility/2006">
              <mc:Choice xmlns:v="urn:schemas-microsoft-com:vml" Requires="v">
                <p:oleObj spid="_x0000_s4098" name="Visio" r:id="rId3" imgW="6664180" imgH="5175115" progId="Visio.Drawing.11">
                  <p:embed/>
                </p:oleObj>
              </mc:Choice>
              <mc:Fallback>
                <p:oleObj name="Visio" r:id="rId3" imgW="6664180" imgH="5175115" progId="Visio.Drawing.11">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736" y="476672"/>
                        <a:ext cx="5368691" cy="41691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TextBox 1"/>
          <p:cNvSpPr txBox="1"/>
          <p:nvPr/>
        </p:nvSpPr>
        <p:spPr>
          <a:xfrm>
            <a:off x="623392" y="2276872"/>
            <a:ext cx="2990603" cy="954107"/>
          </a:xfrm>
          <a:prstGeom prst="rect">
            <a:avLst/>
          </a:prstGeom>
          <a:noFill/>
        </p:spPr>
        <p:txBody>
          <a:bodyPr wrap="square" rtlCol="0">
            <a:spAutoFit/>
          </a:bodyPr>
          <a:lstStyle/>
          <a:p>
            <a:r>
              <a:rPr lang="en-US" sz="2800" dirty="0">
                <a:solidFill>
                  <a:srgbClr val="FF0000"/>
                </a:solidFill>
                <a:latin typeface="+mn-lt"/>
              </a:rPr>
              <a:t>Hadoop Architecture</a:t>
            </a:r>
          </a:p>
        </p:txBody>
      </p:sp>
      <p:sp>
        <p:nvSpPr>
          <p:cNvPr id="5" name="TextBox 4">
            <a:extLst>
              <a:ext uri="{FF2B5EF4-FFF2-40B4-BE49-F238E27FC236}">
                <a16:creationId xmlns:a16="http://schemas.microsoft.com/office/drawing/2014/main" id="{4F0250E3-15C5-214B-90B7-15A530C7B6F2}"/>
              </a:ext>
            </a:extLst>
          </p:cNvPr>
          <p:cNvSpPr txBox="1"/>
          <p:nvPr/>
        </p:nvSpPr>
        <p:spPr>
          <a:xfrm>
            <a:off x="9624392" y="2593206"/>
            <a:ext cx="2187352" cy="323165"/>
          </a:xfrm>
          <a:prstGeom prst="rect">
            <a:avLst/>
          </a:prstGeom>
          <a:noFill/>
        </p:spPr>
        <p:txBody>
          <a:bodyPr wrap="square" rtlCol="0">
            <a:spAutoFit/>
          </a:bodyPr>
          <a:lstStyle/>
          <a:p>
            <a:r>
              <a:rPr lang="en-US" dirty="0"/>
              <a:t>Figure 7.8</a:t>
            </a:r>
          </a:p>
        </p:txBody>
      </p:sp>
    </p:spTree>
    <p:extLst>
      <p:ext uri="{BB962C8B-B14F-4D97-AF65-F5344CB8AC3E}">
        <p14:creationId xmlns:p14="http://schemas.microsoft.com/office/powerpoint/2010/main" val="1582713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D3470-6836-B041-9066-7DA65C461401}"/>
              </a:ext>
            </a:extLst>
          </p:cNvPr>
          <p:cNvSpPr>
            <a:spLocks noGrp="1"/>
          </p:cNvSpPr>
          <p:nvPr>
            <p:ph type="title"/>
          </p:nvPr>
        </p:nvSpPr>
        <p:spPr>
          <a:xfrm>
            <a:off x="1343472" y="548680"/>
            <a:ext cx="10154344" cy="903635"/>
          </a:xfrm>
        </p:spPr>
        <p:txBody>
          <a:bodyPr/>
          <a:lstStyle/>
          <a:p>
            <a:r>
              <a:rPr lang="en-US" dirty="0">
                <a:solidFill>
                  <a:srgbClr val="FF0000"/>
                </a:solidFill>
              </a:rPr>
              <a:t>Activity #2</a:t>
            </a:r>
          </a:p>
        </p:txBody>
      </p:sp>
      <p:sp>
        <p:nvSpPr>
          <p:cNvPr id="3" name="Content Placeholder 2">
            <a:extLst>
              <a:ext uri="{FF2B5EF4-FFF2-40B4-BE49-F238E27FC236}">
                <a16:creationId xmlns:a16="http://schemas.microsoft.com/office/drawing/2014/main" id="{A5A05E8F-1605-CD43-AB54-AAEDD3C305CD}"/>
              </a:ext>
            </a:extLst>
          </p:cNvPr>
          <p:cNvSpPr>
            <a:spLocks noGrp="1"/>
          </p:cNvSpPr>
          <p:nvPr>
            <p:ph idx="1"/>
          </p:nvPr>
        </p:nvSpPr>
        <p:spPr/>
        <p:txBody>
          <a:bodyPr/>
          <a:lstStyle/>
          <a:p>
            <a:pPr marL="514350" indent="-514350">
              <a:buFont typeface="+mj-lt"/>
              <a:buAutoNum type="arabicPeriod"/>
            </a:pPr>
            <a:r>
              <a:rPr lang="en-US" dirty="0"/>
              <a:t>What does a storage model describe?</a:t>
            </a:r>
          </a:p>
          <a:p>
            <a:pPr marL="514350" indent="-514350">
              <a:buFont typeface="+mj-lt"/>
              <a:buAutoNum type="arabicPeriod"/>
            </a:pPr>
            <a:r>
              <a:rPr lang="en-US" dirty="0"/>
              <a:t>What does UFS stand for? Why we need UFS layer?</a:t>
            </a:r>
          </a:p>
          <a:p>
            <a:pPr marL="514350" indent="-514350">
              <a:buFont typeface="+mj-lt"/>
              <a:buAutoNum type="arabicPeriod"/>
            </a:pPr>
            <a:r>
              <a:rPr lang="en-US" dirty="0"/>
              <a:t>What does GPFS stand for? What is the advantage of GPFS?</a:t>
            </a:r>
          </a:p>
        </p:txBody>
      </p:sp>
    </p:spTree>
    <p:extLst>
      <p:ext uri="{BB962C8B-B14F-4D97-AF65-F5344CB8AC3E}">
        <p14:creationId xmlns:p14="http://schemas.microsoft.com/office/powerpoint/2010/main" val="1188978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81965"/>
            <a:ext cx="8229600" cy="581025"/>
          </a:xfrm>
        </p:spPr>
        <p:txBody>
          <a:bodyPr>
            <a:normAutofit fontScale="90000"/>
          </a:bodyPr>
          <a:lstStyle/>
          <a:p>
            <a:r>
              <a:rPr lang="en-US" dirty="0">
                <a:solidFill>
                  <a:srgbClr val="FF0000"/>
                </a:solidFill>
              </a:rPr>
              <a:t>Transaction processing</a:t>
            </a:r>
          </a:p>
        </p:txBody>
      </p:sp>
      <p:sp>
        <p:nvSpPr>
          <p:cNvPr id="3" name="Content Placeholder 2"/>
          <p:cNvSpPr>
            <a:spLocks noGrp="1"/>
          </p:cNvSpPr>
          <p:nvPr>
            <p:ph idx="1"/>
          </p:nvPr>
        </p:nvSpPr>
        <p:spPr>
          <a:xfrm>
            <a:off x="1271464" y="1124744"/>
            <a:ext cx="9793088" cy="4810125"/>
          </a:xfrm>
        </p:spPr>
        <p:txBody>
          <a:bodyPr>
            <a:noAutofit/>
          </a:bodyPr>
          <a:lstStyle/>
          <a:p>
            <a:r>
              <a:rPr lang="en-US" sz="2400" dirty="0"/>
              <a:t>Online Transaction Processing (</a:t>
            </a:r>
            <a:r>
              <a:rPr lang="en-US" sz="2400" dirty="0">
                <a:solidFill>
                  <a:srgbClr val="00B0F0"/>
                </a:solidFill>
              </a:rPr>
              <a:t>OLTP</a:t>
            </a:r>
            <a:r>
              <a:rPr lang="en-US" sz="2400" dirty="0"/>
              <a:t>)</a:t>
            </a:r>
          </a:p>
          <a:p>
            <a:pPr lvl="1"/>
            <a:r>
              <a:rPr lang="en-US" sz="2000" dirty="0"/>
              <a:t>widely used by many cloud applications.</a:t>
            </a:r>
          </a:p>
          <a:p>
            <a:r>
              <a:rPr lang="en-US" sz="2400" dirty="0"/>
              <a:t>Major requirements:</a:t>
            </a:r>
          </a:p>
          <a:p>
            <a:pPr lvl="1"/>
            <a:r>
              <a:rPr lang="en-US" sz="2000" dirty="0"/>
              <a:t>Short response time.</a:t>
            </a:r>
          </a:p>
          <a:p>
            <a:pPr lvl="1"/>
            <a:r>
              <a:rPr lang="en-US" sz="2000" dirty="0"/>
              <a:t>Scalability.  </a:t>
            </a:r>
          </a:p>
          <a:p>
            <a:pPr lvl="2"/>
            <a:r>
              <a:rPr lang="en-US" dirty="0"/>
              <a:t>Vertical scaling </a:t>
            </a:r>
            <a:r>
              <a:rPr lang="en-US" dirty="0">
                <a:sym typeface="Wingdings" pitchFamily="2" charset="2"/>
              </a:rPr>
              <a:t> </a:t>
            </a:r>
            <a:r>
              <a:rPr lang="en-US" dirty="0"/>
              <a:t>data and workload are distributed to systems that share resources, e.g., cores/processors, disks, and possibly RAM</a:t>
            </a:r>
          </a:p>
          <a:p>
            <a:pPr lvl="2"/>
            <a:r>
              <a:rPr lang="en-US" dirty="0"/>
              <a:t>Horizontal scaling </a:t>
            </a:r>
            <a:r>
              <a:rPr lang="en-US" dirty="0">
                <a:sym typeface="Wingdings" pitchFamily="2" charset="2"/>
              </a:rPr>
              <a:t> </a:t>
            </a:r>
            <a:r>
              <a:rPr lang="en-US" dirty="0"/>
              <a:t> the systems do not share either primary or secondary storage.</a:t>
            </a:r>
          </a:p>
          <a:p>
            <a:r>
              <a:rPr lang="en-US" sz="2400" dirty="0"/>
              <a:t>The search for alternate models to store the data on a cloud is motivated by the needs of OLTP applications:</a:t>
            </a:r>
          </a:p>
          <a:p>
            <a:pPr lvl="1"/>
            <a:r>
              <a:rPr lang="en-US" sz="2000" dirty="0"/>
              <a:t>decrease the latency by caching frequently used data in memory. </a:t>
            </a:r>
          </a:p>
          <a:p>
            <a:pPr lvl="1"/>
            <a:r>
              <a:rPr lang="en-US" sz="2000" dirty="0"/>
              <a:t>allow  multiple transactions to occur at the same time and decrease the response time by distributing the data on a large number of servers. </a:t>
            </a:r>
          </a:p>
        </p:txBody>
      </p:sp>
    </p:spTree>
    <p:extLst>
      <p:ext uri="{BB962C8B-B14F-4D97-AF65-F5344CB8AC3E}">
        <p14:creationId xmlns:p14="http://schemas.microsoft.com/office/powerpoint/2010/main" val="3052314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548680"/>
            <a:ext cx="8229600" cy="469656"/>
          </a:xfrm>
        </p:spPr>
        <p:txBody>
          <a:bodyPr>
            <a:normAutofit fontScale="90000"/>
          </a:bodyPr>
          <a:lstStyle/>
          <a:p>
            <a:r>
              <a:rPr lang="en-US" dirty="0">
                <a:solidFill>
                  <a:srgbClr val="FF0000"/>
                </a:solidFill>
              </a:rPr>
              <a:t>Sources of OLTP overhead</a:t>
            </a:r>
          </a:p>
        </p:txBody>
      </p:sp>
      <p:sp>
        <p:nvSpPr>
          <p:cNvPr id="3" name="Content Placeholder 2"/>
          <p:cNvSpPr>
            <a:spLocks noGrp="1"/>
          </p:cNvSpPr>
          <p:nvPr>
            <p:ph idx="1"/>
          </p:nvPr>
        </p:nvSpPr>
        <p:spPr>
          <a:xfrm>
            <a:off x="1199456" y="1113691"/>
            <a:ext cx="9505056" cy="5240216"/>
          </a:xfrm>
        </p:spPr>
        <p:txBody>
          <a:bodyPr/>
          <a:lstStyle/>
          <a:p>
            <a:r>
              <a:rPr lang="en-US" sz="2400" dirty="0"/>
              <a:t>Four sources with equal contribution: </a:t>
            </a:r>
          </a:p>
          <a:p>
            <a:pPr lvl="1"/>
            <a:r>
              <a:rPr lang="en-US" sz="2000" dirty="0"/>
              <a:t>Logging -  expensive because traditional databases require transaction durability thus, every </a:t>
            </a:r>
            <a:r>
              <a:rPr lang="en-US" sz="2000" b="1" i="1" dirty="0"/>
              <a:t>write</a:t>
            </a:r>
            <a:r>
              <a:rPr lang="en-US" sz="2000" dirty="0"/>
              <a:t> to the database can only be completed after the log has been updated. </a:t>
            </a:r>
          </a:p>
          <a:p>
            <a:pPr lvl="1"/>
            <a:r>
              <a:rPr lang="en-US" sz="2000" dirty="0"/>
              <a:t>Locking -  to  guarantee atomicity, transactions lock every record and this requires access to a lock table. </a:t>
            </a:r>
          </a:p>
          <a:p>
            <a:pPr lvl="1"/>
            <a:r>
              <a:rPr lang="en-US" sz="2000" dirty="0"/>
              <a:t>Latching –  many operations require multi-threading and the access to shared data structures, such as lock tables, demands short-term latches for coordination. A latch is a counter that triggers an event when it reaches zero; for example a master thread initiates a counter with the number of worker threads and waits to be notified when all of them have finished.</a:t>
            </a:r>
          </a:p>
          <a:p>
            <a:pPr lvl="1"/>
            <a:r>
              <a:rPr lang="en-US" sz="2000" dirty="0"/>
              <a:t>Buffer management.</a:t>
            </a:r>
          </a:p>
          <a:p>
            <a:r>
              <a:rPr lang="en-US" sz="2400" dirty="0"/>
              <a:t>The breakdown of the instruction count for these operations in existing DBMS is: 34.6% for buffer management, 14.2% for latching, 16.2 % for locking, 11.9% for logging, and 16.2 % for manual optimization.</a:t>
            </a:r>
          </a:p>
          <a:p>
            <a:pPr lvl="1"/>
            <a:endParaRPr lang="en-US" sz="1800" dirty="0"/>
          </a:p>
        </p:txBody>
      </p:sp>
    </p:spTree>
    <p:extLst>
      <p:ext uri="{BB962C8B-B14F-4D97-AF65-F5344CB8AC3E}">
        <p14:creationId xmlns:p14="http://schemas.microsoft.com/office/powerpoint/2010/main" val="770708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365125"/>
            <a:ext cx="9866312" cy="1325563"/>
          </a:xfrm>
        </p:spPr>
        <p:txBody>
          <a:bodyPr/>
          <a:lstStyle/>
          <a:p>
            <a:r>
              <a:rPr lang="en-US" dirty="0">
                <a:solidFill>
                  <a:srgbClr val="FF0000"/>
                </a:solidFill>
              </a:rPr>
              <a:t>Activity #3</a:t>
            </a:r>
          </a:p>
        </p:txBody>
      </p:sp>
      <p:sp>
        <p:nvSpPr>
          <p:cNvPr id="3" name="Content Placeholder 2"/>
          <p:cNvSpPr>
            <a:spLocks noGrp="1"/>
          </p:cNvSpPr>
          <p:nvPr>
            <p:ph idx="1"/>
          </p:nvPr>
        </p:nvSpPr>
        <p:spPr/>
        <p:txBody>
          <a:bodyPr/>
          <a:lstStyle/>
          <a:p>
            <a:r>
              <a:rPr lang="en-US" dirty="0"/>
              <a:t>Name an application that uses OLTP.</a:t>
            </a:r>
          </a:p>
        </p:txBody>
      </p:sp>
    </p:spTree>
    <p:extLst>
      <p:ext uri="{BB962C8B-B14F-4D97-AF65-F5344CB8AC3E}">
        <p14:creationId xmlns:p14="http://schemas.microsoft.com/office/powerpoint/2010/main" val="3710509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0573" y="404664"/>
            <a:ext cx="10515600" cy="936104"/>
          </a:xfrm>
        </p:spPr>
        <p:txBody>
          <a:bodyPr/>
          <a:lstStyle/>
          <a:p>
            <a:r>
              <a:rPr lang="en-US" dirty="0">
                <a:solidFill>
                  <a:srgbClr val="FF0000"/>
                </a:solidFill>
              </a:rPr>
              <a:t>Major challenges</a:t>
            </a:r>
          </a:p>
        </p:txBody>
      </p:sp>
      <p:sp>
        <p:nvSpPr>
          <p:cNvPr id="3" name="Content Placeholder 2"/>
          <p:cNvSpPr>
            <a:spLocks noGrp="1"/>
          </p:cNvSpPr>
          <p:nvPr>
            <p:ph idx="1"/>
          </p:nvPr>
        </p:nvSpPr>
        <p:spPr>
          <a:xfrm>
            <a:off x="1199456" y="1270000"/>
            <a:ext cx="9433048" cy="4811889"/>
          </a:xfrm>
        </p:spPr>
        <p:txBody>
          <a:bodyPr>
            <a:normAutofit fontScale="92500"/>
          </a:bodyPr>
          <a:lstStyle/>
          <a:p>
            <a:r>
              <a:rPr lang="en-US" dirty="0">
                <a:latin typeface="+mn-lt"/>
              </a:rPr>
              <a:t>The </a:t>
            </a:r>
            <a:r>
              <a:rPr lang="en-US" dirty="0">
                <a:solidFill>
                  <a:srgbClr val="00B0F0"/>
                </a:solidFill>
                <a:latin typeface="+mn-lt"/>
              </a:rPr>
              <a:t>storage system design philosophy </a:t>
            </a:r>
            <a:r>
              <a:rPr lang="en-US" dirty="0">
                <a:latin typeface="+mn-lt"/>
              </a:rPr>
              <a:t>has shifted from  performance-at-any-cost to </a:t>
            </a:r>
            <a:r>
              <a:rPr lang="en-US" dirty="0">
                <a:solidFill>
                  <a:srgbClr val="00B0F0"/>
                </a:solidFill>
                <a:latin typeface="+mn-lt"/>
              </a:rPr>
              <a:t>reliability-at-the-lowest-possible-cost</a:t>
            </a:r>
            <a:r>
              <a:rPr lang="en-US" dirty="0">
                <a:latin typeface="+mn-lt"/>
              </a:rPr>
              <a:t>. </a:t>
            </a:r>
          </a:p>
          <a:p>
            <a:pPr lvl="1"/>
            <a:r>
              <a:rPr lang="en-US" dirty="0">
                <a:latin typeface="+mn-lt"/>
              </a:rPr>
              <a:t>This design philosophy has important implications on software complexity. </a:t>
            </a:r>
          </a:p>
          <a:p>
            <a:r>
              <a:rPr lang="en-US" dirty="0">
                <a:latin typeface="+mn-lt"/>
              </a:rPr>
              <a:t>Maintaining </a:t>
            </a:r>
            <a:r>
              <a:rPr lang="en-US" dirty="0">
                <a:solidFill>
                  <a:srgbClr val="00B0F0"/>
                </a:solidFill>
                <a:latin typeface="+mn-lt"/>
              </a:rPr>
              <a:t>consistency among multiple copies of data records </a:t>
            </a:r>
            <a:r>
              <a:rPr lang="en-US" dirty="0">
                <a:latin typeface="+mn-lt"/>
              </a:rPr>
              <a:t>increases the data management software complexity and could negatively affect the storage system performance if data is frequently updated.</a:t>
            </a:r>
          </a:p>
          <a:p>
            <a:r>
              <a:rPr lang="en-US" dirty="0">
                <a:latin typeface="+mn-lt"/>
              </a:rPr>
              <a:t>Sophisticated strategies to </a:t>
            </a:r>
            <a:r>
              <a:rPr lang="en-US" dirty="0">
                <a:solidFill>
                  <a:srgbClr val="00B0F0"/>
                </a:solidFill>
                <a:latin typeface="+mn-lt"/>
              </a:rPr>
              <a:t>reduce the access time </a:t>
            </a:r>
            <a:r>
              <a:rPr lang="en-US" dirty="0">
                <a:latin typeface="+mn-lt"/>
              </a:rPr>
              <a:t>and to </a:t>
            </a:r>
            <a:r>
              <a:rPr lang="en-US" dirty="0">
                <a:solidFill>
                  <a:srgbClr val="00B0F0"/>
                </a:solidFill>
                <a:latin typeface="+mn-lt"/>
              </a:rPr>
              <a:t>support multimedia access</a:t>
            </a:r>
            <a:r>
              <a:rPr lang="en-US" dirty="0">
                <a:solidFill>
                  <a:srgbClr val="00B050"/>
                </a:solidFill>
                <a:latin typeface="+mn-lt"/>
              </a:rPr>
              <a:t> </a:t>
            </a:r>
            <a:r>
              <a:rPr lang="en-US" dirty="0">
                <a:latin typeface="+mn-lt"/>
              </a:rPr>
              <a:t>are necessary to satisfy the timing requirements of data streaming and content delivery. </a:t>
            </a:r>
          </a:p>
          <a:p>
            <a:r>
              <a:rPr lang="en-US" dirty="0">
                <a:solidFill>
                  <a:srgbClr val="00B0F0"/>
                </a:solidFill>
                <a:latin typeface="+mn-lt"/>
              </a:rPr>
              <a:t>Data replication</a:t>
            </a:r>
            <a:r>
              <a:rPr lang="en-US" dirty="0">
                <a:solidFill>
                  <a:srgbClr val="FF7C80"/>
                </a:solidFill>
                <a:latin typeface="+mn-lt"/>
              </a:rPr>
              <a:t> </a:t>
            </a:r>
            <a:r>
              <a:rPr lang="en-US" dirty="0">
                <a:latin typeface="+mn-lt"/>
              </a:rPr>
              <a:t>allows concurrent access to data from multiple processors and decreases the chances of data loss. </a:t>
            </a:r>
          </a:p>
          <a:p>
            <a:endParaRPr lang="en-US" dirty="0"/>
          </a:p>
        </p:txBody>
      </p:sp>
    </p:spTree>
    <p:extLst>
      <p:ext uri="{BB962C8B-B14F-4D97-AF65-F5344CB8AC3E}">
        <p14:creationId xmlns:p14="http://schemas.microsoft.com/office/powerpoint/2010/main" val="2620297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514350"/>
          </a:xfrm>
        </p:spPr>
        <p:txBody>
          <a:bodyPr>
            <a:noAutofit/>
          </a:bodyPr>
          <a:lstStyle/>
          <a:p>
            <a:r>
              <a:rPr lang="en-US" sz="3600" dirty="0">
                <a:solidFill>
                  <a:srgbClr val="FF0000"/>
                </a:solidFill>
              </a:rPr>
              <a:t>NoSQL databases</a:t>
            </a:r>
          </a:p>
        </p:txBody>
      </p:sp>
      <p:sp>
        <p:nvSpPr>
          <p:cNvPr id="3" name="Content Placeholder 2"/>
          <p:cNvSpPr>
            <a:spLocks noGrp="1"/>
          </p:cNvSpPr>
          <p:nvPr>
            <p:ph idx="1"/>
          </p:nvPr>
        </p:nvSpPr>
        <p:spPr>
          <a:xfrm>
            <a:off x="1199456" y="1185925"/>
            <a:ext cx="9793088" cy="4970585"/>
          </a:xfrm>
        </p:spPr>
        <p:txBody>
          <a:bodyPr>
            <a:normAutofit fontScale="92500"/>
          </a:bodyPr>
          <a:lstStyle/>
          <a:p>
            <a:r>
              <a:rPr lang="en-US" sz="2400" dirty="0"/>
              <a:t>The name  NoSQL, originally referring to "non SQL" or "non relational“ is misleading.  </a:t>
            </a:r>
          </a:p>
          <a:p>
            <a:r>
              <a:rPr lang="en-US" sz="2400" dirty="0"/>
              <a:t>NoSQL database provides a mechanism for storage and retrieval of data that is modeled in means other than the tabular relations used in relational databases. </a:t>
            </a:r>
          </a:p>
          <a:p>
            <a:r>
              <a:rPr lang="en-US" sz="2400" dirty="0"/>
              <a:t>NoSQL systems now are referred to "Not only SQL" to emphasize that they may support SQL-like query languages,</a:t>
            </a:r>
          </a:p>
          <a:p>
            <a:r>
              <a:rPr lang="en-US" sz="2400" dirty="0"/>
              <a:t>NoSQL systems ensure that data will </a:t>
            </a:r>
            <a:r>
              <a:rPr lang="en-US" sz="2400" u="sng" dirty="0"/>
              <a:t>be eventually consistent </a:t>
            </a:r>
            <a:r>
              <a:rPr lang="en-US" sz="2400" dirty="0"/>
              <a:t>at some future point in time, instead of enforcing consistency at the time when a transaction is </a:t>
            </a:r>
            <a:r>
              <a:rPr lang="en-US" sz="2400" i="1" dirty="0"/>
              <a:t>committed</a:t>
            </a:r>
            <a:r>
              <a:rPr lang="en-US" sz="2400" dirty="0"/>
              <a:t>.</a:t>
            </a:r>
          </a:p>
          <a:p>
            <a:r>
              <a:rPr lang="en-US" sz="2400" dirty="0"/>
              <a:t>Attributes:</a:t>
            </a:r>
          </a:p>
          <a:p>
            <a:pPr lvl="1"/>
            <a:r>
              <a:rPr lang="en-US" sz="2000" dirty="0"/>
              <a:t>Scale well. </a:t>
            </a:r>
          </a:p>
          <a:p>
            <a:pPr lvl="1"/>
            <a:r>
              <a:rPr lang="en-US" sz="2000" dirty="0"/>
              <a:t>Do not exhibit a single point of failure.</a:t>
            </a:r>
          </a:p>
          <a:p>
            <a:pPr lvl="1"/>
            <a:r>
              <a:rPr lang="en-US" sz="2000" dirty="0"/>
              <a:t>Have built-in support for consensus-based decisions.</a:t>
            </a:r>
          </a:p>
          <a:p>
            <a:pPr lvl="1"/>
            <a:r>
              <a:rPr lang="en-US" sz="2000" dirty="0"/>
              <a:t>Support partitioning and replication as basic primitives.</a:t>
            </a:r>
          </a:p>
          <a:p>
            <a:endParaRPr lang="en-US" sz="2000" dirty="0"/>
          </a:p>
        </p:txBody>
      </p:sp>
    </p:spTree>
    <p:extLst>
      <p:ext uri="{BB962C8B-B14F-4D97-AF65-F5344CB8AC3E}">
        <p14:creationId xmlns:p14="http://schemas.microsoft.com/office/powerpoint/2010/main" val="3244860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620688"/>
            <a:ext cx="8229600" cy="523875"/>
          </a:xfrm>
        </p:spPr>
        <p:txBody>
          <a:bodyPr>
            <a:noAutofit/>
          </a:bodyPr>
          <a:lstStyle/>
          <a:p>
            <a:r>
              <a:rPr lang="en-US" sz="3600" dirty="0" err="1">
                <a:solidFill>
                  <a:srgbClr val="FF0000"/>
                </a:solidFill>
              </a:rPr>
              <a:t>Bigtable</a:t>
            </a:r>
            <a:endParaRPr lang="en-US" sz="3600" dirty="0">
              <a:solidFill>
                <a:srgbClr val="FF0000"/>
              </a:solidFill>
            </a:endParaRPr>
          </a:p>
        </p:txBody>
      </p:sp>
      <p:sp>
        <p:nvSpPr>
          <p:cNvPr id="3" name="Content Placeholder 2"/>
          <p:cNvSpPr>
            <a:spLocks noGrp="1"/>
          </p:cNvSpPr>
          <p:nvPr>
            <p:ph idx="1"/>
          </p:nvPr>
        </p:nvSpPr>
        <p:spPr>
          <a:xfrm>
            <a:off x="1343472" y="1268760"/>
            <a:ext cx="9577064" cy="4608512"/>
          </a:xfrm>
        </p:spPr>
        <p:txBody>
          <a:bodyPr>
            <a:normAutofit/>
          </a:bodyPr>
          <a:lstStyle/>
          <a:p>
            <a:r>
              <a:rPr lang="en-US" sz="2400" dirty="0"/>
              <a:t>Distributed storage system developed by Google to </a:t>
            </a:r>
          </a:p>
          <a:p>
            <a:pPr lvl="1"/>
            <a:r>
              <a:rPr lang="en-US" sz="2000" dirty="0"/>
              <a:t>store massive amounts of data. </a:t>
            </a:r>
          </a:p>
          <a:p>
            <a:pPr lvl="1"/>
            <a:r>
              <a:rPr lang="en-US" sz="2000" dirty="0"/>
              <a:t>scale up to thousands of storage servers.</a:t>
            </a:r>
          </a:p>
          <a:p>
            <a:r>
              <a:rPr lang="en-US" sz="2400" dirty="0"/>
              <a:t>The system uses </a:t>
            </a:r>
          </a:p>
          <a:p>
            <a:pPr lvl="1"/>
            <a:r>
              <a:rPr lang="en-US" sz="2000" dirty="0"/>
              <a:t>Google File System </a:t>
            </a:r>
            <a:r>
              <a:rPr lang="en-US" sz="2000" dirty="0">
                <a:sym typeface="Wingdings" pitchFamily="2" charset="2"/>
              </a:rPr>
              <a:t></a:t>
            </a:r>
            <a:r>
              <a:rPr lang="en-US" sz="2000" dirty="0"/>
              <a:t> to store user data and system information. </a:t>
            </a:r>
          </a:p>
          <a:p>
            <a:pPr lvl="1"/>
            <a:r>
              <a:rPr lang="en-US" sz="2000" dirty="0"/>
              <a:t>Chubby distributed lock service </a:t>
            </a:r>
            <a:r>
              <a:rPr lang="en-US" sz="2000" dirty="0">
                <a:sym typeface="Wingdings" pitchFamily="2" charset="2"/>
              </a:rPr>
              <a:t></a:t>
            </a:r>
            <a:r>
              <a:rPr lang="en-US" sz="2000" dirty="0"/>
              <a:t> to guarantee  atomic  </a:t>
            </a:r>
            <a:r>
              <a:rPr lang="en-US" sz="2000" b="1" dirty="0"/>
              <a:t>read</a:t>
            </a:r>
            <a:r>
              <a:rPr lang="en-US" sz="2000" dirty="0"/>
              <a:t> and </a:t>
            </a:r>
            <a:r>
              <a:rPr lang="en-US" sz="2000" b="1" dirty="0"/>
              <a:t>write</a:t>
            </a:r>
            <a:r>
              <a:rPr lang="en-US" sz="2000" dirty="0"/>
              <a:t> operations.  </a:t>
            </a:r>
          </a:p>
          <a:p>
            <a:r>
              <a:rPr lang="en-US" sz="2400" dirty="0"/>
              <a:t>Simple and flexible data storage models a multidimensional array of cells. </a:t>
            </a:r>
          </a:p>
          <a:p>
            <a:pPr lvl="1"/>
            <a:r>
              <a:rPr lang="en-US" sz="2000" dirty="0"/>
              <a:t>A row key </a:t>
            </a:r>
            <a:r>
              <a:rPr lang="en-US" sz="2000" dirty="0">
                <a:sym typeface="Wingdings" pitchFamily="2" charset="2"/>
              </a:rPr>
              <a:t></a:t>
            </a:r>
            <a:r>
              <a:rPr lang="en-US" sz="2000" dirty="0"/>
              <a:t> an arbitrary string of up to 64 KB and a row range is partitioned into </a:t>
            </a:r>
            <a:r>
              <a:rPr lang="en-US" sz="2000" u="sng" dirty="0"/>
              <a:t>tablets</a:t>
            </a:r>
            <a:r>
              <a:rPr lang="en-US" sz="2000" dirty="0"/>
              <a:t> serving as units for load balancing. The timestamps used to index different versions of the data in a cell are 64-bit integers; their interpretation can be defined by the application, while the default is the time of an event in microseconds. </a:t>
            </a:r>
          </a:p>
          <a:p>
            <a:pPr lvl="1"/>
            <a:r>
              <a:rPr lang="en-US" sz="2000" dirty="0"/>
              <a:t>A column key </a:t>
            </a:r>
            <a:r>
              <a:rPr lang="en-US" sz="2000" dirty="0">
                <a:sym typeface="Wingdings" pitchFamily="2" charset="2"/>
              </a:rPr>
              <a:t></a:t>
            </a:r>
            <a:r>
              <a:rPr lang="en-US" sz="2000" dirty="0"/>
              <a:t> consists of a string, a set of printable characters, and an arbitrary string as qualifier.</a:t>
            </a:r>
          </a:p>
          <a:p>
            <a:endParaRPr lang="en-US" sz="2000" dirty="0"/>
          </a:p>
        </p:txBody>
      </p:sp>
    </p:spTree>
    <p:extLst>
      <p:ext uri="{BB962C8B-B14F-4D97-AF65-F5344CB8AC3E}">
        <p14:creationId xmlns:p14="http://schemas.microsoft.com/office/powerpoint/2010/main" val="911875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472" y="4509120"/>
            <a:ext cx="9649072" cy="1466057"/>
          </a:xfrm>
        </p:spPr>
        <p:txBody>
          <a:bodyPr>
            <a:normAutofit lnSpcReduction="10000"/>
          </a:bodyPr>
          <a:lstStyle/>
          <a:p>
            <a:pPr marL="0" indent="0">
              <a:buNone/>
            </a:pPr>
            <a:r>
              <a:rPr lang="en-US" sz="1800" dirty="0"/>
              <a:t>The organization of an Email application as a sparse, distributed, multidimensional map. The slice of </a:t>
            </a:r>
            <a:r>
              <a:rPr lang="en-US" sz="1800" dirty="0" err="1"/>
              <a:t>Bigtable</a:t>
            </a:r>
            <a:r>
              <a:rPr lang="en-US" sz="1800" dirty="0"/>
              <a:t> shown consists of a row with the key </a:t>
            </a:r>
            <a:r>
              <a:rPr lang="en-US" sz="1800" i="1" dirty="0" err="1"/>
              <a:t>UserId</a:t>
            </a:r>
            <a:r>
              <a:rPr lang="en-US" sz="1800" dirty="0"/>
              <a:t> and three </a:t>
            </a:r>
            <a:r>
              <a:rPr lang="en-US" sz="1800" i="1" dirty="0"/>
              <a:t>family</a:t>
            </a:r>
            <a:r>
              <a:rPr lang="en-US" sz="1800" dirty="0"/>
              <a:t> columns; the </a:t>
            </a:r>
            <a:r>
              <a:rPr lang="en-US" sz="1800" i="1" dirty="0"/>
              <a:t>Contents</a:t>
            </a:r>
            <a:r>
              <a:rPr lang="en-US" sz="1800" dirty="0"/>
              <a:t> key identifies the cell holding the contents of Emails received, the one with key </a:t>
            </a:r>
            <a:r>
              <a:rPr lang="en-US" sz="1800" i="1" dirty="0"/>
              <a:t>Subject</a:t>
            </a:r>
            <a:r>
              <a:rPr lang="en-US" sz="1800" dirty="0"/>
              <a:t> identifies the subject of Emails, and the one with the key </a:t>
            </a:r>
            <a:r>
              <a:rPr lang="en-US" sz="1800" i="1" dirty="0"/>
              <a:t>Reply </a:t>
            </a:r>
            <a:r>
              <a:rPr lang="en-US" sz="1800" dirty="0"/>
              <a:t>identifies the cell holding the replies; the version of records in each cell are ordered according to timestamps. Row keys are ordered lexicographically; a column key is   obtained by concatenating </a:t>
            </a:r>
            <a:r>
              <a:rPr lang="en-US" sz="1800" i="1" dirty="0"/>
              <a:t>family</a:t>
            </a:r>
            <a:r>
              <a:rPr lang="en-US" sz="1800" dirty="0"/>
              <a:t> and the </a:t>
            </a:r>
            <a:r>
              <a:rPr lang="en-US" sz="1800" i="1" dirty="0"/>
              <a:t>qualifier</a:t>
            </a:r>
            <a:r>
              <a:rPr lang="en-US" sz="1800" dirty="0"/>
              <a:t> fields</a:t>
            </a:r>
          </a:p>
        </p:txBody>
      </p:sp>
      <p:graphicFrame>
        <p:nvGraphicFramePr>
          <p:cNvPr id="7" name="Object 6"/>
          <p:cNvGraphicFramePr>
            <a:graphicFrameLocks noChangeAspect="1"/>
          </p:cNvGraphicFramePr>
          <p:nvPr>
            <p:extLst/>
          </p:nvPr>
        </p:nvGraphicFramePr>
        <p:xfrm>
          <a:off x="2602523" y="375139"/>
          <a:ext cx="6733837" cy="3853282"/>
        </p:xfrm>
        <a:graphic>
          <a:graphicData uri="http://schemas.openxmlformats.org/presentationml/2006/ole">
            <mc:AlternateContent xmlns:mc="http://schemas.openxmlformats.org/markup-compatibility/2006">
              <mc:Choice xmlns:v="urn:schemas-microsoft-com:vml" Requires="v">
                <p:oleObj spid="_x0000_s5122" name="Visio" r:id="rId3" imgW="7670695" imgH="4390147" progId="Visio.Drawing.11">
                  <p:embed/>
                </p:oleObj>
              </mc:Choice>
              <mc:Fallback>
                <p:oleObj name="Visio" r:id="rId3" imgW="7670695" imgH="4390147" progId="Visio.Drawing.11">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523" y="375139"/>
                        <a:ext cx="6733837" cy="3853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TextBox 1"/>
          <p:cNvSpPr txBox="1"/>
          <p:nvPr/>
        </p:nvSpPr>
        <p:spPr>
          <a:xfrm>
            <a:off x="335360" y="2562168"/>
            <a:ext cx="2088232" cy="1077218"/>
          </a:xfrm>
          <a:prstGeom prst="rect">
            <a:avLst/>
          </a:prstGeom>
          <a:noFill/>
        </p:spPr>
        <p:txBody>
          <a:bodyPr wrap="square" rtlCol="0">
            <a:spAutoFit/>
          </a:bodyPr>
          <a:lstStyle/>
          <a:p>
            <a:r>
              <a:rPr lang="en-US" sz="3200" dirty="0">
                <a:solidFill>
                  <a:srgbClr val="FF0000"/>
                </a:solidFill>
                <a:latin typeface="+mn-lt"/>
              </a:rPr>
              <a:t>A </a:t>
            </a:r>
            <a:r>
              <a:rPr lang="en-US" sz="3200" dirty="0" err="1">
                <a:solidFill>
                  <a:srgbClr val="FF0000"/>
                </a:solidFill>
                <a:latin typeface="+mn-lt"/>
              </a:rPr>
              <a:t>Bigtable</a:t>
            </a:r>
            <a:r>
              <a:rPr lang="en-US" sz="3200" dirty="0">
                <a:solidFill>
                  <a:srgbClr val="FF0000"/>
                </a:solidFill>
                <a:latin typeface="+mn-lt"/>
              </a:rPr>
              <a:t> Example</a:t>
            </a:r>
          </a:p>
        </p:txBody>
      </p:sp>
      <p:sp>
        <p:nvSpPr>
          <p:cNvPr id="5" name="TextBox 4">
            <a:extLst>
              <a:ext uri="{FF2B5EF4-FFF2-40B4-BE49-F238E27FC236}">
                <a16:creationId xmlns:a16="http://schemas.microsoft.com/office/drawing/2014/main" id="{AE9350AC-617A-3044-A07E-FF4DBF794184}"/>
              </a:ext>
            </a:extLst>
          </p:cNvPr>
          <p:cNvSpPr txBox="1"/>
          <p:nvPr/>
        </p:nvSpPr>
        <p:spPr>
          <a:xfrm>
            <a:off x="9898868" y="2594146"/>
            <a:ext cx="2187352" cy="323165"/>
          </a:xfrm>
          <a:prstGeom prst="rect">
            <a:avLst/>
          </a:prstGeom>
          <a:noFill/>
        </p:spPr>
        <p:txBody>
          <a:bodyPr wrap="square" rtlCol="0">
            <a:spAutoFit/>
          </a:bodyPr>
          <a:lstStyle/>
          <a:p>
            <a:r>
              <a:rPr lang="en-US" dirty="0"/>
              <a:t>Figure 6.10</a:t>
            </a:r>
          </a:p>
        </p:txBody>
      </p:sp>
    </p:spTree>
    <p:extLst>
      <p:ext uri="{BB962C8B-B14F-4D97-AF65-F5344CB8AC3E}">
        <p14:creationId xmlns:p14="http://schemas.microsoft.com/office/powerpoint/2010/main" val="2292422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0688" y="650483"/>
            <a:ext cx="10226352" cy="647355"/>
          </a:xfrm>
        </p:spPr>
        <p:txBody>
          <a:bodyPr>
            <a:normAutofit/>
          </a:bodyPr>
          <a:lstStyle/>
          <a:p>
            <a:r>
              <a:rPr lang="en-US" sz="3600" dirty="0">
                <a:solidFill>
                  <a:srgbClr val="FF0000"/>
                </a:solidFill>
              </a:rPr>
              <a:t>Megastore</a:t>
            </a:r>
          </a:p>
        </p:txBody>
      </p:sp>
      <p:sp>
        <p:nvSpPr>
          <p:cNvPr id="3" name="Content Placeholder 2"/>
          <p:cNvSpPr>
            <a:spLocks noGrp="1"/>
          </p:cNvSpPr>
          <p:nvPr>
            <p:ph idx="1"/>
          </p:nvPr>
        </p:nvSpPr>
        <p:spPr>
          <a:xfrm>
            <a:off x="1343472" y="1446332"/>
            <a:ext cx="9361040" cy="4613031"/>
          </a:xfrm>
        </p:spPr>
        <p:txBody>
          <a:bodyPr>
            <a:normAutofit/>
          </a:bodyPr>
          <a:lstStyle/>
          <a:p>
            <a:r>
              <a:rPr lang="en-US" sz="2400" dirty="0"/>
              <a:t>Scalable storage for online services. Widely used internally at Google,  it handles some 23 billion transactions daily, 3 billion </a:t>
            </a:r>
            <a:r>
              <a:rPr lang="en-US" sz="2400" b="1" dirty="0"/>
              <a:t>write</a:t>
            </a:r>
            <a:r>
              <a:rPr lang="en-US" sz="2400" dirty="0"/>
              <a:t>  and 20 billion </a:t>
            </a:r>
            <a:r>
              <a:rPr lang="en-US" sz="2400" b="1" dirty="0"/>
              <a:t>read</a:t>
            </a:r>
            <a:r>
              <a:rPr lang="en-US" sz="2400" dirty="0"/>
              <a:t> transactions.</a:t>
            </a:r>
          </a:p>
          <a:p>
            <a:r>
              <a:rPr lang="en-US" sz="2400" dirty="0"/>
              <a:t>The system, distributed over several data centers, has a very large capacity, 1 PB in 2011, and it is highly available.</a:t>
            </a:r>
          </a:p>
          <a:p>
            <a:r>
              <a:rPr lang="en-US" sz="2400" dirty="0"/>
              <a:t>Each partition is replicated in data centers in different geographic areas.  </a:t>
            </a:r>
          </a:p>
          <a:p>
            <a:r>
              <a:rPr lang="en-US" sz="2400" dirty="0"/>
              <a:t>The system makes extensive use of  </a:t>
            </a:r>
            <a:r>
              <a:rPr lang="en-US" sz="2400" dirty="0" err="1"/>
              <a:t>Bigtable</a:t>
            </a:r>
            <a:r>
              <a:rPr lang="en-US" sz="2400" dirty="0"/>
              <a:t>.</a:t>
            </a:r>
          </a:p>
          <a:p>
            <a:r>
              <a:rPr lang="en-US" sz="2400" dirty="0"/>
              <a:t>Megastore’s data model</a:t>
            </a:r>
          </a:p>
          <a:p>
            <a:pPr lvl="1"/>
            <a:r>
              <a:rPr lang="en-US" sz="2000" dirty="0"/>
              <a:t>consists of a set of  tables, composed of entries.</a:t>
            </a:r>
          </a:p>
          <a:p>
            <a:pPr lvl="1"/>
            <a:r>
              <a:rPr lang="en-US" sz="2000" dirty="0"/>
              <a:t>Reflects a middle ground between traditional and NoSQL databases. </a:t>
            </a:r>
          </a:p>
          <a:p>
            <a:pPr lvl="1"/>
            <a:r>
              <a:rPr lang="en-US" sz="2000" dirty="0"/>
              <a:t>A table can be a root or a child table. </a:t>
            </a:r>
          </a:p>
          <a:p>
            <a:pPr lvl="1"/>
            <a:endParaRPr lang="en-US" sz="2000" dirty="0"/>
          </a:p>
        </p:txBody>
      </p:sp>
    </p:spTree>
    <p:extLst>
      <p:ext uri="{BB962C8B-B14F-4D97-AF65-F5344CB8AC3E}">
        <p14:creationId xmlns:p14="http://schemas.microsoft.com/office/powerpoint/2010/main" val="1987336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9496" y="5225962"/>
            <a:ext cx="9073008" cy="894963"/>
          </a:xfrm>
        </p:spPr>
        <p:txBody>
          <a:bodyPr/>
          <a:lstStyle/>
          <a:p>
            <a:pPr marL="0" indent="0">
              <a:buNone/>
            </a:pPr>
            <a:r>
              <a:rPr lang="en-US" sz="1800" dirty="0"/>
              <a:t>The data is partitioned into entity groups; fully consistent semantics within each partition and limited consistency guarantees across partitions are supported. A partition is replicated across data centers in different geographic areas.</a:t>
            </a:r>
          </a:p>
        </p:txBody>
      </p:sp>
      <p:graphicFrame>
        <p:nvGraphicFramePr>
          <p:cNvPr id="7" name="Object 6"/>
          <p:cNvGraphicFramePr>
            <a:graphicFrameLocks noChangeAspect="1"/>
          </p:cNvGraphicFramePr>
          <p:nvPr>
            <p:extLst/>
          </p:nvPr>
        </p:nvGraphicFramePr>
        <p:xfrm>
          <a:off x="3467708" y="322683"/>
          <a:ext cx="5652628" cy="4986744"/>
        </p:xfrm>
        <a:graphic>
          <a:graphicData uri="http://schemas.openxmlformats.org/presentationml/2006/ole">
            <mc:AlternateContent xmlns:mc="http://schemas.openxmlformats.org/markup-compatibility/2006">
              <mc:Choice xmlns:v="urn:schemas-microsoft-com:vml" Requires="v">
                <p:oleObj spid="_x0000_s6146" name="Visio" r:id="rId3" imgW="7276841" imgH="6419445" progId="Visio.Drawing.11">
                  <p:embed/>
                </p:oleObj>
              </mc:Choice>
              <mc:Fallback>
                <p:oleObj name="Visio" r:id="rId3" imgW="7276841" imgH="6419445" progId="Visio.Drawing.11">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708" y="322683"/>
                        <a:ext cx="5652628" cy="498674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TextBox 1"/>
          <p:cNvSpPr txBox="1"/>
          <p:nvPr/>
        </p:nvSpPr>
        <p:spPr>
          <a:xfrm>
            <a:off x="838200" y="1988840"/>
            <a:ext cx="2377480" cy="954107"/>
          </a:xfrm>
          <a:prstGeom prst="rect">
            <a:avLst/>
          </a:prstGeom>
          <a:noFill/>
        </p:spPr>
        <p:txBody>
          <a:bodyPr wrap="square" rtlCol="0">
            <a:spAutoFit/>
          </a:bodyPr>
          <a:lstStyle/>
          <a:p>
            <a:r>
              <a:rPr lang="en-US" sz="2800" dirty="0">
                <a:solidFill>
                  <a:srgbClr val="FF0000"/>
                </a:solidFill>
                <a:latin typeface="+mn-lt"/>
              </a:rPr>
              <a:t>Megastore organization </a:t>
            </a:r>
          </a:p>
        </p:txBody>
      </p:sp>
      <p:sp>
        <p:nvSpPr>
          <p:cNvPr id="5" name="TextBox 4">
            <a:extLst>
              <a:ext uri="{FF2B5EF4-FFF2-40B4-BE49-F238E27FC236}">
                <a16:creationId xmlns:a16="http://schemas.microsoft.com/office/drawing/2014/main" id="{0244E133-4B20-F749-B9C7-7A4E53497B34}"/>
              </a:ext>
            </a:extLst>
          </p:cNvPr>
          <p:cNvSpPr txBox="1"/>
          <p:nvPr/>
        </p:nvSpPr>
        <p:spPr>
          <a:xfrm>
            <a:off x="8841196" y="1556792"/>
            <a:ext cx="2187352" cy="323165"/>
          </a:xfrm>
          <a:prstGeom prst="rect">
            <a:avLst/>
          </a:prstGeom>
          <a:noFill/>
        </p:spPr>
        <p:txBody>
          <a:bodyPr wrap="square" rtlCol="0">
            <a:spAutoFit/>
          </a:bodyPr>
          <a:lstStyle/>
          <a:p>
            <a:r>
              <a:rPr lang="en-US" dirty="0"/>
              <a:t>Figure 6.11</a:t>
            </a:r>
          </a:p>
        </p:txBody>
      </p:sp>
    </p:spTree>
    <p:extLst>
      <p:ext uri="{BB962C8B-B14F-4D97-AF65-F5344CB8AC3E}">
        <p14:creationId xmlns:p14="http://schemas.microsoft.com/office/powerpoint/2010/main" val="3083112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504" y="464373"/>
            <a:ext cx="8777681" cy="516467"/>
          </a:xfrm>
        </p:spPr>
        <p:txBody>
          <a:bodyPr>
            <a:normAutofit fontScale="90000"/>
          </a:bodyPr>
          <a:lstStyle/>
          <a:p>
            <a:r>
              <a:rPr lang="en-US" dirty="0" err="1">
                <a:solidFill>
                  <a:srgbClr val="FF0000"/>
                </a:solidFill>
              </a:rPr>
              <a:t>DynamoDB</a:t>
            </a:r>
            <a:r>
              <a:rPr lang="en-US" dirty="0">
                <a:solidFill>
                  <a:srgbClr val="FF0000"/>
                </a:solidFill>
              </a:rPr>
              <a:t>: Storage reliability at scale</a:t>
            </a:r>
          </a:p>
        </p:txBody>
      </p:sp>
      <p:sp>
        <p:nvSpPr>
          <p:cNvPr id="3" name="Content Placeholder 2"/>
          <p:cNvSpPr>
            <a:spLocks noGrp="1"/>
          </p:cNvSpPr>
          <p:nvPr>
            <p:ph idx="1"/>
          </p:nvPr>
        </p:nvSpPr>
        <p:spPr>
          <a:xfrm>
            <a:off x="1343472" y="1331853"/>
            <a:ext cx="9577064" cy="5024497"/>
          </a:xfrm>
        </p:spPr>
        <p:txBody>
          <a:bodyPr>
            <a:normAutofit/>
          </a:bodyPr>
          <a:lstStyle/>
          <a:p>
            <a:r>
              <a:rPr lang="en-US" dirty="0"/>
              <a:t>Amazon’s </a:t>
            </a:r>
            <a:r>
              <a:rPr lang="en-US" dirty="0" err="1"/>
              <a:t>DynamoDB</a:t>
            </a:r>
            <a:r>
              <a:rPr lang="en-US" dirty="0"/>
              <a:t> is a  NoSQL database service for  latency-sensitive applications that need consistent access at any scale.</a:t>
            </a:r>
          </a:p>
          <a:p>
            <a:pPr lvl="1"/>
            <a:r>
              <a:rPr lang="en-US" dirty="0"/>
              <a:t>Is a fully-managed database service designed to provide an </a:t>
            </a:r>
            <a:r>
              <a:rPr lang="en-US" u="sng" dirty="0">
                <a:solidFill>
                  <a:srgbClr val="00B0F0"/>
                </a:solidFill>
              </a:rPr>
              <a:t>always-on </a:t>
            </a:r>
            <a:r>
              <a:rPr lang="en-US" dirty="0"/>
              <a:t>experience. </a:t>
            </a:r>
          </a:p>
          <a:p>
            <a:pPr lvl="1"/>
            <a:r>
              <a:rPr lang="en-US" dirty="0"/>
              <a:t>Supports both document and key-value store models and has been used for mobile, web, gaming, </a:t>
            </a:r>
            <a:r>
              <a:rPr lang="en-US" dirty="0" err="1"/>
              <a:t>IoT</a:t>
            </a:r>
            <a:r>
              <a:rPr lang="en-US" dirty="0"/>
              <a:t>, advertising, real-time analytics, and other applications. </a:t>
            </a:r>
          </a:p>
          <a:p>
            <a:pPr lvl="1"/>
            <a:r>
              <a:rPr lang="en-US" u="sng" dirty="0">
                <a:solidFill>
                  <a:srgbClr val="00B0F0"/>
                </a:solidFill>
              </a:rPr>
              <a:t>Stores data on SSD</a:t>
            </a:r>
            <a:r>
              <a:rPr lang="en-US" dirty="0">
                <a:solidFill>
                  <a:srgbClr val="00B0F0"/>
                </a:solidFill>
              </a:rPr>
              <a:t>s </a:t>
            </a:r>
            <a:r>
              <a:rPr lang="en-US" dirty="0"/>
              <a:t>to support latency-sensitive applications; typical requests take milliseconds to complete.  </a:t>
            </a:r>
          </a:p>
          <a:p>
            <a:pPr lvl="1"/>
            <a:r>
              <a:rPr lang="en-US" dirty="0"/>
              <a:t>Allows developers to specify the throughput capacity required for specific tables within their database that delivers predictable performance at any scale</a:t>
            </a:r>
          </a:p>
          <a:p>
            <a:pPr lvl="1"/>
            <a:endParaRPr lang="en-US" dirty="0"/>
          </a:p>
        </p:txBody>
      </p:sp>
    </p:spTree>
    <p:extLst>
      <p:ext uri="{BB962C8B-B14F-4D97-AF65-F5344CB8AC3E}">
        <p14:creationId xmlns:p14="http://schemas.microsoft.com/office/powerpoint/2010/main" val="2689147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548680"/>
            <a:ext cx="10010328" cy="720080"/>
          </a:xfrm>
        </p:spPr>
        <p:txBody>
          <a:bodyPr/>
          <a:lstStyle/>
          <a:p>
            <a:r>
              <a:rPr lang="en-US" dirty="0" err="1">
                <a:solidFill>
                  <a:srgbClr val="FF0000"/>
                </a:solidFill>
              </a:rPr>
              <a:t>DynamoDB</a:t>
            </a:r>
            <a:r>
              <a:rPr lang="en-US" dirty="0">
                <a:solidFill>
                  <a:srgbClr val="FF0000"/>
                </a:solidFill>
              </a:rPr>
              <a:t> design concerns and solutions</a:t>
            </a:r>
          </a:p>
        </p:txBody>
      </p:sp>
      <p:sp>
        <p:nvSpPr>
          <p:cNvPr id="3" name="Content Placeholder 2"/>
          <p:cNvSpPr>
            <a:spLocks noGrp="1"/>
          </p:cNvSpPr>
          <p:nvPr>
            <p:ph idx="1"/>
          </p:nvPr>
        </p:nvSpPr>
        <p:spPr>
          <a:xfrm>
            <a:off x="1343472" y="1412776"/>
            <a:ext cx="9289032" cy="4806230"/>
          </a:xfrm>
        </p:spPr>
        <p:txBody>
          <a:bodyPr>
            <a:normAutofit fontScale="85000" lnSpcReduction="20000"/>
          </a:bodyPr>
          <a:lstStyle/>
          <a:p>
            <a:r>
              <a:rPr lang="en-US" dirty="0"/>
              <a:t>High availability is the primary concern. Updates should not be rejected even in the wake of network partitions or server failures. </a:t>
            </a:r>
          </a:p>
          <a:p>
            <a:r>
              <a:rPr lang="en-US" dirty="0"/>
              <a:t>Deliver predictive performance in addition to reliability and scalability.   </a:t>
            </a:r>
          </a:p>
          <a:p>
            <a:r>
              <a:rPr lang="en-US" dirty="0"/>
              <a:t>The services supported have stringent latency requirements and this precludes supporting atomicity and consistency properties.</a:t>
            </a:r>
          </a:p>
          <a:p>
            <a:r>
              <a:rPr lang="en-US" dirty="0"/>
              <a:t>Strong consistency and high data availability cannot be achieved simultaneously. </a:t>
            </a:r>
          </a:p>
          <a:p>
            <a:r>
              <a:rPr lang="en-US" dirty="0"/>
              <a:t>Availability can be increased by optimistic replication, allowing  changes to propagate to replicas in the background, while disconnected work is tolerated.</a:t>
            </a:r>
          </a:p>
          <a:p>
            <a:r>
              <a:rPr lang="en-US" dirty="0"/>
              <a:t>In  traditional data stores writes may be rejected if the data store cannot reach all, or a majority of the replicas at a given time.</a:t>
            </a:r>
          </a:p>
          <a:p>
            <a:r>
              <a:rPr lang="en-US" dirty="0"/>
              <a:t>Rather than implementing conflict resolution during writes and keeping the read complexity simple, Dynamo increases the complexity of conflict resolution of read operations.</a:t>
            </a:r>
          </a:p>
          <a:p>
            <a:endParaRPr lang="en-US" dirty="0"/>
          </a:p>
        </p:txBody>
      </p:sp>
    </p:spTree>
    <p:extLst>
      <p:ext uri="{BB962C8B-B14F-4D97-AF65-F5344CB8AC3E}">
        <p14:creationId xmlns:p14="http://schemas.microsoft.com/office/powerpoint/2010/main" val="4170369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536" y="365125"/>
            <a:ext cx="9434264" cy="1047651"/>
          </a:xfrm>
        </p:spPr>
        <p:txBody>
          <a:bodyPr/>
          <a:lstStyle/>
          <a:p>
            <a:r>
              <a:rPr lang="en-US" dirty="0">
                <a:solidFill>
                  <a:srgbClr val="FF0000"/>
                </a:solidFill>
              </a:rPr>
              <a:t>Activity #4</a:t>
            </a:r>
          </a:p>
        </p:txBody>
      </p:sp>
      <p:sp>
        <p:nvSpPr>
          <p:cNvPr id="3" name="Content Placeholder 2"/>
          <p:cNvSpPr>
            <a:spLocks noGrp="1"/>
          </p:cNvSpPr>
          <p:nvPr>
            <p:ph idx="1"/>
          </p:nvPr>
        </p:nvSpPr>
        <p:spPr>
          <a:xfrm>
            <a:off x="838200" y="1556792"/>
            <a:ext cx="10515600" cy="4620171"/>
          </a:xfrm>
        </p:spPr>
        <p:txBody>
          <a:bodyPr/>
          <a:lstStyle/>
          <a:p>
            <a:r>
              <a:rPr lang="en-US" dirty="0"/>
              <a:t>Have you ever used a NoSQL database? If yes, what it differs from using a SQL database? If not, describe a limitation of SQL database.</a:t>
            </a:r>
          </a:p>
        </p:txBody>
      </p:sp>
    </p:spTree>
    <p:extLst>
      <p:ext uri="{BB962C8B-B14F-4D97-AF65-F5344CB8AC3E}">
        <p14:creationId xmlns:p14="http://schemas.microsoft.com/office/powerpoint/2010/main" val="3037055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596900"/>
          </a:xfrm>
        </p:spPr>
        <p:txBody>
          <a:bodyPr>
            <a:normAutofit fontScale="90000"/>
          </a:bodyPr>
          <a:lstStyle/>
          <a:p>
            <a:r>
              <a:rPr lang="en-US" dirty="0">
                <a:solidFill>
                  <a:srgbClr val="FF0000"/>
                </a:solidFill>
              </a:rPr>
              <a:t>Disk locality versus data locality</a:t>
            </a:r>
          </a:p>
        </p:txBody>
      </p:sp>
      <p:sp>
        <p:nvSpPr>
          <p:cNvPr id="3" name="Content Placeholder 2"/>
          <p:cNvSpPr>
            <a:spLocks noGrp="1"/>
          </p:cNvSpPr>
          <p:nvPr>
            <p:ph idx="1"/>
          </p:nvPr>
        </p:nvSpPr>
        <p:spPr>
          <a:xfrm>
            <a:off x="1343472" y="1295400"/>
            <a:ext cx="9577064" cy="5054600"/>
          </a:xfrm>
        </p:spPr>
        <p:txBody>
          <a:bodyPr>
            <a:normAutofit/>
          </a:bodyPr>
          <a:lstStyle/>
          <a:p>
            <a:r>
              <a:rPr lang="en-US" dirty="0"/>
              <a:t>Locality is critical for the performance of computing systems.  </a:t>
            </a:r>
          </a:p>
          <a:p>
            <a:pPr lvl="1"/>
            <a:r>
              <a:rPr lang="en-US" dirty="0"/>
              <a:t>A sequence of references is said to have </a:t>
            </a:r>
            <a:r>
              <a:rPr lang="en-US" u="sng" dirty="0">
                <a:solidFill>
                  <a:srgbClr val="00B0F0"/>
                </a:solidFill>
              </a:rPr>
              <a:t>spatial locality</a:t>
            </a:r>
            <a:r>
              <a:rPr lang="en-US" dirty="0">
                <a:solidFill>
                  <a:srgbClr val="00B0F0"/>
                </a:solidFill>
              </a:rPr>
              <a:t> </a:t>
            </a:r>
            <a:r>
              <a:rPr lang="en-US" dirty="0"/>
              <a:t>if the items referenced within a short time interval are close in space, e.g., they are at nearby sectors on a disk.  </a:t>
            </a:r>
          </a:p>
          <a:p>
            <a:pPr lvl="1"/>
            <a:r>
              <a:rPr lang="en-US" dirty="0"/>
              <a:t>A sequence exhibits </a:t>
            </a:r>
            <a:r>
              <a:rPr lang="en-US" u="sng" dirty="0">
                <a:solidFill>
                  <a:srgbClr val="00B0F0"/>
                </a:solidFill>
              </a:rPr>
              <a:t>temporal locality</a:t>
            </a:r>
            <a:r>
              <a:rPr lang="en-US" dirty="0">
                <a:solidFill>
                  <a:srgbClr val="00B0F0"/>
                </a:solidFill>
              </a:rPr>
              <a:t> </a:t>
            </a:r>
            <a:r>
              <a:rPr lang="en-US" dirty="0"/>
              <a:t>if accesses to the same item are clustered in time.</a:t>
            </a:r>
          </a:p>
          <a:p>
            <a:r>
              <a:rPr lang="en-US" dirty="0"/>
              <a:t>Disk locality improves the performance of cloud applications:</a:t>
            </a:r>
          </a:p>
          <a:p>
            <a:pPr lvl="1"/>
            <a:r>
              <a:rPr lang="en-US" dirty="0"/>
              <a:t>Disk bandwidth is larger than the network bandwidth; the off-rack communication bandwidth is oversubscribed and affects the off-rack disk access.</a:t>
            </a:r>
          </a:p>
          <a:p>
            <a:pPr lvl="1"/>
            <a:r>
              <a:rPr lang="en-US" dirty="0"/>
              <a:t>The better performance of I/O-intensive applications when data stored locally is due to he lower latency and the higher bandwidth of a local  disk versus the latency and the bandwidth of a remote disk. </a:t>
            </a:r>
          </a:p>
        </p:txBody>
      </p:sp>
    </p:spTree>
    <p:extLst>
      <p:ext uri="{BB962C8B-B14F-4D97-AF65-F5344CB8AC3E}">
        <p14:creationId xmlns:p14="http://schemas.microsoft.com/office/powerpoint/2010/main" val="1590890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365125"/>
            <a:ext cx="10010328" cy="1325563"/>
          </a:xfrm>
        </p:spPr>
        <p:txBody>
          <a:bodyPr/>
          <a:lstStyle/>
          <a:p>
            <a:r>
              <a:rPr lang="en-US" dirty="0">
                <a:solidFill>
                  <a:srgbClr val="FF0000"/>
                </a:solidFill>
              </a:rPr>
              <a:t>Activity #5</a:t>
            </a:r>
          </a:p>
        </p:txBody>
      </p:sp>
      <p:sp>
        <p:nvSpPr>
          <p:cNvPr id="3" name="Content Placeholder 2"/>
          <p:cNvSpPr>
            <a:spLocks noGrp="1"/>
          </p:cNvSpPr>
          <p:nvPr>
            <p:ph idx="1"/>
          </p:nvPr>
        </p:nvSpPr>
        <p:spPr>
          <a:xfrm>
            <a:off x="1343472" y="1636712"/>
            <a:ext cx="9433048" cy="3952528"/>
          </a:xfrm>
        </p:spPr>
        <p:txBody>
          <a:bodyPr/>
          <a:lstStyle/>
          <a:p>
            <a:pPr marL="514350" indent="-514350">
              <a:buFont typeface="+mj-lt"/>
              <a:buAutoNum type="arabicPeriod"/>
            </a:pPr>
            <a:r>
              <a:rPr lang="en-US" dirty="0"/>
              <a:t>What is temporal locality? What is spatial locality? Use your own words to describe?</a:t>
            </a:r>
          </a:p>
          <a:p>
            <a:pPr marL="514350" indent="-514350">
              <a:buFont typeface="+mj-lt"/>
              <a:buAutoNum type="arabicPeriod"/>
            </a:pPr>
            <a:r>
              <a:rPr lang="en-US" dirty="0"/>
              <a:t>Should we focus on data locality instead of  on disk locality? </a:t>
            </a:r>
          </a:p>
        </p:txBody>
      </p:sp>
    </p:spTree>
    <p:extLst>
      <p:ext uri="{BB962C8B-B14F-4D97-AF65-F5344CB8AC3E}">
        <p14:creationId xmlns:p14="http://schemas.microsoft.com/office/powerpoint/2010/main" val="3287970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463947"/>
          </a:xfrm>
        </p:spPr>
        <p:txBody>
          <a:bodyPr>
            <a:normAutofit fontScale="90000"/>
          </a:bodyPr>
          <a:lstStyle/>
          <a:p>
            <a:r>
              <a:rPr lang="en-US" dirty="0">
                <a:solidFill>
                  <a:srgbClr val="FF0000"/>
                </a:solidFill>
              </a:rPr>
              <a:t>Data storage on a cloud</a:t>
            </a:r>
          </a:p>
        </p:txBody>
      </p:sp>
      <p:sp>
        <p:nvSpPr>
          <p:cNvPr id="3" name="Content Placeholder 2"/>
          <p:cNvSpPr>
            <a:spLocks noGrp="1"/>
          </p:cNvSpPr>
          <p:nvPr>
            <p:ph idx="1"/>
          </p:nvPr>
        </p:nvSpPr>
        <p:spPr>
          <a:xfrm>
            <a:off x="1343472" y="1158412"/>
            <a:ext cx="9114321" cy="4979629"/>
          </a:xfrm>
        </p:spPr>
        <p:txBody>
          <a:bodyPr>
            <a:normAutofit/>
          </a:bodyPr>
          <a:lstStyle/>
          <a:p>
            <a:r>
              <a:rPr lang="en-US" sz="2400" dirty="0">
                <a:solidFill>
                  <a:srgbClr val="00B0F0"/>
                </a:solidFill>
                <a:latin typeface="+mn-lt"/>
              </a:rPr>
              <a:t>Storage and processing </a:t>
            </a:r>
            <a:r>
              <a:rPr lang="en-US" sz="2400" dirty="0">
                <a:latin typeface="+mn-lt"/>
              </a:rPr>
              <a:t>on the cloud are intimately </a:t>
            </a:r>
            <a:r>
              <a:rPr lang="en-US" sz="2400" dirty="0">
                <a:solidFill>
                  <a:srgbClr val="00B0F0"/>
                </a:solidFill>
                <a:latin typeface="+mn-lt"/>
              </a:rPr>
              <a:t>tied to one another. </a:t>
            </a:r>
          </a:p>
          <a:p>
            <a:pPr lvl="1"/>
            <a:r>
              <a:rPr lang="en-US" sz="2000" dirty="0">
                <a:latin typeface="+mn-lt"/>
              </a:rPr>
              <a:t>Most cloud applications process very large amounts of data. Effective data replication and storage management strategies are critical to the computations performed on the cloud. </a:t>
            </a:r>
          </a:p>
          <a:p>
            <a:r>
              <a:rPr lang="en-US" sz="2400" dirty="0">
                <a:latin typeface="+mn-lt"/>
              </a:rPr>
              <a:t>Sensors feed a </a:t>
            </a:r>
            <a:r>
              <a:rPr lang="en-US" sz="2400" dirty="0">
                <a:solidFill>
                  <a:srgbClr val="00B0F0"/>
                </a:solidFill>
                <a:latin typeface="+mn-lt"/>
              </a:rPr>
              <a:t>continuous stream of data </a:t>
            </a:r>
            <a:r>
              <a:rPr lang="en-US" sz="2400" dirty="0">
                <a:latin typeface="+mn-lt"/>
              </a:rPr>
              <a:t>to cloud applications.  </a:t>
            </a:r>
          </a:p>
          <a:p>
            <a:r>
              <a:rPr lang="en-US" sz="2400" dirty="0">
                <a:latin typeface="+mn-lt"/>
              </a:rPr>
              <a:t>An ever increasing number of cloud-based services collect detailed data about their services and information about the users of these services. The service providers </a:t>
            </a:r>
            <a:r>
              <a:rPr lang="en-US" sz="2400" dirty="0">
                <a:solidFill>
                  <a:srgbClr val="00B0F0"/>
                </a:solidFill>
                <a:latin typeface="+mn-lt"/>
              </a:rPr>
              <a:t>use the clouds to analyze the data</a:t>
            </a:r>
            <a:r>
              <a:rPr lang="en-US" sz="2400" dirty="0">
                <a:latin typeface="+mn-lt"/>
              </a:rPr>
              <a:t>.</a:t>
            </a:r>
          </a:p>
          <a:p>
            <a:r>
              <a:rPr lang="en-US" sz="2400" dirty="0">
                <a:solidFill>
                  <a:schemeClr val="accent2">
                    <a:lumMod val="75000"/>
                  </a:schemeClr>
                </a:solidFill>
                <a:latin typeface="+mn-lt"/>
              </a:rPr>
              <a:t>Humongous amounts of data </a:t>
            </a:r>
            <a:r>
              <a:rPr lang="en-US" sz="2400" dirty="0">
                <a:latin typeface="+mn-lt"/>
              </a:rPr>
              <a:t>- in 2013 </a:t>
            </a:r>
          </a:p>
          <a:p>
            <a:pPr lvl="1"/>
            <a:r>
              <a:rPr lang="en-US" sz="2000" dirty="0">
                <a:latin typeface="+mn-lt"/>
              </a:rPr>
              <a:t>The Internet video will generate over 18 EB/month. </a:t>
            </a:r>
          </a:p>
          <a:p>
            <a:pPr lvl="1"/>
            <a:r>
              <a:rPr lang="en-US" sz="2000" dirty="0">
                <a:latin typeface="+mn-lt"/>
              </a:rPr>
              <a:t>Global mobile data traffic will reach 2 EB/month.</a:t>
            </a:r>
          </a:p>
          <a:p>
            <a:pPr marL="457200" lvl="1" indent="0">
              <a:buNone/>
            </a:pPr>
            <a:r>
              <a:rPr lang="en-US" sz="2000" dirty="0">
                <a:latin typeface="+mn-lt"/>
              </a:rPr>
              <a:t>(1 EB = 10</a:t>
            </a:r>
            <a:r>
              <a:rPr lang="en-US" sz="2000" baseline="30000" dirty="0">
                <a:latin typeface="+mn-lt"/>
              </a:rPr>
              <a:t>18</a:t>
            </a:r>
            <a:r>
              <a:rPr lang="en-US" sz="2000" dirty="0">
                <a:latin typeface="+mn-lt"/>
              </a:rPr>
              <a:t> bytes, 1 PB = 10</a:t>
            </a:r>
            <a:r>
              <a:rPr lang="en-US" sz="2000" baseline="30000" dirty="0">
                <a:latin typeface="+mn-lt"/>
              </a:rPr>
              <a:t>15</a:t>
            </a:r>
            <a:r>
              <a:rPr lang="en-US" sz="2000" dirty="0">
                <a:latin typeface="+mn-lt"/>
              </a:rPr>
              <a:t> bytes, 1 TB = 10</a:t>
            </a:r>
            <a:r>
              <a:rPr lang="en-US" sz="2000" baseline="30000" dirty="0">
                <a:latin typeface="+mn-lt"/>
              </a:rPr>
              <a:t>12</a:t>
            </a:r>
            <a:r>
              <a:rPr lang="en-US" sz="2000" dirty="0">
                <a:latin typeface="+mn-lt"/>
              </a:rPr>
              <a:t> bytes, 1 GB = 10</a:t>
            </a:r>
            <a:r>
              <a:rPr lang="en-US" sz="2000" baseline="30000" dirty="0">
                <a:latin typeface="+mn-lt"/>
              </a:rPr>
              <a:t>12</a:t>
            </a:r>
            <a:r>
              <a:rPr lang="en-US" sz="2000" dirty="0">
                <a:latin typeface="+mn-lt"/>
              </a:rPr>
              <a:t> bytes)</a:t>
            </a:r>
          </a:p>
        </p:txBody>
      </p:sp>
    </p:spTree>
    <p:extLst>
      <p:ext uri="{BB962C8B-B14F-4D97-AF65-F5344CB8AC3E}">
        <p14:creationId xmlns:p14="http://schemas.microsoft.com/office/powerpoint/2010/main" val="21033266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20700"/>
            <a:ext cx="8229600" cy="444500"/>
          </a:xfrm>
        </p:spPr>
        <p:txBody>
          <a:bodyPr>
            <a:normAutofit fontScale="90000"/>
          </a:bodyPr>
          <a:lstStyle/>
          <a:p>
            <a:r>
              <a:rPr lang="en-US" dirty="0">
                <a:solidFill>
                  <a:srgbClr val="FF0000"/>
                </a:solidFill>
              </a:rPr>
              <a:t>Arguments in favor of data locality</a:t>
            </a:r>
          </a:p>
        </p:txBody>
      </p:sp>
      <p:sp>
        <p:nvSpPr>
          <p:cNvPr id="3" name="Content Placeholder 2"/>
          <p:cNvSpPr>
            <a:spLocks noGrp="1"/>
          </p:cNvSpPr>
          <p:nvPr>
            <p:ph idx="1"/>
          </p:nvPr>
        </p:nvSpPr>
        <p:spPr>
          <a:xfrm>
            <a:off x="1055440" y="1412776"/>
            <a:ext cx="9865096" cy="4838700"/>
          </a:xfrm>
        </p:spPr>
        <p:txBody>
          <a:bodyPr>
            <a:normAutofit fontScale="85000" lnSpcReduction="10000"/>
          </a:bodyPr>
          <a:lstStyle/>
          <a:p>
            <a:r>
              <a:rPr lang="en-US" dirty="0"/>
              <a:t>Networking technology improves at a faster pace than HDD technology. </a:t>
            </a:r>
          </a:p>
          <a:p>
            <a:r>
              <a:rPr lang="en-US" dirty="0"/>
              <a:t>The  bandwidth available to applications will increase as data centers adopt bisection topologies for their interconnects. </a:t>
            </a:r>
          </a:p>
          <a:p>
            <a:r>
              <a:rPr lang="en-US" dirty="0"/>
              <a:t>Latency of a read access to a local disk is only slightly lower than  latency of a read to a disk in the same rack.</a:t>
            </a:r>
          </a:p>
          <a:p>
            <a:r>
              <a:rPr lang="en-US" dirty="0"/>
              <a:t>Solid state disks are unlikely to replace hard disk drives any time soon due to the volume of data stored on computer clouds. To be competitive with HDDs the cost-per-byte of SSD should be reduced  by up to three orders of magnitude.</a:t>
            </a:r>
          </a:p>
          <a:p>
            <a:r>
              <a:rPr lang="en-US" dirty="0"/>
              <a:t>Accessing data in local memory is two orders of magnitude faster than reading from a local disk.  </a:t>
            </a:r>
          </a:p>
          <a:p>
            <a:r>
              <a:rPr lang="en-US" dirty="0"/>
              <a:t>There is at least a two orders of magnitude discrepancy between the capacity of disks and memory. Shall use processor memory as a cache for the much larger volume of data stored on the disks.</a:t>
            </a:r>
          </a:p>
        </p:txBody>
      </p:sp>
    </p:spTree>
    <p:extLst>
      <p:ext uri="{BB962C8B-B14F-4D97-AF65-F5344CB8AC3E}">
        <p14:creationId xmlns:p14="http://schemas.microsoft.com/office/powerpoint/2010/main" val="303762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528" y="365125"/>
            <a:ext cx="9506272" cy="1325563"/>
          </a:xfrm>
        </p:spPr>
        <p:txBody>
          <a:bodyPr/>
          <a:lstStyle/>
          <a:p>
            <a:r>
              <a:rPr lang="en-US" dirty="0">
                <a:solidFill>
                  <a:srgbClr val="FF0000"/>
                </a:solidFill>
              </a:rPr>
              <a:t>Summary</a:t>
            </a:r>
          </a:p>
        </p:txBody>
      </p:sp>
      <p:sp>
        <p:nvSpPr>
          <p:cNvPr id="3" name="Content Placeholder 2"/>
          <p:cNvSpPr>
            <a:spLocks noGrp="1"/>
          </p:cNvSpPr>
          <p:nvPr>
            <p:ph idx="1"/>
          </p:nvPr>
        </p:nvSpPr>
        <p:spPr>
          <a:xfrm>
            <a:off x="838200" y="1556792"/>
            <a:ext cx="10515600" cy="4351338"/>
          </a:xfrm>
        </p:spPr>
        <p:txBody>
          <a:bodyPr>
            <a:normAutofit/>
          </a:bodyPr>
          <a:lstStyle/>
          <a:p>
            <a:r>
              <a:rPr lang="en-US" dirty="0">
                <a:latin typeface="+mn-lt"/>
              </a:rPr>
              <a:t>A comprehensive review of storage systems</a:t>
            </a:r>
          </a:p>
          <a:p>
            <a:r>
              <a:rPr lang="en-US" dirty="0"/>
              <a:t>Storage systems widely used by cloud applications</a:t>
            </a:r>
            <a:endParaRPr lang="en-US" dirty="0">
              <a:latin typeface="+mn-lt"/>
            </a:endParaRPr>
          </a:p>
          <a:p>
            <a:pPr marL="0" indent="0">
              <a:buNone/>
            </a:pPr>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p:txBody>
      </p:sp>
    </p:spTree>
    <p:extLst>
      <p:ext uri="{BB962C8B-B14F-4D97-AF65-F5344CB8AC3E}">
        <p14:creationId xmlns:p14="http://schemas.microsoft.com/office/powerpoint/2010/main" val="272418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76251"/>
            <a:ext cx="8229600" cy="614403"/>
          </a:xfrm>
        </p:spPr>
        <p:txBody>
          <a:bodyPr>
            <a:normAutofit fontScale="90000"/>
          </a:bodyPr>
          <a:lstStyle/>
          <a:p>
            <a:r>
              <a:rPr lang="en-US" dirty="0">
                <a:solidFill>
                  <a:srgbClr val="FF0000"/>
                </a:solidFill>
              </a:rPr>
              <a:t>Evolution of storage technology</a:t>
            </a:r>
          </a:p>
        </p:txBody>
      </p:sp>
      <p:sp>
        <p:nvSpPr>
          <p:cNvPr id="3" name="Content Placeholder 2"/>
          <p:cNvSpPr>
            <a:spLocks noGrp="1"/>
          </p:cNvSpPr>
          <p:nvPr>
            <p:ph idx="1"/>
          </p:nvPr>
        </p:nvSpPr>
        <p:spPr>
          <a:xfrm>
            <a:off x="1343472" y="1250730"/>
            <a:ext cx="9505056" cy="5013436"/>
          </a:xfrm>
        </p:spPr>
        <p:txBody>
          <a:bodyPr>
            <a:noAutofit/>
          </a:bodyPr>
          <a:lstStyle/>
          <a:p>
            <a:r>
              <a:rPr lang="en-US" sz="2400" dirty="0">
                <a:latin typeface="+mn-lt"/>
              </a:rPr>
              <a:t>The capacity to store information in units of 730-MB (1 </a:t>
            </a:r>
            <a:r>
              <a:rPr lang="en-US" sz="2400" dirty="0">
                <a:solidFill>
                  <a:srgbClr val="00B0F0"/>
                </a:solidFill>
                <a:latin typeface="+mn-lt"/>
              </a:rPr>
              <a:t>CD-ROM</a:t>
            </a:r>
            <a:r>
              <a:rPr lang="en-US" sz="2400" dirty="0">
                <a:latin typeface="+mn-lt"/>
              </a:rPr>
              <a:t>)</a:t>
            </a:r>
          </a:p>
          <a:p>
            <a:pPr lvl="1"/>
            <a:r>
              <a:rPr lang="en-US" sz="2000" dirty="0">
                <a:latin typeface="+mn-lt"/>
              </a:rPr>
              <a:t>1986 -   2.6  EB </a:t>
            </a:r>
            <a:r>
              <a:rPr lang="en-US" sz="2000" dirty="0">
                <a:latin typeface="+mn-lt"/>
                <a:sym typeface="Wingdings" pitchFamily="2" charset="2"/>
              </a:rPr>
              <a:t></a:t>
            </a:r>
            <a:r>
              <a:rPr lang="en-US" sz="2000" dirty="0">
                <a:latin typeface="+mn-lt"/>
              </a:rPr>
              <a:t> &lt;1, CD-ROM /person.</a:t>
            </a:r>
          </a:p>
          <a:p>
            <a:pPr lvl="1"/>
            <a:r>
              <a:rPr lang="en-US" sz="2000" dirty="0">
                <a:latin typeface="+mn-lt"/>
              </a:rPr>
              <a:t>1993 - 15.8  EB </a:t>
            </a:r>
            <a:r>
              <a:rPr lang="en-US" sz="2000" dirty="0">
                <a:latin typeface="+mn-lt"/>
                <a:sym typeface="Wingdings" pitchFamily="2" charset="2"/>
              </a:rPr>
              <a:t></a:t>
            </a:r>
            <a:r>
              <a:rPr lang="en-US" sz="2000" dirty="0">
                <a:latin typeface="+mn-lt"/>
              </a:rPr>
              <a:t>   4 CD-ROM/person.</a:t>
            </a:r>
          </a:p>
          <a:p>
            <a:pPr lvl="1"/>
            <a:r>
              <a:rPr lang="en-US" sz="2000" dirty="0">
                <a:latin typeface="+mn-lt"/>
              </a:rPr>
              <a:t>2000 - 54.5  EB </a:t>
            </a:r>
            <a:r>
              <a:rPr lang="en-US" sz="2000" dirty="0">
                <a:latin typeface="+mn-lt"/>
                <a:sym typeface="Wingdings" pitchFamily="2" charset="2"/>
              </a:rPr>
              <a:t></a:t>
            </a:r>
            <a:r>
              <a:rPr lang="en-US" sz="2000" dirty="0">
                <a:latin typeface="+mn-lt"/>
              </a:rPr>
              <a:t> 12 CD-ROM/person.</a:t>
            </a:r>
          </a:p>
          <a:p>
            <a:pPr lvl="1"/>
            <a:r>
              <a:rPr lang="en-US" sz="2000" dirty="0">
                <a:latin typeface="+mn-lt"/>
              </a:rPr>
              <a:t>2007 -295.0 EB</a:t>
            </a:r>
            <a:r>
              <a:rPr lang="en-US" sz="2000" dirty="0">
                <a:latin typeface="+mn-lt"/>
                <a:sym typeface="Wingdings" pitchFamily="2" charset="2"/>
              </a:rPr>
              <a:t>  </a:t>
            </a:r>
            <a:r>
              <a:rPr lang="en-US" sz="2000" dirty="0">
                <a:latin typeface="+mn-lt"/>
              </a:rPr>
              <a:t>61 CD-ROM/person.</a:t>
            </a:r>
          </a:p>
          <a:p>
            <a:r>
              <a:rPr lang="en-US" sz="2400" dirty="0">
                <a:latin typeface="+mn-lt"/>
              </a:rPr>
              <a:t>Hard disk drives (</a:t>
            </a:r>
            <a:r>
              <a:rPr lang="en-US" sz="2400" dirty="0">
                <a:solidFill>
                  <a:srgbClr val="00B0F0"/>
                </a:solidFill>
                <a:latin typeface="+mn-lt"/>
              </a:rPr>
              <a:t>HDD</a:t>
            </a:r>
            <a:r>
              <a:rPr lang="en-US" sz="2400" dirty="0">
                <a:latin typeface="+mn-lt"/>
              </a:rPr>
              <a:t>) - during the 1980-2003 period:</a:t>
            </a:r>
          </a:p>
          <a:p>
            <a:pPr lvl="1"/>
            <a:r>
              <a:rPr lang="en-US" sz="2000" dirty="0">
                <a:latin typeface="+mn-lt"/>
              </a:rPr>
              <a:t>Storage density of has increased by four orders of magnitude from about 0.01 Gb/in</a:t>
            </a:r>
            <a:r>
              <a:rPr lang="en-US" sz="2000" baseline="30000" dirty="0">
                <a:latin typeface="+mn-lt"/>
              </a:rPr>
              <a:t>2 </a:t>
            </a:r>
            <a:r>
              <a:rPr lang="en-US" sz="2000" dirty="0">
                <a:latin typeface="+mn-lt"/>
              </a:rPr>
              <a:t>to about 100 Gb/in</a:t>
            </a:r>
            <a:r>
              <a:rPr lang="en-US" sz="2000" baseline="30000" dirty="0">
                <a:latin typeface="+mn-lt"/>
              </a:rPr>
              <a:t>2  </a:t>
            </a:r>
            <a:r>
              <a:rPr lang="en-US" sz="2000" dirty="0">
                <a:latin typeface="+mn-lt"/>
              </a:rPr>
              <a:t> (HDD densities continue to climb.)</a:t>
            </a:r>
          </a:p>
          <a:p>
            <a:pPr lvl="1"/>
            <a:r>
              <a:rPr lang="en-US" sz="2000" dirty="0">
                <a:latin typeface="+mn-lt"/>
              </a:rPr>
              <a:t>Prices have fallen by five orders of magnitude to about 1 cent/MB.</a:t>
            </a:r>
          </a:p>
          <a:p>
            <a:r>
              <a:rPr lang="en-US" dirty="0">
                <a:latin typeface="+mn-lt"/>
              </a:rPr>
              <a:t>Dynamic Random Access Memory (</a:t>
            </a:r>
            <a:r>
              <a:rPr lang="en-US" dirty="0">
                <a:solidFill>
                  <a:srgbClr val="00B0F0"/>
                </a:solidFill>
                <a:latin typeface="+mn-lt"/>
              </a:rPr>
              <a:t>DRAM</a:t>
            </a:r>
            <a:r>
              <a:rPr lang="en-US" dirty="0">
                <a:latin typeface="+mn-lt"/>
              </a:rPr>
              <a:t>) - during the period 1990-2003:</a:t>
            </a:r>
          </a:p>
          <a:p>
            <a:pPr lvl="1"/>
            <a:r>
              <a:rPr lang="en-US" sz="2000" dirty="0">
                <a:latin typeface="+mn-lt"/>
              </a:rPr>
              <a:t>The density increased from about 1 Gb/in</a:t>
            </a:r>
            <a:r>
              <a:rPr lang="en-US" sz="2000" baseline="30000" dirty="0">
                <a:latin typeface="+mn-lt"/>
              </a:rPr>
              <a:t>2 </a:t>
            </a:r>
            <a:r>
              <a:rPr lang="en-US" sz="2000" dirty="0">
                <a:latin typeface="+mn-lt"/>
              </a:rPr>
              <a:t>in 1990 to 100 Gb/in</a:t>
            </a:r>
            <a:r>
              <a:rPr lang="en-US" sz="2000" baseline="30000" dirty="0">
                <a:latin typeface="+mn-lt"/>
              </a:rPr>
              <a:t>2 </a:t>
            </a:r>
            <a:r>
              <a:rPr lang="en-US" sz="2000" dirty="0">
                <a:latin typeface="+mn-lt"/>
              </a:rPr>
              <a:t>. </a:t>
            </a:r>
          </a:p>
          <a:p>
            <a:pPr lvl="1"/>
            <a:r>
              <a:rPr lang="en-US" sz="2000" dirty="0">
                <a:latin typeface="+mn-lt"/>
              </a:rPr>
              <a:t>The cost has tumbled from about $80/MB to less than $1/MB.</a:t>
            </a:r>
          </a:p>
        </p:txBody>
      </p:sp>
    </p:spTree>
    <p:extLst>
      <p:ext uri="{BB962C8B-B14F-4D97-AF65-F5344CB8AC3E}">
        <p14:creationId xmlns:p14="http://schemas.microsoft.com/office/powerpoint/2010/main" val="3200439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365125"/>
            <a:ext cx="10010328" cy="1325563"/>
          </a:xfrm>
        </p:spPr>
        <p:txBody>
          <a:bodyPr/>
          <a:lstStyle/>
          <a:p>
            <a:r>
              <a:rPr lang="en-US" dirty="0">
                <a:solidFill>
                  <a:srgbClr val="FF0000"/>
                </a:solidFill>
              </a:rPr>
              <a:t>Activity #1</a:t>
            </a:r>
          </a:p>
        </p:txBody>
      </p:sp>
      <p:sp>
        <p:nvSpPr>
          <p:cNvPr id="3" name="Content Placeholder 2"/>
          <p:cNvSpPr>
            <a:spLocks noGrp="1"/>
          </p:cNvSpPr>
          <p:nvPr>
            <p:ph idx="1"/>
          </p:nvPr>
        </p:nvSpPr>
        <p:spPr/>
        <p:txBody>
          <a:bodyPr/>
          <a:lstStyle/>
          <a:p>
            <a:pPr marL="514350" indent="-514350">
              <a:buFont typeface="+mj-lt"/>
              <a:buAutoNum type="arabicPeriod"/>
            </a:pPr>
            <a:r>
              <a:rPr lang="en-US" dirty="0"/>
              <a:t>Name 2 storage devices commonly used for cloud storages.</a:t>
            </a:r>
          </a:p>
          <a:p>
            <a:pPr marL="514350" indent="-514350">
              <a:buFont typeface="+mj-lt"/>
              <a:buAutoNum type="arabicPeriod"/>
            </a:pPr>
            <a:r>
              <a:rPr lang="en-US" dirty="0"/>
              <a:t>Describe the capacity, density (if applicable), and price per GB for each of them.</a:t>
            </a:r>
          </a:p>
          <a:p>
            <a:endParaRPr lang="en-US" dirty="0"/>
          </a:p>
        </p:txBody>
      </p:sp>
    </p:spTree>
    <p:extLst>
      <p:ext uri="{BB962C8B-B14F-4D97-AF65-F5344CB8AC3E}">
        <p14:creationId xmlns:p14="http://schemas.microsoft.com/office/powerpoint/2010/main" val="3285924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548680"/>
            <a:ext cx="8229600" cy="499241"/>
          </a:xfrm>
        </p:spPr>
        <p:txBody>
          <a:bodyPr>
            <a:normAutofit fontScale="90000"/>
          </a:bodyPr>
          <a:lstStyle/>
          <a:p>
            <a:r>
              <a:rPr lang="en-US" dirty="0">
                <a:solidFill>
                  <a:srgbClr val="FF0000"/>
                </a:solidFill>
              </a:rPr>
              <a:t>Storage and data models</a:t>
            </a:r>
          </a:p>
        </p:txBody>
      </p:sp>
      <p:sp>
        <p:nvSpPr>
          <p:cNvPr id="3" name="Content Placeholder 2"/>
          <p:cNvSpPr>
            <a:spLocks noGrp="1"/>
          </p:cNvSpPr>
          <p:nvPr>
            <p:ph idx="1"/>
          </p:nvPr>
        </p:nvSpPr>
        <p:spPr>
          <a:xfrm>
            <a:off x="1271464" y="1196752"/>
            <a:ext cx="9577064" cy="5192110"/>
          </a:xfrm>
        </p:spPr>
        <p:txBody>
          <a:bodyPr>
            <a:normAutofit/>
          </a:bodyPr>
          <a:lstStyle/>
          <a:p>
            <a:r>
              <a:rPr lang="en-US" sz="2400" dirty="0">
                <a:solidFill>
                  <a:srgbClr val="00B0F0"/>
                </a:solidFill>
                <a:latin typeface="+mn-lt"/>
              </a:rPr>
              <a:t>A storage model </a:t>
            </a:r>
            <a:r>
              <a:rPr lang="en-US" sz="2400" dirty="0">
                <a:latin typeface="+mn-lt"/>
                <a:sym typeface="Wingdings" pitchFamily="2" charset="2"/>
              </a:rPr>
              <a:t> </a:t>
            </a:r>
            <a:r>
              <a:rPr lang="en-US" sz="2400" dirty="0">
                <a:latin typeface="+mn-lt"/>
              </a:rPr>
              <a:t> describes the layout of a data structure in a physical storage -  a local disk, a removable media, or storage accessible via the network.</a:t>
            </a:r>
          </a:p>
          <a:p>
            <a:r>
              <a:rPr lang="en-US" sz="2400" dirty="0">
                <a:solidFill>
                  <a:srgbClr val="00B0F0"/>
                </a:solidFill>
                <a:latin typeface="+mn-lt"/>
              </a:rPr>
              <a:t> A data model </a:t>
            </a:r>
            <a:r>
              <a:rPr lang="en-US" sz="2400" dirty="0">
                <a:latin typeface="+mn-lt"/>
                <a:sym typeface="Wingdings" pitchFamily="2" charset="2"/>
              </a:rPr>
              <a:t></a:t>
            </a:r>
            <a:r>
              <a:rPr lang="en-US" sz="2400" dirty="0">
                <a:latin typeface="+mn-lt"/>
              </a:rPr>
              <a:t> captures the most important logical aspects of a data structure in a database.</a:t>
            </a:r>
          </a:p>
          <a:p>
            <a:r>
              <a:rPr lang="en-US" sz="2400" dirty="0">
                <a:solidFill>
                  <a:srgbClr val="00B050"/>
                </a:solidFill>
                <a:latin typeface="+mn-lt"/>
              </a:rPr>
              <a:t>Two abstract models of storage </a:t>
            </a:r>
            <a:r>
              <a:rPr lang="en-US" sz="2400" dirty="0">
                <a:latin typeface="+mn-lt"/>
              </a:rPr>
              <a:t>are used.</a:t>
            </a:r>
          </a:p>
          <a:p>
            <a:pPr lvl="1"/>
            <a:r>
              <a:rPr lang="en-US" sz="2000" dirty="0">
                <a:solidFill>
                  <a:srgbClr val="00B050"/>
                </a:solidFill>
                <a:latin typeface="+mn-lt"/>
              </a:rPr>
              <a:t>Cell storage </a:t>
            </a:r>
            <a:r>
              <a:rPr lang="en-US" sz="2000" dirty="0">
                <a:latin typeface="+mn-lt"/>
                <a:sym typeface="Wingdings" pitchFamily="2" charset="2"/>
              </a:rPr>
              <a:t></a:t>
            </a:r>
            <a:r>
              <a:rPr lang="en-US" sz="2000" dirty="0">
                <a:latin typeface="+mn-lt"/>
              </a:rPr>
              <a:t> assumes that the storage consists of cells of the same size and that each object fits exactly in one cell. This model reflects the physical organization of several storage media; the primary memory of a computer is organized as an array of memory cells and a secondary storage device, e.g., a disk, is organized in sectors or blocks read and written as a unit.</a:t>
            </a:r>
          </a:p>
          <a:p>
            <a:pPr lvl="1"/>
            <a:r>
              <a:rPr lang="en-US" sz="2000" dirty="0">
                <a:solidFill>
                  <a:srgbClr val="00B050"/>
                </a:solidFill>
                <a:latin typeface="+mn-lt"/>
              </a:rPr>
              <a:t>Journal storage </a:t>
            </a:r>
            <a:r>
              <a:rPr lang="en-US" sz="2000" dirty="0">
                <a:latin typeface="+mn-lt"/>
                <a:sym typeface="Wingdings" pitchFamily="2" charset="2"/>
              </a:rPr>
              <a:t> system </a:t>
            </a:r>
            <a:r>
              <a:rPr lang="en-US" sz="2000" dirty="0">
                <a:latin typeface="+mn-lt"/>
              </a:rPr>
              <a:t>that keeps track of the changes that will be made in a </a:t>
            </a:r>
            <a:r>
              <a:rPr lang="en-US" sz="2000" i="1" dirty="0">
                <a:latin typeface="+mn-lt"/>
              </a:rPr>
              <a:t>journal</a:t>
            </a:r>
            <a:r>
              <a:rPr lang="en-US" sz="2000" dirty="0">
                <a:latin typeface="+mn-lt"/>
              </a:rPr>
              <a:t> (usually a circular log in a dedicated area of the file system) before committing them to the main file system. In the event of a system crash or power failure, such file systems are quicker to bring back online and less likely to become corrupted.</a:t>
            </a:r>
          </a:p>
        </p:txBody>
      </p:sp>
    </p:spTree>
    <p:extLst>
      <p:ext uri="{BB962C8B-B14F-4D97-AF65-F5344CB8AC3E}">
        <p14:creationId xmlns:p14="http://schemas.microsoft.com/office/powerpoint/2010/main" val="71967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7488" y="5255617"/>
            <a:ext cx="9361040" cy="938808"/>
          </a:xfrm>
        </p:spPr>
        <p:txBody>
          <a:bodyPr>
            <a:noAutofit/>
          </a:bodyPr>
          <a:lstStyle/>
          <a:p>
            <a:pPr marL="0" indent="0">
              <a:buNone/>
            </a:pPr>
            <a:r>
              <a:rPr lang="en-US" sz="2400" dirty="0">
                <a:solidFill>
                  <a:schemeClr val="accent2">
                    <a:lumMod val="75000"/>
                  </a:schemeClr>
                </a:solidFill>
                <a:latin typeface="+mn-lt"/>
              </a:rPr>
              <a:t>Read/write coherence and before-or-after atomicity are two highly desirable properties of any storage model and in particular of cell storage</a:t>
            </a:r>
          </a:p>
        </p:txBody>
      </p:sp>
      <p:graphicFrame>
        <p:nvGraphicFramePr>
          <p:cNvPr id="7" name="Object 6"/>
          <p:cNvGraphicFramePr>
            <a:graphicFrameLocks noChangeAspect="1"/>
          </p:cNvGraphicFramePr>
          <p:nvPr>
            <p:extLst/>
          </p:nvPr>
        </p:nvGraphicFramePr>
        <p:xfrm>
          <a:off x="1969302" y="1135118"/>
          <a:ext cx="8146707" cy="3663897"/>
        </p:xfrm>
        <a:graphic>
          <a:graphicData uri="http://schemas.openxmlformats.org/presentationml/2006/ole">
            <mc:AlternateContent xmlns:mc="http://schemas.openxmlformats.org/markup-compatibility/2006">
              <mc:Choice xmlns:v="urn:schemas-microsoft-com:vml" Requires="v">
                <p:oleObj spid="_x0000_s1026" name="Visio" r:id="rId3" imgW="10771821" imgH="4843564" progId="Visio.Drawing.11">
                  <p:embed/>
                </p:oleObj>
              </mc:Choice>
              <mc:Fallback>
                <p:oleObj name="Visio" r:id="rId3" imgW="10771821" imgH="4843564" progId="Visio.Drawing.11">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302" y="1135118"/>
                        <a:ext cx="8146707" cy="366389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8C0E9869-54A3-044F-8090-832A1970608D}"/>
              </a:ext>
            </a:extLst>
          </p:cNvPr>
          <p:cNvSpPr txBox="1"/>
          <p:nvPr/>
        </p:nvSpPr>
        <p:spPr>
          <a:xfrm>
            <a:off x="191344" y="2636912"/>
            <a:ext cx="1440160" cy="461665"/>
          </a:xfrm>
          <a:prstGeom prst="rect">
            <a:avLst/>
          </a:prstGeom>
          <a:noFill/>
        </p:spPr>
        <p:txBody>
          <a:bodyPr wrap="square" rtlCol="0">
            <a:spAutoFit/>
          </a:bodyPr>
          <a:lstStyle/>
          <a:p>
            <a:r>
              <a:rPr lang="en-US" sz="2400" dirty="0">
                <a:solidFill>
                  <a:srgbClr val="FF0000"/>
                </a:solidFill>
                <a:latin typeface="+mn-lt"/>
              </a:rPr>
              <a:t>Figure 6.1</a:t>
            </a:r>
          </a:p>
        </p:txBody>
      </p:sp>
    </p:spTree>
    <p:extLst>
      <p:ext uri="{BB962C8B-B14F-4D97-AF65-F5344CB8AC3E}">
        <p14:creationId xmlns:p14="http://schemas.microsoft.com/office/powerpoint/2010/main" val="1486903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939336" cy="638175"/>
          </a:xfrm>
        </p:spPr>
        <p:txBody>
          <a:bodyPr>
            <a:normAutofit fontScale="90000"/>
          </a:bodyPr>
          <a:lstStyle/>
          <a:p>
            <a:r>
              <a:rPr lang="en-US" dirty="0">
                <a:solidFill>
                  <a:srgbClr val="FF0000"/>
                </a:solidFill>
              </a:rPr>
              <a:t>Data Base Management System (DBMS)</a:t>
            </a:r>
          </a:p>
        </p:txBody>
      </p:sp>
      <p:sp>
        <p:nvSpPr>
          <p:cNvPr id="3" name="Content Placeholder 2"/>
          <p:cNvSpPr>
            <a:spLocks noGrp="1"/>
          </p:cNvSpPr>
          <p:nvPr>
            <p:ph idx="1"/>
          </p:nvPr>
        </p:nvSpPr>
        <p:spPr>
          <a:xfrm>
            <a:off x="1199456" y="1371600"/>
            <a:ext cx="9649072" cy="4876800"/>
          </a:xfrm>
        </p:spPr>
        <p:txBody>
          <a:bodyPr>
            <a:normAutofit lnSpcReduction="10000"/>
          </a:bodyPr>
          <a:lstStyle/>
          <a:p>
            <a:r>
              <a:rPr lang="en-US" sz="2400" dirty="0">
                <a:latin typeface="+mn-lt"/>
              </a:rPr>
              <a:t>Database </a:t>
            </a:r>
            <a:r>
              <a:rPr lang="en-US" sz="2400" dirty="0">
                <a:latin typeface="+mn-lt"/>
                <a:sym typeface="Wingdings" pitchFamily="2" charset="2"/>
              </a:rPr>
              <a:t></a:t>
            </a:r>
            <a:r>
              <a:rPr lang="en-US" sz="2400" dirty="0">
                <a:latin typeface="+mn-lt"/>
              </a:rPr>
              <a:t> a collection of logically-related records.</a:t>
            </a:r>
          </a:p>
          <a:p>
            <a:r>
              <a:rPr lang="en-US" sz="2400" dirty="0">
                <a:latin typeface="+mn-lt"/>
              </a:rPr>
              <a:t>Data Base Management System (DBMS) </a:t>
            </a:r>
            <a:r>
              <a:rPr lang="en-US" sz="2400" dirty="0">
                <a:latin typeface="+mn-lt"/>
                <a:sym typeface="Wingdings" pitchFamily="2" charset="2"/>
              </a:rPr>
              <a:t> the software that controls the access to the database.</a:t>
            </a:r>
          </a:p>
          <a:p>
            <a:r>
              <a:rPr lang="en-US" sz="2400" dirty="0">
                <a:latin typeface="+mn-lt"/>
                <a:sym typeface="Wingdings" pitchFamily="2" charset="2"/>
              </a:rPr>
              <a:t>Query language  a dedicated programming language used to develop database applications.</a:t>
            </a:r>
          </a:p>
          <a:p>
            <a:r>
              <a:rPr lang="en-US" sz="2400" dirty="0">
                <a:latin typeface="+mn-lt"/>
              </a:rPr>
              <a:t>Most cloud application do not interact directly with the file systems, but through a DBMS.</a:t>
            </a:r>
          </a:p>
          <a:p>
            <a:r>
              <a:rPr lang="en-US" sz="2400" dirty="0">
                <a:solidFill>
                  <a:srgbClr val="00B0F0"/>
                </a:solidFill>
                <a:latin typeface="+mn-lt"/>
              </a:rPr>
              <a:t>Database models </a:t>
            </a:r>
            <a:r>
              <a:rPr lang="en-US" sz="2400" dirty="0">
                <a:latin typeface="+mn-lt"/>
                <a:sym typeface="Wingdings" pitchFamily="2" charset="2"/>
              </a:rPr>
              <a:t></a:t>
            </a:r>
            <a:r>
              <a:rPr lang="en-US" sz="2400" dirty="0">
                <a:latin typeface="+mn-lt"/>
              </a:rPr>
              <a:t> reflect the limitations of the hardware available at the time and the requirements of the most popular applications of each period.</a:t>
            </a:r>
          </a:p>
          <a:p>
            <a:pPr lvl="1"/>
            <a:r>
              <a:rPr lang="en-US" sz="2000" dirty="0">
                <a:latin typeface="+mn-lt"/>
              </a:rPr>
              <a:t> navigational model of the 1960s. </a:t>
            </a:r>
          </a:p>
          <a:p>
            <a:pPr lvl="1"/>
            <a:r>
              <a:rPr lang="en-US" sz="2000" dirty="0">
                <a:latin typeface="+mn-lt"/>
              </a:rPr>
              <a:t>relational model of the 1970s. </a:t>
            </a:r>
          </a:p>
          <a:p>
            <a:pPr lvl="1"/>
            <a:r>
              <a:rPr lang="en-US" sz="2000" dirty="0">
                <a:latin typeface="+mn-lt"/>
              </a:rPr>
              <a:t>object-oriented model of the 1980s. </a:t>
            </a:r>
          </a:p>
          <a:p>
            <a:pPr lvl="1"/>
            <a:r>
              <a:rPr lang="en-US" sz="2000" dirty="0" err="1">
                <a:solidFill>
                  <a:srgbClr val="00B0F0"/>
                </a:solidFill>
                <a:latin typeface="+mn-lt"/>
              </a:rPr>
              <a:t>NoSQL</a:t>
            </a:r>
            <a:r>
              <a:rPr lang="en-US" sz="2000" dirty="0">
                <a:solidFill>
                  <a:srgbClr val="00B0F0"/>
                </a:solidFill>
                <a:latin typeface="+mn-lt"/>
              </a:rPr>
              <a:t> model </a:t>
            </a:r>
            <a:r>
              <a:rPr lang="en-US" sz="2000" dirty="0">
                <a:latin typeface="+mn-lt"/>
              </a:rPr>
              <a:t>of the first decade of the 2000s. </a:t>
            </a:r>
          </a:p>
          <a:p>
            <a:endParaRPr lang="en-US" sz="2000" dirty="0"/>
          </a:p>
        </p:txBody>
      </p:sp>
    </p:spTree>
    <p:extLst>
      <p:ext uri="{BB962C8B-B14F-4D97-AF65-F5344CB8AC3E}">
        <p14:creationId xmlns:p14="http://schemas.microsoft.com/office/powerpoint/2010/main" val="3948404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4250</Words>
  <Application>Microsoft Office PowerPoint</Application>
  <PresentationFormat>Widescreen</PresentationFormat>
  <Paragraphs>247</Paragraphs>
  <Slides>41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6" baseType="lpstr">
      <vt:lpstr>Arial</vt:lpstr>
      <vt:lpstr>Calibri</vt:lpstr>
      <vt:lpstr>Calibri Light</vt:lpstr>
      <vt:lpstr>Office Theme</vt:lpstr>
      <vt:lpstr>Visio</vt:lpstr>
      <vt:lpstr>Lecture 13b: Cloud Storage </vt:lpstr>
      <vt:lpstr>Data storage in the age of cloud computing</vt:lpstr>
      <vt:lpstr>Major challenges</vt:lpstr>
      <vt:lpstr>Data storage on a cloud</vt:lpstr>
      <vt:lpstr>Evolution of storage technology</vt:lpstr>
      <vt:lpstr>Activity #1</vt:lpstr>
      <vt:lpstr>Storage and data models</vt:lpstr>
      <vt:lpstr>PowerPoint Presentation</vt:lpstr>
      <vt:lpstr>Data Base Management System (DBMS)</vt:lpstr>
      <vt:lpstr>Storage requirements of cloud applications</vt:lpstr>
      <vt:lpstr>Logical and physical organization of a file</vt:lpstr>
      <vt:lpstr>File systems</vt:lpstr>
      <vt:lpstr> Unix File System (UFS)</vt:lpstr>
      <vt:lpstr>    UFS layering</vt:lpstr>
      <vt:lpstr>Network File System (NFS)</vt:lpstr>
      <vt:lpstr>The NFS client-server interaction. The vnode layer implements file operation in a uniform manner, regardless of whether the file is local or remote. An operation targeting a local file is directed to the local file system, while one for a remote file involves  NFS; an NSF client packages the relevant information about the target and the NFS server passes it to the vnode layer on the remote host which, in turn, directs it to the remote file system.</vt:lpstr>
      <vt:lpstr>General Parallel File System (GPFS)</vt:lpstr>
      <vt:lpstr>PowerPoint Presentation</vt:lpstr>
      <vt:lpstr>GPFS reliability</vt:lpstr>
      <vt:lpstr>GPFS distributed locking</vt:lpstr>
      <vt:lpstr>Google File System (GFS)</vt:lpstr>
      <vt:lpstr>GFS – design decisions</vt:lpstr>
      <vt:lpstr>PowerPoint Presentation</vt:lpstr>
      <vt:lpstr>Apache Hadoop</vt:lpstr>
      <vt:lpstr>PowerPoint Presentation</vt:lpstr>
      <vt:lpstr>Activity #2</vt:lpstr>
      <vt:lpstr>Transaction processing</vt:lpstr>
      <vt:lpstr>Sources of OLTP overhead</vt:lpstr>
      <vt:lpstr>Activity #3</vt:lpstr>
      <vt:lpstr>NoSQL databases</vt:lpstr>
      <vt:lpstr>Bigtable</vt:lpstr>
      <vt:lpstr>PowerPoint Presentation</vt:lpstr>
      <vt:lpstr>Megastore</vt:lpstr>
      <vt:lpstr>PowerPoint Presentation</vt:lpstr>
      <vt:lpstr>DynamoDB: Storage reliability at scale</vt:lpstr>
      <vt:lpstr>DynamoDB design concerns and solutions</vt:lpstr>
      <vt:lpstr>Activity #4</vt:lpstr>
      <vt:lpstr>Disk locality versus data locality</vt:lpstr>
      <vt:lpstr>Activity #5</vt:lpstr>
      <vt:lpstr>Arguments in favor of data locality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13b: Cloud Storage </dc:title>
  <dc:creator>Lan Yang</dc:creator>
  <cp:lastModifiedBy>Lan Yang</cp:lastModifiedBy>
  <cp:revision>1</cp:revision>
  <dcterms:created xsi:type="dcterms:W3CDTF">2019-10-16T18:43:53Z</dcterms:created>
  <dcterms:modified xsi:type="dcterms:W3CDTF">2019-10-16T18:44:40Z</dcterms:modified>
</cp:coreProperties>
</file>