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0" r:id="rId3"/>
    <p:sldId id="659" r:id="rId4"/>
    <p:sldId id="426" r:id="rId5"/>
    <p:sldId id="442" r:id="rId6"/>
    <p:sldId id="427" r:id="rId7"/>
    <p:sldId id="443" r:id="rId8"/>
    <p:sldId id="445" r:id="rId9"/>
    <p:sldId id="444" r:id="rId10"/>
    <p:sldId id="681" r:id="rId11"/>
    <p:sldId id="466" r:id="rId12"/>
    <p:sldId id="467" r:id="rId13"/>
    <p:sldId id="684" r:id="rId14"/>
    <p:sldId id="469" r:id="rId15"/>
    <p:sldId id="470" r:id="rId16"/>
    <p:sldId id="471" r:id="rId17"/>
    <p:sldId id="472" r:id="rId18"/>
    <p:sldId id="453" r:id="rId19"/>
    <p:sldId id="454" r:id="rId20"/>
    <p:sldId id="449" r:id="rId21"/>
    <p:sldId id="685" r:id="rId22"/>
    <p:sldId id="455" r:id="rId23"/>
    <p:sldId id="686" r:id="rId24"/>
    <p:sldId id="687" r:id="rId25"/>
    <p:sldId id="682" r:id="rId26"/>
    <p:sldId id="460" r:id="rId27"/>
    <p:sldId id="461" r:id="rId28"/>
    <p:sldId id="688" r:id="rId29"/>
    <p:sldId id="473" r:id="rId30"/>
    <p:sldId id="476" r:id="rId31"/>
    <p:sldId id="477" r:id="rId32"/>
    <p:sldId id="478" r:id="rId33"/>
    <p:sldId id="479" r:id="rId34"/>
    <p:sldId id="480" r:id="rId35"/>
    <p:sldId id="683" r:id="rId36"/>
    <p:sldId id="6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1" autoAdjust="0"/>
    <p:restoredTop sz="94660"/>
  </p:normalViewPr>
  <p:slideViewPr>
    <p:cSldViewPr snapToGrid="0">
      <p:cViewPr varScale="1">
        <p:scale>
          <a:sx n="86" d="100"/>
          <a:sy n="86"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46DB-DD75-4299-BF70-067870D7E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2844BE-11CD-40A5-8A17-319D50AD3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7DE09F-4A7E-4033-8B17-75291E9F52D9}"/>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0C5CF720-9328-4757-B00B-A80A76403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FBF6C1-6868-400B-B83F-80872ED64404}"/>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146045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1103-B829-476A-BD44-DC0E8A1A4F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1DE75C-A193-4A4A-94C3-CC4E5ECBF3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9A052-0099-482C-B01E-C6BF37B3CE64}"/>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08362734-A683-46F2-9933-671D85EF8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CC188-4052-4962-AB09-EB1FF42E43C9}"/>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381905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021F15-3C66-437D-8F01-8FBE2905F8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437F9-04C2-4074-8930-308E3A73F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03D81-6748-4E8B-B3CC-18CF41ADF95C}"/>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2A8C7B5B-C31C-419A-B99E-DE429118D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79754-0E03-42CE-ADDF-45C6E25C7649}"/>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281059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9886-E8AA-4CC4-B9E9-00661E577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6D169-C524-430A-9B54-839FE9AA0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7115F-CCB2-4BDC-A847-320B34247816}"/>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8CEC22B9-4EB0-491B-8EBE-DFADA4FB6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955C3-D2F1-41BC-8C17-2A65345E0FB3}"/>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80304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4477-9080-4EBD-B596-0EABD2425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765384-9C64-4CD0-933B-9CE605CF6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72F39-174C-45E9-8D64-C9F417E17FFF}"/>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38472957-F916-46B1-8952-6D4E467A8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7F00E-51D4-472E-B367-8037847E128F}"/>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22235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10BE-3AEB-46D6-A0F0-F73388D6D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F14B1-3EFD-4E0A-BB54-3BB0AB5FD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C8BC3B-1E94-4AD5-BB24-0BB16FAC7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F6F64D-98BF-416D-BFDC-643F2EC0D1FF}"/>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6" name="Footer Placeholder 5">
            <a:extLst>
              <a:ext uri="{FF2B5EF4-FFF2-40B4-BE49-F238E27FC236}">
                <a16:creationId xmlns:a16="http://schemas.microsoft.com/office/drawing/2014/main" id="{F4E55B50-A127-439A-B27D-A0AD207B0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243BB0-F526-4B04-A9FE-38057CBDBE30}"/>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89210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E455-A0BE-4318-8886-3946AE824D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420724-ABCC-4D9F-ABF6-527606DB5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47458-6BB3-4C4C-8925-8A40B934B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60152F-BB21-4EF1-9A77-F33514B73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5350B-5256-446B-BD0C-387622D0E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1FF52-C4CD-4C87-A854-C2F0F2497737}"/>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8" name="Footer Placeholder 7">
            <a:extLst>
              <a:ext uri="{FF2B5EF4-FFF2-40B4-BE49-F238E27FC236}">
                <a16:creationId xmlns:a16="http://schemas.microsoft.com/office/drawing/2014/main" id="{40DD5060-3DF8-405A-9E39-3A727E4AC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5974F-9502-417C-9F9C-84809DCAC57B}"/>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414552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D8CE-515A-44FC-80BD-15B0AD1721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71526A-E56F-4EDB-99A8-65D9AE9E2832}"/>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4" name="Footer Placeholder 3">
            <a:extLst>
              <a:ext uri="{FF2B5EF4-FFF2-40B4-BE49-F238E27FC236}">
                <a16:creationId xmlns:a16="http://schemas.microsoft.com/office/drawing/2014/main" id="{84240787-61BB-4756-882B-9D98E0BAF7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839D5-1494-46FC-A44E-EF6611CFCEA0}"/>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174342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A7E1E-90AB-4725-A03F-B5DCC9CEB8D2}"/>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3" name="Footer Placeholder 2">
            <a:extLst>
              <a:ext uri="{FF2B5EF4-FFF2-40B4-BE49-F238E27FC236}">
                <a16:creationId xmlns:a16="http://schemas.microsoft.com/office/drawing/2014/main" id="{35945E63-8A13-4A22-99F2-AF0CCA54F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C0C7EB-608A-4387-8EEC-E42933139903}"/>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240689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4167-2799-4499-B0F4-91D64A680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669B08-8BF6-4761-940E-150A606E7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64B79-0528-4AD0-8CD8-97EA7A5CE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DFEBF-3504-44F4-91D2-F625906BB27E}"/>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6" name="Footer Placeholder 5">
            <a:extLst>
              <a:ext uri="{FF2B5EF4-FFF2-40B4-BE49-F238E27FC236}">
                <a16:creationId xmlns:a16="http://schemas.microsoft.com/office/drawing/2014/main" id="{E187CE03-4DCC-4881-B0A8-DE9C91ABB1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0DF84-6FE3-4BC8-BD8A-FFB1BEAA2149}"/>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156419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BB15-2422-430F-A990-60C6C4E88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3AE64-7AF1-4EA4-8E56-B31E61A96E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C8D721-5682-4C00-8F60-C336EF9B4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19422-AC14-4CED-9507-833D079AD5B2}"/>
              </a:ext>
            </a:extLst>
          </p:cNvPr>
          <p:cNvSpPr>
            <a:spLocks noGrp="1"/>
          </p:cNvSpPr>
          <p:nvPr>
            <p:ph type="dt" sz="half" idx="10"/>
          </p:nvPr>
        </p:nvSpPr>
        <p:spPr/>
        <p:txBody>
          <a:bodyPr/>
          <a:lstStyle/>
          <a:p>
            <a:fld id="{1A353730-F455-40BF-B3D5-A9CE9CCCE848}" type="datetimeFigureOut">
              <a:rPr lang="en-US" smtClean="0"/>
              <a:t>10/16/2019</a:t>
            </a:fld>
            <a:endParaRPr lang="en-US"/>
          </a:p>
        </p:txBody>
      </p:sp>
      <p:sp>
        <p:nvSpPr>
          <p:cNvPr id="6" name="Footer Placeholder 5">
            <a:extLst>
              <a:ext uri="{FF2B5EF4-FFF2-40B4-BE49-F238E27FC236}">
                <a16:creationId xmlns:a16="http://schemas.microsoft.com/office/drawing/2014/main" id="{C7A894CE-FA5E-4C70-A1BB-7235D4573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2B370-DD4A-48DB-BFED-6E4BBE2F9FD2}"/>
              </a:ext>
            </a:extLst>
          </p:cNvPr>
          <p:cNvSpPr>
            <a:spLocks noGrp="1"/>
          </p:cNvSpPr>
          <p:nvPr>
            <p:ph type="sldNum" sz="quarter" idx="12"/>
          </p:nvPr>
        </p:nvSpPr>
        <p:spPr/>
        <p:txBody>
          <a:bodyPr/>
          <a:lstStyle/>
          <a:p>
            <a:fld id="{5D4F5074-F8CF-4ECB-9AE9-DB93D7BD2E61}" type="slidenum">
              <a:rPr lang="en-US" smtClean="0"/>
              <a:t>‹#›</a:t>
            </a:fld>
            <a:endParaRPr lang="en-US"/>
          </a:p>
        </p:txBody>
      </p:sp>
    </p:spTree>
    <p:extLst>
      <p:ext uri="{BB962C8B-B14F-4D97-AF65-F5344CB8AC3E}">
        <p14:creationId xmlns:p14="http://schemas.microsoft.com/office/powerpoint/2010/main" val="136173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D1F93-EDDE-4BBA-89E9-AD50EF784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9C9454-A36D-4A47-873D-79ED5D8C3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BFA44-9F4D-4C47-A814-3ECC20E8D4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53730-F455-40BF-B3D5-A9CE9CCCE848}" type="datetimeFigureOut">
              <a:rPr lang="en-US" smtClean="0"/>
              <a:t>10/16/2019</a:t>
            </a:fld>
            <a:endParaRPr lang="en-US"/>
          </a:p>
        </p:txBody>
      </p:sp>
      <p:sp>
        <p:nvSpPr>
          <p:cNvPr id="5" name="Footer Placeholder 4">
            <a:extLst>
              <a:ext uri="{FF2B5EF4-FFF2-40B4-BE49-F238E27FC236}">
                <a16:creationId xmlns:a16="http://schemas.microsoft.com/office/drawing/2014/main" id="{22CEEEE3-3F63-4876-9D4D-B7304A4959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DB8322-876B-479D-8624-F03F9B916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F5074-F8CF-4ECB-9AE9-DB93D7BD2E61}" type="slidenum">
              <a:rPr lang="en-US" smtClean="0"/>
              <a:t>‹#›</a:t>
            </a:fld>
            <a:endParaRPr lang="en-US"/>
          </a:p>
        </p:txBody>
      </p:sp>
    </p:spTree>
    <p:extLst>
      <p:ext uri="{BB962C8B-B14F-4D97-AF65-F5344CB8AC3E}">
        <p14:creationId xmlns:p14="http://schemas.microsoft.com/office/powerpoint/2010/main" val="2332903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2275-FE9F-4BD6-9D64-3773BBDE96B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309ACF-E906-4680-A4EE-63DFAC333FE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9324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B01C-7395-C747-989B-EA01B2743FE1}"/>
              </a:ext>
            </a:extLst>
          </p:cNvPr>
          <p:cNvSpPr>
            <a:spLocks noGrp="1"/>
          </p:cNvSpPr>
          <p:nvPr>
            <p:ph type="title"/>
          </p:nvPr>
        </p:nvSpPr>
        <p:spPr>
          <a:xfrm>
            <a:off x="1415480" y="365125"/>
            <a:ext cx="9938320" cy="1119659"/>
          </a:xfrm>
        </p:spPr>
        <p:txBody>
          <a:bodyPr>
            <a:normAutofit/>
          </a:bodyPr>
          <a:lstStyle/>
          <a:p>
            <a:r>
              <a:rPr lang="en-US" sz="3200" dirty="0">
                <a:solidFill>
                  <a:srgbClr val="FF0000"/>
                </a:solidFill>
              </a:rPr>
              <a:t>Activity #1</a:t>
            </a:r>
          </a:p>
        </p:txBody>
      </p:sp>
      <p:sp>
        <p:nvSpPr>
          <p:cNvPr id="3" name="Content Placeholder 2">
            <a:extLst>
              <a:ext uri="{FF2B5EF4-FFF2-40B4-BE49-F238E27FC236}">
                <a16:creationId xmlns:a16="http://schemas.microsoft.com/office/drawing/2014/main" id="{58AF2575-03AA-EC47-9E95-EC01C334AACB}"/>
              </a:ext>
            </a:extLst>
          </p:cNvPr>
          <p:cNvSpPr>
            <a:spLocks noGrp="1"/>
          </p:cNvSpPr>
          <p:nvPr>
            <p:ph idx="1"/>
          </p:nvPr>
        </p:nvSpPr>
        <p:spPr/>
        <p:txBody>
          <a:bodyPr/>
          <a:lstStyle/>
          <a:p>
            <a:pPr marL="514350" indent="-514350">
              <a:buFont typeface="+mj-lt"/>
              <a:buAutoNum type="arabicPeriod"/>
            </a:pPr>
            <a:r>
              <a:rPr lang="en-US" dirty="0"/>
              <a:t>What does CRM stand for?</a:t>
            </a:r>
          </a:p>
          <a:p>
            <a:pPr marL="514350" indent="-514350">
              <a:buFont typeface="+mj-lt"/>
              <a:buAutoNum type="arabicPeriod"/>
            </a:pPr>
            <a:endParaRPr lang="en-US" dirty="0"/>
          </a:p>
          <a:p>
            <a:pPr marL="514350" indent="-514350">
              <a:buFont typeface="+mj-lt"/>
              <a:buAutoNum type="arabicPeriod"/>
            </a:pPr>
            <a:r>
              <a:rPr lang="en-US" dirty="0"/>
              <a:t>True or False: the CRM strategies for IaaS and PaaS are the same.</a:t>
            </a:r>
          </a:p>
          <a:p>
            <a:pPr marL="514350" indent="-514350">
              <a:buFont typeface="+mj-lt"/>
              <a:buAutoNum type="arabicPeriod"/>
            </a:pPr>
            <a:endParaRPr lang="en-US" dirty="0"/>
          </a:p>
          <a:p>
            <a:pPr marL="514350" indent="-514350">
              <a:buFont typeface="+mj-lt"/>
              <a:buAutoNum type="arabicPeriod"/>
            </a:pPr>
            <a:r>
              <a:rPr lang="en-US" dirty="0"/>
              <a:t>Which of the following is a CRM policy?</a:t>
            </a:r>
          </a:p>
          <a:p>
            <a:pPr marL="457200" lvl="1" indent="0">
              <a:buNone/>
            </a:pPr>
            <a:r>
              <a:rPr lang="en-US" dirty="0"/>
              <a:t>a. Load balance	b. Storage allocation	c.  Machine Learning</a:t>
            </a:r>
          </a:p>
          <a:p>
            <a:pPr marL="457200" lvl="1" indent="0">
              <a:buNone/>
            </a:pPr>
            <a:endParaRPr lang="en-US" dirty="0"/>
          </a:p>
          <a:p>
            <a:endParaRPr lang="en-US" dirty="0"/>
          </a:p>
        </p:txBody>
      </p:sp>
    </p:spTree>
    <p:extLst>
      <p:ext uri="{BB962C8B-B14F-4D97-AF65-F5344CB8AC3E}">
        <p14:creationId xmlns:p14="http://schemas.microsoft.com/office/powerpoint/2010/main" val="347387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867328" cy="444500"/>
          </a:xfrm>
        </p:spPr>
        <p:txBody>
          <a:bodyPr>
            <a:noAutofit/>
          </a:bodyPr>
          <a:lstStyle/>
          <a:p>
            <a:r>
              <a:rPr lang="en-US" sz="3600" dirty="0">
                <a:solidFill>
                  <a:srgbClr val="FF0000"/>
                </a:solidFill>
              </a:rPr>
              <a:t>Cloud resource utilization and energy efficiency</a:t>
            </a:r>
          </a:p>
        </p:txBody>
      </p:sp>
      <p:sp>
        <p:nvSpPr>
          <p:cNvPr id="3" name="Content Placeholder 2"/>
          <p:cNvSpPr>
            <a:spLocks noGrp="1"/>
          </p:cNvSpPr>
          <p:nvPr>
            <p:ph idx="1"/>
          </p:nvPr>
        </p:nvSpPr>
        <p:spPr>
          <a:xfrm>
            <a:off x="1727200" y="1219200"/>
            <a:ext cx="8801100" cy="4864100"/>
          </a:xfrm>
        </p:spPr>
        <p:txBody>
          <a:bodyPr>
            <a:normAutofit fontScale="85000" lnSpcReduction="10000"/>
          </a:bodyPr>
          <a:lstStyle/>
          <a:p>
            <a:r>
              <a:rPr lang="en-US" dirty="0"/>
              <a:t>Energy use for computing scales linearly with the number of computing devices. Indeed, performance growth rate and improvements in electrical efficiency almost cancel out. </a:t>
            </a:r>
          </a:p>
          <a:p>
            <a:pPr lvl="1"/>
            <a:r>
              <a:rPr lang="en-US" dirty="0"/>
              <a:t>According to Moore's Law the number of transistors on a chip, thus, the computing power of microprocessors doubles every 1.5 years. </a:t>
            </a:r>
          </a:p>
          <a:p>
            <a:pPr lvl="1"/>
            <a:r>
              <a:rPr lang="en-US" dirty="0"/>
              <a:t>Electrical efficiency of computing devices doubles about every 1.5 years. </a:t>
            </a:r>
          </a:p>
          <a:p>
            <a:r>
              <a:rPr lang="en-US" dirty="0"/>
              <a:t>The energy consumption of cloud  data centers is growing, has a significant   ecological impact, and  affects the cost of cloud services. </a:t>
            </a:r>
          </a:p>
          <a:p>
            <a:r>
              <a:rPr lang="en-US" dirty="0"/>
              <a:t>Cloud services costs are affected by energy costs. </a:t>
            </a:r>
          </a:p>
          <a:p>
            <a:pPr lvl="1"/>
            <a:r>
              <a:rPr lang="en-US" dirty="0"/>
              <a:t>Example - the costs for two AWS regions, US East and South America are: upfront  $2,604/year versus  $5,632/year; hourly cots are $0.412 versus $0.724.</a:t>
            </a:r>
          </a:p>
          <a:p>
            <a:pPr lvl="1"/>
            <a:r>
              <a:rPr lang="en-US" dirty="0"/>
              <a:t>Higher energy and communication costs are responsible for the difference in this example; the energy costs for the two regions differ by about 40% .</a:t>
            </a:r>
          </a:p>
        </p:txBody>
      </p:sp>
    </p:spTree>
    <p:extLst>
      <p:ext uri="{BB962C8B-B14F-4D97-AF65-F5344CB8AC3E}">
        <p14:creationId xmlns:p14="http://schemas.microsoft.com/office/powerpoint/2010/main" val="66557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76672"/>
            <a:ext cx="10082336" cy="864096"/>
          </a:xfrm>
        </p:spPr>
        <p:txBody>
          <a:bodyPr/>
          <a:lstStyle/>
          <a:p>
            <a:r>
              <a:rPr lang="en-US" dirty="0">
                <a:solidFill>
                  <a:srgbClr val="FF0000"/>
                </a:solidFill>
              </a:rPr>
              <a:t>Cloud elasticity and overprovisioning</a:t>
            </a:r>
          </a:p>
        </p:txBody>
      </p:sp>
      <p:sp>
        <p:nvSpPr>
          <p:cNvPr id="3" name="Content Placeholder 2"/>
          <p:cNvSpPr>
            <a:spLocks noGrp="1"/>
          </p:cNvSpPr>
          <p:nvPr>
            <p:ph idx="1"/>
          </p:nvPr>
        </p:nvSpPr>
        <p:spPr>
          <a:xfrm>
            <a:off x="1199456" y="1556792"/>
            <a:ext cx="9793088" cy="4742408"/>
          </a:xfrm>
        </p:spPr>
        <p:txBody>
          <a:bodyPr>
            <a:normAutofit fontScale="77500" lnSpcReduction="20000"/>
          </a:bodyPr>
          <a:lstStyle/>
          <a:p>
            <a:r>
              <a:rPr lang="en-US" dirty="0"/>
              <a:t>Elasticity </a:t>
            </a:r>
            <a:r>
              <a:rPr lang="en-US" dirty="0">
                <a:sym typeface="Wingdings"/>
              </a:rPr>
              <a:t></a:t>
            </a:r>
            <a:r>
              <a:rPr lang="en-US" dirty="0"/>
              <a:t> additional resources are guaranteed to be allocated when an application needs them and these resources will be released when they are no longer needed. The user ends up paying only for the resources it has actually used.</a:t>
            </a:r>
          </a:p>
          <a:p>
            <a:r>
              <a:rPr lang="en-US" dirty="0"/>
              <a:t>Over-provisioning </a:t>
            </a:r>
            <a:r>
              <a:rPr lang="en-US" dirty="0">
                <a:sym typeface="Wingdings"/>
              </a:rPr>
              <a:t></a:t>
            </a:r>
            <a:r>
              <a:rPr lang="en-US" dirty="0"/>
              <a:t> a cloud service provider has to invest in a larger infrastructure than the typical cloud workload warrants.  It follows that the average cloud server utilization is low.</a:t>
            </a:r>
          </a:p>
          <a:p>
            <a:r>
              <a:rPr lang="en-US" dirty="0"/>
              <a:t>Elasticity is based on overprovisioning and on two assumptions:</a:t>
            </a:r>
          </a:p>
          <a:p>
            <a:pPr lvl="1"/>
            <a:r>
              <a:rPr lang="en-US" dirty="0"/>
              <a:t>There is an effective admission control mechanism. </a:t>
            </a:r>
          </a:p>
          <a:p>
            <a:pPr lvl="1"/>
            <a:r>
              <a:rPr lang="en-US" dirty="0"/>
              <a:t>The likelihood of all running applications dramatically increasing their resource consumption at the same time is extremely low. </a:t>
            </a:r>
          </a:p>
          <a:p>
            <a:r>
              <a:rPr lang="en-US" dirty="0"/>
              <a:t>Performance per Watt of power (PWP) </a:t>
            </a:r>
            <a:r>
              <a:rPr lang="en-US" dirty="0">
                <a:sym typeface="Wingdings"/>
              </a:rPr>
              <a:t> </a:t>
            </a:r>
            <a:r>
              <a:rPr lang="en-US" dirty="0"/>
              <a:t> common measure of energy efficiency.</a:t>
            </a:r>
          </a:p>
          <a:p>
            <a:r>
              <a:rPr lang="en-US" dirty="0"/>
              <a:t>Low server utilization affects negatively PWP and the ecological impact of cloud computing. </a:t>
            </a:r>
          </a:p>
          <a:p>
            <a:r>
              <a:rPr lang="en-US" dirty="0"/>
              <a:t>Conclusion </a:t>
            </a:r>
            <a:r>
              <a:rPr lang="en-US" dirty="0">
                <a:sym typeface="Wingdings"/>
              </a:rPr>
              <a:t>o</a:t>
            </a:r>
            <a:r>
              <a:rPr lang="en-US" dirty="0"/>
              <a:t>verprovisioning is not economically sustainable. </a:t>
            </a:r>
          </a:p>
        </p:txBody>
      </p:sp>
    </p:spTree>
    <p:extLst>
      <p:ext uri="{BB962C8B-B14F-4D97-AF65-F5344CB8AC3E}">
        <p14:creationId xmlns:p14="http://schemas.microsoft.com/office/powerpoint/2010/main" val="114460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B68EB9-34CB-5B4E-A3DC-5065F302D970}"/>
              </a:ext>
            </a:extLst>
          </p:cNvPr>
          <p:cNvPicPr>
            <a:picLocks noChangeAspect="1"/>
          </p:cNvPicPr>
          <p:nvPr/>
        </p:nvPicPr>
        <p:blipFill>
          <a:blip r:embed="rId2"/>
          <a:stretch>
            <a:fillRect/>
          </a:stretch>
        </p:blipFill>
        <p:spPr>
          <a:xfrm>
            <a:off x="479375" y="692696"/>
            <a:ext cx="6927171" cy="5328592"/>
          </a:xfrm>
          <a:prstGeom prst="rect">
            <a:avLst/>
          </a:prstGeom>
        </p:spPr>
      </p:pic>
      <p:sp>
        <p:nvSpPr>
          <p:cNvPr id="3" name="Rectangle 2">
            <a:extLst>
              <a:ext uri="{FF2B5EF4-FFF2-40B4-BE49-F238E27FC236}">
                <a16:creationId xmlns:a16="http://schemas.microsoft.com/office/drawing/2014/main" id="{0BB34AF5-F445-9D4C-A878-25F14B7CC121}"/>
              </a:ext>
            </a:extLst>
          </p:cNvPr>
          <p:cNvSpPr/>
          <p:nvPr/>
        </p:nvSpPr>
        <p:spPr>
          <a:xfrm>
            <a:off x="5879976" y="1988840"/>
            <a:ext cx="6096000" cy="1569660"/>
          </a:xfrm>
          <a:prstGeom prst="rect">
            <a:avLst/>
          </a:prstGeom>
        </p:spPr>
        <p:txBody>
          <a:bodyPr>
            <a:spAutoFit/>
          </a:bodyPr>
          <a:lstStyle/>
          <a:p>
            <a:pPr marL="0" indent="0">
              <a:buNone/>
            </a:pPr>
            <a:r>
              <a:rPr lang="en-US" sz="1600" dirty="0"/>
              <a:t>Even when power requirements scale linearly with the load, the energy efficiency of a computing system is not a linear function of the load. Even when idle, a system may use 50\% of the power corresponding to the full load. Typical operating region for the servers at a data center is from about 10% to 50% of the load.</a:t>
            </a:r>
          </a:p>
        </p:txBody>
      </p:sp>
      <p:sp>
        <p:nvSpPr>
          <p:cNvPr id="4" name="TextBox 3">
            <a:extLst>
              <a:ext uri="{FF2B5EF4-FFF2-40B4-BE49-F238E27FC236}">
                <a16:creationId xmlns:a16="http://schemas.microsoft.com/office/drawing/2014/main" id="{17BAC97C-B7C0-A64E-ABD1-9C49377C8B80}"/>
              </a:ext>
            </a:extLst>
          </p:cNvPr>
          <p:cNvSpPr txBox="1"/>
          <p:nvPr/>
        </p:nvSpPr>
        <p:spPr>
          <a:xfrm>
            <a:off x="2711624" y="6093296"/>
            <a:ext cx="1368152" cy="323165"/>
          </a:xfrm>
          <a:prstGeom prst="rect">
            <a:avLst/>
          </a:prstGeom>
          <a:noFill/>
        </p:spPr>
        <p:txBody>
          <a:bodyPr wrap="square" rtlCol="0">
            <a:spAutoFit/>
          </a:bodyPr>
          <a:lstStyle/>
          <a:p>
            <a:r>
              <a:rPr lang="en-US" dirty="0">
                <a:latin typeface="+mn-lt"/>
              </a:rPr>
              <a:t>Figure 9.1</a:t>
            </a:r>
          </a:p>
        </p:txBody>
      </p:sp>
    </p:spTree>
    <p:extLst>
      <p:ext uri="{BB962C8B-B14F-4D97-AF65-F5344CB8AC3E}">
        <p14:creationId xmlns:p14="http://schemas.microsoft.com/office/powerpoint/2010/main" val="397515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5643"/>
          </a:xfrm>
        </p:spPr>
        <p:txBody>
          <a:bodyPr>
            <a:normAutofit/>
          </a:bodyPr>
          <a:lstStyle/>
          <a:p>
            <a:r>
              <a:rPr lang="en-US" sz="4000" dirty="0">
                <a:solidFill>
                  <a:srgbClr val="FF0000"/>
                </a:solidFill>
              </a:rPr>
              <a:t>Energy efficiency and energy-proportional systems</a:t>
            </a:r>
          </a:p>
        </p:txBody>
      </p:sp>
      <p:sp>
        <p:nvSpPr>
          <p:cNvPr id="3" name="Content Placeholder 2"/>
          <p:cNvSpPr>
            <a:spLocks noGrp="1"/>
          </p:cNvSpPr>
          <p:nvPr>
            <p:ph idx="1"/>
          </p:nvPr>
        </p:nvSpPr>
        <p:spPr>
          <a:xfrm>
            <a:off x="1307468" y="1340768"/>
            <a:ext cx="9577064" cy="4978400"/>
          </a:xfrm>
        </p:spPr>
        <p:txBody>
          <a:bodyPr>
            <a:normAutofit fontScale="85000" lnSpcReduction="20000"/>
          </a:bodyPr>
          <a:lstStyle/>
          <a:p>
            <a:r>
              <a:rPr lang="en-US" dirty="0"/>
              <a:t>An </a:t>
            </a:r>
            <a:r>
              <a:rPr lang="en-US" dirty="0">
                <a:solidFill>
                  <a:srgbClr val="00B0F0"/>
                </a:solidFill>
              </a:rPr>
              <a:t>energy-proportional system </a:t>
            </a:r>
            <a:r>
              <a:rPr lang="en-US" dirty="0"/>
              <a:t>consumes no power when idle, very little power under a light load and more power as the load increases. The system always operates at 100% efficiency.</a:t>
            </a:r>
          </a:p>
          <a:p>
            <a:r>
              <a:rPr lang="en-US" dirty="0"/>
              <a:t>The </a:t>
            </a:r>
            <a:r>
              <a:rPr lang="en-US" dirty="0">
                <a:solidFill>
                  <a:srgbClr val="00B0F0"/>
                </a:solidFill>
              </a:rPr>
              <a:t>dynamic range </a:t>
            </a:r>
            <a:r>
              <a:rPr lang="en-US" dirty="0"/>
              <a:t>is determined by the lower and the upper limit of the device power consumption. A large dynamic range means that the device is able to operate at a lower fraction of its peak power when its load is low.</a:t>
            </a:r>
          </a:p>
          <a:p>
            <a:r>
              <a:rPr lang="en-US" dirty="0"/>
              <a:t>Different subsystems of a computing system behave differently in terms of energy efficiency.</a:t>
            </a:r>
          </a:p>
          <a:p>
            <a:r>
              <a:rPr lang="en-US" dirty="0"/>
              <a:t>Processors used in cloud servers consume  less than 1/3 of their peak power at very-low load and have a dynamic range of more than 70% of peak power. Processors used in mobile and/or embedded systems are better.</a:t>
            </a:r>
          </a:p>
          <a:p>
            <a:r>
              <a:rPr lang="en-US" dirty="0"/>
              <a:t>Example: a 2.4 GHz Intel Q6600 processor with 4 GB of RAM consumes 110 W when idle and 175 W when fully loaded. </a:t>
            </a:r>
          </a:p>
        </p:txBody>
      </p:sp>
    </p:spTree>
    <p:extLst>
      <p:ext uri="{BB962C8B-B14F-4D97-AF65-F5344CB8AC3E}">
        <p14:creationId xmlns:p14="http://schemas.microsoft.com/office/powerpoint/2010/main" val="2708392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65125"/>
            <a:ext cx="9722296" cy="975643"/>
          </a:xfrm>
        </p:spPr>
        <p:txBody>
          <a:bodyPr/>
          <a:lstStyle/>
          <a:p>
            <a:r>
              <a:rPr lang="en-US" dirty="0">
                <a:solidFill>
                  <a:srgbClr val="FF0000"/>
                </a:solidFill>
              </a:rPr>
              <a:t>Energy saving</a:t>
            </a:r>
          </a:p>
        </p:txBody>
      </p:sp>
      <p:sp>
        <p:nvSpPr>
          <p:cNvPr id="3" name="Content Placeholder 2"/>
          <p:cNvSpPr>
            <a:spLocks noGrp="1"/>
          </p:cNvSpPr>
          <p:nvPr>
            <p:ph idx="1"/>
          </p:nvPr>
        </p:nvSpPr>
        <p:spPr>
          <a:xfrm>
            <a:off x="911424" y="1340768"/>
            <a:ext cx="10153128" cy="5384800"/>
          </a:xfrm>
        </p:spPr>
        <p:txBody>
          <a:bodyPr>
            <a:noAutofit/>
          </a:bodyPr>
          <a:lstStyle/>
          <a:p>
            <a:r>
              <a:rPr lang="en-US" sz="2200" dirty="0"/>
              <a:t>The alternative to resource management policy when servers are  </a:t>
            </a:r>
            <a:r>
              <a:rPr lang="en-US" sz="2200" u="sng" dirty="0"/>
              <a:t>always on</a:t>
            </a:r>
            <a:r>
              <a:rPr lang="en-US" sz="2200" dirty="0"/>
              <a:t>, regardless of their load, is to develop </a:t>
            </a:r>
            <a:r>
              <a:rPr lang="en-US" sz="2200" u="sng" dirty="0"/>
              <a:t>energy-aware load balancing and scaling policies</a:t>
            </a:r>
            <a:r>
              <a:rPr lang="en-US" sz="2200" dirty="0"/>
              <a:t>. </a:t>
            </a:r>
          </a:p>
          <a:p>
            <a:r>
              <a:rPr lang="en-US" sz="2200" dirty="0"/>
              <a:t>Such policies combine dynamic power management with load balancing and attempt to identify servers operating outside their optimal energy regime and decide if and when they should be switched to a sleep state or what other actions should be taken to optimize the energy consumption.</a:t>
            </a:r>
          </a:p>
          <a:p>
            <a:r>
              <a:rPr lang="en-US" sz="2200" dirty="0"/>
              <a:t>Energy optimization cannot be considered in isolation, it has to be coupled with admission control, capacity allocation, load balancing, and quality of service. Existing mechanisms cannot support concurrent optimization of all the policies. </a:t>
            </a:r>
          </a:p>
          <a:p>
            <a:r>
              <a:rPr lang="en-US" sz="2200" dirty="0"/>
              <a:t>Mechanisms based on a solid foundation such as control theory are too complex and do not scale well. Those based on machine learning are not fully developed, and the others require a model of a system with a dynamic configuration operating in a fast-changing environment.</a:t>
            </a:r>
          </a:p>
        </p:txBody>
      </p:sp>
    </p:spTree>
    <p:extLst>
      <p:ext uri="{BB962C8B-B14F-4D97-AF65-F5344CB8AC3E}">
        <p14:creationId xmlns:p14="http://schemas.microsoft.com/office/powerpoint/2010/main" val="19209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0" y="457200"/>
            <a:ext cx="9150920" cy="495300"/>
          </a:xfrm>
        </p:spPr>
        <p:txBody>
          <a:bodyPr>
            <a:noAutofit/>
          </a:bodyPr>
          <a:lstStyle/>
          <a:p>
            <a:r>
              <a:rPr lang="en-US" sz="3600" dirty="0">
                <a:solidFill>
                  <a:srgbClr val="FF0000"/>
                </a:solidFill>
              </a:rPr>
              <a:t>Resource management and dynamic scaling</a:t>
            </a:r>
          </a:p>
        </p:txBody>
      </p:sp>
      <p:sp>
        <p:nvSpPr>
          <p:cNvPr id="3" name="Content Placeholder 2"/>
          <p:cNvSpPr>
            <a:spLocks noGrp="1"/>
          </p:cNvSpPr>
          <p:nvPr>
            <p:ph idx="1"/>
          </p:nvPr>
        </p:nvSpPr>
        <p:spPr>
          <a:xfrm>
            <a:off x="1625600" y="1219200"/>
            <a:ext cx="8559800" cy="5130800"/>
          </a:xfrm>
        </p:spPr>
        <p:txBody>
          <a:bodyPr>
            <a:normAutofit fontScale="92500" lnSpcReduction="20000"/>
          </a:bodyPr>
          <a:lstStyle/>
          <a:p>
            <a:r>
              <a:rPr lang="en-US" dirty="0"/>
              <a:t>Two application scaling strategies: </a:t>
            </a:r>
          </a:p>
          <a:p>
            <a:pPr lvl="1"/>
            <a:r>
              <a:rPr lang="en-US" dirty="0"/>
              <a:t>Vertical scaling </a:t>
            </a:r>
            <a:r>
              <a:rPr lang="en-US" dirty="0">
                <a:sym typeface="Wingdings"/>
              </a:rPr>
              <a:t></a:t>
            </a:r>
            <a:r>
              <a:rPr lang="en-US" dirty="0"/>
              <a:t> keeps the number of VMs of an application constant, but increases the amount of resources allocated to each one of them. This can be done either by migrating the VMs to more powerful servers, or by keeping the VMs on the same servers, but increasing their share of the CPU time. The first alternative involves additional overhead; the VM is stopped, a snapshot of it is taken,  the file is transported to a more powerful server, and, finally, the VM is restated at the new site.</a:t>
            </a:r>
          </a:p>
          <a:p>
            <a:pPr lvl="1"/>
            <a:r>
              <a:rPr lang="en-US" dirty="0"/>
              <a:t>Horizontal scaling </a:t>
            </a:r>
            <a:r>
              <a:rPr lang="en-US" dirty="0">
                <a:sym typeface="Wingdings"/>
              </a:rPr>
              <a:t></a:t>
            </a:r>
            <a:r>
              <a:rPr lang="en-US" dirty="0"/>
              <a:t> common scaling strategy on a cloud; it is done by increasing the number of VMs as the load increases and reducing this number when the load decreases. Often, this leads to an increase of communication bandwidth consumed by the application. Load balancing among the running VMs is critical for this mode of operation.</a:t>
            </a:r>
          </a:p>
          <a:p>
            <a:r>
              <a:rPr lang="en-US" dirty="0"/>
              <a:t>An application should de designed to support scaling.  </a:t>
            </a:r>
          </a:p>
          <a:p>
            <a:pPr lvl="1"/>
            <a:r>
              <a:rPr lang="en-US" dirty="0"/>
              <a:t>Workload partitioning of a </a:t>
            </a:r>
            <a:r>
              <a:rPr lang="en-US" u="sng" dirty="0"/>
              <a:t>modularly divisible</a:t>
            </a:r>
            <a:r>
              <a:rPr lang="en-US" dirty="0"/>
              <a:t> application is static. </a:t>
            </a:r>
          </a:p>
          <a:p>
            <a:pPr lvl="1"/>
            <a:r>
              <a:rPr lang="en-US" dirty="0"/>
              <a:t>The workload  of an </a:t>
            </a:r>
            <a:r>
              <a:rPr lang="en-US" u="sng" dirty="0"/>
              <a:t>arbitrarily divisible </a:t>
            </a:r>
            <a:r>
              <a:rPr lang="en-US" dirty="0"/>
              <a:t>application  can be partitioned dynamically.</a:t>
            </a:r>
          </a:p>
          <a:p>
            <a:endParaRPr lang="en-US" dirty="0"/>
          </a:p>
        </p:txBody>
      </p:sp>
    </p:spTree>
    <p:extLst>
      <p:ext uri="{BB962C8B-B14F-4D97-AF65-F5344CB8AC3E}">
        <p14:creationId xmlns:p14="http://schemas.microsoft.com/office/powerpoint/2010/main" val="3521471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521628"/>
            <a:ext cx="8229600" cy="571500"/>
          </a:xfrm>
        </p:spPr>
        <p:txBody>
          <a:bodyPr>
            <a:noAutofit/>
          </a:bodyPr>
          <a:lstStyle/>
          <a:p>
            <a:r>
              <a:rPr lang="en-US" sz="3600" dirty="0">
                <a:solidFill>
                  <a:srgbClr val="FF0000"/>
                </a:solidFill>
              </a:rPr>
              <a:t>A two-level resource allocation architecture</a:t>
            </a:r>
          </a:p>
        </p:txBody>
      </p:sp>
      <p:sp>
        <p:nvSpPr>
          <p:cNvPr id="3" name="Content Placeholder 2"/>
          <p:cNvSpPr>
            <a:spLocks noGrp="1"/>
          </p:cNvSpPr>
          <p:nvPr>
            <p:ph idx="1"/>
          </p:nvPr>
        </p:nvSpPr>
        <p:spPr>
          <a:xfrm>
            <a:off x="1415480" y="1196752"/>
            <a:ext cx="9073008" cy="5105400"/>
          </a:xfrm>
        </p:spPr>
        <p:txBody>
          <a:bodyPr>
            <a:normAutofit fontScale="85000" lnSpcReduction="10000"/>
          </a:bodyPr>
          <a:lstStyle/>
          <a:p>
            <a:r>
              <a:rPr lang="en-US" dirty="0"/>
              <a:t>The automatic resource management is based on two levels of controllers, one for the service provider and one for the application.</a:t>
            </a:r>
          </a:p>
          <a:p>
            <a:pPr lvl="1"/>
            <a:r>
              <a:rPr lang="en-US" dirty="0"/>
              <a:t>Inputs are: the offered workload and the policies  for admission control, the capacity allocation, the load balancing, the energy optimization, and the </a:t>
            </a:r>
            <a:r>
              <a:rPr lang="en-US" dirty="0" err="1"/>
              <a:t>QoS</a:t>
            </a:r>
            <a:r>
              <a:rPr lang="en-US" dirty="0"/>
              <a:t> guarantees in the cloud. </a:t>
            </a:r>
          </a:p>
          <a:p>
            <a:pPr lvl="1"/>
            <a:r>
              <a:rPr lang="en-US" dirty="0"/>
              <a:t>System components are sensors used to estimate relevant measures of performance and controllers implementing various policies. </a:t>
            </a:r>
          </a:p>
          <a:p>
            <a:pPr lvl="1"/>
            <a:r>
              <a:rPr lang="en-US" dirty="0"/>
              <a:t>Output is the resource allocations to the individual applications.</a:t>
            </a:r>
          </a:p>
          <a:p>
            <a:r>
              <a:rPr lang="en-US" dirty="0"/>
              <a:t>Is it beneficial to have two types of controllers: </a:t>
            </a:r>
          </a:p>
          <a:p>
            <a:pPr lvl="1"/>
            <a:r>
              <a:rPr lang="en-US" dirty="0"/>
              <a:t>application controllers </a:t>
            </a:r>
            <a:r>
              <a:rPr lang="en-US" dirty="0">
                <a:sym typeface="Wingdings" pitchFamily="2" charset="2"/>
              </a:rPr>
              <a:t></a:t>
            </a:r>
            <a:r>
              <a:rPr lang="en-US" dirty="0"/>
              <a:t> determine if additional resources are needed. </a:t>
            </a:r>
          </a:p>
          <a:p>
            <a:pPr lvl="1"/>
            <a:r>
              <a:rPr lang="en-US" dirty="0"/>
              <a:t>cloud controllers </a:t>
            </a:r>
            <a:r>
              <a:rPr lang="en-US" dirty="0">
                <a:sym typeface="Wingdings" pitchFamily="2" charset="2"/>
              </a:rPr>
              <a:t></a:t>
            </a:r>
            <a:r>
              <a:rPr lang="en-US" dirty="0"/>
              <a:t> arbitrate requests for resources and  allocates the physical resources.</a:t>
            </a:r>
          </a:p>
          <a:p>
            <a:r>
              <a:rPr lang="en-US" dirty="0"/>
              <a:t>Choose fine versus coarse control.</a:t>
            </a:r>
          </a:p>
          <a:p>
            <a:r>
              <a:rPr lang="en-US" dirty="0"/>
              <a:t>Dynamic thresholds based on time averages better versus static ones.</a:t>
            </a:r>
          </a:p>
          <a:p>
            <a:r>
              <a:rPr lang="en-US" dirty="0"/>
              <a:t>Use a high and a low threshold versus a high threshold only.</a:t>
            </a:r>
          </a:p>
          <a:p>
            <a:endParaRPr lang="en-US" dirty="0"/>
          </a:p>
          <a:p>
            <a:endParaRPr lang="en-US" dirty="0"/>
          </a:p>
        </p:txBody>
      </p:sp>
    </p:spTree>
    <p:extLst>
      <p:ext uri="{BB962C8B-B14F-4D97-AF65-F5344CB8AC3E}">
        <p14:creationId xmlns:p14="http://schemas.microsoft.com/office/powerpoint/2010/main" val="207416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457201"/>
            <a:ext cx="8229600" cy="676275"/>
          </a:xfrm>
        </p:spPr>
        <p:txBody>
          <a:bodyPr>
            <a:normAutofit fontScale="90000"/>
          </a:bodyPr>
          <a:lstStyle/>
          <a:p>
            <a:r>
              <a:rPr lang="en-US" dirty="0">
                <a:solidFill>
                  <a:srgbClr val="FF0000"/>
                </a:solidFill>
              </a:rPr>
              <a:t>Two-level cloud controller</a:t>
            </a:r>
          </a:p>
        </p:txBody>
      </p:sp>
      <p:graphicFrame>
        <p:nvGraphicFramePr>
          <p:cNvPr id="2050" name="Object 2"/>
          <p:cNvGraphicFramePr>
            <a:graphicFrameLocks noChangeAspect="1"/>
          </p:cNvGraphicFramePr>
          <p:nvPr>
            <p:extLst/>
          </p:nvPr>
        </p:nvGraphicFramePr>
        <p:xfrm>
          <a:off x="2363789" y="1236664"/>
          <a:ext cx="7464425" cy="3621087"/>
        </p:xfrm>
        <a:graphic>
          <a:graphicData uri="http://schemas.openxmlformats.org/presentationml/2006/ole">
            <mc:AlternateContent xmlns:mc="http://schemas.openxmlformats.org/markup-compatibility/2006">
              <mc:Choice xmlns:v="urn:schemas-microsoft-com:vml" Requires="v">
                <p:oleObj spid="_x0000_s1026" name="Visio" r:id="rId3" imgW="7464318" imgH="3620883" progId="Visio.Drawing.11">
                  <p:embed/>
                </p:oleObj>
              </mc:Choice>
              <mc:Fallback>
                <p:oleObj name="Visio" r:id="rId3" imgW="7464318" imgH="3620883" progId="Visio.Drawing.11">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3789" y="1236664"/>
                        <a:ext cx="7464425" cy="3621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09B26C75-4DA6-8745-B6D3-C4A00BCF726C}"/>
              </a:ext>
            </a:extLst>
          </p:cNvPr>
          <p:cNvSpPr/>
          <p:nvPr/>
        </p:nvSpPr>
        <p:spPr>
          <a:xfrm>
            <a:off x="8688288" y="4365104"/>
            <a:ext cx="6168008" cy="338554"/>
          </a:xfrm>
          <a:prstGeom prst="rect">
            <a:avLst/>
          </a:prstGeom>
        </p:spPr>
        <p:txBody>
          <a:bodyPr wrap="square">
            <a:spAutoFit/>
          </a:bodyPr>
          <a:lstStyle/>
          <a:p>
            <a:pPr lvl="1"/>
            <a:r>
              <a:rPr lang="en-US" sz="1600" dirty="0">
                <a:latin typeface="+mn-lt"/>
              </a:rPr>
              <a:t>Figure 9.3</a:t>
            </a:r>
          </a:p>
        </p:txBody>
      </p:sp>
      <p:sp>
        <p:nvSpPr>
          <p:cNvPr id="3" name="TextBox 2">
            <a:extLst>
              <a:ext uri="{FF2B5EF4-FFF2-40B4-BE49-F238E27FC236}">
                <a16:creationId xmlns:a16="http://schemas.microsoft.com/office/drawing/2014/main" id="{472B0643-17D6-FE42-BBFD-4BD504E3E84B}"/>
              </a:ext>
            </a:extLst>
          </p:cNvPr>
          <p:cNvSpPr txBox="1"/>
          <p:nvPr/>
        </p:nvSpPr>
        <p:spPr>
          <a:xfrm>
            <a:off x="2711624" y="5085184"/>
            <a:ext cx="6840760" cy="707886"/>
          </a:xfrm>
          <a:prstGeom prst="rect">
            <a:avLst/>
          </a:prstGeom>
          <a:noFill/>
        </p:spPr>
        <p:txBody>
          <a:bodyPr wrap="square" rtlCol="0">
            <a:spAutoFit/>
          </a:bodyPr>
          <a:lstStyle/>
          <a:p>
            <a:r>
              <a:rPr lang="en-US" sz="2000" dirty="0">
                <a:latin typeface="+mn-lt"/>
              </a:rPr>
              <a:t>A two-level control architecture; applications controllers and cloud controllers work together for resource management. </a:t>
            </a:r>
          </a:p>
        </p:txBody>
      </p:sp>
    </p:spTree>
    <p:extLst>
      <p:ext uri="{BB962C8B-B14F-4D97-AF65-F5344CB8AC3E}">
        <p14:creationId xmlns:p14="http://schemas.microsoft.com/office/powerpoint/2010/main" val="196522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1200" y="457200"/>
            <a:ext cx="8229600" cy="685800"/>
          </a:xfrm>
        </p:spPr>
        <p:txBody>
          <a:bodyPr>
            <a:normAutofit fontScale="90000"/>
          </a:bodyPr>
          <a:lstStyle/>
          <a:p>
            <a:r>
              <a:rPr lang="en-US" dirty="0">
                <a:solidFill>
                  <a:srgbClr val="FF0000"/>
                </a:solidFill>
              </a:rPr>
              <a:t>Lessons from the two-level experiment</a:t>
            </a:r>
          </a:p>
        </p:txBody>
      </p:sp>
      <p:sp>
        <p:nvSpPr>
          <p:cNvPr id="7" name="Content Placeholder 6"/>
          <p:cNvSpPr>
            <a:spLocks noGrp="1"/>
          </p:cNvSpPr>
          <p:nvPr>
            <p:ph idx="1"/>
          </p:nvPr>
        </p:nvSpPr>
        <p:spPr>
          <a:xfrm>
            <a:off x="1981201" y="1543050"/>
            <a:ext cx="8229600" cy="4324350"/>
          </a:xfrm>
        </p:spPr>
        <p:txBody>
          <a:bodyPr/>
          <a:lstStyle/>
          <a:p>
            <a:r>
              <a:rPr lang="en-US" sz="2000" dirty="0"/>
              <a:t>The actions of the control system should be carried out in a rhythm that does not lead to instability.</a:t>
            </a:r>
          </a:p>
          <a:p>
            <a:r>
              <a:rPr lang="en-US" sz="2000" dirty="0"/>
              <a:t>Adjustments should only be carried out after the performance of the system has stabilized. </a:t>
            </a:r>
          </a:p>
          <a:p>
            <a:r>
              <a:rPr lang="en-US" sz="2000" dirty="0"/>
              <a:t>If upper and a lower thresholds are set, then instability occurs when they are too close to one another if the variations of the workload are large enough and the time required to adapt does not allow the system to stabilize. </a:t>
            </a:r>
          </a:p>
          <a:p>
            <a:r>
              <a:rPr lang="en-US" sz="2000" dirty="0"/>
              <a:t>The actions consist of allocation/deallocation of one or more virtual machines.  Sometimes allocation/deallocation of a single VM required by one of the threshold may cause crossing of the other, another source of instability.</a:t>
            </a:r>
          </a:p>
        </p:txBody>
      </p:sp>
    </p:spTree>
    <p:extLst>
      <p:ext uri="{BB962C8B-B14F-4D97-AF65-F5344CB8AC3E}">
        <p14:creationId xmlns:p14="http://schemas.microsoft.com/office/powerpoint/2010/main" val="89665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75"/>
          <p:cNvSpPr txBox="1"/>
          <p:nvPr/>
        </p:nvSpPr>
        <p:spPr>
          <a:xfrm>
            <a:off x="2782888" y="3789363"/>
            <a:ext cx="6524625" cy="460375"/>
          </a:xfrm>
          <a:prstGeom prst="rect">
            <a:avLst/>
          </a:prstGeom>
          <a:noFill/>
          <a:ln w="9525">
            <a:noFill/>
          </a:ln>
        </p:spPr>
        <p:txBody>
          <a:bodyPr anchor="t">
            <a:spAutoFit/>
          </a:bodyPr>
          <a:lstStyle/>
          <a:p>
            <a:pPr lvl="0" indent="0" algn="ctr" eaLnBrk="1" hangingPunct="1">
              <a:spcBef>
                <a:spcPct val="50000"/>
              </a:spcBef>
            </a:pPr>
            <a:endParaRPr lang="zh-CN" altLang="en-US" sz="2400" b="1" dirty="0">
              <a:solidFill>
                <a:srgbClr val="008080"/>
              </a:solidFill>
              <a:latin typeface="宋体" panose="02010600030101010101" pitchFamily="2" charset="-122"/>
              <a:ea typeface="Arial Unicode MS" panose="020B0604020202020204" pitchFamily="34" charset="-122"/>
            </a:endParaRPr>
          </a:p>
        </p:txBody>
      </p:sp>
      <p:sp>
        <p:nvSpPr>
          <p:cNvPr id="5122" name="Rectangle 79"/>
          <p:cNvSpPr>
            <a:spLocks noGrp="1"/>
          </p:cNvSpPr>
          <p:nvPr>
            <p:ph type="subTitle" idx="1"/>
          </p:nvPr>
        </p:nvSpPr>
        <p:spPr>
          <a:xfrm>
            <a:off x="5807968" y="5085184"/>
            <a:ext cx="6002020" cy="1134110"/>
          </a:xfrm>
        </p:spPr>
        <p:txBody>
          <a:bodyPr wrap="square" lIns="91440" tIns="45720" rIns="91440" bIns="45720" anchor="t">
            <a:normAutofit/>
          </a:bodyPr>
          <a:lstStyle/>
          <a:p>
            <a:pPr>
              <a:buSzPct val="75000"/>
            </a:pPr>
            <a:r>
              <a:rPr lang="en-US" altLang="zh-CN" sz="3200" dirty="0">
                <a:solidFill>
                  <a:srgbClr val="FF0000"/>
                </a:solidFill>
                <a:latin typeface="微软雅黑" panose="020B0503020204020204" charset="-122"/>
                <a:ea typeface="微软雅黑" panose="020B0503020204020204" charset="-122"/>
              </a:rPr>
              <a:t>Principles and Applications of</a:t>
            </a:r>
          </a:p>
          <a:p>
            <a:pPr>
              <a:buSzPct val="75000"/>
            </a:pPr>
            <a:r>
              <a:rPr lang="en-US" altLang="zh-CN" sz="3200" kern="1200" dirty="0">
                <a:solidFill>
                  <a:srgbClr val="FF0000"/>
                </a:solidFill>
                <a:latin typeface="微软雅黑" panose="020B0503020204020204" charset="-122"/>
                <a:ea typeface="微软雅黑" panose="020B0503020204020204" charset="-122"/>
              </a:rPr>
              <a:t>Cloud Computing</a:t>
            </a:r>
            <a:endParaRPr lang="zh-CN" altLang="en-US" sz="3200" kern="1200"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76672"/>
            <a:ext cx="10153127" cy="923926"/>
          </a:xfrm>
        </p:spPr>
        <p:txBody>
          <a:bodyPr>
            <a:noAutofit/>
          </a:bodyPr>
          <a:lstStyle/>
          <a:p>
            <a:r>
              <a:rPr lang="en-US" sz="3600" dirty="0">
                <a:solidFill>
                  <a:srgbClr val="FF0000"/>
                </a:solidFill>
              </a:rPr>
              <a:t>Coordination of power and performance management</a:t>
            </a:r>
          </a:p>
        </p:txBody>
      </p:sp>
      <p:sp>
        <p:nvSpPr>
          <p:cNvPr id="6" name="Content Placeholder 5"/>
          <p:cNvSpPr>
            <a:spLocks noGrp="1"/>
          </p:cNvSpPr>
          <p:nvPr>
            <p:ph idx="1"/>
          </p:nvPr>
        </p:nvSpPr>
        <p:spPr>
          <a:xfrm>
            <a:off x="1415481" y="1628800"/>
            <a:ext cx="8795320" cy="4238601"/>
          </a:xfrm>
        </p:spPr>
        <p:txBody>
          <a:bodyPr/>
          <a:lstStyle/>
          <a:p>
            <a:r>
              <a:rPr lang="en-US" sz="2400" dirty="0"/>
              <a:t>Use separate controllers/managers for the two objectives.</a:t>
            </a:r>
          </a:p>
          <a:p>
            <a:r>
              <a:rPr lang="en-US" sz="2400" dirty="0"/>
              <a:t>Identify a minimal set of parameters to be exchanged between the two managers.</a:t>
            </a:r>
          </a:p>
          <a:p>
            <a:r>
              <a:rPr lang="en-US" sz="2400" dirty="0"/>
              <a:t>Use a joint utility function for power and performance.</a:t>
            </a:r>
          </a:p>
          <a:p>
            <a:r>
              <a:rPr lang="en-US" sz="2400" dirty="0"/>
              <a:t>Set up a power cap for individual systems based on the utility-optimized power management policy.</a:t>
            </a:r>
          </a:p>
          <a:p>
            <a:r>
              <a:rPr lang="en-US" sz="2400" dirty="0"/>
              <a:t>Use a standard performance manager modified only to accept input from the power manager regarding the frequency determined according to the power management policy.</a:t>
            </a:r>
          </a:p>
          <a:p>
            <a:r>
              <a:rPr lang="en-US" sz="2400" dirty="0"/>
              <a:t>Use standard software systems.</a:t>
            </a:r>
            <a:endParaRPr lang="en-US" sz="2000" dirty="0"/>
          </a:p>
        </p:txBody>
      </p:sp>
    </p:spTree>
    <p:extLst>
      <p:ext uri="{BB962C8B-B14F-4D97-AF65-F5344CB8AC3E}">
        <p14:creationId xmlns:p14="http://schemas.microsoft.com/office/powerpoint/2010/main" val="45799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a:extLst>
              <a:ext uri="{FF2B5EF4-FFF2-40B4-BE49-F238E27FC236}">
                <a16:creationId xmlns:a16="http://schemas.microsoft.com/office/drawing/2014/main" id="{D92DB357-3988-7249-8EB4-7FE2D3A64ED9}"/>
              </a:ext>
            </a:extLst>
          </p:cNvPr>
          <p:cNvGraphicFramePr>
            <a:graphicFrameLocks noChangeAspect="1"/>
          </p:cNvGraphicFramePr>
          <p:nvPr>
            <p:extLst/>
          </p:nvPr>
        </p:nvGraphicFramePr>
        <p:xfrm>
          <a:off x="1055439" y="548680"/>
          <a:ext cx="7108087" cy="4464496"/>
        </p:xfrm>
        <a:graphic>
          <a:graphicData uri="http://schemas.openxmlformats.org/presentationml/2006/ole">
            <mc:AlternateContent xmlns:mc="http://schemas.openxmlformats.org/markup-compatibility/2006">
              <mc:Choice xmlns:v="urn:schemas-microsoft-com:vml" Requires="v">
                <p:oleObj spid="_x0000_s2050" name="Visio" r:id="rId3" imgW="7392572" imgH="4643594" progId="Visio.Drawing.11">
                  <p:embed/>
                </p:oleObj>
              </mc:Choice>
              <mc:Fallback>
                <p:oleObj name="Visio" r:id="rId3" imgW="7392572" imgH="4643594" progId="Visio.Drawing.11">
                  <p:embed/>
                  <p:pic>
                    <p:nvPicPr>
                      <p:cNvPr id="2" name="Object 3">
                        <a:extLst>
                          <a:ext uri="{FF2B5EF4-FFF2-40B4-BE49-F238E27FC236}">
                            <a16:creationId xmlns:a16="http://schemas.microsoft.com/office/drawing/2014/main" id="{D92DB357-3988-7249-8EB4-7FE2D3A64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39" y="548680"/>
                        <a:ext cx="7108087" cy="44644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Content Placeholder 6">
            <a:extLst>
              <a:ext uri="{FF2B5EF4-FFF2-40B4-BE49-F238E27FC236}">
                <a16:creationId xmlns:a16="http://schemas.microsoft.com/office/drawing/2014/main" id="{E8E304D3-C858-D045-87DF-9DBCF9C7511A}"/>
              </a:ext>
            </a:extLst>
          </p:cNvPr>
          <p:cNvSpPr txBox="1">
            <a:spLocks/>
          </p:cNvSpPr>
          <p:nvPr/>
        </p:nvSpPr>
        <p:spPr>
          <a:xfrm>
            <a:off x="1487488" y="5229200"/>
            <a:ext cx="6896100" cy="1143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Arial" panose="020B0604020202020204" pitchFamily="34" charset="0"/>
              <a:buNone/>
            </a:pPr>
            <a:r>
              <a:rPr lang="en-US" sz="1800" dirty="0"/>
              <a:t>  </a:t>
            </a:r>
            <a:r>
              <a:rPr lang="en-US" sz="1800" dirty="0">
                <a:latin typeface="+mn-lt"/>
              </a:rPr>
              <a:t>Autonomous performance and power managers cooperate to ensure prescribed performance and energy optimization; they are fed with performance and power data and implement the performance and power management policies. </a:t>
            </a:r>
          </a:p>
        </p:txBody>
      </p:sp>
      <p:sp>
        <p:nvSpPr>
          <p:cNvPr id="4" name="TextBox 3">
            <a:extLst>
              <a:ext uri="{FF2B5EF4-FFF2-40B4-BE49-F238E27FC236}">
                <a16:creationId xmlns:a16="http://schemas.microsoft.com/office/drawing/2014/main" id="{61189F99-F7AF-7449-8291-39ECE4ECF433}"/>
              </a:ext>
            </a:extLst>
          </p:cNvPr>
          <p:cNvSpPr txBox="1"/>
          <p:nvPr/>
        </p:nvSpPr>
        <p:spPr>
          <a:xfrm>
            <a:off x="8383588" y="4149080"/>
            <a:ext cx="1384820" cy="323165"/>
          </a:xfrm>
          <a:prstGeom prst="rect">
            <a:avLst/>
          </a:prstGeom>
          <a:noFill/>
        </p:spPr>
        <p:txBody>
          <a:bodyPr wrap="square" rtlCol="0">
            <a:spAutoFit/>
          </a:bodyPr>
          <a:lstStyle/>
          <a:p>
            <a:r>
              <a:rPr lang="en-US" dirty="0">
                <a:latin typeface="+mn-lt"/>
              </a:rPr>
              <a:t>Figure 9.4</a:t>
            </a:r>
          </a:p>
        </p:txBody>
      </p:sp>
    </p:spTree>
    <p:extLst>
      <p:ext uri="{BB962C8B-B14F-4D97-AF65-F5344CB8AC3E}">
        <p14:creationId xmlns:p14="http://schemas.microsoft.com/office/powerpoint/2010/main" val="143050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20" y="457200"/>
            <a:ext cx="9217024" cy="714375"/>
          </a:xfrm>
        </p:spPr>
        <p:txBody>
          <a:bodyPr>
            <a:noAutofit/>
          </a:bodyPr>
          <a:lstStyle/>
          <a:p>
            <a:r>
              <a:rPr lang="en-US" sz="3600" dirty="0">
                <a:solidFill>
                  <a:srgbClr val="FF0000"/>
                </a:solidFill>
              </a:rPr>
              <a:t>Utility-based model for cloud-based web services</a:t>
            </a:r>
          </a:p>
        </p:txBody>
      </p:sp>
      <p:sp>
        <p:nvSpPr>
          <p:cNvPr id="3" name="Content Placeholder 2"/>
          <p:cNvSpPr>
            <a:spLocks noGrp="1"/>
          </p:cNvSpPr>
          <p:nvPr>
            <p:ph idx="1"/>
          </p:nvPr>
        </p:nvSpPr>
        <p:spPr>
          <a:xfrm>
            <a:off x="1343472" y="1412776"/>
            <a:ext cx="9649072" cy="4366617"/>
          </a:xfrm>
        </p:spPr>
        <p:txBody>
          <a:bodyPr>
            <a:normAutofit/>
          </a:bodyPr>
          <a:lstStyle/>
          <a:p>
            <a:r>
              <a:rPr lang="en-US" sz="2400" dirty="0"/>
              <a:t>A service level agreement (SLA) </a:t>
            </a:r>
            <a:r>
              <a:rPr lang="en-US" sz="2400" dirty="0">
                <a:sym typeface="Wingdings" pitchFamily="2" charset="2"/>
              </a:rPr>
              <a:t></a:t>
            </a:r>
            <a:r>
              <a:rPr lang="en-US" sz="2400" dirty="0"/>
              <a:t> specifies the rewards as well as penalties associated with specific performance metrics. </a:t>
            </a:r>
          </a:p>
          <a:p>
            <a:r>
              <a:rPr lang="en-US" sz="2400" dirty="0"/>
              <a:t>The SLA for cloud-based web services  uses the average response time to reflect the Quality of Service.</a:t>
            </a:r>
          </a:p>
          <a:p>
            <a:r>
              <a:rPr lang="en-US" sz="2400" dirty="0"/>
              <a:t>We assume a cloud providing  </a:t>
            </a:r>
            <a:r>
              <a:rPr lang="en-US" sz="2400" i="1" dirty="0"/>
              <a:t>K</a:t>
            </a:r>
            <a:r>
              <a:rPr lang="en-US" sz="2400" dirty="0"/>
              <a:t> different classes of service, each class </a:t>
            </a:r>
            <a:r>
              <a:rPr lang="en-US" sz="2400" i="1" dirty="0"/>
              <a:t>k</a:t>
            </a:r>
            <a:r>
              <a:rPr lang="en-US" sz="2400" dirty="0"/>
              <a:t> involving </a:t>
            </a:r>
            <a:r>
              <a:rPr lang="en-US" sz="2400" i="1" dirty="0" err="1"/>
              <a:t>N</a:t>
            </a:r>
            <a:r>
              <a:rPr lang="en-US" sz="2400" i="1" baseline="-25000" dirty="0" err="1"/>
              <a:t>k</a:t>
            </a:r>
            <a:r>
              <a:rPr lang="en-US" sz="2400" dirty="0"/>
              <a:t> applications. </a:t>
            </a:r>
          </a:p>
          <a:p>
            <a:r>
              <a:rPr lang="en-US" sz="2400" dirty="0"/>
              <a:t>The system is modeled as a network of queues with multi-queues for each server.</a:t>
            </a:r>
          </a:p>
          <a:p>
            <a:r>
              <a:rPr lang="en-US" sz="2400" dirty="0"/>
              <a:t> A delay center models the think time of the user after the completion of service at one server and the start of processing at the next server.</a:t>
            </a:r>
          </a:p>
        </p:txBody>
      </p:sp>
    </p:spTree>
    <p:extLst>
      <p:ext uri="{BB962C8B-B14F-4D97-AF65-F5344CB8AC3E}">
        <p14:creationId xmlns:p14="http://schemas.microsoft.com/office/powerpoint/2010/main" val="26367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5C5A806-D48F-7545-BBD9-70E1B6254FB9}"/>
              </a:ext>
            </a:extLst>
          </p:cNvPr>
          <p:cNvGraphicFramePr>
            <a:graphicFrameLocks noChangeAspect="1"/>
          </p:cNvGraphicFramePr>
          <p:nvPr>
            <p:extLst/>
          </p:nvPr>
        </p:nvGraphicFramePr>
        <p:xfrm>
          <a:off x="1271464" y="908720"/>
          <a:ext cx="6760696" cy="4038600"/>
        </p:xfrm>
        <a:graphic>
          <a:graphicData uri="http://schemas.openxmlformats.org/presentationml/2006/ole">
            <mc:AlternateContent xmlns:mc="http://schemas.openxmlformats.org/markup-compatibility/2006">
              <mc:Choice xmlns:v="urn:schemas-microsoft-com:vml" Requires="v">
                <p:oleObj spid="_x0000_s3074" name="Visio" r:id="rId3" imgW="7590575" imgH="4533326" progId="Visio.Drawing.11">
                  <p:embed/>
                </p:oleObj>
              </mc:Choice>
              <mc:Fallback>
                <p:oleObj name="Visio" r:id="rId3" imgW="7590575" imgH="4533326" progId="Visio.Drawing.11">
                  <p:embed/>
                  <p:pic>
                    <p:nvPicPr>
                      <p:cNvPr id="2" name="Object 2">
                        <a:extLst>
                          <a:ext uri="{FF2B5EF4-FFF2-40B4-BE49-F238E27FC236}">
                            <a16:creationId xmlns:a16="http://schemas.microsoft.com/office/drawing/2014/main" id="{F5C5A806-D48F-7545-BBD9-70E1B6254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908720"/>
                        <a:ext cx="6760696" cy="403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Content Placeholder 2">
            <a:extLst>
              <a:ext uri="{FF2B5EF4-FFF2-40B4-BE49-F238E27FC236}">
                <a16:creationId xmlns:a16="http://schemas.microsoft.com/office/drawing/2014/main" id="{5D70E331-4A97-364F-88D0-F5DDE24866A1}"/>
              </a:ext>
            </a:extLst>
          </p:cNvPr>
          <p:cNvSpPr txBox="1">
            <a:spLocks/>
          </p:cNvSpPr>
          <p:nvPr/>
        </p:nvSpPr>
        <p:spPr>
          <a:xfrm>
            <a:off x="1236450" y="4797152"/>
            <a:ext cx="7391400" cy="12858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Font typeface="Arial" panose="020B0604020202020204" pitchFamily="34" charset="0"/>
              <a:buNone/>
            </a:pPr>
            <a:r>
              <a:rPr lang="en-US" sz="1800" dirty="0"/>
              <a:t>  </a:t>
            </a:r>
            <a:r>
              <a:rPr lang="en-US" sz="1800" dirty="0">
                <a:latin typeface="+mn-lt"/>
              </a:rPr>
              <a:t>The utility function U(R) is a series of step functions with jumps corresponding to the response time, R=R</a:t>
            </a:r>
            <a:r>
              <a:rPr lang="en-US" sz="1800" baseline="-25000" dirty="0">
                <a:latin typeface="+mn-lt"/>
              </a:rPr>
              <a:t>0</a:t>
            </a:r>
            <a:r>
              <a:rPr lang="en-US" sz="1800" dirty="0">
                <a:latin typeface="+mn-lt"/>
              </a:rPr>
              <a:t> | R</a:t>
            </a:r>
            <a:r>
              <a:rPr lang="en-US" sz="1800" baseline="-25000" dirty="0">
                <a:latin typeface="+mn-lt"/>
              </a:rPr>
              <a:t>1 </a:t>
            </a:r>
            <a:r>
              <a:rPr lang="en-US" sz="1800" dirty="0">
                <a:latin typeface="+mn-lt"/>
              </a:rPr>
              <a:t>| R</a:t>
            </a:r>
            <a:r>
              <a:rPr lang="en-US" sz="1800" baseline="-25000" dirty="0">
                <a:latin typeface="+mn-lt"/>
              </a:rPr>
              <a:t>2</a:t>
            </a:r>
            <a:r>
              <a:rPr lang="en-US" sz="1800" dirty="0">
                <a:latin typeface="+mn-lt"/>
              </a:rPr>
              <a:t>, when the reward and the penalty levels change according to the SLA. The dotted line shows a quadratic approximation of the utility function.</a:t>
            </a:r>
          </a:p>
        </p:txBody>
      </p:sp>
      <p:sp>
        <p:nvSpPr>
          <p:cNvPr id="4" name="TextBox 3">
            <a:extLst>
              <a:ext uri="{FF2B5EF4-FFF2-40B4-BE49-F238E27FC236}">
                <a16:creationId xmlns:a16="http://schemas.microsoft.com/office/drawing/2014/main" id="{C3FB6B57-5ACA-ED4B-BF4F-ED355DD57E69}"/>
              </a:ext>
            </a:extLst>
          </p:cNvPr>
          <p:cNvSpPr txBox="1"/>
          <p:nvPr/>
        </p:nvSpPr>
        <p:spPr>
          <a:xfrm>
            <a:off x="7645929" y="4005064"/>
            <a:ext cx="1368152" cy="323165"/>
          </a:xfrm>
          <a:prstGeom prst="rect">
            <a:avLst/>
          </a:prstGeom>
          <a:noFill/>
        </p:spPr>
        <p:txBody>
          <a:bodyPr wrap="square" rtlCol="0">
            <a:spAutoFit/>
          </a:bodyPr>
          <a:lstStyle/>
          <a:p>
            <a:r>
              <a:rPr lang="en-US" dirty="0">
                <a:latin typeface="+mn-lt"/>
              </a:rPr>
              <a:t>Figure 9.5</a:t>
            </a:r>
          </a:p>
        </p:txBody>
      </p:sp>
    </p:spTree>
    <p:extLst>
      <p:ext uri="{BB962C8B-B14F-4D97-AF65-F5344CB8AC3E}">
        <p14:creationId xmlns:p14="http://schemas.microsoft.com/office/powerpoint/2010/main" val="2423509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89FEBA4B-8546-9044-BC53-730877AC9959}"/>
              </a:ext>
            </a:extLst>
          </p:cNvPr>
          <p:cNvGraphicFramePr>
            <a:graphicFrameLocks noChangeAspect="1"/>
          </p:cNvGraphicFramePr>
          <p:nvPr>
            <p:extLst/>
          </p:nvPr>
        </p:nvGraphicFramePr>
        <p:xfrm>
          <a:off x="1415480" y="764704"/>
          <a:ext cx="5551488" cy="4755786"/>
        </p:xfrm>
        <a:graphic>
          <a:graphicData uri="http://schemas.openxmlformats.org/presentationml/2006/ole">
            <mc:AlternateContent xmlns:mc="http://schemas.openxmlformats.org/markup-compatibility/2006">
              <mc:Choice xmlns:v="urn:schemas-microsoft-com:vml" Requires="v">
                <p:oleObj spid="_x0000_s4098" name="Visio" r:id="rId3" imgW="7653176" imgH="6555849" progId="Visio.Drawing.11">
                  <p:embed/>
                </p:oleObj>
              </mc:Choice>
              <mc:Fallback>
                <p:oleObj name="Visio" r:id="rId3" imgW="7653176" imgH="6555849" progId="Visio.Drawing.11">
                  <p:embed/>
                  <p:pic>
                    <p:nvPicPr>
                      <p:cNvPr id="2" name="Object 2">
                        <a:extLst>
                          <a:ext uri="{FF2B5EF4-FFF2-40B4-BE49-F238E27FC236}">
                            <a16:creationId xmlns:a16="http://schemas.microsoft.com/office/drawing/2014/main" id="{89FEBA4B-8546-9044-BC53-730877AC9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764704"/>
                        <a:ext cx="5551488" cy="47557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B1E1054A-276E-D04B-A4F4-CB797D4CA119}"/>
              </a:ext>
            </a:extLst>
          </p:cNvPr>
          <p:cNvSpPr/>
          <p:nvPr/>
        </p:nvSpPr>
        <p:spPr>
          <a:xfrm>
            <a:off x="7464152" y="2060848"/>
            <a:ext cx="4248472" cy="1323439"/>
          </a:xfrm>
          <a:prstGeom prst="rect">
            <a:avLst/>
          </a:prstGeom>
        </p:spPr>
        <p:txBody>
          <a:bodyPr wrap="square">
            <a:spAutoFit/>
          </a:bodyPr>
          <a:lstStyle/>
          <a:p>
            <a:pPr>
              <a:buNone/>
            </a:pPr>
            <a:r>
              <a:rPr lang="en-US" sz="1600" dirty="0"/>
              <a:t>(a) The utility function: </a:t>
            </a:r>
            <a:r>
              <a:rPr lang="en-US" sz="1600" i="1" dirty="0" err="1"/>
              <a:t>v</a:t>
            </a:r>
            <a:r>
              <a:rPr lang="en-US" sz="1600" i="1" baseline="-25000" dirty="0" err="1"/>
              <a:t>k</a:t>
            </a:r>
            <a:r>
              <a:rPr lang="en-US" sz="1600" dirty="0"/>
              <a:t> the revenue (or the penalty) function of the  response time </a:t>
            </a:r>
            <a:r>
              <a:rPr lang="en-US" sz="1600" i="1" dirty="0" err="1"/>
              <a:t>r</a:t>
            </a:r>
            <a:r>
              <a:rPr lang="en-US" sz="1600" i="1" baseline="-25000" dirty="0" err="1"/>
              <a:t>k</a:t>
            </a:r>
            <a:r>
              <a:rPr lang="en-US" sz="1600" baseline="-25000" dirty="0"/>
              <a:t> </a:t>
            </a:r>
            <a:r>
              <a:rPr lang="en-US" sz="1600" dirty="0"/>
              <a:t>for a request of class </a:t>
            </a:r>
            <a:r>
              <a:rPr lang="en-US" sz="1600" i="1" dirty="0"/>
              <a:t>k</a:t>
            </a:r>
            <a:r>
              <a:rPr lang="en-US" sz="1600" dirty="0"/>
              <a:t>.</a:t>
            </a:r>
          </a:p>
          <a:p>
            <a:pPr>
              <a:buNone/>
            </a:pPr>
            <a:r>
              <a:rPr lang="en-US" sz="1600" dirty="0"/>
              <a:t> </a:t>
            </a:r>
          </a:p>
          <a:p>
            <a:pPr>
              <a:buNone/>
            </a:pPr>
            <a:r>
              <a:rPr lang="en-US" sz="1600" dirty="0"/>
              <a:t>(b) A network of </a:t>
            </a:r>
            <a:r>
              <a:rPr lang="en-US" sz="1600" dirty="0" err="1"/>
              <a:t>multiqueues</a:t>
            </a:r>
            <a:r>
              <a:rPr lang="en-US" sz="1600" dirty="0"/>
              <a:t>.</a:t>
            </a:r>
          </a:p>
        </p:txBody>
      </p:sp>
      <p:sp>
        <p:nvSpPr>
          <p:cNvPr id="4" name="TextBox 3">
            <a:extLst>
              <a:ext uri="{FF2B5EF4-FFF2-40B4-BE49-F238E27FC236}">
                <a16:creationId xmlns:a16="http://schemas.microsoft.com/office/drawing/2014/main" id="{EBF493E5-D5DB-0D46-80F0-7C3C80FF61EB}"/>
              </a:ext>
            </a:extLst>
          </p:cNvPr>
          <p:cNvSpPr txBox="1"/>
          <p:nvPr/>
        </p:nvSpPr>
        <p:spPr>
          <a:xfrm>
            <a:off x="4191224" y="5520490"/>
            <a:ext cx="1584176" cy="323165"/>
          </a:xfrm>
          <a:prstGeom prst="rect">
            <a:avLst/>
          </a:prstGeom>
          <a:noFill/>
        </p:spPr>
        <p:txBody>
          <a:bodyPr wrap="square" rtlCol="0">
            <a:spAutoFit/>
          </a:bodyPr>
          <a:lstStyle/>
          <a:p>
            <a:r>
              <a:rPr lang="en-US" dirty="0">
                <a:latin typeface="+mn-lt"/>
              </a:rPr>
              <a:t>Figure 9.6</a:t>
            </a:r>
          </a:p>
        </p:txBody>
      </p:sp>
    </p:spTree>
    <p:extLst>
      <p:ext uri="{BB962C8B-B14F-4D97-AF65-F5344CB8AC3E}">
        <p14:creationId xmlns:p14="http://schemas.microsoft.com/office/powerpoint/2010/main" val="1083112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C277-4B87-4A4F-9AE7-7650BEF0AC8B}"/>
              </a:ext>
            </a:extLst>
          </p:cNvPr>
          <p:cNvSpPr>
            <a:spLocks noGrp="1"/>
          </p:cNvSpPr>
          <p:nvPr>
            <p:ph type="title"/>
          </p:nvPr>
        </p:nvSpPr>
        <p:spPr>
          <a:xfrm>
            <a:off x="1343472" y="500062"/>
            <a:ext cx="10515600" cy="1325563"/>
          </a:xfrm>
        </p:spPr>
        <p:txBody>
          <a:bodyPr>
            <a:normAutofit/>
          </a:bodyPr>
          <a:lstStyle/>
          <a:p>
            <a:r>
              <a:rPr lang="en-US" sz="3600" dirty="0">
                <a:solidFill>
                  <a:srgbClr val="FF0000"/>
                </a:solidFill>
              </a:rPr>
              <a:t>Activity #2</a:t>
            </a:r>
          </a:p>
        </p:txBody>
      </p:sp>
      <p:sp>
        <p:nvSpPr>
          <p:cNvPr id="3" name="Content Placeholder 2">
            <a:extLst>
              <a:ext uri="{FF2B5EF4-FFF2-40B4-BE49-F238E27FC236}">
                <a16:creationId xmlns:a16="http://schemas.microsoft.com/office/drawing/2014/main" id="{610D190D-643C-AA4F-B922-A2C97AA10D6C}"/>
              </a:ext>
            </a:extLst>
          </p:cNvPr>
          <p:cNvSpPr>
            <a:spLocks noGrp="1"/>
          </p:cNvSpPr>
          <p:nvPr>
            <p:ph idx="1"/>
          </p:nvPr>
        </p:nvSpPr>
        <p:spPr/>
        <p:txBody>
          <a:bodyPr/>
          <a:lstStyle/>
          <a:p>
            <a:pPr marL="514350" indent="-514350">
              <a:buFont typeface="+mj-lt"/>
              <a:buAutoNum type="arabicPeriod"/>
            </a:pPr>
            <a:r>
              <a:rPr lang="en-US" dirty="0"/>
              <a:t>True or False: the energy efficiency of a computing system is a linear function of the load.</a:t>
            </a:r>
          </a:p>
          <a:p>
            <a:pPr marL="514350" indent="-514350">
              <a:buFont typeface="+mj-lt"/>
              <a:buAutoNum type="arabicPeriod"/>
            </a:pPr>
            <a:r>
              <a:rPr lang="en-US" dirty="0"/>
              <a:t>What does cloud elasticity mean?</a:t>
            </a:r>
          </a:p>
          <a:p>
            <a:pPr marL="514350" indent="-514350">
              <a:buFont typeface="+mj-lt"/>
              <a:buAutoNum type="arabicPeriod"/>
            </a:pPr>
            <a:r>
              <a:rPr lang="en-US" dirty="0"/>
              <a:t>Name the two types of controllers in the two-level resource allocation architecture.</a:t>
            </a:r>
          </a:p>
        </p:txBody>
      </p:sp>
    </p:spTree>
    <p:extLst>
      <p:ext uri="{BB962C8B-B14F-4D97-AF65-F5344CB8AC3E}">
        <p14:creationId xmlns:p14="http://schemas.microsoft.com/office/powerpoint/2010/main" val="225641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676275"/>
          </a:xfrm>
        </p:spPr>
        <p:txBody>
          <a:bodyPr>
            <a:normAutofit fontScale="90000"/>
          </a:bodyPr>
          <a:lstStyle/>
          <a:p>
            <a:r>
              <a:rPr lang="en-US" dirty="0">
                <a:solidFill>
                  <a:srgbClr val="FF0000"/>
                </a:solidFill>
              </a:rPr>
              <a:t>Cloud scheduling algorithms</a:t>
            </a:r>
          </a:p>
        </p:txBody>
      </p:sp>
      <p:sp>
        <p:nvSpPr>
          <p:cNvPr id="3" name="Content Placeholder 2"/>
          <p:cNvSpPr>
            <a:spLocks noGrp="1"/>
          </p:cNvSpPr>
          <p:nvPr>
            <p:ph idx="1"/>
          </p:nvPr>
        </p:nvSpPr>
        <p:spPr>
          <a:xfrm>
            <a:off x="1343472" y="1285875"/>
            <a:ext cx="10009112" cy="4772025"/>
          </a:xfrm>
        </p:spPr>
        <p:txBody>
          <a:bodyPr/>
          <a:lstStyle/>
          <a:p>
            <a:r>
              <a:rPr lang="en-US" sz="2000" dirty="0"/>
              <a:t>Scheduling </a:t>
            </a:r>
            <a:r>
              <a:rPr lang="en-US" sz="2000" dirty="0">
                <a:sym typeface="Wingdings" pitchFamily="2" charset="2"/>
              </a:rPr>
              <a:t></a:t>
            </a:r>
            <a:r>
              <a:rPr lang="en-US" sz="2000" dirty="0"/>
              <a:t> responsible for resource sharing at several levels:</a:t>
            </a:r>
          </a:p>
          <a:p>
            <a:pPr lvl="1"/>
            <a:r>
              <a:rPr lang="en-US" sz="1800" dirty="0"/>
              <a:t>A server can be shared among several virtual machines. </a:t>
            </a:r>
          </a:p>
          <a:p>
            <a:pPr lvl="1"/>
            <a:r>
              <a:rPr lang="en-US" sz="1800" dirty="0"/>
              <a:t>A virtual machine could support several applications.</a:t>
            </a:r>
          </a:p>
          <a:p>
            <a:pPr lvl="1"/>
            <a:r>
              <a:rPr lang="en-US" sz="1800" dirty="0"/>
              <a:t>An application may consist of multiple threads.</a:t>
            </a:r>
          </a:p>
          <a:p>
            <a:r>
              <a:rPr lang="en-US" sz="2000" dirty="0"/>
              <a:t>A scheduling algorithm should  be efficient, fair, and starvation-free.</a:t>
            </a:r>
          </a:p>
          <a:p>
            <a:r>
              <a:rPr lang="en-US" sz="2000" dirty="0"/>
              <a:t>The objectives of a scheduler:</a:t>
            </a:r>
          </a:p>
          <a:p>
            <a:pPr lvl="1"/>
            <a:r>
              <a:rPr lang="en-US" sz="1800" dirty="0"/>
              <a:t>Batch system </a:t>
            </a:r>
            <a:r>
              <a:rPr lang="en-US" sz="1800" dirty="0">
                <a:sym typeface="Wingdings" pitchFamily="2" charset="2"/>
              </a:rPr>
              <a:t>  maximize throughput  and  minimize turnaround time.</a:t>
            </a:r>
          </a:p>
          <a:p>
            <a:pPr lvl="1"/>
            <a:r>
              <a:rPr lang="en-US" sz="1800" dirty="0"/>
              <a:t>Real-time system </a:t>
            </a:r>
            <a:r>
              <a:rPr lang="en-US" sz="1800" dirty="0">
                <a:sym typeface="Wingdings" pitchFamily="2" charset="2"/>
              </a:rPr>
              <a:t> </a:t>
            </a:r>
            <a:r>
              <a:rPr lang="en-US" sz="1800" dirty="0"/>
              <a:t>meet the deadlines and be predictable.</a:t>
            </a:r>
          </a:p>
          <a:p>
            <a:r>
              <a:rPr lang="en-US" sz="2000" dirty="0"/>
              <a:t>Best-effort:  batch applications and analytics.</a:t>
            </a:r>
          </a:p>
          <a:p>
            <a:r>
              <a:rPr lang="en-US" sz="2000" dirty="0"/>
              <a:t>Common algorithms for </a:t>
            </a:r>
            <a:r>
              <a:rPr lang="en-US" sz="2000" u="sng" dirty="0"/>
              <a:t>best effort </a:t>
            </a:r>
            <a:r>
              <a:rPr lang="en-US" sz="2000" dirty="0"/>
              <a:t>applications:</a:t>
            </a:r>
          </a:p>
          <a:p>
            <a:pPr lvl="1"/>
            <a:r>
              <a:rPr lang="en-US" sz="1800" dirty="0"/>
              <a:t>Round-robin. </a:t>
            </a:r>
          </a:p>
          <a:p>
            <a:pPr lvl="1"/>
            <a:r>
              <a:rPr lang="en-US" sz="1800" dirty="0"/>
              <a:t>First-Come-First-Serve (FCFS). </a:t>
            </a:r>
          </a:p>
          <a:p>
            <a:pPr lvl="1"/>
            <a:r>
              <a:rPr lang="en-US" sz="1800" dirty="0"/>
              <a:t>Shortest-Job-First (SJF). </a:t>
            </a:r>
          </a:p>
          <a:p>
            <a:pPr lvl="1"/>
            <a:r>
              <a:rPr lang="en-US" sz="1800" dirty="0"/>
              <a:t>Priority  algorithms.</a:t>
            </a:r>
          </a:p>
        </p:txBody>
      </p:sp>
    </p:spTree>
    <p:extLst>
      <p:ext uri="{BB962C8B-B14F-4D97-AF65-F5344CB8AC3E}">
        <p14:creationId xmlns:p14="http://schemas.microsoft.com/office/powerpoint/2010/main" val="2954936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666750"/>
          </a:xfrm>
        </p:spPr>
        <p:txBody>
          <a:bodyPr>
            <a:normAutofit fontScale="90000"/>
          </a:bodyPr>
          <a:lstStyle/>
          <a:p>
            <a:r>
              <a:rPr lang="en-US" dirty="0">
                <a:solidFill>
                  <a:srgbClr val="FF0000"/>
                </a:solidFill>
              </a:rPr>
              <a:t>More on cloud scheduling algorithms</a:t>
            </a:r>
          </a:p>
        </p:txBody>
      </p:sp>
      <p:sp>
        <p:nvSpPr>
          <p:cNvPr id="3" name="Content Placeholder 2"/>
          <p:cNvSpPr>
            <a:spLocks noGrp="1"/>
          </p:cNvSpPr>
          <p:nvPr>
            <p:ph idx="1"/>
          </p:nvPr>
        </p:nvSpPr>
        <p:spPr>
          <a:xfrm>
            <a:off x="1631504" y="1571626"/>
            <a:ext cx="9289032" cy="4295775"/>
          </a:xfrm>
        </p:spPr>
        <p:txBody>
          <a:bodyPr/>
          <a:lstStyle/>
          <a:p>
            <a:r>
              <a:rPr lang="en-US" sz="2000" dirty="0"/>
              <a:t>Multimedia applications (e.g., audio and video streaming) </a:t>
            </a:r>
          </a:p>
          <a:p>
            <a:pPr lvl="1"/>
            <a:r>
              <a:rPr lang="en-US" sz="1800" dirty="0"/>
              <a:t>Have soft real-time constraints. </a:t>
            </a:r>
          </a:p>
          <a:p>
            <a:pPr lvl="1"/>
            <a:r>
              <a:rPr lang="en-US" sz="1800" dirty="0"/>
              <a:t>Require statistically guaranteed maximum delay and throughput.</a:t>
            </a:r>
          </a:p>
          <a:p>
            <a:r>
              <a:rPr lang="en-US" sz="2000" dirty="0"/>
              <a:t>Real-time  applications have hard real-time constraints.</a:t>
            </a:r>
          </a:p>
          <a:p>
            <a:r>
              <a:rPr lang="en-US" sz="2000" dirty="0"/>
              <a:t>Scheduling algorithms for real-time applications:</a:t>
            </a:r>
          </a:p>
          <a:p>
            <a:pPr lvl="1"/>
            <a:r>
              <a:rPr lang="en-US" sz="1800" dirty="0"/>
              <a:t>Earliest Deadline First (EDF).</a:t>
            </a:r>
          </a:p>
          <a:p>
            <a:pPr lvl="1"/>
            <a:r>
              <a:rPr lang="en-US" sz="1800" dirty="0"/>
              <a:t>Rate Monotonic Algorithms (RMA).</a:t>
            </a:r>
          </a:p>
          <a:p>
            <a:r>
              <a:rPr lang="en-US" sz="2000" dirty="0"/>
              <a:t>Algorithms for integrated scheduling of several classes of applications:</a:t>
            </a:r>
          </a:p>
          <a:p>
            <a:pPr lvl="1"/>
            <a:r>
              <a:rPr lang="en-US" sz="1800" dirty="0"/>
              <a:t>Resource Allocation/Dispatching (RAD) .</a:t>
            </a:r>
          </a:p>
          <a:p>
            <a:pPr lvl="1"/>
            <a:r>
              <a:rPr lang="en-US" sz="1800" dirty="0"/>
              <a:t>Rate-Based Earliest Deadline (RBED).</a:t>
            </a:r>
          </a:p>
          <a:p>
            <a:pPr lvl="1"/>
            <a:endParaRPr lang="en-US" sz="1800" dirty="0"/>
          </a:p>
          <a:p>
            <a:endParaRPr lang="en-US" sz="2200" dirty="0"/>
          </a:p>
        </p:txBody>
      </p:sp>
    </p:spTree>
    <p:extLst>
      <p:ext uri="{BB962C8B-B14F-4D97-AF65-F5344CB8AC3E}">
        <p14:creationId xmlns:p14="http://schemas.microsoft.com/office/powerpoint/2010/main" val="4204623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29B48C41-8463-3941-B028-6A4F2B9E0884}"/>
              </a:ext>
            </a:extLst>
          </p:cNvPr>
          <p:cNvGraphicFramePr>
            <a:graphicFrameLocks noChangeAspect="1"/>
          </p:cNvGraphicFramePr>
          <p:nvPr>
            <p:extLst/>
          </p:nvPr>
        </p:nvGraphicFramePr>
        <p:xfrm>
          <a:off x="767408" y="404664"/>
          <a:ext cx="5062537" cy="4188006"/>
        </p:xfrm>
        <a:graphic>
          <a:graphicData uri="http://schemas.openxmlformats.org/presentationml/2006/ole">
            <mc:AlternateContent xmlns:mc="http://schemas.openxmlformats.org/markup-compatibility/2006">
              <mc:Choice xmlns:v="urn:schemas-microsoft-com:vml" Requires="v">
                <p:oleObj spid="_x0000_s5122" name="Visio" r:id="rId3" imgW="7095041" imgH="5868874" progId="Visio.Drawing.11">
                  <p:embed/>
                </p:oleObj>
              </mc:Choice>
              <mc:Fallback>
                <p:oleObj name="Visio" r:id="rId3" imgW="7095041" imgH="5868874" progId="Visio.Drawing.11">
                  <p:embed/>
                  <p:pic>
                    <p:nvPicPr>
                      <p:cNvPr id="2" name="Object 2">
                        <a:extLst>
                          <a:ext uri="{FF2B5EF4-FFF2-40B4-BE49-F238E27FC236}">
                            <a16:creationId xmlns:a16="http://schemas.microsoft.com/office/drawing/2014/main" id="{29B48C41-8463-3941-B028-6A4F2B9E08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8" y="404664"/>
                        <a:ext cx="5062537" cy="4188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Content Placeholder 2">
            <a:extLst>
              <a:ext uri="{FF2B5EF4-FFF2-40B4-BE49-F238E27FC236}">
                <a16:creationId xmlns:a16="http://schemas.microsoft.com/office/drawing/2014/main" id="{BFBB9C72-831F-F04B-892C-A18EADBDB5B0}"/>
              </a:ext>
            </a:extLst>
          </p:cNvPr>
          <p:cNvSpPr txBox="1">
            <a:spLocks/>
          </p:cNvSpPr>
          <p:nvPr/>
        </p:nvSpPr>
        <p:spPr>
          <a:xfrm>
            <a:off x="1055440" y="4725144"/>
            <a:ext cx="8696326" cy="12961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buFont typeface="Arial" panose="020B0604020202020204" pitchFamily="34" charset="0"/>
              <a:buNone/>
            </a:pPr>
            <a:r>
              <a:rPr lang="en-US" sz="1600" u="sng" dirty="0">
                <a:latin typeface="+mn-lt"/>
              </a:rPr>
              <a:t>Best-effort policies</a:t>
            </a:r>
            <a:r>
              <a:rPr lang="en-US" sz="1600" dirty="0">
                <a:latin typeface="+mn-lt"/>
              </a:rPr>
              <a:t>  </a:t>
            </a:r>
            <a:r>
              <a:rPr lang="en-US" sz="1600" dirty="0">
                <a:latin typeface="+mn-lt"/>
                <a:sym typeface="Wingdings" pitchFamily="2" charset="2"/>
              </a:rPr>
              <a:t> </a:t>
            </a:r>
            <a:r>
              <a:rPr lang="en-US" sz="1600" dirty="0">
                <a:latin typeface="+mn-lt"/>
              </a:rPr>
              <a:t>do not impose requirements regarding either the amount of </a:t>
            </a:r>
          </a:p>
          <a:p>
            <a:pPr fontAlgn="auto">
              <a:lnSpc>
                <a:spcPct val="100000"/>
              </a:lnSpc>
              <a:spcBef>
                <a:spcPts val="0"/>
              </a:spcBef>
              <a:spcAft>
                <a:spcPts val="0"/>
              </a:spcAft>
              <a:buFont typeface="Arial" panose="020B0604020202020204" pitchFamily="34" charset="0"/>
              <a:buNone/>
            </a:pPr>
            <a:r>
              <a:rPr lang="en-US" sz="1600" dirty="0">
                <a:latin typeface="+mn-lt"/>
              </a:rPr>
              <a:t>            resources allocated to an application, or the timing when an application is scheduled.  </a:t>
            </a:r>
          </a:p>
          <a:p>
            <a:pPr fontAlgn="auto">
              <a:lnSpc>
                <a:spcPct val="100000"/>
              </a:lnSpc>
              <a:spcBef>
                <a:spcPts val="0"/>
              </a:spcBef>
              <a:spcAft>
                <a:spcPts val="0"/>
              </a:spcAft>
              <a:buFont typeface="Arial" panose="020B0604020202020204" pitchFamily="34" charset="0"/>
              <a:buNone/>
            </a:pPr>
            <a:r>
              <a:rPr lang="en-US" sz="1600" u="sng" dirty="0">
                <a:latin typeface="+mn-lt"/>
              </a:rPr>
              <a:t>Soft-requirements policies </a:t>
            </a:r>
            <a:r>
              <a:rPr lang="en-US" sz="1600" dirty="0">
                <a:latin typeface="+mn-lt"/>
              </a:rPr>
              <a:t> </a:t>
            </a:r>
            <a:r>
              <a:rPr lang="en-US" sz="1600" dirty="0">
                <a:latin typeface="+mn-lt"/>
                <a:sym typeface="Wingdings" pitchFamily="2" charset="2"/>
              </a:rPr>
              <a:t>  </a:t>
            </a:r>
            <a:r>
              <a:rPr lang="en-US" sz="1600" dirty="0">
                <a:latin typeface="+mn-lt"/>
              </a:rPr>
              <a:t>require statistically guaranteed amounts and</a:t>
            </a:r>
          </a:p>
          <a:p>
            <a:pPr fontAlgn="auto">
              <a:lnSpc>
                <a:spcPct val="100000"/>
              </a:lnSpc>
              <a:spcBef>
                <a:spcPts val="0"/>
              </a:spcBef>
              <a:spcAft>
                <a:spcPts val="0"/>
              </a:spcAft>
              <a:buFont typeface="Arial" panose="020B0604020202020204" pitchFamily="34" charset="0"/>
              <a:buNone/>
            </a:pPr>
            <a:r>
              <a:rPr lang="en-US" sz="1600" dirty="0">
                <a:latin typeface="+mn-lt"/>
              </a:rPr>
              <a:t>             timing constraints</a:t>
            </a:r>
          </a:p>
          <a:p>
            <a:pPr fontAlgn="auto">
              <a:lnSpc>
                <a:spcPct val="100000"/>
              </a:lnSpc>
              <a:spcBef>
                <a:spcPts val="0"/>
              </a:spcBef>
              <a:spcAft>
                <a:spcPts val="0"/>
              </a:spcAft>
              <a:buFont typeface="Arial" panose="020B0604020202020204" pitchFamily="34" charset="0"/>
              <a:buNone/>
            </a:pPr>
            <a:r>
              <a:rPr lang="en-US" sz="1600" u="sng" dirty="0">
                <a:latin typeface="+mn-lt"/>
              </a:rPr>
              <a:t>Hard-requirements policies </a:t>
            </a:r>
            <a:r>
              <a:rPr lang="en-US" sz="1600" dirty="0">
                <a:latin typeface="+mn-lt"/>
                <a:sym typeface="Wingdings" pitchFamily="2" charset="2"/>
              </a:rPr>
              <a:t> </a:t>
            </a:r>
            <a:r>
              <a:rPr lang="en-US" sz="1600" dirty="0">
                <a:latin typeface="+mn-lt"/>
              </a:rPr>
              <a:t>demand strict timing and precise amounts of resources.</a:t>
            </a:r>
          </a:p>
        </p:txBody>
      </p:sp>
      <p:sp>
        <p:nvSpPr>
          <p:cNvPr id="4" name="TextBox 3">
            <a:extLst>
              <a:ext uri="{FF2B5EF4-FFF2-40B4-BE49-F238E27FC236}">
                <a16:creationId xmlns:a16="http://schemas.microsoft.com/office/drawing/2014/main" id="{70F3039B-7A37-0245-846C-F7C5DD355DD0}"/>
              </a:ext>
            </a:extLst>
          </p:cNvPr>
          <p:cNvSpPr txBox="1"/>
          <p:nvPr/>
        </p:nvSpPr>
        <p:spPr>
          <a:xfrm>
            <a:off x="5829945" y="3861048"/>
            <a:ext cx="1728192" cy="323165"/>
          </a:xfrm>
          <a:prstGeom prst="rect">
            <a:avLst/>
          </a:prstGeom>
          <a:noFill/>
        </p:spPr>
        <p:txBody>
          <a:bodyPr wrap="square" rtlCol="0">
            <a:spAutoFit/>
          </a:bodyPr>
          <a:lstStyle/>
          <a:p>
            <a:r>
              <a:rPr lang="en-US" dirty="0"/>
              <a:t>Figure 9.7</a:t>
            </a:r>
          </a:p>
        </p:txBody>
      </p:sp>
    </p:spTree>
    <p:extLst>
      <p:ext uri="{BB962C8B-B14F-4D97-AF65-F5344CB8AC3E}">
        <p14:creationId xmlns:p14="http://schemas.microsoft.com/office/powerpoint/2010/main" val="2160484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365125"/>
            <a:ext cx="9794304" cy="975643"/>
          </a:xfrm>
        </p:spPr>
        <p:txBody>
          <a:bodyPr/>
          <a:lstStyle/>
          <a:p>
            <a:r>
              <a:rPr lang="en-US" dirty="0"/>
              <a:t>  </a:t>
            </a:r>
            <a:r>
              <a:rPr lang="en-US" sz="4000" dirty="0">
                <a:solidFill>
                  <a:srgbClr val="FF0000"/>
                </a:solidFill>
              </a:rPr>
              <a:t>Delay scheduling</a:t>
            </a:r>
            <a:endParaRPr lang="en-US" dirty="0">
              <a:solidFill>
                <a:srgbClr val="FF0000"/>
              </a:solidFill>
            </a:endParaRPr>
          </a:p>
        </p:txBody>
      </p:sp>
      <p:sp>
        <p:nvSpPr>
          <p:cNvPr id="3" name="Content Placeholder 2"/>
          <p:cNvSpPr>
            <a:spLocks noGrp="1"/>
          </p:cNvSpPr>
          <p:nvPr>
            <p:ph idx="1"/>
          </p:nvPr>
        </p:nvSpPr>
        <p:spPr>
          <a:xfrm>
            <a:off x="834078" y="1368222"/>
            <a:ext cx="10515600" cy="4351338"/>
          </a:xfrm>
        </p:spPr>
        <p:txBody>
          <a:bodyPr>
            <a:normAutofit fontScale="92500" lnSpcReduction="20000"/>
          </a:bodyPr>
          <a:lstStyle/>
          <a:p>
            <a:r>
              <a:rPr lang="en-US" dirty="0"/>
              <a:t>How to simultaneously  ensure fairness and maximize resource utilization without compromising locality and throughput for Big Data applications running on large computer clusters? </a:t>
            </a:r>
          </a:p>
          <a:p>
            <a:r>
              <a:rPr lang="en-US" dirty="0"/>
              <a:t>This was one of the questions faced early on in the cloud computing era by  Facebook, Yahoo, and other large IT service providers.</a:t>
            </a:r>
          </a:p>
          <a:p>
            <a:r>
              <a:rPr lang="en-US" dirty="0"/>
              <a:t>Example - each  </a:t>
            </a:r>
            <a:r>
              <a:rPr lang="en-US" dirty="0" err="1"/>
              <a:t>Hadoop</a:t>
            </a:r>
            <a:r>
              <a:rPr lang="en-US" dirty="0"/>
              <a:t> job consists of multiple Map and Reduce tasks and the question is how to allocate resources to the tasks of newly submitted jobs. </a:t>
            </a:r>
            <a:r>
              <a:rPr lang="en-US" dirty="0" err="1"/>
              <a:t>Hadoop</a:t>
            </a:r>
            <a:r>
              <a:rPr lang="en-US" dirty="0"/>
              <a:t> approach:</a:t>
            </a:r>
          </a:p>
          <a:p>
            <a:pPr lvl="1"/>
            <a:r>
              <a:rPr lang="en-US" dirty="0"/>
              <a:t>The job tracker of the </a:t>
            </a:r>
            <a:r>
              <a:rPr lang="en-US" dirty="0" err="1"/>
              <a:t>Hadoop</a:t>
            </a:r>
            <a:r>
              <a:rPr lang="en-US" dirty="0"/>
              <a:t> master manages a number of slave servers  running under the control of  task trackers with slots for Map and Reduce tasks.  </a:t>
            </a:r>
          </a:p>
          <a:p>
            <a:pPr lvl="1"/>
            <a:r>
              <a:rPr lang="en-US" dirty="0"/>
              <a:t>A FIFO scheduler with five priority levels assigns slots to tasks based on their priority. </a:t>
            </a:r>
          </a:p>
          <a:p>
            <a:pPr lvl="1"/>
            <a:r>
              <a:rPr lang="en-US" dirty="0"/>
              <a:t>The fewer the number of tasks of a job already running on slots of all servers, the higher is the priority of the remaining tasks. </a:t>
            </a:r>
          </a:p>
        </p:txBody>
      </p:sp>
    </p:spTree>
    <p:extLst>
      <p:ext uri="{BB962C8B-B14F-4D97-AF65-F5344CB8AC3E}">
        <p14:creationId xmlns:p14="http://schemas.microsoft.com/office/powerpoint/2010/main" val="312403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448" y="2492896"/>
            <a:ext cx="9505056" cy="1626050"/>
          </a:xfrm>
        </p:spPr>
        <p:txBody>
          <a:bodyPr>
            <a:normAutofit fontScale="90000"/>
          </a:bodyPr>
          <a:lstStyle/>
          <a:p>
            <a:pPr algn="l"/>
            <a:r>
              <a:rPr lang="en-US" sz="4400" dirty="0">
                <a:solidFill>
                  <a:srgbClr val="FF0000"/>
                </a:solidFill>
              </a:rPr>
              <a:t>Lecture 11a: </a:t>
            </a:r>
            <a:br>
              <a:rPr lang="en-US" sz="4400" dirty="0">
                <a:solidFill>
                  <a:srgbClr val="FF0000"/>
                </a:solidFill>
              </a:rPr>
            </a:br>
            <a:r>
              <a:rPr lang="en-US" sz="4400" dirty="0">
                <a:solidFill>
                  <a:srgbClr val="FF0000"/>
                </a:solidFill>
              </a:rPr>
              <a:t>Cloud Resource Management and Scheduling </a:t>
            </a:r>
          </a:p>
        </p:txBody>
      </p:sp>
      <p:sp>
        <p:nvSpPr>
          <p:cNvPr id="3" name="TextBox 2"/>
          <p:cNvSpPr txBox="1"/>
          <p:nvPr/>
        </p:nvSpPr>
        <p:spPr>
          <a:xfrm>
            <a:off x="1775520" y="4797152"/>
            <a:ext cx="9433048" cy="323165"/>
          </a:xfrm>
          <a:prstGeom prst="rect">
            <a:avLst/>
          </a:prstGeom>
          <a:noFill/>
        </p:spPr>
        <p:txBody>
          <a:bodyPr wrap="square" rtlCol="0">
            <a:spAutoFit/>
          </a:bodyPr>
          <a:lstStyle/>
          <a:p>
            <a:r>
              <a:rPr lang="en-US" dirty="0"/>
              <a:t>This lecture primarily drawn from Chapter 9 of textbook</a:t>
            </a:r>
          </a:p>
        </p:txBody>
      </p:sp>
    </p:spTree>
    <p:extLst>
      <p:ext uri="{BB962C8B-B14F-4D97-AF65-F5344CB8AC3E}">
        <p14:creationId xmlns:p14="http://schemas.microsoft.com/office/powerpoint/2010/main" val="2293129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65125"/>
            <a:ext cx="10226352" cy="1325563"/>
          </a:xfrm>
        </p:spPr>
        <p:txBody>
          <a:bodyPr>
            <a:normAutofit/>
          </a:bodyPr>
          <a:lstStyle/>
          <a:p>
            <a:r>
              <a:rPr lang="en-US" sz="4000" dirty="0">
                <a:solidFill>
                  <a:srgbClr val="FF0000"/>
                </a:solidFill>
              </a:rPr>
              <a:t>Challenges of priority based mechanisms</a:t>
            </a:r>
          </a:p>
        </p:txBody>
      </p:sp>
      <p:sp>
        <p:nvSpPr>
          <p:cNvPr id="3" name="Content Placeholder 2"/>
          <p:cNvSpPr>
            <a:spLocks noGrp="1"/>
          </p:cNvSpPr>
          <p:nvPr>
            <p:ph idx="1"/>
          </p:nvPr>
        </p:nvSpPr>
        <p:spPr/>
        <p:txBody>
          <a:bodyPr>
            <a:normAutofit fontScale="92500" lnSpcReduction="20000"/>
          </a:bodyPr>
          <a:lstStyle/>
          <a:p>
            <a:r>
              <a:rPr lang="en-US" dirty="0"/>
              <a:t>Priority-based allocation does not consider data locality, namely the need  to place tasks close to their input data. </a:t>
            </a:r>
          </a:p>
          <a:p>
            <a:r>
              <a:rPr lang="en-US" dirty="0"/>
              <a:t>Locality affects the throughput, </a:t>
            </a:r>
          </a:p>
          <a:p>
            <a:pPr lvl="1"/>
            <a:r>
              <a:rPr lang="en-US" u="sng" dirty="0"/>
              <a:t>Server locality</a:t>
            </a:r>
            <a:r>
              <a:rPr lang="en-US" dirty="0"/>
              <a:t>, i.e., getting data from the local server, is significantly better in terms of time and overhead than </a:t>
            </a:r>
            <a:r>
              <a:rPr lang="en-US" u="sng" dirty="0"/>
              <a:t>rack locality</a:t>
            </a:r>
            <a:r>
              <a:rPr lang="en-US" dirty="0"/>
              <a:t>,  i.e. getting input data from a different server in the same rack.</a:t>
            </a:r>
          </a:p>
          <a:p>
            <a:pPr lvl="1"/>
            <a:r>
              <a:rPr lang="en-US" dirty="0"/>
              <a:t>The network bandwidth in a large cluster is considerably lower than the disk bandwidth; also  the latency for local data access is much lower than the latency of a remote disk access. </a:t>
            </a:r>
          </a:p>
          <a:p>
            <a:r>
              <a:rPr lang="en-US" dirty="0"/>
              <a:t>In steady-state, priority scheduling leads to the tendency to assign the same slot repeatedly to the next task(s)  of the same job. As one of the job's tasks completes execution its priority decreases and the available slot is allocated to the next task of the same job.</a:t>
            </a:r>
          </a:p>
          <a:p>
            <a:r>
              <a:rPr lang="en-US" dirty="0"/>
              <a:t>Priority scheduling favors the occurrence of sticky slots!!</a:t>
            </a:r>
          </a:p>
          <a:p>
            <a:endParaRPr lang="en-US" dirty="0"/>
          </a:p>
        </p:txBody>
      </p:sp>
    </p:spTree>
    <p:extLst>
      <p:ext uri="{BB962C8B-B14F-4D97-AF65-F5344CB8AC3E}">
        <p14:creationId xmlns:p14="http://schemas.microsoft.com/office/powerpoint/2010/main" val="332317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365125"/>
            <a:ext cx="9506272" cy="854075"/>
          </a:xfrm>
        </p:spPr>
        <p:txBody>
          <a:bodyPr>
            <a:normAutofit/>
          </a:bodyPr>
          <a:lstStyle/>
          <a:p>
            <a:r>
              <a:rPr lang="en-US" sz="4000" dirty="0">
                <a:solidFill>
                  <a:srgbClr val="FF0000"/>
                </a:solidFill>
              </a:rPr>
              <a:t>Task locality and average job locality</a:t>
            </a:r>
          </a:p>
        </p:txBody>
      </p:sp>
      <p:sp>
        <p:nvSpPr>
          <p:cNvPr id="3" name="Content Placeholder 2"/>
          <p:cNvSpPr>
            <a:spLocks noGrp="1"/>
          </p:cNvSpPr>
          <p:nvPr>
            <p:ph idx="1"/>
          </p:nvPr>
        </p:nvSpPr>
        <p:spPr>
          <a:xfrm>
            <a:off x="1271464" y="1412776"/>
            <a:ext cx="9341544" cy="4864100"/>
          </a:xfrm>
        </p:spPr>
        <p:txBody>
          <a:bodyPr>
            <a:normAutofit/>
          </a:bodyPr>
          <a:lstStyle/>
          <a:p>
            <a:r>
              <a:rPr lang="en-US" sz="2400" dirty="0"/>
              <a:t>A  task assignment  satisfies the locality requirement if the  input task data are stored on the server hosting the slot allocated to the task. </a:t>
            </a:r>
          </a:p>
          <a:p>
            <a:r>
              <a:rPr lang="en-US" sz="2400" dirty="0"/>
              <a:t>How should a fair scheduler operate on a shared cluster? What is the number n of slots of a shared cluster the scheduler should allocate to jobs assuming that tasks of all jobs take an average of T seconds to complete?  </a:t>
            </a:r>
          </a:p>
          <a:p>
            <a:r>
              <a:rPr lang="en-US" sz="2400" dirty="0"/>
              <a:t>A sensible answer is that the scheduler should provide enough slots such that the response time on the shared cluster should be the same as the completion time of the job on a fictitious private cluster with n available slots for the n tasks of  the job as soon as job  arrives.</a:t>
            </a:r>
          </a:p>
          <a:p>
            <a:endParaRPr lang="en-US" dirty="0"/>
          </a:p>
        </p:txBody>
      </p:sp>
    </p:spTree>
    <p:extLst>
      <p:ext uri="{BB962C8B-B14F-4D97-AF65-F5344CB8AC3E}">
        <p14:creationId xmlns:p14="http://schemas.microsoft.com/office/powerpoint/2010/main" val="65054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600855"/>
            <a:ext cx="10154344" cy="883930"/>
          </a:xfrm>
        </p:spPr>
        <p:txBody>
          <a:bodyPr>
            <a:normAutofit/>
          </a:bodyPr>
          <a:lstStyle/>
          <a:p>
            <a:r>
              <a:rPr lang="en-US" sz="4000" dirty="0">
                <a:solidFill>
                  <a:srgbClr val="FF0000"/>
                </a:solidFill>
              </a:rPr>
              <a:t>Delay scheduling a counterintuitive policy</a:t>
            </a:r>
          </a:p>
        </p:txBody>
      </p:sp>
      <p:sp>
        <p:nvSpPr>
          <p:cNvPr id="3" name="Content Placeholder 2"/>
          <p:cNvSpPr>
            <a:spLocks noGrp="1"/>
          </p:cNvSpPr>
          <p:nvPr>
            <p:ph idx="1"/>
          </p:nvPr>
        </p:nvSpPr>
        <p:spPr/>
        <p:txBody>
          <a:bodyPr>
            <a:normAutofit/>
          </a:bodyPr>
          <a:lstStyle/>
          <a:p>
            <a:r>
              <a:rPr lang="en-US" sz="2400" dirty="0"/>
              <a:t>This policy delays scheduling  the tasks of a new job for a relatively short time to address the conflict between fairness and locality. </a:t>
            </a:r>
          </a:p>
          <a:p>
            <a:r>
              <a:rPr lang="en-US" sz="2400" dirty="0"/>
              <a:t>The new policy skips a task of the job at the head of the priority queue if the input data are not available on the server where the slot is located and repeats this process up to D times as specified by the delay scheduling algorithm showed in the next box. </a:t>
            </a:r>
          </a:p>
          <a:p>
            <a:r>
              <a:rPr lang="en-US" sz="2400" dirty="0"/>
              <a:t>Delay scheduling  performs well when most tasks are short relative to job duration, and when a running task can read a given data block  from multiple locations.</a:t>
            </a:r>
          </a:p>
          <a:p>
            <a:r>
              <a:rPr lang="en-US" sz="2400" dirty="0"/>
              <a:t>Results for workloads at Yahoo and Facebook show an almost doubling of the throughput under the new policy, while ensuring fairness.  </a:t>
            </a:r>
          </a:p>
        </p:txBody>
      </p:sp>
    </p:spTree>
    <p:extLst>
      <p:ext uri="{BB962C8B-B14F-4D97-AF65-F5344CB8AC3E}">
        <p14:creationId xmlns:p14="http://schemas.microsoft.com/office/powerpoint/2010/main" val="2068120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389171"/>
            <a:ext cx="10154344" cy="1141209"/>
          </a:xfrm>
        </p:spPr>
        <p:txBody>
          <a:bodyPr>
            <a:normAutofit/>
          </a:bodyPr>
          <a:lstStyle/>
          <a:p>
            <a:r>
              <a:rPr lang="en-US" sz="4000" dirty="0" err="1">
                <a:solidFill>
                  <a:srgbClr val="FF0000"/>
                </a:solidFill>
              </a:rPr>
              <a:t>Hadoop</a:t>
            </a:r>
            <a:r>
              <a:rPr lang="en-US" sz="4000" dirty="0">
                <a:solidFill>
                  <a:srgbClr val="FF0000"/>
                </a:solidFill>
              </a:rPr>
              <a:t> fair scheduler (HFS)</a:t>
            </a:r>
          </a:p>
        </p:txBody>
      </p:sp>
      <p:sp>
        <p:nvSpPr>
          <p:cNvPr id="3" name="Content Placeholder 2"/>
          <p:cNvSpPr>
            <a:spLocks noGrp="1"/>
          </p:cNvSpPr>
          <p:nvPr>
            <p:ph idx="1"/>
          </p:nvPr>
        </p:nvSpPr>
        <p:spPr>
          <a:xfrm>
            <a:off x="983432" y="1506334"/>
            <a:ext cx="9957792" cy="4874994"/>
          </a:xfrm>
        </p:spPr>
        <p:txBody>
          <a:bodyPr>
            <a:normAutofit/>
          </a:bodyPr>
          <a:lstStyle/>
          <a:p>
            <a:r>
              <a:rPr lang="en-US" sz="2400" dirty="0"/>
              <a:t>HFS design goals:</a:t>
            </a:r>
          </a:p>
          <a:p>
            <a:pPr marL="800100" lvl="1" indent="-342900">
              <a:buFont typeface="+mj-lt"/>
              <a:buAutoNum type="arabicPeriod"/>
            </a:pPr>
            <a:r>
              <a:rPr lang="en-US" sz="2000" dirty="0"/>
              <a:t>Fair sharing at the level of users rather than jobs. This requires a two-level scheduling,  the first level allocates task slots to pools of jobs using a fair sharing policy; at the second level each pool allocates its slots to jobs in the pool.</a:t>
            </a:r>
          </a:p>
          <a:p>
            <a:pPr marL="800100" lvl="1" indent="-342900">
              <a:buFont typeface="+mj-lt"/>
              <a:buAutoNum type="arabicPeriod"/>
            </a:pPr>
            <a:r>
              <a:rPr lang="en-US" sz="2000" dirty="0"/>
              <a:t>User controlled scheduling; the second level policy can be either FIFO or fair sharing of the slots in the pool.</a:t>
            </a:r>
          </a:p>
          <a:p>
            <a:pPr marL="800100" lvl="1" indent="-342900">
              <a:buFont typeface="+mj-lt"/>
              <a:buAutoNum type="arabicPeriod"/>
            </a:pPr>
            <a:r>
              <a:rPr lang="en-US" sz="2000" dirty="0"/>
              <a:t>Predictable turnaround time. Each pool has a guaranteed minimum share of slots. To accomplish this goal HFS defines a minimum share timeout and a fair share timeout and when the corresponding timeout occurs it kills buggy jobs or tasks taking a very long time. Instead of using a minimum skip count it use a wait time to determine how long a job waits to allocate a slot to its next ready-to-run task.</a:t>
            </a:r>
          </a:p>
          <a:p>
            <a:pPr marL="57150" indent="0">
              <a:buNone/>
            </a:pPr>
            <a:endParaRPr lang="en-US" dirty="0"/>
          </a:p>
        </p:txBody>
      </p:sp>
    </p:spTree>
    <p:extLst>
      <p:ext uri="{BB962C8B-B14F-4D97-AF65-F5344CB8AC3E}">
        <p14:creationId xmlns:p14="http://schemas.microsoft.com/office/powerpoint/2010/main" val="3138711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65125"/>
            <a:ext cx="9434264" cy="975643"/>
          </a:xfrm>
        </p:spPr>
        <p:txBody>
          <a:bodyPr/>
          <a:lstStyle/>
          <a:p>
            <a:r>
              <a:rPr lang="en-US" dirty="0">
                <a:solidFill>
                  <a:srgbClr val="FF0000"/>
                </a:solidFill>
              </a:rPr>
              <a:t>HFS operation</a:t>
            </a:r>
          </a:p>
        </p:txBody>
      </p:sp>
      <p:sp>
        <p:nvSpPr>
          <p:cNvPr id="3" name="Content Placeholder 2"/>
          <p:cNvSpPr>
            <a:spLocks noGrp="1"/>
          </p:cNvSpPr>
          <p:nvPr>
            <p:ph idx="1"/>
          </p:nvPr>
        </p:nvSpPr>
        <p:spPr>
          <a:xfrm>
            <a:off x="911424" y="1556792"/>
            <a:ext cx="10009112" cy="4864100"/>
          </a:xfrm>
        </p:spPr>
        <p:txBody>
          <a:bodyPr>
            <a:normAutofit fontScale="92500" lnSpcReduction="10000"/>
          </a:bodyPr>
          <a:lstStyle/>
          <a:p>
            <a:r>
              <a:rPr lang="en-US" dirty="0"/>
              <a:t>HFS creates a sorted list of jobs ordered according to its scheduling policy. </a:t>
            </a:r>
          </a:p>
          <a:p>
            <a:r>
              <a:rPr lang="en-US" dirty="0"/>
              <a:t>Scans down this list to identify the job allowed to schedule a task next, and  within each pool applies the pool's internal scheduling policy. </a:t>
            </a:r>
          </a:p>
          <a:p>
            <a:r>
              <a:rPr lang="en-US" dirty="0"/>
              <a:t>Pools missing their minimum share are placed at the head of the sorted list and the other pools are sorted to achieve a weighted fair sharing.</a:t>
            </a:r>
          </a:p>
          <a:p>
            <a:r>
              <a:rPr lang="en-US" dirty="0"/>
              <a:t>A job starts at locality level 0 and can only launch node-local tasks. </a:t>
            </a:r>
          </a:p>
          <a:p>
            <a:r>
              <a:rPr lang="en-US" dirty="0"/>
              <a:t>After at least  W1 seconds the job advances at level 1 and may launch rack-local tasks, then after a further W2 seconds, it goes to level 2 and may launch off-rack tasks. </a:t>
            </a:r>
          </a:p>
          <a:p>
            <a:r>
              <a:rPr lang="en-US" dirty="0"/>
              <a:t>If a job launches a local task with a locality higher than the level it is on, it goes back down to a previous level.</a:t>
            </a:r>
          </a:p>
          <a:p>
            <a:endParaRPr lang="en-US" dirty="0"/>
          </a:p>
          <a:p>
            <a:endParaRPr lang="en-US" dirty="0"/>
          </a:p>
        </p:txBody>
      </p:sp>
    </p:spTree>
    <p:extLst>
      <p:ext uri="{BB962C8B-B14F-4D97-AF65-F5344CB8AC3E}">
        <p14:creationId xmlns:p14="http://schemas.microsoft.com/office/powerpoint/2010/main" val="3999153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C6D5-5CE1-7D4E-A0B9-CCADF10B11E5}"/>
              </a:ext>
            </a:extLst>
          </p:cNvPr>
          <p:cNvSpPr>
            <a:spLocks noGrp="1"/>
          </p:cNvSpPr>
          <p:nvPr>
            <p:ph type="title"/>
          </p:nvPr>
        </p:nvSpPr>
        <p:spPr>
          <a:xfrm>
            <a:off x="1631504" y="365125"/>
            <a:ext cx="9722296" cy="975643"/>
          </a:xfrm>
        </p:spPr>
        <p:txBody>
          <a:bodyPr/>
          <a:lstStyle/>
          <a:p>
            <a:r>
              <a:rPr lang="en-US" dirty="0">
                <a:solidFill>
                  <a:srgbClr val="FF0000"/>
                </a:solidFill>
              </a:rPr>
              <a:t>Activity #3</a:t>
            </a:r>
          </a:p>
        </p:txBody>
      </p:sp>
      <p:sp>
        <p:nvSpPr>
          <p:cNvPr id="3" name="Content Placeholder 2">
            <a:extLst>
              <a:ext uri="{FF2B5EF4-FFF2-40B4-BE49-F238E27FC236}">
                <a16:creationId xmlns:a16="http://schemas.microsoft.com/office/drawing/2014/main" id="{E1E98081-8594-3E4E-A9FC-C6E60B3E2415}"/>
              </a:ext>
            </a:extLst>
          </p:cNvPr>
          <p:cNvSpPr>
            <a:spLocks noGrp="1"/>
          </p:cNvSpPr>
          <p:nvPr>
            <p:ph idx="1"/>
          </p:nvPr>
        </p:nvSpPr>
        <p:spPr>
          <a:xfrm>
            <a:off x="838200" y="1484784"/>
            <a:ext cx="10515600" cy="4351338"/>
          </a:xfrm>
        </p:spPr>
        <p:txBody>
          <a:bodyPr/>
          <a:lstStyle/>
          <a:p>
            <a:pPr marL="514350" indent="-514350">
              <a:buFont typeface="+mj-lt"/>
              <a:buAutoNum type="arabicPeriod"/>
            </a:pPr>
            <a:r>
              <a:rPr lang="en-US" dirty="0"/>
              <a:t>What does HFS stand for?</a:t>
            </a:r>
          </a:p>
          <a:p>
            <a:pPr marL="514350" indent="-514350">
              <a:buFont typeface="+mj-lt"/>
              <a:buAutoNum type="arabicPeriod"/>
            </a:pPr>
            <a:r>
              <a:rPr lang="en-US" dirty="0"/>
              <a:t>Which of the following scheduling algorithms are used for real-time applications?</a:t>
            </a:r>
          </a:p>
          <a:p>
            <a:pPr marL="914400" lvl="1" indent="-457200">
              <a:buFont typeface="+mj-lt"/>
              <a:buAutoNum type="arabicPeriod"/>
            </a:pPr>
            <a:r>
              <a:rPr lang="en-US" dirty="0"/>
              <a:t>Shortest-job-first      b. Earliest deadline first    c. best-effort fits</a:t>
            </a:r>
          </a:p>
          <a:p>
            <a:pPr marL="514350" indent="-514350">
              <a:buFont typeface="+mj-lt"/>
              <a:buAutoNum type="arabicPeriod"/>
            </a:pPr>
            <a:r>
              <a:rPr lang="en-US" dirty="0"/>
              <a:t>Which of the following is not a commonly used scheduling algorithms for best-effort applications</a:t>
            </a:r>
          </a:p>
          <a:p>
            <a:pPr marL="457200" lvl="1" indent="0">
              <a:buNone/>
            </a:pPr>
            <a:r>
              <a:rPr lang="en-US" dirty="0"/>
              <a:t>a. FCFS	b. SJF	c. RMA</a:t>
            </a:r>
          </a:p>
          <a:p>
            <a:endParaRPr lang="en-US" dirty="0"/>
          </a:p>
          <a:p>
            <a:endParaRPr lang="en-US" dirty="0"/>
          </a:p>
        </p:txBody>
      </p:sp>
    </p:spTree>
    <p:extLst>
      <p:ext uri="{BB962C8B-B14F-4D97-AF65-F5344CB8AC3E}">
        <p14:creationId xmlns:p14="http://schemas.microsoft.com/office/powerpoint/2010/main" val="3699466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365125"/>
            <a:ext cx="9506272" cy="1325563"/>
          </a:xfrm>
        </p:spPr>
        <p:txBody>
          <a:bodyPr/>
          <a:lstStyle/>
          <a:p>
            <a:r>
              <a:rPr lang="en-US" dirty="0">
                <a:solidFill>
                  <a:srgbClr val="FF0000"/>
                </a:solidFill>
              </a:rPr>
              <a:t>Summary</a:t>
            </a:r>
          </a:p>
        </p:txBody>
      </p:sp>
      <p:sp>
        <p:nvSpPr>
          <p:cNvPr id="3" name="Content Placeholder 2"/>
          <p:cNvSpPr>
            <a:spLocks noGrp="1"/>
          </p:cNvSpPr>
          <p:nvPr>
            <p:ph idx="1"/>
          </p:nvPr>
        </p:nvSpPr>
        <p:spPr>
          <a:xfrm>
            <a:off x="838200" y="1556792"/>
            <a:ext cx="10515600" cy="4351338"/>
          </a:xfrm>
        </p:spPr>
        <p:txBody>
          <a:bodyPr>
            <a:normAutofit/>
          </a:bodyPr>
          <a:lstStyle/>
          <a:p>
            <a:r>
              <a:rPr lang="en-US" dirty="0">
                <a:latin typeface="+mn-lt"/>
              </a:rPr>
              <a:t>An introduction to resource management and scheduling</a:t>
            </a:r>
          </a:p>
          <a:p>
            <a:pPr lvl="1"/>
            <a:r>
              <a:rPr lang="en-US" dirty="0"/>
              <a:t>Here we skipped the detailed control theory</a:t>
            </a:r>
          </a:p>
          <a:p>
            <a:r>
              <a:rPr lang="en-US" dirty="0">
                <a:latin typeface="+mn-lt"/>
              </a:rPr>
              <a:t>Next Lecture</a:t>
            </a:r>
          </a:p>
          <a:p>
            <a:pPr lvl="1"/>
            <a:r>
              <a:rPr lang="en-US" dirty="0"/>
              <a:t>Cloud </a:t>
            </a:r>
            <a:r>
              <a:rPr lang="en-US"/>
              <a:t>Virtualization  </a:t>
            </a:r>
            <a:endParaRPr lang="en-US" dirty="0">
              <a:latin typeface="+mn-lt"/>
            </a:endParaRPr>
          </a:p>
          <a:p>
            <a:pPr lvl="1"/>
            <a:endParaRPr lang="en-US" dirty="0">
              <a:latin typeface="+mn-lt"/>
            </a:endParaRPr>
          </a:p>
          <a:p>
            <a:pPr lvl="1"/>
            <a:endParaRPr lang="en-US" dirty="0">
              <a:latin typeface="+mn-lt"/>
            </a:endParaRPr>
          </a:p>
          <a:p>
            <a:pPr lvl="1"/>
            <a:endParaRPr lang="en-US" dirty="0">
              <a:latin typeface="+mn-lt"/>
            </a:endParaRPr>
          </a:p>
        </p:txBody>
      </p:sp>
    </p:spTree>
    <p:extLst>
      <p:ext uri="{BB962C8B-B14F-4D97-AF65-F5344CB8AC3E}">
        <p14:creationId xmlns:p14="http://schemas.microsoft.com/office/powerpoint/2010/main" val="272418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71676" y="590551"/>
            <a:ext cx="8239125" cy="466725"/>
          </a:xfrm>
        </p:spPr>
        <p:txBody>
          <a:bodyPr>
            <a:noAutofit/>
          </a:bodyPr>
          <a:lstStyle/>
          <a:p>
            <a:r>
              <a:rPr lang="en-US" sz="3200" dirty="0">
                <a:solidFill>
                  <a:srgbClr val="FF0000"/>
                </a:solidFill>
              </a:rPr>
              <a:t>Main Topics</a:t>
            </a:r>
          </a:p>
        </p:txBody>
      </p:sp>
      <p:sp>
        <p:nvSpPr>
          <p:cNvPr id="7" name="Content Placeholder 6"/>
          <p:cNvSpPr>
            <a:spLocks noGrp="1"/>
          </p:cNvSpPr>
          <p:nvPr>
            <p:ph idx="1"/>
          </p:nvPr>
        </p:nvSpPr>
        <p:spPr>
          <a:xfrm>
            <a:off x="1996084" y="1556792"/>
            <a:ext cx="8229600" cy="3684885"/>
          </a:xfrm>
        </p:spPr>
        <p:txBody>
          <a:bodyPr>
            <a:normAutofit/>
          </a:bodyPr>
          <a:lstStyle/>
          <a:p>
            <a:pPr marL="457200" indent="-457200">
              <a:buFont typeface="+mj-lt"/>
              <a:buAutoNum type="arabicPeriod"/>
            </a:pPr>
            <a:r>
              <a:rPr lang="en-US" sz="2000" dirty="0"/>
              <a:t>   </a:t>
            </a:r>
            <a:r>
              <a:rPr lang="en-US" sz="2400" dirty="0"/>
              <a:t>Policies and mechanisms for resource management.</a:t>
            </a:r>
          </a:p>
          <a:p>
            <a:pPr marL="457200" indent="-457200">
              <a:buFont typeface="+mj-lt"/>
              <a:buAutoNum type="arabicPeriod"/>
            </a:pPr>
            <a:r>
              <a:rPr lang="en-US" sz="2400" dirty="0"/>
              <a:t>   Cloud resource utilization. </a:t>
            </a:r>
          </a:p>
          <a:p>
            <a:pPr marL="457200" indent="-457200">
              <a:buFont typeface="+mj-lt"/>
              <a:buAutoNum type="arabicPeriod"/>
            </a:pPr>
            <a:r>
              <a:rPr lang="en-US" sz="2400" dirty="0"/>
              <a:t>   Resource management and dynamic application scaling.</a:t>
            </a:r>
          </a:p>
          <a:p>
            <a:pPr marL="457200" indent="-457200">
              <a:buFont typeface="+mj-lt"/>
              <a:buAutoNum type="arabicPeriod"/>
            </a:pPr>
            <a:r>
              <a:rPr lang="en-US" sz="2400" dirty="0"/>
              <a:t>   A two-level resource allocation architecture.</a:t>
            </a:r>
          </a:p>
          <a:p>
            <a:pPr marL="457200" indent="-457200">
              <a:buFont typeface="+mj-lt"/>
              <a:buAutoNum type="arabicPeriod"/>
            </a:pPr>
            <a:r>
              <a:rPr lang="en-US" sz="2400" dirty="0"/>
              <a:t>  Coordination of power and performance management.</a:t>
            </a:r>
          </a:p>
          <a:p>
            <a:pPr marL="457200" indent="-457200">
              <a:buFont typeface="+mj-lt"/>
              <a:buAutoNum type="arabicPeriod"/>
            </a:pPr>
            <a:r>
              <a:rPr lang="en-US" sz="2400" dirty="0"/>
              <a:t>   A utility-based model for cloud-based Web services.</a:t>
            </a:r>
          </a:p>
          <a:p>
            <a:pPr marL="457200" indent="-457200">
              <a:buFont typeface="+mj-lt"/>
              <a:buAutoNum type="arabicPeriod"/>
            </a:pPr>
            <a:r>
              <a:rPr lang="en-US" sz="2400" dirty="0"/>
              <a:t>   Scheduling algorithms for computer clouds.</a:t>
            </a:r>
          </a:p>
          <a:p>
            <a:pPr marL="457200" indent="-457200">
              <a:buFont typeface="+mj-lt"/>
              <a:buAutoNum type="arabicPeriod"/>
            </a:pPr>
            <a:endParaRPr lang="en-US" sz="2000" dirty="0"/>
          </a:p>
        </p:txBody>
      </p:sp>
    </p:spTree>
    <p:extLst>
      <p:ext uri="{BB962C8B-B14F-4D97-AF65-F5344CB8AC3E}">
        <p14:creationId xmlns:p14="http://schemas.microsoft.com/office/powerpoint/2010/main" val="134727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00" y="548680"/>
            <a:ext cx="9083228" cy="441324"/>
          </a:xfrm>
        </p:spPr>
        <p:txBody>
          <a:bodyPr>
            <a:noAutofit/>
          </a:bodyPr>
          <a:lstStyle/>
          <a:p>
            <a:r>
              <a:rPr lang="en-US" sz="3200" dirty="0">
                <a:solidFill>
                  <a:srgbClr val="FF0000"/>
                </a:solidFill>
              </a:rPr>
              <a:t>Policies and mechanisms for resource management</a:t>
            </a:r>
          </a:p>
        </p:txBody>
      </p:sp>
      <p:sp>
        <p:nvSpPr>
          <p:cNvPr id="3" name="Content Placeholder 2"/>
          <p:cNvSpPr>
            <a:spLocks noGrp="1"/>
          </p:cNvSpPr>
          <p:nvPr>
            <p:ph idx="1"/>
          </p:nvPr>
        </p:nvSpPr>
        <p:spPr>
          <a:xfrm>
            <a:off x="1765300" y="1268760"/>
            <a:ext cx="8902700" cy="4598640"/>
          </a:xfrm>
        </p:spPr>
        <p:txBody>
          <a:bodyPr/>
          <a:lstStyle/>
          <a:p>
            <a:r>
              <a:rPr lang="en-US" sz="2000" dirty="0"/>
              <a:t>Resource management </a:t>
            </a:r>
            <a:r>
              <a:rPr lang="en-US" sz="2000" dirty="0">
                <a:sym typeface="Wingdings"/>
              </a:rPr>
              <a:t> c</a:t>
            </a:r>
            <a:r>
              <a:rPr lang="en-US" sz="2000" dirty="0"/>
              <a:t>ritical function  of any man-made system. Such systems have finite resources that have to be shared among different system components. </a:t>
            </a:r>
          </a:p>
          <a:p>
            <a:r>
              <a:rPr lang="en-US" sz="2000" dirty="0"/>
              <a:t>Policies and mechanisms for resource allocation.</a:t>
            </a:r>
          </a:p>
          <a:p>
            <a:pPr lvl="1"/>
            <a:r>
              <a:rPr lang="en-US" sz="1800" dirty="0"/>
              <a:t>Policy </a:t>
            </a:r>
            <a:r>
              <a:rPr lang="en-US" sz="1800" dirty="0">
                <a:sym typeface="Wingdings" pitchFamily="2" charset="2"/>
              </a:rPr>
              <a:t> principles guiding decisions.</a:t>
            </a:r>
          </a:p>
          <a:p>
            <a:pPr lvl="1"/>
            <a:r>
              <a:rPr lang="en-US" sz="1800" dirty="0">
                <a:sym typeface="Wingdings" pitchFamily="2" charset="2"/>
              </a:rPr>
              <a:t>Mechanisms  the means to implement policies.</a:t>
            </a:r>
            <a:endParaRPr lang="en-US" sz="2000" dirty="0"/>
          </a:p>
          <a:p>
            <a:r>
              <a:rPr lang="en-US" sz="2000" dirty="0"/>
              <a:t>Resource management affects three basic criteria for system evaluation:</a:t>
            </a:r>
          </a:p>
          <a:p>
            <a:pPr lvl="1"/>
            <a:r>
              <a:rPr lang="en-US" sz="1800" dirty="0"/>
              <a:t>Functionality </a:t>
            </a:r>
            <a:r>
              <a:rPr lang="en-US" sz="1800" dirty="0">
                <a:sym typeface="Wingdings"/>
              </a:rPr>
              <a:t> if the system functions according to specification.</a:t>
            </a:r>
            <a:endParaRPr lang="en-US" sz="1800" dirty="0"/>
          </a:p>
          <a:p>
            <a:pPr lvl="1"/>
            <a:r>
              <a:rPr lang="en-US" sz="1800" dirty="0"/>
              <a:t>Performance </a:t>
            </a:r>
            <a:r>
              <a:rPr lang="en-US" sz="1800" dirty="0">
                <a:sym typeface="Wingdings"/>
              </a:rPr>
              <a:t> if the system design performance criteria are met.</a:t>
            </a:r>
            <a:endParaRPr lang="en-US" sz="1800" dirty="0"/>
          </a:p>
          <a:p>
            <a:pPr lvl="1"/>
            <a:r>
              <a:rPr lang="en-US" sz="1800" dirty="0"/>
              <a:t>Cost </a:t>
            </a:r>
            <a:r>
              <a:rPr lang="en-US" sz="1800" dirty="0">
                <a:sym typeface="Wingdings"/>
              </a:rPr>
              <a:t> if the cost of building and maintaining the system meet specifications.</a:t>
            </a:r>
            <a:endParaRPr lang="en-US" sz="1800" dirty="0"/>
          </a:p>
          <a:p>
            <a:r>
              <a:rPr lang="en-US" sz="2000" dirty="0"/>
              <a:t>Scheduling in a computing system </a:t>
            </a:r>
            <a:r>
              <a:rPr lang="en-US" sz="2000" dirty="0">
                <a:sym typeface="Wingdings" pitchFamily="2" charset="2"/>
              </a:rPr>
              <a:t> </a:t>
            </a:r>
            <a:r>
              <a:rPr lang="en-US" sz="2000" dirty="0"/>
              <a:t>deciding how to allocate  resources of a system, such as CPU cycles, memory, secondary storage space, I/O and network bandwidth, between users and tasks.</a:t>
            </a:r>
          </a:p>
        </p:txBody>
      </p:sp>
    </p:spTree>
    <p:extLst>
      <p:ext uri="{BB962C8B-B14F-4D97-AF65-F5344CB8AC3E}">
        <p14:creationId xmlns:p14="http://schemas.microsoft.com/office/powerpoint/2010/main" val="253165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6" y="444500"/>
            <a:ext cx="8372475" cy="571500"/>
          </a:xfrm>
        </p:spPr>
        <p:txBody>
          <a:bodyPr>
            <a:normAutofit fontScale="90000"/>
          </a:bodyPr>
          <a:lstStyle/>
          <a:p>
            <a:r>
              <a:rPr lang="en-US" dirty="0"/>
              <a:t> </a:t>
            </a:r>
            <a:r>
              <a:rPr lang="en-US" sz="3600" dirty="0">
                <a:solidFill>
                  <a:srgbClr val="FF0000"/>
                </a:solidFill>
              </a:rPr>
              <a:t>Challenges for cloud resource management</a:t>
            </a:r>
          </a:p>
        </p:txBody>
      </p:sp>
      <p:sp>
        <p:nvSpPr>
          <p:cNvPr id="3" name="Content Placeholder 2"/>
          <p:cNvSpPr>
            <a:spLocks noGrp="1"/>
          </p:cNvSpPr>
          <p:nvPr>
            <p:ph idx="1"/>
          </p:nvPr>
        </p:nvSpPr>
        <p:spPr>
          <a:xfrm>
            <a:off x="1838326" y="1340768"/>
            <a:ext cx="8582026" cy="5051425"/>
          </a:xfrm>
        </p:spPr>
        <p:txBody>
          <a:bodyPr/>
          <a:lstStyle/>
          <a:p>
            <a:r>
              <a:rPr lang="en-US" sz="2000" dirty="0"/>
              <a:t>CRM - Cloud resource management: </a:t>
            </a:r>
          </a:p>
          <a:p>
            <a:pPr lvl="1"/>
            <a:r>
              <a:rPr lang="en-US" sz="1800" dirty="0"/>
              <a:t>Requires complex policies and  decisions for multi-objective optimization.  </a:t>
            </a:r>
          </a:p>
          <a:p>
            <a:pPr lvl="1"/>
            <a:r>
              <a:rPr lang="en-US" sz="1800" dirty="0"/>
              <a:t>Affected by unpredictable interactions with the environment, e.g., system failures, attacks.</a:t>
            </a:r>
          </a:p>
          <a:p>
            <a:pPr lvl="1"/>
            <a:r>
              <a:rPr lang="en-US" sz="1800" dirty="0"/>
              <a:t>Cloud service providers are faced with large fluctuating loads which challenge the claim of cloud elasticity.</a:t>
            </a:r>
          </a:p>
          <a:p>
            <a:r>
              <a:rPr lang="en-US" sz="2000" dirty="0"/>
              <a:t>Effective CRM is extremely challenging;</a:t>
            </a:r>
          </a:p>
          <a:p>
            <a:pPr lvl="1"/>
            <a:r>
              <a:rPr lang="en-US" sz="1600" dirty="0"/>
              <a:t> The scale of the cloud infrastructure </a:t>
            </a:r>
            <a:r>
              <a:rPr lang="en-US" sz="1600" dirty="0">
                <a:sym typeface="Wingdings"/>
              </a:rPr>
              <a:t></a:t>
            </a:r>
            <a:r>
              <a:rPr lang="en-US" sz="1600" dirty="0"/>
              <a:t> makes it impossible to have accurate global state information</a:t>
            </a:r>
          </a:p>
          <a:p>
            <a:pPr lvl="1"/>
            <a:r>
              <a:rPr lang="en-US" sz="1600" dirty="0"/>
              <a:t>The interactions of the system with a large user population </a:t>
            </a:r>
            <a:r>
              <a:rPr lang="en-US" sz="1600" dirty="0">
                <a:sym typeface="Wingdings"/>
              </a:rPr>
              <a:t></a:t>
            </a:r>
            <a:r>
              <a:rPr lang="en-US" sz="1600" dirty="0"/>
              <a:t> makes it nearly impossible to predict the type and the intensity of the system workload.</a:t>
            </a:r>
          </a:p>
          <a:p>
            <a:r>
              <a:rPr lang="en-US" sz="2000" dirty="0"/>
              <a:t>The strategies for resource management for </a:t>
            </a:r>
            <a:r>
              <a:rPr lang="en-US" sz="2000" dirty="0" err="1"/>
              <a:t>IaaS</a:t>
            </a:r>
            <a:r>
              <a:rPr lang="en-US" sz="2000" dirty="0"/>
              <a:t>, </a:t>
            </a:r>
            <a:r>
              <a:rPr lang="en-US" sz="2000" dirty="0" err="1"/>
              <a:t>PaaS</a:t>
            </a:r>
            <a:r>
              <a:rPr lang="en-US" sz="2000" dirty="0"/>
              <a:t>, and </a:t>
            </a:r>
            <a:r>
              <a:rPr lang="en-US" sz="2000" dirty="0" err="1"/>
              <a:t>SaaS</a:t>
            </a:r>
            <a:r>
              <a:rPr lang="en-US" sz="2000" dirty="0"/>
              <a:t> are different.</a:t>
            </a:r>
            <a:r>
              <a:rPr lang="en-US" sz="2200" dirty="0"/>
              <a:t>  </a:t>
            </a:r>
          </a:p>
        </p:txBody>
      </p:sp>
    </p:spTree>
    <p:extLst>
      <p:ext uri="{BB962C8B-B14F-4D97-AF65-F5344CB8AC3E}">
        <p14:creationId xmlns:p14="http://schemas.microsoft.com/office/powerpoint/2010/main" val="1442486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20688"/>
            <a:ext cx="8229600" cy="457201"/>
          </a:xfrm>
        </p:spPr>
        <p:txBody>
          <a:bodyPr>
            <a:noAutofit/>
          </a:bodyPr>
          <a:lstStyle/>
          <a:p>
            <a:r>
              <a:rPr lang="en-US" sz="3200" dirty="0">
                <a:solidFill>
                  <a:srgbClr val="FF0000"/>
                </a:solidFill>
              </a:rPr>
              <a:t>CRM policies</a:t>
            </a:r>
          </a:p>
        </p:txBody>
      </p:sp>
      <p:sp>
        <p:nvSpPr>
          <p:cNvPr id="3" name="Content Placeholder 2"/>
          <p:cNvSpPr>
            <a:spLocks noGrp="1"/>
          </p:cNvSpPr>
          <p:nvPr>
            <p:ph idx="1"/>
          </p:nvPr>
        </p:nvSpPr>
        <p:spPr>
          <a:xfrm>
            <a:off x="1981200" y="1700809"/>
            <a:ext cx="8229600" cy="3672408"/>
          </a:xfrm>
        </p:spPr>
        <p:txBody>
          <a:bodyPr/>
          <a:lstStyle/>
          <a:p>
            <a:pPr marL="457200" indent="-457200">
              <a:buFont typeface="+mj-lt"/>
              <a:buAutoNum type="arabicPeriod"/>
            </a:pPr>
            <a:r>
              <a:rPr lang="en-US" sz="2000" dirty="0"/>
              <a:t>Admission control </a:t>
            </a:r>
            <a:r>
              <a:rPr lang="en-US" sz="2000" dirty="0">
                <a:sym typeface="Wingdings" pitchFamily="2" charset="2"/>
              </a:rPr>
              <a:t> prevent the system from accepting workload in violation of high-level system objectives.</a:t>
            </a:r>
            <a:endParaRPr lang="en-US" sz="2000" dirty="0"/>
          </a:p>
          <a:p>
            <a:pPr marL="457200" indent="-457200">
              <a:buFont typeface="+mj-lt"/>
              <a:buAutoNum type="arabicPeriod"/>
            </a:pPr>
            <a:r>
              <a:rPr lang="en-US" sz="2000" dirty="0"/>
              <a:t>Capacity allocation </a:t>
            </a:r>
            <a:r>
              <a:rPr lang="en-US" sz="2000" dirty="0">
                <a:sym typeface="Wingdings" pitchFamily="2" charset="2"/>
              </a:rPr>
              <a:t> allocate resources for individual activations of a service.</a:t>
            </a:r>
            <a:endParaRPr lang="en-US" sz="2000" dirty="0"/>
          </a:p>
          <a:p>
            <a:pPr marL="457200" indent="-457200">
              <a:buFont typeface="+mj-lt"/>
              <a:buAutoNum type="arabicPeriod"/>
            </a:pPr>
            <a:r>
              <a:rPr lang="en-US" sz="2000" dirty="0"/>
              <a:t>Load balancing </a:t>
            </a:r>
            <a:r>
              <a:rPr lang="en-US" sz="2000" dirty="0">
                <a:sym typeface="Wingdings" pitchFamily="2" charset="2"/>
              </a:rPr>
              <a:t> distribute the workload evenly among the servers.</a:t>
            </a:r>
          </a:p>
          <a:p>
            <a:pPr marL="457200" indent="-457200">
              <a:buFont typeface="+mj-lt"/>
              <a:buAutoNum type="arabicPeriod"/>
            </a:pPr>
            <a:r>
              <a:rPr lang="en-US" sz="2000" dirty="0"/>
              <a:t>Energy optimization </a:t>
            </a:r>
            <a:r>
              <a:rPr lang="en-US" sz="2000" dirty="0">
                <a:sym typeface="Wingdings" pitchFamily="2" charset="2"/>
              </a:rPr>
              <a:t> minimization of energy consumption.</a:t>
            </a:r>
          </a:p>
          <a:p>
            <a:pPr marL="457200" indent="-457200">
              <a:buFont typeface="+mj-lt"/>
              <a:buAutoNum type="arabicPeriod"/>
            </a:pPr>
            <a:r>
              <a:rPr lang="en-US" sz="2000" dirty="0"/>
              <a:t>Quality of service (</a:t>
            </a:r>
            <a:r>
              <a:rPr lang="en-US" sz="2000" dirty="0" err="1"/>
              <a:t>QoS</a:t>
            </a:r>
            <a:r>
              <a:rPr lang="en-US" sz="2000" dirty="0"/>
              <a:t>) guarantees </a:t>
            </a:r>
            <a:r>
              <a:rPr lang="en-US" sz="2000" dirty="0">
                <a:sym typeface="Wingdings" pitchFamily="2" charset="2"/>
              </a:rPr>
              <a:t> ability to satisfy timing or other conditions specified by a Service Level Agreement.</a:t>
            </a:r>
            <a:endParaRPr lang="en-US" sz="2000" dirty="0"/>
          </a:p>
        </p:txBody>
      </p:sp>
    </p:spTree>
    <p:extLst>
      <p:ext uri="{BB962C8B-B14F-4D97-AF65-F5344CB8AC3E}">
        <p14:creationId xmlns:p14="http://schemas.microsoft.com/office/powerpoint/2010/main" val="89077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548680"/>
            <a:ext cx="8229600" cy="596901"/>
          </a:xfrm>
        </p:spPr>
        <p:txBody>
          <a:bodyPr>
            <a:normAutofit/>
          </a:bodyPr>
          <a:lstStyle/>
          <a:p>
            <a:r>
              <a:rPr lang="en-US" sz="3200" dirty="0">
                <a:solidFill>
                  <a:srgbClr val="FF0000"/>
                </a:solidFill>
              </a:rPr>
              <a:t>CRM mechanisms</a:t>
            </a:r>
          </a:p>
        </p:txBody>
      </p:sp>
      <p:sp>
        <p:nvSpPr>
          <p:cNvPr id="3" name="Content Placeholder 2"/>
          <p:cNvSpPr>
            <a:spLocks noGrp="1"/>
          </p:cNvSpPr>
          <p:nvPr>
            <p:ph idx="1"/>
          </p:nvPr>
        </p:nvSpPr>
        <p:spPr>
          <a:xfrm>
            <a:off x="1559496" y="1772816"/>
            <a:ext cx="8305799" cy="3838575"/>
          </a:xfrm>
        </p:spPr>
        <p:txBody>
          <a:bodyPr/>
          <a:lstStyle/>
          <a:p>
            <a:r>
              <a:rPr lang="en-US" sz="2000" u="sng" dirty="0"/>
              <a:t>Control theory </a:t>
            </a:r>
            <a:r>
              <a:rPr lang="en-US" sz="2000" dirty="0">
                <a:sym typeface="Wingdings" pitchFamily="2" charset="2"/>
              </a:rPr>
              <a:t></a:t>
            </a:r>
            <a:r>
              <a:rPr lang="en-US" sz="2000" dirty="0"/>
              <a:t> uses the feedback to guarantee system stability and predict transient behavior.</a:t>
            </a:r>
          </a:p>
          <a:p>
            <a:r>
              <a:rPr lang="en-US" sz="2000" u="sng" dirty="0"/>
              <a:t>Machine learning </a:t>
            </a:r>
            <a:r>
              <a:rPr lang="en-US" sz="2000" dirty="0">
                <a:sym typeface="Wingdings" pitchFamily="2" charset="2"/>
              </a:rPr>
              <a:t></a:t>
            </a:r>
            <a:r>
              <a:rPr lang="en-US" sz="2000" dirty="0"/>
              <a:t>  does not need a performance model of the system.</a:t>
            </a:r>
          </a:p>
          <a:p>
            <a:r>
              <a:rPr lang="en-US" sz="2000" u="sng" dirty="0"/>
              <a:t>Utility-based</a:t>
            </a:r>
            <a:r>
              <a:rPr lang="en-US" sz="2000" dirty="0"/>
              <a:t> </a:t>
            </a:r>
            <a:r>
              <a:rPr lang="en-US" sz="2000" dirty="0">
                <a:sym typeface="Wingdings" pitchFamily="2" charset="2"/>
              </a:rPr>
              <a:t> </a:t>
            </a:r>
            <a:r>
              <a:rPr lang="en-US" sz="2000" dirty="0"/>
              <a:t>require a performance model and a mechanism to correlate user-level performance with cost.</a:t>
            </a:r>
          </a:p>
          <a:p>
            <a:r>
              <a:rPr lang="en-US" sz="2000" u="sng" dirty="0"/>
              <a:t>Market-oriented/economic</a:t>
            </a:r>
            <a:r>
              <a:rPr lang="en-US" sz="2000" dirty="0"/>
              <a:t>  </a:t>
            </a:r>
            <a:r>
              <a:rPr lang="en-US" sz="2000" dirty="0">
                <a:sym typeface="Wingdings" pitchFamily="2" charset="2"/>
              </a:rPr>
              <a:t> </a:t>
            </a:r>
            <a:r>
              <a:rPr lang="en-US" sz="2000" dirty="0"/>
              <a:t>do not require a model of the system, e.g., combinatorial auctions for bundles of resources.</a:t>
            </a:r>
          </a:p>
        </p:txBody>
      </p:sp>
    </p:spTree>
    <p:extLst>
      <p:ext uri="{BB962C8B-B14F-4D97-AF65-F5344CB8AC3E}">
        <p14:creationId xmlns:p14="http://schemas.microsoft.com/office/powerpoint/2010/main" val="1920258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628651"/>
            <a:ext cx="8210550" cy="371475"/>
          </a:xfrm>
        </p:spPr>
        <p:txBody>
          <a:bodyPr>
            <a:noAutofit/>
          </a:bodyPr>
          <a:lstStyle/>
          <a:p>
            <a:r>
              <a:rPr lang="en-US" sz="3200" dirty="0">
                <a:solidFill>
                  <a:srgbClr val="FF0000"/>
                </a:solidFill>
              </a:rPr>
              <a:t>Tradeoffs</a:t>
            </a:r>
          </a:p>
        </p:txBody>
      </p:sp>
      <p:sp>
        <p:nvSpPr>
          <p:cNvPr id="3" name="Content Placeholder 2"/>
          <p:cNvSpPr>
            <a:spLocks noGrp="1"/>
          </p:cNvSpPr>
          <p:nvPr>
            <p:ph idx="1"/>
          </p:nvPr>
        </p:nvSpPr>
        <p:spPr>
          <a:xfrm>
            <a:off x="2143125" y="1304924"/>
            <a:ext cx="8067675" cy="5197476"/>
          </a:xfrm>
        </p:spPr>
        <p:txBody>
          <a:bodyPr>
            <a:normAutofit lnSpcReduction="10000"/>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dirty="0"/>
              <a:t>The normalized performance and energy consumption, function of the processor speed; the performance decreases at a lower rate than does the energy when the clock rate decreases.</a:t>
            </a:r>
          </a:p>
          <a:p>
            <a:endParaRPr lang="en-US" sz="2000" dirty="0"/>
          </a:p>
          <a:p>
            <a:pPr marL="0" indent="0">
              <a:buNone/>
            </a:pPr>
            <a:r>
              <a:rPr lang="en-US" sz="2000" dirty="0"/>
              <a:t>To reduce cost and save energy we may need to concentrate the load on fewer servers rather than balance the load among them.</a:t>
            </a:r>
          </a:p>
          <a:p>
            <a:endParaRPr lang="en-US" sz="2000" dirty="0"/>
          </a:p>
        </p:txBody>
      </p:sp>
      <p:pic>
        <p:nvPicPr>
          <p:cNvPr id="15362" name="Picture 2" descr="C:\CloudComputing\LectureNotesDecember6\Slides\snapshots\EnergyVSPerforman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6775" y="1273176"/>
            <a:ext cx="5533535" cy="289083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B08573-291C-734B-A3CB-EF53700D090D}"/>
              </a:ext>
            </a:extLst>
          </p:cNvPr>
          <p:cNvSpPr txBox="1"/>
          <p:nvPr/>
        </p:nvSpPr>
        <p:spPr>
          <a:xfrm>
            <a:off x="9009841" y="3580497"/>
            <a:ext cx="1224136" cy="323165"/>
          </a:xfrm>
          <a:prstGeom prst="rect">
            <a:avLst/>
          </a:prstGeom>
          <a:noFill/>
        </p:spPr>
        <p:txBody>
          <a:bodyPr wrap="square" rtlCol="0">
            <a:spAutoFit/>
          </a:bodyPr>
          <a:lstStyle/>
          <a:p>
            <a:r>
              <a:rPr lang="en-US" dirty="0"/>
              <a:t>Table 9.1</a:t>
            </a:r>
          </a:p>
        </p:txBody>
      </p:sp>
    </p:spTree>
    <p:extLst>
      <p:ext uri="{BB962C8B-B14F-4D97-AF65-F5344CB8AC3E}">
        <p14:creationId xmlns:p14="http://schemas.microsoft.com/office/powerpoint/2010/main" val="250436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3320</Words>
  <Application>Microsoft Office PowerPoint</Application>
  <PresentationFormat>Widescreen</PresentationFormat>
  <Paragraphs>222</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微软雅黑</vt:lpstr>
      <vt:lpstr>宋体</vt:lpstr>
      <vt:lpstr>Arial</vt:lpstr>
      <vt:lpstr>Calibri</vt:lpstr>
      <vt:lpstr>Calibri Light</vt:lpstr>
      <vt:lpstr>Office Theme</vt:lpstr>
      <vt:lpstr>Visio</vt:lpstr>
      <vt:lpstr>PowerPoint Presentation</vt:lpstr>
      <vt:lpstr>PowerPoint Presentation</vt:lpstr>
      <vt:lpstr>Lecture 11a:  Cloud Resource Management and Scheduling </vt:lpstr>
      <vt:lpstr>Main Topics</vt:lpstr>
      <vt:lpstr>Policies and mechanisms for resource management</vt:lpstr>
      <vt:lpstr> Challenges for cloud resource management</vt:lpstr>
      <vt:lpstr>CRM policies</vt:lpstr>
      <vt:lpstr>CRM mechanisms</vt:lpstr>
      <vt:lpstr>Tradeoffs</vt:lpstr>
      <vt:lpstr>Activity #1</vt:lpstr>
      <vt:lpstr>Cloud resource utilization and energy efficiency</vt:lpstr>
      <vt:lpstr>Cloud elasticity and overprovisioning</vt:lpstr>
      <vt:lpstr>PowerPoint Presentation</vt:lpstr>
      <vt:lpstr>Energy efficiency and energy-proportional systems</vt:lpstr>
      <vt:lpstr>Energy saving</vt:lpstr>
      <vt:lpstr>Resource management and dynamic scaling</vt:lpstr>
      <vt:lpstr>A two-level resource allocation architecture</vt:lpstr>
      <vt:lpstr>Two-level cloud controller</vt:lpstr>
      <vt:lpstr>Lessons from the two-level experiment</vt:lpstr>
      <vt:lpstr>Coordination of power and performance management</vt:lpstr>
      <vt:lpstr>PowerPoint Presentation</vt:lpstr>
      <vt:lpstr>Utility-based model for cloud-based web services</vt:lpstr>
      <vt:lpstr>PowerPoint Presentation</vt:lpstr>
      <vt:lpstr>PowerPoint Presentation</vt:lpstr>
      <vt:lpstr>Activity #2</vt:lpstr>
      <vt:lpstr>Cloud scheduling algorithms</vt:lpstr>
      <vt:lpstr>More on cloud scheduling algorithms</vt:lpstr>
      <vt:lpstr>PowerPoint Presentation</vt:lpstr>
      <vt:lpstr>  Delay scheduling</vt:lpstr>
      <vt:lpstr>Challenges of priority based mechanisms</vt:lpstr>
      <vt:lpstr>Task locality and average job locality</vt:lpstr>
      <vt:lpstr>Delay scheduling a counterintuitive policy</vt:lpstr>
      <vt:lpstr>Hadoop fair scheduler (HFS)</vt:lpstr>
      <vt:lpstr>HFS operation</vt:lpstr>
      <vt:lpstr>Activity #3</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 Yang</dc:creator>
  <cp:lastModifiedBy>Lan Yang</cp:lastModifiedBy>
  <cp:revision>1</cp:revision>
  <dcterms:created xsi:type="dcterms:W3CDTF">2019-10-16T18:47:50Z</dcterms:created>
  <dcterms:modified xsi:type="dcterms:W3CDTF">2019-10-16T18:48:11Z</dcterms:modified>
</cp:coreProperties>
</file>