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59" r:id="rId2"/>
    <p:sldId id="684" r:id="rId3"/>
    <p:sldId id="441" r:id="rId4"/>
    <p:sldId id="686" r:id="rId5"/>
    <p:sldId id="687" r:id="rId6"/>
    <p:sldId id="688" r:id="rId7"/>
    <p:sldId id="689" r:id="rId8"/>
    <p:sldId id="446" r:id="rId9"/>
    <p:sldId id="428" r:id="rId10"/>
    <p:sldId id="712" r:id="rId11"/>
    <p:sldId id="447" r:id="rId12"/>
    <p:sldId id="448" r:id="rId13"/>
    <p:sldId id="690" r:id="rId14"/>
    <p:sldId id="429" r:id="rId15"/>
    <p:sldId id="691" r:id="rId16"/>
    <p:sldId id="450" r:id="rId17"/>
    <p:sldId id="716" r:id="rId18"/>
    <p:sldId id="451" r:id="rId19"/>
    <p:sldId id="452" r:id="rId20"/>
    <p:sldId id="692" r:id="rId21"/>
    <p:sldId id="693" r:id="rId22"/>
    <p:sldId id="694" r:id="rId23"/>
    <p:sldId id="695" r:id="rId24"/>
    <p:sldId id="696" r:id="rId25"/>
    <p:sldId id="457" r:id="rId26"/>
    <p:sldId id="713" r:id="rId27"/>
    <p:sldId id="456" r:id="rId28"/>
    <p:sldId id="458" r:id="rId29"/>
    <p:sldId id="459" r:id="rId30"/>
    <p:sldId id="462" r:id="rId31"/>
    <p:sldId id="708" r:id="rId32"/>
    <p:sldId id="709" r:id="rId33"/>
    <p:sldId id="717" r:id="rId34"/>
    <p:sldId id="463" r:id="rId35"/>
    <p:sldId id="718" r:id="rId36"/>
    <p:sldId id="465" r:id="rId37"/>
    <p:sldId id="719" r:id="rId38"/>
    <p:sldId id="714" r:id="rId39"/>
    <p:sldId id="711" r:id="rId40"/>
    <p:sldId id="720" r:id="rId41"/>
    <p:sldId id="489" r:id="rId42"/>
    <p:sldId id="490" r:id="rId43"/>
    <p:sldId id="520" r:id="rId44"/>
    <p:sldId id="521" r:id="rId45"/>
    <p:sldId id="522" r:id="rId46"/>
    <p:sldId id="715" r:id="rId47"/>
    <p:sldId id="68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1" autoAdjust="0"/>
    <p:restoredTop sz="94660"/>
  </p:normalViewPr>
  <p:slideViewPr>
    <p:cSldViewPr snapToGrid="0">
      <p:cViewPr varScale="1">
        <p:scale>
          <a:sx n="86" d="100"/>
          <a:sy n="86" d="100"/>
        </p:scale>
        <p:origin x="2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299FD-514B-473D-A00C-053BE45E6E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3ADB54-1920-499D-9890-E8DCC99679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EC79F3-1656-461A-982C-44BA4AC6435A}"/>
              </a:ext>
            </a:extLst>
          </p:cNvPr>
          <p:cNvSpPr>
            <a:spLocks noGrp="1"/>
          </p:cNvSpPr>
          <p:nvPr>
            <p:ph type="dt" sz="half" idx="10"/>
          </p:nvPr>
        </p:nvSpPr>
        <p:spPr/>
        <p:txBody>
          <a:bodyPr/>
          <a:lstStyle/>
          <a:p>
            <a:fld id="{E5C6E5E0-FB71-485A-A639-2D8022D96DAA}" type="datetimeFigureOut">
              <a:rPr lang="en-US" smtClean="0"/>
              <a:t>10/16/2019</a:t>
            </a:fld>
            <a:endParaRPr lang="en-US"/>
          </a:p>
        </p:txBody>
      </p:sp>
      <p:sp>
        <p:nvSpPr>
          <p:cNvPr id="5" name="Footer Placeholder 4">
            <a:extLst>
              <a:ext uri="{FF2B5EF4-FFF2-40B4-BE49-F238E27FC236}">
                <a16:creationId xmlns:a16="http://schemas.microsoft.com/office/drawing/2014/main" id="{E40C510E-C249-455A-9186-94C2BFC54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2C0401-F86E-4C10-A288-2CB6A624A969}"/>
              </a:ext>
            </a:extLst>
          </p:cNvPr>
          <p:cNvSpPr>
            <a:spLocks noGrp="1"/>
          </p:cNvSpPr>
          <p:nvPr>
            <p:ph type="sldNum" sz="quarter" idx="12"/>
          </p:nvPr>
        </p:nvSpPr>
        <p:spPr/>
        <p:txBody>
          <a:bodyPr/>
          <a:lstStyle/>
          <a:p>
            <a:fld id="{12C75050-A8C8-4651-A4B9-0F429566031E}" type="slidenum">
              <a:rPr lang="en-US" smtClean="0"/>
              <a:t>‹#›</a:t>
            </a:fld>
            <a:endParaRPr lang="en-US"/>
          </a:p>
        </p:txBody>
      </p:sp>
    </p:spTree>
    <p:extLst>
      <p:ext uri="{BB962C8B-B14F-4D97-AF65-F5344CB8AC3E}">
        <p14:creationId xmlns:p14="http://schemas.microsoft.com/office/powerpoint/2010/main" val="2835506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CBFB4-B4DA-430F-868C-3217E63AC1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B36905-5337-4382-A699-5F27DA0C27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AA6EA1-C3FA-4F8E-817B-4A4E2D9019B8}"/>
              </a:ext>
            </a:extLst>
          </p:cNvPr>
          <p:cNvSpPr>
            <a:spLocks noGrp="1"/>
          </p:cNvSpPr>
          <p:nvPr>
            <p:ph type="dt" sz="half" idx="10"/>
          </p:nvPr>
        </p:nvSpPr>
        <p:spPr/>
        <p:txBody>
          <a:bodyPr/>
          <a:lstStyle/>
          <a:p>
            <a:fld id="{E5C6E5E0-FB71-485A-A639-2D8022D96DAA}" type="datetimeFigureOut">
              <a:rPr lang="en-US" smtClean="0"/>
              <a:t>10/16/2019</a:t>
            </a:fld>
            <a:endParaRPr lang="en-US"/>
          </a:p>
        </p:txBody>
      </p:sp>
      <p:sp>
        <p:nvSpPr>
          <p:cNvPr id="5" name="Footer Placeholder 4">
            <a:extLst>
              <a:ext uri="{FF2B5EF4-FFF2-40B4-BE49-F238E27FC236}">
                <a16:creationId xmlns:a16="http://schemas.microsoft.com/office/drawing/2014/main" id="{2896532A-E92A-41F2-B776-D859160438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0C1F9-E513-40A7-9FB7-2A3A04259C63}"/>
              </a:ext>
            </a:extLst>
          </p:cNvPr>
          <p:cNvSpPr>
            <a:spLocks noGrp="1"/>
          </p:cNvSpPr>
          <p:nvPr>
            <p:ph type="sldNum" sz="quarter" idx="12"/>
          </p:nvPr>
        </p:nvSpPr>
        <p:spPr/>
        <p:txBody>
          <a:bodyPr/>
          <a:lstStyle/>
          <a:p>
            <a:fld id="{12C75050-A8C8-4651-A4B9-0F429566031E}" type="slidenum">
              <a:rPr lang="en-US" smtClean="0"/>
              <a:t>‹#›</a:t>
            </a:fld>
            <a:endParaRPr lang="en-US"/>
          </a:p>
        </p:txBody>
      </p:sp>
    </p:spTree>
    <p:extLst>
      <p:ext uri="{BB962C8B-B14F-4D97-AF65-F5344CB8AC3E}">
        <p14:creationId xmlns:p14="http://schemas.microsoft.com/office/powerpoint/2010/main" val="1112974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409D13-FCAC-46E2-B28C-5C5A7B0015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49C7BF-A2AA-40EC-84F7-1C06783520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7C58A6-3B4F-47FF-9D2A-24AD8E33B3D4}"/>
              </a:ext>
            </a:extLst>
          </p:cNvPr>
          <p:cNvSpPr>
            <a:spLocks noGrp="1"/>
          </p:cNvSpPr>
          <p:nvPr>
            <p:ph type="dt" sz="half" idx="10"/>
          </p:nvPr>
        </p:nvSpPr>
        <p:spPr/>
        <p:txBody>
          <a:bodyPr/>
          <a:lstStyle/>
          <a:p>
            <a:fld id="{E5C6E5E0-FB71-485A-A639-2D8022D96DAA}" type="datetimeFigureOut">
              <a:rPr lang="en-US" smtClean="0"/>
              <a:t>10/16/2019</a:t>
            </a:fld>
            <a:endParaRPr lang="en-US"/>
          </a:p>
        </p:txBody>
      </p:sp>
      <p:sp>
        <p:nvSpPr>
          <p:cNvPr id="5" name="Footer Placeholder 4">
            <a:extLst>
              <a:ext uri="{FF2B5EF4-FFF2-40B4-BE49-F238E27FC236}">
                <a16:creationId xmlns:a16="http://schemas.microsoft.com/office/drawing/2014/main" id="{25F769D2-1DD0-4CC2-89F3-03AAB8138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BF5D5-7ED2-47CF-8AF4-2F1DC31CE95A}"/>
              </a:ext>
            </a:extLst>
          </p:cNvPr>
          <p:cNvSpPr>
            <a:spLocks noGrp="1"/>
          </p:cNvSpPr>
          <p:nvPr>
            <p:ph type="sldNum" sz="quarter" idx="12"/>
          </p:nvPr>
        </p:nvSpPr>
        <p:spPr/>
        <p:txBody>
          <a:bodyPr/>
          <a:lstStyle/>
          <a:p>
            <a:fld id="{12C75050-A8C8-4651-A4B9-0F429566031E}" type="slidenum">
              <a:rPr lang="en-US" smtClean="0"/>
              <a:t>‹#›</a:t>
            </a:fld>
            <a:endParaRPr lang="en-US"/>
          </a:p>
        </p:txBody>
      </p:sp>
    </p:spTree>
    <p:extLst>
      <p:ext uri="{BB962C8B-B14F-4D97-AF65-F5344CB8AC3E}">
        <p14:creationId xmlns:p14="http://schemas.microsoft.com/office/powerpoint/2010/main" val="3171854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9C0F-8EB7-4AB6-B380-BC32EDC393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693F37-1837-47CF-91C5-8FB20C0DD1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9D3FD-9846-4DEC-9C0E-17570F67A673}"/>
              </a:ext>
            </a:extLst>
          </p:cNvPr>
          <p:cNvSpPr>
            <a:spLocks noGrp="1"/>
          </p:cNvSpPr>
          <p:nvPr>
            <p:ph type="dt" sz="half" idx="10"/>
          </p:nvPr>
        </p:nvSpPr>
        <p:spPr/>
        <p:txBody>
          <a:bodyPr/>
          <a:lstStyle/>
          <a:p>
            <a:fld id="{E5C6E5E0-FB71-485A-A639-2D8022D96DAA}" type="datetimeFigureOut">
              <a:rPr lang="en-US" smtClean="0"/>
              <a:t>10/16/2019</a:t>
            </a:fld>
            <a:endParaRPr lang="en-US"/>
          </a:p>
        </p:txBody>
      </p:sp>
      <p:sp>
        <p:nvSpPr>
          <p:cNvPr id="5" name="Footer Placeholder 4">
            <a:extLst>
              <a:ext uri="{FF2B5EF4-FFF2-40B4-BE49-F238E27FC236}">
                <a16:creationId xmlns:a16="http://schemas.microsoft.com/office/drawing/2014/main" id="{E85647B4-675A-4508-A683-65712E3B2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87A295-99CC-4025-B054-BA11DE98CF1D}"/>
              </a:ext>
            </a:extLst>
          </p:cNvPr>
          <p:cNvSpPr>
            <a:spLocks noGrp="1"/>
          </p:cNvSpPr>
          <p:nvPr>
            <p:ph type="sldNum" sz="quarter" idx="12"/>
          </p:nvPr>
        </p:nvSpPr>
        <p:spPr/>
        <p:txBody>
          <a:bodyPr/>
          <a:lstStyle/>
          <a:p>
            <a:fld id="{12C75050-A8C8-4651-A4B9-0F429566031E}" type="slidenum">
              <a:rPr lang="en-US" smtClean="0"/>
              <a:t>‹#›</a:t>
            </a:fld>
            <a:endParaRPr lang="en-US"/>
          </a:p>
        </p:txBody>
      </p:sp>
    </p:spTree>
    <p:extLst>
      <p:ext uri="{BB962C8B-B14F-4D97-AF65-F5344CB8AC3E}">
        <p14:creationId xmlns:p14="http://schemas.microsoft.com/office/powerpoint/2010/main" val="3026935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18A58-BEFF-4D2D-8DB1-12B94262E5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898309-425D-47D3-9349-7A25016E47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B43898-801E-4E67-8202-58D859D11DF0}"/>
              </a:ext>
            </a:extLst>
          </p:cNvPr>
          <p:cNvSpPr>
            <a:spLocks noGrp="1"/>
          </p:cNvSpPr>
          <p:nvPr>
            <p:ph type="dt" sz="half" idx="10"/>
          </p:nvPr>
        </p:nvSpPr>
        <p:spPr/>
        <p:txBody>
          <a:bodyPr/>
          <a:lstStyle/>
          <a:p>
            <a:fld id="{E5C6E5E0-FB71-485A-A639-2D8022D96DAA}" type="datetimeFigureOut">
              <a:rPr lang="en-US" smtClean="0"/>
              <a:t>10/16/2019</a:t>
            </a:fld>
            <a:endParaRPr lang="en-US"/>
          </a:p>
        </p:txBody>
      </p:sp>
      <p:sp>
        <p:nvSpPr>
          <p:cNvPr id="5" name="Footer Placeholder 4">
            <a:extLst>
              <a:ext uri="{FF2B5EF4-FFF2-40B4-BE49-F238E27FC236}">
                <a16:creationId xmlns:a16="http://schemas.microsoft.com/office/drawing/2014/main" id="{CED87059-BB24-49E2-AFEE-EA8260A44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7B6A0-D2E2-4FDD-ABC0-F24D9C6F276F}"/>
              </a:ext>
            </a:extLst>
          </p:cNvPr>
          <p:cNvSpPr>
            <a:spLocks noGrp="1"/>
          </p:cNvSpPr>
          <p:nvPr>
            <p:ph type="sldNum" sz="quarter" idx="12"/>
          </p:nvPr>
        </p:nvSpPr>
        <p:spPr/>
        <p:txBody>
          <a:bodyPr/>
          <a:lstStyle/>
          <a:p>
            <a:fld id="{12C75050-A8C8-4651-A4B9-0F429566031E}" type="slidenum">
              <a:rPr lang="en-US" smtClean="0"/>
              <a:t>‹#›</a:t>
            </a:fld>
            <a:endParaRPr lang="en-US"/>
          </a:p>
        </p:txBody>
      </p:sp>
    </p:spTree>
    <p:extLst>
      <p:ext uri="{BB962C8B-B14F-4D97-AF65-F5344CB8AC3E}">
        <p14:creationId xmlns:p14="http://schemas.microsoft.com/office/powerpoint/2010/main" val="3516183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0957-F70E-43A0-8269-3FD4BE72AF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CB52BD-113B-4083-9A0F-9B2A34C3B3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7CE061-1BCC-49AB-9868-8A80E40C12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EBB161-75DF-4538-B126-70FBEB4C86FB}"/>
              </a:ext>
            </a:extLst>
          </p:cNvPr>
          <p:cNvSpPr>
            <a:spLocks noGrp="1"/>
          </p:cNvSpPr>
          <p:nvPr>
            <p:ph type="dt" sz="half" idx="10"/>
          </p:nvPr>
        </p:nvSpPr>
        <p:spPr/>
        <p:txBody>
          <a:bodyPr/>
          <a:lstStyle/>
          <a:p>
            <a:fld id="{E5C6E5E0-FB71-485A-A639-2D8022D96DAA}" type="datetimeFigureOut">
              <a:rPr lang="en-US" smtClean="0"/>
              <a:t>10/16/2019</a:t>
            </a:fld>
            <a:endParaRPr lang="en-US"/>
          </a:p>
        </p:txBody>
      </p:sp>
      <p:sp>
        <p:nvSpPr>
          <p:cNvPr id="6" name="Footer Placeholder 5">
            <a:extLst>
              <a:ext uri="{FF2B5EF4-FFF2-40B4-BE49-F238E27FC236}">
                <a16:creationId xmlns:a16="http://schemas.microsoft.com/office/drawing/2014/main" id="{22D90760-4796-45A3-8A7F-D657E6AC65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BAF97-A324-4110-B644-F2DD30FCB30C}"/>
              </a:ext>
            </a:extLst>
          </p:cNvPr>
          <p:cNvSpPr>
            <a:spLocks noGrp="1"/>
          </p:cNvSpPr>
          <p:nvPr>
            <p:ph type="sldNum" sz="quarter" idx="12"/>
          </p:nvPr>
        </p:nvSpPr>
        <p:spPr/>
        <p:txBody>
          <a:bodyPr/>
          <a:lstStyle/>
          <a:p>
            <a:fld id="{12C75050-A8C8-4651-A4B9-0F429566031E}" type="slidenum">
              <a:rPr lang="en-US" smtClean="0"/>
              <a:t>‹#›</a:t>
            </a:fld>
            <a:endParaRPr lang="en-US"/>
          </a:p>
        </p:txBody>
      </p:sp>
    </p:spTree>
    <p:extLst>
      <p:ext uri="{BB962C8B-B14F-4D97-AF65-F5344CB8AC3E}">
        <p14:creationId xmlns:p14="http://schemas.microsoft.com/office/powerpoint/2010/main" val="2171168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BC98-FCF4-4BF2-9EA2-506F67BDCB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C0647E-5A1A-49D9-BF30-2E862094AF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B04590-3A5E-447E-983E-E7B76789CE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0C61F8-12F4-447B-A00F-E5872E6C5D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C7380A-DDA7-4992-B96A-5EB6816B4D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05ED20-9451-4E71-B852-893B952E3F95}"/>
              </a:ext>
            </a:extLst>
          </p:cNvPr>
          <p:cNvSpPr>
            <a:spLocks noGrp="1"/>
          </p:cNvSpPr>
          <p:nvPr>
            <p:ph type="dt" sz="half" idx="10"/>
          </p:nvPr>
        </p:nvSpPr>
        <p:spPr/>
        <p:txBody>
          <a:bodyPr/>
          <a:lstStyle/>
          <a:p>
            <a:fld id="{E5C6E5E0-FB71-485A-A639-2D8022D96DAA}" type="datetimeFigureOut">
              <a:rPr lang="en-US" smtClean="0"/>
              <a:t>10/16/2019</a:t>
            </a:fld>
            <a:endParaRPr lang="en-US"/>
          </a:p>
        </p:txBody>
      </p:sp>
      <p:sp>
        <p:nvSpPr>
          <p:cNvPr id="8" name="Footer Placeholder 7">
            <a:extLst>
              <a:ext uri="{FF2B5EF4-FFF2-40B4-BE49-F238E27FC236}">
                <a16:creationId xmlns:a16="http://schemas.microsoft.com/office/drawing/2014/main" id="{071B562B-BA63-4619-90C2-1BEDC1978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433E8A-8A42-4765-B0C6-6E5FCE9496AE}"/>
              </a:ext>
            </a:extLst>
          </p:cNvPr>
          <p:cNvSpPr>
            <a:spLocks noGrp="1"/>
          </p:cNvSpPr>
          <p:nvPr>
            <p:ph type="sldNum" sz="quarter" idx="12"/>
          </p:nvPr>
        </p:nvSpPr>
        <p:spPr/>
        <p:txBody>
          <a:bodyPr/>
          <a:lstStyle/>
          <a:p>
            <a:fld id="{12C75050-A8C8-4651-A4B9-0F429566031E}" type="slidenum">
              <a:rPr lang="en-US" smtClean="0"/>
              <a:t>‹#›</a:t>
            </a:fld>
            <a:endParaRPr lang="en-US"/>
          </a:p>
        </p:txBody>
      </p:sp>
    </p:spTree>
    <p:extLst>
      <p:ext uri="{BB962C8B-B14F-4D97-AF65-F5344CB8AC3E}">
        <p14:creationId xmlns:p14="http://schemas.microsoft.com/office/powerpoint/2010/main" val="3821395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C4DA-CDAF-479B-8574-A449A42B65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E1AD19-8002-4E97-899B-E945AB8DA6DC}"/>
              </a:ext>
            </a:extLst>
          </p:cNvPr>
          <p:cNvSpPr>
            <a:spLocks noGrp="1"/>
          </p:cNvSpPr>
          <p:nvPr>
            <p:ph type="dt" sz="half" idx="10"/>
          </p:nvPr>
        </p:nvSpPr>
        <p:spPr/>
        <p:txBody>
          <a:bodyPr/>
          <a:lstStyle/>
          <a:p>
            <a:fld id="{E5C6E5E0-FB71-485A-A639-2D8022D96DAA}" type="datetimeFigureOut">
              <a:rPr lang="en-US" smtClean="0"/>
              <a:t>10/16/2019</a:t>
            </a:fld>
            <a:endParaRPr lang="en-US"/>
          </a:p>
        </p:txBody>
      </p:sp>
      <p:sp>
        <p:nvSpPr>
          <p:cNvPr id="4" name="Footer Placeholder 3">
            <a:extLst>
              <a:ext uri="{FF2B5EF4-FFF2-40B4-BE49-F238E27FC236}">
                <a16:creationId xmlns:a16="http://schemas.microsoft.com/office/drawing/2014/main" id="{DA12ACE4-D114-49C0-8F20-BBBBF60F5B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8FD2C7-0621-490F-BEA1-06CCA1C722F2}"/>
              </a:ext>
            </a:extLst>
          </p:cNvPr>
          <p:cNvSpPr>
            <a:spLocks noGrp="1"/>
          </p:cNvSpPr>
          <p:nvPr>
            <p:ph type="sldNum" sz="quarter" idx="12"/>
          </p:nvPr>
        </p:nvSpPr>
        <p:spPr/>
        <p:txBody>
          <a:bodyPr/>
          <a:lstStyle/>
          <a:p>
            <a:fld id="{12C75050-A8C8-4651-A4B9-0F429566031E}" type="slidenum">
              <a:rPr lang="en-US" smtClean="0"/>
              <a:t>‹#›</a:t>
            </a:fld>
            <a:endParaRPr lang="en-US"/>
          </a:p>
        </p:txBody>
      </p:sp>
    </p:spTree>
    <p:extLst>
      <p:ext uri="{BB962C8B-B14F-4D97-AF65-F5344CB8AC3E}">
        <p14:creationId xmlns:p14="http://schemas.microsoft.com/office/powerpoint/2010/main" val="650824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E09DA6-B755-4C95-82EA-1DFCEA361E43}"/>
              </a:ext>
            </a:extLst>
          </p:cNvPr>
          <p:cNvSpPr>
            <a:spLocks noGrp="1"/>
          </p:cNvSpPr>
          <p:nvPr>
            <p:ph type="dt" sz="half" idx="10"/>
          </p:nvPr>
        </p:nvSpPr>
        <p:spPr/>
        <p:txBody>
          <a:bodyPr/>
          <a:lstStyle/>
          <a:p>
            <a:fld id="{E5C6E5E0-FB71-485A-A639-2D8022D96DAA}" type="datetimeFigureOut">
              <a:rPr lang="en-US" smtClean="0"/>
              <a:t>10/16/2019</a:t>
            </a:fld>
            <a:endParaRPr lang="en-US"/>
          </a:p>
        </p:txBody>
      </p:sp>
      <p:sp>
        <p:nvSpPr>
          <p:cNvPr id="3" name="Footer Placeholder 2">
            <a:extLst>
              <a:ext uri="{FF2B5EF4-FFF2-40B4-BE49-F238E27FC236}">
                <a16:creationId xmlns:a16="http://schemas.microsoft.com/office/drawing/2014/main" id="{F0BD75FC-33E6-4ACE-92F5-09EF99E929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02BBE8-BD65-4A40-BBE0-D5496FE9171D}"/>
              </a:ext>
            </a:extLst>
          </p:cNvPr>
          <p:cNvSpPr>
            <a:spLocks noGrp="1"/>
          </p:cNvSpPr>
          <p:nvPr>
            <p:ph type="sldNum" sz="quarter" idx="12"/>
          </p:nvPr>
        </p:nvSpPr>
        <p:spPr/>
        <p:txBody>
          <a:bodyPr/>
          <a:lstStyle/>
          <a:p>
            <a:fld id="{12C75050-A8C8-4651-A4B9-0F429566031E}" type="slidenum">
              <a:rPr lang="en-US" smtClean="0"/>
              <a:t>‹#›</a:t>
            </a:fld>
            <a:endParaRPr lang="en-US"/>
          </a:p>
        </p:txBody>
      </p:sp>
    </p:spTree>
    <p:extLst>
      <p:ext uri="{BB962C8B-B14F-4D97-AF65-F5344CB8AC3E}">
        <p14:creationId xmlns:p14="http://schemas.microsoft.com/office/powerpoint/2010/main" val="2560714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87376-2735-4930-AF2E-1701734233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01C87C-DE80-4BF0-ABED-9008157511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296419-EC59-4EAC-B236-536237BD3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946F4F-C164-41D9-9AD1-FE6D8A1C1487}"/>
              </a:ext>
            </a:extLst>
          </p:cNvPr>
          <p:cNvSpPr>
            <a:spLocks noGrp="1"/>
          </p:cNvSpPr>
          <p:nvPr>
            <p:ph type="dt" sz="half" idx="10"/>
          </p:nvPr>
        </p:nvSpPr>
        <p:spPr/>
        <p:txBody>
          <a:bodyPr/>
          <a:lstStyle/>
          <a:p>
            <a:fld id="{E5C6E5E0-FB71-485A-A639-2D8022D96DAA}" type="datetimeFigureOut">
              <a:rPr lang="en-US" smtClean="0"/>
              <a:t>10/16/2019</a:t>
            </a:fld>
            <a:endParaRPr lang="en-US"/>
          </a:p>
        </p:txBody>
      </p:sp>
      <p:sp>
        <p:nvSpPr>
          <p:cNvPr id="6" name="Footer Placeholder 5">
            <a:extLst>
              <a:ext uri="{FF2B5EF4-FFF2-40B4-BE49-F238E27FC236}">
                <a16:creationId xmlns:a16="http://schemas.microsoft.com/office/drawing/2014/main" id="{2489985D-0359-468A-B798-CE5755B63B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67B639-99C5-4D3F-8270-8D545B4B31ED}"/>
              </a:ext>
            </a:extLst>
          </p:cNvPr>
          <p:cNvSpPr>
            <a:spLocks noGrp="1"/>
          </p:cNvSpPr>
          <p:nvPr>
            <p:ph type="sldNum" sz="quarter" idx="12"/>
          </p:nvPr>
        </p:nvSpPr>
        <p:spPr/>
        <p:txBody>
          <a:bodyPr/>
          <a:lstStyle/>
          <a:p>
            <a:fld id="{12C75050-A8C8-4651-A4B9-0F429566031E}" type="slidenum">
              <a:rPr lang="en-US" smtClean="0"/>
              <a:t>‹#›</a:t>
            </a:fld>
            <a:endParaRPr lang="en-US"/>
          </a:p>
        </p:txBody>
      </p:sp>
    </p:spTree>
    <p:extLst>
      <p:ext uri="{BB962C8B-B14F-4D97-AF65-F5344CB8AC3E}">
        <p14:creationId xmlns:p14="http://schemas.microsoft.com/office/powerpoint/2010/main" val="1232525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EE380-68B0-41C7-9CF3-D8127AD1E6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06F4CF-8D35-44D4-A819-DEA536589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0FE36F-A9BD-441B-B150-82F984D4A4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C27F0B-D4C1-4183-82F1-2EE34B9C0942}"/>
              </a:ext>
            </a:extLst>
          </p:cNvPr>
          <p:cNvSpPr>
            <a:spLocks noGrp="1"/>
          </p:cNvSpPr>
          <p:nvPr>
            <p:ph type="dt" sz="half" idx="10"/>
          </p:nvPr>
        </p:nvSpPr>
        <p:spPr/>
        <p:txBody>
          <a:bodyPr/>
          <a:lstStyle/>
          <a:p>
            <a:fld id="{E5C6E5E0-FB71-485A-A639-2D8022D96DAA}" type="datetimeFigureOut">
              <a:rPr lang="en-US" smtClean="0"/>
              <a:t>10/16/2019</a:t>
            </a:fld>
            <a:endParaRPr lang="en-US"/>
          </a:p>
        </p:txBody>
      </p:sp>
      <p:sp>
        <p:nvSpPr>
          <p:cNvPr id="6" name="Footer Placeholder 5">
            <a:extLst>
              <a:ext uri="{FF2B5EF4-FFF2-40B4-BE49-F238E27FC236}">
                <a16:creationId xmlns:a16="http://schemas.microsoft.com/office/drawing/2014/main" id="{9DDF501D-5BE8-4EC8-A577-AA81B3B0BF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A22CFA-31A0-49BE-A16F-3AF38A990563}"/>
              </a:ext>
            </a:extLst>
          </p:cNvPr>
          <p:cNvSpPr>
            <a:spLocks noGrp="1"/>
          </p:cNvSpPr>
          <p:nvPr>
            <p:ph type="sldNum" sz="quarter" idx="12"/>
          </p:nvPr>
        </p:nvSpPr>
        <p:spPr/>
        <p:txBody>
          <a:bodyPr/>
          <a:lstStyle/>
          <a:p>
            <a:fld id="{12C75050-A8C8-4651-A4B9-0F429566031E}" type="slidenum">
              <a:rPr lang="en-US" smtClean="0"/>
              <a:t>‹#›</a:t>
            </a:fld>
            <a:endParaRPr lang="en-US"/>
          </a:p>
        </p:txBody>
      </p:sp>
    </p:spTree>
    <p:extLst>
      <p:ext uri="{BB962C8B-B14F-4D97-AF65-F5344CB8AC3E}">
        <p14:creationId xmlns:p14="http://schemas.microsoft.com/office/powerpoint/2010/main" val="3623649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03F92A-337F-448F-8AAF-1F629A075D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31C671-A0DF-4C49-8179-8D60B9E2BC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1AC203-D989-4787-8584-64C5B2E5DA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6E5E0-FB71-485A-A639-2D8022D96DAA}" type="datetimeFigureOut">
              <a:rPr lang="en-US" smtClean="0"/>
              <a:t>10/16/2019</a:t>
            </a:fld>
            <a:endParaRPr lang="en-US"/>
          </a:p>
        </p:txBody>
      </p:sp>
      <p:sp>
        <p:nvSpPr>
          <p:cNvPr id="5" name="Footer Placeholder 4">
            <a:extLst>
              <a:ext uri="{FF2B5EF4-FFF2-40B4-BE49-F238E27FC236}">
                <a16:creationId xmlns:a16="http://schemas.microsoft.com/office/drawing/2014/main" id="{F7F063DA-D2E8-402A-9C34-B9E7188F52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DFDA5B-3F26-415A-B56A-6B24FAD178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75050-A8C8-4651-A4B9-0F429566031E}" type="slidenum">
              <a:rPr lang="en-US" smtClean="0"/>
              <a:t>‹#›</a:t>
            </a:fld>
            <a:endParaRPr lang="en-US"/>
          </a:p>
        </p:txBody>
      </p:sp>
    </p:spTree>
    <p:extLst>
      <p:ext uri="{BB962C8B-B14F-4D97-AF65-F5344CB8AC3E}">
        <p14:creationId xmlns:p14="http://schemas.microsoft.com/office/powerpoint/2010/main" val="2133014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0.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1.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2.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3.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2204864"/>
            <a:ext cx="9505056" cy="2274122"/>
          </a:xfrm>
        </p:spPr>
        <p:txBody>
          <a:bodyPr>
            <a:normAutofit/>
          </a:bodyPr>
          <a:lstStyle/>
          <a:p>
            <a:pPr algn="l"/>
            <a:r>
              <a:rPr lang="en-US" sz="4400">
                <a:solidFill>
                  <a:srgbClr val="FF0000"/>
                </a:solidFill>
              </a:rPr>
              <a:t>Lecture 14b</a:t>
            </a:r>
            <a:r>
              <a:rPr lang="en-US" sz="4400" dirty="0">
                <a:solidFill>
                  <a:srgbClr val="FF0000"/>
                </a:solidFill>
              </a:rPr>
              <a:t>: </a:t>
            </a:r>
            <a:br>
              <a:rPr lang="en-US" sz="4400" dirty="0">
                <a:solidFill>
                  <a:srgbClr val="FF0000"/>
                </a:solidFill>
              </a:rPr>
            </a:br>
            <a:r>
              <a:rPr lang="en-US" sz="4400" dirty="0">
                <a:solidFill>
                  <a:srgbClr val="FF0000"/>
                </a:solidFill>
              </a:rPr>
              <a:t>Cloud Resource Virtualization</a:t>
            </a:r>
            <a:endParaRPr lang="en-US" sz="4400" dirty="0"/>
          </a:p>
        </p:txBody>
      </p:sp>
      <p:pic>
        <p:nvPicPr>
          <p:cNvPr id="4" name="Picture 3">
            <a:extLst>
              <a:ext uri="{FF2B5EF4-FFF2-40B4-BE49-F238E27FC236}">
                <a16:creationId xmlns:a16="http://schemas.microsoft.com/office/drawing/2014/main" id="{0885046D-B6A7-4849-AA96-BDD219B9F3C8}"/>
              </a:ext>
            </a:extLst>
          </p:cNvPr>
          <p:cNvPicPr>
            <a:picLocks noChangeAspect="1"/>
          </p:cNvPicPr>
          <p:nvPr/>
        </p:nvPicPr>
        <p:blipFill>
          <a:blip r:embed="rId2"/>
          <a:stretch>
            <a:fillRect/>
          </a:stretch>
        </p:blipFill>
        <p:spPr>
          <a:xfrm>
            <a:off x="7104112" y="1268760"/>
            <a:ext cx="3188404" cy="1584176"/>
          </a:xfrm>
          <a:prstGeom prst="rect">
            <a:avLst/>
          </a:prstGeom>
        </p:spPr>
      </p:pic>
      <p:sp>
        <p:nvSpPr>
          <p:cNvPr id="5" name="TextBox 4">
            <a:extLst>
              <a:ext uri="{FF2B5EF4-FFF2-40B4-BE49-F238E27FC236}">
                <a16:creationId xmlns:a16="http://schemas.microsoft.com/office/drawing/2014/main" id="{0193A50E-AFA9-5949-8E50-AFC0BAE14563}"/>
              </a:ext>
            </a:extLst>
          </p:cNvPr>
          <p:cNvSpPr txBox="1"/>
          <p:nvPr/>
        </p:nvSpPr>
        <p:spPr>
          <a:xfrm>
            <a:off x="1775520" y="4797152"/>
            <a:ext cx="9433048" cy="323165"/>
          </a:xfrm>
          <a:prstGeom prst="rect">
            <a:avLst/>
          </a:prstGeom>
          <a:noFill/>
        </p:spPr>
        <p:txBody>
          <a:bodyPr wrap="square" rtlCol="0">
            <a:spAutoFit/>
          </a:bodyPr>
          <a:lstStyle/>
          <a:p>
            <a:r>
              <a:rPr lang="en-US" dirty="0"/>
              <a:t>This lecture primarily drawn from Chapter 10 of textbook</a:t>
            </a:r>
          </a:p>
        </p:txBody>
      </p:sp>
    </p:spTree>
    <p:extLst>
      <p:ext uri="{BB962C8B-B14F-4D97-AF65-F5344CB8AC3E}">
        <p14:creationId xmlns:p14="http://schemas.microsoft.com/office/powerpoint/2010/main" val="2293129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17862-5A78-3A48-B4F5-4C08DD0B1B87}"/>
              </a:ext>
            </a:extLst>
          </p:cNvPr>
          <p:cNvSpPr>
            <a:spLocks noGrp="1"/>
          </p:cNvSpPr>
          <p:nvPr>
            <p:ph type="title"/>
          </p:nvPr>
        </p:nvSpPr>
        <p:spPr>
          <a:xfrm>
            <a:off x="1271464" y="365125"/>
            <a:ext cx="10082336" cy="1325563"/>
          </a:xfrm>
        </p:spPr>
        <p:txBody>
          <a:bodyPr>
            <a:normAutofit/>
          </a:bodyPr>
          <a:lstStyle/>
          <a:p>
            <a:r>
              <a:rPr lang="en-US" sz="4000" dirty="0">
                <a:solidFill>
                  <a:srgbClr val="FF0000"/>
                </a:solidFill>
              </a:rPr>
              <a:t>Activity #1</a:t>
            </a:r>
          </a:p>
        </p:txBody>
      </p:sp>
      <p:sp>
        <p:nvSpPr>
          <p:cNvPr id="3" name="Content Placeholder 2">
            <a:extLst>
              <a:ext uri="{FF2B5EF4-FFF2-40B4-BE49-F238E27FC236}">
                <a16:creationId xmlns:a16="http://schemas.microsoft.com/office/drawing/2014/main" id="{238B080B-5B52-DB42-BFF4-1ABB941E2922}"/>
              </a:ext>
            </a:extLst>
          </p:cNvPr>
          <p:cNvSpPr>
            <a:spLocks noGrp="1"/>
          </p:cNvSpPr>
          <p:nvPr>
            <p:ph idx="1"/>
          </p:nvPr>
        </p:nvSpPr>
        <p:spPr/>
        <p:txBody>
          <a:bodyPr/>
          <a:lstStyle/>
          <a:p>
            <a:pPr marL="514350" indent="-514350">
              <a:buFont typeface="+mj-lt"/>
              <a:buAutoNum type="arabicPeriod"/>
            </a:pPr>
            <a:r>
              <a:rPr lang="en-US" dirty="0"/>
              <a:t>What is the purpose of virtualization?</a:t>
            </a:r>
          </a:p>
          <a:p>
            <a:pPr marL="514350" indent="-514350">
              <a:buFont typeface="+mj-lt"/>
              <a:buAutoNum type="arabicPeriod"/>
            </a:pPr>
            <a:endParaRPr lang="en-US" dirty="0"/>
          </a:p>
          <a:p>
            <a:pPr marL="514350" indent="-514350">
              <a:buFont typeface="+mj-lt"/>
              <a:buAutoNum type="arabicPeriod"/>
            </a:pPr>
            <a:r>
              <a:rPr lang="en-US" dirty="0"/>
              <a:t>What interface(s) does the virtualization simulate?</a:t>
            </a:r>
          </a:p>
        </p:txBody>
      </p:sp>
    </p:spTree>
    <p:extLst>
      <p:ext uri="{BB962C8B-B14F-4D97-AF65-F5344CB8AC3E}">
        <p14:creationId xmlns:p14="http://schemas.microsoft.com/office/powerpoint/2010/main" val="537275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457200"/>
            <a:ext cx="8651304" cy="762000"/>
          </a:xfrm>
        </p:spPr>
        <p:txBody>
          <a:bodyPr>
            <a:noAutofit/>
          </a:bodyPr>
          <a:lstStyle/>
          <a:p>
            <a:r>
              <a:rPr lang="en-US" sz="3600" dirty="0">
                <a:solidFill>
                  <a:srgbClr val="FF0000"/>
                </a:solidFill>
              </a:rPr>
              <a:t>Virtual machine monitor  (VMM / hypervisor)</a:t>
            </a:r>
          </a:p>
        </p:txBody>
      </p:sp>
      <p:sp>
        <p:nvSpPr>
          <p:cNvPr id="6" name="Content Placeholder 5"/>
          <p:cNvSpPr>
            <a:spLocks noGrp="1"/>
          </p:cNvSpPr>
          <p:nvPr>
            <p:ph idx="1"/>
          </p:nvPr>
        </p:nvSpPr>
        <p:spPr>
          <a:xfrm>
            <a:off x="1199456" y="1533525"/>
            <a:ext cx="9145016" cy="4333875"/>
          </a:xfrm>
        </p:spPr>
        <p:txBody>
          <a:bodyPr/>
          <a:lstStyle/>
          <a:p>
            <a:r>
              <a:rPr lang="en-US" sz="2400" dirty="0"/>
              <a:t>Partitions the resources of computer system into one or more virtual machines (VMs). Allows several operating systems to run concurrently on a single hardware platform. </a:t>
            </a:r>
          </a:p>
          <a:p>
            <a:pPr>
              <a:buNone/>
            </a:pPr>
            <a:endParaRPr lang="en-US" sz="2400" dirty="0"/>
          </a:p>
          <a:p>
            <a:r>
              <a:rPr lang="en-US" sz="2400" dirty="0"/>
              <a:t>A  VMM allows</a:t>
            </a:r>
          </a:p>
          <a:p>
            <a:pPr lvl="1"/>
            <a:r>
              <a:rPr lang="en-US" sz="2000" dirty="0"/>
              <a:t>Multiple services to share the same platform.</a:t>
            </a:r>
          </a:p>
          <a:p>
            <a:pPr lvl="1"/>
            <a:r>
              <a:rPr lang="en-US" sz="2000" dirty="0"/>
              <a:t>Live migration - the movement of a server from one platform to another.</a:t>
            </a:r>
          </a:p>
          <a:p>
            <a:pPr lvl="1"/>
            <a:r>
              <a:rPr lang="en-US" sz="2000" dirty="0"/>
              <a:t>System modification while maintaining backward compatibility with the original system.</a:t>
            </a:r>
          </a:p>
          <a:p>
            <a:pPr lvl="1"/>
            <a:r>
              <a:rPr lang="en-US" sz="2000" dirty="0"/>
              <a:t>Enforces isolation among the systems, thus security.</a:t>
            </a:r>
          </a:p>
          <a:p>
            <a:pPr marL="457200" lvl="1" indent="0">
              <a:buNone/>
            </a:pPr>
            <a:endParaRPr lang="en-US" dirty="0"/>
          </a:p>
        </p:txBody>
      </p:sp>
    </p:spTree>
    <p:extLst>
      <p:ext uri="{BB962C8B-B14F-4D97-AF65-F5344CB8AC3E}">
        <p14:creationId xmlns:p14="http://schemas.microsoft.com/office/powerpoint/2010/main" val="2183037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1" y="523876"/>
            <a:ext cx="8229600" cy="590549"/>
          </a:xfrm>
        </p:spPr>
        <p:txBody>
          <a:bodyPr>
            <a:normAutofit/>
          </a:bodyPr>
          <a:lstStyle/>
          <a:p>
            <a:r>
              <a:rPr lang="en-US" sz="3600" dirty="0">
                <a:solidFill>
                  <a:srgbClr val="FF0000"/>
                </a:solidFill>
              </a:rPr>
              <a:t>VMM virtualizes the CPU and the memory</a:t>
            </a:r>
          </a:p>
        </p:txBody>
      </p:sp>
      <p:sp>
        <p:nvSpPr>
          <p:cNvPr id="3" name="Content Placeholder 2"/>
          <p:cNvSpPr>
            <a:spLocks noGrp="1"/>
          </p:cNvSpPr>
          <p:nvPr>
            <p:ph idx="1"/>
          </p:nvPr>
        </p:nvSpPr>
        <p:spPr>
          <a:xfrm>
            <a:off x="1271464" y="1323976"/>
            <a:ext cx="9505056" cy="4714875"/>
          </a:xfrm>
        </p:spPr>
        <p:txBody>
          <a:bodyPr>
            <a:normAutofit/>
          </a:bodyPr>
          <a:lstStyle/>
          <a:p>
            <a:r>
              <a:rPr lang="en-US" sz="2400" dirty="0"/>
              <a:t>A  VMM </a:t>
            </a:r>
          </a:p>
          <a:p>
            <a:pPr lvl="1"/>
            <a:r>
              <a:rPr lang="en-US" sz="2000" dirty="0"/>
              <a:t>Traps the </a:t>
            </a:r>
            <a:r>
              <a:rPr lang="en-US" sz="2000" u="sng" dirty="0"/>
              <a:t>privileged instructions</a:t>
            </a:r>
            <a:r>
              <a:rPr lang="en-US" sz="2000" dirty="0"/>
              <a:t> executed by a guest OS and enforces the correctness and safety of the operation.</a:t>
            </a:r>
          </a:p>
          <a:p>
            <a:pPr lvl="1"/>
            <a:r>
              <a:rPr lang="en-US" sz="2000" dirty="0"/>
              <a:t>Traps </a:t>
            </a:r>
            <a:r>
              <a:rPr lang="en-US" sz="2000" u="sng" dirty="0"/>
              <a:t>interrupts</a:t>
            </a:r>
            <a:r>
              <a:rPr lang="en-US" sz="2000" dirty="0"/>
              <a:t> and dispatches them to the individual guest operating systems.</a:t>
            </a:r>
          </a:p>
          <a:p>
            <a:pPr lvl="1"/>
            <a:r>
              <a:rPr lang="en-US" sz="2000" dirty="0"/>
              <a:t>Controls the virtual memory management. </a:t>
            </a:r>
          </a:p>
          <a:p>
            <a:pPr lvl="1"/>
            <a:r>
              <a:rPr lang="en-US" sz="2000" dirty="0"/>
              <a:t>Maintains a </a:t>
            </a:r>
            <a:r>
              <a:rPr lang="en-US" sz="2000" u="sng" dirty="0"/>
              <a:t>shadow page table </a:t>
            </a:r>
            <a:r>
              <a:rPr lang="en-US" sz="2000" dirty="0"/>
              <a:t>for each guest OS and replicates any modification made by the guest OS in its own shadow page table. This shadow page table points to the actual page frame and it is used by the Memory Management Unit (MMU) for dynamic address translation.</a:t>
            </a:r>
          </a:p>
          <a:p>
            <a:pPr lvl="1"/>
            <a:r>
              <a:rPr lang="en-US" sz="2000" dirty="0"/>
              <a:t>Monitors the system performance and takes corrective actions to avoid performance degradation.  For example, the VMM may swap out a Virtual Machine  to avoid thrashing.</a:t>
            </a:r>
          </a:p>
          <a:p>
            <a:endParaRPr lang="en-US" sz="2000" dirty="0"/>
          </a:p>
        </p:txBody>
      </p:sp>
    </p:spTree>
    <p:extLst>
      <p:ext uri="{BB962C8B-B14F-4D97-AF65-F5344CB8AC3E}">
        <p14:creationId xmlns:p14="http://schemas.microsoft.com/office/powerpoint/2010/main" val="2636108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92696"/>
            <a:ext cx="8229600" cy="581024"/>
          </a:xfrm>
        </p:spPr>
        <p:txBody>
          <a:bodyPr>
            <a:noAutofit/>
          </a:bodyPr>
          <a:lstStyle/>
          <a:p>
            <a:r>
              <a:rPr lang="en-US" sz="3600" dirty="0">
                <a:solidFill>
                  <a:srgbClr val="FF0000"/>
                </a:solidFill>
              </a:rPr>
              <a:t>Virtual machines (VMs)</a:t>
            </a:r>
          </a:p>
        </p:txBody>
      </p:sp>
      <p:sp>
        <p:nvSpPr>
          <p:cNvPr id="3" name="Content Placeholder 2"/>
          <p:cNvSpPr>
            <a:spLocks noGrp="1"/>
          </p:cNvSpPr>
          <p:nvPr>
            <p:ph idx="1"/>
          </p:nvPr>
        </p:nvSpPr>
        <p:spPr>
          <a:xfrm>
            <a:off x="1487488" y="1533526"/>
            <a:ext cx="8723312" cy="4333875"/>
          </a:xfrm>
        </p:spPr>
        <p:txBody>
          <a:bodyPr/>
          <a:lstStyle/>
          <a:p>
            <a:r>
              <a:rPr lang="en-US" sz="2000" dirty="0"/>
              <a:t>VM - isolated environment that appears to be a whole computer, but actually only has access to a portion of the computer resources.</a:t>
            </a:r>
          </a:p>
          <a:p>
            <a:r>
              <a:rPr lang="en-US" sz="2000" dirty="0"/>
              <a:t>Process VM -  a virtual platform created for an individual process and destroyed once the process terminates.</a:t>
            </a:r>
          </a:p>
          <a:p>
            <a:r>
              <a:rPr lang="en-US" sz="2000" dirty="0"/>
              <a:t>System VM - supports an operating system together with many user processes.</a:t>
            </a:r>
          </a:p>
          <a:p>
            <a:r>
              <a:rPr lang="en-US" sz="2000" dirty="0"/>
              <a:t>Traditional VM - supports multiple virtual machines and runs directly on the hardware.</a:t>
            </a:r>
          </a:p>
          <a:p>
            <a:r>
              <a:rPr lang="en-US" sz="2000" dirty="0"/>
              <a:t>Hybrid VM - shares the hardware with a host operating system and supports multiple virtual machines. </a:t>
            </a:r>
          </a:p>
          <a:p>
            <a:r>
              <a:rPr lang="en-US" sz="2000" dirty="0"/>
              <a:t>Hosted VM - runs under a host operating system.</a:t>
            </a:r>
          </a:p>
        </p:txBody>
      </p:sp>
    </p:spTree>
    <p:extLst>
      <p:ext uri="{BB962C8B-B14F-4D97-AF65-F5344CB8AC3E}">
        <p14:creationId xmlns:p14="http://schemas.microsoft.com/office/powerpoint/2010/main" val="1218508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4152" y="1052736"/>
            <a:ext cx="3816424" cy="648072"/>
          </a:xfrm>
        </p:spPr>
        <p:txBody>
          <a:bodyPr>
            <a:normAutofit fontScale="90000"/>
          </a:bodyPr>
          <a:lstStyle/>
          <a:p>
            <a:r>
              <a:rPr lang="en-US" sz="3200" dirty="0">
                <a:solidFill>
                  <a:srgbClr val="FF0000"/>
                </a:solidFill>
              </a:rPr>
              <a:t>Traditional, hybrid, and hosted VMs</a:t>
            </a:r>
          </a:p>
        </p:txBody>
      </p:sp>
      <p:graphicFrame>
        <p:nvGraphicFramePr>
          <p:cNvPr id="6" name="Object 5"/>
          <p:cNvGraphicFramePr>
            <a:graphicFrameLocks noChangeAspect="1"/>
          </p:cNvGraphicFramePr>
          <p:nvPr>
            <p:extLst/>
          </p:nvPr>
        </p:nvGraphicFramePr>
        <p:xfrm>
          <a:off x="1127448" y="692696"/>
          <a:ext cx="5947682" cy="5964333"/>
        </p:xfrm>
        <a:graphic>
          <a:graphicData uri="http://schemas.openxmlformats.org/presentationml/2006/ole">
            <mc:AlternateContent xmlns:mc="http://schemas.openxmlformats.org/markup-compatibility/2006">
              <mc:Choice xmlns:v="urn:schemas-microsoft-com:vml" Requires="v">
                <p:oleObj spid="_x0000_s3074" name="Visio" r:id="rId3" imgW="7684472" imgH="9662268" progId="Visio.Drawing.11">
                  <p:embed/>
                </p:oleObj>
              </mc:Choice>
              <mc:Fallback>
                <p:oleObj name="Visio" r:id="rId3" imgW="7684472" imgH="9662268" progId="Visio.Drawing.11">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448" y="692696"/>
                        <a:ext cx="5947682" cy="596433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3" name="TextBox 2">
            <a:extLst>
              <a:ext uri="{FF2B5EF4-FFF2-40B4-BE49-F238E27FC236}">
                <a16:creationId xmlns:a16="http://schemas.microsoft.com/office/drawing/2014/main" id="{B4364339-E6F1-5246-97A4-5A9DC7CFE035}"/>
              </a:ext>
            </a:extLst>
          </p:cNvPr>
          <p:cNvSpPr txBox="1"/>
          <p:nvPr/>
        </p:nvSpPr>
        <p:spPr>
          <a:xfrm>
            <a:off x="3791744" y="6333864"/>
            <a:ext cx="1728192" cy="323165"/>
          </a:xfrm>
          <a:prstGeom prst="rect">
            <a:avLst/>
          </a:prstGeom>
          <a:noFill/>
        </p:spPr>
        <p:txBody>
          <a:bodyPr wrap="square" rtlCol="0">
            <a:spAutoFit/>
          </a:bodyPr>
          <a:lstStyle/>
          <a:p>
            <a:r>
              <a:rPr lang="en-US" dirty="0">
                <a:latin typeface="+mn-lt"/>
              </a:rPr>
              <a:t>Figure 10.1</a:t>
            </a:r>
          </a:p>
        </p:txBody>
      </p:sp>
      <p:sp>
        <p:nvSpPr>
          <p:cNvPr id="4" name="TextBox 3">
            <a:extLst>
              <a:ext uri="{FF2B5EF4-FFF2-40B4-BE49-F238E27FC236}">
                <a16:creationId xmlns:a16="http://schemas.microsoft.com/office/drawing/2014/main" id="{6458C53C-5D36-3E44-B82B-8067E96640E2}"/>
              </a:ext>
            </a:extLst>
          </p:cNvPr>
          <p:cNvSpPr txBox="1"/>
          <p:nvPr/>
        </p:nvSpPr>
        <p:spPr>
          <a:xfrm>
            <a:off x="7608168" y="2018709"/>
            <a:ext cx="3528391" cy="3924151"/>
          </a:xfrm>
          <a:prstGeom prst="rect">
            <a:avLst/>
          </a:prstGeom>
          <a:noFill/>
        </p:spPr>
        <p:txBody>
          <a:bodyPr wrap="square" rtlCol="0">
            <a:spAutoFit/>
          </a:bodyPr>
          <a:lstStyle/>
          <a:p>
            <a:pPr marL="342900" indent="-342900">
              <a:buAutoNum type="alphaLcParenBoth"/>
            </a:pPr>
            <a:r>
              <a:rPr lang="en-US" sz="1800" dirty="0">
                <a:latin typeface="+mn-lt"/>
              </a:rPr>
              <a:t>A taxonomy of process and system VMs for the same and different ISAs. Traditional, hybrid, and hosted are three classes of VMs with same ISA.</a:t>
            </a:r>
          </a:p>
          <a:p>
            <a:pPr marL="342900" indent="-342900">
              <a:buAutoNum type="alphaLcParenBoth"/>
            </a:pPr>
            <a:r>
              <a:rPr lang="en-US" sz="1800" dirty="0">
                <a:latin typeface="+mn-lt"/>
              </a:rPr>
              <a:t>Traditional VMs; the hypervisor supports multiple VMs and runs directly on the hardware.</a:t>
            </a:r>
          </a:p>
          <a:p>
            <a:pPr marL="342900" indent="-342900">
              <a:buAutoNum type="alphaLcParenBoth"/>
            </a:pPr>
            <a:r>
              <a:rPr lang="en-US" sz="1800" dirty="0">
                <a:latin typeface="+mn-lt"/>
              </a:rPr>
              <a:t>Hybrid VMs; the hypervisor shares the hardware with a host OS and supports multiple VMs.</a:t>
            </a:r>
          </a:p>
          <a:p>
            <a:pPr marL="342900" indent="-342900">
              <a:buAutoNum type="alphaLcParenBoth"/>
            </a:pPr>
            <a:r>
              <a:rPr lang="en-US" sz="1800" dirty="0">
                <a:latin typeface="+mn-lt"/>
              </a:rPr>
              <a:t>Hosted VM; the hypervisor runs under a host OS.</a:t>
            </a:r>
          </a:p>
          <a:p>
            <a:endParaRPr lang="en-US" dirty="0"/>
          </a:p>
        </p:txBody>
      </p:sp>
    </p:spTree>
    <p:extLst>
      <p:ext uri="{BB962C8B-B14F-4D97-AF65-F5344CB8AC3E}">
        <p14:creationId xmlns:p14="http://schemas.microsoft.com/office/powerpoint/2010/main" val="3354575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CloudComputing\LectureNotesDecember6\Slides\snapshots\VM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7720" y="490575"/>
            <a:ext cx="7547806" cy="580545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115231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457200"/>
            <a:ext cx="8229600" cy="666750"/>
          </a:xfrm>
        </p:spPr>
        <p:txBody>
          <a:bodyPr>
            <a:normAutofit/>
          </a:bodyPr>
          <a:lstStyle/>
          <a:p>
            <a:r>
              <a:rPr lang="en-US" sz="3600" dirty="0">
                <a:solidFill>
                  <a:srgbClr val="FF0000"/>
                </a:solidFill>
              </a:rPr>
              <a:t>Performance and security isolation</a:t>
            </a:r>
          </a:p>
        </p:txBody>
      </p:sp>
      <p:sp>
        <p:nvSpPr>
          <p:cNvPr id="6" name="Content Placeholder 5"/>
          <p:cNvSpPr>
            <a:spLocks noGrp="1"/>
          </p:cNvSpPr>
          <p:nvPr>
            <p:ph idx="1"/>
          </p:nvPr>
        </p:nvSpPr>
        <p:spPr>
          <a:xfrm>
            <a:off x="1847528" y="1238250"/>
            <a:ext cx="8363272" cy="4705350"/>
          </a:xfrm>
        </p:spPr>
        <p:txBody>
          <a:bodyPr/>
          <a:lstStyle/>
          <a:p>
            <a:r>
              <a:rPr lang="en-US" sz="2000" dirty="0"/>
              <a:t>The run-time behavior of an application is affected by other applications running concurrently on the same platform and competing for CPU cycles, cache, main memory, disk and network access. Thus, it is difficult to predict the completion time!</a:t>
            </a:r>
          </a:p>
          <a:p>
            <a:endParaRPr lang="en-US" sz="2000" dirty="0"/>
          </a:p>
          <a:p>
            <a:r>
              <a:rPr lang="en-US" sz="2000" dirty="0"/>
              <a:t>Performance isolation - a critical condition for </a:t>
            </a:r>
            <a:r>
              <a:rPr lang="en-US" sz="2000" dirty="0" err="1"/>
              <a:t>QoS</a:t>
            </a:r>
            <a:r>
              <a:rPr lang="en-US" sz="2000" dirty="0"/>
              <a:t> guarantees in shared computing environments.</a:t>
            </a:r>
          </a:p>
          <a:p>
            <a:endParaRPr lang="en-US" sz="2000" dirty="0"/>
          </a:p>
          <a:p>
            <a:r>
              <a:rPr lang="en-US" sz="2000" dirty="0"/>
              <a:t>A VMM is a much simpler and better specified system than a traditional operating system.  Example - </a:t>
            </a:r>
            <a:r>
              <a:rPr lang="en-US" sz="2000" dirty="0" err="1"/>
              <a:t>Xen</a:t>
            </a:r>
            <a:r>
              <a:rPr lang="en-US" sz="2000" dirty="0"/>
              <a:t> has approximately 60,000 lines of code; Denali has only about half, 30,000.</a:t>
            </a:r>
          </a:p>
          <a:p>
            <a:endParaRPr lang="en-US" sz="2000" dirty="0"/>
          </a:p>
          <a:p>
            <a:r>
              <a:rPr lang="en-US" sz="2000" dirty="0"/>
              <a:t>The security vulnerability of VMMs is considerably reduced as the systems expose a much smaller number of privileged functions.</a:t>
            </a:r>
          </a:p>
          <a:p>
            <a:endParaRPr lang="en-US" sz="2000" dirty="0"/>
          </a:p>
        </p:txBody>
      </p:sp>
    </p:spTree>
    <p:extLst>
      <p:ext uri="{BB962C8B-B14F-4D97-AF65-F5344CB8AC3E}">
        <p14:creationId xmlns:p14="http://schemas.microsoft.com/office/powerpoint/2010/main" val="523485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5A3E1-DCE2-4044-BFF3-F43CB413FF22}"/>
              </a:ext>
            </a:extLst>
          </p:cNvPr>
          <p:cNvSpPr>
            <a:spLocks noGrp="1"/>
          </p:cNvSpPr>
          <p:nvPr>
            <p:ph type="title"/>
          </p:nvPr>
        </p:nvSpPr>
        <p:spPr>
          <a:xfrm>
            <a:off x="1055440" y="365125"/>
            <a:ext cx="10298360" cy="1325563"/>
          </a:xfrm>
        </p:spPr>
        <p:txBody>
          <a:bodyPr/>
          <a:lstStyle/>
          <a:p>
            <a:r>
              <a:rPr lang="en-US" dirty="0">
                <a:solidFill>
                  <a:srgbClr val="FF0000"/>
                </a:solidFill>
              </a:rPr>
              <a:t>Activity #2</a:t>
            </a:r>
          </a:p>
        </p:txBody>
      </p:sp>
      <p:sp>
        <p:nvSpPr>
          <p:cNvPr id="3" name="Content Placeholder 2">
            <a:extLst>
              <a:ext uri="{FF2B5EF4-FFF2-40B4-BE49-F238E27FC236}">
                <a16:creationId xmlns:a16="http://schemas.microsoft.com/office/drawing/2014/main" id="{F0429748-8AA9-3741-989B-23DA99360F67}"/>
              </a:ext>
            </a:extLst>
          </p:cNvPr>
          <p:cNvSpPr>
            <a:spLocks noGrp="1"/>
          </p:cNvSpPr>
          <p:nvPr>
            <p:ph idx="1"/>
          </p:nvPr>
        </p:nvSpPr>
        <p:spPr/>
        <p:txBody>
          <a:bodyPr/>
          <a:lstStyle/>
          <a:p>
            <a:r>
              <a:rPr lang="en-US" dirty="0"/>
              <a:t>True or False.</a:t>
            </a:r>
          </a:p>
          <a:p>
            <a:pPr marL="914400" lvl="1" indent="-457200">
              <a:buFont typeface="+mj-lt"/>
              <a:buAutoNum type="arabicPeriod"/>
            </a:pPr>
            <a:r>
              <a:rPr lang="en-US" dirty="0"/>
              <a:t>In the traditional VMs, a hypervisor can only support one VM.</a:t>
            </a:r>
          </a:p>
          <a:p>
            <a:pPr marL="914400" lvl="1" indent="-457200">
              <a:buFont typeface="+mj-lt"/>
              <a:buAutoNum type="arabicPeriod"/>
            </a:pPr>
            <a:r>
              <a:rPr lang="en-US" dirty="0"/>
              <a:t>In the traditional VMs, a hypervisor runs directly on the hardware.</a:t>
            </a:r>
          </a:p>
          <a:p>
            <a:pPr marL="914400" lvl="1" indent="-457200">
              <a:buFont typeface="+mj-lt"/>
              <a:buAutoNum type="arabicPeriod"/>
            </a:pPr>
            <a:r>
              <a:rPr lang="en-US" dirty="0"/>
              <a:t>In the hosted VMs, a hypervisor shares the hardware with a host OS.</a:t>
            </a:r>
          </a:p>
          <a:p>
            <a:pPr marL="914400" lvl="1" indent="-457200">
              <a:buFont typeface="+mj-lt"/>
              <a:buAutoNum type="arabicPeriod"/>
            </a:pPr>
            <a:r>
              <a:rPr lang="en-US" dirty="0"/>
              <a:t>Hybrid VMs and Hosted VMs use different ISA. </a:t>
            </a:r>
          </a:p>
        </p:txBody>
      </p:sp>
    </p:spTree>
    <p:extLst>
      <p:ext uri="{BB962C8B-B14F-4D97-AF65-F5344CB8AC3E}">
        <p14:creationId xmlns:p14="http://schemas.microsoft.com/office/powerpoint/2010/main" val="2045140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657225"/>
          </a:xfrm>
        </p:spPr>
        <p:txBody>
          <a:bodyPr>
            <a:normAutofit/>
          </a:bodyPr>
          <a:lstStyle/>
          <a:p>
            <a:r>
              <a:rPr lang="en-US" sz="3600" dirty="0">
                <a:solidFill>
                  <a:srgbClr val="FF0000"/>
                </a:solidFill>
              </a:rPr>
              <a:t>Computer architecture and virtualization</a:t>
            </a:r>
          </a:p>
        </p:txBody>
      </p:sp>
      <p:sp>
        <p:nvSpPr>
          <p:cNvPr id="3" name="Content Placeholder 2"/>
          <p:cNvSpPr>
            <a:spLocks noGrp="1"/>
          </p:cNvSpPr>
          <p:nvPr>
            <p:ph idx="1"/>
          </p:nvPr>
        </p:nvSpPr>
        <p:spPr>
          <a:xfrm>
            <a:off x="1415480" y="1381126"/>
            <a:ext cx="9217024" cy="4486275"/>
          </a:xfrm>
        </p:spPr>
        <p:txBody>
          <a:bodyPr/>
          <a:lstStyle/>
          <a:p>
            <a:r>
              <a:rPr lang="en-US" sz="2000" dirty="0"/>
              <a:t>Conditions for efficient virtualization:</a:t>
            </a:r>
          </a:p>
          <a:p>
            <a:pPr lvl="1"/>
            <a:r>
              <a:rPr lang="en-US" sz="1800" dirty="0"/>
              <a:t>A program running under the VMM should exhibit a behavior essentially identical to that demonstrated when running on an equivalent machine directly.</a:t>
            </a:r>
          </a:p>
          <a:p>
            <a:pPr lvl="1"/>
            <a:r>
              <a:rPr lang="en-US" sz="1800" dirty="0"/>
              <a:t>The VMM should be in complete control of the virtualized resources.</a:t>
            </a:r>
          </a:p>
          <a:p>
            <a:pPr lvl="1"/>
            <a:r>
              <a:rPr lang="en-US" sz="1800" dirty="0"/>
              <a:t>A statistically significant fraction of machine instructions must be executed without the intervention of the VMM.</a:t>
            </a:r>
          </a:p>
          <a:p>
            <a:r>
              <a:rPr lang="en-US" sz="2000" dirty="0"/>
              <a:t>Two classes of machine instructions:</a:t>
            </a:r>
          </a:p>
          <a:p>
            <a:pPr lvl="1"/>
            <a:r>
              <a:rPr lang="en-US" sz="1600" dirty="0"/>
              <a:t> </a:t>
            </a:r>
            <a:r>
              <a:rPr lang="en-US" sz="1800" dirty="0"/>
              <a:t>Sensitive - require special precautions at execution time: </a:t>
            </a:r>
          </a:p>
          <a:p>
            <a:pPr lvl="2"/>
            <a:r>
              <a:rPr lang="en-US" dirty="0"/>
              <a:t>Control sensitive - instructions that attempt to change either the memory allocation or the privileged mode.</a:t>
            </a:r>
          </a:p>
          <a:p>
            <a:pPr lvl="2"/>
            <a:r>
              <a:rPr lang="en-US" dirty="0"/>
              <a:t>Mode sensitive - instructions whose behavior is different in the privileged mode. </a:t>
            </a:r>
          </a:p>
          <a:p>
            <a:pPr lvl="1"/>
            <a:r>
              <a:rPr lang="en-US" sz="1800" dirty="0"/>
              <a:t>Innocuous - not sensitive.</a:t>
            </a:r>
          </a:p>
        </p:txBody>
      </p:sp>
    </p:spTree>
    <p:extLst>
      <p:ext uri="{BB962C8B-B14F-4D97-AF65-F5344CB8AC3E}">
        <p14:creationId xmlns:p14="http://schemas.microsoft.com/office/powerpoint/2010/main" val="3121270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23876"/>
            <a:ext cx="8229600" cy="571499"/>
          </a:xfrm>
        </p:spPr>
        <p:txBody>
          <a:bodyPr>
            <a:noAutofit/>
          </a:bodyPr>
          <a:lstStyle/>
          <a:p>
            <a:r>
              <a:rPr lang="en-US" sz="3600" dirty="0">
                <a:solidFill>
                  <a:srgbClr val="FF0000"/>
                </a:solidFill>
              </a:rPr>
              <a:t>Full virtualization and </a:t>
            </a:r>
            <a:r>
              <a:rPr lang="en-US" sz="3600" dirty="0" err="1">
                <a:solidFill>
                  <a:srgbClr val="FF0000"/>
                </a:solidFill>
              </a:rPr>
              <a:t>paravirtualization</a:t>
            </a:r>
            <a:endParaRPr lang="en-US" sz="3600" dirty="0">
              <a:solidFill>
                <a:srgbClr val="FF0000"/>
              </a:solidFill>
            </a:endParaRPr>
          </a:p>
        </p:txBody>
      </p:sp>
      <p:sp>
        <p:nvSpPr>
          <p:cNvPr id="3" name="Content Placeholder 2"/>
          <p:cNvSpPr>
            <a:spLocks noGrp="1"/>
          </p:cNvSpPr>
          <p:nvPr>
            <p:ph idx="1"/>
          </p:nvPr>
        </p:nvSpPr>
        <p:spPr>
          <a:xfrm>
            <a:off x="1487488" y="1514475"/>
            <a:ext cx="8784976" cy="4352925"/>
          </a:xfrm>
        </p:spPr>
        <p:txBody>
          <a:bodyPr/>
          <a:lstStyle/>
          <a:p>
            <a:r>
              <a:rPr lang="en-US" sz="2000" dirty="0"/>
              <a:t>Full virtualization – a guest OS can run unchanged under the VMM as if it was running directly on the hardware platform.</a:t>
            </a:r>
          </a:p>
          <a:p>
            <a:pPr lvl="1"/>
            <a:r>
              <a:rPr lang="en-US" sz="1800" dirty="0"/>
              <a:t>Requires a </a:t>
            </a:r>
            <a:r>
              <a:rPr lang="en-US" sz="1800" dirty="0" err="1"/>
              <a:t>virtualizable</a:t>
            </a:r>
            <a:r>
              <a:rPr lang="en-US" sz="1800" dirty="0"/>
              <a:t> architecture. </a:t>
            </a:r>
          </a:p>
          <a:p>
            <a:pPr lvl="1"/>
            <a:r>
              <a:rPr lang="en-US" sz="1800" dirty="0"/>
              <a:t>Examples: </a:t>
            </a:r>
            <a:r>
              <a:rPr lang="en-US" sz="1800" dirty="0" err="1"/>
              <a:t>Vmware</a:t>
            </a:r>
            <a:r>
              <a:rPr lang="en-US" sz="1800" dirty="0"/>
              <a:t>.</a:t>
            </a:r>
          </a:p>
          <a:p>
            <a:pPr lvl="1">
              <a:buNone/>
            </a:pPr>
            <a:endParaRPr lang="en-US" sz="1800" dirty="0"/>
          </a:p>
          <a:p>
            <a:r>
              <a:rPr lang="en-US" sz="2000" dirty="0" err="1"/>
              <a:t>Paravirtualization</a:t>
            </a:r>
            <a:r>
              <a:rPr lang="en-US" sz="2000" dirty="0"/>
              <a:t> - a guest operating system is modified to use only instructions that can be virtualized. Reasons for </a:t>
            </a:r>
            <a:r>
              <a:rPr lang="en-US" sz="2000" dirty="0" err="1"/>
              <a:t>paravirtualization</a:t>
            </a:r>
            <a:r>
              <a:rPr lang="en-US" sz="2000" dirty="0"/>
              <a:t>:</a:t>
            </a:r>
          </a:p>
          <a:p>
            <a:pPr lvl="1"/>
            <a:r>
              <a:rPr lang="en-US" sz="1800" dirty="0"/>
              <a:t>Some aspects of the hardware cannot be virtualized.</a:t>
            </a:r>
          </a:p>
          <a:p>
            <a:pPr lvl="1"/>
            <a:r>
              <a:rPr lang="en-US" sz="1800" dirty="0"/>
              <a:t> Improved performance.</a:t>
            </a:r>
          </a:p>
          <a:p>
            <a:pPr lvl="1"/>
            <a:r>
              <a:rPr lang="en-US" sz="1800" dirty="0"/>
              <a:t> Present a simpler interface.</a:t>
            </a:r>
          </a:p>
          <a:p>
            <a:pPr marL="457200" lvl="1" indent="0">
              <a:buNone/>
            </a:pPr>
            <a:r>
              <a:rPr lang="en-US" sz="1800" dirty="0"/>
              <a:t>Examples: </a:t>
            </a:r>
            <a:r>
              <a:rPr lang="en-US" sz="1800" dirty="0" err="1"/>
              <a:t>Xen</a:t>
            </a:r>
            <a:r>
              <a:rPr lang="en-US" sz="1800" dirty="0"/>
              <a:t>, </a:t>
            </a:r>
            <a:r>
              <a:rPr lang="en-US" sz="1800" dirty="0" err="1"/>
              <a:t>Denaly</a:t>
            </a:r>
            <a:endParaRPr lang="en-US" sz="1800" dirty="0"/>
          </a:p>
        </p:txBody>
      </p:sp>
    </p:spTree>
    <p:extLst>
      <p:ext uri="{BB962C8B-B14F-4D97-AF65-F5344CB8AC3E}">
        <p14:creationId xmlns:p14="http://schemas.microsoft.com/office/powerpoint/2010/main" val="366694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971676" y="533401"/>
            <a:ext cx="8239125" cy="523875"/>
          </a:xfrm>
        </p:spPr>
        <p:txBody>
          <a:bodyPr>
            <a:noAutofit/>
          </a:bodyPr>
          <a:lstStyle/>
          <a:p>
            <a:r>
              <a:rPr lang="en-US" sz="3600" dirty="0">
                <a:solidFill>
                  <a:srgbClr val="FF0000"/>
                </a:solidFill>
              </a:rPr>
              <a:t>Main Topics</a:t>
            </a:r>
          </a:p>
        </p:txBody>
      </p:sp>
      <p:sp>
        <p:nvSpPr>
          <p:cNvPr id="7" name="Content Placeholder 6"/>
          <p:cNvSpPr>
            <a:spLocks noGrp="1"/>
          </p:cNvSpPr>
          <p:nvPr>
            <p:ph idx="1"/>
          </p:nvPr>
        </p:nvSpPr>
        <p:spPr>
          <a:xfrm>
            <a:off x="1487488" y="1304925"/>
            <a:ext cx="8951912" cy="4724400"/>
          </a:xfrm>
        </p:spPr>
        <p:txBody>
          <a:bodyPr>
            <a:normAutofit lnSpcReduction="10000"/>
          </a:bodyPr>
          <a:lstStyle/>
          <a:p>
            <a:pPr marL="0" indent="0"/>
            <a:r>
              <a:rPr lang="en-US" sz="2000" dirty="0"/>
              <a:t>  Virtualization.</a:t>
            </a:r>
          </a:p>
          <a:p>
            <a:pPr marL="0" indent="0"/>
            <a:r>
              <a:rPr lang="en-US" sz="2000" dirty="0"/>
              <a:t>  Layering and virtualization.</a:t>
            </a:r>
          </a:p>
          <a:p>
            <a:pPr marL="0" indent="0"/>
            <a:r>
              <a:rPr lang="en-US" sz="2000" dirty="0"/>
              <a:t>  Virtual machine monitor. </a:t>
            </a:r>
          </a:p>
          <a:p>
            <a:pPr marL="0" indent="0"/>
            <a:r>
              <a:rPr lang="en-US" sz="2000" dirty="0"/>
              <a:t>  Virtual machine.</a:t>
            </a:r>
          </a:p>
          <a:p>
            <a:pPr marL="0" indent="0"/>
            <a:r>
              <a:rPr lang="en-US" sz="2000" dirty="0"/>
              <a:t>  Performance and security isolation.</a:t>
            </a:r>
          </a:p>
          <a:p>
            <a:pPr marL="0" indent="0"/>
            <a:r>
              <a:rPr lang="en-US" sz="2000" dirty="0"/>
              <a:t>  Architectural support for virtualization.</a:t>
            </a:r>
          </a:p>
          <a:p>
            <a:pPr marL="0" indent="0"/>
            <a:r>
              <a:rPr lang="en-US" sz="2000" dirty="0"/>
              <a:t>  x86 support for virtualization.</a:t>
            </a:r>
          </a:p>
          <a:p>
            <a:pPr marL="0" indent="0"/>
            <a:r>
              <a:rPr lang="en-US" sz="2000" dirty="0"/>
              <a:t>  Full and </a:t>
            </a:r>
            <a:r>
              <a:rPr lang="en-US" sz="2000" dirty="0" err="1"/>
              <a:t>paravirtualization</a:t>
            </a:r>
            <a:r>
              <a:rPr lang="en-US" sz="2000" dirty="0"/>
              <a:t>.</a:t>
            </a:r>
          </a:p>
          <a:p>
            <a:pPr marL="0" indent="0"/>
            <a:r>
              <a:rPr lang="en-US" sz="2000" dirty="0"/>
              <a:t>  </a:t>
            </a:r>
            <a:r>
              <a:rPr lang="en-US" sz="2000" dirty="0" err="1"/>
              <a:t>Xen</a:t>
            </a:r>
            <a:r>
              <a:rPr lang="en-US" sz="2000" dirty="0"/>
              <a:t>  1.0 and </a:t>
            </a:r>
            <a:r>
              <a:rPr lang="en-US" sz="2000" dirty="0" err="1"/>
              <a:t>Xen</a:t>
            </a:r>
            <a:r>
              <a:rPr lang="en-US" sz="2000" dirty="0"/>
              <a:t> 2.0.</a:t>
            </a:r>
          </a:p>
          <a:p>
            <a:pPr marL="0" indent="0"/>
            <a:r>
              <a:rPr lang="en-US" sz="2000" dirty="0"/>
              <a:t>  Performance comparison of virtual machine monitors.</a:t>
            </a:r>
          </a:p>
          <a:p>
            <a:pPr marL="0" indent="0"/>
            <a:r>
              <a:rPr lang="en-US" sz="2000" dirty="0"/>
              <a:t>  The darker side of virtualization.</a:t>
            </a:r>
          </a:p>
          <a:p>
            <a:pPr marL="0" indent="0"/>
            <a:r>
              <a:rPr lang="en-US" sz="2000" dirty="0"/>
              <a:t>  Security risks.</a:t>
            </a:r>
          </a:p>
        </p:txBody>
      </p:sp>
    </p:spTree>
    <p:extLst>
      <p:ext uri="{BB962C8B-B14F-4D97-AF65-F5344CB8AC3E}">
        <p14:creationId xmlns:p14="http://schemas.microsoft.com/office/powerpoint/2010/main" val="3203697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8064" y="1772816"/>
            <a:ext cx="3096344" cy="581025"/>
          </a:xfrm>
        </p:spPr>
        <p:txBody>
          <a:bodyPr>
            <a:normAutofit fontScale="90000"/>
          </a:bodyPr>
          <a:lstStyle/>
          <a:p>
            <a:r>
              <a:rPr lang="en-US" sz="3200" dirty="0">
                <a:solidFill>
                  <a:srgbClr val="FF0000"/>
                </a:solidFill>
              </a:rPr>
              <a:t>Full virtualization and </a:t>
            </a:r>
            <a:r>
              <a:rPr lang="en-US" sz="3200" dirty="0" err="1">
                <a:solidFill>
                  <a:srgbClr val="FF0000"/>
                </a:solidFill>
              </a:rPr>
              <a:t>paravirtualization</a:t>
            </a:r>
            <a:endParaRPr lang="en-US" sz="3200" dirty="0">
              <a:solidFill>
                <a:srgbClr val="FF0000"/>
              </a:solidFill>
            </a:endParaRPr>
          </a:p>
        </p:txBody>
      </p:sp>
      <p:graphicFrame>
        <p:nvGraphicFramePr>
          <p:cNvPr id="6" name="Object 5"/>
          <p:cNvGraphicFramePr>
            <a:graphicFrameLocks noChangeAspect="1"/>
          </p:cNvGraphicFramePr>
          <p:nvPr>
            <p:extLst/>
          </p:nvPr>
        </p:nvGraphicFramePr>
        <p:xfrm>
          <a:off x="3359696" y="692696"/>
          <a:ext cx="6276975" cy="3698875"/>
        </p:xfrm>
        <a:graphic>
          <a:graphicData uri="http://schemas.openxmlformats.org/presentationml/2006/ole">
            <mc:AlternateContent xmlns:mc="http://schemas.openxmlformats.org/markup-compatibility/2006">
              <mc:Choice xmlns:v="urn:schemas-microsoft-com:vml" Requires="v">
                <p:oleObj spid="_x0000_s4098" name="Visio" r:id="rId3" imgW="6277619" imgH="3698402" progId="Visio.Drawing.11">
                  <p:embed/>
                </p:oleObj>
              </mc:Choice>
              <mc:Fallback>
                <p:oleObj name="Visio" r:id="rId3" imgW="6277619" imgH="3698402" progId="Visio.Drawing.11">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696" y="692696"/>
                        <a:ext cx="6276975" cy="36988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EA0AD9B0-92D7-FA4F-99ED-47AFB1C62C66}"/>
              </a:ext>
            </a:extLst>
          </p:cNvPr>
          <p:cNvSpPr txBox="1"/>
          <p:nvPr/>
        </p:nvSpPr>
        <p:spPr>
          <a:xfrm>
            <a:off x="839416" y="4653136"/>
            <a:ext cx="9649072" cy="1477328"/>
          </a:xfrm>
          <a:prstGeom prst="rect">
            <a:avLst/>
          </a:prstGeom>
          <a:noFill/>
        </p:spPr>
        <p:txBody>
          <a:bodyPr wrap="square" rtlCol="0">
            <a:spAutoFit/>
          </a:bodyPr>
          <a:lstStyle/>
          <a:p>
            <a:r>
              <a:rPr lang="en-US" dirty="0"/>
              <a:t> (A) Full virtualization requires the hardware abstraction layer of the guest OS to have some knowledge about the processor architecture. The guest OS runs unchanged. This virtualization mode is more efficient than paravirtualization.</a:t>
            </a:r>
          </a:p>
          <a:p>
            <a:r>
              <a:rPr lang="en-US" dirty="0"/>
              <a:t>(B) Paravirtualization is used when the processor architecture is not easily virtualizable. The hardware abstraction layer of the guest OS does not have knowledge about the hardware. The guest OS is modified to run under the hypervisor and must be ported to individual hardware platforms.</a:t>
            </a:r>
          </a:p>
        </p:txBody>
      </p:sp>
      <p:sp>
        <p:nvSpPr>
          <p:cNvPr id="3" name="TextBox 2">
            <a:extLst>
              <a:ext uri="{FF2B5EF4-FFF2-40B4-BE49-F238E27FC236}">
                <a16:creationId xmlns:a16="http://schemas.microsoft.com/office/drawing/2014/main" id="{6C92D0B5-5456-4244-A4E9-11ABD321EE0D}"/>
              </a:ext>
            </a:extLst>
          </p:cNvPr>
          <p:cNvSpPr txBox="1"/>
          <p:nvPr/>
        </p:nvSpPr>
        <p:spPr>
          <a:xfrm>
            <a:off x="1487488" y="3128861"/>
            <a:ext cx="1656184" cy="338554"/>
          </a:xfrm>
          <a:prstGeom prst="rect">
            <a:avLst/>
          </a:prstGeom>
          <a:noFill/>
        </p:spPr>
        <p:txBody>
          <a:bodyPr wrap="square" rtlCol="0">
            <a:spAutoFit/>
          </a:bodyPr>
          <a:lstStyle/>
          <a:p>
            <a:r>
              <a:rPr lang="en-US" sz="1600" dirty="0">
                <a:latin typeface="+mn-lt"/>
              </a:rPr>
              <a:t>Figure 10.2</a:t>
            </a:r>
          </a:p>
        </p:txBody>
      </p:sp>
    </p:spTree>
    <p:extLst>
      <p:ext uri="{BB962C8B-B14F-4D97-AF65-F5344CB8AC3E}">
        <p14:creationId xmlns:p14="http://schemas.microsoft.com/office/powerpoint/2010/main" val="3877453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038350" y="561975"/>
            <a:ext cx="8343900" cy="447675"/>
          </a:xfrm>
        </p:spPr>
        <p:txBody>
          <a:bodyPr>
            <a:noAutofit/>
          </a:bodyPr>
          <a:lstStyle/>
          <a:p>
            <a:r>
              <a:rPr lang="en-US" sz="3200" dirty="0">
                <a:solidFill>
                  <a:srgbClr val="FF0000"/>
                </a:solidFill>
              </a:rPr>
              <a:t>Virtualization of x86 architecture </a:t>
            </a:r>
          </a:p>
        </p:txBody>
      </p:sp>
      <p:sp>
        <p:nvSpPr>
          <p:cNvPr id="7" name="Content Placeholder 6"/>
          <p:cNvSpPr>
            <a:spLocks noGrp="1"/>
          </p:cNvSpPr>
          <p:nvPr>
            <p:ph idx="1"/>
          </p:nvPr>
        </p:nvSpPr>
        <p:spPr>
          <a:xfrm>
            <a:off x="1981200" y="1162050"/>
            <a:ext cx="8229600" cy="4933950"/>
          </a:xfrm>
        </p:spPr>
        <p:txBody>
          <a:bodyPr/>
          <a:lstStyle/>
          <a:p>
            <a:r>
              <a:rPr lang="en-US" sz="2000" dirty="0"/>
              <a:t>Ring de-privileging - a VMMs forces the operating system and the applications to run at a privilege level greater than 0.</a:t>
            </a:r>
          </a:p>
          <a:p>
            <a:r>
              <a:rPr lang="en-US" sz="2000" dirty="0"/>
              <a:t>Ring aliasing - a guest OS is forced to run at a privilege level other  than that it was originally designed for.</a:t>
            </a:r>
          </a:p>
          <a:p>
            <a:r>
              <a:rPr lang="en-US" sz="2000" dirty="0"/>
              <a:t>Address space compression - a VMM uses parts of the guest address space to store several system data structures.</a:t>
            </a:r>
          </a:p>
          <a:p>
            <a:r>
              <a:rPr lang="en-US" sz="2000" dirty="0"/>
              <a:t>Non-faulting access to privileged state - several store instructions can only be executed at privileged level 0 because  they operate on  data structures that control the CPU operation. They fail silently when executed at a privilege level other than 0.</a:t>
            </a:r>
          </a:p>
          <a:p>
            <a:r>
              <a:rPr lang="en-US" sz="2000" dirty="0"/>
              <a:t>Guest system calls which cause transitions to/from privilege level 0 must be emulated by the VMM.</a:t>
            </a:r>
          </a:p>
          <a:p>
            <a:r>
              <a:rPr lang="en-US" sz="2000" dirty="0"/>
              <a:t>Interrupt virtualization - in response to a physical interrupt, the VMM generates a ``virtual interrupt'' and delivers it later to the target guest OS which can mask interrupts.</a:t>
            </a:r>
          </a:p>
          <a:p>
            <a:endParaRPr lang="en-US" sz="2000" dirty="0"/>
          </a:p>
        </p:txBody>
      </p:sp>
    </p:spTree>
    <p:extLst>
      <p:ext uri="{BB962C8B-B14F-4D97-AF65-F5344CB8AC3E}">
        <p14:creationId xmlns:p14="http://schemas.microsoft.com/office/powerpoint/2010/main" val="1793681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1"/>
            <a:ext cx="8229600" cy="676275"/>
          </a:xfrm>
        </p:spPr>
        <p:txBody>
          <a:bodyPr>
            <a:normAutofit/>
          </a:bodyPr>
          <a:lstStyle/>
          <a:p>
            <a:r>
              <a:rPr lang="en-US" sz="3600" dirty="0">
                <a:solidFill>
                  <a:srgbClr val="FF0000"/>
                </a:solidFill>
              </a:rPr>
              <a:t>Virtualization of x86 architecture (cont’d)</a:t>
            </a:r>
          </a:p>
        </p:txBody>
      </p:sp>
      <p:sp>
        <p:nvSpPr>
          <p:cNvPr id="3" name="Content Placeholder 2"/>
          <p:cNvSpPr>
            <a:spLocks noGrp="1"/>
          </p:cNvSpPr>
          <p:nvPr>
            <p:ph idx="1"/>
          </p:nvPr>
        </p:nvSpPr>
        <p:spPr>
          <a:xfrm>
            <a:off x="2124075" y="1390650"/>
            <a:ext cx="8086725" cy="4476750"/>
          </a:xfrm>
        </p:spPr>
        <p:txBody>
          <a:bodyPr/>
          <a:lstStyle/>
          <a:p>
            <a:r>
              <a:rPr lang="en-US" sz="2000" dirty="0"/>
              <a:t>Access to hidden state - elements of the system state, e.g., descriptor caches for segment registers, are hidden; there is no mechanism for saving and restoring the hidden components when there is a context switch from one VM to another.</a:t>
            </a:r>
          </a:p>
          <a:p>
            <a:r>
              <a:rPr lang="en-US" sz="2000" dirty="0"/>
              <a:t>Ring compression - paging and segmentation protect VMM code from being overwritten by  guest OS and applications. Systems running in 64-bit mode can only use paging, but paging does not distinguish  between privilege levels 0, 1, and 2, thus the guest OS must run at privilege level 3, the so called (0/3/3) mode.  Privilege levels 1 and 2 cannot be used thus, the name ring compression.</a:t>
            </a:r>
          </a:p>
          <a:p>
            <a:r>
              <a:rPr lang="en-US" sz="2000" dirty="0"/>
              <a:t>The task-priority register is frequently used by a guest OS; the VMM must protect the access to this register and trap all attempts to access it. This can cause a significant performance degradation.</a:t>
            </a:r>
          </a:p>
        </p:txBody>
      </p:sp>
    </p:spTree>
    <p:extLst>
      <p:ext uri="{BB962C8B-B14F-4D97-AF65-F5344CB8AC3E}">
        <p14:creationId xmlns:p14="http://schemas.microsoft.com/office/powerpoint/2010/main" val="368357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42925"/>
            <a:ext cx="8229600" cy="514350"/>
          </a:xfrm>
        </p:spPr>
        <p:txBody>
          <a:bodyPr>
            <a:normAutofit fontScale="90000"/>
          </a:bodyPr>
          <a:lstStyle/>
          <a:p>
            <a:r>
              <a:rPr lang="en-US" sz="3200" dirty="0">
                <a:solidFill>
                  <a:srgbClr val="FF0000"/>
                </a:solidFill>
              </a:rPr>
              <a:t>VT-x, a major architectural enhancement </a:t>
            </a:r>
          </a:p>
        </p:txBody>
      </p:sp>
      <p:sp>
        <p:nvSpPr>
          <p:cNvPr id="3" name="Content Placeholder 2"/>
          <p:cNvSpPr>
            <a:spLocks noGrp="1"/>
          </p:cNvSpPr>
          <p:nvPr>
            <p:ph idx="1"/>
          </p:nvPr>
        </p:nvSpPr>
        <p:spPr>
          <a:xfrm>
            <a:off x="1981200" y="1552575"/>
            <a:ext cx="8229600" cy="4314825"/>
          </a:xfrm>
        </p:spPr>
        <p:txBody>
          <a:bodyPr/>
          <a:lstStyle/>
          <a:p>
            <a:r>
              <a:rPr lang="en-US" sz="2000" dirty="0"/>
              <a:t>Supports two modes of operations:</a:t>
            </a:r>
          </a:p>
          <a:p>
            <a:pPr lvl="1"/>
            <a:r>
              <a:rPr lang="en-US" sz="1800" dirty="0"/>
              <a:t>VMX root - for VMM operations.</a:t>
            </a:r>
          </a:p>
          <a:p>
            <a:pPr lvl="1"/>
            <a:r>
              <a:rPr lang="en-US" sz="1800" dirty="0"/>
              <a:t>VMX non-root -  support a VM. </a:t>
            </a:r>
          </a:p>
          <a:p>
            <a:pPr lvl="1">
              <a:buNone/>
            </a:pPr>
            <a:endParaRPr lang="en-US" sz="1800" dirty="0"/>
          </a:p>
          <a:p>
            <a:r>
              <a:rPr lang="en-US" sz="2000" dirty="0"/>
              <a:t>The Virtual Machine Control Structure including host-state and guest-state areas</a:t>
            </a:r>
            <a:r>
              <a:rPr lang="en-US" dirty="0"/>
              <a:t>.</a:t>
            </a:r>
          </a:p>
          <a:p>
            <a:pPr lvl="1"/>
            <a:r>
              <a:rPr lang="en-US" sz="1800" dirty="0"/>
              <a:t>VM entry - the processor state is loaded from the guest-state of the VM scheduled to run; then the control is transferred from VMM to the VM. </a:t>
            </a:r>
          </a:p>
          <a:p>
            <a:pPr lvl="1"/>
            <a:r>
              <a:rPr lang="en-US" sz="1800" dirty="0"/>
              <a:t>VM exit - saves the processor state in the guest-state area of the running VM; then it loads the processor state from the host-state area, finally transfers control to the VMM.</a:t>
            </a:r>
          </a:p>
        </p:txBody>
      </p:sp>
    </p:spTree>
    <p:extLst>
      <p:ext uri="{BB962C8B-B14F-4D97-AF65-F5344CB8AC3E}">
        <p14:creationId xmlns:p14="http://schemas.microsoft.com/office/powerpoint/2010/main" val="2339099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352" y="918205"/>
            <a:ext cx="2953544" cy="1325563"/>
          </a:xfrm>
        </p:spPr>
        <p:txBody>
          <a:bodyPr/>
          <a:lstStyle/>
          <a:p>
            <a:pPr algn="ctr"/>
            <a:r>
              <a:rPr lang="en-US" dirty="0">
                <a:solidFill>
                  <a:srgbClr val="FF0000"/>
                </a:solidFill>
              </a:rPr>
              <a:t>VT- x</a:t>
            </a:r>
          </a:p>
        </p:txBody>
      </p:sp>
      <p:graphicFrame>
        <p:nvGraphicFramePr>
          <p:cNvPr id="6" name="Object 5"/>
          <p:cNvGraphicFramePr>
            <a:graphicFrameLocks noChangeAspect="1"/>
          </p:cNvGraphicFramePr>
          <p:nvPr>
            <p:extLst/>
          </p:nvPr>
        </p:nvGraphicFramePr>
        <p:xfrm>
          <a:off x="2927648" y="-1179512"/>
          <a:ext cx="6053534" cy="5250665"/>
        </p:xfrm>
        <a:graphic>
          <a:graphicData uri="http://schemas.openxmlformats.org/presentationml/2006/ole">
            <mc:AlternateContent xmlns:mc="http://schemas.openxmlformats.org/markup-compatibility/2006">
              <mc:Choice xmlns:v="urn:schemas-microsoft-com:vml" Requires="v">
                <p:oleObj spid="_x0000_s5122" name="Visio" r:id="rId3" imgW="7204986" imgH="6249751" progId="Visio.Drawing.11">
                  <p:embed/>
                </p:oleObj>
              </mc:Choice>
              <mc:Fallback>
                <p:oleObj name="Visio" r:id="rId3" imgW="7204986" imgH="6249751" progId="Visio.Drawing.11">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648" y="-1179512"/>
                        <a:ext cx="6053534" cy="525066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3" name="TextBox 2">
            <a:extLst>
              <a:ext uri="{FF2B5EF4-FFF2-40B4-BE49-F238E27FC236}">
                <a16:creationId xmlns:a16="http://schemas.microsoft.com/office/drawing/2014/main" id="{D16FD1F1-D7B2-3443-8BD0-C40FD2F4A839}"/>
              </a:ext>
            </a:extLst>
          </p:cNvPr>
          <p:cNvSpPr txBox="1"/>
          <p:nvPr/>
        </p:nvSpPr>
        <p:spPr>
          <a:xfrm>
            <a:off x="9408368" y="3068960"/>
            <a:ext cx="1368152" cy="323165"/>
          </a:xfrm>
          <a:prstGeom prst="rect">
            <a:avLst/>
          </a:prstGeom>
          <a:noFill/>
        </p:spPr>
        <p:txBody>
          <a:bodyPr wrap="square" rtlCol="0">
            <a:spAutoFit/>
          </a:bodyPr>
          <a:lstStyle/>
          <a:p>
            <a:r>
              <a:rPr lang="en-US" dirty="0">
                <a:latin typeface="+mn-lt"/>
              </a:rPr>
              <a:t>Figure 10.3</a:t>
            </a:r>
          </a:p>
        </p:txBody>
      </p:sp>
      <p:sp>
        <p:nvSpPr>
          <p:cNvPr id="4" name="TextBox 3">
            <a:extLst>
              <a:ext uri="{FF2B5EF4-FFF2-40B4-BE49-F238E27FC236}">
                <a16:creationId xmlns:a16="http://schemas.microsoft.com/office/drawing/2014/main" id="{144EB319-E672-F44C-BFA5-77D83BF92E94}"/>
              </a:ext>
            </a:extLst>
          </p:cNvPr>
          <p:cNvSpPr txBox="1"/>
          <p:nvPr/>
        </p:nvSpPr>
        <p:spPr>
          <a:xfrm>
            <a:off x="1631504" y="4365104"/>
            <a:ext cx="8424936" cy="1200329"/>
          </a:xfrm>
          <a:prstGeom prst="rect">
            <a:avLst/>
          </a:prstGeom>
          <a:noFill/>
        </p:spPr>
        <p:txBody>
          <a:bodyPr wrap="square" rtlCol="0">
            <a:spAutoFit/>
          </a:bodyPr>
          <a:lstStyle/>
          <a:p>
            <a:pPr marL="342900" indent="-342900">
              <a:buAutoNum type="alphaLcParenBoth"/>
            </a:pPr>
            <a:r>
              <a:rPr lang="en-US" sz="1800" dirty="0">
                <a:latin typeface="+mn-lt"/>
              </a:rPr>
              <a:t>The two nodes of operation of VT-x. and the two operations to transit from one to another.</a:t>
            </a:r>
          </a:p>
          <a:p>
            <a:pPr marL="342900" indent="-342900">
              <a:buAutoNum type="alphaLcParenBoth"/>
            </a:pPr>
            <a:r>
              <a:rPr lang="en-US" sz="1800" dirty="0">
                <a:latin typeface="+mn-lt"/>
              </a:rPr>
              <a:t>VMCS includes host-state and guest-state which control the VM entry and VM exit transitions.</a:t>
            </a:r>
          </a:p>
        </p:txBody>
      </p:sp>
    </p:spTree>
    <p:extLst>
      <p:ext uri="{BB962C8B-B14F-4D97-AF65-F5344CB8AC3E}">
        <p14:creationId xmlns:p14="http://schemas.microsoft.com/office/powerpoint/2010/main" val="2990944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981200" y="457200"/>
            <a:ext cx="8229600" cy="781050"/>
          </a:xfrm>
        </p:spPr>
        <p:txBody>
          <a:bodyPr>
            <a:normAutofit/>
          </a:bodyPr>
          <a:lstStyle/>
          <a:p>
            <a:r>
              <a:rPr lang="en-US" sz="3600" dirty="0">
                <a:solidFill>
                  <a:srgbClr val="FF0000"/>
                </a:solidFill>
              </a:rPr>
              <a:t>VT-d, a new virtualization architecture</a:t>
            </a:r>
          </a:p>
        </p:txBody>
      </p:sp>
      <p:sp>
        <p:nvSpPr>
          <p:cNvPr id="7" name="Content Placeholder 6"/>
          <p:cNvSpPr>
            <a:spLocks noGrp="1"/>
          </p:cNvSpPr>
          <p:nvPr>
            <p:ph idx="1"/>
          </p:nvPr>
        </p:nvSpPr>
        <p:spPr>
          <a:xfrm>
            <a:off x="1981200" y="1524000"/>
            <a:ext cx="8229600" cy="4343400"/>
          </a:xfrm>
        </p:spPr>
        <p:txBody>
          <a:bodyPr>
            <a:normAutofit lnSpcReduction="10000"/>
          </a:bodyPr>
          <a:lstStyle/>
          <a:p>
            <a:r>
              <a:rPr lang="en-US" dirty="0"/>
              <a:t>I/O MMU virtualization gives VMs direct access to peripheral devices. </a:t>
            </a:r>
          </a:p>
          <a:p>
            <a:r>
              <a:rPr lang="en-US" dirty="0"/>
              <a:t>VT-d supports:</a:t>
            </a:r>
          </a:p>
          <a:p>
            <a:pPr lvl="1"/>
            <a:r>
              <a:rPr lang="en-US" dirty="0"/>
              <a:t>DMA address remapping, address translation for device DMA transfers.</a:t>
            </a:r>
          </a:p>
          <a:p>
            <a:pPr lvl="1"/>
            <a:r>
              <a:rPr lang="en-US" dirty="0"/>
              <a:t>Interrupt remapping, isolation of device interrupts and VM routing.</a:t>
            </a:r>
          </a:p>
          <a:p>
            <a:pPr lvl="1"/>
            <a:r>
              <a:rPr lang="en-US" dirty="0"/>
              <a:t>I/O device assignment, the devices can be assigned by an administrator to a VM in any configurations.</a:t>
            </a:r>
          </a:p>
          <a:p>
            <a:pPr lvl="1"/>
            <a:r>
              <a:rPr lang="en-US" dirty="0"/>
              <a:t>Reliability features, it reports and records DMA and interrupt errors that my otherwise corrupt memory and impact VM isolation.</a:t>
            </a:r>
          </a:p>
        </p:txBody>
      </p:sp>
    </p:spTree>
    <p:extLst>
      <p:ext uri="{BB962C8B-B14F-4D97-AF65-F5344CB8AC3E}">
        <p14:creationId xmlns:p14="http://schemas.microsoft.com/office/powerpoint/2010/main" val="69983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3443E-8F5F-5E45-9921-DBC4D272ABC1}"/>
              </a:ext>
            </a:extLst>
          </p:cNvPr>
          <p:cNvSpPr>
            <a:spLocks noGrp="1"/>
          </p:cNvSpPr>
          <p:nvPr>
            <p:ph type="title"/>
          </p:nvPr>
        </p:nvSpPr>
        <p:spPr>
          <a:xfrm>
            <a:off x="1271464" y="365125"/>
            <a:ext cx="10082336" cy="1325563"/>
          </a:xfrm>
        </p:spPr>
        <p:txBody>
          <a:bodyPr>
            <a:normAutofit/>
          </a:bodyPr>
          <a:lstStyle/>
          <a:p>
            <a:r>
              <a:rPr lang="en-US" sz="4000" dirty="0">
                <a:solidFill>
                  <a:srgbClr val="FF0000"/>
                </a:solidFill>
              </a:rPr>
              <a:t>Activity #3</a:t>
            </a:r>
          </a:p>
        </p:txBody>
      </p:sp>
      <p:sp>
        <p:nvSpPr>
          <p:cNvPr id="3" name="Content Placeholder 2">
            <a:extLst>
              <a:ext uri="{FF2B5EF4-FFF2-40B4-BE49-F238E27FC236}">
                <a16:creationId xmlns:a16="http://schemas.microsoft.com/office/drawing/2014/main" id="{5B98C72A-2E17-A847-B5B6-1F70AC8BF08C}"/>
              </a:ext>
            </a:extLst>
          </p:cNvPr>
          <p:cNvSpPr>
            <a:spLocks noGrp="1"/>
          </p:cNvSpPr>
          <p:nvPr>
            <p:ph idx="1"/>
          </p:nvPr>
        </p:nvSpPr>
        <p:spPr/>
        <p:txBody>
          <a:bodyPr/>
          <a:lstStyle/>
          <a:p>
            <a:pPr marL="514350" indent="-514350">
              <a:buFont typeface="+mj-lt"/>
              <a:buAutoNum type="arabicPeriod"/>
            </a:pPr>
            <a:r>
              <a:rPr lang="en-US" dirty="0"/>
              <a:t>What is a VM? What is a VMM?</a:t>
            </a:r>
          </a:p>
          <a:p>
            <a:pPr marL="514350" indent="-514350">
              <a:buFont typeface="+mj-lt"/>
              <a:buAutoNum type="arabicPeriod"/>
            </a:pPr>
            <a:endParaRPr lang="en-US" dirty="0"/>
          </a:p>
          <a:p>
            <a:pPr marL="514350" indent="-514350">
              <a:buFont typeface="+mj-lt"/>
              <a:buAutoNum type="arabicPeriod"/>
            </a:pPr>
            <a:r>
              <a:rPr lang="en-US" dirty="0"/>
              <a:t>Which of the following is not a type of VMs?</a:t>
            </a:r>
          </a:p>
          <a:p>
            <a:pPr marL="0" indent="0">
              <a:buNone/>
            </a:pPr>
            <a:r>
              <a:rPr lang="en-US" dirty="0"/>
              <a:t>	a. System VM     b. Functional VM     c. Process VM</a:t>
            </a:r>
          </a:p>
          <a:p>
            <a:pPr marL="514350" indent="-514350">
              <a:buFont typeface="+mj-lt"/>
              <a:buAutoNum type="arabicPeriod"/>
            </a:pPr>
            <a:endParaRPr lang="en-US" dirty="0"/>
          </a:p>
          <a:p>
            <a:pPr marL="0" indent="0">
              <a:buNone/>
            </a:pPr>
            <a:r>
              <a:rPr lang="en-US" dirty="0"/>
              <a:t>3. True or False.</a:t>
            </a:r>
          </a:p>
          <a:p>
            <a:pPr marL="914400" lvl="1" indent="-457200">
              <a:buFont typeface="+mj-lt"/>
              <a:buAutoNum type="alphaLcPeriod"/>
            </a:pPr>
            <a:r>
              <a:rPr lang="en-US" dirty="0"/>
              <a:t>The guest OS in full virtualization does not have any knowledge about the processor architecture.</a:t>
            </a:r>
          </a:p>
          <a:p>
            <a:pPr marL="914400" lvl="1" indent="-457200">
              <a:buFont typeface="+mj-lt"/>
              <a:buAutoNum type="alphaLcPeriod"/>
            </a:pPr>
            <a:r>
              <a:rPr lang="en-US" dirty="0"/>
              <a:t>Full virtualization is less efficient than the paravirtualization.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89250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95300"/>
            <a:ext cx="8229600" cy="666750"/>
          </a:xfrm>
        </p:spPr>
        <p:txBody>
          <a:bodyPr>
            <a:normAutofit/>
          </a:bodyPr>
          <a:lstStyle/>
          <a:p>
            <a:r>
              <a:rPr lang="en-US" sz="3600" dirty="0" err="1">
                <a:solidFill>
                  <a:srgbClr val="FF0000"/>
                </a:solidFill>
              </a:rPr>
              <a:t>Xen</a:t>
            </a:r>
            <a:r>
              <a:rPr lang="en-US" sz="3600" dirty="0">
                <a:solidFill>
                  <a:srgbClr val="FF0000"/>
                </a:solidFill>
              </a:rPr>
              <a:t> - a VMM based on </a:t>
            </a:r>
            <a:r>
              <a:rPr lang="en-US" sz="3600" dirty="0" err="1">
                <a:solidFill>
                  <a:srgbClr val="FF0000"/>
                </a:solidFill>
              </a:rPr>
              <a:t>paravirtualization</a:t>
            </a:r>
            <a:endParaRPr lang="en-US" sz="3600" dirty="0">
              <a:solidFill>
                <a:srgbClr val="FF0000"/>
              </a:solidFill>
            </a:endParaRPr>
          </a:p>
        </p:txBody>
      </p:sp>
      <p:sp>
        <p:nvSpPr>
          <p:cNvPr id="6" name="Content Placeholder 5"/>
          <p:cNvSpPr>
            <a:spLocks noGrp="1"/>
          </p:cNvSpPr>
          <p:nvPr>
            <p:ph idx="1"/>
          </p:nvPr>
        </p:nvSpPr>
        <p:spPr>
          <a:xfrm>
            <a:off x="1343472" y="1484784"/>
            <a:ext cx="8795320" cy="4829175"/>
          </a:xfrm>
        </p:spPr>
        <p:txBody>
          <a:bodyPr/>
          <a:lstStyle/>
          <a:p>
            <a:r>
              <a:rPr lang="en-US" sz="2000" dirty="0"/>
              <a:t>The goal of the Cambridge group - design a VMM capable of scaling to about 100 VMs running standard applications and services without any modifications to the Application Binary Interface (ABI).</a:t>
            </a:r>
          </a:p>
          <a:p>
            <a:r>
              <a:rPr lang="en-US" sz="2000" dirty="0"/>
              <a:t>Linux, </a:t>
            </a:r>
            <a:r>
              <a:rPr lang="en-US" sz="2000" dirty="0" err="1"/>
              <a:t>Minix</a:t>
            </a:r>
            <a:r>
              <a:rPr lang="en-US" sz="2000" dirty="0"/>
              <a:t>, </a:t>
            </a:r>
            <a:r>
              <a:rPr lang="en-US" sz="2000" dirty="0" err="1"/>
              <a:t>NetBSD</a:t>
            </a:r>
            <a:r>
              <a:rPr lang="en-US" sz="2000" dirty="0"/>
              <a:t>, FreeBSD, NetWare, and OZONE can operate as </a:t>
            </a:r>
            <a:r>
              <a:rPr lang="en-US" sz="2000" dirty="0" err="1"/>
              <a:t>paravirtualized</a:t>
            </a:r>
            <a:r>
              <a:rPr lang="en-US" sz="2000" dirty="0"/>
              <a:t> </a:t>
            </a:r>
            <a:r>
              <a:rPr lang="en-US" sz="2000" dirty="0" err="1"/>
              <a:t>Xen</a:t>
            </a:r>
            <a:r>
              <a:rPr lang="en-US" sz="2000" dirty="0"/>
              <a:t> guest OS running on x86, x86-64, Itanium, and ARM architectures.</a:t>
            </a:r>
          </a:p>
          <a:p>
            <a:r>
              <a:rPr lang="en-US" sz="2000" dirty="0" err="1"/>
              <a:t>Xen</a:t>
            </a:r>
            <a:r>
              <a:rPr lang="en-US" sz="2000" dirty="0"/>
              <a:t> domain - ensemble of address spaces hosting a guest OS and applications running under the guest OS.  Runs on a virtual CPU. </a:t>
            </a:r>
          </a:p>
          <a:p>
            <a:pPr lvl="1"/>
            <a:r>
              <a:rPr lang="en-US" sz="1800" dirty="0"/>
              <a:t>Dom0 - dedicated to execution of </a:t>
            </a:r>
            <a:r>
              <a:rPr lang="en-US" sz="1800" dirty="0" err="1"/>
              <a:t>Xen</a:t>
            </a:r>
            <a:r>
              <a:rPr lang="en-US" sz="1800" dirty="0"/>
              <a:t> control functions and privileged instructions.</a:t>
            </a:r>
          </a:p>
          <a:p>
            <a:pPr lvl="1"/>
            <a:r>
              <a:rPr lang="en-US" sz="1800" dirty="0" err="1"/>
              <a:t>DomU</a:t>
            </a:r>
            <a:r>
              <a:rPr lang="en-US" sz="1800" dirty="0"/>
              <a:t> - a user domain.</a:t>
            </a:r>
          </a:p>
          <a:p>
            <a:r>
              <a:rPr lang="en-US" sz="2200" dirty="0"/>
              <a:t>Applications make system calls using  </a:t>
            </a:r>
            <a:r>
              <a:rPr lang="en-US" sz="2200" dirty="0" err="1"/>
              <a:t>hypercalls</a:t>
            </a:r>
            <a:r>
              <a:rPr lang="en-US" sz="2200" dirty="0"/>
              <a:t> processed by </a:t>
            </a:r>
            <a:r>
              <a:rPr lang="en-US" sz="2200" dirty="0" err="1"/>
              <a:t>Xen</a:t>
            </a:r>
            <a:r>
              <a:rPr lang="en-US" sz="2200" dirty="0"/>
              <a:t>;  privileged instructions issued by a guest OS are </a:t>
            </a:r>
            <a:r>
              <a:rPr lang="en-US" sz="2200" dirty="0" err="1"/>
              <a:t>paravirtualized</a:t>
            </a:r>
            <a:r>
              <a:rPr lang="en-US" sz="2200" dirty="0"/>
              <a:t> and must be validated by </a:t>
            </a:r>
            <a:r>
              <a:rPr lang="en-US" sz="2200" dirty="0" err="1"/>
              <a:t>Xen</a:t>
            </a:r>
            <a:r>
              <a:rPr lang="en-US" sz="2200" dirty="0"/>
              <a:t>.</a:t>
            </a:r>
          </a:p>
          <a:p>
            <a:endParaRPr lang="en-US" sz="1800" dirty="0"/>
          </a:p>
        </p:txBody>
      </p:sp>
    </p:spTree>
    <p:extLst>
      <p:ext uri="{BB962C8B-B14F-4D97-AF65-F5344CB8AC3E}">
        <p14:creationId xmlns:p14="http://schemas.microsoft.com/office/powerpoint/2010/main" val="3730167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696" y="1556792"/>
            <a:ext cx="2511573" cy="561975"/>
          </a:xfrm>
        </p:spPr>
        <p:txBody>
          <a:bodyPr/>
          <a:lstStyle/>
          <a:p>
            <a:pPr algn="ctr"/>
            <a:r>
              <a:rPr lang="en-US" sz="3200" dirty="0" err="1">
                <a:solidFill>
                  <a:srgbClr val="FF0000"/>
                </a:solidFill>
              </a:rPr>
              <a:t>Xen</a:t>
            </a:r>
            <a:endParaRPr lang="en-US" sz="3200" dirty="0">
              <a:solidFill>
                <a:srgbClr val="FF0000"/>
              </a:solidFill>
            </a:endParaRPr>
          </a:p>
        </p:txBody>
      </p:sp>
      <p:graphicFrame>
        <p:nvGraphicFramePr>
          <p:cNvPr id="6" name="Object 5"/>
          <p:cNvGraphicFramePr>
            <a:graphicFrameLocks noChangeAspect="1"/>
          </p:cNvGraphicFramePr>
          <p:nvPr>
            <p:extLst/>
          </p:nvPr>
        </p:nvGraphicFramePr>
        <p:xfrm>
          <a:off x="1919536" y="663207"/>
          <a:ext cx="8044044" cy="4846637"/>
        </p:xfrm>
        <a:graphic>
          <a:graphicData uri="http://schemas.openxmlformats.org/presentationml/2006/ole">
            <mc:AlternateContent xmlns:mc="http://schemas.openxmlformats.org/markup-compatibility/2006">
              <mc:Choice xmlns:v="urn:schemas-microsoft-com:vml" Requires="v">
                <p:oleObj spid="_x0000_s6146" name="Visio" r:id="rId3" imgW="6698216" imgH="4035087" progId="Visio.Drawing.11">
                  <p:embed/>
                </p:oleObj>
              </mc:Choice>
              <mc:Fallback>
                <p:oleObj name="Visio" r:id="rId3" imgW="6698216" imgH="4035087" progId="Visio.Drawing.11">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536" y="663207"/>
                        <a:ext cx="8044044" cy="484663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3" name="TextBox 2">
            <a:extLst>
              <a:ext uri="{FF2B5EF4-FFF2-40B4-BE49-F238E27FC236}">
                <a16:creationId xmlns:a16="http://schemas.microsoft.com/office/drawing/2014/main" id="{27C623BE-39F4-5844-9C23-C4EB4A237B0C}"/>
              </a:ext>
            </a:extLst>
          </p:cNvPr>
          <p:cNvSpPr txBox="1"/>
          <p:nvPr/>
        </p:nvSpPr>
        <p:spPr>
          <a:xfrm>
            <a:off x="475022" y="2492896"/>
            <a:ext cx="1224136" cy="323165"/>
          </a:xfrm>
          <a:prstGeom prst="rect">
            <a:avLst/>
          </a:prstGeom>
          <a:noFill/>
        </p:spPr>
        <p:txBody>
          <a:bodyPr wrap="square" rtlCol="0">
            <a:spAutoFit/>
          </a:bodyPr>
          <a:lstStyle/>
          <a:p>
            <a:r>
              <a:rPr lang="en-US" dirty="0">
                <a:latin typeface="+mn-lt"/>
              </a:rPr>
              <a:t>Figure 10.4</a:t>
            </a:r>
          </a:p>
        </p:txBody>
      </p:sp>
      <p:sp>
        <p:nvSpPr>
          <p:cNvPr id="4" name="TextBox 3">
            <a:extLst>
              <a:ext uri="{FF2B5EF4-FFF2-40B4-BE49-F238E27FC236}">
                <a16:creationId xmlns:a16="http://schemas.microsoft.com/office/drawing/2014/main" id="{79733A71-C8E4-3249-83BD-D9EE50B9232D}"/>
              </a:ext>
            </a:extLst>
          </p:cNvPr>
          <p:cNvSpPr txBox="1"/>
          <p:nvPr/>
        </p:nvSpPr>
        <p:spPr>
          <a:xfrm>
            <a:off x="1415480" y="5589240"/>
            <a:ext cx="8712968" cy="923330"/>
          </a:xfrm>
          <a:prstGeom prst="rect">
            <a:avLst/>
          </a:prstGeom>
          <a:noFill/>
        </p:spPr>
        <p:txBody>
          <a:bodyPr wrap="square" rtlCol="0">
            <a:spAutoFit/>
          </a:bodyPr>
          <a:lstStyle/>
          <a:p>
            <a:r>
              <a:rPr lang="en-US" sz="1800" dirty="0">
                <a:latin typeface="+mn-lt"/>
              </a:rPr>
              <a:t>Xen for the X86 architecture. The management OS dedicated to the execution of Xen control functions resides in Dom0. Guest OS and applications reside in </a:t>
            </a:r>
            <a:r>
              <a:rPr lang="en-US" sz="1800" dirty="0" err="1">
                <a:latin typeface="+mn-lt"/>
              </a:rPr>
              <a:t>DomU</a:t>
            </a:r>
            <a:r>
              <a:rPr lang="en-US" sz="1800" dirty="0">
                <a:latin typeface="+mn-lt"/>
              </a:rPr>
              <a:t>. A guest OS could be either </a:t>
            </a:r>
            <a:r>
              <a:rPr lang="en-US" sz="1800" dirty="0" err="1">
                <a:latin typeface="+mn-lt"/>
              </a:rPr>
              <a:t>XenoLinux</a:t>
            </a:r>
            <a:r>
              <a:rPr lang="en-US" sz="1800" dirty="0">
                <a:latin typeface="+mn-lt"/>
              </a:rPr>
              <a:t>, </a:t>
            </a:r>
            <a:r>
              <a:rPr lang="en-US" sz="1800" dirty="0" err="1">
                <a:latin typeface="+mn-lt"/>
              </a:rPr>
              <a:t>XenoBSD</a:t>
            </a:r>
            <a:r>
              <a:rPr lang="en-US" sz="1800" dirty="0">
                <a:latin typeface="+mn-lt"/>
              </a:rPr>
              <a:t>, or </a:t>
            </a:r>
            <a:r>
              <a:rPr lang="en-US" sz="1800" dirty="0" err="1">
                <a:latin typeface="+mn-lt"/>
              </a:rPr>
              <a:t>XenoXP</a:t>
            </a:r>
            <a:r>
              <a:rPr lang="en-US" sz="1800" dirty="0">
                <a:latin typeface="+mn-lt"/>
              </a:rPr>
              <a:t> in the original Xen implementation.</a:t>
            </a:r>
          </a:p>
        </p:txBody>
      </p:sp>
    </p:spTree>
    <p:extLst>
      <p:ext uri="{BB962C8B-B14F-4D97-AF65-F5344CB8AC3E}">
        <p14:creationId xmlns:p14="http://schemas.microsoft.com/office/powerpoint/2010/main" val="1947594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95301"/>
            <a:ext cx="8229600" cy="666750"/>
          </a:xfrm>
        </p:spPr>
        <p:txBody>
          <a:bodyPr/>
          <a:lstStyle/>
          <a:p>
            <a:r>
              <a:rPr lang="en-US" sz="3200" dirty="0" err="1">
                <a:solidFill>
                  <a:srgbClr val="FF0000"/>
                </a:solidFill>
              </a:rPr>
              <a:t>Xen</a:t>
            </a:r>
            <a:r>
              <a:rPr lang="en-US" sz="3200" dirty="0">
                <a:solidFill>
                  <a:srgbClr val="FF0000"/>
                </a:solidFill>
              </a:rPr>
              <a:t> implementation on x86 architecture</a:t>
            </a:r>
          </a:p>
        </p:txBody>
      </p:sp>
      <p:sp>
        <p:nvSpPr>
          <p:cNvPr id="6" name="Content Placeholder 5"/>
          <p:cNvSpPr>
            <a:spLocks noGrp="1"/>
          </p:cNvSpPr>
          <p:nvPr>
            <p:ph idx="1"/>
          </p:nvPr>
        </p:nvSpPr>
        <p:spPr>
          <a:xfrm>
            <a:off x="1487488" y="1381126"/>
            <a:ext cx="8784976" cy="4819649"/>
          </a:xfrm>
        </p:spPr>
        <p:txBody>
          <a:bodyPr/>
          <a:lstStyle/>
          <a:p>
            <a:r>
              <a:rPr lang="en-US" sz="2000" dirty="0" err="1"/>
              <a:t>Xen</a:t>
            </a:r>
            <a:r>
              <a:rPr lang="en-US" sz="2000" dirty="0"/>
              <a:t> runs at privilege Level 0, the guest OS at Level 1, and applications at Level 3.</a:t>
            </a:r>
          </a:p>
          <a:p>
            <a:r>
              <a:rPr lang="en-US" sz="2000" dirty="0"/>
              <a:t>The x86 architecture does not support either the tagging of TLB entries or the software management of the TLB. Thus, address space switching, when the VMM activates a different OS, requires a complete TLB flush; this has a negative impact on the performance.</a:t>
            </a:r>
          </a:p>
          <a:p>
            <a:r>
              <a:rPr lang="en-US" sz="2000" dirty="0"/>
              <a:t>Solution - load </a:t>
            </a:r>
            <a:r>
              <a:rPr lang="en-US" sz="2000" dirty="0" err="1"/>
              <a:t>Xen</a:t>
            </a:r>
            <a:r>
              <a:rPr lang="en-US" sz="2000" dirty="0"/>
              <a:t> in a 64 MB segment at the top of each address space and delegate the management of hardware page tables to the guest OS with minimal intervention from </a:t>
            </a:r>
            <a:r>
              <a:rPr lang="en-US" sz="2000" dirty="0" err="1"/>
              <a:t>Xen</a:t>
            </a:r>
            <a:r>
              <a:rPr lang="en-US" sz="2000" dirty="0"/>
              <a:t>. This region is not accessible or  re-</a:t>
            </a:r>
            <a:r>
              <a:rPr lang="en-US" sz="2000" dirty="0" err="1"/>
              <a:t>mappable</a:t>
            </a:r>
            <a:r>
              <a:rPr lang="en-US" sz="2000" dirty="0"/>
              <a:t> by the guest OS.</a:t>
            </a:r>
          </a:p>
          <a:p>
            <a:r>
              <a:rPr lang="en-US" sz="2000" dirty="0" err="1"/>
              <a:t>Xen</a:t>
            </a:r>
            <a:r>
              <a:rPr lang="en-US" sz="2000" dirty="0"/>
              <a:t> schedules individual domains using the Borrowed Virtual Time (BVT) scheduling algorithm.</a:t>
            </a:r>
          </a:p>
          <a:p>
            <a:r>
              <a:rPr lang="en-US" sz="2000" dirty="0"/>
              <a:t>A guest OS must register with </a:t>
            </a:r>
            <a:r>
              <a:rPr lang="en-US" sz="2000" dirty="0" err="1"/>
              <a:t>Xen</a:t>
            </a:r>
            <a:r>
              <a:rPr lang="en-US" sz="2000" dirty="0"/>
              <a:t> a description table with the addresses of exception handlers for validation.</a:t>
            </a:r>
          </a:p>
        </p:txBody>
      </p:sp>
    </p:spTree>
    <p:extLst>
      <p:ext uri="{BB962C8B-B14F-4D97-AF65-F5344CB8AC3E}">
        <p14:creationId xmlns:p14="http://schemas.microsoft.com/office/powerpoint/2010/main" val="845749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6" y="619125"/>
            <a:ext cx="8239125" cy="485775"/>
          </a:xfrm>
        </p:spPr>
        <p:txBody>
          <a:bodyPr>
            <a:noAutofit/>
          </a:bodyPr>
          <a:lstStyle/>
          <a:p>
            <a:r>
              <a:rPr lang="en-US" sz="3600" dirty="0">
                <a:solidFill>
                  <a:srgbClr val="FF0000"/>
                </a:solidFill>
              </a:rPr>
              <a:t>Motivation</a:t>
            </a:r>
          </a:p>
        </p:txBody>
      </p:sp>
      <p:sp>
        <p:nvSpPr>
          <p:cNvPr id="3" name="Content Placeholder 2"/>
          <p:cNvSpPr>
            <a:spLocks noGrp="1"/>
          </p:cNvSpPr>
          <p:nvPr>
            <p:ph idx="1"/>
          </p:nvPr>
        </p:nvSpPr>
        <p:spPr>
          <a:xfrm>
            <a:off x="839416" y="1268760"/>
            <a:ext cx="10081120" cy="4849365"/>
          </a:xfrm>
        </p:spPr>
        <p:txBody>
          <a:bodyPr>
            <a:normAutofit fontScale="77500" lnSpcReduction="20000"/>
          </a:bodyPr>
          <a:lstStyle/>
          <a:p>
            <a:r>
              <a:rPr lang="en-US" dirty="0"/>
              <a:t>There are many physical realizations of the  fundamental abstractions necessary to describe the operation of a computing systems.</a:t>
            </a:r>
          </a:p>
          <a:p>
            <a:pPr lvl="1"/>
            <a:r>
              <a:rPr lang="en-US" sz="2300" dirty="0"/>
              <a:t>Interpreters. </a:t>
            </a:r>
          </a:p>
          <a:p>
            <a:pPr lvl="1"/>
            <a:r>
              <a:rPr lang="en-US" sz="2300" dirty="0"/>
              <a:t>Memory. </a:t>
            </a:r>
          </a:p>
          <a:p>
            <a:pPr lvl="1"/>
            <a:r>
              <a:rPr lang="en-US" sz="2300" dirty="0"/>
              <a:t>Communications links. </a:t>
            </a:r>
          </a:p>
          <a:p>
            <a:r>
              <a:rPr lang="en-US" dirty="0"/>
              <a:t>Virtualization is a basic tenet of cloud computing, it simplifies the management of physical  resources for the three abstractions.</a:t>
            </a:r>
          </a:p>
          <a:p>
            <a:r>
              <a:rPr lang="en-US" dirty="0"/>
              <a:t>The state of a virtual machine (VM) running under a virtual machine monitor (VMM) </a:t>
            </a:r>
            <a:r>
              <a:rPr lang="en-US" u="sng" dirty="0"/>
              <a:t>can de saved and migrated </a:t>
            </a:r>
            <a:r>
              <a:rPr lang="en-US" dirty="0"/>
              <a:t>to another server to balance the load. </a:t>
            </a:r>
          </a:p>
          <a:p>
            <a:r>
              <a:rPr lang="en-US" dirty="0"/>
              <a:t>Virtualization allows users to </a:t>
            </a:r>
            <a:r>
              <a:rPr lang="en-US" u="sng" dirty="0"/>
              <a:t>operate in environments they are familiar</a:t>
            </a:r>
            <a:r>
              <a:rPr lang="en-US" dirty="0"/>
              <a:t> with, rather than forcing them to idiosyncratic  ones. </a:t>
            </a:r>
          </a:p>
          <a:p>
            <a:r>
              <a:rPr lang="en-US" dirty="0"/>
              <a:t>Cloud resource virtualization is important for:</a:t>
            </a:r>
          </a:p>
          <a:p>
            <a:pPr lvl="1"/>
            <a:r>
              <a:rPr lang="en-US" sz="2300" dirty="0"/>
              <a:t>System security, as it allows isolation of services running on the same hardware.</a:t>
            </a:r>
          </a:p>
          <a:p>
            <a:pPr lvl="1"/>
            <a:r>
              <a:rPr lang="en-US" sz="2300" dirty="0"/>
              <a:t>Performance and reliability, as it allows applications to migrate from one platform to another.</a:t>
            </a:r>
          </a:p>
          <a:p>
            <a:pPr lvl="1"/>
            <a:r>
              <a:rPr lang="en-US" sz="2300" dirty="0"/>
              <a:t>The development and management of services offered by a provider.</a:t>
            </a:r>
          </a:p>
          <a:p>
            <a:pPr lvl="1"/>
            <a:r>
              <a:rPr lang="en-US" sz="2300" dirty="0"/>
              <a:t>Performance isolation.</a:t>
            </a:r>
          </a:p>
          <a:p>
            <a:endParaRPr lang="en-US" sz="2000" dirty="0"/>
          </a:p>
        </p:txBody>
      </p:sp>
    </p:spTree>
    <p:extLst>
      <p:ext uri="{BB962C8B-B14F-4D97-AF65-F5344CB8AC3E}">
        <p14:creationId xmlns:p14="http://schemas.microsoft.com/office/powerpoint/2010/main" val="70612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04825"/>
            <a:ext cx="8229600" cy="571500"/>
          </a:xfrm>
        </p:spPr>
        <p:txBody>
          <a:bodyPr>
            <a:noAutofit/>
          </a:bodyPr>
          <a:lstStyle/>
          <a:p>
            <a:r>
              <a:rPr lang="en-US" sz="3600" dirty="0">
                <a:solidFill>
                  <a:srgbClr val="FF0000"/>
                </a:solidFill>
              </a:rPr>
              <a:t>Dom0 components</a:t>
            </a:r>
          </a:p>
        </p:txBody>
      </p:sp>
      <p:sp>
        <p:nvSpPr>
          <p:cNvPr id="3" name="Content Placeholder 2"/>
          <p:cNvSpPr>
            <a:spLocks noGrp="1"/>
          </p:cNvSpPr>
          <p:nvPr>
            <p:ph idx="1"/>
          </p:nvPr>
        </p:nvSpPr>
        <p:spPr>
          <a:xfrm>
            <a:off x="1631504" y="1412776"/>
            <a:ext cx="8579296" cy="4886325"/>
          </a:xfrm>
        </p:spPr>
        <p:txBody>
          <a:bodyPr/>
          <a:lstStyle/>
          <a:p>
            <a:r>
              <a:rPr lang="en-US" sz="2000" dirty="0" err="1"/>
              <a:t>XenStore</a:t>
            </a:r>
            <a:r>
              <a:rPr lang="en-US" sz="2000" dirty="0"/>
              <a:t> – a Dom0 process. </a:t>
            </a:r>
          </a:p>
          <a:p>
            <a:pPr lvl="1"/>
            <a:r>
              <a:rPr lang="en-US" sz="1800" dirty="0"/>
              <a:t>Supports a system-wide registry and naming service. </a:t>
            </a:r>
          </a:p>
          <a:p>
            <a:pPr lvl="1"/>
            <a:r>
              <a:rPr lang="en-US" sz="1800" dirty="0"/>
              <a:t>Implemented as a hierarchical key-value storage.</a:t>
            </a:r>
          </a:p>
          <a:p>
            <a:pPr lvl="1"/>
            <a:r>
              <a:rPr lang="en-US" sz="1800" dirty="0"/>
              <a:t> A </a:t>
            </a:r>
            <a:r>
              <a:rPr lang="en-US" sz="1800" u="sng" dirty="0"/>
              <a:t>watch</a:t>
            </a:r>
            <a:r>
              <a:rPr lang="en-US" sz="1800" dirty="0"/>
              <a:t> function informs listeners of changes of the key in storage they have subscribed to.</a:t>
            </a:r>
          </a:p>
          <a:p>
            <a:pPr lvl="1"/>
            <a:r>
              <a:rPr lang="en-US" sz="1800" dirty="0"/>
              <a:t> Communicates with guest VMs via shared memory using Dom0 privileges.</a:t>
            </a:r>
          </a:p>
          <a:p>
            <a:r>
              <a:rPr lang="en-US" sz="2000" dirty="0" err="1"/>
              <a:t>Toolstack</a:t>
            </a:r>
            <a:r>
              <a:rPr lang="en-US" sz="2000" dirty="0"/>
              <a:t> - responsible for creating, destroying, and managing the resources and privileges of VMs. </a:t>
            </a:r>
          </a:p>
          <a:p>
            <a:pPr lvl="1"/>
            <a:r>
              <a:rPr lang="en-US" sz="1800" dirty="0"/>
              <a:t>To create a new VM, a user provides a configuration file describing memory and CPU allocations and device configurations. </a:t>
            </a:r>
          </a:p>
          <a:p>
            <a:pPr lvl="1"/>
            <a:r>
              <a:rPr lang="en-US" sz="1800" dirty="0" err="1"/>
              <a:t>Toolstack</a:t>
            </a:r>
            <a:r>
              <a:rPr lang="en-US" sz="1800" dirty="0"/>
              <a:t> parses this file and writes this information in </a:t>
            </a:r>
            <a:r>
              <a:rPr lang="en-US" sz="1800" dirty="0" err="1"/>
              <a:t>XenStore</a:t>
            </a:r>
            <a:r>
              <a:rPr lang="en-US" sz="1800" dirty="0"/>
              <a:t>.  </a:t>
            </a:r>
          </a:p>
          <a:p>
            <a:pPr lvl="1"/>
            <a:r>
              <a:rPr lang="en-US" sz="1800" dirty="0"/>
              <a:t>Takes advantage of Dom0 privileges to map guest memory, to load a kernel and virtual BIOS and to set up initial communication channels with </a:t>
            </a:r>
            <a:r>
              <a:rPr lang="en-US" sz="1800" dirty="0" err="1"/>
              <a:t>XenStore</a:t>
            </a:r>
            <a:r>
              <a:rPr lang="en-US" sz="1800" dirty="0"/>
              <a:t> and with the virtual console when a new VM is created.</a:t>
            </a:r>
          </a:p>
        </p:txBody>
      </p:sp>
    </p:spTree>
    <p:extLst>
      <p:ext uri="{BB962C8B-B14F-4D97-AF65-F5344CB8AC3E}">
        <p14:creationId xmlns:p14="http://schemas.microsoft.com/office/powerpoint/2010/main" val="99149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7408" y="1124744"/>
            <a:ext cx="2016224" cy="2029569"/>
          </a:xfrm>
        </p:spPr>
        <p:txBody>
          <a:bodyPr>
            <a:normAutofit fontScale="90000"/>
          </a:bodyPr>
          <a:lstStyle/>
          <a:p>
            <a:br>
              <a:rPr lang="en-US" sz="2000" dirty="0"/>
            </a:br>
            <a:r>
              <a:rPr lang="en-US" sz="2200" dirty="0">
                <a:solidFill>
                  <a:srgbClr val="FF0000"/>
                </a:solidFill>
                <a:latin typeface="+mn-lt"/>
              </a:rPr>
              <a:t>Paravirtualization strategies for virtual memory management,  CPU multiplexing, and I/O devices.</a:t>
            </a:r>
            <a:br>
              <a:rPr lang="en-US" sz="2200" dirty="0">
                <a:latin typeface="+mn-lt"/>
              </a:rPr>
            </a:br>
            <a:endParaRPr lang="en-US" sz="2200" dirty="0">
              <a:latin typeface="+mn-lt"/>
            </a:endParaRPr>
          </a:p>
        </p:txBody>
      </p:sp>
      <p:pic>
        <p:nvPicPr>
          <p:cNvPr id="18434" name="Picture 2" descr="C:\CloudComputing\LectureNotesDecember6\Slides\snapshots\XenParavirtualizat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7625" y="933355"/>
            <a:ext cx="5895975" cy="5331249"/>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B22CC8C-1A08-494C-9CF2-2FB8944672FE}"/>
              </a:ext>
            </a:extLst>
          </p:cNvPr>
          <p:cNvSpPr txBox="1"/>
          <p:nvPr/>
        </p:nvSpPr>
        <p:spPr>
          <a:xfrm>
            <a:off x="839416" y="3501008"/>
            <a:ext cx="1728192" cy="369332"/>
          </a:xfrm>
          <a:prstGeom prst="rect">
            <a:avLst/>
          </a:prstGeom>
          <a:noFill/>
        </p:spPr>
        <p:txBody>
          <a:bodyPr wrap="square" rtlCol="0">
            <a:spAutoFit/>
          </a:bodyPr>
          <a:lstStyle/>
          <a:p>
            <a:r>
              <a:rPr lang="en-US" sz="1800" dirty="0">
                <a:latin typeface="+mn-lt"/>
              </a:rPr>
              <a:t>Table 10.2</a:t>
            </a:r>
          </a:p>
        </p:txBody>
      </p:sp>
    </p:spTree>
    <p:extLst>
      <p:ext uri="{BB962C8B-B14F-4D97-AF65-F5344CB8AC3E}">
        <p14:creationId xmlns:p14="http://schemas.microsoft.com/office/powerpoint/2010/main" val="3959702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19536" y="650404"/>
            <a:ext cx="8439149" cy="533400"/>
          </a:xfrm>
        </p:spPr>
        <p:txBody>
          <a:bodyPr/>
          <a:lstStyle/>
          <a:p>
            <a:r>
              <a:rPr lang="en-US" sz="3200" dirty="0" err="1">
                <a:solidFill>
                  <a:srgbClr val="FF0000"/>
                </a:solidFill>
              </a:rPr>
              <a:t>Xen</a:t>
            </a:r>
            <a:r>
              <a:rPr lang="en-US" sz="3200" dirty="0">
                <a:solidFill>
                  <a:srgbClr val="FF0000"/>
                </a:solidFill>
              </a:rPr>
              <a:t> abstractions for networking and I/O</a:t>
            </a:r>
          </a:p>
        </p:txBody>
      </p:sp>
      <p:sp>
        <p:nvSpPr>
          <p:cNvPr id="6" name="Content Placeholder 5"/>
          <p:cNvSpPr>
            <a:spLocks noGrp="1"/>
          </p:cNvSpPr>
          <p:nvPr>
            <p:ph idx="1"/>
          </p:nvPr>
        </p:nvSpPr>
        <p:spPr>
          <a:xfrm>
            <a:off x="1847528" y="1219200"/>
            <a:ext cx="8363272" cy="5000624"/>
          </a:xfrm>
        </p:spPr>
        <p:txBody>
          <a:bodyPr/>
          <a:lstStyle/>
          <a:p>
            <a:r>
              <a:rPr lang="en-US" sz="2000" dirty="0"/>
              <a:t>Each domain has one or more Virtual Network Interfaces (VIFs) which support the functionality of a network interface card. A VIF is attached to a Virtual Firewall-Router (VFR). </a:t>
            </a:r>
          </a:p>
          <a:p>
            <a:r>
              <a:rPr lang="en-US" sz="2000" dirty="0"/>
              <a:t>Split drivers have a front-end in the </a:t>
            </a:r>
            <a:r>
              <a:rPr lang="en-US" sz="2000" dirty="0" err="1"/>
              <a:t>DomU</a:t>
            </a:r>
            <a:r>
              <a:rPr lang="en-US" sz="2000" dirty="0"/>
              <a:t> and the back-end in Dom0;  the two communicate via a ring in shared memory.</a:t>
            </a:r>
          </a:p>
          <a:p>
            <a:r>
              <a:rPr lang="en-US" sz="2000" dirty="0"/>
              <a:t>Ring - a circular queue of descriptors allocated by a domain and accessible within </a:t>
            </a:r>
            <a:r>
              <a:rPr lang="en-US" sz="2000" dirty="0" err="1"/>
              <a:t>Xen</a:t>
            </a:r>
            <a:r>
              <a:rPr lang="en-US" sz="2000" dirty="0"/>
              <a:t>.  Descriptors do not contain data, the data buffers are allocated off-band by the guest OS.</a:t>
            </a:r>
          </a:p>
          <a:p>
            <a:r>
              <a:rPr lang="en-US" sz="2000" dirty="0"/>
              <a:t>Two rings of buffer descriptors, one for packet sending and one for packet receiving, are supported.</a:t>
            </a:r>
          </a:p>
          <a:p>
            <a:r>
              <a:rPr lang="en-US" sz="2000" dirty="0"/>
              <a:t>To transmit a packet:</a:t>
            </a:r>
          </a:p>
          <a:p>
            <a:pPr lvl="1"/>
            <a:r>
              <a:rPr lang="en-US" sz="1800" dirty="0"/>
              <a:t>a guest OS </a:t>
            </a:r>
            <a:r>
              <a:rPr lang="en-US" sz="1800" dirty="0" err="1"/>
              <a:t>enqueues</a:t>
            </a:r>
            <a:r>
              <a:rPr lang="en-US" sz="1800" dirty="0"/>
              <a:t> a buffer descriptor to the send ring, </a:t>
            </a:r>
          </a:p>
          <a:p>
            <a:pPr lvl="1"/>
            <a:r>
              <a:rPr lang="en-US" sz="1800" dirty="0"/>
              <a:t>then  </a:t>
            </a:r>
            <a:r>
              <a:rPr lang="en-US" sz="1800" dirty="0" err="1"/>
              <a:t>Xen</a:t>
            </a:r>
            <a:r>
              <a:rPr lang="en-US" sz="1800" dirty="0"/>
              <a:t> copies the descriptor and checks safety,</a:t>
            </a:r>
          </a:p>
          <a:p>
            <a:pPr lvl="1"/>
            <a:r>
              <a:rPr lang="en-US" sz="1800" dirty="0"/>
              <a:t>copies only the packet header, not the payload, and </a:t>
            </a:r>
          </a:p>
          <a:p>
            <a:pPr lvl="1"/>
            <a:r>
              <a:rPr lang="en-US" sz="1800" dirty="0"/>
              <a:t>executes the matching rules.</a:t>
            </a:r>
          </a:p>
        </p:txBody>
      </p:sp>
    </p:spTree>
    <p:extLst>
      <p:ext uri="{BB962C8B-B14F-4D97-AF65-F5344CB8AC3E}">
        <p14:creationId xmlns:p14="http://schemas.microsoft.com/office/powerpoint/2010/main" val="2621456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id="{A170E873-315A-6449-B1C9-65945759554B}"/>
              </a:ext>
            </a:extLst>
          </p:cNvPr>
          <p:cNvSpPr txBox="1">
            <a:spLocks/>
          </p:cNvSpPr>
          <p:nvPr/>
        </p:nvSpPr>
        <p:spPr>
          <a:xfrm>
            <a:off x="695401" y="2132856"/>
            <a:ext cx="4464495" cy="237626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000">
                <a:solidFill>
                  <a:srgbClr val="FF0000"/>
                </a:solidFill>
                <a:latin typeface="+mn-lt"/>
              </a:rPr>
              <a:t>Xen zero-copy semantics for data transfer using I/O rings. </a:t>
            </a:r>
          </a:p>
          <a:p>
            <a:pPr marL="342900" indent="-342900" fontAlgn="auto">
              <a:spcAft>
                <a:spcPts val="0"/>
              </a:spcAft>
              <a:buFont typeface="Arial" panose="020B0604020202020204" pitchFamily="34" charset="0"/>
              <a:buAutoNum type="alphaLcParenBoth"/>
            </a:pPr>
            <a:r>
              <a:rPr lang="en-US" sz="2000">
                <a:latin typeface="+mn-lt"/>
              </a:rPr>
              <a:t>The communication between a guest domain and the driver domain over an I/O and an event channel; NIC is the Network Interface Controller. </a:t>
            </a:r>
          </a:p>
          <a:p>
            <a:pPr marL="342900" indent="-342900" fontAlgn="auto">
              <a:spcAft>
                <a:spcPts val="0"/>
              </a:spcAft>
              <a:buFont typeface="Arial" panose="020B0604020202020204" pitchFamily="34" charset="0"/>
              <a:buAutoNum type="alphaLcParenBoth"/>
            </a:pPr>
            <a:r>
              <a:rPr lang="en-US" sz="2000">
                <a:latin typeface="+mn-lt"/>
              </a:rPr>
              <a:t>the circular ring of buffers.</a:t>
            </a:r>
            <a:endParaRPr lang="en-US" sz="2000" dirty="0">
              <a:latin typeface="+mn-lt"/>
            </a:endParaRPr>
          </a:p>
        </p:txBody>
      </p:sp>
      <p:graphicFrame>
        <p:nvGraphicFramePr>
          <p:cNvPr id="3" name="Object 2">
            <a:extLst>
              <a:ext uri="{FF2B5EF4-FFF2-40B4-BE49-F238E27FC236}">
                <a16:creationId xmlns:a16="http://schemas.microsoft.com/office/drawing/2014/main" id="{B4750A65-4FEC-5444-A524-2D3E54888C4E}"/>
              </a:ext>
            </a:extLst>
          </p:cNvPr>
          <p:cNvGraphicFramePr>
            <a:graphicFrameLocks noChangeAspect="1"/>
          </p:cNvGraphicFramePr>
          <p:nvPr>
            <p:extLst/>
          </p:nvPr>
        </p:nvGraphicFramePr>
        <p:xfrm>
          <a:off x="5231904" y="280320"/>
          <a:ext cx="4608512" cy="6081336"/>
        </p:xfrm>
        <a:graphic>
          <a:graphicData uri="http://schemas.openxmlformats.org/presentationml/2006/ole">
            <mc:AlternateContent xmlns:mc="http://schemas.openxmlformats.org/markup-compatibility/2006">
              <mc:Choice xmlns:v="urn:schemas-microsoft-com:vml" Requires="v">
                <p:oleObj spid="_x0000_s7170" name="Visio" r:id="rId3" imgW="7590736" imgH="10019489" progId="Visio.Drawing.11">
                  <p:embed/>
                </p:oleObj>
              </mc:Choice>
              <mc:Fallback>
                <p:oleObj name="Visio" r:id="rId3" imgW="7590736" imgH="10019489" progId="Visio.Drawing.11">
                  <p:embed/>
                  <p:pic>
                    <p:nvPicPr>
                      <p:cNvPr id="3" name="Object 2">
                        <a:extLst>
                          <a:ext uri="{FF2B5EF4-FFF2-40B4-BE49-F238E27FC236}">
                            <a16:creationId xmlns:a16="http://schemas.microsoft.com/office/drawing/2014/main" id="{B4750A65-4FEC-5444-A524-2D3E54888C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1904" y="280320"/>
                        <a:ext cx="4608512" cy="6081336"/>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4" name="TextBox 3">
            <a:extLst>
              <a:ext uri="{FF2B5EF4-FFF2-40B4-BE49-F238E27FC236}">
                <a16:creationId xmlns:a16="http://schemas.microsoft.com/office/drawing/2014/main" id="{16FB7FE2-6F0C-314B-B203-A4C8B5BCE833}"/>
              </a:ext>
            </a:extLst>
          </p:cNvPr>
          <p:cNvSpPr txBox="1"/>
          <p:nvPr/>
        </p:nvSpPr>
        <p:spPr>
          <a:xfrm>
            <a:off x="2999656" y="5589240"/>
            <a:ext cx="1944216" cy="323165"/>
          </a:xfrm>
          <a:prstGeom prst="rect">
            <a:avLst/>
          </a:prstGeom>
          <a:noFill/>
        </p:spPr>
        <p:txBody>
          <a:bodyPr wrap="square" rtlCol="0">
            <a:spAutoFit/>
          </a:bodyPr>
          <a:lstStyle/>
          <a:p>
            <a:r>
              <a:rPr lang="en-US" dirty="0">
                <a:latin typeface="+mn-lt"/>
              </a:rPr>
              <a:t>Figure 10.5</a:t>
            </a:r>
          </a:p>
        </p:txBody>
      </p:sp>
    </p:spTree>
    <p:extLst>
      <p:ext uri="{BB962C8B-B14F-4D97-AF65-F5344CB8AC3E}">
        <p14:creationId xmlns:p14="http://schemas.microsoft.com/office/powerpoint/2010/main" val="4113877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631504" y="365125"/>
            <a:ext cx="9722296" cy="1325563"/>
          </a:xfrm>
        </p:spPr>
        <p:txBody>
          <a:bodyPr/>
          <a:lstStyle/>
          <a:p>
            <a:r>
              <a:rPr lang="en-US" sz="3200" dirty="0" err="1">
                <a:solidFill>
                  <a:srgbClr val="FF0000"/>
                </a:solidFill>
              </a:rPr>
              <a:t>Xen</a:t>
            </a:r>
            <a:r>
              <a:rPr lang="en-US" sz="3200" dirty="0">
                <a:solidFill>
                  <a:srgbClr val="FF0000"/>
                </a:solidFill>
              </a:rPr>
              <a:t> 2.0</a:t>
            </a:r>
          </a:p>
        </p:txBody>
      </p:sp>
      <p:sp>
        <p:nvSpPr>
          <p:cNvPr id="9" name="Content Placeholder 8"/>
          <p:cNvSpPr>
            <a:spLocks noGrp="1"/>
          </p:cNvSpPr>
          <p:nvPr>
            <p:ph idx="1"/>
          </p:nvPr>
        </p:nvSpPr>
        <p:spPr>
          <a:xfrm>
            <a:off x="1127448" y="1484784"/>
            <a:ext cx="10081120" cy="4824536"/>
          </a:xfrm>
        </p:spPr>
        <p:txBody>
          <a:bodyPr>
            <a:normAutofit/>
          </a:bodyPr>
          <a:lstStyle/>
          <a:p>
            <a:r>
              <a:rPr lang="en-US" dirty="0"/>
              <a:t>Optimization of: </a:t>
            </a:r>
          </a:p>
          <a:p>
            <a:pPr lvl="1"/>
            <a:r>
              <a:rPr lang="en-US" dirty="0">
                <a:solidFill>
                  <a:srgbClr val="00B0F0"/>
                </a:solidFill>
              </a:rPr>
              <a:t>Virtual interface </a:t>
            </a:r>
            <a:r>
              <a:rPr lang="en-US" dirty="0"/>
              <a:t>- takes advantage of the capabilities of some physical NICs, such as checksum offload.</a:t>
            </a:r>
          </a:p>
          <a:p>
            <a:pPr lvl="1"/>
            <a:r>
              <a:rPr lang="en-US" dirty="0">
                <a:solidFill>
                  <a:srgbClr val="00B0F0"/>
                </a:solidFill>
              </a:rPr>
              <a:t>I/O channel </a:t>
            </a:r>
            <a:r>
              <a:rPr lang="en-US" dirty="0"/>
              <a:t>- rather than copying a data buffer holding a packet, each packet is allocated in a new page and then the physical page containing the packet is re-mapped into the target domain.</a:t>
            </a:r>
          </a:p>
          <a:p>
            <a:pPr lvl="1"/>
            <a:r>
              <a:rPr lang="en-US" dirty="0">
                <a:solidFill>
                  <a:srgbClr val="00B0F0"/>
                </a:solidFill>
              </a:rPr>
              <a:t>Virtual memory </a:t>
            </a:r>
            <a:r>
              <a:rPr lang="en-US" dirty="0"/>
              <a:t>- takes advantage of the </a:t>
            </a:r>
            <a:r>
              <a:rPr lang="en-US" dirty="0" err="1"/>
              <a:t>superpage</a:t>
            </a:r>
            <a:r>
              <a:rPr lang="en-US" dirty="0"/>
              <a:t> and global page mapping hardware on Pentium and Pentium Pro processors. A </a:t>
            </a:r>
            <a:r>
              <a:rPr lang="en-US" dirty="0" err="1"/>
              <a:t>superpage</a:t>
            </a:r>
            <a:r>
              <a:rPr lang="en-US" dirty="0"/>
              <a:t> entry covers 1,024 pages of physical memory and the address translation mechanism maps a set of contiguous pages to a set of contiguous physical pages. This helps reduce the number of TLB misses. </a:t>
            </a:r>
          </a:p>
        </p:txBody>
      </p:sp>
    </p:spTree>
    <p:extLst>
      <p:ext uri="{BB962C8B-B14F-4D97-AF65-F5344CB8AC3E}">
        <p14:creationId xmlns:p14="http://schemas.microsoft.com/office/powerpoint/2010/main" val="1141604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35C950D7-01C1-1E4F-8638-24FCB6176C4B}"/>
              </a:ext>
            </a:extLst>
          </p:cNvPr>
          <p:cNvGraphicFramePr>
            <a:graphicFrameLocks noChangeAspect="1"/>
          </p:cNvGraphicFramePr>
          <p:nvPr>
            <p:extLst/>
          </p:nvPr>
        </p:nvGraphicFramePr>
        <p:xfrm>
          <a:off x="1631504" y="692696"/>
          <a:ext cx="7526982" cy="4460852"/>
        </p:xfrm>
        <a:graphic>
          <a:graphicData uri="http://schemas.openxmlformats.org/presentationml/2006/ole">
            <mc:AlternateContent xmlns:mc="http://schemas.openxmlformats.org/markup-compatibility/2006">
              <mc:Choice xmlns:v="urn:schemas-microsoft-com:vml" Requires="v">
                <p:oleObj spid="_x0000_s8194" name="Visio" r:id="rId3" imgW="7427305" imgH="4402577" progId="Visio.Drawing.11">
                  <p:embed/>
                </p:oleObj>
              </mc:Choice>
              <mc:Fallback>
                <p:oleObj name="Visio" r:id="rId3" imgW="7427305" imgH="4402577" progId="Visio.Drawing.11">
                  <p:embed/>
                  <p:pic>
                    <p:nvPicPr>
                      <p:cNvPr id="2" name="Object 1">
                        <a:extLst>
                          <a:ext uri="{FF2B5EF4-FFF2-40B4-BE49-F238E27FC236}">
                            <a16:creationId xmlns:a16="http://schemas.microsoft.com/office/drawing/2014/main" id="{35C950D7-01C1-1E4F-8638-24FCB6176C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1504" y="692696"/>
                        <a:ext cx="7526982" cy="446085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3" name="Title 5">
            <a:extLst>
              <a:ext uri="{FF2B5EF4-FFF2-40B4-BE49-F238E27FC236}">
                <a16:creationId xmlns:a16="http://schemas.microsoft.com/office/drawing/2014/main" id="{12B27719-6461-4C4E-AA63-73F33BD66AAE}"/>
              </a:ext>
            </a:extLst>
          </p:cNvPr>
          <p:cNvSpPr txBox="1">
            <a:spLocks/>
          </p:cNvSpPr>
          <p:nvPr/>
        </p:nvSpPr>
        <p:spPr>
          <a:xfrm>
            <a:off x="1559496" y="5445224"/>
            <a:ext cx="9433048" cy="455515"/>
          </a:xfrm>
          <a:prstGeom prst="rect">
            <a:avLst/>
          </a:prstGeom>
        </p:spPr>
        <p:txBody>
          <a:bodyPr>
            <a:noAutofit/>
          </a:bodyPr>
          <a:lstStyle>
            <a:lvl1pPr algn="l" defTabSz="914400" rtl="0" eaLnBrk="1" latinLnBrk="0" hangingPunct="1">
              <a:lnSpc>
                <a:spcPct val="90000"/>
              </a:lnSpc>
              <a:spcBef>
                <a:spcPct val="0"/>
              </a:spcBef>
              <a:buNone/>
              <a:defRPr sz="4400" b="0" i="0" u="none" kern="1200">
                <a:solidFill>
                  <a:schemeClr val="tx1"/>
                </a:solidFill>
                <a:latin typeface="+mj-lt"/>
                <a:ea typeface="宋体" panose="02010600030101010101" pitchFamily="2" charset="-122"/>
                <a:cs typeface="+mj-cs"/>
              </a:defRPr>
            </a:lvl1pPr>
          </a:lstStyle>
          <a:p>
            <a:pPr fontAlgn="auto">
              <a:spcAft>
                <a:spcPts val="0"/>
              </a:spcAft>
            </a:pPr>
            <a:r>
              <a:rPr lang="en-US" sz="2000" dirty="0">
                <a:latin typeface="+mn-lt"/>
              </a:rPr>
              <a:t>Xen network architecture. (a) The original architecture;      (b) The optimized architecture</a:t>
            </a:r>
          </a:p>
        </p:txBody>
      </p:sp>
      <p:sp>
        <p:nvSpPr>
          <p:cNvPr id="4" name="TextBox 3">
            <a:extLst>
              <a:ext uri="{FF2B5EF4-FFF2-40B4-BE49-F238E27FC236}">
                <a16:creationId xmlns:a16="http://schemas.microsoft.com/office/drawing/2014/main" id="{A1E698F7-26B0-644D-B1EA-D29929C9147A}"/>
              </a:ext>
            </a:extLst>
          </p:cNvPr>
          <p:cNvSpPr txBox="1"/>
          <p:nvPr/>
        </p:nvSpPr>
        <p:spPr>
          <a:xfrm>
            <a:off x="9912424" y="2996952"/>
            <a:ext cx="1296144" cy="323165"/>
          </a:xfrm>
          <a:prstGeom prst="rect">
            <a:avLst/>
          </a:prstGeom>
          <a:noFill/>
        </p:spPr>
        <p:txBody>
          <a:bodyPr wrap="square" rtlCol="0">
            <a:spAutoFit/>
          </a:bodyPr>
          <a:lstStyle/>
          <a:p>
            <a:r>
              <a:rPr lang="en-US" dirty="0">
                <a:latin typeface="+mn-lt"/>
              </a:rPr>
              <a:t>Figure 10.6</a:t>
            </a:r>
          </a:p>
        </p:txBody>
      </p:sp>
    </p:spTree>
    <p:extLst>
      <p:ext uri="{BB962C8B-B14F-4D97-AF65-F5344CB8AC3E}">
        <p14:creationId xmlns:p14="http://schemas.microsoft.com/office/powerpoint/2010/main" val="3501012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981200" y="504825"/>
            <a:ext cx="8229600" cy="619125"/>
          </a:xfrm>
        </p:spPr>
        <p:txBody>
          <a:bodyPr/>
          <a:lstStyle/>
          <a:p>
            <a:r>
              <a:rPr lang="en-US" sz="3200" dirty="0">
                <a:solidFill>
                  <a:srgbClr val="FF0000"/>
                </a:solidFill>
              </a:rPr>
              <a:t>Performance comparison of virtual machines </a:t>
            </a:r>
          </a:p>
        </p:txBody>
      </p:sp>
      <p:sp>
        <p:nvSpPr>
          <p:cNvPr id="9" name="Content Placeholder 8"/>
          <p:cNvSpPr>
            <a:spLocks noGrp="1"/>
          </p:cNvSpPr>
          <p:nvPr>
            <p:ph idx="1"/>
          </p:nvPr>
        </p:nvSpPr>
        <p:spPr>
          <a:xfrm>
            <a:off x="1271464" y="1419225"/>
            <a:ext cx="9361039" cy="4686300"/>
          </a:xfrm>
        </p:spPr>
        <p:txBody>
          <a:bodyPr/>
          <a:lstStyle/>
          <a:p>
            <a:r>
              <a:rPr lang="en-US" sz="2400" dirty="0"/>
              <a:t>Compare the performance of </a:t>
            </a:r>
            <a:r>
              <a:rPr lang="en-US" sz="2400" dirty="0" err="1"/>
              <a:t>Xen</a:t>
            </a:r>
            <a:r>
              <a:rPr lang="en-US" sz="2400" dirty="0"/>
              <a:t> and </a:t>
            </a:r>
            <a:r>
              <a:rPr lang="en-US" sz="2400" dirty="0" err="1"/>
              <a:t>OpenVZwith</a:t>
            </a:r>
            <a:r>
              <a:rPr lang="en-US" sz="2400" dirty="0"/>
              <a:t>, a standard operating system, a plain vanilla Linux.</a:t>
            </a:r>
          </a:p>
          <a:p>
            <a:r>
              <a:rPr lang="en-US" sz="2400" dirty="0"/>
              <a:t>The questions  examined are:</a:t>
            </a:r>
          </a:p>
          <a:p>
            <a:pPr lvl="1"/>
            <a:r>
              <a:rPr lang="en-US" sz="2000" dirty="0"/>
              <a:t>How the performance scales up with the load?</a:t>
            </a:r>
          </a:p>
          <a:p>
            <a:pPr lvl="1"/>
            <a:r>
              <a:rPr lang="en-US" sz="2000" dirty="0"/>
              <a:t>What is the impact of a mix of applications?</a:t>
            </a:r>
          </a:p>
          <a:p>
            <a:pPr lvl="1"/>
            <a:r>
              <a:rPr lang="en-US" sz="2000" dirty="0"/>
              <a:t>What are the implications of the load assignment on individual servers?</a:t>
            </a:r>
          </a:p>
          <a:p>
            <a:r>
              <a:rPr lang="en-US" sz="2400" dirty="0"/>
              <a:t>The main conclusions:</a:t>
            </a:r>
          </a:p>
          <a:p>
            <a:pPr lvl="1"/>
            <a:r>
              <a:rPr lang="en-US" sz="2000" dirty="0"/>
              <a:t>The virtualization overhead of </a:t>
            </a:r>
            <a:r>
              <a:rPr lang="en-US" sz="2000" dirty="0" err="1"/>
              <a:t>Xen</a:t>
            </a:r>
            <a:r>
              <a:rPr lang="en-US" sz="2000" dirty="0"/>
              <a:t> is considerably higher than that of </a:t>
            </a:r>
            <a:r>
              <a:rPr lang="en-US" sz="2000" dirty="0" err="1"/>
              <a:t>OpenVZ</a:t>
            </a:r>
            <a:r>
              <a:rPr lang="en-US" sz="2000" dirty="0"/>
              <a:t> and that this is due primarily to L2-cache misses. </a:t>
            </a:r>
          </a:p>
          <a:p>
            <a:pPr lvl="1"/>
            <a:r>
              <a:rPr lang="en-US" sz="2000" dirty="0"/>
              <a:t>The performance degradation when the workload increases is also noticeable for </a:t>
            </a:r>
            <a:r>
              <a:rPr lang="en-US" sz="2000" dirty="0" err="1"/>
              <a:t>Xen</a:t>
            </a:r>
            <a:r>
              <a:rPr lang="en-US" sz="2000" dirty="0"/>
              <a:t>. </a:t>
            </a:r>
          </a:p>
          <a:p>
            <a:pPr lvl="1"/>
            <a:r>
              <a:rPr lang="en-US" sz="2000" dirty="0"/>
              <a:t>Hosting multiple tiers of the same application on the same server is not an optimal solution.</a:t>
            </a:r>
          </a:p>
          <a:p>
            <a:endParaRPr lang="en-US" sz="2200" dirty="0"/>
          </a:p>
        </p:txBody>
      </p:sp>
    </p:spTree>
    <p:extLst>
      <p:ext uri="{BB962C8B-B14F-4D97-AF65-F5344CB8AC3E}">
        <p14:creationId xmlns:p14="http://schemas.microsoft.com/office/powerpoint/2010/main" val="3373298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4B83247-CCC5-BF40-806B-499522BC5D59}"/>
              </a:ext>
            </a:extLst>
          </p:cNvPr>
          <p:cNvGraphicFramePr>
            <a:graphicFrameLocks noChangeAspect="1"/>
          </p:cNvGraphicFramePr>
          <p:nvPr>
            <p:extLst/>
          </p:nvPr>
        </p:nvGraphicFramePr>
        <p:xfrm>
          <a:off x="1343472" y="764704"/>
          <a:ext cx="5320184" cy="4824536"/>
        </p:xfrm>
        <a:graphic>
          <a:graphicData uri="http://schemas.openxmlformats.org/presentationml/2006/ole">
            <mc:AlternateContent xmlns:mc="http://schemas.openxmlformats.org/markup-compatibility/2006">
              <mc:Choice xmlns:v="urn:schemas-microsoft-com:vml" Requires="v">
                <p:oleObj spid="_x0000_s9218" name="Visio" r:id="rId3" imgW="7361933" imgH="6676147" progId="Visio.Drawing.11">
                  <p:embed/>
                </p:oleObj>
              </mc:Choice>
              <mc:Fallback>
                <p:oleObj name="Visio" r:id="rId3" imgW="7361933" imgH="6676147" progId="Visio.Drawing.11">
                  <p:embed/>
                  <p:pic>
                    <p:nvPicPr>
                      <p:cNvPr id="2" name="Object 1">
                        <a:extLst>
                          <a:ext uri="{FF2B5EF4-FFF2-40B4-BE49-F238E27FC236}">
                            <a16:creationId xmlns:a16="http://schemas.microsoft.com/office/drawing/2014/main" id="{94B83247-CCC5-BF40-806B-499522BC5D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3472" y="764704"/>
                        <a:ext cx="5320184" cy="4824536"/>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3" name="Text Placeholder 3">
            <a:extLst>
              <a:ext uri="{FF2B5EF4-FFF2-40B4-BE49-F238E27FC236}">
                <a16:creationId xmlns:a16="http://schemas.microsoft.com/office/drawing/2014/main" id="{3CB2252B-343E-F444-90CB-BB9750E01560}"/>
              </a:ext>
            </a:extLst>
          </p:cNvPr>
          <p:cNvSpPr txBox="1">
            <a:spLocks/>
          </p:cNvSpPr>
          <p:nvPr/>
        </p:nvSpPr>
        <p:spPr>
          <a:xfrm>
            <a:off x="7248128" y="1412776"/>
            <a:ext cx="4536504" cy="3168352"/>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en-US" sz="1800" dirty="0">
                <a:latin typeface="+mn-lt"/>
              </a:rPr>
              <a:t>The setup for the performance comparison of a native Linux system with </a:t>
            </a:r>
            <a:r>
              <a:rPr lang="en-US" sz="1800" dirty="0" err="1">
                <a:latin typeface="+mn-lt"/>
              </a:rPr>
              <a:t>OpenVZ</a:t>
            </a:r>
            <a:r>
              <a:rPr lang="en-US" sz="1800" dirty="0">
                <a:latin typeface="+mn-lt"/>
              </a:rPr>
              <a:t>, and the Xen systems. The applications are a web server and a MySQL database server. </a:t>
            </a:r>
          </a:p>
          <a:p>
            <a:pPr marL="342900" indent="-342900" fontAlgn="auto">
              <a:spcAft>
                <a:spcPts val="0"/>
              </a:spcAft>
              <a:buAutoNum type="alphaLcParenBoth"/>
            </a:pPr>
            <a:r>
              <a:rPr lang="en-US" sz="1800" dirty="0">
                <a:latin typeface="+mn-lt"/>
              </a:rPr>
              <a:t>The first experiment, the web and the DB, share a single system; </a:t>
            </a:r>
          </a:p>
          <a:p>
            <a:pPr marL="342900" indent="-342900" fontAlgn="auto">
              <a:spcAft>
                <a:spcPts val="0"/>
              </a:spcAft>
              <a:buAutoNum type="alphaLcParenBoth"/>
            </a:pPr>
            <a:r>
              <a:rPr lang="en-US" sz="1800" dirty="0">
                <a:latin typeface="+mn-lt"/>
              </a:rPr>
              <a:t>The second experiment, the web and the DB, run on two different systems;  </a:t>
            </a:r>
          </a:p>
          <a:p>
            <a:pPr marL="342900" indent="-342900" fontAlgn="auto">
              <a:spcAft>
                <a:spcPts val="0"/>
              </a:spcAft>
              <a:buAutoNum type="alphaLcParenBoth"/>
            </a:pPr>
            <a:r>
              <a:rPr lang="en-US" sz="1800" dirty="0">
                <a:latin typeface="+mn-lt"/>
              </a:rPr>
              <a:t>The third experiment, the web and the DB, run on two different systems and each has four instances.</a:t>
            </a:r>
          </a:p>
        </p:txBody>
      </p:sp>
      <p:sp>
        <p:nvSpPr>
          <p:cNvPr id="4" name="TextBox 3">
            <a:extLst>
              <a:ext uri="{FF2B5EF4-FFF2-40B4-BE49-F238E27FC236}">
                <a16:creationId xmlns:a16="http://schemas.microsoft.com/office/drawing/2014/main" id="{3A528F4F-AF58-6042-B0F2-CF53DC316773}"/>
              </a:ext>
            </a:extLst>
          </p:cNvPr>
          <p:cNvSpPr txBox="1"/>
          <p:nvPr/>
        </p:nvSpPr>
        <p:spPr>
          <a:xfrm>
            <a:off x="4799856" y="5949280"/>
            <a:ext cx="1584176" cy="323165"/>
          </a:xfrm>
          <a:prstGeom prst="rect">
            <a:avLst/>
          </a:prstGeom>
          <a:noFill/>
        </p:spPr>
        <p:txBody>
          <a:bodyPr wrap="square" rtlCol="0">
            <a:spAutoFit/>
          </a:bodyPr>
          <a:lstStyle/>
          <a:p>
            <a:r>
              <a:rPr lang="en-US" dirty="0">
                <a:latin typeface="+mn-lt"/>
              </a:rPr>
              <a:t>Figure 10.13</a:t>
            </a:r>
          </a:p>
        </p:txBody>
      </p:sp>
    </p:spTree>
    <p:extLst>
      <p:ext uri="{BB962C8B-B14F-4D97-AF65-F5344CB8AC3E}">
        <p14:creationId xmlns:p14="http://schemas.microsoft.com/office/powerpoint/2010/main" val="3519202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9C01B-5925-B141-B38E-7761D1677428}"/>
              </a:ext>
            </a:extLst>
          </p:cNvPr>
          <p:cNvSpPr>
            <a:spLocks noGrp="1"/>
          </p:cNvSpPr>
          <p:nvPr>
            <p:ph type="title"/>
          </p:nvPr>
        </p:nvSpPr>
        <p:spPr>
          <a:xfrm>
            <a:off x="1271464" y="365125"/>
            <a:ext cx="10082336" cy="1325563"/>
          </a:xfrm>
        </p:spPr>
        <p:txBody>
          <a:bodyPr>
            <a:normAutofit/>
          </a:bodyPr>
          <a:lstStyle/>
          <a:p>
            <a:r>
              <a:rPr lang="en-US" sz="4000" dirty="0">
                <a:solidFill>
                  <a:srgbClr val="FF0000"/>
                </a:solidFill>
              </a:rPr>
              <a:t>Activity #4</a:t>
            </a:r>
          </a:p>
        </p:txBody>
      </p:sp>
      <p:sp>
        <p:nvSpPr>
          <p:cNvPr id="3" name="Content Placeholder 2">
            <a:extLst>
              <a:ext uri="{FF2B5EF4-FFF2-40B4-BE49-F238E27FC236}">
                <a16:creationId xmlns:a16="http://schemas.microsoft.com/office/drawing/2014/main" id="{2803BBBF-84CD-9540-B69B-2F25DB54052D}"/>
              </a:ext>
            </a:extLst>
          </p:cNvPr>
          <p:cNvSpPr>
            <a:spLocks noGrp="1"/>
          </p:cNvSpPr>
          <p:nvPr>
            <p:ph idx="1"/>
          </p:nvPr>
        </p:nvSpPr>
        <p:spPr/>
        <p:txBody>
          <a:bodyPr>
            <a:normAutofit/>
          </a:bodyPr>
          <a:lstStyle/>
          <a:p>
            <a:pPr marL="514350" indent="-514350">
              <a:buFont typeface="+mj-lt"/>
              <a:buAutoNum type="arabicPeriod"/>
            </a:pPr>
            <a:r>
              <a:rPr lang="en-US" sz="2400" dirty="0"/>
              <a:t>What is a hypervisor?</a:t>
            </a:r>
          </a:p>
          <a:p>
            <a:pPr marL="514350" indent="-514350">
              <a:buFont typeface="+mj-lt"/>
              <a:buAutoNum type="arabicPeriod"/>
            </a:pPr>
            <a:endParaRPr lang="en-US" sz="2400" dirty="0"/>
          </a:p>
          <a:p>
            <a:pPr marL="514350" indent="-514350">
              <a:buFont typeface="+mj-lt"/>
              <a:buAutoNum type="arabicPeriod"/>
            </a:pPr>
            <a:r>
              <a:rPr lang="en-US" sz="2400" dirty="0"/>
              <a:t>What organization is it if “the hypervisor shares the hardware with an existing OS”?</a:t>
            </a:r>
          </a:p>
          <a:p>
            <a:pPr marL="457200" lvl="1" indent="0">
              <a:buNone/>
            </a:pPr>
            <a:r>
              <a:rPr lang="en-US" dirty="0"/>
              <a:t>a. Hybrid      b.  Hosted       c. traditional    d. OS-level virtualization</a:t>
            </a:r>
          </a:p>
          <a:p>
            <a:pPr marL="914400" lvl="1" indent="-457200">
              <a:buFont typeface="+mj-lt"/>
              <a:buAutoNum type="arabicPeriod"/>
            </a:pPr>
            <a:endParaRPr lang="en-US" dirty="0"/>
          </a:p>
          <a:p>
            <a:pPr marL="0" indent="0">
              <a:buNone/>
            </a:pPr>
            <a:r>
              <a:rPr lang="en-US" sz="2400" dirty="0"/>
              <a:t>3. True or False. Xen always uses full-virtualization method.</a:t>
            </a:r>
          </a:p>
          <a:p>
            <a:endParaRPr lang="en-US" sz="2400" dirty="0"/>
          </a:p>
          <a:p>
            <a:endParaRPr lang="en-US" dirty="0"/>
          </a:p>
        </p:txBody>
      </p:sp>
    </p:spTree>
    <p:extLst>
      <p:ext uri="{BB962C8B-B14F-4D97-AF65-F5344CB8AC3E}">
        <p14:creationId xmlns:p14="http://schemas.microsoft.com/office/powerpoint/2010/main" val="7748532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55440" y="365125"/>
            <a:ext cx="10298360" cy="1325563"/>
          </a:xfrm>
        </p:spPr>
        <p:txBody>
          <a:bodyPr>
            <a:normAutofit/>
          </a:bodyPr>
          <a:lstStyle/>
          <a:p>
            <a:r>
              <a:rPr lang="en-US" sz="3600" dirty="0">
                <a:solidFill>
                  <a:srgbClr val="FF0000"/>
                </a:solidFill>
              </a:rPr>
              <a:t>The darker side of virtualization</a:t>
            </a:r>
          </a:p>
        </p:txBody>
      </p:sp>
      <p:sp>
        <p:nvSpPr>
          <p:cNvPr id="9" name="Content Placeholder 8"/>
          <p:cNvSpPr>
            <a:spLocks noGrp="1"/>
          </p:cNvSpPr>
          <p:nvPr>
            <p:ph idx="1"/>
          </p:nvPr>
        </p:nvSpPr>
        <p:spPr>
          <a:xfrm>
            <a:off x="1343472" y="1772816"/>
            <a:ext cx="9865096" cy="4399384"/>
          </a:xfrm>
        </p:spPr>
        <p:txBody>
          <a:bodyPr>
            <a:normAutofit lnSpcReduction="10000"/>
          </a:bodyPr>
          <a:lstStyle/>
          <a:p>
            <a:r>
              <a:rPr lang="en-US" sz="2400" dirty="0"/>
              <a:t>In a layered structure, a defense mechanism at some layer can be disabled by malware running at a layer below it.</a:t>
            </a:r>
          </a:p>
          <a:p>
            <a:r>
              <a:rPr lang="en-US" sz="2400" dirty="0"/>
              <a:t>It is feasible to insert a </a:t>
            </a:r>
            <a:r>
              <a:rPr lang="en-US" sz="2400" i="1" dirty="0"/>
              <a:t>rogue VMM,</a:t>
            </a:r>
            <a:r>
              <a:rPr lang="en-US" sz="2400" dirty="0"/>
              <a:t> a Virtual-Machine Based Rootkit (VMBR) between the physical hardware and an operating system. </a:t>
            </a:r>
          </a:p>
          <a:p>
            <a:r>
              <a:rPr lang="en-US" sz="2400" dirty="0"/>
              <a:t>Rootkit - malware with a privileged access to a system.</a:t>
            </a:r>
          </a:p>
          <a:p>
            <a:r>
              <a:rPr lang="en-US" sz="2400" dirty="0"/>
              <a:t>The VMBR can enable a separate malicious OS to run surreptitiously and make this malicious OS invisible to the guest OS and to the application running under it. </a:t>
            </a:r>
          </a:p>
          <a:p>
            <a:r>
              <a:rPr lang="en-US" sz="2400" dirty="0"/>
              <a:t>Under the protection of the VMBR, the malicious OS could: </a:t>
            </a:r>
          </a:p>
          <a:p>
            <a:pPr lvl="1"/>
            <a:r>
              <a:rPr lang="en-US" sz="2000" dirty="0"/>
              <a:t>observe the data, the events, or the state of the target system. </a:t>
            </a:r>
          </a:p>
          <a:p>
            <a:pPr lvl="1"/>
            <a:r>
              <a:rPr lang="en-US" sz="2000" dirty="0"/>
              <a:t>run services, such as spam relays or distributed denial-of-service attacks. </a:t>
            </a:r>
          </a:p>
          <a:p>
            <a:pPr lvl="1"/>
            <a:r>
              <a:rPr lang="en-US" sz="2000" dirty="0"/>
              <a:t>interfere with the application.</a:t>
            </a:r>
          </a:p>
        </p:txBody>
      </p:sp>
    </p:spTree>
    <p:extLst>
      <p:ext uri="{BB962C8B-B14F-4D97-AF65-F5344CB8AC3E}">
        <p14:creationId xmlns:p14="http://schemas.microsoft.com/office/powerpoint/2010/main" val="1812048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23875"/>
            <a:ext cx="8229600" cy="552450"/>
          </a:xfrm>
        </p:spPr>
        <p:txBody>
          <a:bodyPr>
            <a:noAutofit/>
          </a:bodyPr>
          <a:lstStyle/>
          <a:p>
            <a:r>
              <a:rPr lang="en-US" sz="3600" dirty="0">
                <a:solidFill>
                  <a:srgbClr val="FF0000"/>
                </a:solidFill>
              </a:rPr>
              <a:t>Virtualization</a:t>
            </a:r>
          </a:p>
        </p:txBody>
      </p:sp>
      <p:sp>
        <p:nvSpPr>
          <p:cNvPr id="3" name="Content Placeholder 2"/>
          <p:cNvSpPr>
            <a:spLocks noGrp="1"/>
          </p:cNvSpPr>
          <p:nvPr>
            <p:ph idx="1"/>
          </p:nvPr>
        </p:nvSpPr>
        <p:spPr>
          <a:xfrm>
            <a:off x="1343472" y="1268760"/>
            <a:ext cx="9217024" cy="4810124"/>
          </a:xfrm>
        </p:spPr>
        <p:txBody>
          <a:bodyPr/>
          <a:lstStyle/>
          <a:p>
            <a:r>
              <a:rPr lang="en-US" dirty="0"/>
              <a:t>Simulates the interface to a physical object by:</a:t>
            </a:r>
          </a:p>
          <a:p>
            <a:pPr lvl="1"/>
            <a:r>
              <a:rPr lang="en-US" u="sng" dirty="0"/>
              <a:t>Multiplexing:</a:t>
            </a:r>
            <a:r>
              <a:rPr lang="en-US" dirty="0"/>
              <a:t>  creates multiple virtual objects from one instance of a physical object.  Example - a processor is multiplexed among a number of processes or threads.</a:t>
            </a:r>
          </a:p>
          <a:p>
            <a:pPr lvl="1"/>
            <a:r>
              <a:rPr lang="en-US" u="sng" dirty="0"/>
              <a:t>Aggregation</a:t>
            </a:r>
            <a:r>
              <a:rPr lang="en-US" dirty="0"/>
              <a:t>:  creates one virtual object from multiple physical objects. Example - a number of physical disks are aggregated into a RAID disk.</a:t>
            </a:r>
          </a:p>
          <a:p>
            <a:pPr lvl="1"/>
            <a:r>
              <a:rPr lang="en-US" u="sng" dirty="0"/>
              <a:t>Emulation</a:t>
            </a:r>
            <a:r>
              <a:rPr lang="en-US" dirty="0"/>
              <a:t>:  constructs a virtual object from a different type of a physical object. Example - a physical disk emulates a Random Access Memory (RAM).</a:t>
            </a:r>
          </a:p>
          <a:p>
            <a:pPr lvl="1"/>
            <a:r>
              <a:rPr lang="en-US" u="sng" dirty="0"/>
              <a:t>Multiplexing and emulation</a:t>
            </a:r>
            <a:r>
              <a:rPr lang="en-US" dirty="0"/>
              <a:t>. Examples - virtual memory with paging multiplexes real memory and disk; a virtual address emulates a real address.</a:t>
            </a:r>
          </a:p>
        </p:txBody>
      </p:sp>
    </p:spTree>
    <p:extLst>
      <p:ext uri="{BB962C8B-B14F-4D97-AF65-F5344CB8AC3E}">
        <p14:creationId xmlns:p14="http://schemas.microsoft.com/office/powerpoint/2010/main" val="39447248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CB2FD6F2-61DD-EB40-B302-3287D74BBECF}"/>
              </a:ext>
            </a:extLst>
          </p:cNvPr>
          <p:cNvGraphicFramePr>
            <a:graphicFrameLocks noChangeAspect="1"/>
          </p:cNvGraphicFramePr>
          <p:nvPr>
            <p:extLst/>
          </p:nvPr>
        </p:nvGraphicFramePr>
        <p:xfrm>
          <a:off x="1271464" y="764704"/>
          <a:ext cx="6994525" cy="4070350"/>
        </p:xfrm>
        <a:graphic>
          <a:graphicData uri="http://schemas.openxmlformats.org/presentationml/2006/ole">
            <mc:AlternateContent xmlns:mc="http://schemas.openxmlformats.org/markup-compatibility/2006">
              <mc:Choice xmlns:v="urn:schemas-microsoft-com:vml" Requires="v">
                <p:oleObj spid="_x0000_s10242" name="Visio" r:id="rId3" imgW="6994282" imgH="4069945" progId="Visio.Drawing.11">
                  <p:embed/>
                </p:oleObj>
              </mc:Choice>
              <mc:Fallback>
                <p:oleObj name="Visio" r:id="rId3" imgW="6994282" imgH="4069945" progId="Visio.Drawing.11">
                  <p:embed/>
                  <p:pic>
                    <p:nvPicPr>
                      <p:cNvPr id="2" name="Object 1">
                        <a:extLst>
                          <a:ext uri="{FF2B5EF4-FFF2-40B4-BE49-F238E27FC236}">
                            <a16:creationId xmlns:a16="http://schemas.microsoft.com/office/drawing/2014/main" id="{CB2FD6F2-61DD-EB40-B302-3287D74BBE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1464" y="764704"/>
                        <a:ext cx="6994525" cy="40703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3" name="Text Placeholder 3">
            <a:extLst>
              <a:ext uri="{FF2B5EF4-FFF2-40B4-BE49-F238E27FC236}">
                <a16:creationId xmlns:a16="http://schemas.microsoft.com/office/drawing/2014/main" id="{5CCB62FF-B018-414D-BDB4-F06560BED4BA}"/>
              </a:ext>
            </a:extLst>
          </p:cNvPr>
          <p:cNvSpPr txBox="1">
            <a:spLocks/>
          </p:cNvSpPr>
          <p:nvPr/>
        </p:nvSpPr>
        <p:spPr>
          <a:xfrm>
            <a:off x="1271464" y="5013176"/>
            <a:ext cx="9433048" cy="122264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en-US" sz="1800" dirty="0">
                <a:latin typeface="+mn-lt"/>
              </a:rPr>
              <a:t>The insertion of a Virtual-Machine Based Rootkit (VMBR) as the lowest layer of the software stack running on the physical hardware; (a) below an operating system; (b) below a legitimate virtual machine monitor. The VMBR enables a malicious OS to run surreptitiously and makes it invisible to the genuine or the guest OS and to the application.</a:t>
            </a:r>
          </a:p>
        </p:txBody>
      </p:sp>
      <p:sp>
        <p:nvSpPr>
          <p:cNvPr id="4" name="TextBox 3">
            <a:extLst>
              <a:ext uri="{FF2B5EF4-FFF2-40B4-BE49-F238E27FC236}">
                <a16:creationId xmlns:a16="http://schemas.microsoft.com/office/drawing/2014/main" id="{E450C648-E6F7-0340-9B83-28DE732ACB20}"/>
              </a:ext>
            </a:extLst>
          </p:cNvPr>
          <p:cNvSpPr txBox="1"/>
          <p:nvPr/>
        </p:nvSpPr>
        <p:spPr>
          <a:xfrm>
            <a:off x="8544272" y="4293096"/>
            <a:ext cx="1728192" cy="323165"/>
          </a:xfrm>
          <a:prstGeom prst="rect">
            <a:avLst/>
          </a:prstGeom>
          <a:noFill/>
        </p:spPr>
        <p:txBody>
          <a:bodyPr wrap="square" rtlCol="0">
            <a:spAutoFit/>
          </a:bodyPr>
          <a:lstStyle/>
          <a:p>
            <a:r>
              <a:rPr lang="en-US" dirty="0">
                <a:latin typeface="+mn-lt"/>
              </a:rPr>
              <a:t>Figure 10.15</a:t>
            </a:r>
          </a:p>
        </p:txBody>
      </p:sp>
    </p:spTree>
    <p:extLst>
      <p:ext uri="{BB962C8B-B14F-4D97-AF65-F5344CB8AC3E}">
        <p14:creationId xmlns:p14="http://schemas.microsoft.com/office/powerpoint/2010/main" val="2946877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8350" y="548680"/>
            <a:ext cx="9026202" cy="558800"/>
          </a:xfrm>
        </p:spPr>
        <p:txBody>
          <a:bodyPr>
            <a:noAutofit/>
          </a:bodyPr>
          <a:lstStyle/>
          <a:p>
            <a:r>
              <a:rPr lang="en-US" sz="3600" dirty="0">
                <a:solidFill>
                  <a:srgbClr val="FF0000"/>
                </a:solidFill>
              </a:rPr>
              <a:t>Virtualization </a:t>
            </a:r>
            <a:r>
              <a:rPr lang="en-US" sz="3600" dirty="0">
                <a:solidFill>
                  <a:srgbClr val="FF0000"/>
                </a:solidFill>
                <a:sym typeface="Wingdings"/>
              </a:rPr>
              <a:t> u</a:t>
            </a:r>
            <a:r>
              <a:rPr lang="en-US" sz="3600" dirty="0">
                <a:solidFill>
                  <a:srgbClr val="FF0000"/>
                </a:solidFill>
              </a:rPr>
              <a:t>ser </a:t>
            </a:r>
            <a:r>
              <a:rPr lang="en-US" sz="3600" dirty="0">
                <a:solidFill>
                  <a:srgbClr val="00B050"/>
                </a:solidFill>
              </a:rPr>
              <a:t>benefits</a:t>
            </a:r>
            <a:r>
              <a:rPr lang="en-US" sz="3600" dirty="0">
                <a:solidFill>
                  <a:srgbClr val="FF0000"/>
                </a:solidFill>
              </a:rPr>
              <a:t> versus </a:t>
            </a:r>
            <a:r>
              <a:rPr lang="en-US" sz="3600" dirty="0">
                <a:solidFill>
                  <a:srgbClr val="00B0F0"/>
                </a:solidFill>
              </a:rPr>
              <a:t>concerns</a:t>
            </a:r>
          </a:p>
        </p:txBody>
      </p:sp>
      <p:sp>
        <p:nvSpPr>
          <p:cNvPr id="3" name="Content Placeholder 2"/>
          <p:cNvSpPr>
            <a:spLocks noGrp="1"/>
          </p:cNvSpPr>
          <p:nvPr>
            <p:ph idx="1"/>
          </p:nvPr>
        </p:nvSpPr>
        <p:spPr>
          <a:xfrm>
            <a:off x="1271464" y="1700808"/>
            <a:ext cx="9289032" cy="3312367"/>
          </a:xfrm>
        </p:spPr>
        <p:txBody>
          <a:bodyPr/>
          <a:lstStyle/>
          <a:p>
            <a:r>
              <a:rPr lang="en-US" sz="2400" dirty="0"/>
              <a:t>Users </a:t>
            </a:r>
            <a:r>
              <a:rPr lang="en-US" sz="2400" u="sng" dirty="0"/>
              <a:t>operate in environments they are familiar</a:t>
            </a:r>
            <a:r>
              <a:rPr lang="en-US" sz="2400" dirty="0"/>
              <a:t> with, rather than forcing them to idiosyncratic  ones. </a:t>
            </a:r>
          </a:p>
          <a:p>
            <a:r>
              <a:rPr lang="en-US" sz="2400" dirty="0"/>
              <a:t>Applications can migrate from one platform to another.</a:t>
            </a:r>
          </a:p>
          <a:p>
            <a:r>
              <a:rPr lang="en-US" sz="2400" dirty="0"/>
              <a:t>Support performance isolation important for application optimization and </a:t>
            </a:r>
            <a:r>
              <a:rPr lang="en-US" sz="2400" dirty="0" err="1"/>
              <a:t>QoS</a:t>
            </a:r>
            <a:r>
              <a:rPr lang="en-US" sz="2400" dirty="0"/>
              <a:t> (Quality of Service) assurance.</a:t>
            </a:r>
          </a:p>
          <a:p>
            <a:r>
              <a:rPr lang="en-US" sz="2400" dirty="0">
                <a:solidFill>
                  <a:srgbClr val="00B0F0"/>
                </a:solidFill>
              </a:rPr>
              <a:t>Adds overhead and increases the execution time. The hypervisor is invoked by the OS when applications make systems calls.</a:t>
            </a:r>
          </a:p>
          <a:p>
            <a:endParaRPr lang="en-US" sz="2400" dirty="0"/>
          </a:p>
          <a:p>
            <a:pPr marL="0" indent="0">
              <a:buNone/>
            </a:pPr>
            <a:endParaRPr lang="en-US" sz="2000" dirty="0"/>
          </a:p>
          <a:p>
            <a:endParaRPr lang="en-US" dirty="0"/>
          </a:p>
        </p:txBody>
      </p:sp>
    </p:spTree>
    <p:extLst>
      <p:ext uri="{BB962C8B-B14F-4D97-AF65-F5344CB8AC3E}">
        <p14:creationId xmlns:p14="http://schemas.microsoft.com/office/powerpoint/2010/main" val="6004215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365125"/>
            <a:ext cx="9938320" cy="1325563"/>
          </a:xfrm>
        </p:spPr>
        <p:txBody>
          <a:bodyPr>
            <a:normAutofit/>
          </a:bodyPr>
          <a:lstStyle/>
          <a:p>
            <a:r>
              <a:rPr lang="en-US" sz="3600" dirty="0">
                <a:solidFill>
                  <a:srgbClr val="FF0000"/>
                </a:solidFill>
              </a:rPr>
              <a:t>Virtualization </a:t>
            </a:r>
            <a:r>
              <a:rPr lang="en-US" sz="3600" dirty="0">
                <a:solidFill>
                  <a:srgbClr val="FF0000"/>
                </a:solidFill>
                <a:sym typeface="Wingdings"/>
              </a:rPr>
              <a:t> s</a:t>
            </a:r>
            <a:r>
              <a:rPr lang="en-US" sz="3600" dirty="0">
                <a:solidFill>
                  <a:srgbClr val="FF0000"/>
                </a:solidFill>
              </a:rPr>
              <a:t>ystem </a:t>
            </a:r>
            <a:r>
              <a:rPr lang="en-US" sz="3600" dirty="0">
                <a:solidFill>
                  <a:srgbClr val="00B050"/>
                </a:solidFill>
              </a:rPr>
              <a:t>benefits </a:t>
            </a:r>
            <a:r>
              <a:rPr lang="en-US" sz="3600" dirty="0">
                <a:solidFill>
                  <a:srgbClr val="FF0000"/>
                </a:solidFill>
              </a:rPr>
              <a:t>versus </a:t>
            </a:r>
            <a:r>
              <a:rPr lang="en-US" sz="3600" dirty="0">
                <a:solidFill>
                  <a:srgbClr val="00B0F0"/>
                </a:solidFill>
              </a:rPr>
              <a:t>concerns</a:t>
            </a:r>
          </a:p>
        </p:txBody>
      </p:sp>
      <p:sp>
        <p:nvSpPr>
          <p:cNvPr id="3" name="Content Placeholder 2"/>
          <p:cNvSpPr>
            <a:spLocks noGrp="1"/>
          </p:cNvSpPr>
          <p:nvPr>
            <p:ph idx="1"/>
          </p:nvPr>
        </p:nvSpPr>
        <p:spPr>
          <a:xfrm>
            <a:off x="1631504" y="2060848"/>
            <a:ext cx="8229600" cy="4559300"/>
          </a:xfrm>
          <a:noFill/>
        </p:spPr>
        <p:txBody>
          <a:bodyPr/>
          <a:lstStyle/>
          <a:p>
            <a:pPr marL="342900" lvl="1" indent="-342900">
              <a:buClr>
                <a:schemeClr val="tx1"/>
              </a:buClr>
              <a:buSzPct val="75000"/>
            </a:pPr>
            <a:r>
              <a:rPr lang="en-US" dirty="0"/>
              <a:t>Simplifies the  development and management of services offered by a CSP.</a:t>
            </a:r>
          </a:p>
          <a:p>
            <a:pPr marL="342900" lvl="1" indent="-342900">
              <a:buClr>
                <a:schemeClr val="tx1"/>
              </a:buClr>
              <a:buSzPct val="75000"/>
            </a:pPr>
            <a:r>
              <a:rPr lang="en-US" dirty="0"/>
              <a:t>Allows </a:t>
            </a:r>
            <a:r>
              <a:rPr lang="en-US" u="sng" dirty="0"/>
              <a:t>isolation of services </a:t>
            </a:r>
            <a:r>
              <a:rPr lang="en-US" dirty="0"/>
              <a:t>running on the same hardware.</a:t>
            </a:r>
          </a:p>
          <a:p>
            <a:r>
              <a:rPr lang="en-US" sz="2400" dirty="0"/>
              <a:t>Important for load balancing.  The state of a virtual machine (VM) running under a hypervisor </a:t>
            </a:r>
            <a:r>
              <a:rPr lang="en-US" sz="2400" u="sng" dirty="0"/>
              <a:t>can de saved and migrated </a:t>
            </a:r>
            <a:r>
              <a:rPr lang="en-US" sz="2400" dirty="0"/>
              <a:t>to another server to balance the load. </a:t>
            </a:r>
          </a:p>
          <a:p>
            <a:r>
              <a:rPr lang="en-US" sz="2400" dirty="0">
                <a:solidFill>
                  <a:srgbClr val="00B0F0"/>
                </a:solidFill>
              </a:rPr>
              <a:t>Increases the size of software stack.</a:t>
            </a:r>
          </a:p>
          <a:p>
            <a:r>
              <a:rPr lang="en-US" sz="2400" dirty="0">
                <a:solidFill>
                  <a:srgbClr val="00B0F0"/>
                </a:solidFill>
              </a:rPr>
              <a:t>Complicates software maintenance. Saved VMs are not updated when OS and  other system software patches are applied.</a:t>
            </a:r>
          </a:p>
          <a:p>
            <a:endParaRPr lang="en-US" sz="2000" dirty="0"/>
          </a:p>
          <a:p>
            <a:pPr marL="0" indent="0">
              <a:buNone/>
            </a:pPr>
            <a:endParaRPr lang="en-US" sz="2000" dirty="0"/>
          </a:p>
          <a:p>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41140881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981200" y="457200"/>
            <a:ext cx="8229600" cy="482600"/>
          </a:xfrm>
        </p:spPr>
        <p:txBody>
          <a:bodyPr>
            <a:noAutofit/>
          </a:bodyPr>
          <a:lstStyle/>
          <a:p>
            <a:r>
              <a:rPr lang="en-US" sz="3600" dirty="0">
                <a:solidFill>
                  <a:srgbClr val="FF0000"/>
                </a:solidFill>
              </a:rPr>
              <a:t>Security risks posed by shared images</a:t>
            </a:r>
          </a:p>
        </p:txBody>
      </p:sp>
      <p:sp>
        <p:nvSpPr>
          <p:cNvPr id="9" name="Content Placeholder 8"/>
          <p:cNvSpPr>
            <a:spLocks noGrp="1"/>
          </p:cNvSpPr>
          <p:nvPr>
            <p:ph idx="1"/>
          </p:nvPr>
        </p:nvSpPr>
        <p:spPr>
          <a:xfrm>
            <a:off x="1487488" y="1193800"/>
            <a:ext cx="9577064" cy="4673600"/>
          </a:xfrm>
        </p:spPr>
        <p:txBody>
          <a:bodyPr>
            <a:normAutofit/>
          </a:bodyPr>
          <a:lstStyle/>
          <a:p>
            <a:r>
              <a:rPr lang="en-US" sz="2000" dirty="0"/>
              <a:t>Image sharing poses security risks for </a:t>
            </a:r>
            <a:r>
              <a:rPr lang="en-US" sz="2000" dirty="0" err="1"/>
              <a:t>IaaS</a:t>
            </a:r>
            <a:r>
              <a:rPr lang="en-US" sz="2000" dirty="0"/>
              <a:t>.</a:t>
            </a:r>
          </a:p>
          <a:p>
            <a:r>
              <a:rPr lang="en-US" sz="2000" dirty="0"/>
              <a:t>A study conducted during the period  November 2010 - May 2011 analyzed AMIs available through the public catalog at Amazon </a:t>
            </a:r>
          </a:p>
          <a:p>
            <a:pPr lvl="1">
              <a:buClr>
                <a:srgbClr val="00B0F0"/>
              </a:buClr>
              <a:buFont typeface="Wingdings" pitchFamily="2" charset="2"/>
              <a:buChar char="§"/>
            </a:pPr>
            <a:r>
              <a:rPr lang="en-US" sz="1400" dirty="0"/>
              <a:t> </a:t>
            </a:r>
            <a:r>
              <a:rPr lang="en-US" sz="2000" dirty="0">
                <a:solidFill>
                  <a:srgbClr val="00B0F0"/>
                </a:solidFill>
              </a:rPr>
              <a:t>5,303 Linux AMIs</a:t>
            </a:r>
          </a:p>
          <a:p>
            <a:pPr lvl="1"/>
            <a:r>
              <a:rPr lang="en-US" sz="2000" dirty="0">
                <a:solidFill>
                  <a:srgbClr val="00B0F0"/>
                </a:solidFill>
              </a:rPr>
              <a:t> 1,202 Windows AMIs.</a:t>
            </a:r>
          </a:p>
          <a:p>
            <a:r>
              <a:rPr lang="en-US" sz="2000" dirty="0"/>
              <a:t>Many images analyzed allowed a user to undelete files, recover credentials, private keys, or other types of sensitive information with little effort and using standard tools</a:t>
            </a:r>
            <a:r>
              <a:rPr lang="en-US" dirty="0"/>
              <a:t>. </a:t>
            </a:r>
          </a:p>
          <a:p>
            <a:r>
              <a:rPr lang="en-US" sz="2000" dirty="0"/>
              <a:t>Critical software vulnerability revealed by the  audit: </a:t>
            </a:r>
          </a:p>
          <a:p>
            <a:pPr lvl="1"/>
            <a:r>
              <a:rPr lang="en-US" sz="2000" dirty="0">
                <a:solidFill>
                  <a:srgbClr val="00B0F0"/>
                </a:solidFill>
              </a:rPr>
              <a:t>98% of the Windows AMIs (249 out of 253)</a:t>
            </a:r>
          </a:p>
          <a:p>
            <a:pPr lvl="1"/>
            <a:r>
              <a:rPr lang="en-US" sz="2000" dirty="0">
                <a:solidFill>
                  <a:srgbClr val="00B0F0"/>
                </a:solidFill>
              </a:rPr>
              <a:t>58% of Linux AMIs (2005 out of 3,432). </a:t>
            </a:r>
          </a:p>
          <a:p>
            <a:r>
              <a:rPr lang="en-US" sz="2000" dirty="0"/>
              <a:t>The average number of vulnerabilities per AMI: 46 for Windows AMIs and 11 for Linux AMIs. </a:t>
            </a:r>
          </a:p>
          <a:p>
            <a:endParaRPr lang="en-US" sz="2000" dirty="0"/>
          </a:p>
          <a:p>
            <a:endParaRPr lang="en-US" dirty="0"/>
          </a:p>
        </p:txBody>
      </p:sp>
    </p:spTree>
    <p:extLst>
      <p:ext uri="{BB962C8B-B14F-4D97-AF65-F5344CB8AC3E}">
        <p14:creationId xmlns:p14="http://schemas.microsoft.com/office/powerpoint/2010/main" val="9255202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365125"/>
            <a:ext cx="9362256" cy="1325563"/>
          </a:xfrm>
        </p:spPr>
        <p:txBody>
          <a:bodyPr>
            <a:normAutofit/>
          </a:bodyPr>
          <a:lstStyle/>
          <a:p>
            <a:r>
              <a:rPr lang="en-US" sz="4000" dirty="0">
                <a:solidFill>
                  <a:srgbClr val="FF0000"/>
                </a:solidFill>
              </a:rPr>
              <a:t>Security risks</a:t>
            </a:r>
          </a:p>
        </p:txBody>
      </p:sp>
      <p:sp>
        <p:nvSpPr>
          <p:cNvPr id="3" name="Content Placeholder 2"/>
          <p:cNvSpPr>
            <a:spLocks noGrp="1"/>
          </p:cNvSpPr>
          <p:nvPr>
            <p:ph idx="1"/>
          </p:nvPr>
        </p:nvSpPr>
        <p:spPr>
          <a:xfrm>
            <a:off x="1199456" y="1690688"/>
            <a:ext cx="10009112" cy="4618632"/>
          </a:xfrm>
        </p:spPr>
        <p:txBody>
          <a:bodyPr/>
          <a:lstStyle/>
          <a:p>
            <a:r>
              <a:rPr lang="en-US" sz="2400" dirty="0"/>
              <a:t>Three types of  security risks were analyzed: (1) backdoors and leftover credentials, (2) unsolicited connections, and (3) malware.</a:t>
            </a:r>
          </a:p>
          <a:p>
            <a:r>
              <a:rPr lang="en-US" sz="2400" dirty="0"/>
              <a:t>To rent a Linux AMI a user must provide the public part of the her </a:t>
            </a:r>
            <a:r>
              <a:rPr lang="en-US" sz="2400" u="sng" dirty="0" err="1"/>
              <a:t>ssh</a:t>
            </a:r>
            <a:r>
              <a:rPr lang="en-US" sz="2400" dirty="0"/>
              <a:t> key and this key is stored in the  </a:t>
            </a:r>
            <a:r>
              <a:rPr lang="en-US" sz="2400" u="sng" dirty="0" err="1"/>
              <a:t>authorized_keys</a:t>
            </a:r>
            <a:r>
              <a:rPr lang="en-US" sz="2400" dirty="0"/>
              <a:t> in the home directory. This opens a backdoor for a malicious creator of an AMI who does not remove her own public key from the image and can remotely login to any instance of  this AMI. </a:t>
            </a:r>
          </a:p>
          <a:p>
            <a:r>
              <a:rPr lang="en-US" sz="2400" dirty="0"/>
              <a:t>Another backdoor is opened when the </a:t>
            </a:r>
            <a:r>
              <a:rPr lang="en-US" sz="2400" dirty="0" err="1"/>
              <a:t>ssh</a:t>
            </a:r>
            <a:r>
              <a:rPr lang="en-US" sz="2400" dirty="0"/>
              <a:t> server allows password-based authentication and the malicious creator of an AMI does not remove her own password. </a:t>
            </a:r>
          </a:p>
          <a:p>
            <a:r>
              <a:rPr lang="en-US" sz="2400" dirty="0"/>
              <a:t>This backdoor is even wider open as one can extract the password hashes and then crack the passwords using a tool such as John the Riper.</a:t>
            </a:r>
          </a:p>
          <a:p>
            <a:pPr marL="0" indent="0">
              <a:buNone/>
            </a:pPr>
            <a:endParaRPr lang="en-US" dirty="0"/>
          </a:p>
        </p:txBody>
      </p:sp>
    </p:spTree>
    <p:extLst>
      <p:ext uri="{BB962C8B-B14F-4D97-AF65-F5344CB8AC3E}">
        <p14:creationId xmlns:p14="http://schemas.microsoft.com/office/powerpoint/2010/main" val="3087608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365125"/>
            <a:ext cx="9866312" cy="1325563"/>
          </a:xfrm>
        </p:spPr>
        <p:txBody>
          <a:bodyPr>
            <a:normAutofit/>
          </a:bodyPr>
          <a:lstStyle/>
          <a:p>
            <a:r>
              <a:rPr lang="en-US" sz="4000" dirty="0">
                <a:solidFill>
                  <a:srgbClr val="FF0000"/>
                </a:solidFill>
              </a:rPr>
              <a:t>More security risks</a:t>
            </a:r>
          </a:p>
        </p:txBody>
      </p:sp>
      <p:sp>
        <p:nvSpPr>
          <p:cNvPr id="3" name="Content Placeholder 2"/>
          <p:cNvSpPr>
            <a:spLocks noGrp="1"/>
          </p:cNvSpPr>
          <p:nvPr>
            <p:ph idx="1"/>
          </p:nvPr>
        </p:nvSpPr>
        <p:spPr>
          <a:xfrm>
            <a:off x="1343472" y="1690688"/>
            <a:ext cx="9505056" cy="4559300"/>
          </a:xfrm>
        </p:spPr>
        <p:txBody>
          <a:bodyPr>
            <a:normAutofit/>
          </a:bodyPr>
          <a:lstStyle/>
          <a:p>
            <a:r>
              <a:rPr lang="en-US" sz="2400" dirty="0"/>
              <a:t>Omission of the </a:t>
            </a:r>
            <a:r>
              <a:rPr lang="en-US" sz="2400" u="sng" dirty="0"/>
              <a:t>cloud-</a:t>
            </a:r>
            <a:r>
              <a:rPr lang="en-US" sz="2400" u="sng" dirty="0" err="1"/>
              <a:t>init</a:t>
            </a:r>
            <a:r>
              <a:rPr lang="en-US" sz="2400" u="sng" dirty="0"/>
              <a:t> </a:t>
            </a:r>
            <a:r>
              <a:rPr lang="en-US" sz="2400" dirty="0"/>
              <a:t>script that should be invoked when the image is booted. This script provided by Amazon regenerates the host key an </a:t>
            </a:r>
            <a:r>
              <a:rPr lang="en-US" sz="2400" dirty="0" err="1"/>
              <a:t>ssh</a:t>
            </a:r>
            <a:r>
              <a:rPr lang="en-US" sz="2400" dirty="0"/>
              <a:t> server uses to identify itself; the public part of this key is used to authenticate the server. When this key is shared among several systems these systems become vulnerable to man-in-the middle attacks. </a:t>
            </a:r>
            <a:r>
              <a:rPr lang="en-US" sz="3200" dirty="0"/>
              <a:t> </a:t>
            </a:r>
          </a:p>
          <a:p>
            <a:r>
              <a:rPr lang="en-US" sz="2400" dirty="0"/>
              <a:t>When this script does not run, an attacker can use the </a:t>
            </a:r>
            <a:r>
              <a:rPr lang="en-US" sz="2400" dirty="0" err="1"/>
              <a:t>NMap</a:t>
            </a:r>
            <a:r>
              <a:rPr lang="en-US" sz="2400" dirty="0"/>
              <a:t> tool to match the </a:t>
            </a:r>
            <a:r>
              <a:rPr lang="en-US" sz="2400" dirty="0" err="1"/>
              <a:t>ssh</a:t>
            </a:r>
            <a:r>
              <a:rPr lang="en-US" sz="2400" dirty="0"/>
              <a:t> keys discovered in the AMI images with the keys obtained with </a:t>
            </a:r>
            <a:r>
              <a:rPr lang="en-US" sz="2400" dirty="0" err="1"/>
              <a:t>NMap</a:t>
            </a:r>
            <a:r>
              <a:rPr lang="en-US" sz="2400" dirty="0"/>
              <a:t>. The study identified more than 2,100 instances following this procedure.</a:t>
            </a:r>
          </a:p>
          <a:p>
            <a:r>
              <a:rPr lang="en-US" sz="2400" dirty="0"/>
              <a:t>About 22% of the scanned Linux AMIs contained credentials allowing an intruder to remotely login to the system. Some 100 passwords, 995 </a:t>
            </a:r>
            <a:r>
              <a:rPr lang="en-US" sz="2400" dirty="0" err="1"/>
              <a:t>ssh</a:t>
            </a:r>
            <a:r>
              <a:rPr lang="en-US" sz="2400" dirty="0"/>
              <a:t> keys, and 90 cases when both could be retrieved were identified.</a:t>
            </a:r>
          </a:p>
          <a:p>
            <a:endParaRPr lang="en-US" sz="2000" dirty="0"/>
          </a:p>
        </p:txBody>
      </p:sp>
    </p:spTree>
    <p:extLst>
      <p:ext uri="{BB962C8B-B14F-4D97-AF65-F5344CB8AC3E}">
        <p14:creationId xmlns:p14="http://schemas.microsoft.com/office/powerpoint/2010/main" val="22081046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4BDF-9E3D-D946-9128-C847E8C0A391}"/>
              </a:ext>
            </a:extLst>
          </p:cNvPr>
          <p:cNvSpPr>
            <a:spLocks noGrp="1"/>
          </p:cNvSpPr>
          <p:nvPr>
            <p:ph type="title"/>
          </p:nvPr>
        </p:nvSpPr>
        <p:spPr>
          <a:xfrm>
            <a:off x="1055440" y="365125"/>
            <a:ext cx="10298360" cy="1325563"/>
          </a:xfrm>
        </p:spPr>
        <p:txBody>
          <a:bodyPr>
            <a:normAutofit/>
          </a:bodyPr>
          <a:lstStyle/>
          <a:p>
            <a:r>
              <a:rPr lang="en-US" sz="4000" dirty="0">
                <a:solidFill>
                  <a:srgbClr val="FF0000"/>
                </a:solidFill>
              </a:rPr>
              <a:t>Activity #5</a:t>
            </a:r>
          </a:p>
        </p:txBody>
      </p:sp>
      <p:sp>
        <p:nvSpPr>
          <p:cNvPr id="3" name="Content Placeholder 2">
            <a:extLst>
              <a:ext uri="{FF2B5EF4-FFF2-40B4-BE49-F238E27FC236}">
                <a16:creationId xmlns:a16="http://schemas.microsoft.com/office/drawing/2014/main" id="{B52A2833-02C3-994F-A9D6-BF1BC716B29B}"/>
              </a:ext>
            </a:extLst>
          </p:cNvPr>
          <p:cNvSpPr>
            <a:spLocks noGrp="1"/>
          </p:cNvSpPr>
          <p:nvPr>
            <p:ph idx="1"/>
          </p:nvPr>
        </p:nvSpPr>
        <p:spPr/>
        <p:txBody>
          <a:bodyPr/>
          <a:lstStyle/>
          <a:p>
            <a:pPr marL="514350" indent="-514350">
              <a:buFont typeface="+mj-lt"/>
              <a:buAutoNum type="arabicPeriod"/>
            </a:pPr>
            <a:r>
              <a:rPr lang="en-US" dirty="0"/>
              <a:t>(a) Name an advantage of virtualization; (b) Name a disadvantage of virtualization.</a:t>
            </a:r>
          </a:p>
          <a:p>
            <a:pPr marL="514350" indent="-514350">
              <a:buFont typeface="+mj-lt"/>
              <a:buAutoNum type="arabicPeriod"/>
            </a:pPr>
            <a:r>
              <a:rPr lang="en-US" dirty="0"/>
              <a:t>Discuss a case</a:t>
            </a:r>
          </a:p>
          <a:p>
            <a:pPr marL="914400" lvl="1" indent="-457200">
              <a:buFont typeface="+mj-lt"/>
              <a:buAutoNum type="alphaLcPeriod"/>
            </a:pPr>
            <a:r>
              <a:rPr lang="en-US" dirty="0"/>
              <a:t>Where virtualization adds security to the system.</a:t>
            </a:r>
          </a:p>
          <a:p>
            <a:pPr marL="914400" lvl="1" indent="-457200">
              <a:buFont typeface="+mj-lt"/>
              <a:buAutoNum type="alphaLcPeriod"/>
            </a:pPr>
            <a:r>
              <a:rPr lang="en-US" dirty="0"/>
              <a:t>Where virtualization posts a security risk.</a:t>
            </a:r>
          </a:p>
        </p:txBody>
      </p:sp>
    </p:spTree>
    <p:extLst>
      <p:ext uri="{BB962C8B-B14F-4D97-AF65-F5344CB8AC3E}">
        <p14:creationId xmlns:p14="http://schemas.microsoft.com/office/powerpoint/2010/main" val="39293660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528" y="365125"/>
            <a:ext cx="9506272" cy="1325563"/>
          </a:xfrm>
        </p:spPr>
        <p:txBody>
          <a:bodyPr/>
          <a:lstStyle/>
          <a:p>
            <a:r>
              <a:rPr lang="en-US" dirty="0">
                <a:solidFill>
                  <a:srgbClr val="FF0000"/>
                </a:solidFill>
              </a:rPr>
              <a:t>Summary</a:t>
            </a:r>
          </a:p>
        </p:txBody>
      </p:sp>
      <p:sp>
        <p:nvSpPr>
          <p:cNvPr id="3" name="Content Placeholder 2"/>
          <p:cNvSpPr>
            <a:spLocks noGrp="1"/>
          </p:cNvSpPr>
          <p:nvPr>
            <p:ph idx="1"/>
          </p:nvPr>
        </p:nvSpPr>
        <p:spPr>
          <a:xfrm>
            <a:off x="838200" y="1556792"/>
            <a:ext cx="10515600" cy="4351338"/>
          </a:xfrm>
        </p:spPr>
        <p:txBody>
          <a:bodyPr>
            <a:normAutofit/>
          </a:bodyPr>
          <a:lstStyle/>
          <a:p>
            <a:r>
              <a:rPr lang="en-US" dirty="0">
                <a:latin typeface="+mn-lt"/>
              </a:rPr>
              <a:t>An introduction to cloud resource virtualization </a:t>
            </a:r>
          </a:p>
          <a:p>
            <a:pPr marL="0" indent="0">
              <a:buNone/>
            </a:pPr>
            <a:endParaRPr lang="en-US" dirty="0">
              <a:latin typeface="+mn-lt"/>
            </a:endParaRPr>
          </a:p>
          <a:p>
            <a:pPr lvl="1"/>
            <a:endParaRPr lang="en-US" dirty="0">
              <a:latin typeface="+mn-lt"/>
            </a:endParaRPr>
          </a:p>
          <a:p>
            <a:pPr lvl="1"/>
            <a:endParaRPr lang="en-US" dirty="0">
              <a:latin typeface="+mn-lt"/>
            </a:endParaRPr>
          </a:p>
        </p:txBody>
      </p:sp>
    </p:spTree>
    <p:extLst>
      <p:ext uri="{BB962C8B-B14F-4D97-AF65-F5344CB8AC3E}">
        <p14:creationId xmlns:p14="http://schemas.microsoft.com/office/powerpoint/2010/main" val="2724184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52451"/>
            <a:ext cx="8229600" cy="523875"/>
          </a:xfrm>
        </p:spPr>
        <p:txBody>
          <a:bodyPr>
            <a:noAutofit/>
          </a:bodyPr>
          <a:lstStyle/>
          <a:p>
            <a:r>
              <a:rPr lang="en-US" sz="3600" dirty="0">
                <a:solidFill>
                  <a:srgbClr val="FF0000"/>
                </a:solidFill>
              </a:rPr>
              <a:t>Layering</a:t>
            </a:r>
          </a:p>
        </p:txBody>
      </p:sp>
      <p:sp>
        <p:nvSpPr>
          <p:cNvPr id="3" name="Content Placeholder 2"/>
          <p:cNvSpPr>
            <a:spLocks noGrp="1"/>
          </p:cNvSpPr>
          <p:nvPr>
            <p:ph idx="1"/>
          </p:nvPr>
        </p:nvSpPr>
        <p:spPr>
          <a:xfrm>
            <a:off x="983432" y="1323975"/>
            <a:ext cx="9227368" cy="4705350"/>
          </a:xfrm>
        </p:spPr>
        <p:txBody>
          <a:bodyPr>
            <a:normAutofit fontScale="92500" lnSpcReduction="10000"/>
          </a:bodyPr>
          <a:lstStyle/>
          <a:p>
            <a:r>
              <a:rPr lang="en-US" dirty="0"/>
              <a:t>Layering – a common approach to manage system complexity.</a:t>
            </a:r>
          </a:p>
          <a:p>
            <a:pPr lvl="1"/>
            <a:r>
              <a:rPr lang="en-US" sz="2600" dirty="0"/>
              <a:t>Minimizes the interactions among the subsystems of a complex system.</a:t>
            </a:r>
          </a:p>
          <a:p>
            <a:pPr lvl="1"/>
            <a:r>
              <a:rPr lang="en-US" sz="2600" dirty="0"/>
              <a:t> Simplifies the description of the subsystems;  each subsystem is abstracted through its </a:t>
            </a:r>
            <a:r>
              <a:rPr lang="en-US" sz="2600" u="sng" dirty="0"/>
              <a:t>interfaces</a:t>
            </a:r>
            <a:r>
              <a:rPr lang="en-US" sz="2600" dirty="0"/>
              <a:t> with the other subsystems. </a:t>
            </a:r>
          </a:p>
          <a:p>
            <a:pPr lvl="1"/>
            <a:r>
              <a:rPr lang="en-US" sz="2600" dirty="0"/>
              <a:t>We are able to design, implement, and modify the individual subsystems independently.</a:t>
            </a:r>
          </a:p>
          <a:p>
            <a:r>
              <a:rPr lang="en-US" dirty="0"/>
              <a:t>Layering in a computer system.</a:t>
            </a:r>
          </a:p>
          <a:p>
            <a:pPr lvl="1"/>
            <a:r>
              <a:rPr lang="en-US" sz="2600" dirty="0"/>
              <a:t>Hardware.</a:t>
            </a:r>
          </a:p>
          <a:p>
            <a:pPr lvl="1"/>
            <a:r>
              <a:rPr lang="en-US" sz="2600" dirty="0"/>
              <a:t>Software.</a:t>
            </a:r>
          </a:p>
          <a:p>
            <a:pPr lvl="2"/>
            <a:r>
              <a:rPr lang="en-US" sz="2200" dirty="0"/>
              <a:t>Operating system.</a:t>
            </a:r>
          </a:p>
          <a:p>
            <a:pPr lvl="2"/>
            <a:r>
              <a:rPr lang="en-US" sz="2200" dirty="0"/>
              <a:t>Libraries.</a:t>
            </a:r>
          </a:p>
          <a:p>
            <a:pPr lvl="2"/>
            <a:r>
              <a:rPr lang="en-US" sz="2200" dirty="0"/>
              <a:t>Applications.</a:t>
            </a:r>
          </a:p>
          <a:p>
            <a:endParaRPr lang="en-US" sz="2200" dirty="0"/>
          </a:p>
          <a:p>
            <a:endParaRPr lang="en-US" sz="2000" dirty="0"/>
          </a:p>
        </p:txBody>
      </p:sp>
    </p:spTree>
    <p:extLst>
      <p:ext uri="{BB962C8B-B14F-4D97-AF65-F5344CB8AC3E}">
        <p14:creationId xmlns:p14="http://schemas.microsoft.com/office/powerpoint/2010/main" val="251650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365125"/>
            <a:ext cx="9938320" cy="1325563"/>
          </a:xfrm>
        </p:spPr>
        <p:txBody>
          <a:bodyPr>
            <a:normAutofit/>
          </a:bodyPr>
          <a:lstStyle/>
          <a:p>
            <a:r>
              <a:rPr lang="en-US" sz="3600" dirty="0">
                <a:solidFill>
                  <a:srgbClr val="FF0000"/>
                </a:solidFill>
              </a:rPr>
              <a:t>Interfaces</a:t>
            </a:r>
          </a:p>
        </p:txBody>
      </p:sp>
      <p:sp>
        <p:nvSpPr>
          <p:cNvPr id="3" name="Content Placeholder 2"/>
          <p:cNvSpPr>
            <a:spLocks noGrp="1"/>
          </p:cNvSpPr>
          <p:nvPr>
            <p:ph idx="1"/>
          </p:nvPr>
        </p:nvSpPr>
        <p:spPr>
          <a:xfrm>
            <a:off x="1415480" y="1671286"/>
            <a:ext cx="9001000" cy="4467225"/>
          </a:xfrm>
        </p:spPr>
        <p:txBody>
          <a:bodyPr/>
          <a:lstStyle/>
          <a:p>
            <a:r>
              <a:rPr lang="en-US" sz="2000" u="sng" dirty="0"/>
              <a:t>Instruction Set Architecture</a:t>
            </a:r>
            <a:r>
              <a:rPr lang="en-US" sz="2000" dirty="0"/>
              <a:t> (ISA) – at the boundary between hardware and software.</a:t>
            </a:r>
          </a:p>
          <a:p>
            <a:endParaRPr lang="en-US" sz="2000" dirty="0"/>
          </a:p>
          <a:p>
            <a:r>
              <a:rPr lang="en-US" sz="2000" u="sng" dirty="0"/>
              <a:t>Application Binary Interface </a:t>
            </a:r>
            <a:r>
              <a:rPr lang="en-US" sz="2000" dirty="0"/>
              <a:t>(ABI) – allows the ensemble consisting of the application and the library modules to access the hardware; the ABI does not include privileged system instructions, instead it invokes system calls.</a:t>
            </a:r>
          </a:p>
          <a:p>
            <a:pPr>
              <a:buNone/>
            </a:pPr>
            <a:endParaRPr lang="en-US" sz="2000" dirty="0"/>
          </a:p>
          <a:p>
            <a:r>
              <a:rPr lang="en-US" sz="2000" u="sng" dirty="0"/>
              <a:t>Application Program Interface</a:t>
            </a:r>
            <a:r>
              <a:rPr lang="en-US" sz="2000" dirty="0"/>
              <a:t> (API) - defines the set of instructions the hardware was designed to execute and gives the application access to the ISA; it includes HLL library calls which often invoke system calls.</a:t>
            </a:r>
          </a:p>
          <a:p>
            <a:endParaRPr lang="en-US" sz="2000" dirty="0"/>
          </a:p>
        </p:txBody>
      </p:sp>
    </p:spTree>
    <p:extLst>
      <p:ext uri="{BB962C8B-B14F-4D97-AF65-F5344CB8AC3E}">
        <p14:creationId xmlns:p14="http://schemas.microsoft.com/office/powerpoint/2010/main" val="2421801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idx="4294967295"/>
          </p:nvPr>
        </p:nvSpPr>
        <p:spPr>
          <a:xfrm>
            <a:off x="2600325" y="4895851"/>
            <a:ext cx="7439026" cy="1228725"/>
          </a:xfrm>
        </p:spPr>
        <p:txBody>
          <a:bodyPr/>
          <a:lstStyle/>
          <a:p>
            <a:r>
              <a:rPr lang="en-US" sz="2000" dirty="0"/>
              <a:t>Application Programming Interface, Application Binary Interface, and Instruction Set Architecture . An application uses library functions (A1), makes system calls (A2), and executes machine instructions (A3).</a:t>
            </a:r>
          </a:p>
        </p:txBody>
      </p:sp>
      <p:graphicFrame>
        <p:nvGraphicFramePr>
          <p:cNvPr id="7" name="Object 6"/>
          <p:cNvGraphicFramePr>
            <a:graphicFrameLocks noChangeAspect="1"/>
          </p:cNvGraphicFramePr>
          <p:nvPr>
            <p:extLst/>
          </p:nvPr>
        </p:nvGraphicFramePr>
        <p:xfrm>
          <a:off x="2459038" y="438150"/>
          <a:ext cx="7332662" cy="4325938"/>
        </p:xfrm>
        <a:graphic>
          <a:graphicData uri="http://schemas.openxmlformats.org/presentationml/2006/ole">
            <mc:AlternateContent xmlns:mc="http://schemas.openxmlformats.org/markup-compatibility/2006">
              <mc:Choice xmlns:v="urn:schemas-microsoft-com:vml" Requires="v">
                <p:oleObj spid="_x0000_s1026" name="Visio" r:id="rId3" imgW="7333299" imgH="4326377" progId="Visio.Drawing.11">
                  <p:embed/>
                </p:oleObj>
              </mc:Choice>
              <mc:Fallback>
                <p:oleObj name="Visio" r:id="rId3" imgW="7333299" imgH="4326377" progId="Visio.Drawing.11">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9038" y="438150"/>
                        <a:ext cx="7332662" cy="432593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69527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457201"/>
            <a:ext cx="8229600" cy="676275"/>
          </a:xfrm>
        </p:spPr>
        <p:txBody>
          <a:bodyPr>
            <a:normAutofit/>
          </a:bodyPr>
          <a:lstStyle/>
          <a:p>
            <a:r>
              <a:rPr lang="en-US" sz="3600" dirty="0">
                <a:solidFill>
                  <a:srgbClr val="FF0000"/>
                </a:solidFill>
              </a:rPr>
              <a:t>Code portability</a:t>
            </a:r>
          </a:p>
        </p:txBody>
      </p:sp>
      <p:sp>
        <p:nvSpPr>
          <p:cNvPr id="6" name="Content Placeholder 5"/>
          <p:cNvSpPr>
            <a:spLocks noGrp="1"/>
          </p:cNvSpPr>
          <p:nvPr>
            <p:ph idx="1"/>
          </p:nvPr>
        </p:nvSpPr>
        <p:spPr>
          <a:xfrm>
            <a:off x="1199456" y="1556792"/>
            <a:ext cx="9011344" cy="4391025"/>
          </a:xfrm>
        </p:spPr>
        <p:txBody>
          <a:bodyPr/>
          <a:lstStyle/>
          <a:p>
            <a:r>
              <a:rPr lang="en-US" sz="2000" dirty="0"/>
              <a:t>Binaries created by a compiler for a specific ISA and a specific operating systems are not portable. </a:t>
            </a:r>
          </a:p>
          <a:p>
            <a:pPr>
              <a:buNone/>
            </a:pPr>
            <a:endParaRPr lang="en-US" sz="2000" dirty="0"/>
          </a:p>
          <a:p>
            <a:r>
              <a:rPr lang="en-US" sz="2000" dirty="0"/>
              <a:t>It is possible, though, to compile a HLL program for a virtual machine (VM) environment where portable code is produced and distributed and then converted by binary translators to the ISA of the host system. </a:t>
            </a:r>
          </a:p>
          <a:p>
            <a:pPr>
              <a:buNone/>
            </a:pPr>
            <a:r>
              <a:rPr lang="en-US" sz="2000" dirty="0"/>
              <a:t>     A </a:t>
            </a:r>
            <a:r>
              <a:rPr lang="en-US" sz="2000" u="sng" dirty="0"/>
              <a:t>dynamic binary translation </a:t>
            </a:r>
            <a:r>
              <a:rPr lang="en-US" sz="2000" dirty="0"/>
              <a:t>converts blocks of guest instructions from the portable code to the host instruction and leads to a significant performance improvement, as such blocks are cached and reused</a:t>
            </a:r>
          </a:p>
        </p:txBody>
      </p:sp>
    </p:spTree>
    <p:extLst>
      <p:ext uri="{BB962C8B-B14F-4D97-AF65-F5344CB8AC3E}">
        <p14:creationId xmlns:p14="http://schemas.microsoft.com/office/powerpoint/2010/main" val="1386466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extLst/>
          </p:nvPr>
        </p:nvGraphicFramePr>
        <p:xfrm>
          <a:off x="3247111" y="158311"/>
          <a:ext cx="5182514" cy="5928165"/>
        </p:xfrm>
        <a:graphic>
          <a:graphicData uri="http://schemas.openxmlformats.org/presentationml/2006/ole">
            <mc:AlternateContent xmlns:mc="http://schemas.openxmlformats.org/markup-compatibility/2006">
              <mc:Choice xmlns:v="urn:schemas-microsoft-com:vml" Requires="v">
                <p:oleObj spid="_x0000_s2050" name="Visio" r:id="rId3" imgW="6621228" imgH="7575415" progId="Visio.Drawing.11">
                  <p:embed/>
                </p:oleObj>
              </mc:Choice>
              <mc:Fallback>
                <p:oleObj name="Visio" r:id="rId3" imgW="6621228" imgH="7575415" progId="Visio.Drawing.11">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7111" y="158311"/>
                        <a:ext cx="5182514" cy="592816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95608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3987</Words>
  <Application>Microsoft Office PowerPoint</Application>
  <PresentationFormat>Widescreen</PresentationFormat>
  <Paragraphs>290</Paragraphs>
  <Slides>47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3" baseType="lpstr">
      <vt:lpstr>Arial</vt:lpstr>
      <vt:lpstr>Calibri</vt:lpstr>
      <vt:lpstr>Calibri Light</vt:lpstr>
      <vt:lpstr>Wingdings</vt:lpstr>
      <vt:lpstr>Office Theme</vt:lpstr>
      <vt:lpstr>Visio</vt:lpstr>
      <vt:lpstr>Lecture 14b:  Cloud Resource Virtualization</vt:lpstr>
      <vt:lpstr>Main Topics</vt:lpstr>
      <vt:lpstr>Motivation</vt:lpstr>
      <vt:lpstr>Virtualization</vt:lpstr>
      <vt:lpstr>Layering</vt:lpstr>
      <vt:lpstr>Interfaces</vt:lpstr>
      <vt:lpstr>Application Programming Interface, Application Binary Interface, and Instruction Set Architecture . An application uses library functions (A1), makes system calls (A2), and executes machine instructions (A3).</vt:lpstr>
      <vt:lpstr>Code portability</vt:lpstr>
      <vt:lpstr>PowerPoint Presentation</vt:lpstr>
      <vt:lpstr>Activity #1</vt:lpstr>
      <vt:lpstr>Virtual machine monitor  (VMM / hypervisor)</vt:lpstr>
      <vt:lpstr>VMM virtualizes the CPU and the memory</vt:lpstr>
      <vt:lpstr>Virtual machines (VMs)</vt:lpstr>
      <vt:lpstr>Traditional, hybrid, and hosted VMs</vt:lpstr>
      <vt:lpstr>PowerPoint Presentation</vt:lpstr>
      <vt:lpstr>Performance and security isolation</vt:lpstr>
      <vt:lpstr>Activity #2</vt:lpstr>
      <vt:lpstr>Computer architecture and virtualization</vt:lpstr>
      <vt:lpstr>Full virtualization and paravirtualization</vt:lpstr>
      <vt:lpstr>Full virtualization and paravirtualization</vt:lpstr>
      <vt:lpstr>Virtualization of x86 architecture </vt:lpstr>
      <vt:lpstr>Virtualization of x86 architecture (cont’d)</vt:lpstr>
      <vt:lpstr>VT-x, a major architectural enhancement </vt:lpstr>
      <vt:lpstr>VT- x</vt:lpstr>
      <vt:lpstr>VT-d, a new virtualization architecture</vt:lpstr>
      <vt:lpstr>Activity #3</vt:lpstr>
      <vt:lpstr>Xen - a VMM based on paravirtualization</vt:lpstr>
      <vt:lpstr>Xen</vt:lpstr>
      <vt:lpstr>Xen implementation on x86 architecture</vt:lpstr>
      <vt:lpstr>Dom0 components</vt:lpstr>
      <vt:lpstr> Paravirtualization strategies for virtual memory management,  CPU multiplexing, and I/O devices. </vt:lpstr>
      <vt:lpstr>Xen abstractions for networking and I/O</vt:lpstr>
      <vt:lpstr>PowerPoint Presentation</vt:lpstr>
      <vt:lpstr>Xen 2.0</vt:lpstr>
      <vt:lpstr>PowerPoint Presentation</vt:lpstr>
      <vt:lpstr>Performance comparison of virtual machines </vt:lpstr>
      <vt:lpstr>PowerPoint Presentation</vt:lpstr>
      <vt:lpstr>Activity #4</vt:lpstr>
      <vt:lpstr>The darker side of virtualization</vt:lpstr>
      <vt:lpstr>PowerPoint Presentation</vt:lpstr>
      <vt:lpstr>Virtualization  user benefits versus concerns</vt:lpstr>
      <vt:lpstr>Virtualization  system benefits versus concerns</vt:lpstr>
      <vt:lpstr>Security risks posed by shared images</vt:lpstr>
      <vt:lpstr>Security risks</vt:lpstr>
      <vt:lpstr>More security risks</vt:lpstr>
      <vt:lpstr>Activity #5</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14b:  Cloud Resource Virtualization</dc:title>
  <dc:creator>Lan Yang</dc:creator>
  <cp:lastModifiedBy>Lan Yang</cp:lastModifiedBy>
  <cp:revision>1</cp:revision>
  <dcterms:created xsi:type="dcterms:W3CDTF">2019-10-16T18:49:04Z</dcterms:created>
  <dcterms:modified xsi:type="dcterms:W3CDTF">2019-10-16T18:49:49Z</dcterms:modified>
</cp:coreProperties>
</file>