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76" r:id="rId2"/>
    <p:sldId id="660" r:id="rId3"/>
    <p:sldId id="596" r:id="rId4"/>
    <p:sldId id="621" r:id="rId5"/>
    <p:sldId id="622" r:id="rId6"/>
    <p:sldId id="623" r:id="rId7"/>
    <p:sldId id="602" r:id="rId8"/>
    <p:sldId id="634" r:id="rId9"/>
    <p:sldId id="604" r:id="rId10"/>
    <p:sldId id="606" r:id="rId11"/>
    <p:sldId id="607" r:id="rId12"/>
    <p:sldId id="608" r:id="rId13"/>
    <p:sldId id="612" r:id="rId14"/>
    <p:sldId id="610" r:id="rId15"/>
    <p:sldId id="613" r:id="rId16"/>
    <p:sldId id="661" r:id="rId17"/>
    <p:sldId id="611" r:id="rId18"/>
    <p:sldId id="658" r:id="rId19"/>
    <p:sldId id="614" r:id="rId20"/>
    <p:sldId id="615" r:id="rId21"/>
    <p:sldId id="651" r:id="rId22"/>
    <p:sldId id="652" r:id="rId23"/>
    <p:sldId id="653" r:id="rId24"/>
    <p:sldId id="654" r:id="rId25"/>
    <p:sldId id="616" r:id="rId26"/>
    <p:sldId id="617" r:id="rId27"/>
    <p:sldId id="618" r:id="rId28"/>
    <p:sldId id="619" r:id="rId29"/>
    <p:sldId id="620" r:id="rId30"/>
    <p:sldId id="5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6"/>
  </p:normalViewPr>
  <p:slideViewPr>
    <p:cSldViewPr snapToGrid="0" snapToObjects="1">
      <p:cViewPr varScale="1">
        <p:scale>
          <a:sx n="82" d="100"/>
          <a:sy n="82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85EB-E7BF-DC45-A8B0-9CE9A147C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A3BE2-BDEB-3E4A-96DB-0FB102471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F786D-30BB-6B4C-B40F-DB5B715F3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17C7-14DB-894A-93FE-FAC0EBE07D8E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7ECA4-0CD3-0541-9C3E-6E79B01E1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787F8-969E-AF42-B970-4CC7FE2B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FDE9-1CE3-1847-9643-FFF0DAB3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6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93D5-DD9F-A443-A2CE-38EBC80A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2E236-FAC3-B14D-BFF0-41FAFE33E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EB50-8297-704D-966C-D1E59953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17C7-14DB-894A-93FE-FAC0EBE07D8E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53AF0-EB3F-0042-A880-DB123343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E600F-56AC-4C49-B778-1AA966F9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FDE9-1CE3-1847-9643-FFF0DAB3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6596D-022A-5F49-8166-0FA040676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8B912-154E-444D-AF60-1ACBA359E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182A3-0DCE-CF44-A8C2-C0E9A503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17C7-14DB-894A-93FE-FAC0EBE07D8E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F2FE8-FFF1-E740-B4A8-E36FB354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7C1B9-AB7E-2141-8847-D8AC7644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FDE9-1CE3-1847-9643-FFF0DAB3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5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7F58-F6BD-1847-BEDB-A41E4E736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705C9-5A7D-9D42-9E10-10E4D0CAC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309F6-B263-A34C-90C5-4BE475EC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17C7-14DB-894A-93FE-FAC0EBE07D8E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FFD29-4618-3746-8009-8865BA359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CFE35-2F99-6B45-BEF2-8C60CB5A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FDE9-1CE3-1847-9643-FFF0DAB3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0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AC08-D78B-014D-87A6-D196D407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42B26-F6C3-444D-BA27-13D01A7D4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63520-E2D2-C247-B1D1-8D2A870DF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17C7-14DB-894A-93FE-FAC0EBE07D8E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D0E70-E3C0-614E-A498-26A4C94F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A5225-80D1-9D4C-A909-9479BA72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FDE9-1CE3-1847-9643-FFF0DAB3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1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E0C6-B3F1-A949-B370-9878D3E5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962AC-4EFE-0A48-8C01-904AFB05F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22DCF-2952-4D43-B73E-5EE2BAF5C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9FAF9-73C2-6E48-8011-AA34F2C9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17C7-14DB-894A-93FE-FAC0EBE07D8E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0E6BD-3519-0A42-AFCC-33950054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4D551-0ED4-B543-8B64-79AA8413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FDE9-1CE3-1847-9643-FFF0DAB3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9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4DC-8551-0741-87D4-077928F0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63891-051B-764A-A766-6DD2C0B39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205F8-58D2-CA43-910D-5D224214B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AFDDA-E433-9C43-B2C7-F95282C95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66935-50B8-3145-B9C2-B57D4F392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15ADC4-E7C4-1A47-AACF-F772CEE4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17C7-14DB-894A-93FE-FAC0EBE07D8E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9CD240-064C-A140-80A3-050EDAC1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44BE94-782E-7348-835C-22995FAE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FDE9-1CE3-1847-9643-FFF0DAB3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B52B-C8DC-BE44-BA32-96D909EA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AC54E3-62EB-3041-8367-864E04E4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17C7-14DB-894A-93FE-FAC0EBE07D8E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A4288-5974-3949-8E3E-94EC5C5D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E373D-C33B-C947-8130-67FBE7DF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FDE9-1CE3-1847-9643-FFF0DAB3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2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1D458-9359-E848-8D8E-99C195E3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17C7-14DB-894A-93FE-FAC0EBE07D8E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F770A-6D00-9E41-AF3F-5F2B4819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FA95B-B688-004D-9BB8-8F723A8A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FDE9-1CE3-1847-9643-FFF0DAB3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3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D0D6-182C-A84C-A950-33A3027F5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6C3AF-D720-A748-9A20-3B6436B22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0FBD5-14B8-A24C-A247-86C601C91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B3350-478B-2243-A091-16570CAA3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17C7-14DB-894A-93FE-FAC0EBE07D8E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4866D-4342-9F42-9007-B9F2D2E1C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84CA7-1DF3-B14F-A514-918BA5AE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FDE9-1CE3-1847-9643-FFF0DAB3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9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2367-08BA-4C4E-BF04-591D0FCFD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FBA20-CC93-204A-BF37-14177029E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74A2C-8861-5B4C-AEF3-1780B325C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78A7A-B990-6B4C-85A9-6C74573AC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17C7-14DB-894A-93FE-FAC0EBE07D8E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84FB9-1C3F-EB47-B9AD-ADBEBFA4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379E4-21CD-1F40-B6F6-22622007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FDE9-1CE3-1847-9643-FFF0DAB3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5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B9C34-04EA-084F-BF27-1A3B2964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ACF4B-B343-804D-ABF8-D921F4319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5E827-1A0E-6F4F-BDBC-0488C4C60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217C7-14DB-894A-93FE-FAC0EBE07D8E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15A6B-EF7E-F74D-8905-C2284A603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23897-58F2-894B-BB45-6787C24BE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0FDE9-1CE3-1847-9643-FFF0DAB3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3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cad=rja&amp;uact=8&amp;docid=3aXVIDZwzoTxcM&amp;tbnid=PgfYseFvqZivQM:&amp;ved=0CAQQjB0&amp;url=http://blog.icorps.com/bid/143618/6-Reasons-Why-SMBs-Should-Embrace-Cloud-Computing&amp;ei=GWqXU9DmLsaJogTH_YKYCQ&amp;bvm=bv.68693194,d.cGU&amp;psig=AFQjCNHp-G-akO7c14y_3DwBDtwQvSCmDw&amp;ust=1402518420226952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csrc.nist.gov/publications/nistpubs/800-145/SP800-145.pd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5520" y="3284984"/>
            <a:ext cx="8198296" cy="2108696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0000"/>
                </a:solidFill>
              </a:rPr>
              <a:t>Lecture 7</a:t>
            </a:r>
            <a:br>
              <a:rPr lang="en-US" sz="4800" dirty="0"/>
            </a:br>
            <a:r>
              <a:rPr lang="en-US" sz="4400" dirty="0">
                <a:solidFill>
                  <a:srgbClr val="FF0000"/>
                </a:solidFill>
              </a:rPr>
              <a:t>Introduction to Cloud Computing 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3512" y="5501903"/>
            <a:ext cx="9144000" cy="165576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888" y="1268760"/>
            <a:ext cx="6697321" cy="154432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01D21-7940-7F41-8540-EFF2D857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588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472" y="365125"/>
            <a:ext cx="1001032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Cloud Computing: what we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+mn-lt"/>
              </a:rPr>
              <a:t>Cloud computing is consumption of computing resources without worrying about specifics </a:t>
            </a:r>
          </a:p>
          <a:p>
            <a:pPr lvl="1"/>
            <a:r>
              <a:rPr lang="en-US" dirty="0">
                <a:latin typeface="+mn-lt"/>
              </a:rPr>
              <a:t>Has the ability to add or remove resources according to the demand</a:t>
            </a:r>
          </a:p>
          <a:p>
            <a:pPr lvl="1"/>
            <a:r>
              <a:rPr lang="en-US" dirty="0">
                <a:latin typeface="+mn-lt"/>
              </a:rPr>
              <a:t>Similar to the power grid and telephone network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40D53-88D9-D145-A787-D35663B8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700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480" y="365125"/>
            <a:ext cx="993832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Consumer signs up for the service</a:t>
            </a:r>
          </a:p>
          <a:p>
            <a:pPr lvl="1"/>
            <a:r>
              <a:rPr lang="en-US" dirty="0">
                <a:latin typeface="+mn-lt"/>
              </a:rPr>
              <a:t>Same as if you get a mobile phone plan</a:t>
            </a:r>
          </a:p>
          <a:p>
            <a:r>
              <a:rPr lang="en-US" dirty="0">
                <a:latin typeface="+mn-lt"/>
              </a:rPr>
              <a:t>  Consumer uses services according to their needs</a:t>
            </a:r>
          </a:p>
          <a:p>
            <a:r>
              <a:rPr lang="en-US" dirty="0">
                <a:latin typeface="+mn-lt"/>
              </a:rPr>
              <a:t>  Provider sends the bill at the end of the cycle</a:t>
            </a:r>
          </a:p>
          <a:p>
            <a:r>
              <a:rPr lang="en-US" dirty="0">
                <a:latin typeface="+mn-lt"/>
              </a:rPr>
              <a:t>  Consumer pays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16941-C234-0249-82A0-02EF3CBD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2259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365125"/>
            <a:ext cx="10154344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 Cloud Storage  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744" y="2732500"/>
            <a:ext cx="3182911" cy="198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36" y="2389600"/>
            <a:ext cx="3820990" cy="2667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90800" y="1535963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Most popular, simplest cloud service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63" y="2856958"/>
            <a:ext cx="2857500" cy="20669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92EF50-4D11-CD4C-8A13-66B41F18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567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404664"/>
            <a:ext cx="1029836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Activity #1: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Use a popular cloud storage service to explain the idea and principle of cloud service.</a:t>
            </a:r>
          </a:p>
          <a:p>
            <a:r>
              <a:rPr lang="en-US" dirty="0">
                <a:latin typeface="+mn-lt"/>
              </a:rPr>
              <a:t>Answer the following questions briefly.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n-lt"/>
              </a:rPr>
              <a:t>What does it mean “pay per use”?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n-lt"/>
              </a:rPr>
              <a:t>Who owns the storage space?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n-lt"/>
              </a:rPr>
              <a:t>What’s the benefit of using cloud storage compared with using local storages such as hard drives, flash drives, etc.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B9CD5-C5AD-6141-A1D0-F3F3798E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65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548680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Definition of Cloud Computing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1556792"/>
            <a:ext cx="9361040" cy="4983163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“…a standardized IT capability (service, software, or infrastructure)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delivered via Internet technologies in a pay-per-use, self-service way</a:t>
            </a:r>
            <a:r>
              <a:rPr lang="en-US" dirty="0">
                <a:latin typeface="+mn-lt"/>
              </a:rPr>
              <a:t>. ” (Forrester Research, 2008)</a:t>
            </a:r>
          </a:p>
          <a:p>
            <a:r>
              <a:rPr lang="en-US" dirty="0">
                <a:latin typeface="+mn-lt"/>
              </a:rPr>
              <a:t> “Cloud computing is a model for enabling ubiquitous, convenient, 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on-demand network access to a shared pool of configurable computing resources </a:t>
            </a:r>
            <a:r>
              <a:rPr lang="en-US" dirty="0">
                <a:latin typeface="+mn-lt"/>
              </a:rPr>
              <a:t>(e.g. network, severs, storage, applications, and service) that can be rapidly provisioned and released 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with minimal management effort or service provider interaction</a:t>
            </a:r>
            <a:r>
              <a:rPr lang="en-US" dirty="0">
                <a:latin typeface="+mn-lt"/>
              </a:rPr>
              <a:t>.” (NIST –National Institute of Standards and Technology, 2011)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E3135-58F4-EF40-8C77-746E0F611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723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904312" y="2060848"/>
            <a:ext cx="2808312" cy="1800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5693" y="2276872"/>
            <a:ext cx="2806931" cy="1368152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bg1"/>
                </a:solidFill>
                <a:latin typeface="+mn-lt"/>
              </a:rPr>
              <a:t>many different definitions, but same fundamental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424" y="965298"/>
            <a:ext cx="7877176" cy="491197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“… the practice of using a network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remote servers hosted on the Internet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to store, manage, and process data, 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rather than a local server or a personal computer</a:t>
            </a:r>
            <a:r>
              <a:rPr lang="en-US" dirty="0">
                <a:latin typeface="+mn-lt"/>
              </a:rPr>
              <a:t>.” (google)</a:t>
            </a:r>
          </a:p>
          <a:p>
            <a:r>
              <a:rPr lang="en-US" dirty="0">
                <a:latin typeface="+mn-lt"/>
              </a:rPr>
              <a:t>Cloud computing is 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shared pools of configurable computer system resources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and higher-level services that can be rapidly provisioned 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with minimal management effort</a:t>
            </a:r>
            <a:r>
              <a:rPr lang="en-US" dirty="0">
                <a:latin typeface="+mn-lt"/>
              </a:rPr>
              <a:t>, often over the Internet. Cloud computing relies on sharing of resources to achieve coherence and economies of scale, similar to a public utility. (Wikipedia)</a:t>
            </a:r>
          </a:p>
          <a:p>
            <a:r>
              <a:rPr lang="en-US" dirty="0">
                <a:latin typeface="+mn-lt"/>
              </a:rPr>
              <a:t>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57E01-EE89-4949-BB1C-77BA4218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437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1820-A862-CA49-A818-50ADE9859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48" y="365125"/>
            <a:ext cx="10226352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Activity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47FE5-F562-9E4B-AF05-6CF022954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Use your own words to definite “Cloud Computing”.</a:t>
            </a:r>
          </a:p>
          <a:p>
            <a:r>
              <a:rPr lang="en-US" dirty="0">
                <a:latin typeface="+mn-lt"/>
              </a:rPr>
              <a:t>You signed up a cell phone service, pay monthly. Would this service provided by a mobile provider be considered as a utility computing service? As a cloud computing service?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76C31-5573-4A42-8B4E-21A2F86B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978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480" y="365125"/>
            <a:ext cx="9938320" cy="1325563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4000" dirty="0">
                <a:solidFill>
                  <a:srgbClr val="FF0000"/>
                </a:solidFill>
              </a:rPr>
              <a:t>Cloud computing – beyond the definition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Cloud computing: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Software and hardware service over the internet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+mn-lt"/>
              </a:rPr>
              <a:t>No specific resource requirement on your own computer </a:t>
            </a:r>
          </a:p>
          <a:p>
            <a:pPr lvl="1"/>
            <a:r>
              <a:rPr lang="en-US" dirty="0">
                <a:latin typeface="+mn-lt"/>
              </a:rPr>
              <a:t>Cloud: a “buzzword” for internet</a:t>
            </a:r>
          </a:p>
          <a:p>
            <a:r>
              <a:rPr lang="en-US" dirty="0">
                <a:latin typeface="+mn-lt"/>
              </a:rPr>
              <a:t>Many companies now offer cloud services</a:t>
            </a:r>
          </a:p>
          <a:p>
            <a:pPr lvl="1"/>
            <a:r>
              <a:rPr lang="en-US" dirty="0">
                <a:latin typeface="+mn-lt"/>
              </a:rPr>
              <a:t>Some offer free services</a:t>
            </a:r>
          </a:p>
          <a:p>
            <a:pPr lvl="1"/>
            <a:r>
              <a:rPr lang="en-US" dirty="0">
                <a:latin typeface="+mn-lt"/>
              </a:rPr>
              <a:t>Mostly you pay for use of the services</a:t>
            </a:r>
          </a:p>
          <a:p>
            <a:r>
              <a:rPr lang="en-US" dirty="0">
                <a:latin typeface="+mn-lt"/>
              </a:rPr>
              <a:t>Also called data intensive computing</a:t>
            </a:r>
          </a:p>
          <a:p>
            <a:pPr lvl="1"/>
            <a:r>
              <a:rPr lang="en-US" dirty="0">
                <a:latin typeface="+mn-lt"/>
              </a:rPr>
              <a:t>Suitable for applications on very large data 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5E7F1-D6ED-EF4D-9923-ED5BFD4D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5729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2416970" y="178594"/>
            <a:ext cx="7358063" cy="1080492"/>
          </a:xfrm>
          <a:ln/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Sample Prices</a:t>
            </a: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711524" y="1616275"/>
            <a:ext cx="8831461" cy="4499447"/>
          </a:xfrm>
          <a:prstGeom prst="rect">
            <a:avLst/>
          </a:prstGeom>
          <a:gradFill rotWithShape="0">
            <a:gsLst>
              <a:gs pos="0">
                <a:srgbClr val="52466D">
                  <a:alpha val="34000"/>
                </a:srgbClr>
              </a:gs>
              <a:gs pos="100000">
                <a:srgbClr val="7F7898">
                  <a:alpha val="17000"/>
                </a:srgbClr>
              </a:gs>
            </a:gsLst>
            <a:lin ang="16740000" scaled="1"/>
          </a:gradFill>
          <a:ln w="9525">
            <a:noFill/>
            <a:miter lim="800000"/>
            <a:headEnd/>
            <a:tailEnd/>
          </a:ln>
          <a:effectLst/>
        </p:spPr>
        <p:txBody>
          <a:bodyPr lIns="64291" tIns="32146" rIns="64291" bIns="32146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7891" name="Group 3"/>
          <p:cNvGraphicFramePr>
            <a:graphicFrameLocks noGrp="1"/>
          </p:cNvGraphicFramePr>
          <p:nvPr>
            <p:extLst/>
          </p:nvPr>
        </p:nvGraphicFramePr>
        <p:xfrm>
          <a:off x="1711523" y="1616274"/>
          <a:ext cx="8831460" cy="4499448"/>
        </p:xfrm>
        <a:graphic>
          <a:graphicData uri="http://schemas.openxmlformats.org/drawingml/2006/table">
            <a:tbl>
              <a:tblPr/>
              <a:tblGrid>
                <a:gridCol w="3546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9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Amazon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Compute      $0.10+   VM/</a:t>
                      </a:r>
                      <a:r>
                        <a:rPr kumimoji="0" lang="en-US" sz="2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Hr</a:t>
                      </a: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 </a:t>
                      </a:r>
                      <a:b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</a:b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Storage        $0.15+  GB/Month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Bandwidth    $0.15+  GB/</a:t>
                      </a:r>
                      <a:r>
                        <a:rPr kumimoji="0" lang="en-US" sz="2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XFer</a:t>
                      </a: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 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Rackspace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Compute      $0.02+   VM/</a:t>
                      </a:r>
                      <a:r>
                        <a:rPr kumimoji="0" lang="en-US" sz="2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Hr</a:t>
                      </a: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 </a:t>
                      </a:r>
                      <a:b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</a:b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Storage        $0.15+  GB/Month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Bandwidth    $0.22+  GB/</a:t>
                      </a:r>
                      <a:r>
                        <a:rPr kumimoji="0" lang="en-US" sz="2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XFer</a:t>
                      </a: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 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Microsoft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endParaRPr kumimoji="0" lang="en-US" sz="17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charset="0"/>
                        <a:ea typeface="Gill Sans Light" charset="0"/>
                        <a:cs typeface="Gill Sans Light" charset="0"/>
                        <a:sym typeface="Gill Sans Light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Compute      $0.12  VM/</a:t>
                      </a:r>
                      <a:r>
                        <a:rPr kumimoji="0" lang="en-US" sz="2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Hr</a:t>
                      </a:r>
                      <a:endParaRPr kumimoji="0" lang="en-US" sz="2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cs typeface="ヒラギノ角ゴ ProN W3" charset="-128"/>
                        <a:sym typeface="Gill San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Storage        $0.15 GB/</a:t>
                      </a:r>
                      <a:r>
                        <a:rPr kumimoji="0" lang="en-US" sz="2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mo</a:t>
                      </a:r>
                      <a:endParaRPr kumimoji="0" lang="en-US" sz="2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cs typeface="ヒラギノ角ゴ ProN W3" charset="-128"/>
                        <a:sym typeface="Gill San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Bandwidth    $0.15 GB/</a:t>
                      </a:r>
                      <a:r>
                        <a:rPr kumimoji="0" lang="en-US" sz="2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Xfer</a:t>
                      </a:r>
                      <a:endParaRPr kumimoji="0" lang="en-US" sz="2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cs typeface="ヒラギノ角ゴ ProN W3" charset="-128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13C94F2-EB94-4A19-949E-46BFFB6EB32F}"/>
              </a:ext>
            </a:extLst>
          </p:cNvPr>
          <p:cNvSpPr/>
          <p:nvPr/>
        </p:nvSpPr>
        <p:spPr>
          <a:xfrm>
            <a:off x="8637982" y="717649"/>
            <a:ext cx="2426569" cy="89862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Note: prices changing all the 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E7ECF2-677A-A04A-AAA6-F219A5E8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285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576" y="274638"/>
            <a:ext cx="7931224" cy="7921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440" y="1124744"/>
            <a:ext cx="9371384" cy="50593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Advantages</a:t>
            </a:r>
          </a:p>
          <a:p>
            <a:pPr lvl="1"/>
            <a:r>
              <a:rPr lang="en-US" dirty="0">
                <a:latin typeface="+mn-lt"/>
              </a:rPr>
              <a:t>Can access from anywhere</a:t>
            </a:r>
          </a:p>
          <a:p>
            <a:pPr lvl="1"/>
            <a:r>
              <a:rPr lang="en-US" dirty="0">
                <a:latin typeface="+mn-lt"/>
              </a:rPr>
              <a:t>Easy to store/backup data</a:t>
            </a:r>
          </a:p>
          <a:p>
            <a:pPr lvl="2"/>
            <a:r>
              <a:rPr lang="en-US" dirty="0">
                <a:latin typeface="+mn-lt"/>
              </a:rPr>
              <a:t>No worry about hard drive loss</a:t>
            </a:r>
          </a:p>
          <a:p>
            <a:pPr lvl="1"/>
            <a:r>
              <a:rPr lang="en-US" dirty="0">
                <a:latin typeface="+mn-lt"/>
              </a:rPr>
              <a:t>Unlimited scalability</a:t>
            </a:r>
          </a:p>
          <a:p>
            <a:pPr lvl="2"/>
            <a:r>
              <a:rPr lang="en-US" dirty="0">
                <a:latin typeface="+mn-lt"/>
              </a:rPr>
              <a:t>Scale up and down when your business goes up and down</a:t>
            </a:r>
          </a:p>
          <a:p>
            <a:pPr lvl="2"/>
            <a:r>
              <a:rPr lang="en-US" dirty="0">
                <a:latin typeface="+mn-lt"/>
              </a:rPr>
              <a:t>Cost efficient</a:t>
            </a:r>
          </a:p>
          <a:p>
            <a:pPr lvl="3"/>
            <a:r>
              <a:rPr lang="en-US" dirty="0">
                <a:latin typeface="+mn-lt"/>
              </a:rPr>
              <a:t>Don’t have to pay for staff/hardware/maintenance</a:t>
            </a:r>
          </a:p>
          <a:p>
            <a:r>
              <a:rPr lang="en-US" dirty="0">
                <a:solidFill>
                  <a:srgbClr val="0070C0"/>
                </a:solidFill>
                <a:latin typeface="+mn-lt"/>
              </a:rPr>
              <a:t>Disadvantages</a:t>
            </a:r>
          </a:p>
          <a:p>
            <a:pPr lvl="1"/>
            <a:r>
              <a:rPr lang="en-US" dirty="0">
                <a:latin typeface="+mn-lt"/>
              </a:rPr>
              <a:t>No service available without the internet</a:t>
            </a:r>
          </a:p>
          <a:p>
            <a:pPr lvl="1"/>
            <a:r>
              <a:rPr lang="en-US" dirty="0">
                <a:latin typeface="+mn-lt"/>
              </a:rPr>
              <a:t>Rely on other company to keep your data safe and secure</a:t>
            </a:r>
          </a:p>
          <a:p>
            <a:pPr lvl="1"/>
            <a:r>
              <a:rPr lang="en-US" dirty="0">
                <a:latin typeface="+mn-lt"/>
              </a:rPr>
              <a:t>Security issues (account get hacked and data stolen – completely out of your control)</a:t>
            </a:r>
          </a:p>
          <a:p>
            <a:pPr lvl="1"/>
            <a:r>
              <a:rPr lang="en-US" dirty="0">
                <a:latin typeface="+mn-lt"/>
              </a:rPr>
              <a:t>Easily locked in</a:t>
            </a:r>
          </a:p>
          <a:p>
            <a:pPr lvl="2"/>
            <a:r>
              <a:rPr lang="en-US" dirty="0">
                <a:latin typeface="+mn-lt"/>
              </a:rPr>
              <a:t>Easier to move data in, harder to get out</a:t>
            </a:r>
          </a:p>
          <a:p>
            <a:pPr lvl="3"/>
            <a:endParaRPr lang="en-US" dirty="0">
              <a:latin typeface="+mn-lt"/>
            </a:endParaRPr>
          </a:p>
          <a:p>
            <a:pPr lvl="2"/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EC759-6B1E-3B44-A56F-58CB1FA0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40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B747-F2FC-CD4F-B54D-14A2569C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48" y="365125"/>
            <a:ext cx="10226352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Main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A3B2C-4929-8B4A-AA66-F9D9C0823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Cloud Computing: The Ideas and The Definitions</a:t>
            </a:r>
          </a:p>
          <a:p>
            <a:r>
              <a:rPr lang="en-US" dirty="0">
                <a:latin typeface="+mn-lt"/>
              </a:rPr>
              <a:t>Cloud Computing Services: Case studies</a:t>
            </a:r>
          </a:p>
          <a:p>
            <a:r>
              <a:rPr lang="en-US" dirty="0">
                <a:latin typeface="+mn-lt"/>
              </a:rPr>
              <a:t>Cloud Computing: Characteristics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7C2D0-B8A0-994C-BA67-C9A2BAF2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281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Benefits of Cloud Computing</a:t>
            </a:r>
          </a:p>
        </p:txBody>
      </p:sp>
      <p:pic>
        <p:nvPicPr>
          <p:cNvPr id="4" name="Content Placeholder 3" descr="6 benefits of cloud computin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34667" y="1600201"/>
            <a:ext cx="7166534" cy="4267200"/>
          </a:xfrm>
        </p:spPr>
      </p:pic>
      <p:sp>
        <p:nvSpPr>
          <p:cNvPr id="5" name="Rectangle 4"/>
          <p:cNvSpPr/>
          <p:nvPr/>
        </p:nvSpPr>
        <p:spPr>
          <a:xfrm>
            <a:off x="8686800" y="6019801"/>
            <a:ext cx="16514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blog.icorps.com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20405-53F4-BF48-9B11-09F7693B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069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62068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Cloud Computing: cost effectiveness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IT cost</a:t>
            </a:r>
          </a:p>
          <a:p>
            <a:pPr lvl="1"/>
            <a:r>
              <a:rPr lang="en-US" sz="2800" dirty="0">
                <a:latin typeface="+mn-lt"/>
              </a:rPr>
              <a:t>Hardware</a:t>
            </a:r>
          </a:p>
          <a:p>
            <a:pPr lvl="2"/>
            <a:r>
              <a:rPr lang="en-US" sz="2400" dirty="0">
                <a:latin typeface="+mn-lt"/>
              </a:rPr>
              <a:t>According to IDC  (International Data Corporation) survey, hardware cost in global IT industry remains stable  </a:t>
            </a:r>
          </a:p>
          <a:p>
            <a:pPr lvl="1"/>
            <a:r>
              <a:rPr lang="en-US" sz="2800" dirty="0">
                <a:latin typeface="+mn-lt"/>
              </a:rPr>
              <a:t>Energy</a:t>
            </a:r>
          </a:p>
          <a:p>
            <a:pPr lvl="2"/>
            <a:r>
              <a:rPr lang="en-US" sz="2400" dirty="0">
                <a:latin typeface="+mn-lt"/>
              </a:rPr>
              <a:t>Energy cost rises</a:t>
            </a:r>
          </a:p>
          <a:p>
            <a:pPr lvl="1"/>
            <a:r>
              <a:rPr lang="en-US" sz="2800" dirty="0">
                <a:latin typeface="+mn-lt"/>
              </a:rPr>
              <a:t>Management</a:t>
            </a:r>
          </a:p>
          <a:p>
            <a:pPr lvl="2"/>
            <a:r>
              <a:rPr lang="en-US" sz="2400" dirty="0">
                <a:latin typeface="+mn-lt"/>
              </a:rPr>
              <a:t>Management cost rises significantly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574F0-E67A-EC49-9D1E-5C697C66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83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476672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Cloud computing: cost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465" y="1412776"/>
            <a:ext cx="8939336" cy="512476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Cloud computing reduces infrastructure and management cost significantly, for example</a:t>
            </a:r>
          </a:p>
          <a:p>
            <a:pPr lvl="1"/>
            <a:r>
              <a:rPr lang="en-US" dirty="0">
                <a:latin typeface="+mn-lt"/>
              </a:rPr>
              <a:t>X: a large-scale data center of 50,000 servers</a:t>
            </a:r>
          </a:p>
          <a:p>
            <a:pPr lvl="1"/>
            <a:r>
              <a:rPr lang="en-US" dirty="0">
                <a:latin typeface="+mn-lt"/>
              </a:rPr>
              <a:t>Y:  a  medium-scale data center of 1,000 servers</a:t>
            </a:r>
          </a:p>
          <a:p>
            <a:pPr marL="0" indent="0" fontAlgn="t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286000" y="3505200"/>
          <a:ext cx="76962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Ratio (Y</a:t>
                      </a:r>
                      <a:r>
                        <a:rPr lang="en-US" baseline="0" dirty="0"/>
                        <a:t>:</a:t>
                      </a:r>
                      <a:r>
                        <a:rPr lang="en-US" dirty="0"/>
                        <a:t>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$95 per </a:t>
                      </a:r>
                      <a:r>
                        <a:rPr lang="en-US" dirty="0" err="1"/>
                        <a:t>mb</a:t>
                      </a:r>
                      <a:r>
                        <a:rPr lang="en-US" dirty="0"/>
                        <a:t>/sec/</a:t>
                      </a:r>
                      <a:r>
                        <a:rPr lang="en-US" dirty="0" err="1"/>
                        <a:t>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$13 per Mb/sec/</a:t>
                      </a:r>
                      <a:r>
                        <a:rPr lang="en-US" dirty="0" err="1"/>
                        <a:t>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r>
                        <a:rPr lang="en-US" baseline="0" dirty="0"/>
                        <a:t> :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$2.20 per GB/</a:t>
                      </a:r>
                      <a:r>
                        <a:rPr lang="en-US" dirty="0" err="1"/>
                        <a:t>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$0.40 per GB/</a:t>
                      </a:r>
                      <a:r>
                        <a:rPr lang="en-US" dirty="0" err="1"/>
                        <a:t>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en-US" baseline="0" dirty="0"/>
                        <a:t> :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Each</a:t>
                      </a:r>
                      <a:r>
                        <a:rPr lang="en-US" baseline="0" dirty="0"/>
                        <a:t> IT manager manages about 140 servers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Each IT manager manages</a:t>
                      </a:r>
                      <a:r>
                        <a:rPr lang="en-US" baseline="0" dirty="0"/>
                        <a:t> 1000+ servers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: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81800" y="5943601"/>
            <a:ext cx="2819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James Hamilton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19E9D-0B41-0D4B-9397-856585D3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782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568" y="643705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Cloud computing: Energy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480" y="1628800"/>
            <a:ext cx="8795320" cy="4497364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Difference in energy cost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Strategies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+mn-lt"/>
              </a:rPr>
              <a:t>Questions</a:t>
            </a:r>
            <a:r>
              <a:rPr lang="en-US" dirty="0">
                <a:latin typeface="+mn-lt"/>
              </a:rPr>
              <a:t>: where are the major data warehouses/centers located?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43200" y="2057400"/>
          <a:ext cx="60960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per kwh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</a:t>
                      </a:r>
                      <a:r>
                        <a:rPr lang="en-US" baseline="0" dirty="0"/>
                        <a:t> reason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Idaho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~3.6</a:t>
                      </a:r>
                      <a:r>
                        <a:rPr lang="en-US" baseline="0" dirty="0"/>
                        <a:t> cents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Hydro-power, no long distance</a:t>
                      </a:r>
                      <a:r>
                        <a:rPr lang="en-US" baseline="0" dirty="0"/>
                        <a:t> transmission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California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~10 cents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allow coal generated</a:t>
                      </a:r>
                      <a:r>
                        <a:rPr lang="en-US" baseline="0" dirty="0"/>
                        <a:t> power, require long distance transmission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Hawaii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~18</a:t>
                      </a:r>
                      <a:r>
                        <a:rPr lang="en-US" baseline="0" dirty="0"/>
                        <a:t> cents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43600" y="4419601"/>
            <a:ext cx="3657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data may not be very accurate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E9F84-D828-4B46-9182-AF4C1C40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345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480" y="500062"/>
            <a:ext cx="10226352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Benefits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Cost effectiveness</a:t>
            </a:r>
          </a:p>
          <a:p>
            <a:pPr lvl="1"/>
            <a:r>
              <a:rPr lang="en-US" dirty="0">
                <a:latin typeface="+mn-lt"/>
              </a:rPr>
              <a:t>No front setup cost</a:t>
            </a:r>
          </a:p>
          <a:p>
            <a:pPr lvl="1"/>
            <a:r>
              <a:rPr lang="en-US" dirty="0">
                <a:latin typeface="+mn-lt"/>
              </a:rPr>
              <a:t>Less maintenance: Hardware, applications and bandwidth are managed by the provider.</a:t>
            </a:r>
          </a:p>
          <a:p>
            <a:pPr lvl="1"/>
            <a:r>
              <a:rPr lang="en-US" dirty="0">
                <a:latin typeface="+mn-lt"/>
              </a:rPr>
              <a:t>All benefits of utility computing …</a:t>
            </a:r>
          </a:p>
          <a:p>
            <a:r>
              <a:rPr lang="en-US" dirty="0">
                <a:solidFill>
                  <a:srgbClr val="0070C0"/>
                </a:solidFill>
                <a:latin typeface="+mn-lt"/>
              </a:rPr>
              <a:t>Virtualization and scalability</a:t>
            </a:r>
          </a:p>
          <a:p>
            <a:pPr lvl="1"/>
            <a:r>
              <a:rPr lang="en-US" dirty="0">
                <a:latin typeface="+mn-lt"/>
              </a:rPr>
              <a:t>Scalability: Pay only for the applications and data storage you need.</a:t>
            </a:r>
          </a:p>
          <a:p>
            <a:pPr lvl="1"/>
            <a:r>
              <a:rPr lang="en-US" dirty="0">
                <a:latin typeface="+mn-lt"/>
              </a:rPr>
              <a:t>Continuous availability: Public cloud services are available wherever you are located.</a:t>
            </a:r>
          </a:p>
          <a:p>
            <a:pPr lvl="1"/>
            <a:r>
              <a:rPr lang="en-US" dirty="0">
                <a:latin typeface="+mn-lt"/>
              </a:rPr>
              <a:t>All benefits of grid computing 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26A90-C894-FE4D-BF41-59CF70AF6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7027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536" y="544414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Cloud Computing: Essential Characteristics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480" y="1412776"/>
            <a:ext cx="8867328" cy="5181600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00B0F0"/>
                </a:solidFill>
                <a:latin typeface="+mn-lt"/>
              </a:rPr>
              <a:t>On-demand self-service</a:t>
            </a:r>
            <a:r>
              <a:rPr lang="en-US" dirty="0">
                <a:latin typeface="+mn-lt"/>
              </a:rPr>
              <a:t>: A consumer can unilaterally provision computing capabilities as needed automatically without requiring human interaction with each service’s provider.</a:t>
            </a:r>
          </a:p>
          <a:p>
            <a:pPr lvl="1"/>
            <a:r>
              <a:rPr lang="en-US" dirty="0">
                <a:latin typeface="+mn-lt"/>
              </a:rPr>
              <a:t>Examples of computing resources: server time and network storage</a:t>
            </a:r>
          </a:p>
          <a:p>
            <a:pPr lvl="0"/>
            <a:r>
              <a:rPr lang="en-US" dirty="0">
                <a:solidFill>
                  <a:srgbClr val="00B0F0"/>
                </a:solidFill>
                <a:latin typeface="+mn-lt"/>
              </a:rPr>
              <a:t>Broad network access</a:t>
            </a:r>
            <a:r>
              <a:rPr lang="en-US" dirty="0">
                <a:latin typeface="+mn-lt"/>
              </a:rPr>
              <a:t>: Capabilities are available over the network and accessed through standard mechanisms that promote use by heterogeneous thin or thick client platforms </a:t>
            </a:r>
          </a:p>
          <a:p>
            <a:pPr lvl="1"/>
            <a:r>
              <a:rPr lang="en-US" dirty="0">
                <a:latin typeface="+mn-lt"/>
              </a:rPr>
              <a:t>Sample client platforms: mobile phones, laptops, and PDAs.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DC507-4D91-4948-B786-0052DD3D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021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00B0F0"/>
                </a:solidFill>
                <a:latin typeface="+mn-lt"/>
              </a:rPr>
              <a:t>Resource pooling: </a:t>
            </a:r>
            <a:r>
              <a:rPr lang="en-US" dirty="0">
                <a:latin typeface="+mn-lt"/>
              </a:rPr>
              <a:t>The provider’s computing resources are pooled to serve multiple consumers using a multi-tenant model, with different physical and virtual resources dynamically assigned and reassigned according to consumer demand. There is a sense of location-independence in that the customer generally has no control or knowledge over the exact location of the provided resources but may be able to specify location at a higher level of abstraction (e.g., country, state, or data center). </a:t>
            </a:r>
          </a:p>
          <a:p>
            <a:pPr lvl="1"/>
            <a:r>
              <a:rPr lang="en-US" dirty="0">
                <a:latin typeface="+mn-lt"/>
              </a:rPr>
              <a:t>Examples of resources include storage, processing, memory, network bandwidth, and virtual machines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2BCC5-B146-B542-BB18-DB0325CA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68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504" y="1340768"/>
            <a:ext cx="8651304" cy="5211763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00B0F0"/>
                </a:solidFill>
                <a:latin typeface="+mn-lt"/>
              </a:rPr>
              <a:t>Rapid elasticity</a:t>
            </a:r>
            <a:r>
              <a:rPr lang="en-US" dirty="0">
                <a:latin typeface="+mn-lt"/>
              </a:rPr>
              <a:t>: Capabilities can be rapidly and elastically provisioned, in some cases automatically, to quickly scale out and rapidly released to quickly scale in. </a:t>
            </a:r>
          </a:p>
          <a:p>
            <a:pPr lvl="1"/>
            <a:r>
              <a:rPr lang="en-US" dirty="0">
                <a:latin typeface="+mn-lt"/>
              </a:rPr>
              <a:t>To the consumer, the capabilities available for provisioning often appear to be unlimited and can be purchased in any quantity at any time.</a:t>
            </a:r>
          </a:p>
          <a:p>
            <a:pPr lvl="1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306FA-B0BC-9D41-94CF-6D13ACDF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2304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00B0F0"/>
                </a:solidFill>
                <a:latin typeface="+mn-lt"/>
              </a:rPr>
              <a:t>Measured service: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Cloud systems automatically control and optimize resource use by leveraging a metering capability at some level of abstraction appropriate to the type of service </a:t>
            </a:r>
          </a:p>
          <a:p>
            <a:pPr lvl="1"/>
            <a:r>
              <a:rPr lang="en-US" dirty="0">
                <a:latin typeface="+mn-lt"/>
              </a:rPr>
              <a:t>Sample services: storage, processing, bandwidth, and active user accounts </a:t>
            </a:r>
          </a:p>
          <a:p>
            <a:pPr lvl="1"/>
            <a:r>
              <a:rPr lang="en-US" dirty="0">
                <a:latin typeface="+mn-lt"/>
              </a:rPr>
              <a:t>Resource usage can be managed, controlled, and reported providing transparency for both the provider and consumer of the utilized service.</a:t>
            </a:r>
          </a:p>
          <a:p>
            <a:pPr lvl="1">
              <a:buNone/>
            </a:pPr>
            <a:endParaRPr lang="en-US" dirty="0">
              <a:latin typeface="+mn-lt"/>
            </a:endParaRPr>
          </a:p>
          <a:p>
            <a:pPr lvl="1">
              <a:buNone/>
            </a:pPr>
            <a:endParaRPr lang="en-US" dirty="0">
              <a:latin typeface="+mn-lt"/>
            </a:endParaRPr>
          </a:p>
          <a:p>
            <a:pPr lvl="1">
              <a:buNone/>
            </a:pPr>
            <a:r>
              <a:rPr lang="en-US" dirty="0">
                <a:latin typeface="+mn-lt"/>
                <a:hlinkClick r:id="rId2"/>
              </a:rPr>
              <a:t>http://csrc.nist.gov/publications/nistpubs/800-145/SP800-145.pdf</a:t>
            </a:r>
            <a:endParaRPr lang="en-US" dirty="0">
              <a:latin typeface="+mn-lt"/>
            </a:endParaRPr>
          </a:p>
          <a:p>
            <a:pPr lvl="1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5E379-26A7-4945-9700-E4E0BE8B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5352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472" y="365125"/>
            <a:ext cx="10010328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Activity #3: 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Give an example of cloud computing.</a:t>
            </a:r>
          </a:p>
          <a:p>
            <a:pPr lvl="1"/>
            <a:r>
              <a:rPr lang="en-US" dirty="0">
                <a:latin typeface="+mn-lt"/>
              </a:rPr>
              <a:t>Describe the “example”, and justify why it is considered cloud computing.</a:t>
            </a:r>
          </a:p>
          <a:p>
            <a:pPr lvl="1"/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Essential characteristics of cloud computing</a:t>
            </a:r>
          </a:p>
          <a:p>
            <a:pPr lvl="1"/>
            <a:r>
              <a:rPr lang="en-US" dirty="0">
                <a:latin typeface="+mn-lt"/>
              </a:rPr>
              <a:t>What are they? Why these are important?  (use own words to describe!)</a:t>
            </a:r>
          </a:p>
          <a:p>
            <a:pPr lvl="1"/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Advantages and disadvantages of cloud computing</a:t>
            </a:r>
          </a:p>
          <a:p>
            <a:pPr lvl="1"/>
            <a:r>
              <a:rPr lang="en-US" dirty="0">
                <a:latin typeface="+mn-lt"/>
              </a:rPr>
              <a:t>Use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Cal Poly Pomona </a:t>
            </a:r>
            <a:r>
              <a:rPr lang="en-US" dirty="0">
                <a:solidFill>
                  <a:srgbClr val="0070C0"/>
                </a:solidFill>
              </a:rPr>
              <a:t>OneDrive service or Apple iCloud </a:t>
            </a:r>
            <a:r>
              <a:rPr lang="en-US" dirty="0">
                <a:latin typeface="+mn-lt"/>
              </a:rPr>
              <a:t>as example to discuss benefits (pros) and drawbacks (cons) of cloud computing services.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84916-4243-F040-8822-FBE06859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47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620688"/>
            <a:ext cx="10226352" cy="1070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idea of computing in a “cloud”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Track back to the origins of utility computing</a:t>
            </a:r>
          </a:p>
          <a:p>
            <a:pPr lvl="1"/>
            <a:r>
              <a:rPr lang="en-US" sz="2800" dirty="0">
                <a:latin typeface="+mn-lt"/>
              </a:rPr>
              <a:t>A concept that computer scientist John McCarthy proposed in 1961</a:t>
            </a:r>
          </a:p>
          <a:p>
            <a:pPr lvl="2"/>
            <a:r>
              <a:rPr lang="en-US" sz="2400" i="1" dirty="0">
                <a:latin typeface="+mn-lt"/>
              </a:rPr>
              <a:t>“If computer of the kind I have advocated become the computers of the future, then </a:t>
            </a:r>
            <a:r>
              <a:rPr lang="en-US" sz="2400" i="1" dirty="0">
                <a:solidFill>
                  <a:srgbClr val="FF0000"/>
                </a:solidFill>
                <a:latin typeface="+mn-lt"/>
              </a:rPr>
              <a:t>computing may someday be organized as a public utility just as the telephone system is a public utility</a:t>
            </a:r>
            <a:r>
              <a:rPr lang="en-US" sz="2400" i="1" dirty="0">
                <a:latin typeface="+mn-lt"/>
              </a:rPr>
              <a:t>…… The computer utility could become the basis of a new and important industry”</a:t>
            </a:r>
            <a:endParaRPr lang="en-US" sz="24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A2F01-3907-6947-8480-B2A70C4A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748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3F2E-145D-4BCF-934F-3DE5E34F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504" y="400864"/>
            <a:ext cx="9794304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Next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A95A-A2C9-45E3-A067-21408C42A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Evolution of Cloud Computing Evolution </a:t>
            </a:r>
          </a:p>
          <a:p>
            <a:endParaRPr lang="en-US" sz="3200" dirty="0">
              <a:latin typeface="+mn-lt"/>
            </a:endParaRPr>
          </a:p>
          <a:p>
            <a:r>
              <a:rPr lang="en-US" sz="3200" dirty="0">
                <a:latin typeface="+mn-lt"/>
              </a:rPr>
              <a:t>Models of Cloud Computing</a:t>
            </a:r>
          </a:p>
          <a:p>
            <a:endParaRPr lang="en-US" sz="3200" dirty="0"/>
          </a:p>
          <a:p>
            <a:r>
              <a:rPr lang="en-US" sz="3200" dirty="0">
                <a:latin typeface="+mn-lt"/>
              </a:rPr>
              <a:t>Main Developments of Cloud Computing</a:t>
            </a:r>
          </a:p>
          <a:p>
            <a:pPr lvl="1"/>
            <a:r>
              <a:rPr lang="en-US" sz="2000" dirty="0">
                <a:latin typeface="+mn-lt"/>
              </a:rPr>
              <a:t>Google </a:t>
            </a:r>
          </a:p>
          <a:p>
            <a:pPr lvl="1"/>
            <a:r>
              <a:rPr lang="en-US" sz="2000" dirty="0"/>
              <a:t>Amazon AWS</a:t>
            </a:r>
          </a:p>
          <a:p>
            <a:pPr lvl="1"/>
            <a:r>
              <a:rPr lang="en-US" sz="2000" dirty="0">
                <a:latin typeface="+mn-lt"/>
              </a:rPr>
              <a:t>Microsoft Azure</a:t>
            </a:r>
          </a:p>
          <a:p>
            <a:pPr lvl="1"/>
            <a:r>
              <a:rPr lang="en-US" sz="2000"/>
              <a:t>…</a:t>
            </a:r>
            <a:endParaRPr lang="en-US" sz="2000" dirty="0">
              <a:latin typeface="+mn-lt"/>
            </a:endParaRPr>
          </a:p>
          <a:p>
            <a:pPr marL="342900" lvl="1" indent="0">
              <a:buNone/>
            </a:pPr>
            <a:endParaRPr lang="en-US" sz="2000" dirty="0">
              <a:latin typeface="+mn-lt"/>
            </a:endParaRPr>
          </a:p>
          <a:p>
            <a:pPr lvl="1" algn="r"/>
            <a:endParaRPr lang="en-US" sz="20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89439-01BD-0C47-ABF4-42845CF7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87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536" y="365125"/>
            <a:ext cx="9434264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Utility Computing</a:t>
            </a:r>
          </a:p>
        </p:txBody>
      </p:sp>
      <p:pic>
        <p:nvPicPr>
          <p:cNvPr id="4" name="图片 1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1905001"/>
            <a:ext cx="5686425" cy="386318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68BA03-0EB3-F54E-977D-20544985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3750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592" y="274638"/>
            <a:ext cx="7787208" cy="7921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What is Utility Computing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505936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>
                <a:latin typeface="+mn-lt"/>
              </a:rPr>
              <a:t>Providing computing service through an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on-demand, pay-per-use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billing method.</a:t>
            </a:r>
          </a:p>
          <a:p>
            <a:pPr lvl="0"/>
            <a:r>
              <a:rPr lang="en-US" dirty="0">
                <a:latin typeface="+mn-lt"/>
              </a:rPr>
              <a:t>A computing business model in which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the provider owns, operates and manages the computing infrastructure and resources</a:t>
            </a:r>
            <a:r>
              <a:rPr lang="en-US" dirty="0">
                <a:latin typeface="+mn-lt"/>
              </a:rPr>
              <a:t>, and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the subscribers accesses it </a:t>
            </a:r>
            <a:r>
              <a:rPr lang="en-US" dirty="0">
                <a:latin typeface="+mn-lt"/>
              </a:rPr>
              <a:t>as and when required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on a rental or metered basis.</a:t>
            </a:r>
          </a:p>
          <a:p>
            <a:pPr lvl="0"/>
            <a:r>
              <a:rPr lang="en-US" dirty="0">
                <a:latin typeface="+mn-lt"/>
              </a:rPr>
              <a:t>The term utility refers to utility services such as electricity, gas,  …  </a:t>
            </a:r>
          </a:p>
          <a:p>
            <a:pPr lvl="0"/>
            <a:r>
              <a:rPr lang="en-US" dirty="0">
                <a:latin typeface="+mn-lt"/>
              </a:rPr>
              <a:t>Utility computing with added features</a:t>
            </a:r>
          </a:p>
          <a:p>
            <a:pPr lvl="1"/>
            <a:r>
              <a:rPr lang="en-US" dirty="0">
                <a:latin typeface="+mn-lt"/>
              </a:rPr>
              <a:t>the total amount of web storage space and computing power much larger compared to that of the single time-sharing computer</a:t>
            </a:r>
          </a:p>
          <a:p>
            <a:pPr lvl="1"/>
            <a:r>
              <a:rPr lang="en-US" dirty="0">
                <a:latin typeface="+mn-lt"/>
              </a:rPr>
              <a:t>Multiple backend web servers often used to make such service possible </a:t>
            </a:r>
          </a:p>
          <a:p>
            <a:pPr lvl="1"/>
            <a:r>
              <a:rPr lang="en-US" dirty="0">
                <a:latin typeface="+mn-lt"/>
              </a:rPr>
              <a:t>The dedicated web servers may be used in cluster forms  </a:t>
            </a:r>
          </a:p>
          <a:p>
            <a:pPr lvl="2"/>
            <a:r>
              <a:rPr lang="en-US" sz="2900" dirty="0">
                <a:latin typeface="+mn-lt"/>
              </a:rPr>
              <a:t> distributed computing</a:t>
            </a:r>
          </a:p>
          <a:p>
            <a:pPr lvl="0"/>
            <a:r>
              <a:rPr lang="en-US" dirty="0">
                <a:solidFill>
                  <a:srgbClr val="FF0000"/>
                </a:solidFill>
                <a:latin typeface="+mn-lt"/>
              </a:rPr>
              <a:t>Cloud computing</a:t>
            </a:r>
            <a:r>
              <a:rPr lang="en-US" dirty="0">
                <a:latin typeface="+mn-lt"/>
              </a:rPr>
              <a:t>,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grid computing </a:t>
            </a:r>
            <a:r>
              <a:rPr lang="en-US" dirty="0">
                <a:latin typeface="+mn-lt"/>
              </a:rPr>
              <a:t>and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managed IT services </a:t>
            </a:r>
            <a:r>
              <a:rPr lang="en-US" dirty="0">
                <a:latin typeface="+mn-lt"/>
              </a:rPr>
              <a:t>are based on the concept of utility computing.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6609A-B26C-1741-B4AF-B9FAACE0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6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49253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Benefit of Utility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2610" y="1649731"/>
            <a:ext cx="8229600" cy="4476749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+mn-lt"/>
              </a:rPr>
              <a:t>better economics</a:t>
            </a:r>
          </a:p>
          <a:p>
            <a:pPr lvl="1"/>
            <a:r>
              <a:rPr lang="en-US" dirty="0">
                <a:latin typeface="+mn-lt"/>
              </a:rPr>
              <a:t>Corporate data centers are notoriously underutilized</a:t>
            </a:r>
          </a:p>
          <a:p>
            <a:pPr lvl="2"/>
            <a:r>
              <a:rPr lang="en-US" dirty="0">
                <a:latin typeface="+mn-lt"/>
              </a:rPr>
              <a:t>resources such as servers often idle 85% of the time</a:t>
            </a:r>
          </a:p>
          <a:p>
            <a:pPr lvl="2"/>
            <a:r>
              <a:rPr lang="en-US" dirty="0">
                <a:latin typeface="+mn-lt"/>
              </a:rPr>
              <a:t>This is due to overprovisioning </a:t>
            </a:r>
          </a:p>
          <a:p>
            <a:pPr lvl="3"/>
            <a:r>
              <a:rPr lang="en-US" sz="2400" dirty="0">
                <a:latin typeface="+mn-lt"/>
              </a:rPr>
              <a:t>buying more hardware than is needed on average in order to handle peaks (i.e. flash events)</a:t>
            </a:r>
          </a:p>
          <a:p>
            <a:pPr lvl="3"/>
            <a:r>
              <a:rPr lang="en-US" sz="2400" dirty="0">
                <a:latin typeface="+mn-lt"/>
              </a:rPr>
              <a:t>to handle expected future loads and to prepare for unanticipated surges in demand. 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+mn-lt"/>
              </a:rPr>
              <a:t>Utility computing allows companies to only pay for the computing resources they need, when they need them.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ED92F-CF9B-FA4F-BD24-A07D7B4B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63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620688"/>
            <a:ext cx="10226352" cy="1070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Internet based computer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352" y="1844824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+mn-lt"/>
              </a:rPr>
              <a:t>Rapid developments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+mn-lt"/>
              </a:rPr>
              <a:t>Search engines (Yahoo!, Google, …)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+mn-lt"/>
              </a:rPr>
              <a:t>Email services (</a:t>
            </a:r>
            <a:r>
              <a:rPr lang="en-US" dirty="0" err="1">
                <a:solidFill>
                  <a:prstClr val="black"/>
                </a:solidFill>
                <a:latin typeface="+mn-lt"/>
              </a:rPr>
              <a:t>hotmail</a:t>
            </a:r>
            <a:r>
              <a:rPr lang="en-US" dirty="0">
                <a:solidFill>
                  <a:prstClr val="black"/>
                </a:solidFill>
                <a:latin typeface="+mn-lt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+mn-lt"/>
              </a:rPr>
              <a:t>gmail</a:t>
            </a:r>
            <a:r>
              <a:rPr lang="en-US" dirty="0">
                <a:solidFill>
                  <a:prstClr val="black"/>
                </a:solidFill>
                <a:latin typeface="+mn-lt"/>
              </a:rPr>
              <a:t>, …)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+mn-lt"/>
              </a:rPr>
              <a:t>Open publishing platforms (</a:t>
            </a:r>
            <a:r>
              <a:rPr lang="en-US" dirty="0" err="1">
                <a:solidFill>
                  <a:prstClr val="black"/>
                </a:solidFill>
                <a:latin typeface="+mn-lt"/>
              </a:rPr>
              <a:t>MySpace</a:t>
            </a:r>
            <a:r>
              <a:rPr lang="en-US" dirty="0">
                <a:solidFill>
                  <a:prstClr val="black"/>
                </a:solidFill>
                <a:latin typeface="+mn-lt"/>
              </a:rPr>
              <a:t>, Facebook, YouTube, …)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+mn-lt"/>
              </a:rPr>
              <a:t>Other types of social media (Twitter, LinkedIn, …)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+mn-lt"/>
              </a:rPr>
              <a:t>…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+mn-lt"/>
              </a:rPr>
              <a:t>Though consumer-centric, 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these services popularized and validated core concepts that form the basis of cloud computing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6C974-6FFB-0145-B98D-2173F97A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134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504" y="365125"/>
            <a:ext cx="9722296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Think of it as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Internet Computing</a:t>
            </a:r>
          </a:p>
          <a:p>
            <a:pPr lvl="1"/>
            <a:r>
              <a:rPr lang="en-US" dirty="0">
                <a:latin typeface="+mn-lt"/>
              </a:rPr>
              <a:t>Computation done over the internet</a:t>
            </a: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Enabled through</a:t>
            </a:r>
          </a:p>
          <a:p>
            <a:pPr lvl="1"/>
            <a:r>
              <a:rPr lang="en-US" dirty="0">
                <a:latin typeface="+mn-lt"/>
              </a:rPr>
              <a:t>High Bandwidth and High Speed Internet</a:t>
            </a:r>
          </a:p>
          <a:p>
            <a:pPr lvl="1"/>
            <a:r>
              <a:rPr lang="en-US" dirty="0">
                <a:latin typeface="+mn-lt"/>
              </a:rPr>
              <a:t>Utility Computing</a:t>
            </a:r>
          </a:p>
          <a:p>
            <a:pPr lvl="1"/>
            <a:r>
              <a:rPr lang="en-US" dirty="0">
                <a:latin typeface="+mn-lt"/>
              </a:rPr>
              <a:t>Virtualization</a:t>
            </a:r>
          </a:p>
          <a:p>
            <a:pPr lvl="1"/>
            <a:r>
              <a:rPr lang="en-US" dirty="0">
                <a:latin typeface="+mn-lt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0F3BD-D7A3-E94D-A8D3-934FCF97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7133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365125"/>
            <a:ext cx="9506272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So, what is cloud computing?</a:t>
            </a:r>
          </a:p>
        </p:txBody>
      </p:sp>
      <p:pic>
        <p:nvPicPr>
          <p:cNvPr id="4" name="Content Placeholder 3" descr="Cloud-Computing-Ima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63752" y="1448679"/>
            <a:ext cx="3991775" cy="417718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8A2826-E848-1048-9A4B-E8A546ED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913-EAD0-402A-A251-B09692125ACF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78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1725</Words>
  <Application>Microsoft Office PowerPoint</Application>
  <PresentationFormat>Widescreen</PresentationFormat>
  <Paragraphs>243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Gill Sans</vt:lpstr>
      <vt:lpstr>Gill Sans Light</vt:lpstr>
      <vt:lpstr>Arial</vt:lpstr>
      <vt:lpstr>Calibri</vt:lpstr>
      <vt:lpstr>Calibri Light</vt:lpstr>
      <vt:lpstr>Office Theme</vt:lpstr>
      <vt:lpstr>Lecture 7 Introduction to Cloud Computing </vt:lpstr>
      <vt:lpstr>Main Topics</vt:lpstr>
      <vt:lpstr>The idea of computing in a “cloud” …</vt:lpstr>
      <vt:lpstr>Utility Computing</vt:lpstr>
      <vt:lpstr>What is Utility Computing </vt:lpstr>
      <vt:lpstr>Benefit of Utility Computing</vt:lpstr>
      <vt:lpstr>Internet based computer utilities</vt:lpstr>
      <vt:lpstr>Cloud Computing</vt:lpstr>
      <vt:lpstr>So, what is cloud computing?</vt:lpstr>
      <vt:lpstr>Cloud Computing: what we know</vt:lpstr>
      <vt:lpstr>How does it work?</vt:lpstr>
      <vt:lpstr>Example: Cloud Storage   </vt:lpstr>
      <vt:lpstr>Activity #1: Discussion</vt:lpstr>
      <vt:lpstr>Definition of Cloud Computing </vt:lpstr>
      <vt:lpstr>many different definitions, but same fundamental concept</vt:lpstr>
      <vt:lpstr>Activity #2</vt:lpstr>
      <vt:lpstr> Cloud computing – beyond the definition</vt:lpstr>
      <vt:lpstr>Sample Prices</vt:lpstr>
      <vt:lpstr>Pros and Cons</vt:lpstr>
      <vt:lpstr>Benefits of Cloud Computing</vt:lpstr>
      <vt:lpstr>Cloud Computing: cost effectiveness</vt:lpstr>
      <vt:lpstr>Cloud computing: cost comparison</vt:lpstr>
      <vt:lpstr>Cloud computing: Energy cost</vt:lpstr>
      <vt:lpstr>Benefits of cloud computing</vt:lpstr>
      <vt:lpstr>Cloud Computing: Essential Characteristics  </vt:lpstr>
      <vt:lpstr>PowerPoint Presentation</vt:lpstr>
      <vt:lpstr> </vt:lpstr>
      <vt:lpstr>PowerPoint Presentation</vt:lpstr>
      <vt:lpstr>Activity #3: Wrap up</vt:lpstr>
      <vt:lpstr>Next 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1a Introduction to Cloud Computing </dc:title>
  <dc:creator>Lan Yang</dc:creator>
  <cp:lastModifiedBy>Lan Yang</cp:lastModifiedBy>
  <cp:revision>3</cp:revision>
  <dcterms:created xsi:type="dcterms:W3CDTF">2019-06-19T22:00:08Z</dcterms:created>
  <dcterms:modified xsi:type="dcterms:W3CDTF">2019-09-26T16:23:37Z</dcterms:modified>
</cp:coreProperties>
</file>