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659" r:id="rId2"/>
    <p:sldId id="686" r:id="rId3"/>
    <p:sldId id="681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1" r:id="rId12"/>
    <p:sldId id="670" r:id="rId13"/>
    <p:sldId id="682" r:id="rId14"/>
    <p:sldId id="685" r:id="rId15"/>
    <p:sldId id="683" r:id="rId16"/>
    <p:sldId id="673" r:id="rId17"/>
    <p:sldId id="674" r:id="rId18"/>
    <p:sldId id="679" r:id="rId19"/>
    <p:sldId id="6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771E-3481-4443-A71B-7DAB9EE1702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71E3-1EEB-4E45-B5F3-7328D9B2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CCB9E-828E-4DE8-A59A-3B96F07EEE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074-847E-5C46-8659-E22A5349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1B3EF-D2AD-D847-BFBF-FED91D33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430B-3106-FE49-B89C-7EC2A108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488A-4390-FE4B-B779-7970DBB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2C23-3005-EB41-9009-3515AECD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4E14-A8E2-A240-BC87-2E6CAB29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6B67B-59FC-9B48-851B-707BA4731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6445-3796-494E-903B-4FAE996D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50B2-0037-2F4B-83AC-600AEAF9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02FF-AC16-AE4B-9449-85983AD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57026-F3D9-9A44-8C50-E318CE6BB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088-E1D7-1A4B-8BDA-B3682099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9791-910A-D547-9DCD-C35D01E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3C8E-28F3-D84A-9DD6-1147CF9A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385C-8272-D243-B299-9CF579C6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CFC-9AF6-4640-866B-B74BD51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E6F-BDD2-4D4E-8588-924240BC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A866-6317-9D4D-A706-946E14DC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1B64-83BC-A544-AEAD-E903928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B315-6F30-C345-97BB-BC015260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4A0A-6E61-5F4A-B03F-13E8E23F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E828-EECD-B543-AC36-972A03B1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0740-082D-FA4C-A161-9A8AAD8B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2AE6-5C77-FD49-B5BC-6557F4A6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2C5D-097C-AE44-8B4F-46E05532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3BF7-4629-2A40-94A5-7BA5E976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BFA6-B613-BB44-8303-809A09A2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8F441-7011-3948-A3CA-C40D1039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83ACB-1955-EA44-BAEC-051D0A2B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3EE07-A897-1D41-AE52-2AAD2054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9DE4-24DD-BE48-A4F4-BCBD7F9E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B4A-BD0A-164A-9F51-6B1DEFE6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DE85-FF8F-D848-8AAC-1F5B9EDE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69C2B-9850-8845-8D96-73A7EBA4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0662-99A4-9B46-8BAB-9F0A5D67C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2ADE7-B9B4-2343-B17F-658A614A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63935-962F-4143-BF69-BA7DF4CB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BD439-0DDB-394E-8E4E-1532C9AE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9B0B6-E208-2E4F-83DF-10E2CE9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278F-F68A-4549-89AA-6C9095CF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20084-6EC7-E842-97F7-8A1190E7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8BBB-FDBC-E54C-94E2-1195450B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F2EF-B813-4F45-A1A7-77C3B9EA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5D7E1-63F7-324F-A116-98B603DB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B3DD0-5956-834F-8B90-D18A3CD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4218B-6E66-C046-BD1E-FBE436A2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46AC-27FD-7C43-9382-4FF799FB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6EBF-EBAE-8E4A-B327-C6DB5764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F044F-AC91-0544-B9F4-7FA2323E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4855-0FFC-364C-818A-EEF37F0E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046E-19C0-5946-AB83-5A97828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D599-AFD5-DF45-915B-579A21B5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98F-1989-C44C-B589-C2189A5C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EA90-0A52-E642-BD24-0F3D24489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CC1CB-13C6-8645-98AD-05A1D44C5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B8A4-3A40-0A4B-9111-96D9AFA9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4B3A-321B-E246-8839-752454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5275-3C65-DA45-ACE1-261FB3DA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43D9A-C3B6-3D49-BB09-1D795E53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3C91A-7A64-BD47-AC88-FA0D43E3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4057-836A-024C-A351-A7224F812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3329-5944-9546-AE7B-5725B79A5AB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3A0D-FA09-3C40-BB0C-26F37AB49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1FBC-B79F-5F48-997A-1055691B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85B-029E-A047-8B3D-0810DBD6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e_DKNwK_ms" TargetMode="External"/><Relationship Id="rId2" Type="http://schemas.openxmlformats.org/officeDocument/2006/relationships/hyperlink" Target="https://www.youtube.com/watch?v=QJncFirh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p11lJOnALS4&amp;feature=related" TargetMode="External"/><Relationship Id="rId4" Type="http://schemas.openxmlformats.org/officeDocument/2006/relationships/hyperlink" Target="http://www.youtube.com/watch?v=kGUPSvswmY0&amp;feature=relat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2523030"/>
            <a:ext cx="6408712" cy="273477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Lecture 8: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Evolution of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412776"/>
            <a:ext cx="3253492" cy="19951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DB29-64E0-DB43-84A5-7B21B16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small cluster</a:t>
            </a:r>
          </a:p>
        </p:txBody>
      </p:sp>
      <p:pic>
        <p:nvPicPr>
          <p:cNvPr id="4" name="Content Placeholder 3" descr="clus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5000" y="1672431"/>
            <a:ext cx="5842000" cy="43815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50967-E211-4D47-AEE3-50F651F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98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7667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776" y="1340768"/>
            <a:ext cx="10513168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Uses a collection of computing resources from multiple locations to reach a common goal. </a:t>
            </a:r>
          </a:p>
          <a:p>
            <a:r>
              <a:rPr lang="en-US" dirty="0">
                <a:latin typeface="+mn-lt"/>
              </a:rPr>
              <a:t>a form of distributed computing whereby a “super virtual computer” is composed of many networked loosely coupled computers acting together to perform large tasks. </a:t>
            </a:r>
          </a:p>
          <a:p>
            <a:pPr lvl="1"/>
            <a:r>
              <a:rPr lang="en-US" dirty="0">
                <a:latin typeface="+mn-lt"/>
              </a:rPr>
              <a:t>For certain applications, “distributed” or “grid” computing, can be seen as a special type of parallel computing </a:t>
            </a:r>
          </a:p>
          <a:p>
            <a:r>
              <a:rPr lang="en-US" dirty="0">
                <a:latin typeface="+mn-lt"/>
              </a:rPr>
              <a:t>Grid</a:t>
            </a:r>
          </a:p>
          <a:p>
            <a:pPr lvl="1"/>
            <a:r>
              <a:rPr lang="en-US" dirty="0">
                <a:latin typeface="+mn-lt"/>
              </a:rPr>
              <a:t>can be thought of as a distributed system with non-interactive workloads that involve a large number of files</a:t>
            </a:r>
          </a:p>
          <a:p>
            <a:pPr lvl="1"/>
            <a:r>
              <a:rPr lang="en-US" dirty="0">
                <a:latin typeface="+mn-lt"/>
              </a:rPr>
              <a:t>more loosely coupled, heterogeneous, and geographically dispersed </a:t>
            </a:r>
          </a:p>
          <a:p>
            <a:pPr lvl="2"/>
            <a:r>
              <a:rPr lang="en-US" dirty="0">
                <a:latin typeface="+mn-lt"/>
              </a:rPr>
              <a:t>while clusters usually more tightly coupled, in particular traditional supercomputers have many processors connected by a local high-speed network.</a:t>
            </a:r>
          </a:p>
          <a:p>
            <a:pPr lvl="1"/>
            <a:r>
              <a:rPr lang="en-US" dirty="0">
                <a:latin typeface="+mn-lt"/>
              </a:rPr>
              <a:t>Grid size varies a considerable amount. </a:t>
            </a:r>
          </a:p>
          <a:p>
            <a:r>
              <a:rPr lang="en-US" dirty="0">
                <a:latin typeface="+mn-lt"/>
              </a:rPr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+mn-lt"/>
              </a:rPr>
              <a:t>SETI@home</a:t>
            </a:r>
            <a:r>
              <a:rPr lang="en-US" dirty="0">
                <a:latin typeface="+mn-lt"/>
              </a:rPr>
              <a:t> Project (http://setiathome.berkeley.edu/)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91DE-4D3F-E643-9FBC-6DD3F50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72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331874"/>
            <a:ext cx="986631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Illustration of a grid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484784"/>
            <a:ext cx="6408712" cy="425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378AA-3702-AD49-8B37-5917835A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图片 16">
            <a:extLst>
              <a:ext uri="{FF2B5EF4-FFF2-40B4-BE49-F238E27FC236}">
                <a16:creationId xmlns:a16="http://schemas.microsoft.com/office/drawing/2014/main" id="{1E2E58F5-7254-644E-9947-C07FFBF764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052736"/>
            <a:ext cx="3992233" cy="3460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CFFE13-104A-A445-98A4-DAEE0226461B}"/>
              </a:ext>
            </a:extLst>
          </p:cNvPr>
          <p:cNvSpPr/>
          <p:nvPr/>
        </p:nvSpPr>
        <p:spPr>
          <a:xfrm>
            <a:off x="7392144" y="5080610"/>
            <a:ext cx="462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http://</a:t>
            </a:r>
            <a:r>
              <a:rPr lang="en-US" sz="1400" dirty="0" err="1">
                <a:latin typeface="+mn-lt"/>
              </a:rPr>
              <a:t>coitweb.uncc.edu</a:t>
            </a:r>
            <a:r>
              <a:rPr lang="en-US" sz="1400" dirty="0">
                <a:latin typeface="+mn-lt"/>
              </a:rPr>
              <a:t>/~</a:t>
            </a:r>
            <a:r>
              <a:rPr lang="en-US" sz="1400" dirty="0" err="1">
                <a:latin typeface="+mn-lt"/>
              </a:rPr>
              <a:t>abw</a:t>
            </a:r>
            <a:r>
              <a:rPr lang="en-US" sz="1400" dirty="0">
                <a:latin typeface="+mn-lt"/>
              </a:rPr>
              <a:t>/itcs4010f05/</a:t>
            </a:r>
            <a:r>
              <a:rPr lang="en-US" sz="1400" dirty="0" err="1">
                <a:latin typeface="+mn-lt"/>
              </a:rPr>
              <a:t>index.html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520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256240" y="1988840"/>
            <a:ext cx="3384376" cy="9361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Utility Computing  </a:t>
            </a:r>
          </a:p>
        </p:txBody>
      </p:sp>
      <p:pic>
        <p:nvPicPr>
          <p:cNvPr id="4" name="图片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916832"/>
            <a:ext cx="5686425" cy="38631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328248" y="213285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Recall what covered in Lecture </a:t>
            </a:r>
            <a:r>
              <a:rPr lang="en-US" sz="2400" dirty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B5E8-E1BD-1544-AB6F-45514A7C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9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Utility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term utility refers to utility services such as electricity, gas,  …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Utility computing allows companies to only pay for the computing resources they need, when they need them (i.e.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pay per use</a:t>
            </a:r>
            <a:r>
              <a:rPr lang="en-US" dirty="0"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Cloud computing, grid computing and managed IT services are based on the concept and business model of utility computing.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0B675-4364-5447-909A-8365C41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8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945" y="437902"/>
            <a:ext cx="9117855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Activity #2 (pop-quiz)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340769"/>
            <a:ext cx="8827653" cy="48965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+mn-lt"/>
              </a:rPr>
              <a:t>1. I have a powerful desktop or laptop computers with 8 cores and powerful GPUs. I am running a game with intensive computation on it. Is this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a. utility computing     b. parallel computing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c. distributed computing   d. other (please specify)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2.  I built up a small cluster using 4 laptops connected via local area networks or internets. I am running a game with intensive computation which uses all 4 laptops. Is this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a. utility computing     b. parallel computing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c. distributed computing   d. other (please specify)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3. I don’t own a computer but I used my friend’s powerful desktop with 8 cores and GPUs </a:t>
            </a:r>
            <a:r>
              <a:rPr lang="en-US" sz="2000">
                <a:latin typeface="+mn-lt"/>
              </a:rPr>
              <a:t>to play </a:t>
            </a:r>
            <a:r>
              <a:rPr lang="en-US" sz="2000" dirty="0">
                <a:latin typeface="+mn-lt"/>
              </a:rPr>
              <a:t>game. I pay my friend $2 for each hour I played. Is this 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a. utility computing     b. parallel computing</a:t>
            </a:r>
          </a:p>
          <a:p>
            <a:pPr marL="0" lvl="0" indent="0">
              <a:buNone/>
            </a:pPr>
            <a:r>
              <a:rPr lang="en-US" sz="2000" dirty="0">
                <a:latin typeface="+mn-lt"/>
              </a:rPr>
              <a:t>	c. distributed computing   d. other (please specify)</a:t>
            </a:r>
          </a:p>
          <a:p>
            <a:pPr marL="0" lv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71388-CE96-8D40-AABE-1C3984F7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29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365125"/>
            <a:ext cx="965028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Think of it as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Internet Computing</a:t>
            </a:r>
          </a:p>
          <a:p>
            <a:pPr lvl="1"/>
            <a:r>
              <a:rPr lang="en-US" dirty="0">
                <a:latin typeface="+mn-lt"/>
              </a:rPr>
              <a:t>Computation done over the internet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Enabled through</a:t>
            </a:r>
          </a:p>
          <a:p>
            <a:pPr lvl="1"/>
            <a:r>
              <a:rPr lang="en-US" dirty="0">
                <a:latin typeface="+mn-lt"/>
              </a:rPr>
              <a:t>High Bandwidth and High Speed Internet</a:t>
            </a:r>
          </a:p>
          <a:p>
            <a:pPr lvl="1"/>
            <a:r>
              <a:rPr lang="en-US" dirty="0">
                <a:latin typeface="+mn-lt"/>
              </a:rPr>
              <a:t>Utility Computing</a:t>
            </a:r>
          </a:p>
          <a:p>
            <a:pPr lvl="1"/>
            <a:r>
              <a:rPr lang="en-US" dirty="0">
                <a:latin typeface="+mn-lt"/>
              </a:rPr>
              <a:t>Virtualization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3D1BD-1950-264C-AA14-AB0A8637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39D0B-6244-6D41-97C2-2F1F6F65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620688"/>
            <a:ext cx="3478222" cy="31462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772CE0-C24E-FF42-A745-5C67D1D09474}"/>
              </a:ext>
            </a:extLst>
          </p:cNvPr>
          <p:cNvSpPr/>
          <p:nvPr/>
        </p:nvSpPr>
        <p:spPr>
          <a:xfrm>
            <a:off x="7240161" y="5686477"/>
            <a:ext cx="39262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en.wikipedia.org</a:t>
            </a:r>
            <a:r>
              <a:rPr lang="en-US" dirty="0">
                <a:latin typeface="+mn-lt"/>
              </a:rPr>
              <a:t>/wiki/</a:t>
            </a:r>
            <a:r>
              <a:rPr lang="en-US" dirty="0" err="1">
                <a:latin typeface="+mn-lt"/>
              </a:rPr>
              <a:t>Cloud_computing</a:t>
            </a:r>
            <a:endParaRPr lang="en-US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125FB-8A3B-D945-86B5-E99F4063E047}"/>
              </a:ext>
            </a:extLst>
          </p:cNvPr>
          <p:cNvSpPr/>
          <p:nvPr/>
        </p:nvSpPr>
        <p:spPr>
          <a:xfrm>
            <a:off x="7725105" y="3703274"/>
            <a:ext cx="3834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+mn-lt"/>
              </a:rPr>
              <a:t>Cloud computing metaphor: the group of networked elements providing services need not be individually addressed or managed by users; instead, the entire provider-managed suite of hardware and software can be thought of as an amorphous cloud.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54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365125"/>
            <a:ext cx="101543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Computing vs. 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844824"/>
            <a:ext cx="9937104" cy="46783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both trying to organize all kinds of the heterogeneous IT resource as a service into the resource pool</a:t>
            </a:r>
          </a:p>
          <a:p>
            <a:r>
              <a:rPr lang="en-US" dirty="0">
                <a:solidFill>
                  <a:srgbClr val="00B050"/>
                </a:solidFill>
                <a:latin typeface="+mn-lt"/>
              </a:rPr>
              <a:t>grid computing tries to use all kinds of resources to finish one application</a:t>
            </a:r>
            <a:r>
              <a:rPr lang="en-US" dirty="0">
                <a:latin typeface="+mn-lt"/>
              </a:rPr>
              <a:t>, while the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cloud computing tries to use all kinds of resources to finish all kinds of applications.</a:t>
            </a:r>
          </a:p>
          <a:p>
            <a:pPr lvl="1"/>
            <a:r>
              <a:rPr lang="en-US" dirty="0">
                <a:latin typeface="+mn-lt"/>
              </a:rPr>
              <a:t>Although the grid can process the job using different physical machines, it needs the user to write the parallel algorithm and divide the whole job into sub-jobs to run under different physical nodes.</a:t>
            </a:r>
          </a:p>
          <a:p>
            <a:pPr lvl="1"/>
            <a:r>
              <a:rPr lang="en-US" dirty="0">
                <a:latin typeface="+mn-lt"/>
              </a:rPr>
              <a:t> Cloud computing integrates all the physics machine resources through virtualization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26B5-6D75-B543-AC21-6B8A7DB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8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7F6BB5-1F32-9D49-81BE-0A4497F4D316}"/>
              </a:ext>
            </a:extLst>
          </p:cNvPr>
          <p:cNvSpPr/>
          <p:nvPr/>
        </p:nvSpPr>
        <p:spPr>
          <a:xfrm>
            <a:off x="8006308" y="1227186"/>
            <a:ext cx="2808312" cy="13681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Some interesting videos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Cloud Computing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  <a:hlinkClick r:id="rId2"/>
              </a:rPr>
              <a:t>https://www.youtube.com/watch?v=QJncFirhjPg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  <a:hlinkClick r:id="rId3"/>
              </a:rPr>
              <a:t>https://www.youtube.com/watch?v=ae_DKNwK_ms</a:t>
            </a:r>
            <a:endParaRPr lang="en-US" dirty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SaaS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hlinkClick r:id="rId4"/>
              </a:rPr>
              <a:t>http://www.youtube.com/watch?v=kGUPSvswmY0&amp;feature=related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Virtualization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  <a:hlinkClick r:id="rId5"/>
              </a:rPr>
              <a:t>http://www.youtube.com/watch?v=p11lJOnALS4&amp;feature=related</a:t>
            </a:r>
            <a:endParaRPr lang="en-US" dirty="0">
              <a:latin typeface="+mn-lt"/>
            </a:endParaRPr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DBC71-FA55-4D4C-A885-06CD71A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028EE-A23A-024A-AE79-30A3B12F5004}"/>
              </a:ext>
            </a:extLst>
          </p:cNvPr>
          <p:cNvSpPr txBox="1"/>
          <p:nvPr/>
        </p:nvSpPr>
        <p:spPr>
          <a:xfrm>
            <a:off x="8114320" y="1331466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Note: if these video links are not accessible, may use any available video on cloud computing as substitutes. </a:t>
            </a:r>
          </a:p>
        </p:txBody>
      </p:sp>
    </p:spTree>
    <p:extLst>
      <p:ext uri="{BB962C8B-B14F-4D97-AF65-F5344CB8AC3E}">
        <p14:creationId xmlns:p14="http://schemas.microsoft.com/office/powerpoint/2010/main" val="241677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365125"/>
            <a:ext cx="9002216" cy="7434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32682"/>
            <a:ext cx="5328592" cy="479955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Evolution of cloud computing</a:t>
            </a:r>
          </a:p>
          <a:p>
            <a:pPr lvl="1"/>
            <a:r>
              <a:rPr lang="en-US" dirty="0">
                <a:latin typeface="+mn-lt"/>
              </a:rPr>
              <a:t>Utility computing </a:t>
            </a:r>
          </a:p>
          <a:p>
            <a:pPr lvl="2"/>
            <a:r>
              <a:rPr lang="en-US" dirty="0">
                <a:latin typeface="+mn-lt"/>
              </a:rPr>
              <a:t>Cost effectiveness</a:t>
            </a:r>
          </a:p>
          <a:p>
            <a:pPr lvl="2"/>
            <a:r>
              <a:rPr lang="en-US" dirty="0">
                <a:latin typeface="+mn-lt"/>
              </a:rPr>
              <a:t>Business model</a:t>
            </a:r>
          </a:p>
          <a:p>
            <a:pPr lvl="1"/>
            <a:r>
              <a:rPr lang="en-US" dirty="0">
                <a:latin typeface="+mn-lt"/>
              </a:rPr>
              <a:t>Grid computing, parallel and distributed computing</a:t>
            </a:r>
          </a:p>
          <a:p>
            <a:pPr lvl="2"/>
            <a:r>
              <a:rPr lang="en-US" dirty="0">
                <a:latin typeface="+mn-lt"/>
              </a:rPr>
              <a:t>Technical  foundation</a:t>
            </a:r>
          </a:p>
          <a:p>
            <a:pPr lvl="1"/>
            <a:r>
              <a:rPr lang="en-US" dirty="0">
                <a:latin typeface="+mn-lt"/>
              </a:rPr>
              <a:t>Cloud computing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Next Lecture</a:t>
            </a:r>
          </a:p>
          <a:p>
            <a:pPr lvl="1"/>
            <a:r>
              <a:rPr lang="en-US" dirty="0">
                <a:latin typeface="+mn-lt"/>
              </a:rPr>
              <a:t>Cloud Computing Models and Types</a:t>
            </a:r>
          </a:p>
          <a:p>
            <a:pPr lvl="1"/>
            <a:r>
              <a:rPr lang="en-US" dirty="0">
                <a:latin typeface="+mn-lt"/>
              </a:rPr>
              <a:t>Exploring SaaS services via Amazon AWS S3.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08979-3E73-4240-93BD-624CCF33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B3352-5255-BD41-9E31-D0E64089BDCC}"/>
              </a:ext>
            </a:extLst>
          </p:cNvPr>
          <p:cNvSpPr txBox="1"/>
          <p:nvPr/>
        </p:nvSpPr>
        <p:spPr>
          <a:xfrm>
            <a:off x="6456040" y="1670357"/>
            <a:ext cx="47646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Activity #3: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Do an online research to </a:t>
            </a:r>
            <a:r>
              <a:rPr lang="en-US" sz="1800">
                <a:latin typeface="+mn-lt"/>
              </a:rPr>
              <a:t>find the cost </a:t>
            </a:r>
            <a:r>
              <a:rPr lang="en-US"/>
              <a:t>of</a:t>
            </a:r>
            <a:r>
              <a:rPr lang="en-US" sz="1800">
                <a:latin typeface="+mn-lt"/>
              </a:rPr>
              <a:t> using </a:t>
            </a:r>
            <a:r>
              <a:rPr lang="en-US" sz="1800" dirty="0">
                <a:latin typeface="+mn-lt"/>
              </a:rPr>
              <a:t>cloud services from three different cloud providers of your choice.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Explain why cloud services are significantly more cost-effective than traditional computing services.</a:t>
            </a:r>
          </a:p>
        </p:txBody>
      </p:sp>
    </p:spTree>
    <p:extLst>
      <p:ext uri="{BB962C8B-B14F-4D97-AF65-F5344CB8AC3E}">
        <p14:creationId xmlns:p14="http://schemas.microsoft.com/office/powerpoint/2010/main" val="230182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Lecture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Activity #1</a:t>
            </a: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What cloud computing services have you used so far?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Why cloud computing so popular now?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What is the first business for </a:t>
            </a:r>
            <a:r>
              <a:rPr lang="en-US" dirty="0"/>
              <a:t>A</a:t>
            </a:r>
            <a:r>
              <a:rPr lang="en-US" dirty="0">
                <a:latin typeface="+mn-lt"/>
              </a:rPr>
              <a:t>mazon.com?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What did Microsoft name its </a:t>
            </a:r>
            <a:r>
              <a:rPr lang="en-US" dirty="0"/>
              <a:t>c</a:t>
            </a:r>
            <a:r>
              <a:rPr lang="en-US" dirty="0">
                <a:latin typeface="+mn-lt"/>
              </a:rPr>
              <a:t>loud </a:t>
            </a:r>
            <a:r>
              <a:rPr lang="en-US" dirty="0"/>
              <a:t>s</a:t>
            </a:r>
            <a:r>
              <a:rPr lang="en-US" dirty="0">
                <a:latin typeface="+mn-lt"/>
              </a:rPr>
              <a:t>ervices</a:t>
            </a:r>
            <a:r>
              <a:rPr lang="en-US" dirty="0"/>
              <a:t> as _______ ?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8448-12D3-2846-BB62-3E6F9D9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90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052736"/>
            <a:ext cx="6048671" cy="4968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587C60-70D5-BC45-8841-00AFC156223C}"/>
              </a:ext>
            </a:extLst>
          </p:cNvPr>
          <p:cNvSpPr txBox="1"/>
          <p:nvPr/>
        </p:nvSpPr>
        <p:spPr>
          <a:xfrm>
            <a:off x="6456040" y="6165304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researchgate.com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 Computing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Parallel computing</a:t>
            </a:r>
          </a:p>
          <a:p>
            <a:pPr lvl="1"/>
            <a:r>
              <a:rPr lang="en-US" dirty="0">
                <a:latin typeface="+mn-lt"/>
              </a:rPr>
              <a:t>Concepts proposed in 1950s; technology booming in 1980s 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+mn-lt"/>
              </a:rPr>
              <a:t>uses multiple processing elements simultaneously to solve a problem</a:t>
            </a:r>
          </a:p>
          <a:p>
            <a:pPr lvl="1"/>
            <a:r>
              <a:rPr lang="en-US" dirty="0">
                <a:latin typeface="+mn-lt"/>
              </a:rPr>
              <a:t>Divide-and-conquer</a:t>
            </a:r>
          </a:p>
          <a:p>
            <a:pPr lvl="2"/>
            <a:r>
              <a:rPr lang="en-US" dirty="0">
                <a:latin typeface="+mn-lt"/>
              </a:rPr>
              <a:t> breaking the problem into independent parts </a:t>
            </a:r>
          </a:p>
          <a:p>
            <a:pPr lvl="3"/>
            <a:r>
              <a:rPr lang="en-US" dirty="0">
                <a:latin typeface="+mn-lt"/>
              </a:rPr>
              <a:t>Solved simultaneously</a:t>
            </a:r>
          </a:p>
          <a:p>
            <a:pPr lvl="2"/>
            <a:r>
              <a:rPr lang="en-US" dirty="0">
                <a:latin typeface="+mn-lt"/>
              </a:rPr>
              <a:t>Combining partial solutions into the final result</a:t>
            </a:r>
          </a:p>
          <a:p>
            <a:pPr lvl="1"/>
            <a:r>
              <a:rPr lang="en-US" dirty="0">
                <a:latin typeface="+mn-lt"/>
              </a:rPr>
              <a:t>Computing resources</a:t>
            </a:r>
          </a:p>
          <a:p>
            <a:pPr lvl="2"/>
            <a:r>
              <a:rPr lang="en-US" dirty="0">
                <a:latin typeface="+mn-lt"/>
              </a:rPr>
              <a:t>single computer with multiple processors, several networked computers, specialized hardware, or any combination of the above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+mn-lt"/>
              </a:rPr>
              <a:t>Computer clusters </a:t>
            </a:r>
          </a:p>
          <a:p>
            <a:pPr lvl="3"/>
            <a:r>
              <a:rPr lang="en-US" dirty="0">
                <a:latin typeface="+mn-lt"/>
              </a:rPr>
              <a:t>Heterogeneous okay, scalable preferred,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DE06C-BEEF-8B46-B379-49FD52D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7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052736"/>
            <a:ext cx="5773102" cy="3789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20030" y="5373216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https://computing.llnl.gov/tutorials/parallel_comp/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E483-474C-A040-A9DF-6810747A9193}"/>
              </a:ext>
            </a:extLst>
          </p:cNvPr>
          <p:cNvSpPr txBox="1"/>
          <p:nvPr/>
        </p:nvSpPr>
        <p:spPr>
          <a:xfrm>
            <a:off x="7968208" y="242088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Parallel computing: A problem is divided into subprograms, each processed by a separate computing node.</a:t>
            </a:r>
          </a:p>
        </p:txBody>
      </p:sp>
    </p:spTree>
    <p:extLst>
      <p:ext uri="{BB962C8B-B14F-4D97-AF65-F5344CB8AC3E}">
        <p14:creationId xmlns:p14="http://schemas.microsoft.com/office/powerpoint/2010/main" val="290250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503239"/>
            <a:ext cx="7787208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700808"/>
            <a:ext cx="6264696" cy="4641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Distributed Computing</a:t>
            </a:r>
          </a:p>
          <a:p>
            <a:pPr lvl="1"/>
            <a:r>
              <a:rPr lang="en-US" sz="2000" dirty="0">
                <a:latin typeface="+mn-lt"/>
              </a:rPr>
              <a:t>Using distributed systems to solve large problems.</a:t>
            </a:r>
          </a:p>
          <a:p>
            <a:r>
              <a:rPr lang="en-US" sz="2400" dirty="0">
                <a:latin typeface="+mn-lt"/>
              </a:rPr>
              <a:t>Distributed System: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multiple autonomous computers connected through a communication network</a:t>
            </a:r>
          </a:p>
          <a:p>
            <a:pPr lvl="1"/>
            <a:r>
              <a:rPr lang="en-US" sz="2000" dirty="0">
                <a:latin typeface="+mn-lt"/>
              </a:rPr>
              <a:t>The system has a distributed memory where each processor has its private memory.</a:t>
            </a:r>
          </a:p>
          <a:p>
            <a:r>
              <a:rPr lang="en-US" sz="2400" dirty="0">
                <a:latin typeface="+mn-lt"/>
              </a:rPr>
              <a:t>Communication: Information exchanged using communication models, ex: MPI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276872"/>
            <a:ext cx="3612976" cy="197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3BB10-86A4-7E42-A195-8889BB2C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4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04664"/>
            <a:ext cx="8075240" cy="8145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Parallel  vs. Distributed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556793"/>
            <a:ext cx="9793088" cy="460851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Distributed computing usually implies parallel computing (not vise versa)</a:t>
            </a:r>
          </a:p>
          <a:p>
            <a:pPr lvl="1"/>
            <a:r>
              <a:rPr lang="en-US" dirty="0">
                <a:latin typeface="+mn-lt"/>
              </a:rPr>
              <a:t>Can have parallel computing on a single/sequential machine</a:t>
            </a:r>
          </a:p>
          <a:p>
            <a:r>
              <a:rPr lang="en-US" dirty="0">
                <a:latin typeface="+mn-lt"/>
              </a:rPr>
              <a:t>Some common assumptions (not exactly conform to theoretical definitions)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+mn-lt"/>
              </a:rPr>
              <a:t>Parallel machines are physically close to each other</a:t>
            </a:r>
            <a:r>
              <a:rPr lang="en-US" dirty="0">
                <a:latin typeface="+mn-lt"/>
              </a:rPr>
              <a:t>, say in the same server room; connected with dedicated high-speed LANs and switches; communication  cost assumed to be small; can have shared-memory; …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+mn-lt"/>
              </a:rPr>
              <a:t>Distributed machines can far from each other </a:t>
            </a:r>
            <a:r>
              <a:rPr lang="en-US" dirty="0">
                <a:latin typeface="+mn-lt"/>
              </a:rPr>
              <a:t>(e.g. in different continents); connected with public networks such as the Internet; communication cost/problems cannot be ignored; usually using message-passing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D0004-41B9-A045-AE2D-A3734CB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3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42168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Distributed Computing Expanded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824" y="1412776"/>
            <a:ext cx="10369152" cy="4983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Cluster Computing Characteristics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tightly coupled computers</a:t>
            </a:r>
          </a:p>
          <a:p>
            <a:pPr lvl="1"/>
            <a:r>
              <a:rPr lang="en-US" dirty="0">
                <a:latin typeface="+mn-lt"/>
              </a:rPr>
              <a:t>single system image</a:t>
            </a:r>
          </a:p>
          <a:p>
            <a:pPr lvl="1"/>
            <a:r>
              <a:rPr lang="en-US" dirty="0">
                <a:latin typeface="+mn-lt"/>
              </a:rPr>
              <a:t>Centralized Job management &amp; scheduling system</a:t>
            </a:r>
          </a:p>
          <a:p>
            <a:pPr lvl="1"/>
            <a:r>
              <a:rPr lang="en-US" dirty="0">
                <a:latin typeface="+mn-lt"/>
              </a:rPr>
              <a:t>Better performance and availability and more cost‐ effectiveness over single computer with same capabilities</a:t>
            </a:r>
          </a:p>
          <a:p>
            <a:pPr lvl="1"/>
            <a:r>
              <a:rPr lang="en-US" dirty="0">
                <a:latin typeface="+mn-lt"/>
              </a:rPr>
              <a:t>Since 1980s</a:t>
            </a: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B050"/>
                </a:solidFill>
                <a:latin typeface="+mn-lt"/>
              </a:rPr>
              <a:t>Grid Computing Characteristics</a:t>
            </a:r>
          </a:p>
          <a:p>
            <a:pPr lvl="1"/>
            <a:r>
              <a:rPr lang="en-US" dirty="0">
                <a:latin typeface="+mn-lt"/>
              </a:rPr>
              <a:t>loosely coupled</a:t>
            </a:r>
          </a:p>
          <a:p>
            <a:pPr lvl="1"/>
            <a:r>
              <a:rPr lang="en-US" dirty="0">
                <a:latin typeface="+mn-lt"/>
              </a:rPr>
              <a:t>no Single System Image</a:t>
            </a:r>
          </a:p>
          <a:p>
            <a:pPr lvl="1"/>
            <a:r>
              <a:rPr lang="en-US" dirty="0">
                <a:latin typeface="+mn-lt"/>
              </a:rPr>
              <a:t>distributed Job Management &amp; scheduling</a:t>
            </a:r>
          </a:p>
          <a:p>
            <a:pPr lvl="1"/>
            <a:r>
              <a:rPr lang="en-US" dirty="0">
                <a:latin typeface="+mn-lt"/>
              </a:rPr>
              <a:t>Originated early 1990s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BEDF-F58C-AE42-9EE5-93390D0B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1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647825"/>
            <a:ext cx="47529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365125"/>
            <a:ext cx="957828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Cluster: a sample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568" y="5589240"/>
            <a:ext cx="5688632" cy="44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https://</a:t>
            </a:r>
            <a:r>
              <a:rPr lang="en-US" sz="1800" dirty="0" err="1">
                <a:latin typeface="+mn-lt"/>
              </a:rPr>
              <a:t>en.wikipedia.org</a:t>
            </a:r>
            <a:r>
              <a:rPr lang="en-US" sz="1800" dirty="0">
                <a:latin typeface="+mn-lt"/>
              </a:rPr>
              <a:t>/wiki/</a:t>
            </a:r>
            <a:r>
              <a:rPr lang="en-US" sz="1800" dirty="0" err="1">
                <a:latin typeface="+mn-lt"/>
              </a:rPr>
              <a:t>Computer_cluster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37DB-D53D-1E46-A001-146C19CB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6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1015</Words>
  <Application>Microsoft Office PowerPoint</Application>
  <PresentationFormat>Widescreen</PresentationFormat>
  <Paragraphs>145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Lecture 8:  Evolution of Cloud Computing</vt:lpstr>
      <vt:lpstr>Lecture Recap</vt:lpstr>
      <vt:lpstr>PowerPoint Presentation</vt:lpstr>
      <vt:lpstr>Parallel Computing and Clustering</vt:lpstr>
      <vt:lpstr>PowerPoint Presentation</vt:lpstr>
      <vt:lpstr>Distributed Computing</vt:lpstr>
      <vt:lpstr>Parallel  vs. Distributed Computing </vt:lpstr>
      <vt:lpstr>Distributed Computing Expanded …</vt:lpstr>
      <vt:lpstr>Cluster: a sample image</vt:lpstr>
      <vt:lpstr>A small cluster</vt:lpstr>
      <vt:lpstr>Grid Computing</vt:lpstr>
      <vt:lpstr>Illustration of a grid</vt:lpstr>
      <vt:lpstr>Utility Computing  </vt:lpstr>
      <vt:lpstr>Utility Computing</vt:lpstr>
      <vt:lpstr>Activity #2 (pop-quiz)</vt:lpstr>
      <vt:lpstr>Cloud Computing</vt:lpstr>
      <vt:lpstr>Cloud Computing vs. Grid Computing</vt:lpstr>
      <vt:lpstr>Some interesting videos 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5b:  Evolution of Cloud Computing</dc:title>
  <dc:creator>Lan Yang</dc:creator>
  <cp:lastModifiedBy>Lan Yang</cp:lastModifiedBy>
  <cp:revision>6</cp:revision>
  <dcterms:created xsi:type="dcterms:W3CDTF">2019-06-20T18:26:13Z</dcterms:created>
  <dcterms:modified xsi:type="dcterms:W3CDTF">2019-10-10T19:48:44Z</dcterms:modified>
</cp:coreProperties>
</file>