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306" r:id="rId7"/>
    <p:sldId id="262" r:id="rId8"/>
    <p:sldId id="263" r:id="rId9"/>
    <p:sldId id="30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3B1425-F7A6-4AAF-898C-3FEDE8933848}">
  <a:tblStyle styleId="{123B1425-F7A6-4AAF-898C-3FEDE89338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6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ortal.xsede.org/psc-bridges#file-spaces" TargetMode="External"/><Relationship Id="rId13" Type="http://schemas.openxmlformats.org/officeDocument/2006/relationships/hyperlink" Target="https://portal.tacc.utexas.edu/user-guides/stampede2" TargetMode="External"/><Relationship Id="rId3" Type="http://schemas.openxmlformats.org/officeDocument/2006/relationships/hyperlink" Target="https://portal.xsede.org/jetstream" TargetMode="External"/><Relationship Id="rId7" Type="http://schemas.openxmlformats.org/officeDocument/2006/relationships/hyperlink" Target="https://portal.xsede.org/psc-bridges" TargetMode="External"/><Relationship Id="rId12" Type="http://schemas.openxmlformats.org/officeDocument/2006/relationships/hyperlink" Target="http://portal.xsede.org/tacc-wrangl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rtal.xsede.org/OSG-User-Guide" TargetMode="External"/><Relationship Id="rId11" Type="http://schemas.openxmlformats.org/officeDocument/2006/relationships/hyperlink" Target="https://portal.xsede.org/stanford-xstream" TargetMode="External"/><Relationship Id="rId5" Type="http://schemas.openxmlformats.org/officeDocument/2006/relationships/hyperlink" Target="https://portal.xsede.org/lsu-supermic" TargetMode="External"/><Relationship Id="rId10" Type="http://schemas.openxmlformats.org/officeDocument/2006/relationships/hyperlink" Target="https://portal.xsede.org/sdsc-dataoasis" TargetMode="External"/><Relationship Id="rId4" Type="http://schemas.openxmlformats.org/officeDocument/2006/relationships/hyperlink" Target="https://www.xsede.org/ecosystem/resources" TargetMode="External"/><Relationship Id="rId9" Type="http://schemas.openxmlformats.org/officeDocument/2006/relationships/hyperlink" Target="https://portal.xsede.org/sdsc-comet" TargetMode="External"/><Relationship Id="rId14" Type="http://schemas.openxmlformats.org/officeDocument/2006/relationships/hyperlink" Target="https://portal.xsede.org/tacc-ranch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submitting-applications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sbt.org/index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semarcialportilla/installing-scala-and-spark-on-windows-249632e6b83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c.edu/index.php/bridges-virtual-tou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xsede.org/psc-bridg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c.edu/user-resources/software/modu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sc.edu/resources/softwar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c.edu/bridges/user-guide/hadoop-and-spar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top-hadoop-hdfs-commands-tutori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 and Spark on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XSEDE/Bridges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1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793FA4-45F5-4393-8523-FE9402A72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185" y="2146228"/>
            <a:ext cx="2987299" cy="11461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47DE12-ED13-49D3-9515-90A02901AD46}"/>
              </a:ext>
            </a:extLst>
          </p:cNvPr>
          <p:cNvSpPr txBox="1"/>
          <p:nvPr/>
        </p:nvSpPr>
        <p:spPr>
          <a:xfrm>
            <a:off x="3204839" y="3897297"/>
            <a:ext cx="585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credit to David Hughes, CS students, Cal Poly Pomona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about Hadoop and Spark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Open source project called Hadoop created by Doug Cutting in 2005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Based on the MapReduce paper by Google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Now Apache Hadoop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it does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Runs using the MapReduce algorithm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is processed on different nodes of the cluster system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 for storing and processing voluminous unstructured data sets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724" y="157450"/>
            <a:ext cx="2644700" cy="1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261225" y="391842"/>
            <a:ext cx="3524700" cy="13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 Framework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152975" y="1931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Hadoop Common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libraries and utilities needed to start Hadoop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Hadoop YARN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Job Scheduling and cluster resource management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Hadoop Distributed File System (HDFS)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Distributed file system for access to application data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Hadoop MapReduce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Parallel processing of large data sets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7393" y="71288"/>
            <a:ext cx="5152099" cy="21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7545725" y="2178600"/>
            <a:ext cx="14355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289754" y="994343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Spark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8686" y="2030875"/>
            <a:ext cx="2558797" cy="1107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610975" y="274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226450" y="974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Research project at UC Berkeley AMPLab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“Spark: Cluster Computing with Working Sets,” 2010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Goal: “Support a much wider class of applications than MapReduce, while maintaining automatic fault tolerance” [2]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875" y="2748225"/>
            <a:ext cx="3818883" cy="19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2350" y="2921625"/>
            <a:ext cx="2408901" cy="18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6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“Support a much wider class of applications” [2]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Multipass applications with low-latency data sharing requirements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Common in data analytics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○"/>
            </a:pPr>
            <a:r>
              <a:rPr lang="en"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Iterative algorithms: machine learning and graph algorithms</a:t>
            </a:r>
            <a:endParaRPr sz="2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○"/>
            </a:pPr>
            <a:r>
              <a:rPr lang="en"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Interactive data mining: load data into RAM across a cluster and query repeatedly</a:t>
            </a:r>
            <a:endParaRPr sz="2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○"/>
            </a:pPr>
            <a:r>
              <a:rPr lang="en"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Streaming Applications: maintain aggregate state over time</a:t>
            </a:r>
            <a:endParaRPr sz="2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/>
        </p:nvSpPr>
        <p:spPr>
          <a:xfrm>
            <a:off x="3260850" y="4298075"/>
            <a:ext cx="2024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Databricks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9100" y="304800"/>
            <a:ext cx="6830602" cy="39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is MapReduce and variants not efficient?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254875" y="1159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“These systems are built around an acyclic data flow model” [1]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application runs a “series of distinct jobs, each of which reads data from stable storage and writes back to stable storage” [2]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“Significant cost loading the data on each step and writing it back” [2]</a:t>
            </a: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11700" y="214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to Too Much Data Movement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254875" y="928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Resilient Distributed Datasets (RDDs)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“RDDs can be stored in memory between queries without requiring replication” [2]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“Fault tolerant, parallel data structures that let users” [6]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“Explicitly persist intermediate results in memory”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“Control their partitioning to optimize data placement”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“Manipulate them using a rich set of operators”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Thus, the main feature of Spark is its in-memory cluster computing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1086938" y="1214925"/>
            <a:ext cx="1086900" cy="7602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1086938" y="2241075"/>
            <a:ext cx="1086900" cy="7602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1"/>
          <p:cNvSpPr/>
          <p:nvPr/>
        </p:nvSpPr>
        <p:spPr>
          <a:xfrm>
            <a:off x="1086938" y="3771675"/>
            <a:ext cx="1086900" cy="7602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1"/>
          <p:cNvSpPr/>
          <p:nvPr/>
        </p:nvSpPr>
        <p:spPr>
          <a:xfrm>
            <a:off x="3140100" y="1015900"/>
            <a:ext cx="1086900" cy="19853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6965400" y="973300"/>
            <a:ext cx="1086900" cy="19853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5135725" y="973300"/>
            <a:ext cx="1086900" cy="19853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3079350" y="3889225"/>
            <a:ext cx="1086900" cy="5251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6965400" y="3889225"/>
            <a:ext cx="1086900" cy="5251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5135725" y="3889225"/>
            <a:ext cx="1086900" cy="5251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1292975" y="1463600"/>
            <a:ext cx="7815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1292975" y="2496813"/>
            <a:ext cx="7815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1292975" y="4027425"/>
            <a:ext cx="7815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3353250" y="1108250"/>
            <a:ext cx="6606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7252125" y="1108250"/>
            <a:ext cx="6606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5384400" y="1108250"/>
            <a:ext cx="6606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7252125" y="3942175"/>
            <a:ext cx="6606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3353238" y="3942175"/>
            <a:ext cx="6606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5384400" y="3942175"/>
            <a:ext cx="6606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31"/>
          <p:cNvCxnSpPr/>
          <p:nvPr/>
        </p:nvCxnSpPr>
        <p:spPr>
          <a:xfrm>
            <a:off x="2377875" y="1790300"/>
            <a:ext cx="61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2" name="Google Shape;192;p31"/>
          <p:cNvCxnSpPr/>
          <p:nvPr/>
        </p:nvCxnSpPr>
        <p:spPr>
          <a:xfrm>
            <a:off x="2425775" y="2571750"/>
            <a:ext cx="61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31"/>
          <p:cNvCxnSpPr/>
          <p:nvPr/>
        </p:nvCxnSpPr>
        <p:spPr>
          <a:xfrm>
            <a:off x="2321050" y="4066525"/>
            <a:ext cx="61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" name="Google Shape;194;p31"/>
          <p:cNvCxnSpPr/>
          <p:nvPr/>
        </p:nvCxnSpPr>
        <p:spPr>
          <a:xfrm>
            <a:off x="4345438" y="4101700"/>
            <a:ext cx="61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5" name="Google Shape;195;p31"/>
          <p:cNvCxnSpPr/>
          <p:nvPr/>
        </p:nvCxnSpPr>
        <p:spPr>
          <a:xfrm>
            <a:off x="6288463" y="4101700"/>
            <a:ext cx="61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6" name="Google Shape;196;p31"/>
          <p:cNvCxnSpPr/>
          <p:nvPr/>
        </p:nvCxnSpPr>
        <p:spPr>
          <a:xfrm>
            <a:off x="4429525" y="1786875"/>
            <a:ext cx="61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7" name="Google Shape;197;p31"/>
          <p:cNvCxnSpPr/>
          <p:nvPr/>
        </p:nvCxnSpPr>
        <p:spPr>
          <a:xfrm>
            <a:off x="4438125" y="2571750"/>
            <a:ext cx="61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8" name="Google Shape;198;p31"/>
          <p:cNvCxnSpPr/>
          <p:nvPr/>
        </p:nvCxnSpPr>
        <p:spPr>
          <a:xfrm>
            <a:off x="6293350" y="1861725"/>
            <a:ext cx="61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" name="Google Shape;199;p31"/>
          <p:cNvCxnSpPr/>
          <p:nvPr/>
        </p:nvCxnSpPr>
        <p:spPr>
          <a:xfrm>
            <a:off x="6288463" y="2571750"/>
            <a:ext cx="61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1"/>
          <p:cNvSpPr txBox="1"/>
          <p:nvPr/>
        </p:nvSpPr>
        <p:spPr>
          <a:xfrm>
            <a:off x="2321050" y="1491900"/>
            <a:ext cx="9093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2365725" y="2239438"/>
            <a:ext cx="9093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2365725" y="3736850"/>
            <a:ext cx="9093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4402650" y="1470675"/>
            <a:ext cx="7101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4454375" y="2248125"/>
            <a:ext cx="7101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4295925" y="3804350"/>
            <a:ext cx="7101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6222625" y="3771675"/>
            <a:ext cx="9294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6188763" y="1511700"/>
            <a:ext cx="9294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6212325" y="2512725"/>
            <a:ext cx="9294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960900" y="255750"/>
            <a:ext cx="2179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RDD Dataflow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5555550" y="4801575"/>
            <a:ext cx="37014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Source Graphic by Earl Lawrence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1111775" y="3336750"/>
            <a:ext cx="1143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Lineage: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3260875" y="1491900"/>
            <a:ext cx="852600" cy="59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3288800" y="2224450"/>
            <a:ext cx="852600" cy="59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5300175" y="2183425"/>
            <a:ext cx="852600" cy="59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5288400" y="1491900"/>
            <a:ext cx="852600" cy="59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7082550" y="2183425"/>
            <a:ext cx="852600" cy="59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7082550" y="1511688"/>
            <a:ext cx="852600" cy="59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31"/>
          <p:cNvCxnSpPr/>
          <p:nvPr/>
        </p:nvCxnSpPr>
        <p:spPr>
          <a:xfrm rot="10800000" flipH="1">
            <a:off x="6329925" y="1875650"/>
            <a:ext cx="518700" cy="70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31"/>
          <p:cNvCxnSpPr/>
          <p:nvPr/>
        </p:nvCxnSpPr>
        <p:spPr>
          <a:xfrm>
            <a:off x="6344125" y="1854225"/>
            <a:ext cx="561300" cy="73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XSEDE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11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Extreme Science and Engineering Discovery Environment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XSEDE is an NSF-funded virtual organization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2561200" y="96850"/>
          <a:ext cx="6517600" cy="6173216"/>
        </p:xfrm>
        <a:graphic>
          <a:graphicData uri="http://schemas.openxmlformats.org/drawingml/2006/table">
            <a:tbl>
              <a:tblPr>
                <a:noFill/>
                <a:tableStyleId>{123B1425-F7A6-4AAF-898C-3FEDE8933848}</a:tableStyleId>
              </a:tblPr>
              <a:tblGrid>
                <a:gridCol w="1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IU/TACC (Jetstream)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Indiana U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compute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sng" strike="noStrike" cap="none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3"/>
                        </a:rPr>
                        <a:t>User Guide</a:t>
                      </a:r>
                      <a:endParaRPr sz="800" u="sng" strike="noStrike" cap="none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hlinkClick r:id="rId3"/>
                      </a:endParaRPr>
                    </a:p>
                  </a:txBody>
                  <a:tcPr marL="95250" marR="95250" marT="76200" marB="76200"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IU/TACC Storage (Jetstream Storage)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Indiana U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storage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sng" strike="noStrike" cap="none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4"/>
                        </a:rPr>
                        <a:t>User Guide</a:t>
                      </a:r>
                      <a:endParaRPr sz="800" u="sng" strike="noStrike" cap="none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hlinkClick r:id="rId4"/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LSU Cluster (superMIC)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LSU CCT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compute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sng" strike="noStrike" cap="none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5"/>
                        </a:rPr>
                        <a:t>User Guide</a:t>
                      </a:r>
                      <a:endParaRPr sz="800" u="sng" strike="noStrike" cap="none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hlinkClick r:id="rId5"/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Open Science Grid (OSG)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OSG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compute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sng" strike="noStrike" cap="none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6"/>
                        </a:rPr>
                        <a:t>User Guide</a:t>
                      </a:r>
                      <a:endParaRPr sz="800" u="sng" strike="noStrike" cap="none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hlinkClick r:id="rId6"/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PSC Bridges GPU (Bridges GPU)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PSC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compute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sng" strike="noStrike" cap="none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7"/>
                        </a:rPr>
                        <a:t>User Guide</a:t>
                      </a:r>
                      <a:endParaRPr sz="800" u="sng" strike="noStrike" cap="none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hlinkClick r:id="rId7"/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PSC Large Memory Nodes (Bridges Large)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PSC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compute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sng" strike="noStrike" cap="none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7"/>
                        </a:rPr>
                        <a:t>User Guide</a:t>
                      </a:r>
                      <a:endParaRPr sz="800" u="sng" strike="noStrike" cap="none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hlinkClick r:id="rId7"/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PSC Regular Memory (Bridges)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PSC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compute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sng" strike="noStrike" cap="none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7"/>
                        </a:rPr>
                        <a:t>User Guide</a:t>
                      </a:r>
                      <a:endParaRPr sz="800" u="sng" strike="noStrike" cap="none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hlinkClick r:id="rId7"/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PSC Storage (Bridges Pylon)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PSC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storage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sng" strike="noStrike" cap="none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8"/>
                        </a:rPr>
                        <a:t>User Guide</a:t>
                      </a:r>
                      <a:endParaRPr sz="800" u="sng" strike="noStrike" cap="none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hlinkClick r:id="rId8"/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SDSC Comet GPU Nodes (Comet GPU)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SDSC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compute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sng" strike="noStrike" cap="none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9"/>
                        </a:rPr>
                        <a:t>User Guide</a:t>
                      </a:r>
                      <a:endParaRPr sz="800" u="sng" strike="noStrike" cap="none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hlinkClick r:id="rId9"/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SDSC Dell Cluster with Intel Haswell Processors (Comet)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SDSC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compute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sng" strike="noStrike" cap="none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9"/>
                        </a:rPr>
                        <a:t>User Guide</a:t>
                      </a:r>
                      <a:endParaRPr sz="800" u="sng" strike="noStrike" cap="none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hlinkClick r:id="rId9"/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SDSC Medium-term disk storage (Data Oasis)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SDSC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storage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sng" strike="noStrike" cap="none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10"/>
                        </a:rPr>
                        <a:t>User Guide</a:t>
                      </a:r>
                      <a:endParaRPr sz="800" u="sng" strike="noStrike" cap="none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hlinkClick r:id="rId10"/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Stanford University GPU Cluster (XStream)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Stanford U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compute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sng" strike="noStrike" cap="none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11"/>
                        </a:rPr>
                        <a:t>User Guide</a:t>
                      </a:r>
                      <a:endParaRPr sz="800" u="sng" strike="noStrike" cap="none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hlinkClick r:id="rId11"/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TACC Data Analytics System (Wrangler)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TACC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compute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sng" strike="noStrike" cap="none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12"/>
                        </a:rPr>
                        <a:t>User Guide</a:t>
                      </a:r>
                      <a:endParaRPr sz="800" u="sng" strike="noStrike" cap="none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hlinkClick r:id="rId12"/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TACC Dell/Intel Knights Landing, Skylake System (Stampede2)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UT Austin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compute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sng" strike="noStrike" cap="none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13"/>
                        </a:rPr>
                        <a:t>User Guide</a:t>
                      </a:r>
                      <a:endParaRPr sz="800" u="sng" strike="noStrike" cap="none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hlinkClick r:id="rId13"/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TACC Long-term Storage (Wrangler Storage)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TACC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storage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sng" strike="noStrike" cap="none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12"/>
                        </a:rPr>
                        <a:t>User Guide</a:t>
                      </a:r>
                      <a:endParaRPr sz="800" u="sng" strike="noStrike" cap="none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hlinkClick r:id="rId12"/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TACC Long-term tape Archival Storage (Ranch)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TACC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storage</a:t>
                      </a:r>
                      <a:endParaRPr sz="800" u="none" strike="noStrike" cap="non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sng" strike="noStrike" cap="none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14"/>
                        </a:rPr>
                        <a:t>User Guide</a:t>
                      </a:r>
                      <a:endParaRPr sz="800" u="sng" strike="noStrike" cap="none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hlinkClick r:id="rId14"/>
                      </a:endParaRPr>
                    </a:p>
                  </a:txBody>
                  <a:tcPr marL="95250" marR="95250" marT="76200" marB="76200"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Generality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Spark was built with the idea of supporting a wider class of applications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Java, Scala, Python, R, and SQL 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399290" y="4558971"/>
            <a:ext cx="40068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Spark Libraries [2]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3085" y="2745046"/>
            <a:ext cx="3853076" cy="18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Spark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title"/>
          </p:nvPr>
        </p:nvSpPr>
        <p:spPr>
          <a:xfrm>
            <a:off x="165925" y="336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Submitting Spark Jobs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body" idx="1"/>
          </p:nvPr>
        </p:nvSpPr>
        <p:spPr>
          <a:xfrm>
            <a:off x="4885300" y="395025"/>
            <a:ext cx="3670500" cy="28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./bin/spark-submit \</a:t>
            </a:r>
            <a:b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--class &lt;main-class&gt; \</a:t>
            </a:r>
            <a:b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--master &lt;master-url&gt; \</a:t>
            </a:r>
            <a:b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--deploy-mode &lt;deploy-mode&gt; \</a:t>
            </a:r>
            <a:b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--conf &lt;key&gt;=&lt;value&gt; \</a:t>
            </a:r>
            <a:b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... # other options</a:t>
            </a:r>
            <a:b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&lt;application-jar&gt; \</a:t>
            </a:r>
            <a:b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[application-arguments]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165925" y="3267900"/>
            <a:ext cx="8930700" cy="14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spark-submit --class Main --master yarn --deploy-mode cluster --driver-memory 115g --executor-memory 115g --conf spark.driver.maxResultSize="0" rsvdtest.jar mtxr matrix_10k.mtx 10 $HOME//rsvdtest/output_10k.txt 1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101000" y="1024375"/>
            <a:ext cx="43932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Scala: package code into jar using sbt or maven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Python: “--py-files” argument to add python files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201975" y="4508675"/>
            <a:ext cx="636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More: </a:t>
            </a: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https://spark.apache.org/docs/latest/submitting-applications.html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SBT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7"/>
          <p:cNvSpPr txBox="1">
            <a:spLocks noGrp="1"/>
          </p:cNvSpPr>
          <p:nvPr>
            <p:ph type="body" idx="1"/>
          </p:nvPr>
        </p:nvSpPr>
        <p:spPr>
          <a:xfrm>
            <a:off x="223625" y="1481825"/>
            <a:ext cx="4918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Scala Interactive Build Tool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Commands: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sbt ~run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sbt package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5598000" y="317375"/>
            <a:ext cx="2892900" cy="1543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Directory Structure: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example-project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|--build.sbt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|--main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|--scala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|-- Main.scala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3202975" y="2041775"/>
            <a:ext cx="4761300" cy="1543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build.sbt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:= “Example-Project”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:= “1.0”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scalaVersion := “2.11.8”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libraryDependencies +=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groupId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%%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%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revision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223625" y="4609650"/>
            <a:ext cx="39894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https://www.scala-sbt.org/index.html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8046" y="380750"/>
            <a:ext cx="1718750" cy="9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7"/>
          <p:cNvSpPr txBox="1"/>
          <p:nvPr/>
        </p:nvSpPr>
        <p:spPr>
          <a:xfrm>
            <a:off x="3138050" y="3585575"/>
            <a:ext cx="60597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library dependency: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libraryDependencies += "org.apache.spark" %% "spark-core" % "2.3.0"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libraryDependencies += "org.apache.spark" %% "spark-graphx" % "2.3.0"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libraryDependencies += "org.apache.spark" %% "spark-mllib" % "2.3.0"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>
            <a:spLocks noGrp="1"/>
          </p:cNvSpPr>
          <p:nvPr>
            <p:ph type="title"/>
          </p:nvPr>
        </p:nvSpPr>
        <p:spPr>
          <a:xfrm>
            <a:off x="311700" y="43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Shell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 pyspark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 spark-shell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already have SparkContext created as “sc”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260850" y="78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Programs will require creating sc in the file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9"/>
          <p:cNvSpPr txBox="1">
            <a:spLocks noGrp="1"/>
          </p:cNvSpPr>
          <p:nvPr>
            <p:ph type="body" idx="1"/>
          </p:nvPr>
        </p:nvSpPr>
        <p:spPr>
          <a:xfrm>
            <a:off x="260850" y="651575"/>
            <a:ext cx="85206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pyspark import SparkConf, SparkContext</a:t>
            </a:r>
            <a:b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 = SparkConf().setMaster("local").setAppName("Test_App")</a:t>
            </a:r>
            <a:b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 = SparkContext(conf = conf)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 org.apache.spark.SparkContext._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 org.apache.spark._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 conf = new SparkConf()</a:t>
            </a:r>
            <a:b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.setAppName("RandomSVD")</a:t>
            </a:r>
            <a:b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	sc = new SparkContext(conf)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Standalone mode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Good for debugging and running jobs locally before interacting/batch with Bridges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command:</a:t>
            </a: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spark-submit --class Main --master local target/scala-2.11/rsvdtest_2.11-1.0.jar mtxr paperP.mtx 3 output.txt 1 3</a:t>
            </a: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title"/>
          </p:nvPr>
        </p:nvSpPr>
        <p:spPr>
          <a:xfrm>
            <a:off x="311700" y="27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Installing PySpark on Windows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1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 Java JDK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 JAVA_HOME environmental variable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 Python 3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 option to add Python to PATH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Download a Hadoop Binary (Windows specific issue)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Recall that Spark uses HDFS to work with files rather than NTFS like Windows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Extract to any directory ..\Hadoop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a HADOOP_HOME environment variable pointing to the installation folder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 %HADOOP_HOME%\bin to the Windows Path variable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command line: pip install pyspark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Scala Spark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Installed similarly, differences include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Download a prebuilt Spark version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Extract to a Spark folder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a SPARK_HOME variable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 %SPARK_HOME%\bin to PATH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Spark-shell and spark-submit will now work on command prompt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Full list of instructions: </a:t>
            </a:r>
            <a:r>
              <a:rPr lang="en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https://medium.com/@josemarcialportilla/installing-scala-and-spark-on-windows-249632e6b83b</a:t>
            </a: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Pittsburgh Supercomputing Center (PSC) Resource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Virtual tour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https://www.psc.edu/index.php/bridges-virtual-tour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Bridges Resources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PSC Bridges GPU (Bridges GPU)</a:t>
            </a:r>
            <a:endParaRPr sz="1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PSC Large Memory Nodes (Bridges Large)</a:t>
            </a:r>
            <a:endParaRPr sz="1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PSC Regular Memory (Bridges)</a:t>
            </a:r>
            <a:endParaRPr sz="1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■"/>
            </a:pP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Interact -N 4</a:t>
            </a:r>
            <a:endParaRPr sz="1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PSC Storage (Bridges Pylon)</a:t>
            </a:r>
            <a:endParaRPr sz="1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■"/>
            </a:pPr>
            <a:r>
              <a:rPr lang="en" sz="14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$SCRATCH</a:t>
            </a:r>
            <a:endParaRPr sz="140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>
            <a:spLocks noGrp="1"/>
          </p:cNvSpPr>
          <p:nvPr>
            <p:ph type="title"/>
          </p:nvPr>
        </p:nvSpPr>
        <p:spPr>
          <a:xfrm>
            <a:off x="148975" y="68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Simple Counting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4"/>
          <p:cNvSpPr txBox="1">
            <a:spLocks noGrp="1"/>
          </p:cNvSpPr>
          <p:nvPr>
            <p:ph type="body" idx="1"/>
          </p:nvPr>
        </p:nvSpPr>
        <p:spPr>
          <a:xfrm>
            <a:off x="148975" y="582875"/>
            <a:ext cx="8520600" cy="43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rdd= sc.textFile(“shakespeare.txt”)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rdd.count()     #number of lines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words= rdd.flatMap(lambda x: x.split() )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words.count()   #number of words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words.distinct().count()    #number of distinct words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word_counts= words.map(lambda x: (x,1))    #create an rdd of tuples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.reduceByKey(lambda x,y: x+y)  #reduce tuples by word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result= word_counts.map(lambda x: (x[1], x[0]))  #swap key and value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.sortByKey(False)		     #sort by key, descending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result.take(5)   #collect the top 5 (count, word) pairs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304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6492500" y="4660175"/>
            <a:ext cx="17745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John Urbanic 2018</a:t>
            </a:r>
            <a:endParaRPr sz="1400" b="0" i="0" u="none" strike="noStrike" cap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19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Bridges Node Types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100" y="772450"/>
            <a:ext cx="803214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6770150" y="4723275"/>
            <a:ext cx="16881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Urbanic 2018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F411-35F7-431F-8E3E-3CF11A09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Bridges User Guide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B4017-8E21-4868-B5E9-D735FC992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https://portal.xsede.org/psc-bridges</a:t>
            </a:r>
            <a:endParaRPr lang="en-US" dirty="0"/>
          </a:p>
          <a:p>
            <a:pPr lvl="1"/>
            <a:r>
              <a:rPr lang="en-US" dirty="0"/>
              <a:t>Password, connect to bridges, two-factor authentication XSEDE Duo (optional), file transfer,…</a:t>
            </a:r>
          </a:p>
          <a:p>
            <a:pPr lvl="1"/>
            <a:r>
              <a:rPr lang="en-US" dirty="0"/>
              <a:t>The interact command – to start a session and request computing nodes</a:t>
            </a:r>
          </a:p>
          <a:p>
            <a:pPr marL="596900" lvl="1" indent="0">
              <a:buNone/>
            </a:pPr>
            <a:r>
              <a:rPr lang="en-US" dirty="0"/>
              <a:t>	e.g. </a:t>
            </a:r>
            <a:r>
              <a:rPr lang="fr-FR" dirty="0"/>
              <a:t>$ </a:t>
            </a:r>
            <a:r>
              <a:rPr lang="fr-FR" dirty="0" err="1"/>
              <a:t>interact</a:t>
            </a:r>
            <a:r>
              <a:rPr lang="fr-FR" dirty="0"/>
              <a:t> -N 4 -t 00:30:00   # 4 </a:t>
            </a:r>
            <a:r>
              <a:rPr lang="fr-FR" dirty="0" err="1"/>
              <a:t>nodes</a:t>
            </a:r>
            <a:r>
              <a:rPr lang="fr-FR" dirty="0"/>
              <a:t> and 30 minutes</a:t>
            </a:r>
          </a:p>
          <a:p>
            <a:pPr marL="596900" lvl="1" indent="0">
              <a:buNone/>
            </a:pPr>
            <a:r>
              <a:rPr lang="fr-FR" dirty="0"/>
              <a:t>	Note: for </a:t>
            </a:r>
            <a:r>
              <a:rPr lang="fr-FR" dirty="0" err="1"/>
              <a:t>using</a:t>
            </a:r>
            <a:r>
              <a:rPr lang="fr-FR" dirty="0"/>
              <a:t> Hadoop </a:t>
            </a:r>
            <a:r>
              <a:rPr lang="fr-FR" dirty="0" err="1"/>
              <a:t>under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resource</a:t>
            </a:r>
            <a:r>
              <a:rPr lang="fr-FR" dirty="0"/>
              <a:t>, </a:t>
            </a:r>
            <a:r>
              <a:rPr lang="fr-FR" dirty="0" err="1"/>
              <a:t>request</a:t>
            </a:r>
            <a:r>
              <a:rPr lang="fr-FR" dirty="0"/>
              <a:t> 4 – 8 </a:t>
            </a:r>
            <a:r>
              <a:rPr lang="fr-FR" dirty="0" err="1"/>
              <a:t>nodes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Environment management package for using certain software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Command: &gt;module avail </a:t>
            </a:r>
            <a:r>
              <a:rPr lang="en"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software-name</a:t>
            </a:r>
            <a:endParaRPr sz="18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Usage: (after interact)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&gt;module load hadoop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&gt;start-hadoop.sh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60700" y="4508650"/>
            <a:ext cx="47829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https://www.psc.edu/user-resources/software/module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https://www.psc.edu/resources/software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 and Spark on Bridges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8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HDFS as data source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Yarn as resource management and job scheduling/monitoring 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Uses $SCRATCH disk space (pylon5)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Transfer files using scp/sftp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Use command: &gt;hdfs dfs -put 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YARN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Retrieve full output (primarily error logs)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&gt;yarn logs -applicationId “applicationid”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331850" y="4746725"/>
            <a:ext cx="59442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https://www.psc.edu/bridges/user-guide/hadoop-and-spark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5193900" y="1947750"/>
            <a:ext cx="3513300" cy="124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889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4444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interact -N 3 #</a:t>
            </a:r>
            <a:r>
              <a:rPr lang="en" sz="1200" b="0" i="1" u="none" strike="noStrike" cap="none">
                <a:solidFill>
                  <a:srgbClr val="4444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wait for resources</a:t>
            </a:r>
            <a:br>
              <a:rPr lang="en" sz="1200" b="0" i="0" u="none" strike="noStrike" cap="none">
                <a:solidFill>
                  <a:srgbClr val="4444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0" i="0" u="none" strike="noStrike" cap="none">
                <a:solidFill>
                  <a:srgbClr val="4444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module load hadoop</a:t>
            </a:r>
            <a:br>
              <a:rPr lang="en" sz="1200" b="0" i="0" u="none" strike="noStrike" cap="none">
                <a:solidFill>
                  <a:srgbClr val="4444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0" i="0" u="none" strike="noStrike" cap="none">
                <a:solidFill>
                  <a:srgbClr val="4444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start-hadoop.sh</a:t>
            </a:r>
            <a:endParaRPr sz="1200" b="0" i="0" u="none" strike="noStrike" cap="none">
              <a:solidFill>
                <a:srgbClr val="444444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9A8E-5370-40AD-9525-C41BABE4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and HDFS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0A167-A7B3-42CF-B3CC-8E23B1417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US" dirty="0">
                <a:hlinkClick r:id="rId2"/>
              </a:rPr>
              <a:t>https://data-flair.training/blogs/top-hadoop-hdfs-commands-tutorial/</a:t>
            </a:r>
            <a:endParaRPr lang="en-US" dirty="0"/>
          </a:p>
          <a:p>
            <a:r>
              <a:rPr lang="en-US" dirty="0"/>
              <a:t>Examples</a:t>
            </a:r>
          </a:p>
          <a:p>
            <a:pPr marL="114300" indent="0">
              <a:buNone/>
            </a:pPr>
            <a:r>
              <a:rPr lang="en-US" dirty="0"/>
              <a:t>	$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</a:t>
            </a:r>
            <a:r>
              <a:rPr lang="en-US" dirty="0" err="1"/>
              <a:t>mkdir</a:t>
            </a:r>
            <a:r>
              <a:rPr lang="en-US" dirty="0"/>
              <a:t>  CS4650</a:t>
            </a:r>
          </a:p>
          <a:p>
            <a:pPr marL="114300" indent="0">
              <a:buNone/>
            </a:pPr>
            <a:r>
              <a:rPr lang="en-US" dirty="0"/>
              <a:t>	$Hadoop fs -cp /user/</a:t>
            </a:r>
            <a:r>
              <a:rPr lang="en-US" dirty="0" err="1"/>
              <a:t>datasource</a:t>
            </a:r>
            <a:r>
              <a:rPr lang="en-US" dirty="0"/>
              <a:t>/Introduction.txt CS4650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fs vs </a:t>
            </a:r>
            <a:r>
              <a:rPr lang="en-US" dirty="0" err="1"/>
              <a:t>dfs</a:t>
            </a:r>
            <a:endParaRPr lang="en-US" dirty="0"/>
          </a:p>
          <a:p>
            <a:pPr marL="114300" indent="0">
              <a:buNone/>
            </a:pPr>
            <a:r>
              <a:rPr lang="en-US" sz="1600" dirty="0"/>
              <a:t>Fs used for generic file system, </a:t>
            </a:r>
            <a:r>
              <a:rPr lang="en-US" sz="1600" dirty="0" err="1"/>
              <a:t>includiing</a:t>
            </a:r>
            <a:r>
              <a:rPr lang="en-US" sz="1600" dirty="0"/>
              <a:t> local file system, HDFS etc.</a:t>
            </a:r>
          </a:p>
          <a:p>
            <a:pPr marL="11430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hadoop</a:t>
            </a:r>
            <a:r>
              <a:rPr lang="en-US" sz="1600" dirty="0"/>
              <a:t> </a:t>
            </a:r>
            <a:r>
              <a:rPr lang="en-US" sz="1600" dirty="0" err="1"/>
              <a:t>dfs</a:t>
            </a:r>
            <a:r>
              <a:rPr lang="en-US" sz="1600" dirty="0"/>
              <a:t> &lt;</a:t>
            </a:r>
            <a:r>
              <a:rPr lang="en-US" sz="1600" dirty="0" err="1"/>
              <a:t>args</a:t>
            </a:r>
            <a:r>
              <a:rPr lang="en-US" sz="1600" dirty="0"/>
              <a:t>&gt;</a:t>
            </a:r>
          </a:p>
          <a:p>
            <a:pPr marL="11430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hdfs</a:t>
            </a:r>
            <a:r>
              <a:rPr lang="en-US" sz="1600" dirty="0"/>
              <a:t> </a:t>
            </a:r>
            <a:r>
              <a:rPr lang="en-US" sz="1600" dirty="0" err="1"/>
              <a:t>dfs</a:t>
            </a:r>
            <a:r>
              <a:rPr lang="en-US" sz="1600" dirty="0"/>
              <a:t> &lt;</a:t>
            </a:r>
            <a:r>
              <a:rPr lang="en-US" sz="1600" dirty="0" err="1"/>
              <a:t>args</a:t>
            </a:r>
            <a:r>
              <a:rPr lang="en-US" sz="1600" dirty="0"/>
              <a:t>&gt;</a:t>
            </a:r>
          </a:p>
          <a:p>
            <a:pPr marL="114300" indent="0">
              <a:buNone/>
            </a:pPr>
            <a:r>
              <a:rPr lang="en-US" sz="1600" dirty="0" err="1"/>
              <a:t>dfs</a:t>
            </a:r>
            <a:r>
              <a:rPr lang="en-US" sz="1600" dirty="0"/>
              <a:t> points to the Distributed File System and it is specific to HDFS.  You may have to use </a:t>
            </a:r>
            <a:r>
              <a:rPr lang="en-US" sz="1600" i="1" dirty="0" err="1"/>
              <a:t>hdfs</a:t>
            </a:r>
            <a:r>
              <a:rPr lang="en-US" sz="1600" i="1" dirty="0"/>
              <a:t> </a:t>
            </a:r>
            <a:r>
              <a:rPr lang="en-US" sz="1600" i="1" dirty="0" err="1"/>
              <a:t>dfs</a:t>
            </a:r>
            <a:r>
              <a:rPr lang="en-US" sz="1600" dirty="0"/>
              <a:t> instead of </a:t>
            </a:r>
            <a:r>
              <a:rPr lang="en-US" sz="1600" i="1" dirty="0" err="1"/>
              <a:t>hadoop</a:t>
            </a:r>
            <a:r>
              <a:rPr lang="en-US" sz="1600" i="1" dirty="0"/>
              <a:t> </a:t>
            </a:r>
            <a:r>
              <a:rPr lang="en-US" sz="1600" i="1" dirty="0" err="1"/>
              <a:t>dfs</a:t>
            </a:r>
            <a:r>
              <a:rPr lang="en-US" sz="1600" dirty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226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1433</Words>
  <Application>Microsoft Office PowerPoint</Application>
  <PresentationFormat>On-screen Show (16:9)</PresentationFormat>
  <Paragraphs>273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Courier New</vt:lpstr>
      <vt:lpstr>Arial</vt:lpstr>
      <vt:lpstr>Simple Light</vt:lpstr>
      <vt:lpstr>Hadoop and Spark on XSEDE/Bridges</vt:lpstr>
      <vt:lpstr>XSEDE</vt:lpstr>
      <vt:lpstr>Bridges</vt:lpstr>
      <vt:lpstr>PowerPoint Presentation</vt:lpstr>
      <vt:lpstr>Bridges Node Types</vt:lpstr>
      <vt:lpstr>Bridges User Guide</vt:lpstr>
      <vt:lpstr>Modules</vt:lpstr>
      <vt:lpstr>Hadoop and Spark on Bridges</vt:lpstr>
      <vt:lpstr>Hadoop and HDFS commands</vt:lpstr>
      <vt:lpstr>More about Hadoop and Spark</vt:lpstr>
      <vt:lpstr>Hadoop</vt:lpstr>
      <vt:lpstr>Hadoop Framework</vt:lpstr>
      <vt:lpstr>Apache Spark</vt:lpstr>
      <vt:lpstr>Spark</vt:lpstr>
      <vt:lpstr>Goal: “Support a much wider class of applications” [2]</vt:lpstr>
      <vt:lpstr>PowerPoint Presentation</vt:lpstr>
      <vt:lpstr>Why is MapReduce and variants not efficient?</vt:lpstr>
      <vt:lpstr>Solution to Too Much Data Movement</vt:lpstr>
      <vt:lpstr>PowerPoint Presentation</vt:lpstr>
      <vt:lpstr>Generality</vt:lpstr>
      <vt:lpstr>Using Spark</vt:lpstr>
      <vt:lpstr>Submitting Spark Jobs</vt:lpstr>
      <vt:lpstr>SBT</vt:lpstr>
      <vt:lpstr>Using Shell </vt:lpstr>
      <vt:lpstr>Programs will require creating sc in the file</vt:lpstr>
      <vt:lpstr>Standalone mode</vt:lpstr>
      <vt:lpstr>Installing PySpark on Windows</vt:lpstr>
      <vt:lpstr>Scala Spark </vt:lpstr>
      <vt:lpstr>Examples</vt:lpstr>
      <vt:lpstr>Example: Simple Counting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Large-Scale Matrix Completion Using XSEDE/Bridges</dc:title>
  <dc:creator>Lan Yang</dc:creator>
  <cp:lastModifiedBy>Lan Yang</cp:lastModifiedBy>
  <cp:revision>4</cp:revision>
  <dcterms:modified xsi:type="dcterms:W3CDTF">2019-10-29T19:09:30Z</dcterms:modified>
</cp:coreProperties>
</file>