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Economica"/>
      <p:regular r:id="rId17"/>
      <p:bold r:id="rId18"/>
      <p:italic r:id="rId19"/>
      <p:boldItalic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boldItalic.fntdata"/><Relationship Id="rId11" Type="http://schemas.openxmlformats.org/officeDocument/2006/relationships/slide" Target="slides/slide6.xml"/><Relationship Id="rId22" Type="http://schemas.openxmlformats.org/officeDocument/2006/relationships/font" Target="fonts/OpenSans-bold.fntdata"/><Relationship Id="rId10" Type="http://schemas.openxmlformats.org/officeDocument/2006/relationships/slide" Target="slides/slide5.xml"/><Relationship Id="rId21" Type="http://schemas.openxmlformats.org/officeDocument/2006/relationships/font" Target="fonts/OpenSans-regular.fntdata"/><Relationship Id="rId13" Type="http://schemas.openxmlformats.org/officeDocument/2006/relationships/slide" Target="slides/slide8.xml"/><Relationship Id="rId24" Type="http://schemas.openxmlformats.org/officeDocument/2006/relationships/font" Target="fonts/OpenSans-boldItalic.fntdata"/><Relationship Id="rId12" Type="http://schemas.openxmlformats.org/officeDocument/2006/relationships/slide" Target="slides/slide7.xml"/><Relationship Id="rId23"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Economica-italic.fntdata"/><Relationship Id="rId6" Type="http://schemas.openxmlformats.org/officeDocument/2006/relationships/slide" Target="slides/slide1.xml"/><Relationship Id="rId18" Type="http://schemas.openxmlformats.org/officeDocument/2006/relationships/font" Target="fonts/Economic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info and project title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3be0f6de1_0_10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3be0f6de1_0_10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3be0f6de1_0_1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3be0f6de1_0_1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63be0f6de1_0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3be0f6de1_0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Size and basic info about the data set (from README_2019)</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3be0f6de1_0_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3be0f6de1_0_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specific problem/field are you addressing? [assignment:] </a:t>
            </a:r>
            <a:endParaRPr/>
          </a:p>
          <a:p>
            <a:pPr indent="0" lvl="0" marL="0" rtl="0" algn="l">
              <a:spcBef>
                <a:spcPts val="0"/>
              </a:spcBef>
              <a:spcAft>
                <a:spcPts val="0"/>
              </a:spcAft>
              <a:buNone/>
            </a:pPr>
            <a:r>
              <a:rPr lang="en"/>
              <a:t>Design at least 10 questions that you could answer by analyzing the big data set. (see lecture explanation.)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3be0f6de1_0_9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3be0f6de1_0_9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did you get the data set?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3be0f6de1_0_10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3be0f6de1_0_10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and platform (e.g. Pandas, Google Colab, …) used for analysis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3be0f6de1_0_1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3be0f6de1_0_1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3be0f6de1_0_10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3be0f6de1_0_10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3be0f6de1_0_10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3be0f6de1_0_1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3be0f6de1_0_10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3be0f6de1_0_1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insights.stackoverflow.com/survey/2019" TargetMode="External"/><Relationship Id="rId4" Type="http://schemas.openxmlformats.org/officeDocument/2006/relationships/hyperlink" Target="https://insights.stackoverflow.com/surve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colab.research.google.com/drive/1iakJLmnH-wAgkOUHZiCl426C7O0vuJqc"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Stack Overflow Insights</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Jerry Trieu &amp; Ocean Lu</a:t>
            </a:r>
            <a:endParaRPr/>
          </a:p>
        </p:txBody>
      </p:sp>
      <p:pic>
        <p:nvPicPr>
          <p:cNvPr id="64" name="Google Shape;64;p13"/>
          <p:cNvPicPr preferRelativeResize="0"/>
          <p:nvPr/>
        </p:nvPicPr>
        <p:blipFill>
          <a:blip r:embed="rId3">
            <a:alphaModFix/>
          </a:blip>
          <a:stretch>
            <a:fillRect/>
          </a:stretch>
        </p:blipFill>
        <p:spPr>
          <a:xfrm>
            <a:off x="1218245" y="2175941"/>
            <a:ext cx="2739900" cy="2739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13115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Analysis Results: Gender</a:t>
            </a:r>
            <a:endParaRPr/>
          </a:p>
        </p:txBody>
      </p:sp>
      <p:sp>
        <p:nvSpPr>
          <p:cNvPr id="130" name="Google Shape;130;p22"/>
          <p:cNvSpPr txBox="1"/>
          <p:nvPr>
            <p:ph idx="1" type="body"/>
          </p:nvPr>
        </p:nvSpPr>
        <p:spPr>
          <a:xfrm>
            <a:off x="4687737" y="4182150"/>
            <a:ext cx="3096600" cy="344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200"/>
              <a:t>Amount of </a:t>
            </a:r>
            <a:r>
              <a:rPr lang="en" sz="1200"/>
              <a:t>Respondents</a:t>
            </a:r>
            <a:endParaRPr sz="1200"/>
          </a:p>
        </p:txBody>
      </p:sp>
      <p:pic>
        <p:nvPicPr>
          <p:cNvPr id="131" name="Google Shape;131;p22"/>
          <p:cNvPicPr preferRelativeResize="0"/>
          <p:nvPr/>
        </p:nvPicPr>
        <p:blipFill>
          <a:blip r:embed="rId3">
            <a:alphaModFix/>
          </a:blip>
          <a:stretch>
            <a:fillRect/>
          </a:stretch>
        </p:blipFill>
        <p:spPr>
          <a:xfrm>
            <a:off x="1299175" y="1360838"/>
            <a:ext cx="6997475" cy="2735375"/>
          </a:xfrm>
          <a:prstGeom prst="rect">
            <a:avLst/>
          </a:prstGeom>
          <a:noFill/>
          <a:ln>
            <a:noFill/>
          </a:ln>
        </p:spPr>
      </p:pic>
      <p:sp>
        <p:nvSpPr>
          <p:cNvPr id="132" name="Google Shape;132;p22"/>
          <p:cNvSpPr txBox="1"/>
          <p:nvPr>
            <p:ph idx="1" type="body"/>
          </p:nvPr>
        </p:nvSpPr>
        <p:spPr>
          <a:xfrm rot="-5400000">
            <a:off x="2799612" y="2888275"/>
            <a:ext cx="1314000" cy="344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200"/>
              <a:t>Gender</a:t>
            </a:r>
            <a:endParaRPr sz="1200"/>
          </a:p>
        </p:txBody>
      </p:sp>
      <p:sp>
        <p:nvSpPr>
          <p:cNvPr id="133" name="Google Shape;133;p22"/>
          <p:cNvSpPr txBox="1"/>
          <p:nvPr/>
        </p:nvSpPr>
        <p:spPr>
          <a:xfrm>
            <a:off x="847350" y="962450"/>
            <a:ext cx="7449300" cy="398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chemeClr val="dk1"/>
                </a:solidFill>
                <a:latin typeface="Open Sans"/>
                <a:ea typeface="Open Sans"/>
                <a:cs typeface="Open Sans"/>
                <a:sym typeface="Open Sans"/>
              </a:rPr>
              <a:t>What is the gender diversity in the coding community?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 for listening!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 &amp; Dataset</a:t>
            </a:r>
            <a:endParaRPr/>
          </a:p>
        </p:txBody>
      </p:sp>
      <p:sp>
        <p:nvSpPr>
          <p:cNvPr id="70" name="Google Shape;70;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Stack Overflow’s annual Developer Survey is the largest and most comprehensive survey of people who code around the world. It surveys everything from developers’ favorite technologies to their job preferences. </a:t>
            </a:r>
            <a:endParaRPr/>
          </a:p>
          <a:p>
            <a:pPr indent="0" lvl="0" marL="0" rtl="0" algn="l">
              <a:spcBef>
                <a:spcPts val="1600"/>
              </a:spcBef>
              <a:spcAft>
                <a:spcPts val="0"/>
              </a:spcAft>
              <a:buNone/>
            </a:pPr>
            <a:r>
              <a:rPr b="1" lang="en"/>
              <a:t>survey_results_public.csv</a:t>
            </a:r>
            <a:r>
              <a:rPr lang="en"/>
              <a:t> - CSV file with main survey results, one respondent per row and one column per answer </a:t>
            </a:r>
            <a:r>
              <a:rPr i="1" lang="en"/>
              <a:t>(</a:t>
            </a:r>
            <a:r>
              <a:rPr i="1" lang="en"/>
              <a:t>191.986 MB</a:t>
            </a:r>
            <a:r>
              <a:rPr i="1" lang="en"/>
              <a:t> &gt; 1 MB)</a:t>
            </a:r>
            <a:endParaRPr i="1"/>
          </a:p>
          <a:p>
            <a:pPr indent="0" lvl="0" marL="0" rtl="0" algn="l">
              <a:spcBef>
                <a:spcPts val="1600"/>
              </a:spcBef>
              <a:spcAft>
                <a:spcPts val="1600"/>
              </a:spcAft>
              <a:buClr>
                <a:schemeClr val="dk1"/>
              </a:buClr>
              <a:buSzPts val="1100"/>
              <a:buFont typeface="Arial"/>
              <a:buNone/>
            </a:pPr>
            <a:r>
              <a:rPr lang="en"/>
              <a:t>The enclosed data set is the full, cleaned results of the 2019 Stack Overflow Developer Survey. Free response submissions and personally identifying information have been removed from the results to protect the privacy of respondents.</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 &amp; Dataset</a:t>
            </a:r>
            <a:endParaRPr/>
          </a:p>
        </p:txBody>
      </p:sp>
      <p:sp>
        <p:nvSpPr>
          <p:cNvPr id="76" name="Google Shape;76;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are the top languages used?</a:t>
            </a:r>
            <a:endParaRPr/>
          </a:p>
          <a:p>
            <a:pPr indent="-342900" lvl="0" marL="457200" rtl="0" algn="l">
              <a:spcBef>
                <a:spcPts val="0"/>
              </a:spcBef>
              <a:spcAft>
                <a:spcPts val="0"/>
              </a:spcAft>
              <a:buSzPts val="1800"/>
              <a:buChar char="●"/>
            </a:pPr>
            <a:r>
              <a:rPr lang="en"/>
              <a:t>What are the top developer roles?</a:t>
            </a:r>
            <a:endParaRPr/>
          </a:p>
          <a:p>
            <a:pPr indent="-342900" lvl="0" marL="457200" rtl="0" algn="l">
              <a:spcBef>
                <a:spcPts val="0"/>
              </a:spcBef>
              <a:spcAft>
                <a:spcPts val="0"/>
              </a:spcAft>
              <a:buSzPts val="1800"/>
              <a:buChar char="●"/>
            </a:pPr>
            <a:r>
              <a:rPr lang="en"/>
              <a:t>What is the average age of users?</a:t>
            </a:r>
            <a:endParaRPr/>
          </a:p>
          <a:p>
            <a:pPr indent="-342900" lvl="0" marL="457200" rtl="0" algn="l">
              <a:spcBef>
                <a:spcPts val="0"/>
              </a:spcBef>
              <a:spcAft>
                <a:spcPts val="0"/>
              </a:spcAft>
              <a:buSzPts val="1800"/>
              <a:buChar char="●"/>
            </a:pPr>
            <a:r>
              <a:rPr lang="en"/>
              <a:t>What is the student population and how many of us code for fun?</a:t>
            </a:r>
            <a:endParaRPr/>
          </a:p>
          <a:p>
            <a:pPr indent="-342900" lvl="0" marL="457200" rtl="0" algn="l">
              <a:spcBef>
                <a:spcPts val="0"/>
              </a:spcBef>
              <a:spcAft>
                <a:spcPts val="0"/>
              </a:spcAft>
              <a:buSzPts val="1800"/>
              <a:buChar char="●"/>
            </a:pPr>
            <a:r>
              <a:rPr lang="en"/>
              <a:t>What is the gender diversity in the coding community?</a:t>
            </a:r>
            <a:endParaRPr/>
          </a:p>
          <a:p>
            <a:pPr indent="0" lvl="0" marL="0" rtl="0" algn="l">
              <a:spcBef>
                <a:spcPts val="1600"/>
              </a:spcBef>
              <a:spcAft>
                <a:spcPts val="1600"/>
              </a:spcAft>
              <a:buNone/>
            </a:pPr>
            <a:r>
              <a:rPr lang="en"/>
              <a:t>Nearly 90,000 developers answers on how they learn, which tools they’re using, and what they want, we examines large amounts of data to uncover hidden patterns, correlations and insights and want to see what kind of inclusion and diversity is in the coding community.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 &amp; Dataset</a:t>
            </a:r>
            <a:endParaRPr/>
          </a:p>
        </p:txBody>
      </p:sp>
      <p:sp>
        <p:nvSpPr>
          <p:cNvPr id="82" name="Google Shape;82;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set citation: </a:t>
            </a:r>
            <a:br>
              <a:rPr lang="en"/>
            </a:br>
            <a:r>
              <a:rPr lang="en" u="sng">
                <a:solidFill>
                  <a:schemeClr val="hlink"/>
                </a:solidFill>
                <a:hlinkClick r:id="rId3"/>
              </a:rPr>
              <a:t>https://insights.stackoverflow.com/survey/2019</a:t>
            </a:r>
            <a:r>
              <a:rPr lang="en"/>
              <a:t> </a:t>
            </a:r>
            <a:endParaRPr/>
          </a:p>
          <a:p>
            <a:pPr indent="0" lvl="0" marL="0" rtl="0" algn="l">
              <a:spcBef>
                <a:spcPts val="1600"/>
              </a:spcBef>
              <a:spcAft>
                <a:spcPts val="0"/>
              </a:spcAft>
              <a:buNone/>
            </a:pPr>
            <a:r>
              <a:rPr lang="en"/>
              <a:t>Previous survey results:</a:t>
            </a:r>
            <a:br>
              <a:rPr lang="en"/>
            </a:br>
            <a:r>
              <a:rPr lang="en" u="sng">
                <a:solidFill>
                  <a:schemeClr val="hlink"/>
                </a:solidFill>
                <a:hlinkClick r:id="rId4"/>
              </a:rPr>
              <a:t>https://insights.stackoverflow.com/survey</a:t>
            </a:r>
            <a:r>
              <a:rPr lang="en"/>
              <a:t> </a:t>
            </a:r>
            <a:endParaRPr/>
          </a:p>
          <a:p>
            <a:pPr indent="0" lvl="0" marL="0" rtl="0" algn="l">
              <a:spcBef>
                <a:spcPts val="1600"/>
              </a:spcBef>
              <a:spcAft>
                <a:spcPts val="1600"/>
              </a:spcAft>
              <a:buNone/>
            </a:pPr>
            <a:r>
              <a:rPr lang="en"/>
              <a:t>This database - The Public 2019 Stack Overflow Developer Survey Results - is made available under the Open Database License (ODbL): http://opendatacommons.org/licenses/odbl/1.0/. Any rights in individual contents of the database are licensed under the Database Contents License: http://opendatacommons.org/licenses/dbcl/1.0/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Tools &amp; Platform</a:t>
            </a:r>
            <a:endParaRPr/>
          </a:p>
        </p:txBody>
      </p:sp>
      <p:sp>
        <p:nvSpPr>
          <p:cNvPr id="88" name="Google Shape;88;p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colab is a cloud based data science work space similar to the Jupyter notebook. Each colab session is equipped with a virtual machine running 13 GB of ram and either a CPU, GPU, or TPU processor.</a:t>
            </a:r>
            <a:endParaRPr/>
          </a:p>
          <a:p>
            <a:pPr indent="0" lvl="0" marL="0" rtl="0" algn="l">
              <a:spcBef>
                <a:spcPts val="1600"/>
              </a:spcBef>
              <a:spcAft>
                <a:spcPts val="0"/>
              </a:spcAft>
              <a:buNone/>
            </a:pPr>
            <a:r>
              <a:rPr lang="en"/>
              <a:t>Google Colab view only link: </a:t>
            </a:r>
            <a:r>
              <a:rPr lang="en" u="sng">
                <a:solidFill>
                  <a:schemeClr val="hlink"/>
                </a:solidFill>
                <a:hlinkClick r:id="rId3"/>
              </a:rPr>
              <a:t>https://colab.research.google.com/drive/1iakJLmnH-wAgkOUHZiCl426C7O0vuJqc</a:t>
            </a:r>
            <a:r>
              <a:rPr lang="en"/>
              <a:t>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Analysis Results: Top Languages</a:t>
            </a:r>
            <a:endParaRPr/>
          </a:p>
        </p:txBody>
      </p:sp>
      <p:pic>
        <p:nvPicPr>
          <p:cNvPr id="94" name="Google Shape;94;p18"/>
          <p:cNvPicPr preferRelativeResize="0"/>
          <p:nvPr/>
        </p:nvPicPr>
        <p:blipFill>
          <a:blip r:embed="rId3">
            <a:alphaModFix/>
          </a:blip>
          <a:stretch>
            <a:fillRect/>
          </a:stretch>
        </p:blipFill>
        <p:spPr>
          <a:xfrm>
            <a:off x="1996225" y="1488025"/>
            <a:ext cx="5495925" cy="2914650"/>
          </a:xfrm>
          <a:prstGeom prst="rect">
            <a:avLst/>
          </a:prstGeom>
          <a:noFill/>
          <a:ln>
            <a:noFill/>
          </a:ln>
        </p:spPr>
      </p:pic>
      <p:sp>
        <p:nvSpPr>
          <p:cNvPr id="95" name="Google Shape;95;p18"/>
          <p:cNvSpPr txBox="1"/>
          <p:nvPr>
            <p:ph idx="1" type="body"/>
          </p:nvPr>
        </p:nvSpPr>
        <p:spPr>
          <a:xfrm>
            <a:off x="3871087" y="4402675"/>
            <a:ext cx="3096600" cy="344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200"/>
              <a:t>Amount of Respondents</a:t>
            </a:r>
            <a:endParaRPr sz="1200"/>
          </a:p>
        </p:txBody>
      </p:sp>
      <p:sp>
        <p:nvSpPr>
          <p:cNvPr id="96" name="Google Shape;96;p18"/>
          <p:cNvSpPr txBox="1"/>
          <p:nvPr>
            <p:ph idx="1" type="body"/>
          </p:nvPr>
        </p:nvSpPr>
        <p:spPr>
          <a:xfrm rot="-5400000">
            <a:off x="1071650" y="2773150"/>
            <a:ext cx="1504800" cy="344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200"/>
              <a:t>Languages</a:t>
            </a:r>
            <a:endParaRPr sz="1200"/>
          </a:p>
        </p:txBody>
      </p:sp>
      <p:sp>
        <p:nvSpPr>
          <p:cNvPr id="97" name="Google Shape;97;p18"/>
          <p:cNvSpPr txBox="1"/>
          <p:nvPr/>
        </p:nvSpPr>
        <p:spPr>
          <a:xfrm>
            <a:off x="1996100" y="1147225"/>
            <a:ext cx="5496000" cy="393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chemeClr val="dk1"/>
                </a:solidFill>
                <a:latin typeface="Open Sans"/>
                <a:ea typeface="Open Sans"/>
                <a:cs typeface="Open Sans"/>
                <a:sym typeface="Open Sans"/>
              </a:rPr>
              <a:t>What are the top languages used?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Analysis Results: Top Developer Roles</a:t>
            </a:r>
            <a:endParaRPr/>
          </a:p>
        </p:txBody>
      </p:sp>
      <p:pic>
        <p:nvPicPr>
          <p:cNvPr id="103" name="Google Shape;103;p19"/>
          <p:cNvPicPr preferRelativeResize="0"/>
          <p:nvPr/>
        </p:nvPicPr>
        <p:blipFill>
          <a:blip r:embed="rId3">
            <a:alphaModFix/>
          </a:blip>
          <a:stretch>
            <a:fillRect/>
          </a:stretch>
        </p:blipFill>
        <p:spPr>
          <a:xfrm>
            <a:off x="1335000" y="1468900"/>
            <a:ext cx="6896100" cy="2990850"/>
          </a:xfrm>
          <a:prstGeom prst="rect">
            <a:avLst/>
          </a:prstGeom>
          <a:noFill/>
          <a:ln>
            <a:noFill/>
          </a:ln>
        </p:spPr>
      </p:pic>
      <p:sp>
        <p:nvSpPr>
          <p:cNvPr id="104" name="Google Shape;104;p19"/>
          <p:cNvSpPr txBox="1"/>
          <p:nvPr>
            <p:ph idx="1" type="body"/>
          </p:nvPr>
        </p:nvSpPr>
        <p:spPr>
          <a:xfrm>
            <a:off x="4654687" y="4459750"/>
            <a:ext cx="3096600" cy="344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200"/>
              <a:t>Amount of Respondents</a:t>
            </a:r>
            <a:endParaRPr sz="1200"/>
          </a:p>
        </p:txBody>
      </p:sp>
      <p:sp>
        <p:nvSpPr>
          <p:cNvPr id="105" name="Google Shape;105;p19"/>
          <p:cNvSpPr txBox="1"/>
          <p:nvPr>
            <p:ph idx="1" type="body"/>
          </p:nvPr>
        </p:nvSpPr>
        <p:spPr>
          <a:xfrm rot="-5400000">
            <a:off x="332700" y="2792125"/>
            <a:ext cx="1504800" cy="344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200"/>
              <a:t>Developer Types</a:t>
            </a:r>
            <a:endParaRPr sz="1200"/>
          </a:p>
        </p:txBody>
      </p:sp>
      <p:sp>
        <p:nvSpPr>
          <p:cNvPr id="106" name="Google Shape;106;p19"/>
          <p:cNvSpPr txBox="1"/>
          <p:nvPr/>
        </p:nvSpPr>
        <p:spPr>
          <a:xfrm>
            <a:off x="1335000" y="1147225"/>
            <a:ext cx="6896100" cy="413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chemeClr val="dk1"/>
                </a:solidFill>
                <a:latin typeface="Open Sans"/>
                <a:ea typeface="Open Sans"/>
                <a:cs typeface="Open Sans"/>
                <a:sym typeface="Open Sans"/>
              </a:rPr>
              <a:t>What are the top developer roles?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51800" y="32395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Analysis Results: Average Age per Country</a:t>
            </a:r>
            <a:endParaRPr/>
          </a:p>
        </p:txBody>
      </p:sp>
      <p:sp>
        <p:nvSpPr>
          <p:cNvPr id="112" name="Google Shape;112;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113" name="Google Shape;113;p20"/>
          <p:cNvPicPr preferRelativeResize="0"/>
          <p:nvPr/>
        </p:nvPicPr>
        <p:blipFill>
          <a:blip r:embed="rId3">
            <a:alphaModFix/>
          </a:blip>
          <a:stretch>
            <a:fillRect/>
          </a:stretch>
        </p:blipFill>
        <p:spPr>
          <a:xfrm>
            <a:off x="2904875" y="883879"/>
            <a:ext cx="4772800" cy="4144100"/>
          </a:xfrm>
          <a:prstGeom prst="rect">
            <a:avLst/>
          </a:prstGeom>
          <a:noFill/>
          <a:ln>
            <a:noFill/>
          </a:ln>
        </p:spPr>
      </p:pic>
      <p:sp>
        <p:nvSpPr>
          <p:cNvPr id="114" name="Google Shape;114;p20"/>
          <p:cNvSpPr txBox="1"/>
          <p:nvPr>
            <p:ph idx="1" type="body"/>
          </p:nvPr>
        </p:nvSpPr>
        <p:spPr>
          <a:xfrm rot="-5400000">
            <a:off x="1881375" y="2471175"/>
            <a:ext cx="1504800" cy="34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Age </a:t>
            </a:r>
            <a:endParaRPr sz="1200"/>
          </a:p>
          <a:p>
            <a:pPr indent="0" lvl="0" marL="0" rtl="0" algn="l">
              <a:spcBef>
                <a:spcPts val="1600"/>
              </a:spcBef>
              <a:spcAft>
                <a:spcPts val="1600"/>
              </a:spcAft>
              <a:buNone/>
            </a:pPr>
            <a:r>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Analysis Results: Students &amp; Hobbies</a:t>
            </a:r>
            <a:endParaRPr/>
          </a:p>
        </p:txBody>
      </p:sp>
      <p:pic>
        <p:nvPicPr>
          <p:cNvPr id="120" name="Google Shape;120;p21"/>
          <p:cNvPicPr preferRelativeResize="0"/>
          <p:nvPr/>
        </p:nvPicPr>
        <p:blipFill>
          <a:blip r:embed="rId3">
            <a:alphaModFix/>
          </a:blip>
          <a:stretch>
            <a:fillRect/>
          </a:stretch>
        </p:blipFill>
        <p:spPr>
          <a:xfrm>
            <a:off x="579889" y="1625700"/>
            <a:ext cx="3700325" cy="3061800"/>
          </a:xfrm>
          <a:prstGeom prst="rect">
            <a:avLst/>
          </a:prstGeom>
          <a:noFill/>
          <a:ln>
            <a:noFill/>
          </a:ln>
        </p:spPr>
      </p:pic>
      <p:pic>
        <p:nvPicPr>
          <p:cNvPr id="121" name="Google Shape;121;p21"/>
          <p:cNvPicPr preferRelativeResize="0"/>
          <p:nvPr/>
        </p:nvPicPr>
        <p:blipFill>
          <a:blip r:embed="rId4">
            <a:alphaModFix/>
          </a:blip>
          <a:stretch>
            <a:fillRect/>
          </a:stretch>
        </p:blipFill>
        <p:spPr>
          <a:xfrm>
            <a:off x="5061225" y="1625700"/>
            <a:ext cx="3771075" cy="2587225"/>
          </a:xfrm>
          <a:prstGeom prst="rect">
            <a:avLst/>
          </a:prstGeom>
          <a:noFill/>
          <a:ln>
            <a:noFill/>
          </a:ln>
        </p:spPr>
      </p:pic>
      <p:sp>
        <p:nvSpPr>
          <p:cNvPr id="122" name="Google Shape;122;p21"/>
          <p:cNvSpPr txBox="1"/>
          <p:nvPr>
            <p:ph idx="1" type="body"/>
          </p:nvPr>
        </p:nvSpPr>
        <p:spPr>
          <a:xfrm rot="-5400000">
            <a:off x="-268500" y="2662625"/>
            <a:ext cx="1504800" cy="344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200"/>
              <a:t>Respondents</a:t>
            </a:r>
            <a:endParaRPr sz="1200"/>
          </a:p>
        </p:txBody>
      </p:sp>
      <p:sp>
        <p:nvSpPr>
          <p:cNvPr id="123" name="Google Shape;123;p21"/>
          <p:cNvSpPr txBox="1"/>
          <p:nvPr>
            <p:ph idx="1" type="body"/>
          </p:nvPr>
        </p:nvSpPr>
        <p:spPr>
          <a:xfrm rot="-5400000">
            <a:off x="4212825" y="2747100"/>
            <a:ext cx="1504800" cy="344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200"/>
              <a:t>Respondents</a:t>
            </a:r>
            <a:endParaRPr sz="1200"/>
          </a:p>
        </p:txBody>
      </p:sp>
      <p:sp>
        <p:nvSpPr>
          <p:cNvPr id="124" name="Google Shape;124;p21"/>
          <p:cNvSpPr txBox="1"/>
          <p:nvPr/>
        </p:nvSpPr>
        <p:spPr>
          <a:xfrm>
            <a:off x="0" y="1147225"/>
            <a:ext cx="91440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chemeClr val="dk1"/>
                </a:solidFill>
                <a:latin typeface="Open Sans"/>
                <a:ea typeface="Open Sans"/>
                <a:cs typeface="Open Sans"/>
                <a:sym typeface="Open Sans"/>
              </a:rPr>
              <a:t>What is the student population and how many of us code for fun?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