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2" r:id="rId3"/>
    <p:sldId id="275" r:id="rId4"/>
    <p:sldId id="276" r:id="rId5"/>
    <p:sldId id="277" r:id="rId6"/>
    <p:sldId id="278" r:id="rId7"/>
    <p:sldId id="279" r:id="rId8"/>
    <p:sldId id="280" r:id="rId9"/>
    <p:sldId id="281" r:id="rId10"/>
    <p:sldId id="282" r:id="rId11"/>
    <p:sldId id="283" r:id="rId12"/>
    <p:sldId id="284" r:id="rId13"/>
    <p:sldId id="257" r:id="rId14"/>
    <p:sldId id="267" r:id="rId15"/>
    <p:sldId id="268" r:id="rId16"/>
    <p:sldId id="269" r:id="rId17"/>
    <p:sldId id="270" r:id="rId18"/>
    <p:sldId id="271" r:id="rId19"/>
    <p:sldId id="272" r:id="rId20"/>
    <p:sldId id="273" r:id="rId21"/>
    <p:sldId id="274" r:id="rId22"/>
    <p:sldId id="258" r:id="rId23"/>
    <p:sldId id="259" r:id="rId24"/>
    <p:sldId id="263" r:id="rId25"/>
    <p:sldId id="264" r:id="rId26"/>
    <p:sldId id="265" r:id="rId27"/>
    <p:sldId id="266"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42614B-EE0C-4E39-8C94-12C9852F656C}" type="datetimeFigureOut">
              <a:rPr lang="en-US" smtClean="0"/>
              <a:pPr/>
              <a:t>2/11/2021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90AA09-9457-4077-9244-8B1150FD0A24}" type="slidenum">
              <a:rPr lang="en-US" smtClean="0"/>
              <a:pPr/>
              <a:t>‹#›</a:t>
            </a:fld>
            <a:endParaRPr lang="en-US"/>
          </a:p>
        </p:txBody>
      </p:sp>
    </p:spTree>
    <p:extLst>
      <p:ext uri="{BB962C8B-B14F-4D97-AF65-F5344CB8AC3E}">
        <p14:creationId xmlns:p14="http://schemas.microsoft.com/office/powerpoint/2010/main" val="874588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0AE4B9-93D5-4D1F-BA3D-693271378FCB}" type="slidenum">
              <a:rPr lang="en-US"/>
              <a:pPr/>
              <a:t>23</a:t>
            </a:fld>
            <a:endParaRPr lang="en-US"/>
          </a:p>
        </p:txBody>
      </p:sp>
      <p:sp>
        <p:nvSpPr>
          <p:cNvPr id="19458" name="Rectangle 2"/>
          <p:cNvSpPr>
            <a:spLocks noGrp="1" noRot="1" noChangeAspect="1" noChangeArrowheads="1" noTextEdit="1"/>
          </p:cNvSpPr>
          <p:nvPr>
            <p:ph type="sldImg"/>
          </p:nvPr>
        </p:nvSpPr>
        <p:spPr>
          <a:xfrm>
            <a:off x="1166813" y="703263"/>
            <a:ext cx="4583112" cy="3436937"/>
          </a:xfrm>
          <a:ln w="12700"/>
        </p:spPr>
      </p:sp>
      <p:sp>
        <p:nvSpPr>
          <p:cNvPr id="19459" name="Rectangle 3"/>
          <p:cNvSpPr>
            <a:spLocks noGrp="1" noChangeArrowheads="1"/>
          </p:cNvSpPr>
          <p:nvPr>
            <p:ph type="body" idx="1"/>
          </p:nvPr>
        </p:nvSpPr>
        <p:spPr>
          <a:xfrm>
            <a:off x="933450" y="4352925"/>
            <a:ext cx="5046663" cy="4141788"/>
          </a:xfrm>
          <a:ln/>
        </p:spPr>
        <p:txBody>
          <a:bodyPr lIns="90800" tIns="45401" rIns="90800" bIns="45401"/>
          <a:lstStyle/>
          <a:p>
            <a:pPr latinLnBrk="1"/>
            <a:endParaRPr lang="nl-NL"/>
          </a:p>
        </p:txBody>
      </p:sp>
    </p:spTree>
    <p:extLst>
      <p:ext uri="{BB962C8B-B14F-4D97-AF65-F5344CB8AC3E}">
        <p14:creationId xmlns:p14="http://schemas.microsoft.com/office/powerpoint/2010/main" val="1509768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AC3CF-AFAC-46A1-8F92-D690A92E18FD}" type="slidenum">
              <a:rPr lang="en-US"/>
              <a:pPr/>
              <a:t>24</a:t>
            </a:fld>
            <a:endParaRPr lang="en-US"/>
          </a:p>
        </p:txBody>
      </p:sp>
      <p:sp>
        <p:nvSpPr>
          <p:cNvPr id="21506" name="Rectangle 2"/>
          <p:cNvSpPr>
            <a:spLocks noGrp="1" noRot="1" noChangeAspect="1" noChangeArrowheads="1" noTextEdit="1"/>
          </p:cNvSpPr>
          <p:nvPr>
            <p:ph type="sldImg"/>
          </p:nvPr>
        </p:nvSpPr>
        <p:spPr>
          <a:xfrm>
            <a:off x="1166813" y="703263"/>
            <a:ext cx="4583112" cy="3436937"/>
          </a:xfrm>
          <a:ln w="12700"/>
        </p:spPr>
      </p:sp>
      <p:sp>
        <p:nvSpPr>
          <p:cNvPr id="21507" name="Rectangle 3"/>
          <p:cNvSpPr>
            <a:spLocks noGrp="1" noChangeArrowheads="1"/>
          </p:cNvSpPr>
          <p:nvPr>
            <p:ph type="body" idx="1"/>
          </p:nvPr>
        </p:nvSpPr>
        <p:spPr>
          <a:xfrm>
            <a:off x="933450" y="4352925"/>
            <a:ext cx="5046663" cy="4141788"/>
          </a:xfrm>
          <a:ln/>
        </p:spPr>
        <p:txBody>
          <a:bodyPr lIns="90800" tIns="45401" rIns="90800" bIns="45401"/>
          <a:lstStyle/>
          <a:p>
            <a:pPr latinLnBrk="1"/>
            <a:endParaRPr lang="nl-NL"/>
          </a:p>
        </p:txBody>
      </p:sp>
    </p:spTree>
    <p:extLst>
      <p:ext uri="{BB962C8B-B14F-4D97-AF65-F5344CB8AC3E}">
        <p14:creationId xmlns:p14="http://schemas.microsoft.com/office/powerpoint/2010/main" val="3980511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6FA751-7B47-4E56-AB00-A1CDA3AB40CC}" type="datetime1">
              <a:rPr lang="en-US" smtClean="0"/>
              <a:pPr/>
              <a:t>2/11/2021</a:t>
            </a:fld>
            <a:endParaRPr lang="en-US"/>
          </a:p>
        </p:txBody>
      </p:sp>
      <p:sp>
        <p:nvSpPr>
          <p:cNvPr id="5" name="Footer Placeholder 4"/>
          <p:cNvSpPr>
            <a:spLocks noGrp="1"/>
          </p:cNvSpPr>
          <p:nvPr>
            <p:ph type="ftr" sz="quarter" idx="11"/>
          </p:nvPr>
        </p:nvSpPr>
        <p:spPr/>
        <p:txBody>
          <a:bodyPr/>
          <a:lstStyle/>
          <a:p>
            <a:r>
              <a:rPr lang="en-US" smtClean="0"/>
              <a:t>Indian Institute of Information Technology, Allahabad</a:t>
            </a:r>
            <a:endParaRPr lang="en-US"/>
          </a:p>
        </p:txBody>
      </p:sp>
      <p:sp>
        <p:nvSpPr>
          <p:cNvPr id="6" name="Slide Number Placeholder 5"/>
          <p:cNvSpPr>
            <a:spLocks noGrp="1"/>
          </p:cNvSpPr>
          <p:nvPr>
            <p:ph type="sldNum" sz="quarter" idx="12"/>
          </p:nvPr>
        </p:nvSpPr>
        <p:spPr/>
        <p:txBody>
          <a:bodyPr/>
          <a:lstStyle/>
          <a:p>
            <a:fld id="{3345F9C4-0321-4513-8CEF-33F6C8566C5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1DE68F-3F54-4798-942E-4169F288AF6F}" type="datetime1">
              <a:rPr lang="en-US" smtClean="0"/>
              <a:pPr/>
              <a:t>2/11/2021</a:t>
            </a:fld>
            <a:endParaRPr lang="en-US"/>
          </a:p>
        </p:txBody>
      </p:sp>
      <p:sp>
        <p:nvSpPr>
          <p:cNvPr id="5" name="Footer Placeholder 4"/>
          <p:cNvSpPr>
            <a:spLocks noGrp="1"/>
          </p:cNvSpPr>
          <p:nvPr>
            <p:ph type="ftr" sz="quarter" idx="11"/>
          </p:nvPr>
        </p:nvSpPr>
        <p:spPr/>
        <p:txBody>
          <a:bodyPr/>
          <a:lstStyle/>
          <a:p>
            <a:r>
              <a:rPr lang="en-US" smtClean="0"/>
              <a:t>Indian Institute of Information Technology, Allahabad</a:t>
            </a:r>
            <a:endParaRPr lang="en-US"/>
          </a:p>
        </p:txBody>
      </p:sp>
      <p:sp>
        <p:nvSpPr>
          <p:cNvPr id="6" name="Slide Number Placeholder 5"/>
          <p:cNvSpPr>
            <a:spLocks noGrp="1"/>
          </p:cNvSpPr>
          <p:nvPr>
            <p:ph type="sldNum" sz="quarter" idx="12"/>
          </p:nvPr>
        </p:nvSpPr>
        <p:spPr/>
        <p:txBody>
          <a:bodyPr/>
          <a:lstStyle/>
          <a:p>
            <a:fld id="{3345F9C4-0321-4513-8CEF-33F6C8566C5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A3254B-9663-4F97-BDC9-81249E8A3E9C}" type="datetime1">
              <a:rPr lang="en-US" smtClean="0"/>
              <a:pPr/>
              <a:t>2/11/2021</a:t>
            </a:fld>
            <a:endParaRPr lang="en-US"/>
          </a:p>
        </p:txBody>
      </p:sp>
      <p:sp>
        <p:nvSpPr>
          <p:cNvPr id="5" name="Footer Placeholder 4"/>
          <p:cNvSpPr>
            <a:spLocks noGrp="1"/>
          </p:cNvSpPr>
          <p:nvPr>
            <p:ph type="ftr" sz="quarter" idx="11"/>
          </p:nvPr>
        </p:nvSpPr>
        <p:spPr/>
        <p:txBody>
          <a:bodyPr/>
          <a:lstStyle/>
          <a:p>
            <a:r>
              <a:rPr lang="en-US" smtClean="0"/>
              <a:t>Indian Institute of Information Technology, Allahabad</a:t>
            </a:r>
            <a:endParaRPr lang="en-US"/>
          </a:p>
        </p:txBody>
      </p:sp>
      <p:sp>
        <p:nvSpPr>
          <p:cNvPr id="6" name="Slide Number Placeholder 5"/>
          <p:cNvSpPr>
            <a:spLocks noGrp="1"/>
          </p:cNvSpPr>
          <p:nvPr>
            <p:ph type="sldNum" sz="quarter" idx="12"/>
          </p:nvPr>
        </p:nvSpPr>
        <p:spPr/>
        <p:txBody>
          <a:bodyPr/>
          <a:lstStyle/>
          <a:p>
            <a:fld id="{3345F9C4-0321-4513-8CEF-33F6C8566C5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BF2D93-8BF0-43A0-BE2A-91A180AC6C24}" type="datetime1">
              <a:rPr lang="en-US" smtClean="0"/>
              <a:pPr/>
              <a:t>2/11/2021</a:t>
            </a:fld>
            <a:endParaRPr lang="en-US"/>
          </a:p>
        </p:txBody>
      </p:sp>
      <p:sp>
        <p:nvSpPr>
          <p:cNvPr id="5" name="Footer Placeholder 4"/>
          <p:cNvSpPr>
            <a:spLocks noGrp="1"/>
          </p:cNvSpPr>
          <p:nvPr>
            <p:ph type="ftr" sz="quarter" idx="11"/>
          </p:nvPr>
        </p:nvSpPr>
        <p:spPr/>
        <p:txBody>
          <a:bodyPr/>
          <a:lstStyle/>
          <a:p>
            <a:r>
              <a:rPr lang="en-US" smtClean="0"/>
              <a:t>Indian Institute of Information Technology, Allahabad</a:t>
            </a:r>
            <a:endParaRPr lang="en-US"/>
          </a:p>
        </p:txBody>
      </p:sp>
      <p:sp>
        <p:nvSpPr>
          <p:cNvPr id="6" name="Slide Number Placeholder 5"/>
          <p:cNvSpPr>
            <a:spLocks noGrp="1"/>
          </p:cNvSpPr>
          <p:nvPr>
            <p:ph type="sldNum" sz="quarter" idx="12"/>
          </p:nvPr>
        </p:nvSpPr>
        <p:spPr/>
        <p:txBody>
          <a:bodyPr/>
          <a:lstStyle/>
          <a:p>
            <a:fld id="{3345F9C4-0321-4513-8CEF-33F6C8566C5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ECFE91-39A2-4175-A746-F1DE00D899DA}" type="datetime1">
              <a:rPr lang="en-US" smtClean="0"/>
              <a:pPr/>
              <a:t>2/11/2021</a:t>
            </a:fld>
            <a:endParaRPr lang="en-US"/>
          </a:p>
        </p:txBody>
      </p:sp>
      <p:sp>
        <p:nvSpPr>
          <p:cNvPr id="5" name="Footer Placeholder 4"/>
          <p:cNvSpPr>
            <a:spLocks noGrp="1"/>
          </p:cNvSpPr>
          <p:nvPr>
            <p:ph type="ftr" sz="quarter" idx="11"/>
          </p:nvPr>
        </p:nvSpPr>
        <p:spPr/>
        <p:txBody>
          <a:bodyPr/>
          <a:lstStyle/>
          <a:p>
            <a:r>
              <a:rPr lang="en-US" smtClean="0"/>
              <a:t>Indian Institute of Information Technology, Allahabad</a:t>
            </a:r>
            <a:endParaRPr lang="en-US"/>
          </a:p>
        </p:txBody>
      </p:sp>
      <p:sp>
        <p:nvSpPr>
          <p:cNvPr id="6" name="Slide Number Placeholder 5"/>
          <p:cNvSpPr>
            <a:spLocks noGrp="1"/>
          </p:cNvSpPr>
          <p:nvPr>
            <p:ph type="sldNum" sz="quarter" idx="12"/>
          </p:nvPr>
        </p:nvSpPr>
        <p:spPr/>
        <p:txBody>
          <a:bodyPr/>
          <a:lstStyle/>
          <a:p>
            <a:fld id="{3345F9C4-0321-4513-8CEF-33F6C8566C5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960A3D-E525-4079-AB8C-D7116E71EE7B}" type="datetime1">
              <a:rPr lang="en-US" smtClean="0"/>
              <a:pPr/>
              <a:t>2/11/2021</a:t>
            </a:fld>
            <a:endParaRPr lang="en-US"/>
          </a:p>
        </p:txBody>
      </p:sp>
      <p:sp>
        <p:nvSpPr>
          <p:cNvPr id="6" name="Footer Placeholder 5"/>
          <p:cNvSpPr>
            <a:spLocks noGrp="1"/>
          </p:cNvSpPr>
          <p:nvPr>
            <p:ph type="ftr" sz="quarter" idx="11"/>
          </p:nvPr>
        </p:nvSpPr>
        <p:spPr/>
        <p:txBody>
          <a:bodyPr/>
          <a:lstStyle/>
          <a:p>
            <a:r>
              <a:rPr lang="en-US" smtClean="0"/>
              <a:t>Indian Institute of Information Technology, Allahabad</a:t>
            </a:r>
            <a:endParaRPr lang="en-US"/>
          </a:p>
        </p:txBody>
      </p:sp>
      <p:sp>
        <p:nvSpPr>
          <p:cNvPr id="7" name="Slide Number Placeholder 6"/>
          <p:cNvSpPr>
            <a:spLocks noGrp="1"/>
          </p:cNvSpPr>
          <p:nvPr>
            <p:ph type="sldNum" sz="quarter" idx="12"/>
          </p:nvPr>
        </p:nvSpPr>
        <p:spPr/>
        <p:txBody>
          <a:bodyPr/>
          <a:lstStyle/>
          <a:p>
            <a:fld id="{3345F9C4-0321-4513-8CEF-33F6C8566C5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8A639A-6A93-4DFE-ACC0-838CE5306C05}" type="datetime1">
              <a:rPr lang="en-US" smtClean="0"/>
              <a:pPr/>
              <a:t>2/11/2021</a:t>
            </a:fld>
            <a:endParaRPr lang="en-US"/>
          </a:p>
        </p:txBody>
      </p:sp>
      <p:sp>
        <p:nvSpPr>
          <p:cNvPr id="8" name="Footer Placeholder 7"/>
          <p:cNvSpPr>
            <a:spLocks noGrp="1"/>
          </p:cNvSpPr>
          <p:nvPr>
            <p:ph type="ftr" sz="quarter" idx="11"/>
          </p:nvPr>
        </p:nvSpPr>
        <p:spPr/>
        <p:txBody>
          <a:bodyPr/>
          <a:lstStyle/>
          <a:p>
            <a:r>
              <a:rPr lang="en-US" smtClean="0"/>
              <a:t>Indian Institute of Information Technology, Allahabad</a:t>
            </a:r>
            <a:endParaRPr lang="en-US"/>
          </a:p>
        </p:txBody>
      </p:sp>
      <p:sp>
        <p:nvSpPr>
          <p:cNvPr id="9" name="Slide Number Placeholder 8"/>
          <p:cNvSpPr>
            <a:spLocks noGrp="1"/>
          </p:cNvSpPr>
          <p:nvPr>
            <p:ph type="sldNum" sz="quarter" idx="12"/>
          </p:nvPr>
        </p:nvSpPr>
        <p:spPr/>
        <p:txBody>
          <a:bodyPr/>
          <a:lstStyle/>
          <a:p>
            <a:fld id="{3345F9C4-0321-4513-8CEF-33F6C8566C5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9A9795-FA26-4E92-BC34-BA0A4AF1F0A0}" type="datetime1">
              <a:rPr lang="en-US" smtClean="0"/>
              <a:pPr/>
              <a:t>2/11/2021</a:t>
            </a:fld>
            <a:endParaRPr lang="en-US"/>
          </a:p>
        </p:txBody>
      </p:sp>
      <p:sp>
        <p:nvSpPr>
          <p:cNvPr id="4" name="Footer Placeholder 3"/>
          <p:cNvSpPr>
            <a:spLocks noGrp="1"/>
          </p:cNvSpPr>
          <p:nvPr>
            <p:ph type="ftr" sz="quarter" idx="11"/>
          </p:nvPr>
        </p:nvSpPr>
        <p:spPr/>
        <p:txBody>
          <a:bodyPr/>
          <a:lstStyle/>
          <a:p>
            <a:r>
              <a:rPr lang="en-US" smtClean="0"/>
              <a:t>Indian Institute of Information Technology, Allahabad</a:t>
            </a:r>
            <a:endParaRPr lang="en-US"/>
          </a:p>
        </p:txBody>
      </p:sp>
      <p:sp>
        <p:nvSpPr>
          <p:cNvPr id="5" name="Slide Number Placeholder 4"/>
          <p:cNvSpPr>
            <a:spLocks noGrp="1"/>
          </p:cNvSpPr>
          <p:nvPr>
            <p:ph type="sldNum" sz="quarter" idx="12"/>
          </p:nvPr>
        </p:nvSpPr>
        <p:spPr/>
        <p:txBody>
          <a:bodyPr/>
          <a:lstStyle/>
          <a:p>
            <a:fld id="{3345F9C4-0321-4513-8CEF-33F6C8566C5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0FB5A4-88A4-4AC7-B6B4-BB31E4632C66}" type="datetime1">
              <a:rPr lang="en-US" smtClean="0"/>
              <a:pPr/>
              <a:t>2/11/2021</a:t>
            </a:fld>
            <a:endParaRPr lang="en-US"/>
          </a:p>
        </p:txBody>
      </p:sp>
      <p:sp>
        <p:nvSpPr>
          <p:cNvPr id="3" name="Footer Placeholder 2"/>
          <p:cNvSpPr>
            <a:spLocks noGrp="1"/>
          </p:cNvSpPr>
          <p:nvPr>
            <p:ph type="ftr" sz="quarter" idx="11"/>
          </p:nvPr>
        </p:nvSpPr>
        <p:spPr/>
        <p:txBody>
          <a:bodyPr/>
          <a:lstStyle/>
          <a:p>
            <a:r>
              <a:rPr lang="en-US" smtClean="0"/>
              <a:t>Indian Institute of Information Technology, Allahabad</a:t>
            </a:r>
            <a:endParaRPr lang="en-US"/>
          </a:p>
        </p:txBody>
      </p:sp>
      <p:sp>
        <p:nvSpPr>
          <p:cNvPr id="4" name="Slide Number Placeholder 3"/>
          <p:cNvSpPr>
            <a:spLocks noGrp="1"/>
          </p:cNvSpPr>
          <p:nvPr>
            <p:ph type="sldNum" sz="quarter" idx="12"/>
          </p:nvPr>
        </p:nvSpPr>
        <p:spPr/>
        <p:txBody>
          <a:bodyPr/>
          <a:lstStyle/>
          <a:p>
            <a:fld id="{3345F9C4-0321-4513-8CEF-33F6C8566C5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FAF571-3BEC-4082-9202-05A2B3C0FCDF}" type="datetime1">
              <a:rPr lang="en-US" smtClean="0"/>
              <a:pPr/>
              <a:t>2/11/2021</a:t>
            </a:fld>
            <a:endParaRPr lang="en-US"/>
          </a:p>
        </p:txBody>
      </p:sp>
      <p:sp>
        <p:nvSpPr>
          <p:cNvPr id="6" name="Footer Placeholder 5"/>
          <p:cNvSpPr>
            <a:spLocks noGrp="1"/>
          </p:cNvSpPr>
          <p:nvPr>
            <p:ph type="ftr" sz="quarter" idx="11"/>
          </p:nvPr>
        </p:nvSpPr>
        <p:spPr/>
        <p:txBody>
          <a:bodyPr/>
          <a:lstStyle/>
          <a:p>
            <a:r>
              <a:rPr lang="en-US" smtClean="0"/>
              <a:t>Indian Institute of Information Technology, Allahabad</a:t>
            </a:r>
            <a:endParaRPr lang="en-US"/>
          </a:p>
        </p:txBody>
      </p:sp>
      <p:sp>
        <p:nvSpPr>
          <p:cNvPr id="7" name="Slide Number Placeholder 6"/>
          <p:cNvSpPr>
            <a:spLocks noGrp="1"/>
          </p:cNvSpPr>
          <p:nvPr>
            <p:ph type="sldNum" sz="quarter" idx="12"/>
          </p:nvPr>
        </p:nvSpPr>
        <p:spPr/>
        <p:txBody>
          <a:bodyPr/>
          <a:lstStyle/>
          <a:p>
            <a:fld id="{3345F9C4-0321-4513-8CEF-33F6C8566C5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28518B-6E17-493A-8543-DFB65AB46615}" type="datetime1">
              <a:rPr lang="en-US" smtClean="0"/>
              <a:pPr/>
              <a:t>2/11/2021</a:t>
            </a:fld>
            <a:endParaRPr lang="en-US"/>
          </a:p>
        </p:txBody>
      </p:sp>
      <p:sp>
        <p:nvSpPr>
          <p:cNvPr id="6" name="Footer Placeholder 5"/>
          <p:cNvSpPr>
            <a:spLocks noGrp="1"/>
          </p:cNvSpPr>
          <p:nvPr>
            <p:ph type="ftr" sz="quarter" idx="11"/>
          </p:nvPr>
        </p:nvSpPr>
        <p:spPr/>
        <p:txBody>
          <a:bodyPr/>
          <a:lstStyle/>
          <a:p>
            <a:r>
              <a:rPr lang="en-US" smtClean="0"/>
              <a:t>Indian Institute of Information Technology, Allahabad</a:t>
            </a:r>
            <a:endParaRPr lang="en-US"/>
          </a:p>
        </p:txBody>
      </p:sp>
      <p:sp>
        <p:nvSpPr>
          <p:cNvPr id="7" name="Slide Number Placeholder 6"/>
          <p:cNvSpPr>
            <a:spLocks noGrp="1"/>
          </p:cNvSpPr>
          <p:nvPr>
            <p:ph type="sldNum" sz="quarter" idx="12"/>
          </p:nvPr>
        </p:nvSpPr>
        <p:spPr/>
        <p:txBody>
          <a:bodyPr/>
          <a:lstStyle/>
          <a:p>
            <a:fld id="{3345F9C4-0321-4513-8CEF-33F6C8566C5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E1829-EF49-45D1-8920-6F650B4A9691}" type="datetime1">
              <a:rPr lang="en-US" smtClean="0"/>
              <a:pPr/>
              <a:t>2/11/2021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Indian Institute of Information Technology, Allahabad</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45F9C4-0321-4513-8CEF-33F6C8566C5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notesSlide" Target="../notesSlides/notesSlide1.xml"/><Relationship Id="rId7"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image" Target="../media/image22.wmf"/><Relationship Id="rId4" Type="http://schemas.openxmlformats.org/officeDocument/2006/relationships/oleObject" Target="../embeddings/oleObject6.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2.xml"/><Relationship Id="rId7"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9.bin"/><Relationship Id="rId11" Type="http://schemas.openxmlformats.org/officeDocument/2006/relationships/image" Target="../media/image26.wmf"/><Relationship Id="rId5" Type="http://schemas.openxmlformats.org/officeDocument/2006/relationships/image" Target="../media/image22.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25.wmf"/></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8.wmf"/><Relationship Id="rId5" Type="http://schemas.openxmlformats.org/officeDocument/2006/relationships/oleObject" Target="../embeddings/oleObject12.bin"/><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5.wmf"/><Relationship Id="rId5" Type="http://schemas.openxmlformats.org/officeDocument/2006/relationships/oleObject" Target="../embeddings/oleObject13.bin"/><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8458200" cy="1470025"/>
          </a:xfrm>
        </p:spPr>
        <p:txBody>
          <a:bodyPr>
            <a:noAutofit/>
          </a:bodyPr>
          <a:lstStyle/>
          <a:p>
            <a:r>
              <a:rPr lang="en-US" sz="4800" b="1" dirty="0" smtClean="0">
                <a:latin typeface="Times New Roman" pitchFamily="18" charset="0"/>
                <a:cs typeface="Times New Roman" pitchFamily="18" charset="0"/>
              </a:rPr>
              <a:t>Radial-Basis Function Networks</a:t>
            </a:r>
            <a:endParaRPr lang="en-US" sz="4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Mathematical Development</a:t>
            </a:r>
          </a:p>
        </p:txBody>
      </p:sp>
      <p:sp>
        <p:nvSpPr>
          <p:cNvPr id="3" name="Content Placeholder 2"/>
          <p:cNvSpPr>
            <a:spLocks noGrp="1"/>
          </p:cNvSpPr>
          <p:nvPr>
            <p:ph idx="1"/>
          </p:nvPr>
        </p:nvSpPr>
        <p:spPr>
          <a:xfrm>
            <a:off x="304800" y="1417638"/>
            <a:ext cx="8229600" cy="4525963"/>
          </a:xfrm>
        </p:spPr>
        <p:txBody>
          <a:bodyPr>
            <a:noAutofit/>
          </a:bodyPr>
          <a:lstStyle/>
          <a:p>
            <a:pPr algn="just"/>
            <a:r>
              <a:rPr lang="en-US" sz="2000" dirty="0"/>
              <a:t>Let </a:t>
            </a:r>
            <a:r>
              <a:rPr lang="en-US" sz="2000" dirty="0" err="1"/>
              <a:t>g</a:t>
            </a:r>
            <a:r>
              <a:rPr lang="en-US" sz="2000" baseline="-25000" dirty="0" err="1"/>
              <a:t>ij</a:t>
            </a:r>
            <a:r>
              <a:rPr lang="en-US" sz="2000" baseline="-25000" dirty="0"/>
              <a:t> </a:t>
            </a:r>
            <a:r>
              <a:rPr lang="en-US" sz="2000" dirty="0"/>
              <a:t>be an element of matrix G representing the output of </a:t>
            </a:r>
            <a:r>
              <a:rPr lang="en-US" sz="2000" dirty="0" err="1"/>
              <a:t>j</a:t>
            </a:r>
            <a:r>
              <a:rPr lang="en-US" sz="2000" baseline="30000" dirty="0" err="1"/>
              <a:t>th</a:t>
            </a:r>
            <a:r>
              <a:rPr lang="en-US" sz="2000" dirty="0"/>
              <a:t> neuron for </a:t>
            </a:r>
            <a:r>
              <a:rPr lang="en-US" sz="2000" dirty="0" err="1"/>
              <a:t>i</a:t>
            </a:r>
            <a:r>
              <a:rPr lang="en-US" sz="2000" baseline="30000" dirty="0" err="1"/>
              <a:t>th</a:t>
            </a:r>
            <a:r>
              <a:rPr lang="en-US" sz="2000" dirty="0"/>
              <a:t> input vector and </a:t>
            </a:r>
            <a:r>
              <a:rPr lang="en-US" sz="2000" dirty="0" err="1"/>
              <a:t>W</a:t>
            </a:r>
            <a:r>
              <a:rPr lang="en-US" sz="2000" baseline="-25000" dirty="0" err="1"/>
              <a:t>ij</a:t>
            </a:r>
            <a:r>
              <a:rPr lang="en-US" sz="2000" baseline="-25000" dirty="0"/>
              <a:t> </a:t>
            </a:r>
            <a:r>
              <a:rPr lang="en-US" sz="2000" dirty="0"/>
              <a:t>be an element of matrix W representing weight connecting </a:t>
            </a:r>
            <a:r>
              <a:rPr lang="en-US" sz="2000" dirty="0" err="1"/>
              <a:t>i</a:t>
            </a:r>
            <a:r>
              <a:rPr lang="en-US" sz="2000" baseline="30000" dirty="0" err="1"/>
              <a:t>th</a:t>
            </a:r>
            <a:r>
              <a:rPr lang="en-US" sz="2000" baseline="30000" dirty="0"/>
              <a:t> </a:t>
            </a:r>
            <a:r>
              <a:rPr lang="en-US" sz="2000" dirty="0"/>
              <a:t>output neuron to </a:t>
            </a:r>
            <a:r>
              <a:rPr lang="en-US" sz="2000" dirty="0" err="1"/>
              <a:t>j</a:t>
            </a:r>
            <a:r>
              <a:rPr lang="en-US" sz="2000" baseline="30000" dirty="0" err="1"/>
              <a:t>th</a:t>
            </a:r>
            <a:r>
              <a:rPr lang="en-US" sz="2000" dirty="0"/>
              <a:t> hidden neuron. </a:t>
            </a:r>
            <a:endParaRPr lang="en-US" sz="2000" dirty="0" smtClean="0"/>
          </a:p>
          <a:p>
            <a:pPr algn="just"/>
            <a:r>
              <a:rPr lang="en-US" sz="2000" dirty="0" smtClean="0"/>
              <a:t>In </a:t>
            </a:r>
            <a:r>
              <a:rPr lang="en-US" sz="2000" dirty="0"/>
              <a:t>RBF, the activation function of output neuron is linear i.e. “ g(z)= z “ where z is the weighted summation of signals from hidden layer. Multiplying </a:t>
            </a:r>
            <a:r>
              <a:rPr lang="en-US" sz="2000" dirty="0" err="1"/>
              <a:t>i</a:t>
            </a:r>
            <a:r>
              <a:rPr lang="en-US" sz="2000" baseline="30000" dirty="0" err="1"/>
              <a:t>th</a:t>
            </a:r>
            <a:r>
              <a:rPr lang="en-US" sz="2000" dirty="0"/>
              <a:t> row of G with </a:t>
            </a:r>
            <a:r>
              <a:rPr lang="en-US" sz="2000" dirty="0" err="1"/>
              <a:t>j</a:t>
            </a:r>
            <a:r>
              <a:rPr lang="en-US" sz="2000" baseline="30000" dirty="0" err="1"/>
              <a:t>th</a:t>
            </a:r>
            <a:r>
              <a:rPr lang="en-US" sz="2000" dirty="0"/>
              <a:t> columns of W does the weighted summation of signals from the hidden layer which is equal to signal produced by </a:t>
            </a:r>
            <a:r>
              <a:rPr lang="en-US" sz="2000" dirty="0" err="1"/>
              <a:t>j</a:t>
            </a:r>
            <a:r>
              <a:rPr lang="en-US" sz="2000" baseline="30000" dirty="0" err="1"/>
              <a:t>th</a:t>
            </a:r>
            <a:r>
              <a:rPr lang="en-US" sz="2000" dirty="0"/>
              <a:t> output neuron</a:t>
            </a:r>
            <a:r>
              <a:rPr lang="en-US" sz="2000" dirty="0" smtClean="0"/>
              <a:t>.</a:t>
            </a:r>
          </a:p>
          <a:p>
            <a:pPr algn="just"/>
            <a:r>
              <a:rPr lang="en-US" sz="2000" dirty="0"/>
              <a:t>GW= T</a:t>
            </a:r>
          </a:p>
          <a:p>
            <a:pPr marL="0" indent="0" algn="just">
              <a:buNone/>
            </a:pPr>
            <a:r>
              <a:rPr lang="en-US" sz="2000" dirty="0" smtClean="0"/>
              <a:t>Where </a:t>
            </a:r>
            <a:r>
              <a:rPr lang="en-US" sz="2000" dirty="0"/>
              <a:t>T is a column vector and </a:t>
            </a:r>
            <a:r>
              <a:rPr lang="en-US" sz="2000" dirty="0" err="1"/>
              <a:t>i</a:t>
            </a:r>
            <a:r>
              <a:rPr lang="en-US" sz="2000" baseline="30000" dirty="0" err="1"/>
              <a:t>th</a:t>
            </a:r>
            <a:r>
              <a:rPr lang="en-US" sz="2000" dirty="0"/>
              <a:t> row contains the target value (actual desired output) of </a:t>
            </a:r>
            <a:r>
              <a:rPr lang="en-US" sz="2000" dirty="0" err="1"/>
              <a:t>i</a:t>
            </a:r>
            <a:r>
              <a:rPr lang="en-US" sz="2000" baseline="30000" dirty="0" err="1"/>
              <a:t>th</a:t>
            </a:r>
            <a:r>
              <a:rPr lang="en-US" sz="2000" dirty="0"/>
              <a:t> training vector.</a:t>
            </a:r>
          </a:p>
          <a:p>
            <a:pPr algn="just"/>
            <a:r>
              <a:rPr lang="en-US" sz="2000" dirty="0" smtClean="0"/>
              <a:t>From </a:t>
            </a:r>
            <a:r>
              <a:rPr lang="en-US" sz="2000" dirty="0"/>
              <a:t>above equation, by method of pseudo inverse</a:t>
            </a:r>
          </a:p>
          <a:p>
            <a:pPr marL="0" indent="0" algn="just">
              <a:buNone/>
            </a:pPr>
            <a:r>
              <a:rPr lang="en-US" sz="2000" dirty="0" smtClean="0"/>
              <a:t>      W</a:t>
            </a:r>
            <a:r>
              <a:rPr lang="en-US" sz="2000" dirty="0"/>
              <a:t>=(G</a:t>
            </a:r>
            <a:r>
              <a:rPr lang="en-US" sz="2000" baseline="30000" dirty="0"/>
              <a:t>T</a:t>
            </a:r>
            <a:r>
              <a:rPr lang="en-US" sz="2000" dirty="0"/>
              <a:t>G)</a:t>
            </a:r>
            <a:r>
              <a:rPr lang="en-US" sz="2000" baseline="30000" dirty="0"/>
              <a:t>−1</a:t>
            </a:r>
            <a:r>
              <a:rPr lang="en-US" sz="2000" dirty="0"/>
              <a:t>G</a:t>
            </a:r>
            <a:r>
              <a:rPr lang="en-US" sz="2000" baseline="30000" dirty="0"/>
              <a:t>T</a:t>
            </a:r>
            <a:r>
              <a:rPr lang="en-US" sz="2000" dirty="0"/>
              <a:t>T                (</a:t>
            </a:r>
            <a:r>
              <a:rPr lang="en-US" sz="2000" dirty="0" smtClean="0"/>
              <a:t>3)</a:t>
            </a:r>
          </a:p>
          <a:p>
            <a:pPr marL="0" indent="0" algn="just">
              <a:buNone/>
            </a:pPr>
            <a:r>
              <a:rPr lang="en-US" sz="2000" dirty="0" smtClean="0"/>
              <a:t>where </a:t>
            </a:r>
            <a:r>
              <a:rPr lang="en-US" sz="2000" dirty="0"/>
              <a:t>G</a:t>
            </a:r>
            <a:r>
              <a:rPr lang="en-US" sz="2000" baseline="30000" dirty="0"/>
              <a:t>T</a:t>
            </a:r>
            <a:r>
              <a:rPr lang="en-US" sz="2000" dirty="0"/>
              <a:t> is the transpose of matrix G.</a:t>
            </a:r>
            <a:endParaRPr lang="en-IN" sz="2000" dirty="0"/>
          </a:p>
        </p:txBody>
      </p:sp>
    </p:spTree>
    <p:extLst>
      <p:ext uri="{BB962C8B-B14F-4D97-AF65-F5344CB8AC3E}">
        <p14:creationId xmlns:p14="http://schemas.microsoft.com/office/powerpoint/2010/main" val="2568772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arn(inVertical)">
                                      <p:cBhvr>
                                        <p:cTn id="21" dur="500"/>
                                        <p:tgtEl>
                                          <p:spTgt spid="3">
                                            <p:txEl>
                                              <p:pRg st="2" end="2"/>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barn(inVertical)">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barn(inVertical)">
                                      <p:cBhvr>
                                        <p:cTn id="29" dur="500"/>
                                        <p:tgtEl>
                                          <p:spTgt spid="3">
                                            <p:txEl>
                                              <p:pRg st="4" end="4"/>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arn(inVertical)">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Algorithm</a:t>
            </a:r>
          </a:p>
        </p:txBody>
      </p:sp>
      <p:sp>
        <p:nvSpPr>
          <p:cNvPr id="3" name="Content Placeholder 2"/>
          <p:cNvSpPr>
            <a:spLocks noGrp="1"/>
          </p:cNvSpPr>
          <p:nvPr>
            <p:ph idx="1"/>
          </p:nvPr>
        </p:nvSpPr>
        <p:spPr>
          <a:xfrm>
            <a:off x="457200" y="1600200"/>
            <a:ext cx="8534400" cy="4525963"/>
          </a:xfrm>
        </p:spPr>
        <p:txBody>
          <a:bodyPr/>
          <a:lstStyle/>
          <a:p>
            <a:r>
              <a:rPr lang="en-US" dirty="0" smtClean="0"/>
              <a:t>Define </a:t>
            </a:r>
            <a:r>
              <a:rPr lang="en-US" dirty="0"/>
              <a:t>the number of hidden neurons “K”.</a:t>
            </a:r>
          </a:p>
          <a:p>
            <a:r>
              <a:rPr lang="en-US" dirty="0" smtClean="0"/>
              <a:t>set </a:t>
            </a:r>
            <a:r>
              <a:rPr lang="en-US" dirty="0"/>
              <a:t>the positions of RBF centers using K-means clustering algorithm.</a:t>
            </a:r>
          </a:p>
          <a:p>
            <a:r>
              <a:rPr lang="en-US" dirty="0" smtClean="0"/>
              <a:t>Calculate </a:t>
            </a:r>
            <a:r>
              <a:rPr lang="en-US" dirty="0"/>
              <a:t>σ using equation (2)</a:t>
            </a:r>
          </a:p>
          <a:p>
            <a:r>
              <a:rPr lang="en-US" dirty="0" smtClean="0"/>
              <a:t>Calculate </a:t>
            </a:r>
            <a:r>
              <a:rPr lang="en-US" dirty="0"/>
              <a:t>actions of RBF node using equation (1)</a:t>
            </a:r>
          </a:p>
          <a:p>
            <a:r>
              <a:rPr lang="en-US" dirty="0" smtClean="0"/>
              <a:t>Train </a:t>
            </a:r>
            <a:r>
              <a:rPr lang="en-US" dirty="0"/>
              <a:t>the output using equation (3)</a:t>
            </a:r>
          </a:p>
          <a:p>
            <a:endParaRPr lang="en-IN" dirty="0"/>
          </a:p>
        </p:txBody>
      </p:sp>
    </p:spTree>
    <p:extLst>
      <p:ext uri="{BB962C8B-B14F-4D97-AF65-F5344CB8AC3E}">
        <p14:creationId xmlns:p14="http://schemas.microsoft.com/office/powerpoint/2010/main" val="6451040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RBF v/s MLP</a:t>
            </a:r>
          </a:p>
        </p:txBody>
      </p:sp>
      <p:sp>
        <p:nvSpPr>
          <p:cNvPr id="3" name="Content Placeholder 2"/>
          <p:cNvSpPr>
            <a:spLocks noGrp="1"/>
          </p:cNvSpPr>
          <p:nvPr>
            <p:ph idx="1"/>
          </p:nvPr>
        </p:nvSpPr>
        <p:spPr>
          <a:xfrm>
            <a:off x="228600" y="1524000"/>
            <a:ext cx="8229600" cy="4525963"/>
          </a:xfrm>
        </p:spPr>
        <p:txBody>
          <a:bodyPr>
            <a:normAutofit fontScale="70000" lnSpcReduction="20000"/>
          </a:bodyPr>
          <a:lstStyle/>
          <a:p>
            <a:pPr algn="just"/>
            <a:r>
              <a:rPr lang="en-US" dirty="0" smtClean="0"/>
              <a:t>MLPs </a:t>
            </a:r>
            <a:r>
              <a:rPr lang="en-US" dirty="0"/>
              <a:t>are advantageous over RBFs when the underlying characteristic feature of data is embedded deeply inside very high dimensional data sets. </a:t>
            </a:r>
            <a:endParaRPr lang="en-US" dirty="0" smtClean="0"/>
          </a:p>
          <a:p>
            <a:pPr marL="0" indent="0" algn="just">
              <a:buNone/>
            </a:pPr>
            <a:r>
              <a:rPr lang="en-US" dirty="0" smtClean="0"/>
              <a:t>For </a:t>
            </a:r>
            <a:r>
              <a:rPr lang="en-US" dirty="0"/>
              <a:t>example, in image recognition, features depicting the key information about the image is hidden inside tens of thousands of pixel. For such training examples, the redundant features are filtered as the information progress through the stack of hidden layers in MLPs, and as a result, better performance is achieved.</a:t>
            </a:r>
          </a:p>
          <a:p>
            <a:pPr algn="just"/>
            <a:endParaRPr lang="en-US" dirty="0"/>
          </a:p>
          <a:p>
            <a:pPr algn="just"/>
            <a:r>
              <a:rPr lang="en-US" dirty="0"/>
              <a:t>Having only one hidden layer RBFs have much faster convergence rate as compared to MLP. For low dimensional data where deep feature extraction is not required and results are directly correlated with the component of input vectors, then RBF network is usually preferred over MLP. RBFs are universal </a:t>
            </a:r>
            <a:r>
              <a:rPr lang="en-US" dirty="0" err="1"/>
              <a:t>approximators</a:t>
            </a:r>
            <a:r>
              <a:rPr lang="en-US" dirty="0"/>
              <a:t>, and unlike most machine learning models RBF is a robust learning model.</a:t>
            </a:r>
            <a:endParaRPr lang="en-IN" dirty="0"/>
          </a:p>
        </p:txBody>
      </p:sp>
    </p:spTree>
    <p:extLst>
      <p:ext uri="{BB962C8B-B14F-4D97-AF65-F5344CB8AC3E}">
        <p14:creationId xmlns:p14="http://schemas.microsoft.com/office/powerpoint/2010/main" val="2287409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latin typeface="Times New Roman" pitchFamily="18" charset="0"/>
                <a:cs typeface="Times New Roman" pitchFamily="18" charset="0"/>
              </a:rPr>
              <a:t>RBF ARCHITECTURE</a:t>
            </a:r>
            <a:endParaRPr lang="en-US" dirty="0"/>
          </a:p>
        </p:txBody>
      </p:sp>
      <p:grpSp>
        <p:nvGrpSpPr>
          <p:cNvPr id="5" name="Group 5"/>
          <p:cNvGrpSpPr>
            <a:grpSpLocks/>
          </p:cNvGrpSpPr>
          <p:nvPr/>
        </p:nvGrpSpPr>
        <p:grpSpPr bwMode="auto">
          <a:xfrm>
            <a:off x="2057400" y="1143000"/>
            <a:ext cx="5857875" cy="2682875"/>
            <a:chOff x="1968" y="912"/>
            <a:chExt cx="3690" cy="1690"/>
          </a:xfrm>
        </p:grpSpPr>
        <p:sp>
          <p:nvSpPr>
            <p:cNvPr id="6" name="Rectangle 6"/>
            <p:cNvSpPr>
              <a:spLocks noChangeArrowheads="1"/>
            </p:cNvSpPr>
            <p:nvPr/>
          </p:nvSpPr>
          <p:spPr bwMode="auto">
            <a:xfrm>
              <a:off x="2304" y="2400"/>
              <a:ext cx="144" cy="144"/>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sp>
          <p:nvSpPr>
            <p:cNvPr id="7" name="Text Box 7"/>
            <p:cNvSpPr txBox="1">
              <a:spLocks noChangeArrowheads="1"/>
            </p:cNvSpPr>
            <p:nvPr/>
          </p:nvSpPr>
          <p:spPr bwMode="auto">
            <a:xfrm>
              <a:off x="1968" y="1392"/>
              <a:ext cx="254" cy="250"/>
            </a:xfrm>
            <a:prstGeom prst="rect">
              <a:avLst/>
            </a:prstGeom>
            <a:noFill/>
            <a:ln w="12700">
              <a:noFill/>
              <a:miter lim="800000"/>
              <a:headEnd type="none" w="sm" len="sm"/>
              <a:tailEnd type="none" w="sm" len="sm"/>
            </a:ln>
            <a:effectLst/>
          </p:spPr>
          <p:txBody>
            <a:bodyPr wrap="none">
              <a:spAutoFit/>
            </a:bodyPr>
            <a:lstStyle/>
            <a:p>
              <a:pPr defTabSz="762000"/>
              <a:r>
                <a:rPr lang="en-US" sz="2000"/>
                <a:t>x</a:t>
              </a:r>
              <a:r>
                <a:rPr lang="en-US" sz="2000" b="1" baseline="-25000"/>
                <a:t>2</a:t>
              </a:r>
              <a:endParaRPr lang="en-US"/>
            </a:p>
          </p:txBody>
        </p:sp>
        <p:sp>
          <p:nvSpPr>
            <p:cNvPr id="8" name="Text Box 8"/>
            <p:cNvSpPr txBox="1">
              <a:spLocks noChangeArrowheads="1"/>
            </p:cNvSpPr>
            <p:nvPr/>
          </p:nvSpPr>
          <p:spPr bwMode="auto">
            <a:xfrm>
              <a:off x="1968" y="2352"/>
              <a:ext cx="288" cy="250"/>
            </a:xfrm>
            <a:prstGeom prst="rect">
              <a:avLst/>
            </a:prstGeom>
            <a:noFill/>
            <a:ln w="12700">
              <a:noFill/>
              <a:miter lim="800000"/>
              <a:headEnd type="none" w="sm" len="sm"/>
              <a:tailEnd type="none" w="sm" len="sm"/>
            </a:ln>
            <a:effectLst/>
          </p:spPr>
          <p:txBody>
            <a:bodyPr wrap="none">
              <a:spAutoFit/>
            </a:bodyPr>
            <a:lstStyle/>
            <a:p>
              <a:pPr defTabSz="762000"/>
              <a:r>
                <a:rPr lang="en-US" sz="2000"/>
                <a:t>x</a:t>
              </a:r>
              <a:r>
                <a:rPr lang="en-US" sz="2000" b="1" baseline="-25000"/>
                <a:t>m</a:t>
              </a:r>
              <a:endParaRPr lang="en-US"/>
            </a:p>
          </p:txBody>
        </p:sp>
        <p:sp>
          <p:nvSpPr>
            <p:cNvPr id="9" name="Text Box 9"/>
            <p:cNvSpPr txBox="1">
              <a:spLocks noChangeArrowheads="1"/>
            </p:cNvSpPr>
            <p:nvPr/>
          </p:nvSpPr>
          <p:spPr bwMode="auto">
            <a:xfrm>
              <a:off x="1968" y="912"/>
              <a:ext cx="254" cy="250"/>
            </a:xfrm>
            <a:prstGeom prst="rect">
              <a:avLst/>
            </a:prstGeom>
            <a:noFill/>
            <a:ln w="12700">
              <a:noFill/>
              <a:miter lim="800000"/>
              <a:headEnd type="none" w="sm" len="sm"/>
              <a:tailEnd type="none" w="sm" len="sm"/>
            </a:ln>
            <a:effectLst/>
          </p:spPr>
          <p:txBody>
            <a:bodyPr wrap="none">
              <a:spAutoFit/>
            </a:bodyPr>
            <a:lstStyle/>
            <a:p>
              <a:pPr defTabSz="762000"/>
              <a:r>
                <a:rPr lang="en-US" sz="2000" dirty="0"/>
                <a:t>x</a:t>
              </a:r>
              <a:r>
                <a:rPr lang="en-US" sz="2000" b="1" baseline="-25000" dirty="0"/>
                <a:t>1</a:t>
              </a:r>
              <a:endParaRPr lang="en-US" sz="2000" dirty="0"/>
            </a:p>
          </p:txBody>
        </p:sp>
        <p:sp>
          <p:nvSpPr>
            <p:cNvPr id="10" name="Rectangle 10"/>
            <p:cNvSpPr>
              <a:spLocks noChangeArrowheads="1"/>
            </p:cNvSpPr>
            <p:nvPr/>
          </p:nvSpPr>
          <p:spPr bwMode="auto">
            <a:xfrm>
              <a:off x="2304" y="960"/>
              <a:ext cx="144" cy="144"/>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sp>
          <p:nvSpPr>
            <p:cNvPr id="11" name="Rectangle 11"/>
            <p:cNvSpPr>
              <a:spLocks noChangeArrowheads="1"/>
            </p:cNvSpPr>
            <p:nvPr/>
          </p:nvSpPr>
          <p:spPr bwMode="auto">
            <a:xfrm>
              <a:off x="2304" y="1440"/>
              <a:ext cx="144" cy="144"/>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sp>
          <p:nvSpPr>
            <p:cNvPr id="12" name="Oval 12"/>
            <p:cNvSpPr>
              <a:spLocks noChangeArrowheads="1"/>
            </p:cNvSpPr>
            <p:nvPr/>
          </p:nvSpPr>
          <p:spPr bwMode="auto">
            <a:xfrm>
              <a:off x="3456" y="1152"/>
              <a:ext cx="336" cy="336"/>
            </a:xfrm>
            <a:prstGeom prst="ellipse">
              <a:avLst/>
            </a:prstGeom>
            <a:solidFill>
              <a:schemeClr val="accent1"/>
            </a:solidFill>
            <a:ln w="12700">
              <a:solidFill>
                <a:schemeClr val="tx1"/>
              </a:solidFill>
              <a:round/>
              <a:headEnd type="none" w="sm" len="sm"/>
              <a:tailEnd type="none" w="sm" len="sm"/>
            </a:ln>
            <a:effectLst/>
          </p:spPr>
          <p:txBody>
            <a:bodyPr wrap="none" anchor="ctr"/>
            <a:lstStyle/>
            <a:p>
              <a:pPr algn="ctr" defTabSz="762000"/>
              <a:endParaRPr lang="en-US">
                <a:solidFill>
                  <a:srgbClr val="FFFF00"/>
                </a:solidFill>
              </a:endParaRPr>
            </a:p>
          </p:txBody>
        </p:sp>
        <p:sp>
          <p:nvSpPr>
            <p:cNvPr id="13" name="Oval 13"/>
            <p:cNvSpPr>
              <a:spLocks noChangeArrowheads="1"/>
            </p:cNvSpPr>
            <p:nvPr/>
          </p:nvSpPr>
          <p:spPr bwMode="auto">
            <a:xfrm>
              <a:off x="4704" y="1440"/>
              <a:ext cx="240" cy="240"/>
            </a:xfrm>
            <a:prstGeom prst="ellipse">
              <a:avLst/>
            </a:prstGeom>
            <a:solidFill>
              <a:srgbClr val="009900"/>
            </a:solidFill>
            <a:ln w="12700">
              <a:solidFill>
                <a:schemeClr val="tx1"/>
              </a:solidFill>
              <a:round/>
              <a:headEnd type="none" w="sm" len="sm"/>
              <a:tailEnd type="none" w="sm" len="sm"/>
            </a:ln>
            <a:effectLst/>
          </p:spPr>
          <p:txBody>
            <a:bodyPr wrap="none" anchor="ctr"/>
            <a:lstStyle/>
            <a:p>
              <a:endParaRPr lang="en-US"/>
            </a:p>
          </p:txBody>
        </p:sp>
        <p:cxnSp>
          <p:nvCxnSpPr>
            <p:cNvPr id="14" name="AutoShape 14"/>
            <p:cNvCxnSpPr>
              <a:cxnSpLocks noChangeShapeType="1"/>
              <a:stCxn id="6" idx="3"/>
            </p:cNvCxnSpPr>
            <p:nvPr/>
          </p:nvCxnSpPr>
          <p:spPr bwMode="auto">
            <a:xfrm flipV="1">
              <a:off x="2448" y="2221"/>
              <a:ext cx="1043" cy="251"/>
            </a:xfrm>
            <a:prstGeom prst="straightConnector1">
              <a:avLst/>
            </a:prstGeom>
            <a:noFill/>
            <a:ln w="12700">
              <a:solidFill>
                <a:schemeClr val="tx1"/>
              </a:solidFill>
              <a:round/>
              <a:headEnd type="none" w="sm" len="sm"/>
              <a:tailEnd type="triangle" w="med" len="med"/>
            </a:ln>
            <a:effectLst/>
          </p:spPr>
        </p:cxnSp>
        <p:cxnSp>
          <p:nvCxnSpPr>
            <p:cNvPr id="15" name="AutoShape 15"/>
            <p:cNvCxnSpPr>
              <a:cxnSpLocks noChangeShapeType="1"/>
              <a:stCxn id="6" idx="3"/>
              <a:endCxn id="12" idx="3"/>
            </p:cNvCxnSpPr>
            <p:nvPr/>
          </p:nvCxnSpPr>
          <p:spPr bwMode="auto">
            <a:xfrm flipV="1">
              <a:off x="2448" y="1439"/>
              <a:ext cx="1057" cy="1033"/>
            </a:xfrm>
            <a:prstGeom prst="straightConnector1">
              <a:avLst/>
            </a:prstGeom>
            <a:noFill/>
            <a:ln w="12700">
              <a:solidFill>
                <a:schemeClr val="tx1"/>
              </a:solidFill>
              <a:round/>
              <a:headEnd type="none" w="sm" len="sm"/>
              <a:tailEnd type="triangle" w="med" len="med"/>
            </a:ln>
            <a:effectLst/>
          </p:spPr>
        </p:cxnSp>
        <p:cxnSp>
          <p:nvCxnSpPr>
            <p:cNvPr id="16" name="AutoShape 16"/>
            <p:cNvCxnSpPr>
              <a:cxnSpLocks noChangeShapeType="1"/>
              <a:endCxn id="30" idx="2"/>
            </p:cNvCxnSpPr>
            <p:nvPr/>
          </p:nvCxnSpPr>
          <p:spPr bwMode="auto">
            <a:xfrm>
              <a:off x="2448" y="1584"/>
              <a:ext cx="1008" cy="528"/>
            </a:xfrm>
            <a:prstGeom prst="straightConnector1">
              <a:avLst/>
            </a:prstGeom>
            <a:noFill/>
            <a:ln w="12700">
              <a:solidFill>
                <a:schemeClr val="tx1"/>
              </a:solidFill>
              <a:round/>
              <a:headEnd type="none" w="sm" len="sm"/>
              <a:tailEnd type="triangle" w="med" len="med"/>
            </a:ln>
            <a:effectLst/>
          </p:spPr>
        </p:cxnSp>
        <p:cxnSp>
          <p:nvCxnSpPr>
            <p:cNvPr id="17" name="AutoShape 17"/>
            <p:cNvCxnSpPr>
              <a:cxnSpLocks noChangeShapeType="1"/>
            </p:cNvCxnSpPr>
            <p:nvPr/>
          </p:nvCxnSpPr>
          <p:spPr bwMode="auto">
            <a:xfrm flipV="1">
              <a:off x="2448" y="1296"/>
              <a:ext cx="1008" cy="192"/>
            </a:xfrm>
            <a:prstGeom prst="straightConnector1">
              <a:avLst/>
            </a:prstGeom>
            <a:noFill/>
            <a:ln w="12700">
              <a:solidFill>
                <a:schemeClr val="tx1"/>
              </a:solidFill>
              <a:round/>
              <a:headEnd type="none" w="sm" len="sm"/>
              <a:tailEnd type="triangle" w="med" len="med"/>
            </a:ln>
            <a:effectLst/>
          </p:spPr>
        </p:cxnSp>
        <p:cxnSp>
          <p:nvCxnSpPr>
            <p:cNvPr id="18" name="AutoShape 18"/>
            <p:cNvCxnSpPr>
              <a:cxnSpLocks noChangeShapeType="1"/>
              <a:stCxn id="10" idx="3"/>
            </p:cNvCxnSpPr>
            <p:nvPr/>
          </p:nvCxnSpPr>
          <p:spPr bwMode="auto">
            <a:xfrm>
              <a:off x="2448" y="1032"/>
              <a:ext cx="1043" cy="1019"/>
            </a:xfrm>
            <a:prstGeom prst="straightConnector1">
              <a:avLst/>
            </a:prstGeom>
            <a:noFill/>
            <a:ln w="12700">
              <a:solidFill>
                <a:schemeClr val="tx1"/>
              </a:solidFill>
              <a:round/>
              <a:headEnd type="none" w="sm" len="sm"/>
              <a:tailEnd type="triangle" w="med" len="med"/>
            </a:ln>
            <a:effectLst/>
          </p:spPr>
        </p:cxnSp>
        <p:cxnSp>
          <p:nvCxnSpPr>
            <p:cNvPr id="19" name="AutoShape 19"/>
            <p:cNvCxnSpPr>
              <a:cxnSpLocks noChangeShapeType="1"/>
              <a:stCxn id="10" idx="3"/>
              <a:endCxn id="12" idx="1"/>
            </p:cNvCxnSpPr>
            <p:nvPr/>
          </p:nvCxnSpPr>
          <p:spPr bwMode="auto">
            <a:xfrm>
              <a:off x="2448" y="1032"/>
              <a:ext cx="1057" cy="169"/>
            </a:xfrm>
            <a:prstGeom prst="straightConnector1">
              <a:avLst/>
            </a:prstGeom>
            <a:noFill/>
            <a:ln w="12700">
              <a:solidFill>
                <a:schemeClr val="tx1"/>
              </a:solidFill>
              <a:round/>
              <a:headEnd type="none" w="sm" len="sm"/>
              <a:tailEnd type="triangle" w="med" len="med"/>
            </a:ln>
            <a:effectLst/>
          </p:spPr>
        </p:cxnSp>
        <p:cxnSp>
          <p:nvCxnSpPr>
            <p:cNvPr id="20" name="AutoShape 20"/>
            <p:cNvCxnSpPr>
              <a:cxnSpLocks noChangeShapeType="1"/>
              <a:endCxn id="13" idx="3"/>
            </p:cNvCxnSpPr>
            <p:nvPr/>
          </p:nvCxnSpPr>
          <p:spPr bwMode="auto">
            <a:xfrm flipV="1">
              <a:off x="3696" y="1645"/>
              <a:ext cx="1043" cy="491"/>
            </a:xfrm>
            <a:prstGeom prst="straightConnector1">
              <a:avLst/>
            </a:prstGeom>
            <a:noFill/>
            <a:ln w="12700">
              <a:solidFill>
                <a:schemeClr val="tx1"/>
              </a:solidFill>
              <a:round/>
              <a:headEnd type="none" w="sm" len="sm"/>
              <a:tailEnd type="triangle" w="med" len="med"/>
            </a:ln>
            <a:effectLst/>
          </p:spPr>
        </p:cxnSp>
        <p:cxnSp>
          <p:nvCxnSpPr>
            <p:cNvPr id="21" name="AutoShape 21"/>
            <p:cNvCxnSpPr>
              <a:cxnSpLocks noChangeShapeType="1"/>
              <a:stCxn id="12" idx="6"/>
              <a:endCxn id="13" idx="1"/>
            </p:cNvCxnSpPr>
            <p:nvPr/>
          </p:nvCxnSpPr>
          <p:spPr bwMode="auto">
            <a:xfrm>
              <a:off x="3792" y="1320"/>
              <a:ext cx="947" cy="155"/>
            </a:xfrm>
            <a:prstGeom prst="straightConnector1">
              <a:avLst/>
            </a:prstGeom>
            <a:noFill/>
            <a:ln w="12700">
              <a:solidFill>
                <a:schemeClr val="tx1"/>
              </a:solidFill>
              <a:round/>
              <a:headEnd type="none" w="sm" len="sm"/>
              <a:tailEnd type="triangle" w="med" len="med"/>
            </a:ln>
            <a:effectLst/>
          </p:spPr>
        </p:cxnSp>
        <p:sp>
          <p:nvSpPr>
            <p:cNvPr id="22" name="Line 22"/>
            <p:cNvSpPr>
              <a:spLocks noChangeShapeType="1"/>
            </p:cNvSpPr>
            <p:nvPr/>
          </p:nvSpPr>
          <p:spPr bwMode="auto">
            <a:xfrm>
              <a:off x="2352" y="1632"/>
              <a:ext cx="0" cy="720"/>
            </a:xfrm>
            <a:prstGeom prst="line">
              <a:avLst/>
            </a:prstGeom>
            <a:noFill/>
            <a:ln w="76200" cap="rnd">
              <a:solidFill>
                <a:schemeClr val="tx1"/>
              </a:solidFill>
              <a:prstDash val="sysDot"/>
              <a:round/>
              <a:headEnd type="none" w="sm" len="sm"/>
              <a:tailEnd/>
            </a:ln>
            <a:effectLst/>
          </p:spPr>
          <p:txBody>
            <a:bodyPr wrap="none" anchor="ctr"/>
            <a:lstStyle/>
            <a:p>
              <a:endParaRPr lang="en-US"/>
            </a:p>
          </p:txBody>
        </p:sp>
        <p:sp>
          <p:nvSpPr>
            <p:cNvPr id="23" name="Line 23"/>
            <p:cNvSpPr>
              <a:spLocks noChangeShapeType="1"/>
            </p:cNvSpPr>
            <p:nvPr/>
          </p:nvSpPr>
          <p:spPr bwMode="auto">
            <a:xfrm>
              <a:off x="3552" y="1536"/>
              <a:ext cx="0" cy="432"/>
            </a:xfrm>
            <a:prstGeom prst="line">
              <a:avLst/>
            </a:prstGeom>
            <a:noFill/>
            <a:ln w="76200" cap="rnd">
              <a:solidFill>
                <a:schemeClr val="tx1"/>
              </a:solidFill>
              <a:prstDash val="sysDot"/>
              <a:round/>
              <a:headEnd type="none" w="sm" len="sm"/>
              <a:tailEnd/>
            </a:ln>
            <a:effectLst/>
          </p:spPr>
          <p:txBody>
            <a:bodyPr wrap="none" anchor="ctr"/>
            <a:lstStyle/>
            <a:p>
              <a:endParaRPr lang="en-US"/>
            </a:p>
          </p:txBody>
        </p:sp>
        <p:sp>
          <p:nvSpPr>
            <p:cNvPr id="24" name="Line 24"/>
            <p:cNvSpPr>
              <a:spLocks noChangeShapeType="1"/>
            </p:cNvSpPr>
            <p:nvPr/>
          </p:nvSpPr>
          <p:spPr bwMode="auto">
            <a:xfrm>
              <a:off x="4272" y="1488"/>
              <a:ext cx="0" cy="336"/>
            </a:xfrm>
            <a:prstGeom prst="line">
              <a:avLst/>
            </a:prstGeom>
            <a:noFill/>
            <a:ln w="76200" cap="rnd">
              <a:solidFill>
                <a:schemeClr val="tx1"/>
              </a:solidFill>
              <a:prstDash val="sysDot"/>
              <a:round/>
              <a:headEnd type="none" w="sm" len="sm"/>
              <a:tailEnd/>
            </a:ln>
            <a:effectLst/>
          </p:spPr>
          <p:txBody>
            <a:bodyPr wrap="none" anchor="ctr"/>
            <a:lstStyle/>
            <a:p>
              <a:endParaRPr lang="en-US"/>
            </a:p>
          </p:txBody>
        </p:sp>
        <p:sp>
          <p:nvSpPr>
            <p:cNvPr id="25" name="Line 25"/>
            <p:cNvSpPr>
              <a:spLocks noChangeShapeType="1"/>
            </p:cNvSpPr>
            <p:nvPr/>
          </p:nvSpPr>
          <p:spPr bwMode="auto">
            <a:xfrm>
              <a:off x="4944" y="1536"/>
              <a:ext cx="576" cy="0"/>
            </a:xfrm>
            <a:prstGeom prst="line">
              <a:avLst/>
            </a:prstGeom>
            <a:noFill/>
            <a:ln w="12700">
              <a:solidFill>
                <a:schemeClr val="tx1"/>
              </a:solidFill>
              <a:round/>
              <a:headEnd type="none" w="sm" len="sm"/>
              <a:tailEnd type="triangle" w="med" len="med"/>
            </a:ln>
            <a:effectLst/>
          </p:spPr>
          <p:txBody>
            <a:bodyPr wrap="none" anchor="ctr"/>
            <a:lstStyle/>
            <a:p>
              <a:endParaRPr lang="en-US"/>
            </a:p>
          </p:txBody>
        </p:sp>
        <p:sp>
          <p:nvSpPr>
            <p:cNvPr id="26" name="Text Box 26"/>
            <p:cNvSpPr txBox="1">
              <a:spLocks noChangeArrowheads="1"/>
            </p:cNvSpPr>
            <p:nvPr/>
          </p:nvSpPr>
          <p:spPr bwMode="auto">
            <a:xfrm>
              <a:off x="5462" y="1495"/>
              <a:ext cx="196" cy="250"/>
            </a:xfrm>
            <a:prstGeom prst="rect">
              <a:avLst/>
            </a:prstGeom>
            <a:noFill/>
            <a:ln w="12700">
              <a:noFill/>
              <a:miter lim="800000"/>
              <a:headEnd type="none" w="sm" len="sm"/>
              <a:tailEnd type="none" w="sm" len="sm"/>
            </a:ln>
            <a:effectLst/>
          </p:spPr>
          <p:txBody>
            <a:bodyPr wrap="none">
              <a:spAutoFit/>
            </a:bodyPr>
            <a:lstStyle/>
            <a:p>
              <a:pPr defTabSz="762000"/>
              <a:r>
                <a:rPr lang="en-US" sz="2000"/>
                <a:t>y</a:t>
              </a:r>
              <a:endParaRPr lang="en-US"/>
            </a:p>
          </p:txBody>
        </p:sp>
        <p:sp>
          <p:nvSpPr>
            <p:cNvPr id="27" name="Text Box 27"/>
            <p:cNvSpPr txBox="1">
              <a:spLocks noChangeArrowheads="1"/>
            </p:cNvSpPr>
            <p:nvPr/>
          </p:nvSpPr>
          <p:spPr bwMode="auto">
            <a:xfrm>
              <a:off x="4166" y="1879"/>
              <a:ext cx="382" cy="250"/>
            </a:xfrm>
            <a:prstGeom prst="rect">
              <a:avLst/>
            </a:prstGeom>
            <a:noFill/>
            <a:ln w="12700">
              <a:noFill/>
              <a:miter lim="800000"/>
              <a:headEnd type="none" w="sm" len="sm"/>
              <a:tailEnd type="none" w="sm" len="sm"/>
            </a:ln>
            <a:effectLst/>
          </p:spPr>
          <p:txBody>
            <a:bodyPr wrap="none">
              <a:spAutoFit/>
            </a:bodyPr>
            <a:lstStyle/>
            <a:p>
              <a:pPr defTabSz="762000"/>
              <a:r>
                <a:rPr lang="en-US" sz="2000"/>
                <a:t>w</a:t>
              </a:r>
              <a:r>
                <a:rPr lang="en-US" sz="2000" b="1" baseline="-25000"/>
                <a:t>m1</a:t>
              </a:r>
              <a:endParaRPr lang="en-US" sz="2000"/>
            </a:p>
          </p:txBody>
        </p:sp>
        <p:sp>
          <p:nvSpPr>
            <p:cNvPr id="28" name="Text Box 28"/>
            <p:cNvSpPr txBox="1">
              <a:spLocks noChangeArrowheads="1"/>
            </p:cNvSpPr>
            <p:nvPr/>
          </p:nvSpPr>
          <p:spPr bwMode="auto">
            <a:xfrm>
              <a:off x="4128" y="1104"/>
              <a:ext cx="290" cy="250"/>
            </a:xfrm>
            <a:prstGeom prst="rect">
              <a:avLst/>
            </a:prstGeom>
            <a:noFill/>
            <a:ln w="12700">
              <a:noFill/>
              <a:miter lim="800000"/>
              <a:headEnd type="none" w="sm" len="sm"/>
              <a:tailEnd type="none" w="sm" len="sm"/>
            </a:ln>
            <a:effectLst/>
          </p:spPr>
          <p:txBody>
            <a:bodyPr wrap="none">
              <a:spAutoFit/>
            </a:bodyPr>
            <a:lstStyle/>
            <a:p>
              <a:pPr defTabSz="762000"/>
              <a:r>
                <a:rPr lang="en-US" sz="2000"/>
                <a:t>w</a:t>
              </a:r>
              <a:r>
                <a:rPr lang="en-US" sz="2000" b="1" baseline="-25000"/>
                <a:t>1</a:t>
              </a:r>
              <a:endParaRPr lang="en-US" sz="2000"/>
            </a:p>
          </p:txBody>
        </p:sp>
        <p:graphicFrame>
          <p:nvGraphicFramePr>
            <p:cNvPr id="29" name="Object 29"/>
            <p:cNvGraphicFramePr>
              <a:graphicFrameLocks noChangeAspect="1"/>
            </p:cNvGraphicFramePr>
            <p:nvPr/>
          </p:nvGraphicFramePr>
          <p:xfrm>
            <a:off x="3552" y="1200"/>
            <a:ext cx="183" cy="240"/>
          </p:xfrm>
          <a:graphic>
            <a:graphicData uri="http://schemas.openxmlformats.org/presentationml/2006/ole">
              <mc:AlternateContent xmlns:mc="http://schemas.openxmlformats.org/markup-compatibility/2006">
                <mc:Choice xmlns:v="urn:schemas-microsoft-com:vml" Requires="v">
                  <p:oleObj spid="_x0000_s2147" name="Equation" r:id="rId3" imgW="164880" imgH="215640" progId="Equation.3">
                    <p:embed/>
                  </p:oleObj>
                </mc:Choice>
                <mc:Fallback>
                  <p:oleObj name="Equation" r:id="rId3" imgW="16488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1200"/>
                          <a:ext cx="183" cy="240"/>
                        </a:xfrm>
                        <a:prstGeom prst="rect">
                          <a:avLst/>
                        </a:prstGeom>
                        <a:solidFill>
                          <a:schemeClr val="accent1"/>
                        </a:solidFill>
                        <a:ln w="9525">
                          <a:solidFill>
                            <a:schemeClr val="accent1"/>
                          </a:solidFill>
                          <a:miter lim="800000"/>
                          <a:headEnd/>
                          <a:tailEnd/>
                        </a:ln>
                      </p:spPr>
                    </p:pic>
                  </p:oleObj>
                </mc:Fallback>
              </mc:AlternateContent>
            </a:graphicData>
          </a:graphic>
        </p:graphicFrame>
        <p:sp>
          <p:nvSpPr>
            <p:cNvPr id="30" name="Oval 30"/>
            <p:cNvSpPr>
              <a:spLocks noChangeArrowheads="1"/>
            </p:cNvSpPr>
            <p:nvPr/>
          </p:nvSpPr>
          <p:spPr bwMode="auto">
            <a:xfrm>
              <a:off x="3456" y="1920"/>
              <a:ext cx="384" cy="384"/>
            </a:xfrm>
            <a:prstGeom prst="ellipse">
              <a:avLst/>
            </a:prstGeom>
            <a:solidFill>
              <a:schemeClr val="accent1"/>
            </a:solidFill>
            <a:ln w="12700">
              <a:solidFill>
                <a:schemeClr val="tx1"/>
              </a:solidFill>
              <a:round/>
              <a:headEnd type="none" w="sm" len="sm"/>
              <a:tailEnd type="none" w="sm" len="sm"/>
            </a:ln>
            <a:effectLst/>
          </p:spPr>
          <p:txBody>
            <a:bodyPr wrap="none" anchor="ctr"/>
            <a:lstStyle/>
            <a:p>
              <a:pPr algn="ctr" defTabSz="762000"/>
              <a:endParaRPr lang="en-US">
                <a:solidFill>
                  <a:srgbClr val="FFFF00"/>
                </a:solidFill>
              </a:endParaRPr>
            </a:p>
          </p:txBody>
        </p:sp>
        <p:graphicFrame>
          <p:nvGraphicFramePr>
            <p:cNvPr id="31" name="Object 31"/>
            <p:cNvGraphicFramePr>
              <a:graphicFrameLocks noChangeAspect="1"/>
            </p:cNvGraphicFramePr>
            <p:nvPr/>
          </p:nvGraphicFramePr>
          <p:xfrm>
            <a:off x="3504" y="2016"/>
            <a:ext cx="240" cy="228"/>
          </p:xfrm>
          <a:graphic>
            <a:graphicData uri="http://schemas.openxmlformats.org/presentationml/2006/ole">
              <mc:AlternateContent xmlns:mc="http://schemas.openxmlformats.org/markup-compatibility/2006">
                <mc:Choice xmlns:v="urn:schemas-microsoft-com:vml" Requires="v">
                  <p:oleObj spid="_x0000_s2148" name="Equation" r:id="rId5" imgW="241200" imgH="228600" progId="Equation.3">
                    <p:embed/>
                  </p:oleObj>
                </mc:Choice>
                <mc:Fallback>
                  <p:oleObj name="Equation" r:id="rId5" imgW="24120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4" y="2016"/>
                          <a:ext cx="240" cy="228"/>
                        </a:xfrm>
                        <a:prstGeom prst="rect">
                          <a:avLst/>
                        </a:prstGeom>
                        <a:solidFill>
                          <a:schemeClr val="accent1"/>
                        </a:solidFill>
                        <a:ln w="9525">
                          <a:solidFill>
                            <a:schemeClr val="accent1"/>
                          </a:solidFill>
                          <a:miter lim="800000"/>
                          <a:headEnd/>
                          <a:tailEnd/>
                        </a:ln>
                      </p:spPr>
                    </p:pic>
                  </p:oleObj>
                </mc:Fallback>
              </mc:AlternateContent>
            </a:graphicData>
          </a:graphic>
        </p:graphicFrame>
      </p:grpSp>
      <p:sp>
        <p:nvSpPr>
          <p:cNvPr id="33" name="Content Placeholder 32"/>
          <p:cNvSpPr>
            <a:spLocks noGrp="1"/>
          </p:cNvSpPr>
          <p:nvPr>
            <p:ph idx="1"/>
          </p:nvPr>
        </p:nvSpPr>
        <p:spPr>
          <a:xfrm>
            <a:off x="457200" y="1219200"/>
            <a:ext cx="8229600" cy="4525963"/>
          </a:xfrm>
        </p:spPr>
        <p:txBody>
          <a:bodyPr/>
          <a:lstStyle/>
          <a:p>
            <a:endParaRPr lang="en-US" dirty="0" smtClean="0"/>
          </a:p>
          <a:p>
            <a:endParaRPr lang="en-US" dirty="0"/>
          </a:p>
          <a:p>
            <a:endParaRPr lang="en-US" dirty="0" smtClean="0"/>
          </a:p>
          <a:p>
            <a:endParaRPr lang="en-US" dirty="0"/>
          </a:p>
          <a:p>
            <a:endParaRPr lang="en-US" dirty="0" smtClean="0"/>
          </a:p>
          <a:p>
            <a:r>
              <a:rPr lang="en-US" sz="1600" b="1" dirty="0" smtClean="0">
                <a:latin typeface="Times New Roman" pitchFamily="18" charset="0"/>
                <a:cs typeface="Times New Roman" pitchFamily="18" charset="0"/>
              </a:rPr>
              <a:t>One hidden layer with RBF activation functions </a:t>
            </a:r>
          </a:p>
          <a:p>
            <a:pPr>
              <a:buNone/>
            </a:pP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                          </a:t>
            </a:r>
          </a:p>
          <a:p>
            <a:r>
              <a:rPr lang="en-US" sz="1600" b="1" dirty="0" smtClean="0">
                <a:latin typeface="Times New Roman" pitchFamily="18" charset="0"/>
                <a:cs typeface="Times New Roman" pitchFamily="18" charset="0"/>
              </a:rPr>
              <a:t>Output layer with linear activation function.</a:t>
            </a:r>
          </a:p>
          <a:p>
            <a:endParaRPr lang="en-US" dirty="0"/>
          </a:p>
        </p:txBody>
      </p:sp>
      <p:graphicFrame>
        <p:nvGraphicFramePr>
          <p:cNvPr id="2054" name="Object 6"/>
          <p:cNvGraphicFramePr>
            <a:graphicFrameLocks noChangeAspect="1"/>
          </p:cNvGraphicFramePr>
          <p:nvPr/>
        </p:nvGraphicFramePr>
        <p:xfrm>
          <a:off x="2667000" y="4343400"/>
          <a:ext cx="1447800" cy="381000"/>
        </p:xfrm>
        <a:graphic>
          <a:graphicData uri="http://schemas.openxmlformats.org/presentationml/2006/ole">
            <mc:AlternateContent xmlns:mc="http://schemas.openxmlformats.org/markup-compatibility/2006">
              <mc:Choice xmlns:v="urn:schemas-microsoft-com:vml" Requires="v">
                <p:oleObj spid="_x0000_s2149" name="Equation" r:id="rId7" imgW="482400" imgH="228600" progId="Equation.3">
                  <p:embed/>
                </p:oleObj>
              </mc:Choice>
              <mc:Fallback>
                <p:oleObj name="Equation" r:id="rId7" imgW="482400" imgH="228600" progId="Equation.3">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4343400"/>
                        <a:ext cx="1447800" cy="381000"/>
                      </a:xfrm>
                      <a:prstGeom prst="rect">
                        <a:avLst/>
                      </a:prstGeom>
                      <a:solidFill>
                        <a:schemeClr val="bg1"/>
                      </a:solidFill>
                      <a:ln w="9525">
                        <a:solidFill>
                          <a:schemeClr val="bg1"/>
                        </a:solidFill>
                        <a:miter lim="800000"/>
                        <a:headEnd/>
                        <a:tailEnd/>
                      </a:ln>
                    </p:spPr>
                  </p:pic>
                </p:oleObj>
              </mc:Fallback>
            </mc:AlternateContent>
          </a:graphicData>
        </a:graphic>
      </p:graphicFrame>
      <p:graphicFrame>
        <p:nvGraphicFramePr>
          <p:cNvPr id="2055" name="Object 7"/>
          <p:cNvGraphicFramePr>
            <a:graphicFrameLocks noChangeAspect="1"/>
          </p:cNvGraphicFramePr>
          <p:nvPr/>
        </p:nvGraphicFramePr>
        <p:xfrm>
          <a:off x="838200" y="5181600"/>
          <a:ext cx="6629400" cy="457200"/>
        </p:xfrm>
        <a:graphic>
          <a:graphicData uri="http://schemas.openxmlformats.org/presentationml/2006/ole">
            <mc:AlternateContent xmlns:mc="http://schemas.openxmlformats.org/markup-compatibility/2006">
              <mc:Choice xmlns:v="urn:schemas-microsoft-com:vml" Requires="v">
                <p:oleObj spid="_x0000_s2150" name="Equation" r:id="rId9" imgW="2577960" imgH="228600" progId="Equation.3">
                  <p:embed/>
                </p:oleObj>
              </mc:Choice>
              <mc:Fallback>
                <p:oleObj name="Equation" r:id="rId9" imgW="2577960" imgH="228600" progId="Equation.3">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8200" y="5181600"/>
                        <a:ext cx="6629400" cy="457200"/>
                      </a:xfrm>
                      <a:prstGeom prst="rect">
                        <a:avLst/>
                      </a:prstGeom>
                      <a:solidFill>
                        <a:schemeClr val="bg1"/>
                      </a:solidFill>
                      <a:ln w="9525">
                        <a:solidFill>
                          <a:schemeClr val="bg1"/>
                        </a:solidFill>
                        <a:miter lim="800000"/>
                        <a:headEnd/>
                        <a:tailEnd/>
                      </a:ln>
                    </p:spPr>
                  </p:pic>
                </p:oleObj>
              </mc:Fallback>
            </mc:AlternateContent>
          </a:graphicData>
        </a:graphic>
      </p:graphicFrame>
      <p:graphicFrame>
        <p:nvGraphicFramePr>
          <p:cNvPr id="2056" name="Object 8"/>
          <p:cNvGraphicFramePr>
            <a:graphicFrameLocks noChangeAspect="1"/>
          </p:cNvGraphicFramePr>
          <p:nvPr/>
        </p:nvGraphicFramePr>
        <p:xfrm>
          <a:off x="914400" y="5715000"/>
          <a:ext cx="6553201" cy="457200"/>
        </p:xfrm>
        <a:graphic>
          <a:graphicData uri="http://schemas.openxmlformats.org/presentationml/2006/ole">
            <mc:AlternateContent xmlns:mc="http://schemas.openxmlformats.org/markup-compatibility/2006">
              <mc:Choice xmlns:v="urn:schemas-microsoft-com:vml" Requires="v">
                <p:oleObj spid="_x0000_s2151" name="Equation" r:id="rId11" imgW="2844720" imgH="228600" progId="Equation.3">
                  <p:embed/>
                </p:oleObj>
              </mc:Choice>
              <mc:Fallback>
                <p:oleObj name="Equation" r:id="rId11" imgW="2844720" imgH="228600" progId="Equation.3">
                  <p:embed/>
                  <p:pic>
                    <p:nvPicPr>
                      <p:cNvPr id="0"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4400" y="5715000"/>
                        <a:ext cx="6553201" cy="457200"/>
                      </a:xfrm>
                      <a:prstGeom prst="rect">
                        <a:avLst/>
                      </a:prstGeom>
                      <a:solidFill>
                        <a:schemeClr val="bg1"/>
                      </a:solidFill>
                      <a:ln w="9525">
                        <a:solidFill>
                          <a:schemeClr val="bg1"/>
                        </a:solidFill>
                        <a:miter lim="800000"/>
                        <a:headEnd/>
                        <a:tailEnd/>
                      </a:ln>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RBF Network Architecture</a:t>
            </a:r>
            <a:br>
              <a:rPr lang="en-US" b="1" dirty="0"/>
            </a:br>
            <a:endParaRPr lang="en-US" dirty="0"/>
          </a:p>
        </p:txBody>
      </p:sp>
      <p:pic>
        <p:nvPicPr>
          <p:cNvPr id="5" name="Picture 4"/>
          <p:cNvPicPr>
            <a:picLocks noChangeAspect="1"/>
          </p:cNvPicPr>
          <p:nvPr/>
        </p:nvPicPr>
        <p:blipFill>
          <a:blip r:embed="rId2"/>
          <a:stretch>
            <a:fillRect/>
          </a:stretch>
        </p:blipFill>
        <p:spPr>
          <a:xfrm>
            <a:off x="1257300" y="1271587"/>
            <a:ext cx="6629400" cy="4314825"/>
          </a:xfrm>
          <a:prstGeom prst="rect">
            <a:avLst/>
          </a:prstGeom>
        </p:spPr>
      </p:pic>
    </p:spTree>
    <p:extLst>
      <p:ext uri="{BB962C8B-B14F-4D97-AF65-F5344CB8AC3E}">
        <p14:creationId xmlns:p14="http://schemas.microsoft.com/office/powerpoint/2010/main" val="632800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RBF Neuron Activation Function</a:t>
            </a:r>
          </a:p>
        </p:txBody>
      </p:sp>
      <p:pic>
        <p:nvPicPr>
          <p:cNvPr id="5" name="Picture 4"/>
          <p:cNvPicPr>
            <a:picLocks noChangeAspect="1"/>
          </p:cNvPicPr>
          <p:nvPr/>
        </p:nvPicPr>
        <p:blipFill>
          <a:blip r:embed="rId2"/>
          <a:stretch>
            <a:fillRect/>
          </a:stretch>
        </p:blipFill>
        <p:spPr>
          <a:xfrm>
            <a:off x="1109662" y="2438400"/>
            <a:ext cx="6924675" cy="2352675"/>
          </a:xfrm>
          <a:prstGeom prst="rect">
            <a:avLst/>
          </a:prstGeom>
        </p:spPr>
      </p:pic>
    </p:spTree>
    <p:extLst>
      <p:ext uri="{BB962C8B-B14F-4D97-AF65-F5344CB8AC3E}">
        <p14:creationId xmlns:p14="http://schemas.microsoft.com/office/powerpoint/2010/main" val="254022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95362" y="1866900"/>
            <a:ext cx="7153275" cy="3124200"/>
          </a:xfrm>
          <a:prstGeom prst="rect">
            <a:avLst/>
          </a:prstGeom>
        </p:spPr>
      </p:pic>
    </p:spTree>
    <p:extLst>
      <p:ext uri="{BB962C8B-B14F-4D97-AF65-F5344CB8AC3E}">
        <p14:creationId xmlns:p14="http://schemas.microsoft.com/office/powerpoint/2010/main" val="36488375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RBF neuron activation function</a:t>
            </a:r>
          </a:p>
        </p:txBody>
      </p:sp>
      <p:pic>
        <p:nvPicPr>
          <p:cNvPr id="5" name="Picture 4"/>
          <p:cNvPicPr>
            <a:picLocks noChangeAspect="1"/>
          </p:cNvPicPr>
          <p:nvPr/>
        </p:nvPicPr>
        <p:blipFill>
          <a:blip r:embed="rId2"/>
          <a:stretch>
            <a:fillRect/>
          </a:stretch>
        </p:blipFill>
        <p:spPr>
          <a:xfrm>
            <a:off x="1111393" y="1462809"/>
            <a:ext cx="6772275" cy="1238250"/>
          </a:xfrm>
          <a:prstGeom prst="rect">
            <a:avLst/>
          </a:prstGeom>
        </p:spPr>
      </p:pic>
      <p:pic>
        <p:nvPicPr>
          <p:cNvPr id="6" name="Picture 5"/>
          <p:cNvPicPr>
            <a:picLocks noChangeAspect="1"/>
          </p:cNvPicPr>
          <p:nvPr/>
        </p:nvPicPr>
        <p:blipFill>
          <a:blip r:embed="rId3"/>
          <a:stretch>
            <a:fillRect/>
          </a:stretch>
        </p:blipFill>
        <p:spPr>
          <a:xfrm>
            <a:off x="1111393" y="2831955"/>
            <a:ext cx="6962775" cy="1390650"/>
          </a:xfrm>
          <a:prstGeom prst="rect">
            <a:avLst/>
          </a:prstGeom>
        </p:spPr>
      </p:pic>
      <p:pic>
        <p:nvPicPr>
          <p:cNvPr id="7" name="Picture 6"/>
          <p:cNvPicPr>
            <a:picLocks noChangeAspect="1"/>
          </p:cNvPicPr>
          <p:nvPr/>
        </p:nvPicPr>
        <p:blipFill>
          <a:blip r:embed="rId4"/>
          <a:stretch>
            <a:fillRect/>
          </a:stretch>
        </p:blipFill>
        <p:spPr>
          <a:xfrm>
            <a:off x="968518" y="4427465"/>
            <a:ext cx="6915150" cy="1724025"/>
          </a:xfrm>
          <a:prstGeom prst="rect">
            <a:avLst/>
          </a:prstGeom>
        </p:spPr>
      </p:pic>
    </p:spTree>
    <p:extLst>
      <p:ext uri="{BB962C8B-B14F-4D97-AF65-F5344CB8AC3E}">
        <p14:creationId xmlns:p14="http://schemas.microsoft.com/office/powerpoint/2010/main" val="14756955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RBF Neuron activation for different values of beta</a:t>
            </a:r>
            <a:endParaRPr lang="en-US" dirty="0"/>
          </a:p>
        </p:txBody>
      </p:sp>
      <p:pic>
        <p:nvPicPr>
          <p:cNvPr id="5" name="Picture 4"/>
          <p:cNvPicPr>
            <a:picLocks noChangeAspect="1"/>
          </p:cNvPicPr>
          <p:nvPr/>
        </p:nvPicPr>
        <p:blipFill>
          <a:blip r:embed="rId2"/>
          <a:stretch>
            <a:fillRect/>
          </a:stretch>
        </p:blipFill>
        <p:spPr>
          <a:xfrm>
            <a:off x="2052637" y="1976437"/>
            <a:ext cx="5038725" cy="2905125"/>
          </a:xfrm>
          <a:prstGeom prst="rect">
            <a:avLst/>
          </a:prstGeom>
        </p:spPr>
      </p:pic>
    </p:spTree>
    <p:extLst>
      <p:ext uri="{BB962C8B-B14F-4D97-AF65-F5344CB8AC3E}">
        <p14:creationId xmlns:p14="http://schemas.microsoft.com/office/powerpoint/2010/main" val="34403207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Training The RBFN</a:t>
            </a:r>
            <a:br>
              <a:rPr lang="en-US" b="1" dirty="0"/>
            </a:br>
            <a:endParaRPr lang="en-US" dirty="0"/>
          </a:p>
        </p:txBody>
      </p:sp>
      <p:pic>
        <p:nvPicPr>
          <p:cNvPr id="5" name="Picture 4"/>
          <p:cNvPicPr>
            <a:picLocks noChangeAspect="1"/>
          </p:cNvPicPr>
          <p:nvPr/>
        </p:nvPicPr>
        <p:blipFill>
          <a:blip r:embed="rId2"/>
          <a:stretch>
            <a:fillRect/>
          </a:stretch>
        </p:blipFill>
        <p:spPr>
          <a:xfrm>
            <a:off x="1095375" y="2962275"/>
            <a:ext cx="6953250" cy="933450"/>
          </a:xfrm>
          <a:prstGeom prst="rect">
            <a:avLst/>
          </a:prstGeom>
        </p:spPr>
      </p:pic>
    </p:spTree>
    <p:extLst>
      <p:ext uri="{BB962C8B-B14F-4D97-AF65-F5344CB8AC3E}">
        <p14:creationId xmlns:p14="http://schemas.microsoft.com/office/powerpoint/2010/main" val="17648097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latin typeface="Times New Roman" pitchFamily="18" charset="0"/>
                <a:cs typeface="Times New Roman" pitchFamily="18" charset="0"/>
              </a:rPr>
              <a:t>Radial-Basis Function Networks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fi-FI" sz="2000" dirty="0" smtClean="0">
                <a:latin typeface="Times New Roman" pitchFamily="18" charset="0"/>
                <a:cs typeface="Times New Roman" pitchFamily="18" charset="0"/>
              </a:rPr>
              <a:t> </a:t>
            </a:r>
          </a:p>
          <a:p>
            <a:pPr>
              <a:buNone/>
            </a:pPr>
            <a:r>
              <a:rPr lang="fi-FI" sz="2400" dirty="0" smtClean="0">
                <a:latin typeface="Times New Roman" pitchFamily="18" charset="0"/>
                <a:cs typeface="Times New Roman" pitchFamily="18" charset="0"/>
              </a:rPr>
              <a:t>Radial-Basis Function network (RBF) is a three layers architecture:</a:t>
            </a:r>
          </a:p>
          <a:p>
            <a:pPr algn="just"/>
            <a:r>
              <a:rPr lang="fi-FI" sz="2400" dirty="0" smtClean="0">
                <a:latin typeface="Times New Roman" pitchFamily="18" charset="0"/>
                <a:cs typeface="Times New Roman" pitchFamily="18" charset="0"/>
              </a:rPr>
              <a:t>Input Layer: The input layer is made up of source nodes that connect the network to its environment.</a:t>
            </a:r>
          </a:p>
          <a:p>
            <a:pPr algn="just"/>
            <a:r>
              <a:rPr lang="fi-FI" sz="2400" dirty="0" smtClean="0">
                <a:latin typeface="Times New Roman" pitchFamily="18" charset="0"/>
                <a:cs typeface="Times New Roman" pitchFamily="18" charset="0"/>
              </a:rPr>
              <a:t>Hidden Layer: In this layer a nonlinear transformation is applied from the input space to the hidden space. </a:t>
            </a:r>
          </a:p>
          <a:p>
            <a:pPr algn="just"/>
            <a:r>
              <a:rPr lang="fi-FI" sz="2400" dirty="0" smtClean="0">
                <a:latin typeface="Times New Roman" pitchFamily="18" charset="0"/>
                <a:cs typeface="Times New Roman" pitchFamily="18" charset="0"/>
              </a:rPr>
              <a:t>Output Layer: The output layer is linear, supplying the response of the network to the activation pattern applied to the input layer.</a:t>
            </a:r>
          </a:p>
          <a:p>
            <a:pPr algn="just"/>
            <a:endParaRPr lang="fi-FI" sz="2400" dirty="0" smtClean="0">
              <a:latin typeface="Times New Roman" pitchFamily="18" charset="0"/>
              <a:cs typeface="Times New Roman" pitchFamily="18" charset="0"/>
            </a:endParaRPr>
          </a:p>
          <a:p>
            <a:pPr algn="just"/>
            <a:endParaRPr lang="fi-FI"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Selecting Beta Values</a:t>
            </a:r>
            <a:br>
              <a:rPr lang="en-US" b="1" dirty="0"/>
            </a:br>
            <a:endParaRPr lang="en-US" dirty="0"/>
          </a:p>
        </p:txBody>
      </p:sp>
      <p:pic>
        <p:nvPicPr>
          <p:cNvPr id="5" name="Picture 4"/>
          <p:cNvPicPr>
            <a:picLocks noChangeAspect="1"/>
          </p:cNvPicPr>
          <p:nvPr/>
        </p:nvPicPr>
        <p:blipFill>
          <a:blip r:embed="rId2"/>
          <a:stretch>
            <a:fillRect/>
          </a:stretch>
        </p:blipFill>
        <p:spPr>
          <a:xfrm>
            <a:off x="938212" y="1400175"/>
            <a:ext cx="7267575" cy="4057650"/>
          </a:xfrm>
          <a:prstGeom prst="rect">
            <a:avLst/>
          </a:prstGeom>
        </p:spPr>
      </p:pic>
    </p:spTree>
    <p:extLst>
      <p:ext uri="{BB962C8B-B14F-4D97-AF65-F5344CB8AC3E}">
        <p14:creationId xmlns:p14="http://schemas.microsoft.com/office/powerpoint/2010/main" val="12048429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RBFN as a Neural Network</a:t>
            </a:r>
            <a:br>
              <a:rPr lang="en-US" b="1" dirty="0"/>
            </a:b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066800"/>
            <a:ext cx="5715000" cy="5490007"/>
          </a:xfrm>
          <a:prstGeom prst="rect">
            <a:avLst/>
          </a:prstGeom>
        </p:spPr>
      </p:pic>
    </p:spTree>
    <p:extLst>
      <p:ext uri="{BB962C8B-B14F-4D97-AF65-F5344CB8AC3E}">
        <p14:creationId xmlns:p14="http://schemas.microsoft.com/office/powerpoint/2010/main" val="12275706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Example: XOR Problem</a:t>
            </a:r>
            <a:endParaRPr lang="en-US" dirty="0">
              <a:latin typeface="Times New Roman" pitchFamily="18" charset="0"/>
              <a:cs typeface="Times New Roman" pitchFamily="18" charset="0"/>
            </a:endParaRPr>
          </a:p>
        </p:txBody>
      </p:sp>
      <p:sp>
        <p:nvSpPr>
          <p:cNvPr id="5" name="Rectangle 4"/>
          <p:cNvSpPr>
            <a:spLocks noGrp="1" noChangeArrowheads="1"/>
          </p:cNvSpPr>
          <p:nvPr>
            <p:ph idx="1"/>
          </p:nvPr>
        </p:nvSpPr>
        <p:spPr/>
        <p:txBody>
          <a:bodyPr/>
          <a:lstStyle/>
          <a:p>
            <a:pPr>
              <a:buClr>
                <a:schemeClr val="tx1"/>
              </a:buClr>
            </a:pPr>
            <a:r>
              <a:rPr lang="en-US" sz="2400" dirty="0">
                <a:latin typeface="Times New Roman" pitchFamily="18" charset="0"/>
                <a:cs typeface="Times New Roman" pitchFamily="18" charset="0"/>
              </a:rPr>
              <a:t>Input space:</a:t>
            </a:r>
          </a:p>
          <a:p>
            <a:pPr>
              <a:buClr>
                <a:schemeClr val="tx1"/>
              </a:buClr>
            </a:pPr>
            <a:endParaRPr lang="en-US" sz="2400" dirty="0">
              <a:latin typeface="Times New Roman" pitchFamily="18" charset="0"/>
              <a:cs typeface="Times New Roman" pitchFamily="18" charset="0"/>
            </a:endParaRPr>
          </a:p>
          <a:p>
            <a:pPr>
              <a:buClr>
                <a:schemeClr val="tx1"/>
              </a:buClr>
            </a:pPr>
            <a:endParaRPr lang="en-US" sz="2400" dirty="0">
              <a:latin typeface="Times New Roman" pitchFamily="18" charset="0"/>
              <a:cs typeface="Times New Roman" pitchFamily="18" charset="0"/>
            </a:endParaRPr>
          </a:p>
          <a:p>
            <a:pPr>
              <a:buClr>
                <a:schemeClr val="tx1"/>
              </a:buClr>
            </a:pPr>
            <a:endParaRPr lang="en-US" sz="2400" dirty="0">
              <a:latin typeface="Times New Roman" pitchFamily="18" charset="0"/>
              <a:cs typeface="Times New Roman" pitchFamily="18" charset="0"/>
            </a:endParaRPr>
          </a:p>
          <a:p>
            <a:pPr>
              <a:buClr>
                <a:schemeClr val="tx1"/>
              </a:buClr>
            </a:pPr>
            <a:endParaRPr lang="en-US" sz="2400" dirty="0">
              <a:latin typeface="Times New Roman" pitchFamily="18" charset="0"/>
              <a:cs typeface="Times New Roman" pitchFamily="18" charset="0"/>
            </a:endParaRPr>
          </a:p>
          <a:p>
            <a:pPr>
              <a:buClr>
                <a:schemeClr val="tx1"/>
              </a:buClr>
            </a:pPr>
            <a:r>
              <a:rPr lang="en-US" sz="2400" dirty="0">
                <a:latin typeface="Times New Roman" pitchFamily="18" charset="0"/>
                <a:cs typeface="Times New Roman" pitchFamily="18" charset="0"/>
              </a:rPr>
              <a:t>Output space:</a:t>
            </a:r>
          </a:p>
          <a:p>
            <a:pPr>
              <a:buClr>
                <a:schemeClr val="tx1"/>
              </a:buClr>
            </a:pP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Construct an RBF pattern classifier such that:</a:t>
            </a:r>
          </a:p>
          <a:p>
            <a:pPr lvl="1">
              <a:buFontTx/>
              <a:buNone/>
            </a:pPr>
            <a:r>
              <a:rPr lang="en-US" sz="2400" dirty="0">
                <a:latin typeface="Times New Roman" pitchFamily="18" charset="0"/>
                <a:cs typeface="Times New Roman" pitchFamily="18" charset="0"/>
              </a:rPr>
              <a:t>(0,0) and (1,1) are mapped to 0, class C1</a:t>
            </a:r>
          </a:p>
          <a:p>
            <a:pPr lvl="1">
              <a:buFontTx/>
              <a:buNone/>
            </a:pPr>
            <a:r>
              <a:rPr lang="en-US" sz="2400" dirty="0">
                <a:latin typeface="Times New Roman" pitchFamily="18" charset="0"/>
                <a:cs typeface="Times New Roman" pitchFamily="18" charset="0"/>
              </a:rPr>
              <a:t>(1,0) and (0,1) are mapped to 1, class C2</a:t>
            </a:r>
          </a:p>
        </p:txBody>
      </p:sp>
      <p:sp>
        <p:nvSpPr>
          <p:cNvPr id="6" name="TextBox 5"/>
          <p:cNvSpPr txBox="1"/>
          <p:nvPr/>
        </p:nvSpPr>
        <p:spPr>
          <a:xfrm>
            <a:off x="304800" y="2590800"/>
            <a:ext cx="184731" cy="369332"/>
          </a:xfrm>
          <a:prstGeom prst="rect">
            <a:avLst/>
          </a:prstGeom>
          <a:noFill/>
        </p:spPr>
        <p:txBody>
          <a:bodyPr wrap="none" rtlCol="0">
            <a:spAutoFit/>
          </a:bodyPr>
          <a:lstStyle/>
          <a:p>
            <a:endParaRPr lang="en-US" dirty="0"/>
          </a:p>
        </p:txBody>
      </p:sp>
      <p:grpSp>
        <p:nvGrpSpPr>
          <p:cNvPr id="7" name="Group 5"/>
          <p:cNvGrpSpPr>
            <a:grpSpLocks/>
          </p:cNvGrpSpPr>
          <p:nvPr/>
        </p:nvGrpSpPr>
        <p:grpSpPr bwMode="auto">
          <a:xfrm>
            <a:off x="2667000" y="1600200"/>
            <a:ext cx="2592388" cy="1738313"/>
            <a:chOff x="2736" y="1440"/>
            <a:chExt cx="1633" cy="1095"/>
          </a:xfrm>
        </p:grpSpPr>
        <p:sp>
          <p:nvSpPr>
            <p:cNvPr id="8" name="Line 6"/>
            <p:cNvSpPr>
              <a:spLocks noChangeShapeType="1"/>
            </p:cNvSpPr>
            <p:nvPr/>
          </p:nvSpPr>
          <p:spPr bwMode="auto">
            <a:xfrm flipV="1">
              <a:off x="3120" y="1632"/>
              <a:ext cx="0" cy="816"/>
            </a:xfrm>
            <a:prstGeom prst="line">
              <a:avLst/>
            </a:prstGeom>
            <a:noFill/>
            <a:ln w="12700">
              <a:solidFill>
                <a:schemeClr val="tx1"/>
              </a:solidFill>
              <a:round/>
              <a:headEnd/>
              <a:tailEnd type="triangle" w="med" len="med"/>
            </a:ln>
            <a:effectLst/>
          </p:spPr>
          <p:txBody>
            <a:bodyPr wrap="none" anchor="ctr">
              <a:spAutoFit/>
            </a:bodyPr>
            <a:lstStyle/>
            <a:p>
              <a:endParaRPr lang="en-US"/>
            </a:p>
          </p:txBody>
        </p:sp>
        <p:sp>
          <p:nvSpPr>
            <p:cNvPr id="9" name="Line 7"/>
            <p:cNvSpPr>
              <a:spLocks noChangeShapeType="1"/>
            </p:cNvSpPr>
            <p:nvPr/>
          </p:nvSpPr>
          <p:spPr bwMode="auto">
            <a:xfrm>
              <a:off x="3024" y="2352"/>
              <a:ext cx="1104" cy="0"/>
            </a:xfrm>
            <a:prstGeom prst="line">
              <a:avLst/>
            </a:prstGeom>
            <a:noFill/>
            <a:ln w="12700">
              <a:solidFill>
                <a:schemeClr val="tx1"/>
              </a:solidFill>
              <a:round/>
              <a:headEnd/>
              <a:tailEnd type="triangle" w="med" len="med"/>
            </a:ln>
            <a:effectLst/>
          </p:spPr>
          <p:txBody>
            <a:bodyPr anchor="ctr">
              <a:spAutoFit/>
            </a:bodyPr>
            <a:lstStyle/>
            <a:p>
              <a:endParaRPr lang="en-US"/>
            </a:p>
          </p:txBody>
        </p:sp>
        <p:sp>
          <p:nvSpPr>
            <p:cNvPr id="10" name="Oval 8"/>
            <p:cNvSpPr>
              <a:spLocks noChangeArrowheads="1"/>
            </p:cNvSpPr>
            <p:nvPr/>
          </p:nvSpPr>
          <p:spPr bwMode="auto">
            <a:xfrm>
              <a:off x="3696" y="1824"/>
              <a:ext cx="96" cy="96"/>
            </a:xfrm>
            <a:prstGeom prst="ellipse">
              <a:avLst/>
            </a:prstGeom>
            <a:solidFill>
              <a:schemeClr val="accent2"/>
            </a:solidFill>
            <a:ln w="12700">
              <a:noFill/>
              <a:round/>
              <a:headEnd/>
              <a:tailEnd/>
            </a:ln>
            <a:effectLst/>
          </p:spPr>
          <p:txBody>
            <a:bodyPr wrap="none" anchor="ctr">
              <a:spAutoFit/>
            </a:bodyPr>
            <a:lstStyle/>
            <a:p>
              <a:endParaRPr lang="en-US"/>
            </a:p>
          </p:txBody>
        </p:sp>
        <p:sp>
          <p:nvSpPr>
            <p:cNvPr id="11" name="Oval 9"/>
            <p:cNvSpPr>
              <a:spLocks noChangeArrowheads="1"/>
            </p:cNvSpPr>
            <p:nvPr/>
          </p:nvSpPr>
          <p:spPr bwMode="auto">
            <a:xfrm>
              <a:off x="3072" y="2304"/>
              <a:ext cx="96" cy="96"/>
            </a:xfrm>
            <a:prstGeom prst="ellipse">
              <a:avLst/>
            </a:prstGeom>
            <a:solidFill>
              <a:schemeClr val="accent2"/>
            </a:solidFill>
            <a:ln w="12700">
              <a:noFill/>
              <a:round/>
              <a:headEnd/>
              <a:tailEnd/>
            </a:ln>
            <a:effectLst/>
          </p:spPr>
          <p:txBody>
            <a:bodyPr wrap="none" anchor="ctr">
              <a:spAutoFit/>
            </a:bodyPr>
            <a:lstStyle/>
            <a:p>
              <a:endParaRPr lang="en-US"/>
            </a:p>
          </p:txBody>
        </p:sp>
        <p:sp>
          <p:nvSpPr>
            <p:cNvPr id="12" name="Oval 10"/>
            <p:cNvSpPr>
              <a:spLocks noChangeArrowheads="1"/>
            </p:cNvSpPr>
            <p:nvPr/>
          </p:nvSpPr>
          <p:spPr bwMode="auto">
            <a:xfrm>
              <a:off x="3072" y="1824"/>
              <a:ext cx="96" cy="96"/>
            </a:xfrm>
            <a:prstGeom prst="ellipse">
              <a:avLst/>
            </a:prstGeom>
            <a:solidFill>
              <a:srgbClr val="0070C0"/>
            </a:solidFill>
            <a:ln w="12700">
              <a:noFill/>
              <a:round/>
              <a:headEnd/>
              <a:tailEnd/>
            </a:ln>
            <a:effectLst/>
          </p:spPr>
          <p:txBody>
            <a:bodyPr wrap="none" anchor="ctr">
              <a:spAutoFit/>
            </a:bodyPr>
            <a:lstStyle/>
            <a:p>
              <a:endParaRPr lang="en-US"/>
            </a:p>
          </p:txBody>
        </p:sp>
        <p:sp>
          <p:nvSpPr>
            <p:cNvPr id="13" name="Oval 11"/>
            <p:cNvSpPr>
              <a:spLocks noChangeArrowheads="1"/>
            </p:cNvSpPr>
            <p:nvPr/>
          </p:nvSpPr>
          <p:spPr bwMode="auto">
            <a:xfrm>
              <a:off x="3696" y="2304"/>
              <a:ext cx="96" cy="96"/>
            </a:xfrm>
            <a:prstGeom prst="ellipse">
              <a:avLst/>
            </a:prstGeom>
            <a:solidFill>
              <a:srgbClr val="0070C0"/>
            </a:solidFill>
            <a:ln w="12700">
              <a:noFill/>
              <a:round/>
              <a:headEnd/>
              <a:tailEnd/>
            </a:ln>
            <a:effectLst/>
          </p:spPr>
          <p:txBody>
            <a:bodyPr wrap="none" anchor="ctr">
              <a:spAutoFit/>
            </a:bodyPr>
            <a:lstStyle/>
            <a:p>
              <a:endParaRPr lang="en-US"/>
            </a:p>
          </p:txBody>
        </p:sp>
        <p:sp>
          <p:nvSpPr>
            <p:cNvPr id="14" name="Text Box 12"/>
            <p:cNvSpPr txBox="1">
              <a:spLocks noChangeArrowheads="1"/>
            </p:cNvSpPr>
            <p:nvPr/>
          </p:nvSpPr>
          <p:spPr bwMode="auto">
            <a:xfrm>
              <a:off x="3734" y="1655"/>
              <a:ext cx="412" cy="231"/>
            </a:xfrm>
            <a:prstGeom prst="rect">
              <a:avLst/>
            </a:prstGeom>
            <a:noFill/>
            <a:ln w="12700">
              <a:noFill/>
              <a:miter lim="800000"/>
              <a:headEnd/>
              <a:tailEnd/>
            </a:ln>
            <a:effectLst/>
          </p:spPr>
          <p:txBody>
            <a:bodyPr wrap="none">
              <a:spAutoFit/>
            </a:bodyPr>
            <a:lstStyle/>
            <a:p>
              <a:pPr defTabSz="762000"/>
              <a:r>
                <a:rPr lang="en-US" sz="1800">
                  <a:solidFill>
                    <a:srgbClr val="009900"/>
                  </a:solidFill>
                </a:rPr>
                <a:t>(1,1)</a:t>
              </a:r>
            </a:p>
          </p:txBody>
        </p:sp>
        <p:sp>
          <p:nvSpPr>
            <p:cNvPr id="15" name="Text Box 13"/>
            <p:cNvSpPr txBox="1">
              <a:spLocks noChangeArrowheads="1"/>
            </p:cNvSpPr>
            <p:nvPr/>
          </p:nvSpPr>
          <p:spPr bwMode="auto">
            <a:xfrm>
              <a:off x="2736" y="1632"/>
              <a:ext cx="412" cy="231"/>
            </a:xfrm>
            <a:prstGeom prst="rect">
              <a:avLst/>
            </a:prstGeom>
            <a:noFill/>
            <a:ln w="12700">
              <a:noFill/>
              <a:miter lim="800000"/>
              <a:headEnd/>
              <a:tailEnd/>
            </a:ln>
            <a:effectLst/>
          </p:spPr>
          <p:txBody>
            <a:bodyPr wrap="none">
              <a:spAutoFit/>
            </a:bodyPr>
            <a:lstStyle/>
            <a:p>
              <a:pPr defTabSz="762000"/>
              <a:r>
                <a:rPr lang="en-US" sz="1800">
                  <a:solidFill>
                    <a:srgbClr val="009900"/>
                  </a:solidFill>
                </a:rPr>
                <a:t>(0,1)</a:t>
              </a:r>
            </a:p>
          </p:txBody>
        </p:sp>
        <p:sp>
          <p:nvSpPr>
            <p:cNvPr id="16" name="Text Box 14"/>
            <p:cNvSpPr txBox="1">
              <a:spLocks noChangeArrowheads="1"/>
            </p:cNvSpPr>
            <p:nvPr/>
          </p:nvSpPr>
          <p:spPr bwMode="auto">
            <a:xfrm>
              <a:off x="2736" y="2304"/>
              <a:ext cx="412" cy="231"/>
            </a:xfrm>
            <a:prstGeom prst="rect">
              <a:avLst/>
            </a:prstGeom>
            <a:noFill/>
            <a:ln w="12700">
              <a:noFill/>
              <a:miter lim="800000"/>
              <a:headEnd/>
              <a:tailEnd/>
            </a:ln>
            <a:effectLst/>
          </p:spPr>
          <p:txBody>
            <a:bodyPr wrap="none">
              <a:spAutoFit/>
            </a:bodyPr>
            <a:lstStyle/>
            <a:p>
              <a:pPr defTabSz="762000"/>
              <a:r>
                <a:rPr lang="en-US" sz="1800">
                  <a:solidFill>
                    <a:srgbClr val="009900"/>
                  </a:solidFill>
                </a:rPr>
                <a:t>(0,0)</a:t>
              </a:r>
            </a:p>
          </p:txBody>
        </p:sp>
        <p:sp>
          <p:nvSpPr>
            <p:cNvPr id="17" name="Text Box 15"/>
            <p:cNvSpPr txBox="1">
              <a:spLocks noChangeArrowheads="1"/>
            </p:cNvSpPr>
            <p:nvPr/>
          </p:nvSpPr>
          <p:spPr bwMode="auto">
            <a:xfrm>
              <a:off x="3696" y="2304"/>
              <a:ext cx="412" cy="231"/>
            </a:xfrm>
            <a:prstGeom prst="rect">
              <a:avLst/>
            </a:prstGeom>
            <a:noFill/>
            <a:ln w="12700">
              <a:noFill/>
              <a:miter lim="800000"/>
              <a:headEnd/>
              <a:tailEnd/>
            </a:ln>
            <a:effectLst/>
          </p:spPr>
          <p:txBody>
            <a:bodyPr wrap="none">
              <a:spAutoFit/>
            </a:bodyPr>
            <a:lstStyle/>
            <a:p>
              <a:pPr defTabSz="762000"/>
              <a:r>
                <a:rPr lang="en-US" sz="1800" dirty="0">
                  <a:solidFill>
                    <a:srgbClr val="009900"/>
                  </a:solidFill>
                </a:rPr>
                <a:t>(1,0)</a:t>
              </a:r>
            </a:p>
          </p:txBody>
        </p:sp>
        <p:sp>
          <p:nvSpPr>
            <p:cNvPr id="18" name="Text Box 16"/>
            <p:cNvSpPr txBox="1">
              <a:spLocks noChangeArrowheads="1"/>
            </p:cNvSpPr>
            <p:nvPr/>
          </p:nvSpPr>
          <p:spPr bwMode="auto">
            <a:xfrm>
              <a:off x="4128" y="2208"/>
              <a:ext cx="241" cy="231"/>
            </a:xfrm>
            <a:prstGeom prst="rect">
              <a:avLst/>
            </a:prstGeom>
            <a:noFill/>
            <a:ln w="12700">
              <a:noFill/>
              <a:miter lim="800000"/>
              <a:headEnd/>
              <a:tailEnd/>
            </a:ln>
            <a:effectLst/>
          </p:spPr>
          <p:txBody>
            <a:bodyPr wrap="none">
              <a:spAutoFit/>
            </a:bodyPr>
            <a:lstStyle/>
            <a:p>
              <a:pPr defTabSz="762000"/>
              <a:r>
                <a:rPr lang="en-US" sz="1800"/>
                <a:t>x</a:t>
              </a:r>
              <a:r>
                <a:rPr lang="en-US" sz="1800" b="1" baseline="-25000"/>
                <a:t>1</a:t>
              </a:r>
              <a:endParaRPr lang="en-US"/>
            </a:p>
          </p:txBody>
        </p:sp>
        <p:sp>
          <p:nvSpPr>
            <p:cNvPr id="19" name="Text Box 17"/>
            <p:cNvSpPr txBox="1">
              <a:spLocks noChangeArrowheads="1"/>
            </p:cNvSpPr>
            <p:nvPr/>
          </p:nvSpPr>
          <p:spPr bwMode="auto">
            <a:xfrm>
              <a:off x="2928" y="1440"/>
              <a:ext cx="241" cy="231"/>
            </a:xfrm>
            <a:prstGeom prst="rect">
              <a:avLst/>
            </a:prstGeom>
            <a:noFill/>
            <a:ln w="12700">
              <a:noFill/>
              <a:miter lim="800000"/>
              <a:headEnd/>
              <a:tailEnd/>
            </a:ln>
            <a:effectLst/>
          </p:spPr>
          <p:txBody>
            <a:bodyPr wrap="none">
              <a:spAutoFit/>
            </a:bodyPr>
            <a:lstStyle/>
            <a:p>
              <a:pPr defTabSz="762000"/>
              <a:r>
                <a:rPr lang="en-US" sz="1800"/>
                <a:t>x</a:t>
              </a:r>
              <a:r>
                <a:rPr lang="en-US" sz="1800" b="1" baseline="-25000"/>
                <a:t>2</a:t>
              </a:r>
              <a:endParaRPr lang="en-US"/>
            </a:p>
          </p:txBody>
        </p:sp>
      </p:grpSp>
      <p:grpSp>
        <p:nvGrpSpPr>
          <p:cNvPr id="21" name="Group 18"/>
          <p:cNvGrpSpPr>
            <a:grpSpLocks/>
          </p:cNvGrpSpPr>
          <p:nvPr/>
        </p:nvGrpSpPr>
        <p:grpSpPr bwMode="auto">
          <a:xfrm>
            <a:off x="2971800" y="3886200"/>
            <a:ext cx="2035175" cy="479425"/>
            <a:chOff x="2688" y="1920"/>
            <a:chExt cx="1282" cy="302"/>
          </a:xfrm>
        </p:grpSpPr>
        <p:sp>
          <p:nvSpPr>
            <p:cNvPr id="22" name="Line 19"/>
            <p:cNvSpPr>
              <a:spLocks noChangeShapeType="1"/>
            </p:cNvSpPr>
            <p:nvPr/>
          </p:nvSpPr>
          <p:spPr bwMode="auto">
            <a:xfrm>
              <a:off x="2688" y="2160"/>
              <a:ext cx="1104" cy="0"/>
            </a:xfrm>
            <a:prstGeom prst="line">
              <a:avLst/>
            </a:prstGeom>
            <a:noFill/>
            <a:ln w="12700">
              <a:solidFill>
                <a:schemeClr val="tx1"/>
              </a:solidFill>
              <a:round/>
              <a:headEnd/>
              <a:tailEnd type="triangle" w="med" len="med"/>
            </a:ln>
            <a:effectLst/>
          </p:spPr>
          <p:txBody>
            <a:bodyPr wrap="none" anchor="ctr">
              <a:spAutoFit/>
            </a:bodyPr>
            <a:lstStyle/>
            <a:p>
              <a:endParaRPr lang="en-US"/>
            </a:p>
          </p:txBody>
        </p:sp>
        <p:sp>
          <p:nvSpPr>
            <p:cNvPr id="23" name="Oval 20"/>
            <p:cNvSpPr>
              <a:spLocks noChangeArrowheads="1"/>
            </p:cNvSpPr>
            <p:nvPr/>
          </p:nvSpPr>
          <p:spPr bwMode="auto">
            <a:xfrm>
              <a:off x="2736" y="2112"/>
              <a:ext cx="96" cy="96"/>
            </a:xfrm>
            <a:prstGeom prst="ellipse">
              <a:avLst/>
            </a:prstGeom>
            <a:solidFill>
              <a:schemeClr val="accent2"/>
            </a:solidFill>
            <a:ln w="12700">
              <a:noFill/>
              <a:round/>
              <a:headEnd/>
              <a:tailEnd/>
            </a:ln>
            <a:effectLst/>
          </p:spPr>
          <p:txBody>
            <a:bodyPr wrap="none" anchor="ctr">
              <a:spAutoFit/>
            </a:bodyPr>
            <a:lstStyle/>
            <a:p>
              <a:endParaRPr lang="en-US"/>
            </a:p>
          </p:txBody>
        </p:sp>
        <p:sp>
          <p:nvSpPr>
            <p:cNvPr id="24" name="Oval 21"/>
            <p:cNvSpPr>
              <a:spLocks noChangeArrowheads="1"/>
            </p:cNvSpPr>
            <p:nvPr/>
          </p:nvSpPr>
          <p:spPr bwMode="auto">
            <a:xfrm>
              <a:off x="3360" y="2112"/>
              <a:ext cx="96" cy="96"/>
            </a:xfrm>
            <a:prstGeom prst="ellipse">
              <a:avLst/>
            </a:prstGeom>
            <a:solidFill>
              <a:srgbClr val="0070C0"/>
            </a:solidFill>
            <a:ln w="12700">
              <a:noFill/>
              <a:round/>
              <a:headEnd/>
              <a:tailEnd/>
            </a:ln>
            <a:effectLst/>
          </p:spPr>
          <p:txBody>
            <a:bodyPr wrap="none" anchor="ctr">
              <a:spAutoFit/>
            </a:bodyPr>
            <a:lstStyle/>
            <a:p>
              <a:endParaRPr lang="en-US"/>
            </a:p>
          </p:txBody>
        </p:sp>
        <p:sp>
          <p:nvSpPr>
            <p:cNvPr id="25" name="Text Box 22"/>
            <p:cNvSpPr txBox="1">
              <a:spLocks noChangeArrowheads="1"/>
            </p:cNvSpPr>
            <p:nvPr/>
          </p:nvSpPr>
          <p:spPr bwMode="auto">
            <a:xfrm>
              <a:off x="3782" y="1991"/>
              <a:ext cx="188" cy="231"/>
            </a:xfrm>
            <a:prstGeom prst="rect">
              <a:avLst/>
            </a:prstGeom>
            <a:noFill/>
            <a:ln w="12700">
              <a:noFill/>
              <a:miter lim="800000"/>
              <a:headEnd/>
              <a:tailEnd/>
            </a:ln>
            <a:effectLst/>
          </p:spPr>
          <p:txBody>
            <a:bodyPr wrap="none">
              <a:spAutoFit/>
            </a:bodyPr>
            <a:lstStyle/>
            <a:p>
              <a:pPr defTabSz="762000"/>
              <a:r>
                <a:rPr lang="en-US" sz="1800"/>
                <a:t>y</a:t>
              </a:r>
              <a:endParaRPr lang="en-US"/>
            </a:p>
          </p:txBody>
        </p:sp>
        <p:sp>
          <p:nvSpPr>
            <p:cNvPr id="26" name="Text Box 23"/>
            <p:cNvSpPr txBox="1">
              <a:spLocks noChangeArrowheads="1"/>
            </p:cNvSpPr>
            <p:nvPr/>
          </p:nvSpPr>
          <p:spPr bwMode="auto">
            <a:xfrm>
              <a:off x="3408" y="1920"/>
              <a:ext cx="196" cy="231"/>
            </a:xfrm>
            <a:prstGeom prst="rect">
              <a:avLst/>
            </a:prstGeom>
            <a:noFill/>
            <a:ln w="12700">
              <a:noFill/>
              <a:miter lim="800000"/>
              <a:headEnd/>
              <a:tailEnd/>
            </a:ln>
            <a:effectLst/>
          </p:spPr>
          <p:txBody>
            <a:bodyPr wrap="none">
              <a:spAutoFit/>
            </a:bodyPr>
            <a:lstStyle/>
            <a:p>
              <a:pPr defTabSz="762000"/>
              <a:r>
                <a:rPr lang="en-US" sz="1800">
                  <a:solidFill>
                    <a:srgbClr val="009900"/>
                  </a:solidFill>
                </a:rPr>
                <a:t>1</a:t>
              </a:r>
              <a:endParaRPr lang="en-US"/>
            </a:p>
          </p:txBody>
        </p:sp>
        <p:sp>
          <p:nvSpPr>
            <p:cNvPr id="27" name="Text Box 24"/>
            <p:cNvSpPr txBox="1">
              <a:spLocks noChangeArrowheads="1"/>
            </p:cNvSpPr>
            <p:nvPr/>
          </p:nvSpPr>
          <p:spPr bwMode="auto">
            <a:xfrm>
              <a:off x="2784" y="1920"/>
              <a:ext cx="196" cy="231"/>
            </a:xfrm>
            <a:prstGeom prst="rect">
              <a:avLst/>
            </a:prstGeom>
            <a:noFill/>
            <a:ln w="12700">
              <a:noFill/>
              <a:miter lim="800000"/>
              <a:headEnd/>
              <a:tailEnd/>
            </a:ln>
            <a:effectLst/>
          </p:spPr>
          <p:txBody>
            <a:bodyPr wrap="none">
              <a:spAutoFit/>
            </a:bodyPr>
            <a:lstStyle/>
            <a:p>
              <a:pPr defTabSz="762000"/>
              <a:r>
                <a:rPr lang="en-US" sz="1800">
                  <a:solidFill>
                    <a:srgbClr val="009900"/>
                  </a:solidFill>
                </a:rPr>
                <a:t>0</a:t>
              </a:r>
              <a:endParaRPr lang="en-US">
                <a:solidFill>
                  <a:srgbClr val="009900"/>
                </a:solidFill>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685800" y="1295400"/>
            <a:ext cx="8458200" cy="5105400"/>
          </a:xfrm>
        </p:spPr>
        <p:txBody>
          <a:bodyPr/>
          <a:lstStyle/>
          <a:p>
            <a:r>
              <a:rPr lang="en-US" sz="2400" dirty="0">
                <a:latin typeface="Times New Roman" pitchFamily="18" charset="0"/>
                <a:cs typeface="Times New Roman" pitchFamily="18" charset="0"/>
              </a:rPr>
              <a:t>In the feature (hidden layer) space:</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000" dirty="0">
                <a:latin typeface="Times New Roman" pitchFamily="18" charset="0"/>
                <a:cs typeface="Times New Roman" pitchFamily="18" charset="0"/>
              </a:rPr>
              <a:t>When mapped into the feature space &lt; </a:t>
            </a:r>
            <a:r>
              <a:rPr lang="en-US" sz="2000" dirty="0">
                <a:latin typeface="Times New Roman" pitchFamily="18" charset="0"/>
                <a:cs typeface="Times New Roman" pitchFamily="18" charset="0"/>
                <a:sym typeface="Symbol" pitchFamily="18" charset="2"/>
              </a:rPr>
              <a:t></a:t>
            </a:r>
            <a:r>
              <a:rPr lang="en-US" sz="2000" b="1" baseline="-25000" dirty="0">
                <a:latin typeface="Times New Roman" pitchFamily="18" charset="0"/>
                <a:cs typeface="Times New Roman" pitchFamily="18" charset="0"/>
                <a:sym typeface="Symbol" pitchFamily="18" charset="2"/>
              </a:rPr>
              <a:t>1</a:t>
            </a:r>
            <a:r>
              <a:rPr lang="en-US" sz="2000" dirty="0">
                <a:latin typeface="Times New Roman" pitchFamily="18" charset="0"/>
                <a:cs typeface="Times New Roman" pitchFamily="18" charset="0"/>
              </a:rPr>
              <a:t> , </a:t>
            </a:r>
            <a:r>
              <a:rPr lang="en-US" sz="2000" dirty="0">
                <a:latin typeface="Times New Roman" pitchFamily="18" charset="0"/>
                <a:cs typeface="Times New Roman" pitchFamily="18" charset="0"/>
                <a:sym typeface="Symbol" pitchFamily="18" charset="2"/>
              </a:rPr>
              <a:t></a:t>
            </a:r>
            <a:r>
              <a:rPr lang="en-US" sz="2000" b="1" baseline="-25000" dirty="0">
                <a:latin typeface="Times New Roman" pitchFamily="18" charset="0"/>
                <a:cs typeface="Times New Roman" pitchFamily="18" charset="0"/>
                <a:sym typeface="Symbol" pitchFamily="18" charset="2"/>
              </a:rPr>
              <a:t>2</a:t>
            </a:r>
            <a:r>
              <a:rPr lang="en-US" sz="2000" dirty="0">
                <a:latin typeface="Times New Roman" pitchFamily="18" charset="0"/>
                <a:cs typeface="Times New Roman" pitchFamily="18" charset="0"/>
              </a:rPr>
              <a:t> &gt; (hidden layer), C1 and C2</a:t>
            </a:r>
            <a:r>
              <a:rPr lang="en-US" sz="2000" b="1" baseline="-25000" dirty="0">
                <a:latin typeface="Times New Roman" pitchFamily="18" charset="0"/>
                <a:cs typeface="Times New Roman" pitchFamily="18" charset="0"/>
              </a:rPr>
              <a:t> </a:t>
            </a:r>
            <a:r>
              <a:rPr lang="en-US" sz="2000" dirty="0">
                <a:latin typeface="Times New Roman" pitchFamily="18" charset="0"/>
                <a:cs typeface="Times New Roman" pitchFamily="18" charset="0"/>
              </a:rPr>
              <a:t>become </a:t>
            </a:r>
            <a:r>
              <a:rPr lang="en-US" sz="2000" i="1" dirty="0">
                <a:latin typeface="Times New Roman" pitchFamily="18" charset="0"/>
                <a:cs typeface="Times New Roman" pitchFamily="18" charset="0"/>
              </a:rPr>
              <a:t>linearly separable. </a:t>
            </a:r>
            <a:r>
              <a:rPr lang="en-US" sz="2000" dirty="0">
                <a:latin typeface="Times New Roman" pitchFamily="18" charset="0"/>
                <a:cs typeface="Times New Roman" pitchFamily="18" charset="0"/>
              </a:rPr>
              <a:t>So</a:t>
            </a:r>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pitchFamily="18" charset="2"/>
              </a:rPr>
              <a:t>a linear classifier with </a:t>
            </a:r>
            <a:r>
              <a:rPr lang="en-US" sz="2000" b="1" baseline="-25000" dirty="0">
                <a:latin typeface="Times New Roman" pitchFamily="18" charset="0"/>
                <a:cs typeface="Times New Roman" pitchFamily="18" charset="0"/>
                <a:sym typeface="Symbol" pitchFamily="18" charset="2"/>
              </a:rPr>
              <a:t>1</a:t>
            </a: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sym typeface="Bookshelf Symbol 4" pitchFamily="34" charset="2"/>
              </a:rPr>
              <a:t>x</a:t>
            </a:r>
            <a:r>
              <a:rPr lang="en-US" sz="2000" dirty="0">
                <a:latin typeface="Times New Roman" pitchFamily="18" charset="0"/>
                <a:cs typeface="Times New Roman" pitchFamily="18" charset="0"/>
                <a:sym typeface="Symbol" pitchFamily="18" charset="2"/>
              </a:rPr>
              <a:t>) and </a:t>
            </a:r>
            <a:r>
              <a:rPr lang="en-US" sz="2000" b="1" baseline="-25000" dirty="0">
                <a:latin typeface="Times New Roman" pitchFamily="18" charset="0"/>
                <a:cs typeface="Times New Roman" pitchFamily="18" charset="0"/>
                <a:sym typeface="Symbol" pitchFamily="18" charset="2"/>
              </a:rPr>
              <a:t>2</a:t>
            </a:r>
            <a:r>
              <a:rPr lang="en-US" sz="2000" dirty="0">
                <a:latin typeface="Times New Roman" pitchFamily="18" charset="0"/>
                <a:cs typeface="Times New Roman" pitchFamily="18" charset="0"/>
                <a:sym typeface="Symbol" pitchFamily="18" charset="2"/>
              </a:rPr>
              <a:t>(</a:t>
            </a:r>
            <a:r>
              <a:rPr lang="en-US" sz="2000" dirty="0">
                <a:latin typeface="Times New Roman" pitchFamily="18" charset="0"/>
                <a:cs typeface="Times New Roman" pitchFamily="18" charset="0"/>
                <a:sym typeface="Bookshelf Symbol 4" pitchFamily="34" charset="2"/>
              </a:rPr>
              <a:t>x</a:t>
            </a:r>
            <a:r>
              <a:rPr lang="en-US" sz="2000" dirty="0">
                <a:latin typeface="Times New Roman" pitchFamily="18" charset="0"/>
                <a:cs typeface="Times New Roman" pitchFamily="18" charset="0"/>
                <a:sym typeface="Symbol" pitchFamily="18" charset="2"/>
              </a:rPr>
              <a:t>) as inputs can be used to solve the XOR problem.</a:t>
            </a:r>
            <a:r>
              <a:rPr lang="en-US" sz="2400" dirty="0">
                <a:latin typeface="Times New Roman" pitchFamily="18" charset="0"/>
                <a:cs typeface="Times New Roman" pitchFamily="18" charset="0"/>
                <a:sym typeface="Symbol" pitchFamily="18" charset="2"/>
              </a:rPr>
              <a:t> </a:t>
            </a:r>
          </a:p>
        </p:txBody>
      </p:sp>
      <p:sp>
        <p:nvSpPr>
          <p:cNvPr id="18436" name="Rectangle 4"/>
          <p:cNvSpPr>
            <a:spLocks noChangeArrowheads="1"/>
          </p:cNvSpPr>
          <p:nvPr/>
        </p:nvSpPr>
        <p:spPr bwMode="auto">
          <a:xfrm>
            <a:off x="304800" y="152400"/>
            <a:ext cx="8839200" cy="1143000"/>
          </a:xfrm>
          <a:prstGeom prst="rect">
            <a:avLst/>
          </a:prstGeom>
          <a:noFill/>
          <a:ln w="9525">
            <a:noFill/>
            <a:miter lim="800000"/>
            <a:headEnd/>
            <a:tailEnd/>
          </a:ln>
          <a:effectLst/>
        </p:spPr>
        <p:txBody>
          <a:bodyPr lIns="92075" tIns="46038" rIns="92075" bIns="46038" anchor="ctr"/>
          <a:lstStyle/>
          <a:p>
            <a:pPr algn="ctr"/>
            <a:r>
              <a:rPr lang="en-US" sz="4000" dirty="0">
                <a:latin typeface="Times New Roman" pitchFamily="18" charset="0"/>
                <a:cs typeface="Times New Roman" pitchFamily="18" charset="0"/>
              </a:rPr>
              <a:t>Example: the XOR problem </a:t>
            </a:r>
            <a:endParaRPr lang="en-US" sz="4400" dirty="0">
              <a:latin typeface="Times New Roman" pitchFamily="18" charset="0"/>
              <a:cs typeface="Times New Roman" pitchFamily="18" charset="0"/>
            </a:endParaRPr>
          </a:p>
        </p:txBody>
      </p:sp>
      <p:graphicFrame>
        <p:nvGraphicFramePr>
          <p:cNvPr id="18437" name="Object 5"/>
          <p:cNvGraphicFramePr>
            <a:graphicFrameLocks noChangeAspect="1"/>
          </p:cNvGraphicFramePr>
          <p:nvPr/>
        </p:nvGraphicFramePr>
        <p:xfrm>
          <a:off x="625475" y="1600200"/>
          <a:ext cx="3449638" cy="1376363"/>
        </p:xfrm>
        <a:graphic>
          <a:graphicData uri="http://schemas.openxmlformats.org/presentationml/2006/ole">
            <mc:AlternateContent xmlns:mc="http://schemas.openxmlformats.org/markup-compatibility/2006">
              <mc:Choice xmlns:v="urn:schemas-microsoft-com:vml" Requires="v">
                <p:oleObj spid="_x0000_s3112" name="Equation" r:id="rId4" imgW="1333440" imgH="533160" progId="Equation.3">
                  <p:embed/>
                </p:oleObj>
              </mc:Choice>
              <mc:Fallback>
                <p:oleObj name="Equation" r:id="rId4" imgW="1333440" imgH="53316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475" y="1600200"/>
                        <a:ext cx="3449638" cy="1376363"/>
                      </a:xfrm>
                      <a:prstGeom prst="rect">
                        <a:avLst/>
                      </a:prstGeom>
                      <a:noFill/>
                      <a:extLst>
                        <a:ext uri="{909E8E84-426E-40DD-AFC4-6F175D3DCCD1}">
                          <a14:hiddenFill xmlns:a14="http://schemas.microsoft.com/office/drawing/2010/main">
                            <a:solidFill>
                              <a:schemeClr val="accent2"/>
                            </a:solidFill>
                          </a14:hiddenFill>
                        </a:ext>
                      </a:extLst>
                    </p:spPr>
                  </p:pic>
                </p:oleObj>
              </mc:Fallback>
            </mc:AlternateContent>
          </a:graphicData>
        </a:graphic>
      </p:graphicFrame>
      <p:graphicFrame>
        <p:nvGraphicFramePr>
          <p:cNvPr id="18438" name="Object 6"/>
          <p:cNvGraphicFramePr>
            <a:graphicFrameLocks noChangeAspect="1"/>
          </p:cNvGraphicFramePr>
          <p:nvPr/>
        </p:nvGraphicFramePr>
        <p:xfrm>
          <a:off x="4572000" y="2133600"/>
          <a:ext cx="3810000" cy="490538"/>
        </p:xfrm>
        <a:graphic>
          <a:graphicData uri="http://schemas.openxmlformats.org/presentationml/2006/ole">
            <mc:AlternateContent xmlns:mc="http://schemas.openxmlformats.org/markup-compatibility/2006">
              <mc:Choice xmlns:v="urn:schemas-microsoft-com:vml" Requires="v">
                <p:oleObj spid="_x0000_s3113" name="Equation" r:id="rId6" imgW="1663560" imgH="215640" progId="Equation.3">
                  <p:embed/>
                </p:oleObj>
              </mc:Choice>
              <mc:Fallback>
                <p:oleObj name="Equation" r:id="rId6" imgW="1663560" imgH="2156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2133600"/>
                        <a:ext cx="3810000" cy="490538"/>
                      </a:xfrm>
                      <a:prstGeom prst="rect">
                        <a:avLst/>
                      </a:prstGeom>
                      <a:noFill/>
                      <a:extLst>
                        <a:ext uri="{909E8E84-426E-40DD-AFC4-6F175D3DCCD1}">
                          <a14:hiddenFill xmlns:a14="http://schemas.microsoft.com/office/drawing/2010/main">
                            <a:solidFill>
                              <a:schemeClr val="accent2"/>
                            </a:solidFill>
                          </a14:hiddenFill>
                        </a:ext>
                      </a:extLst>
                    </p:spPr>
                  </p:pic>
                </p:oleObj>
              </mc:Fallback>
            </mc:AlternateContent>
          </a:graphicData>
        </a:graphic>
      </p:graphicFrame>
      <p:grpSp>
        <p:nvGrpSpPr>
          <p:cNvPr id="2" name="Group 7"/>
          <p:cNvGrpSpPr>
            <a:grpSpLocks/>
          </p:cNvGrpSpPr>
          <p:nvPr/>
        </p:nvGrpSpPr>
        <p:grpSpPr bwMode="auto">
          <a:xfrm>
            <a:off x="228600" y="3048000"/>
            <a:ext cx="4879975" cy="2133600"/>
            <a:chOff x="912" y="2352"/>
            <a:chExt cx="3074" cy="1344"/>
          </a:xfrm>
        </p:grpSpPr>
        <p:sp>
          <p:nvSpPr>
            <p:cNvPr id="18440" name="Line 8"/>
            <p:cNvSpPr>
              <a:spLocks noChangeShapeType="1"/>
            </p:cNvSpPr>
            <p:nvPr/>
          </p:nvSpPr>
          <p:spPr bwMode="auto">
            <a:xfrm flipV="1">
              <a:off x="1632" y="2400"/>
              <a:ext cx="0" cy="1056"/>
            </a:xfrm>
            <a:prstGeom prst="line">
              <a:avLst/>
            </a:prstGeom>
            <a:noFill/>
            <a:ln w="12700">
              <a:solidFill>
                <a:schemeClr val="tx1"/>
              </a:solidFill>
              <a:round/>
              <a:headEnd/>
              <a:tailEnd type="triangle" w="med" len="med"/>
            </a:ln>
            <a:effectLst/>
          </p:spPr>
          <p:txBody>
            <a:bodyPr wrap="none" anchor="ctr">
              <a:spAutoFit/>
            </a:bodyPr>
            <a:lstStyle/>
            <a:p>
              <a:endParaRPr lang="en-US"/>
            </a:p>
          </p:txBody>
        </p:sp>
        <p:sp>
          <p:nvSpPr>
            <p:cNvPr id="18441" name="Line 9"/>
            <p:cNvSpPr>
              <a:spLocks noChangeShapeType="1"/>
            </p:cNvSpPr>
            <p:nvPr/>
          </p:nvSpPr>
          <p:spPr bwMode="auto">
            <a:xfrm>
              <a:off x="1584" y="3360"/>
              <a:ext cx="1536" cy="0"/>
            </a:xfrm>
            <a:prstGeom prst="line">
              <a:avLst/>
            </a:prstGeom>
            <a:noFill/>
            <a:ln w="12700">
              <a:solidFill>
                <a:schemeClr val="tx1"/>
              </a:solidFill>
              <a:round/>
              <a:headEnd/>
              <a:tailEnd type="triangle" w="med" len="med"/>
            </a:ln>
            <a:effectLst/>
          </p:spPr>
          <p:txBody>
            <a:bodyPr wrap="none" anchor="ctr">
              <a:spAutoFit/>
            </a:bodyPr>
            <a:lstStyle/>
            <a:p>
              <a:endParaRPr lang="en-US"/>
            </a:p>
          </p:txBody>
        </p:sp>
        <p:sp>
          <p:nvSpPr>
            <p:cNvPr id="18442" name="Line 10"/>
            <p:cNvSpPr>
              <a:spLocks noChangeShapeType="1"/>
            </p:cNvSpPr>
            <p:nvPr/>
          </p:nvSpPr>
          <p:spPr bwMode="auto">
            <a:xfrm>
              <a:off x="1584" y="2976"/>
              <a:ext cx="96" cy="0"/>
            </a:xfrm>
            <a:prstGeom prst="line">
              <a:avLst/>
            </a:prstGeom>
            <a:noFill/>
            <a:ln w="12700">
              <a:solidFill>
                <a:schemeClr val="tx1"/>
              </a:solidFill>
              <a:round/>
              <a:headEnd/>
              <a:tailEnd/>
            </a:ln>
            <a:effectLst/>
          </p:spPr>
          <p:txBody>
            <a:bodyPr wrap="none" anchor="ctr">
              <a:spAutoFit/>
            </a:bodyPr>
            <a:lstStyle/>
            <a:p>
              <a:endParaRPr lang="en-US"/>
            </a:p>
          </p:txBody>
        </p:sp>
        <p:sp>
          <p:nvSpPr>
            <p:cNvPr id="18443" name="Line 11"/>
            <p:cNvSpPr>
              <a:spLocks noChangeShapeType="1"/>
            </p:cNvSpPr>
            <p:nvPr/>
          </p:nvSpPr>
          <p:spPr bwMode="auto">
            <a:xfrm>
              <a:off x="1584" y="2640"/>
              <a:ext cx="96" cy="0"/>
            </a:xfrm>
            <a:prstGeom prst="line">
              <a:avLst/>
            </a:prstGeom>
            <a:noFill/>
            <a:ln w="12700">
              <a:solidFill>
                <a:schemeClr val="tx1"/>
              </a:solidFill>
              <a:round/>
              <a:headEnd/>
              <a:tailEnd/>
            </a:ln>
            <a:effectLst/>
          </p:spPr>
          <p:txBody>
            <a:bodyPr wrap="none" anchor="ctr">
              <a:spAutoFit/>
            </a:bodyPr>
            <a:lstStyle/>
            <a:p>
              <a:endParaRPr lang="en-US"/>
            </a:p>
          </p:txBody>
        </p:sp>
        <p:sp>
          <p:nvSpPr>
            <p:cNvPr id="18444" name="Line 12"/>
            <p:cNvSpPr>
              <a:spLocks noChangeShapeType="1"/>
            </p:cNvSpPr>
            <p:nvPr/>
          </p:nvSpPr>
          <p:spPr bwMode="auto">
            <a:xfrm>
              <a:off x="2064" y="3312"/>
              <a:ext cx="0" cy="96"/>
            </a:xfrm>
            <a:prstGeom prst="line">
              <a:avLst/>
            </a:prstGeom>
            <a:noFill/>
            <a:ln w="12700">
              <a:solidFill>
                <a:schemeClr val="tx1"/>
              </a:solidFill>
              <a:round/>
              <a:headEnd/>
              <a:tailEnd/>
            </a:ln>
            <a:effectLst/>
          </p:spPr>
          <p:txBody>
            <a:bodyPr wrap="none" anchor="ctr">
              <a:spAutoFit/>
            </a:bodyPr>
            <a:lstStyle/>
            <a:p>
              <a:endParaRPr lang="en-US"/>
            </a:p>
          </p:txBody>
        </p:sp>
        <p:sp>
          <p:nvSpPr>
            <p:cNvPr id="18445" name="Line 13"/>
            <p:cNvSpPr>
              <a:spLocks noChangeShapeType="1"/>
            </p:cNvSpPr>
            <p:nvPr/>
          </p:nvSpPr>
          <p:spPr bwMode="auto">
            <a:xfrm>
              <a:off x="2496" y="3312"/>
              <a:ext cx="0" cy="96"/>
            </a:xfrm>
            <a:prstGeom prst="line">
              <a:avLst/>
            </a:prstGeom>
            <a:noFill/>
            <a:ln w="12700">
              <a:solidFill>
                <a:schemeClr val="tx1"/>
              </a:solidFill>
              <a:round/>
              <a:headEnd/>
              <a:tailEnd/>
            </a:ln>
            <a:effectLst/>
          </p:spPr>
          <p:txBody>
            <a:bodyPr wrap="none" anchor="ctr">
              <a:spAutoFit/>
            </a:bodyPr>
            <a:lstStyle/>
            <a:p>
              <a:endParaRPr lang="en-US"/>
            </a:p>
          </p:txBody>
        </p:sp>
        <p:sp>
          <p:nvSpPr>
            <p:cNvPr id="18446" name="Oval 14"/>
            <p:cNvSpPr>
              <a:spLocks noChangeArrowheads="1"/>
            </p:cNvSpPr>
            <p:nvPr/>
          </p:nvSpPr>
          <p:spPr bwMode="auto">
            <a:xfrm>
              <a:off x="1872" y="3072"/>
              <a:ext cx="96" cy="96"/>
            </a:xfrm>
            <a:prstGeom prst="ellipse">
              <a:avLst/>
            </a:prstGeom>
            <a:solidFill>
              <a:schemeClr val="accent2"/>
            </a:solidFill>
            <a:ln w="12700">
              <a:noFill/>
              <a:round/>
              <a:headEnd/>
              <a:tailEnd/>
            </a:ln>
            <a:effectLst/>
          </p:spPr>
          <p:txBody>
            <a:bodyPr wrap="none" anchor="ctr">
              <a:spAutoFit/>
            </a:bodyPr>
            <a:lstStyle/>
            <a:p>
              <a:endParaRPr lang="en-US"/>
            </a:p>
          </p:txBody>
        </p:sp>
        <p:sp>
          <p:nvSpPr>
            <p:cNvPr id="18447" name="Oval 15"/>
            <p:cNvSpPr>
              <a:spLocks noChangeArrowheads="1"/>
            </p:cNvSpPr>
            <p:nvPr/>
          </p:nvSpPr>
          <p:spPr bwMode="auto">
            <a:xfrm>
              <a:off x="1776" y="2592"/>
              <a:ext cx="96" cy="96"/>
            </a:xfrm>
            <a:prstGeom prst="ellipse">
              <a:avLst/>
            </a:prstGeom>
            <a:solidFill>
              <a:schemeClr val="accent2"/>
            </a:solidFill>
            <a:ln w="12700">
              <a:noFill/>
              <a:round/>
              <a:headEnd/>
              <a:tailEnd/>
            </a:ln>
            <a:effectLst/>
          </p:spPr>
          <p:txBody>
            <a:bodyPr wrap="none" anchor="ctr">
              <a:spAutoFit/>
            </a:bodyPr>
            <a:lstStyle/>
            <a:p>
              <a:endParaRPr lang="en-US"/>
            </a:p>
          </p:txBody>
        </p:sp>
        <p:sp>
          <p:nvSpPr>
            <p:cNvPr id="18448" name="Oval 16"/>
            <p:cNvSpPr>
              <a:spLocks noChangeArrowheads="1"/>
            </p:cNvSpPr>
            <p:nvPr/>
          </p:nvSpPr>
          <p:spPr bwMode="auto">
            <a:xfrm>
              <a:off x="2448" y="3168"/>
              <a:ext cx="96" cy="96"/>
            </a:xfrm>
            <a:prstGeom prst="ellipse">
              <a:avLst/>
            </a:prstGeom>
            <a:solidFill>
              <a:schemeClr val="accent2"/>
            </a:solidFill>
            <a:ln w="12700">
              <a:noFill/>
              <a:round/>
              <a:headEnd/>
              <a:tailEnd/>
            </a:ln>
            <a:effectLst/>
          </p:spPr>
          <p:txBody>
            <a:bodyPr wrap="none" anchor="ctr">
              <a:spAutoFit/>
            </a:bodyPr>
            <a:lstStyle/>
            <a:p>
              <a:endParaRPr lang="en-US"/>
            </a:p>
          </p:txBody>
        </p:sp>
        <p:sp>
          <p:nvSpPr>
            <p:cNvPr id="18449" name="Line 17"/>
            <p:cNvSpPr>
              <a:spLocks noChangeShapeType="1"/>
            </p:cNvSpPr>
            <p:nvPr/>
          </p:nvSpPr>
          <p:spPr bwMode="auto">
            <a:xfrm>
              <a:off x="1392" y="2496"/>
              <a:ext cx="1392" cy="1200"/>
            </a:xfrm>
            <a:prstGeom prst="line">
              <a:avLst/>
            </a:prstGeom>
            <a:noFill/>
            <a:ln w="28575">
              <a:solidFill>
                <a:srgbClr val="009900"/>
              </a:solidFill>
              <a:prstDash val="dash"/>
              <a:round/>
              <a:headEnd/>
              <a:tailEnd/>
            </a:ln>
            <a:effectLst/>
          </p:spPr>
          <p:txBody>
            <a:bodyPr anchor="ctr">
              <a:spAutoFit/>
            </a:bodyPr>
            <a:lstStyle/>
            <a:p>
              <a:endParaRPr lang="en-US"/>
            </a:p>
          </p:txBody>
        </p:sp>
        <p:sp>
          <p:nvSpPr>
            <p:cNvPr id="18450" name="Text Box 18"/>
            <p:cNvSpPr txBox="1">
              <a:spLocks noChangeArrowheads="1"/>
            </p:cNvSpPr>
            <p:nvPr/>
          </p:nvSpPr>
          <p:spPr bwMode="auto">
            <a:xfrm>
              <a:off x="2822" y="3335"/>
              <a:ext cx="262" cy="231"/>
            </a:xfrm>
            <a:prstGeom prst="rect">
              <a:avLst/>
            </a:prstGeom>
            <a:noFill/>
            <a:ln w="12700">
              <a:noFill/>
              <a:miter lim="800000"/>
              <a:headEnd/>
              <a:tailEnd/>
            </a:ln>
            <a:effectLst/>
          </p:spPr>
          <p:txBody>
            <a:bodyPr wrap="none">
              <a:spAutoFit/>
            </a:bodyPr>
            <a:lstStyle/>
            <a:p>
              <a:pPr defTabSz="762000"/>
              <a:r>
                <a:rPr lang="en-US" sz="1800"/>
                <a:t>φ</a:t>
              </a:r>
              <a:r>
                <a:rPr lang="en-US" sz="1800" b="1" baseline="-25000"/>
                <a:t>1</a:t>
              </a:r>
              <a:endParaRPr lang="en-US" sz="1800"/>
            </a:p>
          </p:txBody>
        </p:sp>
        <p:sp>
          <p:nvSpPr>
            <p:cNvPr id="18451" name="Text Box 19"/>
            <p:cNvSpPr txBox="1">
              <a:spLocks noChangeArrowheads="1"/>
            </p:cNvSpPr>
            <p:nvPr/>
          </p:nvSpPr>
          <p:spPr bwMode="auto">
            <a:xfrm>
              <a:off x="1392" y="2352"/>
              <a:ext cx="262" cy="231"/>
            </a:xfrm>
            <a:prstGeom prst="rect">
              <a:avLst/>
            </a:prstGeom>
            <a:noFill/>
            <a:ln w="12700">
              <a:noFill/>
              <a:miter lim="800000"/>
              <a:headEnd/>
              <a:tailEnd/>
            </a:ln>
            <a:effectLst/>
          </p:spPr>
          <p:txBody>
            <a:bodyPr wrap="none">
              <a:spAutoFit/>
            </a:bodyPr>
            <a:lstStyle/>
            <a:p>
              <a:pPr defTabSz="762000"/>
              <a:r>
                <a:rPr lang="en-US" sz="1800"/>
                <a:t>φ</a:t>
              </a:r>
              <a:r>
                <a:rPr lang="en-US" sz="1800" b="1" baseline="-25000"/>
                <a:t>2</a:t>
              </a:r>
              <a:endParaRPr lang="en-US" sz="1800"/>
            </a:p>
          </p:txBody>
        </p:sp>
        <p:sp>
          <p:nvSpPr>
            <p:cNvPr id="18452" name="Text Box 20"/>
            <p:cNvSpPr txBox="1">
              <a:spLocks noChangeArrowheads="1"/>
            </p:cNvSpPr>
            <p:nvPr/>
          </p:nvSpPr>
          <p:spPr bwMode="auto">
            <a:xfrm>
              <a:off x="2448" y="3312"/>
              <a:ext cx="294" cy="212"/>
            </a:xfrm>
            <a:prstGeom prst="rect">
              <a:avLst/>
            </a:prstGeom>
            <a:noFill/>
            <a:ln w="12700">
              <a:noFill/>
              <a:miter lim="800000"/>
              <a:headEnd/>
              <a:tailEnd/>
            </a:ln>
            <a:effectLst/>
          </p:spPr>
          <p:txBody>
            <a:bodyPr wrap="none">
              <a:spAutoFit/>
            </a:bodyPr>
            <a:lstStyle/>
            <a:p>
              <a:pPr defTabSz="762000"/>
              <a:r>
                <a:rPr lang="en-US" sz="1600" b="1"/>
                <a:t>1.0</a:t>
              </a:r>
              <a:endParaRPr lang="en-US" sz="1800"/>
            </a:p>
          </p:txBody>
        </p:sp>
        <p:sp>
          <p:nvSpPr>
            <p:cNvPr id="18453" name="Text Box 21"/>
            <p:cNvSpPr txBox="1">
              <a:spLocks noChangeArrowheads="1"/>
            </p:cNvSpPr>
            <p:nvPr/>
          </p:nvSpPr>
          <p:spPr bwMode="auto">
            <a:xfrm>
              <a:off x="1344" y="2607"/>
              <a:ext cx="294" cy="212"/>
            </a:xfrm>
            <a:prstGeom prst="rect">
              <a:avLst/>
            </a:prstGeom>
            <a:noFill/>
            <a:ln w="12700">
              <a:noFill/>
              <a:miter lim="800000"/>
              <a:headEnd/>
              <a:tailEnd/>
            </a:ln>
            <a:effectLst/>
          </p:spPr>
          <p:txBody>
            <a:bodyPr wrap="none">
              <a:spAutoFit/>
            </a:bodyPr>
            <a:lstStyle/>
            <a:p>
              <a:pPr defTabSz="762000"/>
              <a:r>
                <a:rPr lang="en-US" sz="1600" b="1"/>
                <a:t>1.0</a:t>
              </a:r>
            </a:p>
          </p:txBody>
        </p:sp>
        <p:sp>
          <p:nvSpPr>
            <p:cNvPr id="18454" name="Text Box 22"/>
            <p:cNvSpPr txBox="1">
              <a:spLocks noChangeArrowheads="1"/>
            </p:cNvSpPr>
            <p:nvPr/>
          </p:nvSpPr>
          <p:spPr bwMode="auto">
            <a:xfrm>
              <a:off x="1824" y="2465"/>
              <a:ext cx="345" cy="192"/>
            </a:xfrm>
            <a:prstGeom prst="rect">
              <a:avLst/>
            </a:prstGeom>
            <a:noFill/>
            <a:ln w="12700">
              <a:noFill/>
              <a:miter lim="800000"/>
              <a:headEnd/>
              <a:tailEnd/>
            </a:ln>
            <a:effectLst/>
          </p:spPr>
          <p:txBody>
            <a:bodyPr wrap="none">
              <a:spAutoFit/>
            </a:bodyPr>
            <a:lstStyle/>
            <a:p>
              <a:pPr defTabSz="762000"/>
              <a:r>
                <a:rPr lang="en-US" sz="1400" b="1"/>
                <a:t>(0,0)</a:t>
              </a:r>
            </a:p>
          </p:txBody>
        </p:sp>
        <p:sp>
          <p:nvSpPr>
            <p:cNvPr id="18455" name="Text Box 23"/>
            <p:cNvSpPr txBox="1">
              <a:spLocks noChangeArrowheads="1"/>
            </p:cNvSpPr>
            <p:nvPr/>
          </p:nvSpPr>
          <p:spPr bwMode="auto">
            <a:xfrm>
              <a:off x="1872" y="3360"/>
              <a:ext cx="294" cy="212"/>
            </a:xfrm>
            <a:prstGeom prst="rect">
              <a:avLst/>
            </a:prstGeom>
            <a:noFill/>
            <a:ln w="12700">
              <a:noFill/>
              <a:miter lim="800000"/>
              <a:headEnd/>
              <a:tailEnd/>
            </a:ln>
            <a:effectLst/>
          </p:spPr>
          <p:txBody>
            <a:bodyPr wrap="none">
              <a:spAutoFit/>
            </a:bodyPr>
            <a:lstStyle/>
            <a:p>
              <a:pPr defTabSz="762000"/>
              <a:r>
                <a:rPr lang="en-US" sz="1600" b="1"/>
                <a:t>0.5</a:t>
              </a:r>
            </a:p>
          </p:txBody>
        </p:sp>
        <p:sp>
          <p:nvSpPr>
            <p:cNvPr id="18456" name="Text Box 24"/>
            <p:cNvSpPr txBox="1">
              <a:spLocks noChangeArrowheads="1"/>
            </p:cNvSpPr>
            <p:nvPr/>
          </p:nvSpPr>
          <p:spPr bwMode="auto">
            <a:xfrm>
              <a:off x="1344" y="2928"/>
              <a:ext cx="294" cy="212"/>
            </a:xfrm>
            <a:prstGeom prst="rect">
              <a:avLst/>
            </a:prstGeom>
            <a:noFill/>
            <a:ln w="12700">
              <a:noFill/>
              <a:miter lim="800000"/>
              <a:headEnd/>
              <a:tailEnd/>
            </a:ln>
            <a:effectLst/>
          </p:spPr>
          <p:txBody>
            <a:bodyPr wrap="none">
              <a:spAutoFit/>
            </a:bodyPr>
            <a:lstStyle/>
            <a:p>
              <a:pPr defTabSz="762000"/>
              <a:r>
                <a:rPr lang="en-US" sz="1600" b="1"/>
                <a:t>0.5</a:t>
              </a:r>
            </a:p>
          </p:txBody>
        </p:sp>
        <p:sp>
          <p:nvSpPr>
            <p:cNvPr id="18457" name="Text Box 25"/>
            <p:cNvSpPr txBox="1">
              <a:spLocks noChangeArrowheads="1"/>
            </p:cNvSpPr>
            <p:nvPr/>
          </p:nvSpPr>
          <p:spPr bwMode="auto">
            <a:xfrm>
              <a:off x="2496" y="2993"/>
              <a:ext cx="345" cy="192"/>
            </a:xfrm>
            <a:prstGeom prst="rect">
              <a:avLst/>
            </a:prstGeom>
            <a:noFill/>
            <a:ln w="12700">
              <a:noFill/>
              <a:miter lim="800000"/>
              <a:headEnd/>
              <a:tailEnd/>
            </a:ln>
            <a:effectLst/>
          </p:spPr>
          <p:txBody>
            <a:bodyPr wrap="none">
              <a:spAutoFit/>
            </a:bodyPr>
            <a:lstStyle/>
            <a:p>
              <a:pPr defTabSz="762000"/>
              <a:r>
                <a:rPr lang="en-US" sz="1400" b="1"/>
                <a:t>(1,1)</a:t>
              </a:r>
              <a:endParaRPr lang="en-US" sz="1600" b="1"/>
            </a:p>
          </p:txBody>
        </p:sp>
        <p:sp>
          <p:nvSpPr>
            <p:cNvPr id="18458" name="Arc 26"/>
            <p:cNvSpPr>
              <a:spLocks/>
            </p:cNvSpPr>
            <p:nvPr/>
          </p:nvSpPr>
          <p:spPr bwMode="auto">
            <a:xfrm flipH="1">
              <a:off x="1968" y="2688"/>
              <a:ext cx="576" cy="2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type="triangle" w="med" len="med"/>
            </a:ln>
            <a:effectLst/>
          </p:spPr>
          <p:txBody>
            <a:bodyPr anchor="ctr">
              <a:spAutoFit/>
            </a:bodyPr>
            <a:lstStyle/>
            <a:p>
              <a:endParaRPr lang="en-US"/>
            </a:p>
          </p:txBody>
        </p:sp>
        <p:sp>
          <p:nvSpPr>
            <p:cNvPr id="18459" name="Text Box 27"/>
            <p:cNvSpPr txBox="1">
              <a:spLocks noChangeArrowheads="1"/>
            </p:cNvSpPr>
            <p:nvPr/>
          </p:nvSpPr>
          <p:spPr bwMode="auto">
            <a:xfrm>
              <a:off x="2544" y="2544"/>
              <a:ext cx="1442" cy="250"/>
            </a:xfrm>
            <a:prstGeom prst="rect">
              <a:avLst/>
            </a:prstGeom>
            <a:noFill/>
            <a:ln w="12700">
              <a:noFill/>
              <a:miter lim="800000"/>
              <a:headEnd/>
              <a:tailEnd/>
            </a:ln>
            <a:effectLst/>
          </p:spPr>
          <p:txBody>
            <a:bodyPr wrap="none">
              <a:spAutoFit/>
            </a:bodyPr>
            <a:lstStyle/>
            <a:p>
              <a:pPr defTabSz="762000"/>
              <a:r>
                <a:rPr lang="en-US" sz="2000">
                  <a:solidFill>
                    <a:srgbClr val="009900"/>
                  </a:solidFill>
                </a:rPr>
                <a:t>Decision boundary</a:t>
              </a:r>
            </a:p>
          </p:txBody>
        </p:sp>
        <p:sp>
          <p:nvSpPr>
            <p:cNvPr id="18460" name="Text Box 28"/>
            <p:cNvSpPr txBox="1">
              <a:spLocks noChangeArrowheads="1"/>
            </p:cNvSpPr>
            <p:nvPr/>
          </p:nvSpPr>
          <p:spPr bwMode="auto">
            <a:xfrm>
              <a:off x="912" y="3456"/>
              <a:ext cx="834" cy="192"/>
            </a:xfrm>
            <a:prstGeom prst="rect">
              <a:avLst/>
            </a:prstGeom>
            <a:noFill/>
            <a:ln w="12700">
              <a:noFill/>
              <a:miter lim="800000"/>
              <a:headEnd/>
              <a:tailEnd/>
            </a:ln>
            <a:effectLst/>
          </p:spPr>
          <p:txBody>
            <a:bodyPr wrap="none">
              <a:spAutoFit/>
            </a:bodyPr>
            <a:lstStyle/>
            <a:p>
              <a:pPr defTabSz="762000"/>
              <a:r>
                <a:rPr lang="en-US" sz="1400" b="1"/>
                <a:t>(0,1) and (1,0)</a:t>
              </a:r>
            </a:p>
          </p:txBody>
        </p:sp>
        <p:sp>
          <p:nvSpPr>
            <p:cNvPr id="18461" name="Arc 29"/>
            <p:cNvSpPr>
              <a:spLocks/>
            </p:cNvSpPr>
            <p:nvPr/>
          </p:nvSpPr>
          <p:spPr bwMode="auto">
            <a:xfrm flipH="1">
              <a:off x="1200" y="3120"/>
              <a:ext cx="650" cy="384"/>
            </a:xfrm>
            <a:custGeom>
              <a:avLst/>
              <a:gdLst>
                <a:gd name="G0" fmla="+- 2755 0 0"/>
                <a:gd name="G1" fmla="+- 21600 0 0"/>
                <a:gd name="G2" fmla="+- 21600 0 0"/>
                <a:gd name="T0" fmla="*/ 0 w 24355"/>
                <a:gd name="T1" fmla="*/ 176 h 21600"/>
                <a:gd name="T2" fmla="*/ 24355 w 24355"/>
                <a:gd name="T3" fmla="*/ 21600 h 21600"/>
                <a:gd name="T4" fmla="*/ 2755 w 24355"/>
                <a:gd name="T5" fmla="*/ 21600 h 21600"/>
              </a:gdLst>
              <a:ahLst/>
              <a:cxnLst>
                <a:cxn ang="0">
                  <a:pos x="T0" y="T1"/>
                </a:cxn>
                <a:cxn ang="0">
                  <a:pos x="T2" y="T3"/>
                </a:cxn>
                <a:cxn ang="0">
                  <a:pos x="T4" y="T5"/>
                </a:cxn>
              </a:cxnLst>
              <a:rect l="0" t="0" r="r" b="b"/>
              <a:pathLst>
                <a:path w="24355" h="21600" fill="none" extrusionOk="0">
                  <a:moveTo>
                    <a:pt x="0" y="176"/>
                  </a:moveTo>
                  <a:cubicBezTo>
                    <a:pt x="913" y="58"/>
                    <a:pt x="1833" y="-1"/>
                    <a:pt x="2755" y="0"/>
                  </a:cubicBezTo>
                  <a:cubicBezTo>
                    <a:pt x="14684" y="0"/>
                    <a:pt x="24355" y="9670"/>
                    <a:pt x="24355" y="21600"/>
                  </a:cubicBezTo>
                </a:path>
                <a:path w="24355" h="21600" stroke="0" extrusionOk="0">
                  <a:moveTo>
                    <a:pt x="0" y="176"/>
                  </a:moveTo>
                  <a:cubicBezTo>
                    <a:pt x="913" y="58"/>
                    <a:pt x="1833" y="-1"/>
                    <a:pt x="2755" y="0"/>
                  </a:cubicBezTo>
                  <a:cubicBezTo>
                    <a:pt x="14684" y="0"/>
                    <a:pt x="24355" y="9670"/>
                    <a:pt x="24355" y="21600"/>
                  </a:cubicBezTo>
                  <a:lnTo>
                    <a:pt x="2755" y="21600"/>
                  </a:lnTo>
                  <a:close/>
                </a:path>
              </a:pathLst>
            </a:custGeom>
            <a:noFill/>
            <a:ln w="28575">
              <a:solidFill>
                <a:schemeClr val="tx1"/>
              </a:solidFill>
              <a:round/>
              <a:headEnd type="triangle" w="med" len="med"/>
              <a:tailEnd/>
            </a:ln>
            <a:effectLst/>
          </p:spPr>
          <p:txBody>
            <a:bodyPr wrap="none" anchor="ctr">
              <a:spAutoFit/>
            </a:bodyPr>
            <a:lstStyle/>
            <a:p>
              <a:endParaRPr lang="en-US"/>
            </a:p>
          </p:txBody>
        </p:sp>
      </p:grpSp>
      <p:pic>
        <p:nvPicPr>
          <p:cNvPr id="31" name="Picture 9" descr="t5_1"/>
          <p:cNvPicPr>
            <a:picLocks noChangeAspect="1" noChangeArrowheads="1"/>
          </p:cNvPicPr>
          <p:nvPr/>
        </p:nvPicPr>
        <p:blipFill>
          <a:blip r:embed="rId8" cstate="print"/>
          <a:srcRect/>
          <a:stretch>
            <a:fillRect/>
          </a:stretch>
        </p:blipFill>
        <p:spPr>
          <a:xfrm>
            <a:off x="4616450" y="2819400"/>
            <a:ext cx="4527550" cy="1884363"/>
          </a:xfrm>
          <a:prstGeom prst="rect">
            <a:avLst/>
          </a:prstGeom>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685800" y="1295400"/>
            <a:ext cx="8458200" cy="5105400"/>
          </a:xfrm>
        </p:spPr>
        <p:txBody>
          <a:bodyPr/>
          <a:lstStyle/>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sym typeface="Symbol" pitchFamily="18" charset="2"/>
            </a:endParaRPr>
          </a:p>
        </p:txBody>
      </p:sp>
      <p:sp>
        <p:nvSpPr>
          <p:cNvPr id="20484" name="Rectangle 4"/>
          <p:cNvSpPr>
            <a:spLocks noChangeArrowheads="1"/>
          </p:cNvSpPr>
          <p:nvPr/>
        </p:nvSpPr>
        <p:spPr bwMode="auto">
          <a:xfrm>
            <a:off x="304800" y="152400"/>
            <a:ext cx="8839200" cy="1143000"/>
          </a:xfrm>
          <a:prstGeom prst="rect">
            <a:avLst/>
          </a:prstGeom>
          <a:noFill/>
          <a:ln w="9525">
            <a:noFill/>
            <a:miter lim="800000"/>
            <a:headEnd/>
            <a:tailEnd/>
          </a:ln>
          <a:effectLst/>
        </p:spPr>
        <p:txBody>
          <a:bodyPr lIns="92075" tIns="46038" rIns="92075" bIns="46038" anchor="ctr"/>
          <a:lstStyle/>
          <a:p>
            <a:pPr algn="ctr"/>
            <a:r>
              <a:rPr lang="en-US" sz="4000" dirty="0">
                <a:latin typeface="Times New Roman" pitchFamily="18" charset="0"/>
                <a:cs typeface="Times New Roman" pitchFamily="18" charset="0"/>
              </a:rPr>
              <a:t>RBF NN for the XOR problem </a:t>
            </a:r>
            <a:endParaRPr lang="en-US" sz="4400" dirty="0">
              <a:latin typeface="Times New Roman" pitchFamily="18" charset="0"/>
              <a:cs typeface="Times New Roman" pitchFamily="18" charset="0"/>
            </a:endParaRPr>
          </a:p>
        </p:txBody>
      </p:sp>
      <p:graphicFrame>
        <p:nvGraphicFramePr>
          <p:cNvPr id="20485" name="Object 5"/>
          <p:cNvGraphicFramePr>
            <a:graphicFrameLocks noChangeAspect="1"/>
          </p:cNvGraphicFramePr>
          <p:nvPr/>
        </p:nvGraphicFramePr>
        <p:xfrm>
          <a:off x="609600" y="1371600"/>
          <a:ext cx="3449638" cy="1376363"/>
        </p:xfrm>
        <a:graphic>
          <a:graphicData uri="http://schemas.openxmlformats.org/presentationml/2006/ole">
            <mc:AlternateContent xmlns:mc="http://schemas.openxmlformats.org/markup-compatibility/2006">
              <mc:Choice xmlns:v="urn:schemas-microsoft-com:vml" Requires="v">
                <p:oleObj spid="_x0000_s5198" name="Equation" r:id="rId4" imgW="1333440" imgH="533160" progId="Equation.3">
                  <p:embed/>
                </p:oleObj>
              </mc:Choice>
              <mc:Fallback>
                <p:oleObj name="Equation" r:id="rId4" imgW="1333440" imgH="53316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371600"/>
                        <a:ext cx="3449638" cy="1376363"/>
                      </a:xfrm>
                      <a:prstGeom prst="rect">
                        <a:avLst/>
                      </a:prstGeom>
                      <a:noFill/>
                      <a:extLst>
                        <a:ext uri="{909E8E84-426E-40DD-AFC4-6F175D3DCCD1}">
                          <a14:hiddenFill xmlns:a14="http://schemas.microsoft.com/office/drawing/2010/main">
                            <a:solidFill>
                              <a:schemeClr val="accent2"/>
                            </a:solidFill>
                          </a14:hiddenFill>
                        </a:ext>
                      </a:extLst>
                    </p:spPr>
                  </p:pic>
                </p:oleObj>
              </mc:Fallback>
            </mc:AlternateContent>
          </a:graphicData>
        </a:graphic>
      </p:graphicFrame>
      <p:graphicFrame>
        <p:nvGraphicFramePr>
          <p:cNvPr id="20486" name="Object 6"/>
          <p:cNvGraphicFramePr>
            <a:graphicFrameLocks noChangeAspect="1"/>
          </p:cNvGraphicFramePr>
          <p:nvPr/>
        </p:nvGraphicFramePr>
        <p:xfrm>
          <a:off x="4572000" y="1524000"/>
          <a:ext cx="3810000" cy="490538"/>
        </p:xfrm>
        <a:graphic>
          <a:graphicData uri="http://schemas.openxmlformats.org/presentationml/2006/ole">
            <mc:AlternateContent xmlns:mc="http://schemas.openxmlformats.org/markup-compatibility/2006">
              <mc:Choice xmlns:v="urn:schemas-microsoft-com:vml" Requires="v">
                <p:oleObj spid="_x0000_s5199" name="Equation" r:id="rId6" imgW="1663560" imgH="215640" progId="Equation.3">
                  <p:embed/>
                </p:oleObj>
              </mc:Choice>
              <mc:Fallback>
                <p:oleObj name="Equation" r:id="rId6" imgW="1663560" imgH="2156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1524000"/>
                        <a:ext cx="3810000" cy="490538"/>
                      </a:xfrm>
                      <a:prstGeom prst="rect">
                        <a:avLst/>
                      </a:prstGeom>
                      <a:noFill/>
                      <a:extLst>
                        <a:ext uri="{909E8E84-426E-40DD-AFC4-6F175D3DCCD1}">
                          <a14:hiddenFill xmlns:a14="http://schemas.microsoft.com/office/drawing/2010/main">
                            <a:solidFill>
                              <a:schemeClr val="accent2"/>
                            </a:solidFill>
                          </a14:hiddenFill>
                        </a:ext>
                      </a:extLst>
                    </p:spPr>
                  </p:pic>
                </p:oleObj>
              </mc:Fallback>
            </mc:AlternateContent>
          </a:graphicData>
        </a:graphic>
      </p:graphicFrame>
      <p:grpSp>
        <p:nvGrpSpPr>
          <p:cNvPr id="2" name="Group 7"/>
          <p:cNvGrpSpPr>
            <a:grpSpLocks/>
          </p:cNvGrpSpPr>
          <p:nvPr/>
        </p:nvGrpSpPr>
        <p:grpSpPr bwMode="auto">
          <a:xfrm>
            <a:off x="2743200" y="2895600"/>
            <a:ext cx="4197350" cy="1952625"/>
            <a:chOff x="864" y="2092"/>
            <a:chExt cx="2644" cy="1230"/>
          </a:xfrm>
        </p:grpSpPr>
        <p:sp>
          <p:nvSpPr>
            <p:cNvPr id="20488" name="Text Box 8"/>
            <p:cNvSpPr txBox="1">
              <a:spLocks noChangeArrowheads="1"/>
            </p:cNvSpPr>
            <p:nvPr/>
          </p:nvSpPr>
          <p:spPr bwMode="auto">
            <a:xfrm>
              <a:off x="864" y="2256"/>
              <a:ext cx="254" cy="250"/>
            </a:xfrm>
            <a:prstGeom prst="rect">
              <a:avLst/>
            </a:prstGeom>
            <a:noFill/>
            <a:ln w="12700">
              <a:noFill/>
              <a:miter lim="800000"/>
              <a:headEnd type="none" w="sm" len="sm"/>
              <a:tailEnd type="none" w="sm" len="sm"/>
            </a:ln>
            <a:effectLst/>
          </p:spPr>
          <p:txBody>
            <a:bodyPr wrap="none">
              <a:spAutoFit/>
            </a:bodyPr>
            <a:lstStyle/>
            <a:p>
              <a:pPr defTabSz="762000"/>
              <a:r>
                <a:rPr lang="en-US" sz="2000"/>
                <a:t>x</a:t>
              </a:r>
              <a:r>
                <a:rPr lang="en-US" sz="2000" b="1" baseline="-25000"/>
                <a:t>1</a:t>
              </a:r>
              <a:endParaRPr lang="en-US" sz="2000" b="1"/>
            </a:p>
          </p:txBody>
        </p:sp>
        <p:sp>
          <p:nvSpPr>
            <p:cNvPr id="20489" name="Text Box 9"/>
            <p:cNvSpPr txBox="1">
              <a:spLocks noChangeArrowheads="1"/>
            </p:cNvSpPr>
            <p:nvPr/>
          </p:nvSpPr>
          <p:spPr bwMode="auto">
            <a:xfrm>
              <a:off x="864" y="2784"/>
              <a:ext cx="254" cy="250"/>
            </a:xfrm>
            <a:prstGeom prst="rect">
              <a:avLst/>
            </a:prstGeom>
            <a:noFill/>
            <a:ln w="12700">
              <a:noFill/>
              <a:miter lim="800000"/>
              <a:headEnd type="none" w="sm" len="sm"/>
              <a:tailEnd type="none" w="sm" len="sm"/>
            </a:ln>
            <a:effectLst/>
          </p:spPr>
          <p:txBody>
            <a:bodyPr wrap="none">
              <a:spAutoFit/>
            </a:bodyPr>
            <a:lstStyle/>
            <a:p>
              <a:pPr defTabSz="762000"/>
              <a:r>
                <a:rPr lang="en-US" sz="2000"/>
                <a:t>x</a:t>
              </a:r>
              <a:r>
                <a:rPr lang="en-US" sz="2000" b="1" baseline="-25000"/>
                <a:t>2</a:t>
              </a:r>
              <a:endParaRPr lang="en-US" sz="2000" b="1"/>
            </a:p>
          </p:txBody>
        </p:sp>
        <p:sp>
          <p:nvSpPr>
            <p:cNvPr id="20490" name="Line 10"/>
            <p:cNvSpPr>
              <a:spLocks noChangeShapeType="1"/>
            </p:cNvSpPr>
            <p:nvPr/>
          </p:nvSpPr>
          <p:spPr bwMode="auto">
            <a:xfrm>
              <a:off x="1104" y="2400"/>
              <a:ext cx="672" cy="0"/>
            </a:xfrm>
            <a:prstGeom prst="line">
              <a:avLst/>
            </a:prstGeom>
            <a:noFill/>
            <a:ln w="12700">
              <a:solidFill>
                <a:schemeClr val="tx1"/>
              </a:solidFill>
              <a:round/>
              <a:headEnd/>
              <a:tailEnd type="triangle" w="med" len="med"/>
            </a:ln>
            <a:effectLst/>
          </p:spPr>
          <p:txBody>
            <a:bodyPr wrap="none" anchor="ctr">
              <a:spAutoFit/>
            </a:bodyPr>
            <a:lstStyle/>
            <a:p>
              <a:endParaRPr lang="en-US"/>
            </a:p>
          </p:txBody>
        </p:sp>
        <p:sp>
          <p:nvSpPr>
            <p:cNvPr id="20491" name="Line 11"/>
            <p:cNvSpPr>
              <a:spLocks noChangeShapeType="1"/>
            </p:cNvSpPr>
            <p:nvPr/>
          </p:nvSpPr>
          <p:spPr bwMode="auto">
            <a:xfrm flipV="1">
              <a:off x="1104" y="2496"/>
              <a:ext cx="624" cy="432"/>
            </a:xfrm>
            <a:prstGeom prst="line">
              <a:avLst/>
            </a:prstGeom>
            <a:noFill/>
            <a:ln w="12700">
              <a:solidFill>
                <a:schemeClr val="tx1"/>
              </a:solidFill>
              <a:round/>
              <a:headEnd/>
              <a:tailEnd type="triangle" w="med" len="med"/>
            </a:ln>
            <a:effectLst/>
          </p:spPr>
          <p:txBody>
            <a:bodyPr wrap="none" anchor="ctr">
              <a:spAutoFit/>
            </a:bodyPr>
            <a:lstStyle/>
            <a:p>
              <a:endParaRPr lang="en-US"/>
            </a:p>
          </p:txBody>
        </p:sp>
        <p:sp>
          <p:nvSpPr>
            <p:cNvPr id="20492" name="Oval 12"/>
            <p:cNvSpPr>
              <a:spLocks noChangeArrowheads="1"/>
            </p:cNvSpPr>
            <p:nvPr/>
          </p:nvSpPr>
          <p:spPr bwMode="auto">
            <a:xfrm>
              <a:off x="1776" y="2352"/>
              <a:ext cx="382" cy="284"/>
            </a:xfrm>
            <a:prstGeom prst="ellipse">
              <a:avLst/>
            </a:prstGeom>
            <a:solidFill>
              <a:schemeClr val="accent1"/>
            </a:solidFill>
            <a:ln w="12700">
              <a:solidFill>
                <a:schemeClr val="tx1"/>
              </a:solidFill>
              <a:round/>
              <a:headEnd/>
              <a:tailEnd/>
            </a:ln>
            <a:effectLst/>
          </p:spPr>
          <p:txBody>
            <a:bodyPr anchor="ctr">
              <a:spAutoFit/>
            </a:bodyPr>
            <a:lstStyle/>
            <a:p>
              <a:pPr algn="ctr" defTabSz="762000"/>
              <a:r>
                <a:rPr lang="en-US" sz="1600"/>
                <a:t>t1</a:t>
              </a:r>
              <a:endParaRPr lang="en-US"/>
            </a:p>
          </p:txBody>
        </p:sp>
        <p:sp>
          <p:nvSpPr>
            <p:cNvPr id="20493" name="Line 13"/>
            <p:cNvSpPr>
              <a:spLocks noChangeShapeType="1"/>
            </p:cNvSpPr>
            <p:nvPr/>
          </p:nvSpPr>
          <p:spPr bwMode="auto">
            <a:xfrm>
              <a:off x="1104" y="2976"/>
              <a:ext cx="672" cy="0"/>
            </a:xfrm>
            <a:prstGeom prst="line">
              <a:avLst/>
            </a:prstGeom>
            <a:noFill/>
            <a:ln w="12700">
              <a:solidFill>
                <a:schemeClr val="tx1"/>
              </a:solidFill>
              <a:round/>
              <a:headEnd/>
              <a:tailEnd type="triangle" w="med" len="med"/>
            </a:ln>
            <a:effectLst/>
          </p:spPr>
          <p:txBody>
            <a:bodyPr wrap="none" anchor="ctr">
              <a:spAutoFit/>
            </a:bodyPr>
            <a:lstStyle/>
            <a:p>
              <a:endParaRPr lang="en-US"/>
            </a:p>
          </p:txBody>
        </p:sp>
        <p:sp>
          <p:nvSpPr>
            <p:cNvPr id="20494" name="Line 14"/>
            <p:cNvSpPr>
              <a:spLocks noChangeShapeType="1"/>
            </p:cNvSpPr>
            <p:nvPr/>
          </p:nvSpPr>
          <p:spPr bwMode="auto">
            <a:xfrm>
              <a:off x="1104" y="2448"/>
              <a:ext cx="624" cy="480"/>
            </a:xfrm>
            <a:prstGeom prst="line">
              <a:avLst/>
            </a:prstGeom>
            <a:noFill/>
            <a:ln w="12700">
              <a:solidFill>
                <a:schemeClr val="tx1"/>
              </a:solidFill>
              <a:round/>
              <a:headEnd/>
              <a:tailEnd type="triangle" w="med" len="med"/>
            </a:ln>
            <a:effectLst/>
          </p:spPr>
          <p:txBody>
            <a:bodyPr anchor="ctr">
              <a:spAutoFit/>
            </a:bodyPr>
            <a:lstStyle/>
            <a:p>
              <a:endParaRPr lang="en-US"/>
            </a:p>
          </p:txBody>
        </p:sp>
        <p:sp>
          <p:nvSpPr>
            <p:cNvPr id="20495" name="Oval 15"/>
            <p:cNvSpPr>
              <a:spLocks noChangeArrowheads="1"/>
            </p:cNvSpPr>
            <p:nvPr/>
          </p:nvSpPr>
          <p:spPr bwMode="auto">
            <a:xfrm>
              <a:off x="2688" y="2640"/>
              <a:ext cx="192" cy="192"/>
            </a:xfrm>
            <a:prstGeom prst="ellipse">
              <a:avLst/>
            </a:prstGeom>
            <a:solidFill>
              <a:srgbClr val="009900"/>
            </a:solidFill>
            <a:ln w="12700">
              <a:solidFill>
                <a:schemeClr val="tx1"/>
              </a:solidFill>
              <a:round/>
              <a:headEnd/>
              <a:tailEnd/>
            </a:ln>
            <a:effectLst/>
          </p:spPr>
          <p:txBody>
            <a:bodyPr wrap="none" anchor="ctr">
              <a:spAutoFit/>
            </a:bodyPr>
            <a:lstStyle/>
            <a:p>
              <a:endParaRPr lang="en-US"/>
            </a:p>
          </p:txBody>
        </p:sp>
        <p:sp>
          <p:nvSpPr>
            <p:cNvPr id="20496" name="Line 16"/>
            <p:cNvSpPr>
              <a:spLocks noChangeShapeType="1"/>
            </p:cNvSpPr>
            <p:nvPr/>
          </p:nvSpPr>
          <p:spPr bwMode="auto">
            <a:xfrm flipV="1">
              <a:off x="2208" y="2784"/>
              <a:ext cx="432" cy="240"/>
            </a:xfrm>
            <a:prstGeom prst="line">
              <a:avLst/>
            </a:prstGeom>
            <a:noFill/>
            <a:ln w="12700">
              <a:solidFill>
                <a:schemeClr val="tx1"/>
              </a:solidFill>
              <a:round/>
              <a:headEnd/>
              <a:tailEnd type="triangle" w="med" len="med"/>
            </a:ln>
            <a:effectLst/>
          </p:spPr>
          <p:txBody>
            <a:bodyPr anchor="ctr">
              <a:spAutoFit/>
            </a:bodyPr>
            <a:lstStyle/>
            <a:p>
              <a:endParaRPr lang="en-US"/>
            </a:p>
          </p:txBody>
        </p:sp>
        <p:sp>
          <p:nvSpPr>
            <p:cNvPr id="20497" name="Line 17"/>
            <p:cNvSpPr>
              <a:spLocks noChangeShapeType="1"/>
            </p:cNvSpPr>
            <p:nvPr/>
          </p:nvSpPr>
          <p:spPr bwMode="auto">
            <a:xfrm>
              <a:off x="2208" y="2496"/>
              <a:ext cx="432" cy="192"/>
            </a:xfrm>
            <a:prstGeom prst="line">
              <a:avLst/>
            </a:prstGeom>
            <a:noFill/>
            <a:ln w="12700">
              <a:solidFill>
                <a:schemeClr val="tx1"/>
              </a:solidFill>
              <a:round/>
              <a:headEnd/>
              <a:tailEnd type="triangle" w="med" len="med"/>
            </a:ln>
            <a:effectLst/>
          </p:spPr>
          <p:txBody>
            <a:bodyPr anchor="ctr">
              <a:spAutoFit/>
            </a:bodyPr>
            <a:lstStyle/>
            <a:p>
              <a:endParaRPr lang="en-US"/>
            </a:p>
          </p:txBody>
        </p:sp>
        <p:sp>
          <p:nvSpPr>
            <p:cNvPr id="20498" name="Line 18"/>
            <p:cNvSpPr>
              <a:spLocks noChangeShapeType="1"/>
            </p:cNvSpPr>
            <p:nvPr/>
          </p:nvSpPr>
          <p:spPr bwMode="auto">
            <a:xfrm flipV="1">
              <a:off x="2784" y="2832"/>
              <a:ext cx="0" cy="240"/>
            </a:xfrm>
            <a:prstGeom prst="line">
              <a:avLst/>
            </a:prstGeom>
            <a:noFill/>
            <a:ln w="12700">
              <a:solidFill>
                <a:schemeClr val="tx1"/>
              </a:solidFill>
              <a:round/>
              <a:headEnd/>
              <a:tailEnd type="triangle" w="med" len="med"/>
            </a:ln>
            <a:effectLst/>
          </p:spPr>
          <p:txBody>
            <a:bodyPr wrap="none" anchor="ctr">
              <a:spAutoFit/>
            </a:bodyPr>
            <a:lstStyle/>
            <a:p>
              <a:endParaRPr lang="en-US"/>
            </a:p>
          </p:txBody>
        </p:sp>
        <p:sp>
          <p:nvSpPr>
            <p:cNvPr id="20499" name="Text Box 19"/>
            <p:cNvSpPr txBox="1">
              <a:spLocks noChangeArrowheads="1"/>
            </p:cNvSpPr>
            <p:nvPr/>
          </p:nvSpPr>
          <p:spPr bwMode="auto">
            <a:xfrm>
              <a:off x="2622" y="3072"/>
              <a:ext cx="298" cy="250"/>
            </a:xfrm>
            <a:prstGeom prst="rect">
              <a:avLst/>
            </a:prstGeom>
            <a:noFill/>
            <a:ln w="12700">
              <a:noFill/>
              <a:miter lim="800000"/>
              <a:headEnd type="none" w="sm" len="sm"/>
              <a:tailEnd type="none" w="sm" len="sm"/>
            </a:ln>
            <a:effectLst/>
          </p:spPr>
          <p:txBody>
            <a:bodyPr wrap="none">
              <a:spAutoFit/>
            </a:bodyPr>
            <a:lstStyle/>
            <a:p>
              <a:pPr defTabSz="762000"/>
              <a:r>
                <a:rPr lang="en-US" sz="2000"/>
                <a:t>+1</a:t>
              </a:r>
              <a:endParaRPr lang="en-US" sz="2000" b="1"/>
            </a:p>
          </p:txBody>
        </p:sp>
        <p:sp>
          <p:nvSpPr>
            <p:cNvPr id="20500" name="Text Box 20"/>
            <p:cNvSpPr txBox="1">
              <a:spLocks noChangeArrowheads="1"/>
            </p:cNvSpPr>
            <p:nvPr/>
          </p:nvSpPr>
          <p:spPr bwMode="auto">
            <a:xfrm>
              <a:off x="2352" y="2880"/>
              <a:ext cx="423" cy="194"/>
            </a:xfrm>
            <a:prstGeom prst="rect">
              <a:avLst/>
            </a:prstGeom>
            <a:noFill/>
            <a:ln w="12700">
              <a:noFill/>
              <a:miter lim="800000"/>
              <a:headEnd type="none" w="sm" len="sm"/>
              <a:tailEnd type="none" w="sm" len="sm"/>
            </a:ln>
            <a:effectLst/>
          </p:spPr>
          <p:txBody>
            <a:bodyPr wrap="none">
              <a:spAutoFit/>
            </a:bodyPr>
            <a:lstStyle/>
            <a:p>
              <a:pPr defTabSz="762000"/>
              <a:r>
                <a:rPr lang="en-US" sz="1400" dirty="0" smtClean="0"/>
                <a:t>W2=-1</a:t>
              </a:r>
              <a:endParaRPr lang="en-US" sz="1400" b="1" dirty="0"/>
            </a:p>
          </p:txBody>
        </p:sp>
        <p:sp>
          <p:nvSpPr>
            <p:cNvPr id="20501" name="Text Box 21"/>
            <p:cNvSpPr txBox="1">
              <a:spLocks noChangeArrowheads="1"/>
            </p:cNvSpPr>
            <p:nvPr/>
          </p:nvSpPr>
          <p:spPr bwMode="auto">
            <a:xfrm>
              <a:off x="2352" y="2380"/>
              <a:ext cx="423" cy="194"/>
            </a:xfrm>
            <a:prstGeom prst="rect">
              <a:avLst/>
            </a:prstGeom>
            <a:noFill/>
            <a:ln w="12700">
              <a:noFill/>
              <a:miter lim="800000"/>
              <a:headEnd type="none" w="sm" len="sm"/>
              <a:tailEnd type="none" w="sm" len="sm"/>
            </a:ln>
            <a:effectLst/>
          </p:spPr>
          <p:txBody>
            <a:bodyPr wrap="none">
              <a:spAutoFit/>
            </a:bodyPr>
            <a:lstStyle/>
            <a:p>
              <a:pPr defTabSz="762000"/>
              <a:r>
                <a:rPr lang="en-US" sz="1400" dirty="0" smtClean="0"/>
                <a:t>W1=-1</a:t>
              </a:r>
              <a:endParaRPr lang="en-US" sz="1400" b="1" dirty="0"/>
            </a:p>
          </p:txBody>
        </p:sp>
        <p:sp>
          <p:nvSpPr>
            <p:cNvPr id="20502" name="Oval 22"/>
            <p:cNvSpPr>
              <a:spLocks noChangeArrowheads="1"/>
            </p:cNvSpPr>
            <p:nvPr/>
          </p:nvSpPr>
          <p:spPr bwMode="auto">
            <a:xfrm>
              <a:off x="1776" y="2832"/>
              <a:ext cx="382" cy="284"/>
            </a:xfrm>
            <a:prstGeom prst="ellipse">
              <a:avLst/>
            </a:prstGeom>
            <a:solidFill>
              <a:schemeClr val="accent1"/>
            </a:solidFill>
            <a:ln w="12700">
              <a:solidFill>
                <a:schemeClr val="tx1"/>
              </a:solidFill>
              <a:round/>
              <a:headEnd/>
              <a:tailEnd/>
            </a:ln>
            <a:effectLst/>
          </p:spPr>
          <p:txBody>
            <a:bodyPr anchor="ctr">
              <a:spAutoFit/>
            </a:bodyPr>
            <a:lstStyle/>
            <a:p>
              <a:pPr algn="ctr" defTabSz="762000"/>
              <a:r>
                <a:rPr lang="en-US" sz="1600"/>
                <a:t>t2</a:t>
              </a:r>
              <a:endParaRPr lang="en-US"/>
            </a:p>
          </p:txBody>
        </p:sp>
        <p:sp>
          <p:nvSpPr>
            <p:cNvPr id="20503" name="Line 23"/>
            <p:cNvSpPr>
              <a:spLocks noChangeShapeType="1"/>
            </p:cNvSpPr>
            <p:nvPr/>
          </p:nvSpPr>
          <p:spPr bwMode="auto">
            <a:xfrm>
              <a:off x="2880" y="2736"/>
              <a:ext cx="384" cy="0"/>
            </a:xfrm>
            <a:prstGeom prst="line">
              <a:avLst/>
            </a:prstGeom>
            <a:noFill/>
            <a:ln w="12700">
              <a:solidFill>
                <a:schemeClr val="tx1"/>
              </a:solidFill>
              <a:round/>
              <a:headEnd/>
              <a:tailEnd type="triangle" w="med" len="med"/>
            </a:ln>
            <a:effectLst/>
          </p:spPr>
          <p:txBody>
            <a:bodyPr wrap="none" anchor="ctr">
              <a:spAutoFit/>
            </a:bodyPr>
            <a:lstStyle/>
            <a:p>
              <a:endParaRPr lang="en-US"/>
            </a:p>
          </p:txBody>
        </p:sp>
        <p:sp>
          <p:nvSpPr>
            <p:cNvPr id="20504" name="Text Box 24"/>
            <p:cNvSpPr txBox="1">
              <a:spLocks noChangeArrowheads="1"/>
            </p:cNvSpPr>
            <p:nvPr/>
          </p:nvSpPr>
          <p:spPr bwMode="auto">
            <a:xfrm>
              <a:off x="3312" y="2640"/>
              <a:ext cx="196" cy="250"/>
            </a:xfrm>
            <a:prstGeom prst="rect">
              <a:avLst/>
            </a:prstGeom>
            <a:noFill/>
            <a:ln w="12700">
              <a:noFill/>
              <a:miter lim="800000"/>
              <a:headEnd type="none" w="sm" len="sm"/>
              <a:tailEnd type="none" w="sm" len="sm"/>
            </a:ln>
            <a:effectLst/>
          </p:spPr>
          <p:txBody>
            <a:bodyPr wrap="none">
              <a:spAutoFit/>
            </a:bodyPr>
            <a:lstStyle/>
            <a:p>
              <a:pPr defTabSz="762000"/>
              <a:r>
                <a:rPr lang="en-US" sz="2000"/>
                <a:t>y</a:t>
              </a:r>
              <a:endParaRPr lang="en-US" sz="2000" b="1"/>
            </a:p>
          </p:txBody>
        </p:sp>
        <p:graphicFrame>
          <p:nvGraphicFramePr>
            <p:cNvPr id="20505" name="Object 25"/>
            <p:cNvGraphicFramePr>
              <a:graphicFrameLocks noChangeAspect="1"/>
            </p:cNvGraphicFramePr>
            <p:nvPr/>
          </p:nvGraphicFramePr>
          <p:xfrm>
            <a:off x="2844" y="2092"/>
            <a:ext cx="71" cy="135"/>
          </p:xfrm>
          <a:graphic>
            <a:graphicData uri="http://schemas.openxmlformats.org/presentationml/2006/ole">
              <mc:AlternateContent xmlns:mc="http://schemas.openxmlformats.org/markup-compatibility/2006">
                <mc:Choice xmlns:v="urn:schemas-microsoft-com:vml" Requires="v">
                  <p:oleObj spid="_x0000_s5200" name="Equation" r:id="rId8" imgW="114120" imgH="215640" progId="Equation.3">
                    <p:embed/>
                  </p:oleObj>
                </mc:Choice>
                <mc:Fallback>
                  <p:oleObj name="Equation" r:id="rId8" imgW="114120" imgH="215640" progId="Equation.3">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4" y="2092"/>
                          <a:ext cx="71" cy="1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0506" name="Object 26"/>
          <p:cNvGraphicFramePr>
            <a:graphicFrameLocks noChangeAspect="1"/>
          </p:cNvGraphicFramePr>
          <p:nvPr/>
        </p:nvGraphicFramePr>
        <p:xfrm>
          <a:off x="1600200" y="4876800"/>
          <a:ext cx="5848350" cy="1244600"/>
        </p:xfrm>
        <a:graphic>
          <a:graphicData uri="http://schemas.openxmlformats.org/presentationml/2006/ole">
            <mc:AlternateContent xmlns:mc="http://schemas.openxmlformats.org/markup-compatibility/2006">
              <mc:Choice xmlns:v="urn:schemas-microsoft-com:vml" Requires="v">
                <p:oleObj spid="_x0000_s5201" name="Equation" r:id="rId10" imgW="2260440" imgH="482400" progId="Equation.3">
                  <p:embed/>
                </p:oleObj>
              </mc:Choice>
              <mc:Fallback>
                <p:oleObj name="Equation" r:id="rId10" imgW="2260440" imgH="482400" progId="Equation.3">
                  <p:embed/>
                  <p:pic>
                    <p:nvPicPr>
                      <p:cNvPr id="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00200" y="4876800"/>
                        <a:ext cx="5848350" cy="1244600"/>
                      </a:xfrm>
                      <a:prstGeom prst="rect">
                        <a:avLst/>
                      </a:prstGeom>
                      <a:solidFill>
                        <a:schemeClr val="bg1"/>
                      </a:solidFill>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i-FI" dirty="0" smtClean="0">
                <a:latin typeface="Times New Roman" pitchFamily="18" charset="0"/>
                <a:cs typeface="Times New Roman" pitchFamily="18" charset="0"/>
              </a:rPr>
              <a:t>Generalized Radial-Basis Function Networks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fi-FI" sz="2000" dirty="0" smtClean="0">
                <a:latin typeface="Times New Roman" pitchFamily="18" charset="0"/>
                <a:cs typeface="Times New Roman" pitchFamily="18" charset="0"/>
              </a:rPr>
              <a:t>When   , i=1..N is large, the one-to-one correspondence between the training input data  and the Green’s function produces a regularisation network that may be considered expensive.</a:t>
            </a:r>
          </a:p>
          <a:p>
            <a:pPr algn="just"/>
            <a:r>
              <a:rPr lang="fi-FI" sz="2000" dirty="0" smtClean="0">
                <a:latin typeface="Times New Roman" pitchFamily="18" charset="0"/>
                <a:cs typeface="Times New Roman" pitchFamily="18" charset="0"/>
              </a:rPr>
              <a:t>An approximation of the regularized network.</a:t>
            </a:r>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
        <p:nvSpPr>
          <p:cNvPr id="5" name="TextBox 4"/>
          <p:cNvSpPr txBox="1"/>
          <p:nvPr/>
        </p:nvSpPr>
        <p:spPr>
          <a:xfrm>
            <a:off x="228600" y="4343400"/>
            <a:ext cx="184731" cy="369332"/>
          </a:xfrm>
          <a:prstGeom prst="rect">
            <a:avLst/>
          </a:prstGeom>
          <a:noFill/>
        </p:spPr>
        <p:txBody>
          <a:bodyPr wrap="none" rtlCol="0">
            <a:spAutoFit/>
          </a:bodyPr>
          <a:lstStyle/>
          <a:p>
            <a:endParaRPr lang="en-US" dirty="0"/>
          </a:p>
        </p:txBody>
      </p:sp>
      <p:pic>
        <p:nvPicPr>
          <p:cNvPr id="6" name="Picture 7" descr="f5_5"/>
          <p:cNvPicPr>
            <a:picLocks noChangeAspect="1" noChangeArrowheads="1"/>
          </p:cNvPicPr>
          <p:nvPr/>
        </p:nvPicPr>
        <p:blipFill>
          <a:blip r:embed="rId2" cstate="print"/>
          <a:srcRect/>
          <a:stretch>
            <a:fillRect/>
          </a:stretch>
        </p:blipFill>
        <p:spPr>
          <a:xfrm>
            <a:off x="2438400" y="3048000"/>
            <a:ext cx="5562600" cy="3048000"/>
          </a:xfrm>
          <a:prstGeom prst="rect">
            <a:avLst/>
          </a:prstGeom>
          <a:noFill/>
          <a:ln/>
        </p:spPr>
      </p:pic>
      <p:sp>
        <p:nvSpPr>
          <p:cNvPr id="7" name="TextBox 6"/>
          <p:cNvSpPr txBox="1"/>
          <p:nvPr/>
        </p:nvSpPr>
        <p:spPr>
          <a:xfrm>
            <a:off x="1524000" y="1600200"/>
            <a:ext cx="381000" cy="707886"/>
          </a:xfrm>
          <a:prstGeom prst="rect">
            <a:avLst/>
          </a:prstGeom>
          <a:noFill/>
        </p:spPr>
        <p:txBody>
          <a:bodyPr wrap="square" rtlCol="0">
            <a:spAutoFit/>
          </a:bodyPr>
          <a:lstStyle/>
          <a:p>
            <a:r>
              <a:rPr lang="en-US" sz="2000" dirty="0">
                <a:latin typeface="Times New Roman" pitchFamily="18" charset="0"/>
                <a:cs typeface="Times New Roman" pitchFamily="18" charset="0"/>
              </a:rPr>
              <a:t>x</a:t>
            </a:r>
            <a:r>
              <a:rPr lang="en-US" sz="2000" baseline="-25000" dirty="0">
                <a:latin typeface="Times New Roman" pitchFamily="18" charset="0"/>
                <a:cs typeface="Times New Roman" pitchFamily="18" charset="0"/>
              </a:rPr>
              <a:t>i</a:t>
            </a: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Example: XOR Problem</a:t>
            </a:r>
            <a:endParaRPr lang="en-US" dirty="0">
              <a:latin typeface="Times New Roman" pitchFamily="18" charset="0"/>
              <a:cs typeface="Times New Roman" pitchFamily="18" charset="0"/>
            </a:endParaRPr>
          </a:p>
        </p:txBody>
      </p:sp>
      <p:graphicFrame>
        <p:nvGraphicFramePr>
          <p:cNvPr id="6" name="Content Placeholder 5"/>
          <p:cNvGraphicFramePr>
            <a:graphicFrameLocks noGrp="1"/>
          </p:cNvGraphicFramePr>
          <p:nvPr>
            <p:ph idx="1"/>
          </p:nvPr>
        </p:nvGraphicFramePr>
        <p:xfrm>
          <a:off x="457200" y="1600200"/>
          <a:ext cx="8229600" cy="222504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gridSpan="3">
                  <a:txBody>
                    <a:bodyPr/>
                    <a:lstStyle/>
                    <a:p>
                      <a:pPr marL="0" marR="0" algn="ctr">
                        <a:lnSpc>
                          <a:spcPct val="115000"/>
                        </a:lnSpc>
                        <a:spcBef>
                          <a:spcPts val="0"/>
                        </a:spcBef>
                        <a:spcAft>
                          <a:spcPts val="0"/>
                        </a:spcAft>
                      </a:pPr>
                      <a:r>
                        <a:rPr lang="en-US" sz="1600" dirty="0">
                          <a:latin typeface="Times New Roman"/>
                          <a:ea typeface="Calibri"/>
                          <a:cs typeface="Times New Roman"/>
                        </a:rPr>
                        <a:t>Table:  Input output Transformation Computed for XOR problem</a:t>
                      </a:r>
                      <a:endParaRPr lang="en-US" sz="1100" dirty="0">
                        <a:latin typeface="Calibri"/>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pPr marL="0" marR="0" algn="ctr">
                        <a:lnSpc>
                          <a:spcPct val="115000"/>
                        </a:lnSpc>
                        <a:spcBef>
                          <a:spcPts val="0"/>
                        </a:spcBef>
                        <a:spcAft>
                          <a:spcPts val="0"/>
                        </a:spcAft>
                      </a:pPr>
                      <a:r>
                        <a:rPr lang="en-US" sz="1600">
                          <a:latin typeface="Times New Roman"/>
                          <a:ea typeface="Calibri"/>
                          <a:cs typeface="Times New Roman"/>
                        </a:rPr>
                        <a:t>Data point, j</a:t>
                      </a:r>
                      <a:endParaRPr lang="en-US" sz="1100">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latin typeface="Times New Roman"/>
                          <a:ea typeface="Calibri"/>
                          <a:cs typeface="Times New Roman"/>
                        </a:rPr>
                        <a:t>Input pattern, X</a:t>
                      </a:r>
                      <a:r>
                        <a:rPr lang="en-US" sz="1600" baseline="-25000">
                          <a:latin typeface="Times New Roman"/>
                          <a:ea typeface="Calibri"/>
                          <a:cs typeface="Times New Roman"/>
                        </a:rPr>
                        <a:t>j</a:t>
                      </a:r>
                      <a:endParaRPr lang="en-US" sz="1100">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latin typeface="Times New Roman"/>
                          <a:ea typeface="Calibri"/>
                          <a:cs typeface="Times New Roman"/>
                        </a:rPr>
                        <a:t>Desired output, d</a:t>
                      </a:r>
                      <a:r>
                        <a:rPr lang="en-US" sz="1600" baseline="-25000">
                          <a:latin typeface="Times New Roman"/>
                          <a:ea typeface="Calibri"/>
                          <a:cs typeface="Times New Roman"/>
                        </a:rPr>
                        <a:t>j</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marL="0" marR="0" algn="ctr">
                        <a:lnSpc>
                          <a:spcPct val="115000"/>
                        </a:lnSpc>
                        <a:spcBef>
                          <a:spcPts val="0"/>
                        </a:spcBef>
                        <a:spcAft>
                          <a:spcPts val="0"/>
                        </a:spcAft>
                      </a:pPr>
                      <a:r>
                        <a:rPr lang="en-US" sz="1100">
                          <a:latin typeface="Calibri"/>
                          <a:ea typeface="Calibri"/>
                          <a:cs typeface="Times New Roman"/>
                        </a:rPr>
                        <a:t>1</a:t>
                      </a:r>
                    </a:p>
                  </a:txBody>
                  <a:tcPr marL="68580" marR="68580" marT="0" marB="0"/>
                </a:tc>
                <a:tc>
                  <a:txBody>
                    <a:bodyPr/>
                    <a:lstStyle/>
                    <a:p>
                      <a:pPr marL="0" marR="0" algn="ctr">
                        <a:lnSpc>
                          <a:spcPct val="115000"/>
                        </a:lnSpc>
                        <a:spcBef>
                          <a:spcPts val="0"/>
                        </a:spcBef>
                        <a:spcAft>
                          <a:spcPts val="0"/>
                        </a:spcAft>
                      </a:pPr>
                      <a:r>
                        <a:rPr lang="en-US" sz="1100" dirty="0">
                          <a:latin typeface="Calibri"/>
                          <a:ea typeface="Calibri"/>
                          <a:cs typeface="Times New Roman"/>
                        </a:rPr>
                        <a:t>(1, 1)</a:t>
                      </a:r>
                    </a:p>
                  </a:txBody>
                  <a:tcPr marL="68580" marR="68580" marT="0" marB="0"/>
                </a:tc>
                <a:tc>
                  <a:txBody>
                    <a:bodyPr/>
                    <a:lstStyle/>
                    <a:p>
                      <a:pPr marL="0" marR="0" algn="ctr">
                        <a:lnSpc>
                          <a:spcPct val="115000"/>
                        </a:lnSpc>
                        <a:spcBef>
                          <a:spcPts val="0"/>
                        </a:spcBef>
                        <a:spcAft>
                          <a:spcPts val="0"/>
                        </a:spcAft>
                      </a:pPr>
                      <a:r>
                        <a:rPr lang="en-US" sz="1100" dirty="0">
                          <a:latin typeface="Calibri"/>
                          <a:ea typeface="Calibri"/>
                          <a:cs typeface="Times New Roman"/>
                        </a:rPr>
                        <a:t>0</a:t>
                      </a:r>
                    </a:p>
                  </a:txBody>
                  <a:tcPr marL="68580" marR="68580" marT="0" marB="0"/>
                </a:tc>
                <a:extLst>
                  <a:ext uri="{0D108BD9-81ED-4DB2-BD59-A6C34878D82A}">
                    <a16:rowId xmlns:a16="http://schemas.microsoft.com/office/drawing/2014/main" val="10002"/>
                  </a:ext>
                </a:extLst>
              </a:tr>
              <a:tr h="370840">
                <a:tc>
                  <a:txBody>
                    <a:bodyPr/>
                    <a:lstStyle/>
                    <a:p>
                      <a:pPr marL="0" marR="0" algn="ctr">
                        <a:lnSpc>
                          <a:spcPct val="115000"/>
                        </a:lnSpc>
                        <a:spcBef>
                          <a:spcPts val="0"/>
                        </a:spcBef>
                        <a:spcAft>
                          <a:spcPts val="0"/>
                        </a:spcAft>
                      </a:pPr>
                      <a:r>
                        <a:rPr lang="en-US" sz="1100">
                          <a:latin typeface="Calibri"/>
                          <a:ea typeface="Calibri"/>
                          <a:cs typeface="Times New Roman"/>
                        </a:rPr>
                        <a:t>2</a:t>
                      </a:r>
                    </a:p>
                  </a:txBody>
                  <a:tcPr marL="68580" marR="68580" marT="0" marB="0"/>
                </a:tc>
                <a:tc>
                  <a:txBody>
                    <a:bodyPr/>
                    <a:lstStyle/>
                    <a:p>
                      <a:pPr marL="0" marR="0" algn="ctr">
                        <a:lnSpc>
                          <a:spcPct val="115000"/>
                        </a:lnSpc>
                        <a:spcBef>
                          <a:spcPts val="0"/>
                        </a:spcBef>
                        <a:spcAft>
                          <a:spcPts val="0"/>
                        </a:spcAft>
                      </a:pPr>
                      <a:r>
                        <a:rPr lang="en-US" sz="1100">
                          <a:latin typeface="Calibri"/>
                          <a:ea typeface="Calibri"/>
                          <a:cs typeface="Times New Roman"/>
                        </a:rPr>
                        <a:t>(0,1)</a:t>
                      </a:r>
                    </a:p>
                  </a:txBody>
                  <a:tcPr marL="68580" marR="68580" marT="0" marB="0"/>
                </a:tc>
                <a:tc>
                  <a:txBody>
                    <a:bodyPr/>
                    <a:lstStyle/>
                    <a:p>
                      <a:pPr marL="0" marR="0" algn="ctr">
                        <a:lnSpc>
                          <a:spcPct val="115000"/>
                        </a:lnSpc>
                        <a:spcBef>
                          <a:spcPts val="0"/>
                        </a:spcBef>
                        <a:spcAft>
                          <a:spcPts val="0"/>
                        </a:spcAft>
                      </a:pPr>
                      <a:r>
                        <a:rPr lang="en-US" sz="1100">
                          <a:latin typeface="Calibri"/>
                          <a:ea typeface="Calibri"/>
                          <a:cs typeface="Times New Roman"/>
                        </a:rPr>
                        <a:t>1</a:t>
                      </a:r>
                    </a:p>
                  </a:txBody>
                  <a:tcPr marL="68580" marR="68580" marT="0" marB="0"/>
                </a:tc>
                <a:extLst>
                  <a:ext uri="{0D108BD9-81ED-4DB2-BD59-A6C34878D82A}">
                    <a16:rowId xmlns:a16="http://schemas.microsoft.com/office/drawing/2014/main" val="10003"/>
                  </a:ext>
                </a:extLst>
              </a:tr>
              <a:tr h="370840">
                <a:tc>
                  <a:txBody>
                    <a:bodyPr/>
                    <a:lstStyle/>
                    <a:p>
                      <a:pPr marL="0" marR="0" algn="ctr">
                        <a:lnSpc>
                          <a:spcPct val="115000"/>
                        </a:lnSpc>
                        <a:spcBef>
                          <a:spcPts val="0"/>
                        </a:spcBef>
                        <a:spcAft>
                          <a:spcPts val="0"/>
                        </a:spcAft>
                      </a:pPr>
                      <a:r>
                        <a:rPr lang="en-US" sz="1100">
                          <a:latin typeface="Calibri"/>
                          <a:ea typeface="Calibri"/>
                          <a:cs typeface="Times New Roman"/>
                        </a:rPr>
                        <a:t>3</a:t>
                      </a:r>
                    </a:p>
                  </a:txBody>
                  <a:tcPr marL="68580" marR="68580" marT="0" marB="0"/>
                </a:tc>
                <a:tc>
                  <a:txBody>
                    <a:bodyPr/>
                    <a:lstStyle/>
                    <a:p>
                      <a:pPr marL="0" marR="0" algn="ctr">
                        <a:lnSpc>
                          <a:spcPct val="115000"/>
                        </a:lnSpc>
                        <a:spcBef>
                          <a:spcPts val="0"/>
                        </a:spcBef>
                        <a:spcAft>
                          <a:spcPts val="0"/>
                        </a:spcAft>
                      </a:pPr>
                      <a:r>
                        <a:rPr lang="en-US" sz="1100">
                          <a:latin typeface="Calibri"/>
                          <a:ea typeface="Calibri"/>
                          <a:cs typeface="Times New Roman"/>
                        </a:rPr>
                        <a:t>(0,0)</a:t>
                      </a:r>
                    </a:p>
                  </a:txBody>
                  <a:tcPr marL="68580" marR="68580" marT="0" marB="0"/>
                </a:tc>
                <a:tc>
                  <a:txBody>
                    <a:bodyPr/>
                    <a:lstStyle/>
                    <a:p>
                      <a:pPr marL="0" marR="0" algn="ctr">
                        <a:lnSpc>
                          <a:spcPct val="115000"/>
                        </a:lnSpc>
                        <a:spcBef>
                          <a:spcPts val="0"/>
                        </a:spcBef>
                        <a:spcAft>
                          <a:spcPts val="0"/>
                        </a:spcAft>
                      </a:pPr>
                      <a:r>
                        <a:rPr lang="en-US" sz="1100">
                          <a:latin typeface="Calibri"/>
                          <a:ea typeface="Calibri"/>
                          <a:cs typeface="Times New Roman"/>
                        </a:rPr>
                        <a:t>0</a:t>
                      </a:r>
                    </a:p>
                  </a:txBody>
                  <a:tcPr marL="68580" marR="68580" marT="0" marB="0"/>
                </a:tc>
                <a:extLst>
                  <a:ext uri="{0D108BD9-81ED-4DB2-BD59-A6C34878D82A}">
                    <a16:rowId xmlns:a16="http://schemas.microsoft.com/office/drawing/2014/main" val="10004"/>
                  </a:ext>
                </a:extLst>
              </a:tr>
              <a:tr h="370840">
                <a:tc>
                  <a:txBody>
                    <a:bodyPr/>
                    <a:lstStyle/>
                    <a:p>
                      <a:pPr marL="0" marR="0" algn="ctr">
                        <a:lnSpc>
                          <a:spcPct val="115000"/>
                        </a:lnSpc>
                        <a:spcBef>
                          <a:spcPts val="0"/>
                        </a:spcBef>
                        <a:spcAft>
                          <a:spcPts val="0"/>
                        </a:spcAft>
                      </a:pPr>
                      <a:r>
                        <a:rPr lang="en-US" sz="1100">
                          <a:latin typeface="Calibri"/>
                          <a:ea typeface="Calibri"/>
                          <a:cs typeface="Times New Roman"/>
                        </a:rPr>
                        <a:t>4</a:t>
                      </a:r>
                    </a:p>
                  </a:txBody>
                  <a:tcPr marL="68580" marR="68580" marT="0" marB="0"/>
                </a:tc>
                <a:tc>
                  <a:txBody>
                    <a:bodyPr/>
                    <a:lstStyle/>
                    <a:p>
                      <a:pPr marL="0" marR="0" algn="ctr">
                        <a:lnSpc>
                          <a:spcPct val="115000"/>
                        </a:lnSpc>
                        <a:spcBef>
                          <a:spcPts val="0"/>
                        </a:spcBef>
                        <a:spcAft>
                          <a:spcPts val="0"/>
                        </a:spcAft>
                      </a:pPr>
                      <a:r>
                        <a:rPr lang="en-US" sz="1100" dirty="0">
                          <a:latin typeface="Calibri"/>
                          <a:ea typeface="Calibri"/>
                          <a:cs typeface="Times New Roman"/>
                        </a:rPr>
                        <a:t>(1,0)</a:t>
                      </a:r>
                    </a:p>
                  </a:txBody>
                  <a:tcPr marL="68580" marR="68580" marT="0" marB="0"/>
                </a:tc>
                <a:tc>
                  <a:txBody>
                    <a:bodyPr/>
                    <a:lstStyle/>
                    <a:p>
                      <a:pPr marL="0" marR="0" algn="ctr">
                        <a:lnSpc>
                          <a:spcPct val="115000"/>
                        </a:lnSpc>
                        <a:spcBef>
                          <a:spcPts val="0"/>
                        </a:spcBef>
                        <a:spcAft>
                          <a:spcPts val="0"/>
                        </a:spcAft>
                      </a:pPr>
                      <a:r>
                        <a:rPr lang="en-US" sz="1100" dirty="0">
                          <a:latin typeface="Calibri"/>
                          <a:ea typeface="Calibri"/>
                          <a:cs typeface="Times New Roman"/>
                        </a:rPr>
                        <a:t>1</a:t>
                      </a:r>
                    </a:p>
                  </a:txBody>
                  <a:tcPr marL="68580" marR="68580" marT="0" marB="0"/>
                </a:tc>
                <a:extLst>
                  <a:ext uri="{0D108BD9-81ED-4DB2-BD59-A6C34878D82A}">
                    <a16:rowId xmlns:a16="http://schemas.microsoft.com/office/drawing/2014/main" val="10005"/>
                  </a:ext>
                </a:extLst>
              </a:tr>
            </a:tbl>
          </a:graphicData>
        </a:graphic>
      </p:graphicFrame>
      <p:sp>
        <p:nvSpPr>
          <p:cNvPr id="5" name="TextBox 4"/>
          <p:cNvSpPr txBox="1"/>
          <p:nvPr/>
        </p:nvSpPr>
        <p:spPr>
          <a:xfrm>
            <a:off x="304800" y="2895600"/>
            <a:ext cx="184731" cy="369332"/>
          </a:xfrm>
          <a:prstGeom prst="rect">
            <a:avLst/>
          </a:prstGeom>
          <a:noFill/>
        </p:spPr>
        <p:txBody>
          <a:bodyPr wrap="none" rtlCol="0">
            <a:spAutoFit/>
          </a:bodyPr>
          <a:lstStyle/>
          <a:p>
            <a:endParaRPr lang="en-US" dirty="0"/>
          </a:p>
        </p:txBody>
      </p:sp>
      <p:sp>
        <p:nvSpPr>
          <p:cNvPr id="61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145"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791200" y="4343400"/>
            <a:ext cx="2667000" cy="955288"/>
          </a:xfrm>
          <a:prstGeom prst="rect">
            <a:avLst/>
          </a:prstGeom>
          <a:noFill/>
        </p:spPr>
      </p:pic>
      <p:sp>
        <p:nvSpPr>
          <p:cNvPr id="6147" name="Rectangle 3"/>
          <p:cNvSpPr>
            <a:spLocks noChangeArrowheads="1"/>
          </p:cNvSpPr>
          <p:nvPr/>
        </p:nvSpPr>
        <p:spPr bwMode="auto">
          <a:xfrm>
            <a:off x="0" y="1238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 name="TextBox 12"/>
          <p:cNvSpPr txBox="1"/>
          <p:nvPr/>
        </p:nvSpPr>
        <p:spPr>
          <a:xfrm>
            <a:off x="457200" y="3886200"/>
            <a:ext cx="3969613" cy="369332"/>
          </a:xfrm>
          <a:prstGeom prst="rect">
            <a:avLst/>
          </a:prstGeom>
          <a:noFill/>
        </p:spPr>
        <p:txBody>
          <a:bodyPr wrap="none" rtlCol="0">
            <a:spAutoFit/>
          </a:bodyPr>
          <a:lstStyle/>
          <a:p>
            <a:r>
              <a:rPr lang="en-US" dirty="0" smtClean="0"/>
              <a:t>Where G is green’s function defined as:  </a:t>
            </a:r>
            <a:endParaRPr lang="en-US" dirty="0"/>
          </a:p>
        </p:txBody>
      </p:sp>
      <p:sp>
        <p:nvSpPr>
          <p:cNvPr id="6151"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150" name="Picture 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133600" y="4267200"/>
            <a:ext cx="3419475" cy="981075"/>
          </a:xfrm>
          <a:prstGeom prst="rect">
            <a:avLst/>
          </a:prstGeom>
          <a:noFill/>
        </p:spPr>
      </p:pic>
      <p:sp>
        <p:nvSpPr>
          <p:cNvPr id="6152" name="Rectangle 8"/>
          <p:cNvSpPr>
            <a:spLocks noChangeArrowheads="1"/>
          </p:cNvSpPr>
          <p:nvPr/>
        </p:nvSpPr>
        <p:spPr bwMode="auto">
          <a:xfrm>
            <a:off x="0" y="14382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 name="Rectangle 16"/>
          <p:cNvSpPr/>
          <p:nvPr/>
        </p:nvSpPr>
        <p:spPr>
          <a:xfrm>
            <a:off x="2209800" y="5334000"/>
            <a:ext cx="3840860" cy="369332"/>
          </a:xfrm>
          <a:prstGeom prst="rect">
            <a:avLst/>
          </a:prstGeom>
        </p:spPr>
        <p:txBody>
          <a:bodyPr wrap="none">
            <a:spAutoFit/>
          </a:bodyPr>
          <a:lstStyle/>
          <a:p>
            <a:pPr>
              <a:buFont typeface="Monotype Sorts" charset="2"/>
              <a:buNone/>
            </a:pPr>
            <a:r>
              <a:rPr lang="en-GB" dirty="0" smtClean="0">
                <a:cs typeface="Times New Roman" pitchFamily="18" charset="0"/>
                <a:sym typeface="Symbol" pitchFamily="18" charset="2"/>
              </a:rPr>
              <a:t> G(||</a:t>
            </a:r>
            <a:r>
              <a:rPr lang="en-GB" b="1" dirty="0" smtClean="0">
                <a:cs typeface="Times New Roman" pitchFamily="18" charset="0"/>
                <a:sym typeface="Symbol" pitchFamily="18" charset="2"/>
              </a:rPr>
              <a:t>x - </a:t>
            </a:r>
            <a:r>
              <a:rPr lang="en-GB" b="1" dirty="0" err="1" smtClean="0">
                <a:cs typeface="Times New Roman" pitchFamily="18" charset="0"/>
                <a:sym typeface="Symbol" pitchFamily="18" charset="2"/>
              </a:rPr>
              <a:t>t</a:t>
            </a:r>
            <a:r>
              <a:rPr lang="en-GB" baseline="-25000" dirty="0" err="1" smtClean="0">
                <a:cs typeface="Times New Roman" pitchFamily="18" charset="0"/>
                <a:sym typeface="Symbol" pitchFamily="18" charset="2"/>
              </a:rPr>
              <a:t>i</a:t>
            </a:r>
            <a:r>
              <a:rPr lang="en-GB" dirty="0" smtClean="0">
                <a:cs typeface="Times New Roman" pitchFamily="18" charset="0"/>
                <a:sym typeface="Symbol" pitchFamily="18" charset="2"/>
              </a:rPr>
              <a:t>||) = exp(-                   )     </a:t>
            </a:r>
            <a:r>
              <a:rPr lang="en-GB" dirty="0" err="1" smtClean="0">
                <a:cs typeface="Times New Roman" pitchFamily="18" charset="0"/>
                <a:sym typeface="Symbol" pitchFamily="18" charset="2"/>
              </a:rPr>
              <a:t>i</a:t>
            </a:r>
            <a:r>
              <a:rPr lang="en-GB" dirty="0" smtClean="0">
                <a:cs typeface="Times New Roman" pitchFamily="18" charset="0"/>
                <a:sym typeface="Symbol" pitchFamily="18" charset="2"/>
              </a:rPr>
              <a:t>=1,2</a:t>
            </a:r>
            <a:endParaRPr lang="en-US" dirty="0">
              <a:cs typeface="Times New Roman" pitchFamily="18" charset="0"/>
              <a:sym typeface="Symbol" pitchFamily="18" charset="2"/>
            </a:endParaRPr>
          </a:p>
        </p:txBody>
      </p:sp>
      <p:graphicFrame>
        <p:nvGraphicFramePr>
          <p:cNvPr id="18" name="Object 17"/>
          <p:cNvGraphicFramePr>
            <a:graphicFrameLocks noChangeAspect="1"/>
          </p:cNvGraphicFramePr>
          <p:nvPr/>
        </p:nvGraphicFramePr>
        <p:xfrm>
          <a:off x="4114800" y="5257800"/>
          <a:ext cx="990600" cy="381000"/>
        </p:xfrm>
        <a:graphic>
          <a:graphicData uri="http://schemas.openxmlformats.org/presentationml/2006/ole">
            <mc:AlternateContent xmlns:mc="http://schemas.openxmlformats.org/markup-compatibility/2006">
              <mc:Choice xmlns:v="urn:schemas-microsoft-com:vml" Requires="v">
                <p:oleObj spid="_x0000_s6172" name="Equation" r:id="rId5" imgW="698400" imgH="228600" progId="Equation.3">
                  <p:embed/>
                </p:oleObj>
              </mc:Choice>
              <mc:Fallback>
                <p:oleObj name="Equation" r:id="rId5" imgW="698400" imgH="228600" progId="Equation.3">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5257800"/>
                        <a:ext cx="9906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TextBox 18"/>
          <p:cNvSpPr txBox="1"/>
          <p:nvPr/>
        </p:nvSpPr>
        <p:spPr>
          <a:xfrm>
            <a:off x="914400" y="5334000"/>
            <a:ext cx="1417568" cy="369332"/>
          </a:xfrm>
          <a:prstGeom prst="rect">
            <a:avLst/>
          </a:prstGeom>
          <a:noFill/>
        </p:spPr>
        <p:txBody>
          <a:bodyPr wrap="none" rtlCol="0">
            <a:spAutoFit/>
          </a:bodyPr>
          <a:lstStyle/>
          <a:p>
            <a:r>
              <a:rPr lang="en-US" dirty="0" smtClean="0"/>
              <a:t>Calculated as</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noChangeArrowheads="1"/>
          </p:cNvSpPr>
          <p:nvPr>
            <p:ph idx="1"/>
          </p:nvPr>
        </p:nvSpPr>
        <p:spPr bwMode="auto">
          <a:xfrm>
            <a:off x="457200" y="1600200"/>
            <a:ext cx="8229600" cy="6155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d=[0   1  0  1]</a:t>
            </a:r>
            <a:r>
              <a:rPr kumimoji="0" lang="en-US" sz="20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T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a:spLocks noChangeArrowheads="1"/>
          </p:cNvSpPr>
          <p:nvPr/>
        </p:nvSpPr>
        <p:spPr bwMode="auto">
          <a:xfrm>
            <a:off x="2590800" y="1219200"/>
            <a:ext cx="23622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W= [w1  w2  b]</a:t>
            </a:r>
            <a:r>
              <a:rPr kumimoji="0" lang="en-US" sz="20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TextBox 6"/>
          <p:cNvSpPr txBox="1"/>
          <p:nvPr/>
        </p:nvSpPr>
        <p:spPr>
          <a:xfrm>
            <a:off x="762000" y="2362200"/>
            <a:ext cx="1119409"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  Where  </a:t>
            </a:r>
            <a:endParaRPr lang="en-US" sz="2000" dirty="0">
              <a:latin typeface="Times New Roman" pitchFamily="18" charset="0"/>
              <a:cs typeface="Times New Roman" pitchFamily="18" charset="0"/>
            </a:endParaRPr>
          </a:p>
        </p:txBody>
      </p:sp>
      <p:sp>
        <p:nvSpPr>
          <p:cNvPr id="2765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7651"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057400" y="2438400"/>
            <a:ext cx="2362200" cy="390525"/>
          </a:xfrm>
          <a:prstGeom prst="rect">
            <a:avLst/>
          </a:prstGeom>
          <a:noFill/>
        </p:spPr>
      </p:pic>
      <p:sp>
        <p:nvSpPr>
          <p:cNvPr id="27653" name="Rectangle 5"/>
          <p:cNvSpPr>
            <a:spLocks noChangeArrowheads="1"/>
          </p:cNvSpPr>
          <p:nvPr/>
        </p:nvSpPr>
        <p:spPr bwMode="auto">
          <a:xfrm>
            <a:off x="0" y="6953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TextBox 11"/>
          <p:cNvSpPr txBox="1"/>
          <p:nvPr/>
        </p:nvSpPr>
        <p:spPr>
          <a:xfrm>
            <a:off x="4648200" y="2362200"/>
            <a:ext cx="3544560"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And       is a pseudo inverse of G</a:t>
            </a:r>
            <a:endParaRPr lang="en-US" sz="2000" dirty="0">
              <a:latin typeface="Times New Roman" pitchFamily="18" charset="0"/>
              <a:cs typeface="Times New Roman" pitchFamily="18" charset="0"/>
            </a:endParaRPr>
          </a:p>
        </p:txBody>
      </p:sp>
      <p:sp>
        <p:nvSpPr>
          <p:cNvPr id="2765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7654" name="Picture 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257800" y="2438400"/>
            <a:ext cx="364617" cy="314325"/>
          </a:xfrm>
          <a:prstGeom prst="rect">
            <a:avLst/>
          </a:prstGeom>
          <a:noFill/>
        </p:spPr>
      </p:pic>
      <p:grpSp>
        <p:nvGrpSpPr>
          <p:cNvPr id="15" name="Group 7"/>
          <p:cNvGrpSpPr>
            <a:grpSpLocks/>
          </p:cNvGrpSpPr>
          <p:nvPr/>
        </p:nvGrpSpPr>
        <p:grpSpPr bwMode="auto">
          <a:xfrm>
            <a:off x="2743200" y="2895600"/>
            <a:ext cx="4197350" cy="2263775"/>
            <a:chOff x="864" y="2092"/>
            <a:chExt cx="2644" cy="1426"/>
          </a:xfrm>
        </p:grpSpPr>
        <p:sp>
          <p:nvSpPr>
            <p:cNvPr id="16" name="Text Box 8"/>
            <p:cNvSpPr txBox="1">
              <a:spLocks noChangeArrowheads="1"/>
            </p:cNvSpPr>
            <p:nvPr/>
          </p:nvSpPr>
          <p:spPr bwMode="auto">
            <a:xfrm>
              <a:off x="864" y="2256"/>
              <a:ext cx="254" cy="250"/>
            </a:xfrm>
            <a:prstGeom prst="rect">
              <a:avLst/>
            </a:prstGeom>
            <a:noFill/>
            <a:ln w="12700">
              <a:noFill/>
              <a:miter lim="800000"/>
              <a:headEnd type="none" w="sm" len="sm"/>
              <a:tailEnd type="none" w="sm" len="sm"/>
            </a:ln>
            <a:effectLst/>
          </p:spPr>
          <p:txBody>
            <a:bodyPr wrap="none">
              <a:spAutoFit/>
            </a:bodyPr>
            <a:lstStyle/>
            <a:p>
              <a:pPr defTabSz="762000"/>
              <a:r>
                <a:rPr lang="en-US" sz="2000"/>
                <a:t>x</a:t>
              </a:r>
              <a:r>
                <a:rPr lang="en-US" sz="2000" b="1" baseline="-25000"/>
                <a:t>1</a:t>
              </a:r>
              <a:endParaRPr lang="en-US" sz="2000" b="1"/>
            </a:p>
          </p:txBody>
        </p:sp>
        <p:sp>
          <p:nvSpPr>
            <p:cNvPr id="17" name="Text Box 9"/>
            <p:cNvSpPr txBox="1">
              <a:spLocks noChangeArrowheads="1"/>
            </p:cNvSpPr>
            <p:nvPr/>
          </p:nvSpPr>
          <p:spPr bwMode="auto">
            <a:xfrm>
              <a:off x="864" y="2784"/>
              <a:ext cx="254" cy="250"/>
            </a:xfrm>
            <a:prstGeom prst="rect">
              <a:avLst/>
            </a:prstGeom>
            <a:noFill/>
            <a:ln w="12700">
              <a:noFill/>
              <a:miter lim="800000"/>
              <a:headEnd type="none" w="sm" len="sm"/>
              <a:tailEnd type="none" w="sm" len="sm"/>
            </a:ln>
            <a:effectLst/>
          </p:spPr>
          <p:txBody>
            <a:bodyPr wrap="none">
              <a:spAutoFit/>
            </a:bodyPr>
            <a:lstStyle/>
            <a:p>
              <a:pPr defTabSz="762000"/>
              <a:r>
                <a:rPr lang="en-US" sz="2000"/>
                <a:t>x</a:t>
              </a:r>
              <a:r>
                <a:rPr lang="en-US" sz="2000" b="1" baseline="-25000"/>
                <a:t>2</a:t>
              </a:r>
              <a:endParaRPr lang="en-US" sz="2000" b="1"/>
            </a:p>
          </p:txBody>
        </p:sp>
        <p:sp>
          <p:nvSpPr>
            <p:cNvPr id="18" name="Line 10"/>
            <p:cNvSpPr>
              <a:spLocks noChangeShapeType="1"/>
            </p:cNvSpPr>
            <p:nvPr/>
          </p:nvSpPr>
          <p:spPr bwMode="auto">
            <a:xfrm>
              <a:off x="1104" y="2400"/>
              <a:ext cx="672" cy="0"/>
            </a:xfrm>
            <a:prstGeom prst="line">
              <a:avLst/>
            </a:prstGeom>
            <a:noFill/>
            <a:ln w="12700">
              <a:solidFill>
                <a:schemeClr val="tx1"/>
              </a:solidFill>
              <a:round/>
              <a:headEnd/>
              <a:tailEnd type="triangle" w="med" len="med"/>
            </a:ln>
            <a:effectLst/>
          </p:spPr>
          <p:txBody>
            <a:bodyPr wrap="none" anchor="ctr">
              <a:spAutoFit/>
            </a:bodyPr>
            <a:lstStyle/>
            <a:p>
              <a:endParaRPr lang="en-US"/>
            </a:p>
          </p:txBody>
        </p:sp>
        <p:sp>
          <p:nvSpPr>
            <p:cNvPr id="19" name="Line 11"/>
            <p:cNvSpPr>
              <a:spLocks noChangeShapeType="1"/>
            </p:cNvSpPr>
            <p:nvPr/>
          </p:nvSpPr>
          <p:spPr bwMode="auto">
            <a:xfrm flipV="1">
              <a:off x="1104" y="2496"/>
              <a:ext cx="624" cy="432"/>
            </a:xfrm>
            <a:prstGeom prst="line">
              <a:avLst/>
            </a:prstGeom>
            <a:noFill/>
            <a:ln w="12700">
              <a:solidFill>
                <a:schemeClr val="tx1"/>
              </a:solidFill>
              <a:round/>
              <a:headEnd/>
              <a:tailEnd type="triangle" w="med" len="med"/>
            </a:ln>
            <a:effectLst/>
          </p:spPr>
          <p:txBody>
            <a:bodyPr wrap="none" anchor="ctr">
              <a:spAutoFit/>
            </a:bodyPr>
            <a:lstStyle/>
            <a:p>
              <a:endParaRPr lang="en-US"/>
            </a:p>
          </p:txBody>
        </p:sp>
        <p:sp>
          <p:nvSpPr>
            <p:cNvPr id="20" name="Oval 12"/>
            <p:cNvSpPr>
              <a:spLocks noChangeArrowheads="1"/>
            </p:cNvSpPr>
            <p:nvPr/>
          </p:nvSpPr>
          <p:spPr bwMode="auto">
            <a:xfrm>
              <a:off x="1776" y="2352"/>
              <a:ext cx="480" cy="300"/>
            </a:xfrm>
            <a:prstGeom prst="ellipse">
              <a:avLst/>
            </a:prstGeom>
            <a:solidFill>
              <a:schemeClr val="accent1"/>
            </a:solidFill>
            <a:ln w="12700">
              <a:solidFill>
                <a:schemeClr val="tx1"/>
              </a:solidFill>
              <a:round/>
              <a:headEnd/>
              <a:tailEnd/>
            </a:ln>
            <a:effectLst/>
          </p:spPr>
          <p:txBody>
            <a:bodyPr wrap="square" anchor="ctr">
              <a:spAutoFit/>
            </a:bodyPr>
            <a:lstStyle/>
            <a:p>
              <a:pPr algn="ctr" defTabSz="762000"/>
              <a:r>
                <a:rPr lang="en-US" sz="1600" dirty="0" smtClean="0"/>
                <a:t>ψ1</a:t>
              </a:r>
              <a:endParaRPr lang="en-US" dirty="0"/>
            </a:p>
          </p:txBody>
        </p:sp>
        <p:sp>
          <p:nvSpPr>
            <p:cNvPr id="21" name="Line 13"/>
            <p:cNvSpPr>
              <a:spLocks noChangeShapeType="1"/>
            </p:cNvSpPr>
            <p:nvPr/>
          </p:nvSpPr>
          <p:spPr bwMode="auto">
            <a:xfrm>
              <a:off x="1104" y="2976"/>
              <a:ext cx="672" cy="0"/>
            </a:xfrm>
            <a:prstGeom prst="line">
              <a:avLst/>
            </a:prstGeom>
            <a:noFill/>
            <a:ln w="12700">
              <a:solidFill>
                <a:schemeClr val="tx1"/>
              </a:solidFill>
              <a:round/>
              <a:headEnd/>
              <a:tailEnd type="triangle" w="med" len="med"/>
            </a:ln>
            <a:effectLst/>
          </p:spPr>
          <p:txBody>
            <a:bodyPr wrap="none" anchor="ctr">
              <a:spAutoFit/>
            </a:bodyPr>
            <a:lstStyle/>
            <a:p>
              <a:endParaRPr lang="en-US"/>
            </a:p>
          </p:txBody>
        </p:sp>
        <p:sp>
          <p:nvSpPr>
            <p:cNvPr id="22" name="Line 14"/>
            <p:cNvSpPr>
              <a:spLocks noChangeShapeType="1"/>
            </p:cNvSpPr>
            <p:nvPr/>
          </p:nvSpPr>
          <p:spPr bwMode="auto">
            <a:xfrm>
              <a:off x="1104" y="2448"/>
              <a:ext cx="624" cy="480"/>
            </a:xfrm>
            <a:prstGeom prst="line">
              <a:avLst/>
            </a:prstGeom>
            <a:noFill/>
            <a:ln w="12700">
              <a:solidFill>
                <a:schemeClr val="tx1"/>
              </a:solidFill>
              <a:round/>
              <a:headEnd/>
              <a:tailEnd type="triangle" w="med" len="med"/>
            </a:ln>
            <a:effectLst/>
          </p:spPr>
          <p:txBody>
            <a:bodyPr anchor="ctr">
              <a:spAutoFit/>
            </a:bodyPr>
            <a:lstStyle/>
            <a:p>
              <a:endParaRPr lang="en-US"/>
            </a:p>
          </p:txBody>
        </p:sp>
        <p:sp>
          <p:nvSpPr>
            <p:cNvPr id="23" name="Oval 15"/>
            <p:cNvSpPr>
              <a:spLocks noChangeArrowheads="1"/>
            </p:cNvSpPr>
            <p:nvPr/>
          </p:nvSpPr>
          <p:spPr bwMode="auto">
            <a:xfrm>
              <a:off x="2688" y="2640"/>
              <a:ext cx="192" cy="192"/>
            </a:xfrm>
            <a:prstGeom prst="ellipse">
              <a:avLst/>
            </a:prstGeom>
            <a:solidFill>
              <a:srgbClr val="009900"/>
            </a:solidFill>
            <a:ln w="12700">
              <a:solidFill>
                <a:schemeClr val="tx1"/>
              </a:solidFill>
              <a:round/>
              <a:headEnd/>
              <a:tailEnd/>
            </a:ln>
            <a:effectLst/>
          </p:spPr>
          <p:txBody>
            <a:bodyPr wrap="none" anchor="ctr">
              <a:spAutoFit/>
            </a:bodyPr>
            <a:lstStyle/>
            <a:p>
              <a:endParaRPr lang="en-US"/>
            </a:p>
          </p:txBody>
        </p:sp>
        <p:sp>
          <p:nvSpPr>
            <p:cNvPr id="24" name="Line 16"/>
            <p:cNvSpPr>
              <a:spLocks noChangeShapeType="1"/>
            </p:cNvSpPr>
            <p:nvPr/>
          </p:nvSpPr>
          <p:spPr bwMode="auto">
            <a:xfrm flipV="1">
              <a:off x="2208" y="2784"/>
              <a:ext cx="432" cy="240"/>
            </a:xfrm>
            <a:prstGeom prst="line">
              <a:avLst/>
            </a:prstGeom>
            <a:noFill/>
            <a:ln w="12700">
              <a:solidFill>
                <a:schemeClr val="tx1"/>
              </a:solidFill>
              <a:round/>
              <a:headEnd/>
              <a:tailEnd type="triangle" w="med" len="med"/>
            </a:ln>
            <a:effectLst/>
          </p:spPr>
          <p:txBody>
            <a:bodyPr anchor="ctr">
              <a:spAutoFit/>
            </a:bodyPr>
            <a:lstStyle/>
            <a:p>
              <a:endParaRPr lang="en-US"/>
            </a:p>
          </p:txBody>
        </p:sp>
        <p:sp>
          <p:nvSpPr>
            <p:cNvPr id="25" name="Line 17"/>
            <p:cNvSpPr>
              <a:spLocks noChangeShapeType="1"/>
            </p:cNvSpPr>
            <p:nvPr/>
          </p:nvSpPr>
          <p:spPr bwMode="auto">
            <a:xfrm>
              <a:off x="2208" y="2496"/>
              <a:ext cx="432" cy="192"/>
            </a:xfrm>
            <a:prstGeom prst="line">
              <a:avLst/>
            </a:prstGeom>
            <a:noFill/>
            <a:ln w="12700">
              <a:solidFill>
                <a:schemeClr val="tx1"/>
              </a:solidFill>
              <a:round/>
              <a:headEnd/>
              <a:tailEnd type="triangle" w="med" len="med"/>
            </a:ln>
            <a:effectLst/>
          </p:spPr>
          <p:txBody>
            <a:bodyPr anchor="ctr">
              <a:spAutoFit/>
            </a:bodyPr>
            <a:lstStyle/>
            <a:p>
              <a:endParaRPr lang="en-US"/>
            </a:p>
          </p:txBody>
        </p:sp>
        <p:sp>
          <p:nvSpPr>
            <p:cNvPr id="26" name="Line 18"/>
            <p:cNvSpPr>
              <a:spLocks noChangeShapeType="1"/>
            </p:cNvSpPr>
            <p:nvPr/>
          </p:nvSpPr>
          <p:spPr bwMode="auto">
            <a:xfrm flipV="1">
              <a:off x="2784" y="2832"/>
              <a:ext cx="0" cy="240"/>
            </a:xfrm>
            <a:prstGeom prst="line">
              <a:avLst/>
            </a:prstGeom>
            <a:noFill/>
            <a:ln w="12700">
              <a:solidFill>
                <a:schemeClr val="tx1"/>
              </a:solidFill>
              <a:round/>
              <a:headEnd/>
              <a:tailEnd type="triangle" w="med" len="med"/>
            </a:ln>
            <a:effectLst/>
          </p:spPr>
          <p:txBody>
            <a:bodyPr wrap="none" anchor="ctr">
              <a:spAutoFit/>
            </a:bodyPr>
            <a:lstStyle/>
            <a:p>
              <a:endParaRPr lang="en-US"/>
            </a:p>
          </p:txBody>
        </p:sp>
        <p:sp>
          <p:nvSpPr>
            <p:cNvPr id="27" name="Text Box 19"/>
            <p:cNvSpPr txBox="1">
              <a:spLocks noChangeArrowheads="1"/>
            </p:cNvSpPr>
            <p:nvPr/>
          </p:nvSpPr>
          <p:spPr bwMode="auto">
            <a:xfrm>
              <a:off x="2622" y="3072"/>
              <a:ext cx="488" cy="446"/>
            </a:xfrm>
            <a:prstGeom prst="rect">
              <a:avLst/>
            </a:prstGeom>
            <a:noFill/>
            <a:ln w="12700">
              <a:noFill/>
              <a:miter lim="800000"/>
              <a:headEnd type="none" w="sm" len="sm"/>
              <a:tailEnd type="none" w="sm" len="sm"/>
            </a:ln>
            <a:effectLst/>
          </p:spPr>
          <p:txBody>
            <a:bodyPr wrap="none">
              <a:spAutoFit/>
            </a:bodyPr>
            <a:lstStyle/>
            <a:p>
              <a:pPr defTabSz="762000"/>
              <a:r>
                <a:rPr lang="en-US" sz="2000" dirty="0"/>
                <a:t>b</a:t>
              </a:r>
              <a:r>
                <a:rPr lang="en-US" sz="2000" dirty="0" smtClean="0"/>
                <a:t>=+1</a:t>
              </a:r>
            </a:p>
            <a:p>
              <a:pPr defTabSz="762000"/>
              <a:r>
                <a:rPr lang="en-US" sz="2000" dirty="0" smtClean="0">
                  <a:latin typeface="Times New Roman" pitchFamily="18" charset="0"/>
                  <a:cs typeface="Times New Roman" pitchFamily="18" charset="0"/>
                </a:rPr>
                <a:t>(bias)</a:t>
              </a:r>
              <a:endParaRPr lang="en-US" sz="2000" dirty="0">
                <a:latin typeface="Times New Roman" pitchFamily="18" charset="0"/>
                <a:cs typeface="Times New Roman" pitchFamily="18" charset="0"/>
              </a:endParaRPr>
            </a:p>
          </p:txBody>
        </p:sp>
        <p:sp>
          <p:nvSpPr>
            <p:cNvPr id="28" name="Text Box 20"/>
            <p:cNvSpPr txBox="1">
              <a:spLocks noChangeArrowheads="1"/>
            </p:cNvSpPr>
            <p:nvPr/>
          </p:nvSpPr>
          <p:spPr bwMode="auto">
            <a:xfrm>
              <a:off x="2352" y="2880"/>
              <a:ext cx="275" cy="194"/>
            </a:xfrm>
            <a:prstGeom prst="rect">
              <a:avLst/>
            </a:prstGeom>
            <a:noFill/>
            <a:ln w="12700">
              <a:noFill/>
              <a:miter lim="800000"/>
              <a:headEnd type="none" w="sm" len="sm"/>
              <a:tailEnd type="none" w="sm" len="sm"/>
            </a:ln>
            <a:effectLst/>
          </p:spPr>
          <p:txBody>
            <a:bodyPr wrap="none">
              <a:spAutoFit/>
            </a:bodyPr>
            <a:lstStyle/>
            <a:p>
              <a:pPr defTabSz="762000"/>
              <a:r>
                <a:rPr lang="en-US" sz="1400" dirty="0" smtClean="0"/>
                <a:t>W2</a:t>
              </a:r>
              <a:endParaRPr lang="en-US" sz="1400" b="1" dirty="0"/>
            </a:p>
          </p:txBody>
        </p:sp>
        <p:sp>
          <p:nvSpPr>
            <p:cNvPr id="29" name="Text Box 21"/>
            <p:cNvSpPr txBox="1">
              <a:spLocks noChangeArrowheads="1"/>
            </p:cNvSpPr>
            <p:nvPr/>
          </p:nvSpPr>
          <p:spPr bwMode="auto">
            <a:xfrm>
              <a:off x="2352" y="2380"/>
              <a:ext cx="275" cy="194"/>
            </a:xfrm>
            <a:prstGeom prst="rect">
              <a:avLst/>
            </a:prstGeom>
            <a:noFill/>
            <a:ln w="12700">
              <a:noFill/>
              <a:miter lim="800000"/>
              <a:headEnd type="none" w="sm" len="sm"/>
              <a:tailEnd type="none" w="sm" len="sm"/>
            </a:ln>
            <a:effectLst/>
          </p:spPr>
          <p:txBody>
            <a:bodyPr wrap="none">
              <a:spAutoFit/>
            </a:bodyPr>
            <a:lstStyle/>
            <a:p>
              <a:pPr defTabSz="762000"/>
              <a:r>
                <a:rPr lang="en-US" sz="1400" dirty="0" smtClean="0"/>
                <a:t>W1</a:t>
              </a:r>
              <a:endParaRPr lang="en-US" sz="1400" b="1" dirty="0"/>
            </a:p>
          </p:txBody>
        </p:sp>
        <p:sp>
          <p:nvSpPr>
            <p:cNvPr id="30" name="Oval 22"/>
            <p:cNvSpPr>
              <a:spLocks noChangeArrowheads="1"/>
            </p:cNvSpPr>
            <p:nvPr/>
          </p:nvSpPr>
          <p:spPr bwMode="auto">
            <a:xfrm>
              <a:off x="1776" y="2832"/>
              <a:ext cx="432" cy="300"/>
            </a:xfrm>
            <a:prstGeom prst="ellipse">
              <a:avLst/>
            </a:prstGeom>
            <a:solidFill>
              <a:schemeClr val="accent1"/>
            </a:solidFill>
            <a:ln w="12700">
              <a:solidFill>
                <a:schemeClr val="tx1"/>
              </a:solidFill>
              <a:round/>
              <a:headEnd/>
              <a:tailEnd/>
            </a:ln>
            <a:effectLst/>
          </p:spPr>
          <p:txBody>
            <a:bodyPr wrap="square" anchor="ctr">
              <a:spAutoFit/>
            </a:bodyPr>
            <a:lstStyle/>
            <a:p>
              <a:pPr algn="ctr" defTabSz="762000"/>
              <a:r>
                <a:rPr lang="en-US" sz="1600" dirty="0" smtClean="0"/>
                <a:t>ψ2</a:t>
              </a:r>
              <a:endParaRPr lang="en-US" dirty="0"/>
            </a:p>
          </p:txBody>
        </p:sp>
        <p:sp>
          <p:nvSpPr>
            <p:cNvPr id="31" name="Line 23"/>
            <p:cNvSpPr>
              <a:spLocks noChangeShapeType="1"/>
            </p:cNvSpPr>
            <p:nvPr/>
          </p:nvSpPr>
          <p:spPr bwMode="auto">
            <a:xfrm>
              <a:off x="2880" y="2736"/>
              <a:ext cx="384" cy="0"/>
            </a:xfrm>
            <a:prstGeom prst="line">
              <a:avLst/>
            </a:prstGeom>
            <a:noFill/>
            <a:ln w="12700">
              <a:solidFill>
                <a:schemeClr val="tx1"/>
              </a:solidFill>
              <a:round/>
              <a:headEnd/>
              <a:tailEnd type="triangle" w="med" len="med"/>
            </a:ln>
            <a:effectLst/>
          </p:spPr>
          <p:txBody>
            <a:bodyPr wrap="none" anchor="ctr">
              <a:spAutoFit/>
            </a:bodyPr>
            <a:lstStyle/>
            <a:p>
              <a:endParaRPr lang="en-US"/>
            </a:p>
          </p:txBody>
        </p:sp>
        <p:sp>
          <p:nvSpPr>
            <p:cNvPr id="32" name="Text Box 24"/>
            <p:cNvSpPr txBox="1">
              <a:spLocks noChangeArrowheads="1"/>
            </p:cNvSpPr>
            <p:nvPr/>
          </p:nvSpPr>
          <p:spPr bwMode="auto">
            <a:xfrm>
              <a:off x="3312" y="2640"/>
              <a:ext cx="196" cy="250"/>
            </a:xfrm>
            <a:prstGeom prst="rect">
              <a:avLst/>
            </a:prstGeom>
            <a:noFill/>
            <a:ln w="12700">
              <a:noFill/>
              <a:miter lim="800000"/>
              <a:headEnd type="none" w="sm" len="sm"/>
              <a:tailEnd type="none" w="sm" len="sm"/>
            </a:ln>
            <a:effectLst/>
          </p:spPr>
          <p:txBody>
            <a:bodyPr wrap="none">
              <a:spAutoFit/>
            </a:bodyPr>
            <a:lstStyle/>
            <a:p>
              <a:pPr defTabSz="762000"/>
              <a:r>
                <a:rPr lang="en-US" sz="2000"/>
                <a:t>y</a:t>
              </a:r>
              <a:endParaRPr lang="en-US" sz="2000" b="1"/>
            </a:p>
          </p:txBody>
        </p:sp>
        <p:graphicFrame>
          <p:nvGraphicFramePr>
            <p:cNvPr id="33" name="Object 25"/>
            <p:cNvGraphicFramePr>
              <a:graphicFrameLocks noChangeAspect="1"/>
            </p:cNvGraphicFramePr>
            <p:nvPr/>
          </p:nvGraphicFramePr>
          <p:xfrm>
            <a:off x="2844" y="2092"/>
            <a:ext cx="71" cy="135"/>
          </p:xfrm>
          <a:graphic>
            <a:graphicData uri="http://schemas.openxmlformats.org/presentationml/2006/ole">
              <mc:AlternateContent xmlns:mc="http://schemas.openxmlformats.org/markup-compatibility/2006">
                <mc:Choice xmlns:v="urn:schemas-microsoft-com:vml" Requires="v">
                  <p:oleObj spid="_x0000_s27675" name="Equation" r:id="rId5" imgW="114120" imgH="215640" progId="Equation.3">
                    <p:embed/>
                  </p:oleObj>
                </mc:Choice>
                <mc:Fallback>
                  <p:oleObj name="Equation" r:id="rId5" imgW="114120" imgH="215640" progId="Equation.3">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4" y="2092"/>
                          <a:ext cx="71" cy="1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4" name="TextBox 33"/>
          <p:cNvSpPr txBox="1"/>
          <p:nvPr/>
        </p:nvSpPr>
        <p:spPr>
          <a:xfrm>
            <a:off x="3962400" y="4572000"/>
            <a:ext cx="1524000" cy="646331"/>
          </a:xfrm>
          <a:prstGeom prst="rect">
            <a:avLst/>
          </a:prstGeom>
          <a:noFill/>
        </p:spPr>
        <p:txBody>
          <a:bodyPr wrap="square" rtlCol="0">
            <a:spAutoFit/>
          </a:bodyPr>
          <a:lstStyle/>
          <a:p>
            <a:pPr algn="ctr"/>
            <a:r>
              <a:rPr lang="en-US" dirty="0" smtClean="0"/>
              <a:t>Gaussian function</a:t>
            </a:r>
            <a:endParaRPr lang="en-US" dirty="0"/>
          </a:p>
        </p:txBody>
      </p:sp>
      <p:sp>
        <p:nvSpPr>
          <p:cNvPr id="35" name="TextBox 34"/>
          <p:cNvSpPr txBox="1"/>
          <p:nvPr/>
        </p:nvSpPr>
        <p:spPr>
          <a:xfrm>
            <a:off x="2438400" y="4343400"/>
            <a:ext cx="990600" cy="646331"/>
          </a:xfrm>
          <a:prstGeom prst="rect">
            <a:avLst/>
          </a:prstGeom>
          <a:noFill/>
        </p:spPr>
        <p:txBody>
          <a:bodyPr wrap="square" rtlCol="0">
            <a:spAutoFit/>
          </a:bodyPr>
          <a:lstStyle/>
          <a:p>
            <a:pPr algn="ctr"/>
            <a:r>
              <a:rPr lang="en-US" dirty="0" smtClean="0"/>
              <a:t>Input Nodes</a:t>
            </a:r>
            <a:endParaRPr lang="en-US" dirty="0"/>
          </a:p>
        </p:txBody>
      </p:sp>
      <p:sp>
        <p:nvSpPr>
          <p:cNvPr id="36" name="TextBox 35"/>
          <p:cNvSpPr txBox="1"/>
          <p:nvPr/>
        </p:nvSpPr>
        <p:spPr>
          <a:xfrm>
            <a:off x="1447800" y="5257800"/>
            <a:ext cx="6211059" cy="369332"/>
          </a:xfrm>
          <a:prstGeom prst="rect">
            <a:avLst/>
          </a:prstGeom>
          <a:noFill/>
        </p:spPr>
        <p:txBody>
          <a:bodyPr wrap="none" rtlCol="0">
            <a:spAutoFit/>
          </a:bodyPr>
          <a:lstStyle/>
          <a:p>
            <a:r>
              <a:rPr lang="en-US" dirty="0" smtClean="0"/>
              <a:t>Thus the final input output relation of the network is defined as:</a:t>
            </a:r>
            <a:endParaRPr lang="en-US" dirty="0"/>
          </a:p>
        </p:txBody>
      </p:sp>
      <p:sp>
        <p:nvSpPr>
          <p:cNvPr id="27658"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7657" name="Picture 9"/>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3429000" y="5562600"/>
            <a:ext cx="2819400" cy="628650"/>
          </a:xfrm>
          <a:prstGeom prst="rect">
            <a:avLst/>
          </a:prstGeom>
          <a:noFill/>
        </p:spPr>
      </p:pic>
      <p:sp>
        <p:nvSpPr>
          <p:cNvPr id="27659" name="Rectangle 11"/>
          <p:cNvSpPr>
            <a:spLocks noChangeArrowheads="1"/>
          </p:cNvSpPr>
          <p:nvPr/>
        </p:nvSpPr>
        <p:spPr bwMode="auto">
          <a:xfrm>
            <a:off x="0" y="10858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fi-FI" dirty="0">
                <a:latin typeface="Times New Roman" pitchFamily="18" charset="0"/>
                <a:cs typeface="Times New Roman" pitchFamily="18" charset="0"/>
              </a:rPr>
              <a:t>Radial-Basis Function Networks</a:t>
            </a:r>
            <a:endParaRPr lang="en-IN" dirty="0"/>
          </a:p>
        </p:txBody>
      </p:sp>
      <p:sp>
        <p:nvSpPr>
          <p:cNvPr id="3" name="Content Placeholder 2"/>
          <p:cNvSpPr>
            <a:spLocks noGrp="1"/>
          </p:cNvSpPr>
          <p:nvPr>
            <p:ph idx="1"/>
          </p:nvPr>
        </p:nvSpPr>
        <p:spPr>
          <a:xfrm>
            <a:off x="152400" y="1447800"/>
            <a:ext cx="8839200" cy="5029200"/>
          </a:xfrm>
        </p:spPr>
        <p:txBody>
          <a:bodyPr>
            <a:normAutofit/>
          </a:bodyPr>
          <a:lstStyle/>
          <a:p>
            <a:pPr algn="just"/>
            <a:r>
              <a:rPr lang="en-US" sz="2000" dirty="0"/>
              <a:t>Since Radial basis functions (RBFs) have only one hidden layer, the convergence of optimization objective is much faster, and despite having one hidden layer RBFs are proven to be universal </a:t>
            </a:r>
            <a:r>
              <a:rPr lang="en-US" sz="2000" dirty="0" err="1"/>
              <a:t>approximators</a:t>
            </a:r>
            <a:r>
              <a:rPr lang="en-US" sz="2000" dirty="0" smtClean="0"/>
              <a:t>.</a:t>
            </a:r>
          </a:p>
          <a:p>
            <a:pPr algn="just"/>
            <a:endParaRPr lang="en-US" sz="2000" dirty="0" smtClean="0"/>
          </a:p>
          <a:p>
            <a:pPr algn="just"/>
            <a:r>
              <a:rPr lang="en-US" sz="2000" dirty="0"/>
              <a:t>RBF networks have many applications like function approximation, interpolation, classification and time series prediction. All these applications serve various industrial interests like stock price prediction, anomaly detection in data, fraud detection </a:t>
            </a:r>
            <a:r>
              <a:rPr lang="en-US" sz="2000" dirty="0" smtClean="0"/>
              <a:t>in </a:t>
            </a:r>
            <a:r>
              <a:rPr lang="en-US" sz="2000" dirty="0"/>
              <a:t>financial transaction etc</a:t>
            </a:r>
            <a:r>
              <a:rPr lang="en-US" sz="2000" dirty="0" smtClean="0"/>
              <a:t>.</a:t>
            </a:r>
          </a:p>
          <a:p>
            <a:pPr algn="just"/>
            <a:endParaRPr lang="en-US" sz="2000" dirty="0"/>
          </a:p>
          <a:p>
            <a:pPr algn="just"/>
            <a:r>
              <a:rPr lang="en-US" sz="2000" dirty="0" smtClean="0"/>
              <a:t>RBF </a:t>
            </a:r>
            <a:r>
              <a:rPr lang="en-US" sz="2000" dirty="0"/>
              <a:t>network is an artificial neural network with </a:t>
            </a:r>
            <a:r>
              <a:rPr lang="en-US" sz="2000" dirty="0">
                <a:solidFill>
                  <a:srgbClr val="FF0000"/>
                </a:solidFill>
              </a:rPr>
              <a:t>an input layer</a:t>
            </a:r>
            <a:r>
              <a:rPr lang="en-US" sz="2000" dirty="0"/>
              <a:t>, </a:t>
            </a:r>
            <a:r>
              <a:rPr lang="en-US" sz="2000" dirty="0">
                <a:solidFill>
                  <a:srgbClr val="FF0000"/>
                </a:solidFill>
              </a:rPr>
              <a:t>a hidden layer</a:t>
            </a:r>
            <a:r>
              <a:rPr lang="en-US" sz="2000" dirty="0"/>
              <a:t>, and </a:t>
            </a:r>
            <a:r>
              <a:rPr lang="en-US" sz="2000" dirty="0">
                <a:solidFill>
                  <a:srgbClr val="FF0000"/>
                </a:solidFill>
              </a:rPr>
              <a:t>an output layer</a:t>
            </a:r>
            <a:r>
              <a:rPr lang="en-US" sz="2000" dirty="0"/>
              <a:t>. The Hidden layer of RBF consists of hidden neurons, and activation function of these neurons is a </a:t>
            </a:r>
            <a:r>
              <a:rPr lang="en-US" sz="2000" dirty="0">
                <a:solidFill>
                  <a:srgbClr val="FF0000"/>
                </a:solidFill>
              </a:rPr>
              <a:t>Gaussian function</a:t>
            </a:r>
            <a:r>
              <a:rPr lang="en-US" sz="2000" dirty="0"/>
              <a:t>. Hidden layer generates a </a:t>
            </a:r>
            <a:r>
              <a:rPr lang="en-US" sz="2000" dirty="0">
                <a:solidFill>
                  <a:srgbClr val="FF0000"/>
                </a:solidFill>
              </a:rPr>
              <a:t>signal corresponding to an input vector </a:t>
            </a:r>
            <a:r>
              <a:rPr lang="en-US" sz="2000" dirty="0"/>
              <a:t>in the input layer, and corresponding to this signal, network generates a response.</a:t>
            </a:r>
            <a:endParaRPr lang="en-IN" sz="2000" dirty="0"/>
          </a:p>
        </p:txBody>
      </p:sp>
    </p:spTree>
    <p:extLst>
      <p:ext uri="{BB962C8B-B14F-4D97-AF65-F5344CB8AC3E}">
        <p14:creationId xmlns:p14="http://schemas.microsoft.com/office/powerpoint/2010/main" val="6819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Design and Development</a:t>
            </a:r>
            <a:br>
              <a:rPr lang="en-IN" b="1" dirty="0"/>
            </a:br>
            <a:endParaRPr lang="en-IN" dirty="0"/>
          </a:p>
        </p:txBody>
      </p:sp>
      <p:sp>
        <p:nvSpPr>
          <p:cNvPr id="3" name="Content Placeholder 2"/>
          <p:cNvSpPr>
            <a:spLocks noGrp="1"/>
          </p:cNvSpPr>
          <p:nvPr>
            <p:ph idx="1"/>
          </p:nvPr>
        </p:nvSpPr>
        <p:spPr/>
        <p:txBody>
          <a:bodyPr>
            <a:normAutofit/>
          </a:bodyPr>
          <a:lstStyle/>
          <a:p>
            <a:r>
              <a:rPr lang="en-US" sz="2000" dirty="0"/>
              <a:t>To generate an output, neuron process the input signal through a function called activation function of the neuron. In RBF activation function of hidden neuron is ϕ(X) i.e. for an input vector X output produced by the hidden neuron will be ϕ(X) .</a:t>
            </a:r>
            <a:endParaRPr lang="en-IN"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3048000"/>
            <a:ext cx="4867954" cy="2915057"/>
          </a:xfrm>
          <a:prstGeom prst="rect">
            <a:avLst/>
          </a:prstGeom>
        </p:spPr>
      </p:pic>
      <p:pic>
        <p:nvPicPr>
          <p:cNvPr id="6" name="Picture 5"/>
          <p:cNvPicPr>
            <a:picLocks noChangeAspect="1"/>
          </p:cNvPicPr>
          <p:nvPr/>
        </p:nvPicPr>
        <p:blipFill>
          <a:blip r:embed="rId3"/>
          <a:stretch>
            <a:fillRect/>
          </a:stretch>
        </p:blipFill>
        <p:spPr>
          <a:xfrm>
            <a:off x="347663" y="5923736"/>
            <a:ext cx="1743075" cy="552450"/>
          </a:xfrm>
          <a:prstGeom prst="rect">
            <a:avLst/>
          </a:prstGeom>
        </p:spPr>
      </p:pic>
    </p:spTree>
    <p:extLst>
      <p:ext uri="{BB962C8B-B14F-4D97-AF65-F5344CB8AC3E}">
        <p14:creationId xmlns:p14="http://schemas.microsoft.com/office/powerpoint/2010/main" val="21272110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229600" cy="5562600"/>
          </a:xfrm>
        </p:spPr>
        <p:txBody>
          <a:bodyPr>
            <a:normAutofit/>
          </a:bodyPr>
          <a:lstStyle/>
          <a:p>
            <a:r>
              <a:rPr lang="en-US" sz="2000" dirty="0"/>
              <a:t>Above figure represents a Gaussian neural activation function for 1-D input x with center (mean) μ . </a:t>
            </a:r>
            <a:endParaRPr lang="en-US" sz="2000" dirty="0" smtClean="0"/>
          </a:p>
          <a:p>
            <a:r>
              <a:rPr lang="en-US" sz="2000" dirty="0" smtClean="0"/>
              <a:t>Here </a:t>
            </a:r>
            <a:r>
              <a:rPr lang="en-US" sz="2000" dirty="0"/>
              <a:t>ϕ(x) represents the output of Gaussian node for given value of x. It can be clearly seen that the signal strength decreases as the input (X) move away from the center. </a:t>
            </a:r>
            <a:endParaRPr lang="en-US" sz="2000" dirty="0" smtClean="0"/>
          </a:p>
          <a:p>
            <a:r>
              <a:rPr lang="en-US" sz="2000" dirty="0"/>
              <a:t>The basic idea of this model is that the entire feature vector space is partitioned by Gaussian neural nodes, where each node generates a signal corresponding to an input vector, and strength of the signal produced by each neuron depends on the distance between its center and the input vector. Also for inputs lying closer in Euclidian vector space, the output signals that are generated must be similar</a:t>
            </a:r>
            <a:r>
              <a:rPr lang="en-US" sz="2000" dirty="0" smtClean="0"/>
              <a:t>.</a:t>
            </a:r>
          </a:p>
          <a:p>
            <a:r>
              <a:rPr lang="en-US" sz="2000" dirty="0"/>
              <a:t>Here, μ is center of the neuron and ϕ(X) is response of the neuron corresponding to input X.</a:t>
            </a:r>
            <a:endParaRPr lang="en-IN" sz="2000" dirty="0"/>
          </a:p>
          <a:p>
            <a:endParaRPr lang="en-US" sz="2000" dirty="0" smtClean="0"/>
          </a:p>
          <a:p>
            <a:endParaRPr lang="en-US" sz="2000" dirty="0" smtClean="0"/>
          </a:p>
          <a:p>
            <a:endParaRPr lang="en-US" sz="2000" dirty="0"/>
          </a:p>
          <a:p>
            <a:endParaRPr lang="en-US" sz="2000" dirty="0" smtClean="0"/>
          </a:p>
          <a:p>
            <a:endParaRPr lang="en-IN" sz="2000" dirty="0"/>
          </a:p>
        </p:txBody>
      </p:sp>
      <p:pic>
        <p:nvPicPr>
          <p:cNvPr id="6" name="Picture 5"/>
          <p:cNvPicPr>
            <a:picLocks noChangeAspect="1"/>
          </p:cNvPicPr>
          <p:nvPr/>
        </p:nvPicPr>
        <p:blipFill>
          <a:blip r:embed="rId2"/>
          <a:stretch>
            <a:fillRect/>
          </a:stretch>
        </p:blipFill>
        <p:spPr>
          <a:xfrm>
            <a:off x="533400" y="4572000"/>
            <a:ext cx="3105150" cy="723900"/>
          </a:xfrm>
          <a:prstGeom prst="rect">
            <a:avLst/>
          </a:prstGeom>
        </p:spPr>
      </p:pic>
    </p:spTree>
    <p:extLst>
      <p:ext uri="{BB962C8B-B14F-4D97-AF65-F5344CB8AC3E}">
        <p14:creationId xmlns:p14="http://schemas.microsoft.com/office/powerpoint/2010/main" val="4200002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400" y="228600"/>
            <a:ext cx="3600000" cy="2659760"/>
          </a:xfrm>
        </p:spPr>
      </p:pic>
      <p:sp>
        <p:nvSpPr>
          <p:cNvPr id="6" name="Content Placeholder 2"/>
          <p:cNvSpPr txBox="1">
            <a:spLocks/>
          </p:cNvSpPr>
          <p:nvPr/>
        </p:nvSpPr>
        <p:spPr>
          <a:xfrm>
            <a:off x="152400" y="3124200"/>
            <a:ext cx="8763000"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In above figure circles represent Gaussian neural nodes and boundary of circles represents the range of the corresponding nodes also known as the receptive field of neurons. </a:t>
            </a:r>
          </a:p>
          <a:p>
            <a:r>
              <a:rPr lang="en-US" sz="2000" dirty="0" smtClean="0"/>
              <a:t>Here 2-D vector space is partitioned by 12 Gaussian nodes. Every input vector activates the collective system of neurons to some extent and the combination of these activations enables RBF to decide how to respond. </a:t>
            </a:r>
          </a:p>
          <a:p>
            <a:r>
              <a:rPr lang="en-US" sz="2000" dirty="0" smtClean="0"/>
              <a:t>Above configuration of neurons will generate similar output signals for input vectors A and B whereas for C output generated will be quite different.</a:t>
            </a:r>
            <a:endParaRPr lang="en-IN" sz="2000" dirty="0"/>
          </a:p>
        </p:txBody>
      </p:sp>
    </p:spTree>
    <p:extLst>
      <p:ext uri="{BB962C8B-B14F-4D97-AF65-F5344CB8AC3E}">
        <p14:creationId xmlns:p14="http://schemas.microsoft.com/office/powerpoint/2010/main" val="19294767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
            <a:ext cx="8229600" cy="4525963"/>
          </a:xfrm>
        </p:spPr>
        <p:txBody>
          <a:bodyPr>
            <a:normAutofit/>
          </a:bodyPr>
          <a:lstStyle/>
          <a:p>
            <a:pPr algn="just"/>
            <a:r>
              <a:rPr lang="en-US" sz="2400" dirty="0"/>
              <a:t>In RBF architecture, </a:t>
            </a:r>
            <a:r>
              <a:rPr lang="en-US" sz="2400" dirty="0">
                <a:solidFill>
                  <a:srgbClr val="FF0000"/>
                </a:solidFill>
              </a:rPr>
              <a:t>weights connecting input vector </a:t>
            </a:r>
            <a:r>
              <a:rPr lang="en-US" sz="2400" dirty="0"/>
              <a:t>to hidden neurons represents the center of the corresponding neuron. These weights are predetermined in such a way that entire space is covered by </a:t>
            </a:r>
            <a:r>
              <a:rPr lang="en-US" sz="2400" dirty="0">
                <a:solidFill>
                  <a:srgbClr val="FF0000"/>
                </a:solidFill>
              </a:rPr>
              <a:t>the receptive field </a:t>
            </a:r>
            <a:r>
              <a:rPr lang="en-US" sz="2400" dirty="0"/>
              <a:t>of these neurons, whereas </a:t>
            </a:r>
            <a:r>
              <a:rPr lang="en-US" sz="2400" dirty="0">
                <a:solidFill>
                  <a:srgbClr val="FF0000"/>
                </a:solidFill>
              </a:rPr>
              <a:t>values of weights </a:t>
            </a:r>
            <a:r>
              <a:rPr lang="en-US" sz="2400" dirty="0"/>
              <a:t>connecting hidden neuron to output neurons are determined to train the network.</a:t>
            </a:r>
            <a:endParaRPr lang="en-IN"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2667000"/>
            <a:ext cx="5436000" cy="3740359"/>
          </a:xfrm>
          <a:prstGeom prst="rect">
            <a:avLst/>
          </a:prstGeom>
        </p:spPr>
      </p:pic>
    </p:spTree>
    <p:extLst>
      <p:ext uri="{BB962C8B-B14F-4D97-AF65-F5344CB8AC3E}">
        <p14:creationId xmlns:p14="http://schemas.microsoft.com/office/powerpoint/2010/main" val="20563216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229600" cy="4525963"/>
          </a:xfrm>
        </p:spPr>
        <p:txBody>
          <a:bodyPr>
            <a:noAutofit/>
          </a:bodyPr>
          <a:lstStyle/>
          <a:p>
            <a:r>
              <a:rPr lang="en-US" sz="2400" dirty="0"/>
              <a:t>It’s appropriate if vectors lying close in the Euclidian space falls under the receptive field of the same neuron; therefore centers of hidden neurons are determined using K-Means clustering</a:t>
            </a:r>
            <a:r>
              <a:rPr lang="en-US" sz="2400" dirty="0" smtClean="0"/>
              <a:t>.</a:t>
            </a:r>
          </a:p>
          <a:p>
            <a:pPr marL="0" indent="0">
              <a:buNone/>
            </a:pPr>
            <a:r>
              <a:rPr lang="en-US" sz="2400" b="1" dirty="0">
                <a:solidFill>
                  <a:srgbClr val="FF0000"/>
                </a:solidFill>
              </a:rPr>
              <a:t>k Means Clustering algorithm:</a:t>
            </a:r>
          </a:p>
          <a:p>
            <a:r>
              <a:rPr lang="en-US" sz="2400" dirty="0"/>
              <a:t>Choose the number of cluster centers “K”.</a:t>
            </a:r>
          </a:p>
          <a:p>
            <a:r>
              <a:rPr lang="en-US" sz="2400" dirty="0"/>
              <a:t>Randomly choose K points from the dataset and set them as K centroids of the data.</a:t>
            </a:r>
          </a:p>
          <a:p>
            <a:r>
              <a:rPr lang="en-US" sz="2400" dirty="0"/>
              <a:t>For all the points in the dataset, determine the centroid closest to it.</a:t>
            </a:r>
          </a:p>
          <a:p>
            <a:r>
              <a:rPr lang="en-US" sz="2400" dirty="0"/>
              <a:t>For all centroids, calculate the average of all the points lying closest to the same centroid.</a:t>
            </a:r>
          </a:p>
          <a:p>
            <a:r>
              <a:rPr lang="en-US" sz="2400" dirty="0"/>
              <a:t>Change the value of all the centroids to corresponding averages calculated in (4).</a:t>
            </a:r>
          </a:p>
          <a:p>
            <a:r>
              <a:rPr lang="en-US" sz="2400" dirty="0"/>
              <a:t>Go to (3) until convergence.</a:t>
            </a:r>
          </a:p>
          <a:p>
            <a:endParaRPr lang="en-IN" sz="2400" dirty="0"/>
          </a:p>
        </p:txBody>
      </p:sp>
    </p:spTree>
    <p:extLst>
      <p:ext uri="{BB962C8B-B14F-4D97-AF65-F5344CB8AC3E}">
        <p14:creationId xmlns:p14="http://schemas.microsoft.com/office/powerpoint/2010/main" val="3955941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circle(in)">
                                      <p:cBhvr>
                                        <p:cTn id="14" dur="20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circle(in)">
                                      <p:cBhvr>
                                        <p:cTn id="19" dur="20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1000"/>
                                        <p:tgtEl>
                                          <p:spTgt spid="3">
                                            <p:txEl>
                                              <p:pRg st="4" end="4"/>
                                            </p:txEl>
                                          </p:spTgt>
                                        </p:tgtEl>
                                      </p:cBhvr>
                                    </p:animEffect>
                                    <p:anim calcmode="lin" valueType="num">
                                      <p:cBhvr>
                                        <p:cTn id="3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arn(inVertic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barn(inVertical)">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Autofit/>
          </a:bodyPr>
          <a:lstStyle/>
          <a:p>
            <a:r>
              <a:rPr lang="en-US" sz="2400" dirty="0"/>
              <a:t>The range of receptive fields is chosen such that entire domain of input vector is covered by the receptive field of the neurons. So, the value of sigma is chosen according to maximum distance “d” between two hidden neurons</a:t>
            </a:r>
            <a:r>
              <a:rPr lang="en-US" sz="2400" dirty="0" smtClean="0"/>
              <a:t>.</a:t>
            </a:r>
          </a:p>
          <a:p>
            <a:endParaRPr lang="en-US" sz="2400" dirty="0"/>
          </a:p>
          <a:p>
            <a:endParaRPr lang="en-US" sz="2400" dirty="0" smtClean="0"/>
          </a:p>
          <a:p>
            <a:r>
              <a:rPr lang="en-US" sz="2400" dirty="0"/>
              <a:t>Where d is the maximum distance between two hidden neurons and M is the number of hidden neurons.</a:t>
            </a:r>
            <a:endParaRPr lang="en-US" sz="2400" dirty="0" smtClean="0"/>
          </a:p>
          <a:p>
            <a:endParaRPr lang="en-US" sz="2400" dirty="0"/>
          </a:p>
          <a:p>
            <a:endParaRPr lang="en-IN" sz="2400" dirty="0"/>
          </a:p>
        </p:txBody>
      </p:sp>
      <p:pic>
        <p:nvPicPr>
          <p:cNvPr id="5" name="Picture 4"/>
          <p:cNvPicPr>
            <a:picLocks noChangeAspect="1"/>
          </p:cNvPicPr>
          <p:nvPr/>
        </p:nvPicPr>
        <p:blipFill>
          <a:blip r:embed="rId2"/>
          <a:stretch>
            <a:fillRect/>
          </a:stretch>
        </p:blipFill>
        <p:spPr>
          <a:xfrm>
            <a:off x="1828800" y="3186906"/>
            <a:ext cx="2819400" cy="676275"/>
          </a:xfrm>
          <a:prstGeom prst="rect">
            <a:avLst/>
          </a:prstGeom>
        </p:spPr>
      </p:pic>
    </p:spTree>
    <p:extLst>
      <p:ext uri="{BB962C8B-B14F-4D97-AF65-F5344CB8AC3E}">
        <p14:creationId xmlns:p14="http://schemas.microsoft.com/office/powerpoint/2010/main" val="22993929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581</TotalTime>
  <Words>1399</Words>
  <Application>Microsoft Office PowerPoint</Application>
  <PresentationFormat>On-screen Show (4:3)</PresentationFormat>
  <Paragraphs>181</Paragraphs>
  <Slides>27</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5" baseType="lpstr">
      <vt:lpstr>Arial</vt:lpstr>
      <vt:lpstr>Bookshelf Symbol 4</vt:lpstr>
      <vt:lpstr>Calibri</vt:lpstr>
      <vt:lpstr>Monotype Sorts</vt:lpstr>
      <vt:lpstr>Symbol</vt:lpstr>
      <vt:lpstr>Times New Roman</vt:lpstr>
      <vt:lpstr>Office Theme</vt:lpstr>
      <vt:lpstr>Equation</vt:lpstr>
      <vt:lpstr>Radial-Basis Function Networks</vt:lpstr>
      <vt:lpstr>Radial-Basis Function Networks</vt:lpstr>
      <vt:lpstr>Radial-Basis Function Networks</vt:lpstr>
      <vt:lpstr>Design and Development </vt:lpstr>
      <vt:lpstr>PowerPoint Presentation</vt:lpstr>
      <vt:lpstr>PowerPoint Presentation</vt:lpstr>
      <vt:lpstr>PowerPoint Presentation</vt:lpstr>
      <vt:lpstr>PowerPoint Presentation</vt:lpstr>
      <vt:lpstr>PowerPoint Presentation</vt:lpstr>
      <vt:lpstr>Mathematical Development</vt:lpstr>
      <vt:lpstr>Algorithm</vt:lpstr>
      <vt:lpstr>RBF v/s MLP</vt:lpstr>
      <vt:lpstr>RBF ARCHITECTURE</vt:lpstr>
      <vt:lpstr>RBF Network Architecture </vt:lpstr>
      <vt:lpstr>RBF Neuron Activation Function</vt:lpstr>
      <vt:lpstr>PowerPoint Presentation</vt:lpstr>
      <vt:lpstr>RBF neuron activation function</vt:lpstr>
      <vt:lpstr>RBF Neuron activation for different values of beta</vt:lpstr>
      <vt:lpstr>Training The RBFN </vt:lpstr>
      <vt:lpstr>Selecting Beta Values </vt:lpstr>
      <vt:lpstr>RBFN as a Neural Network </vt:lpstr>
      <vt:lpstr>Example: XOR Problem</vt:lpstr>
      <vt:lpstr>PowerPoint Presentation</vt:lpstr>
      <vt:lpstr>PowerPoint Presentation</vt:lpstr>
      <vt:lpstr>Generalized Radial-Basis Function Networks</vt:lpstr>
      <vt:lpstr>Example: XOR Problem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Radial-Basis Function Networks</dc:title>
  <dc:creator>neha</dc:creator>
  <cp:lastModifiedBy>Dr Anup Nandy</cp:lastModifiedBy>
  <cp:revision>43</cp:revision>
  <dcterms:created xsi:type="dcterms:W3CDTF">2013-03-17T16:05:52Z</dcterms:created>
  <dcterms:modified xsi:type="dcterms:W3CDTF">2021-02-11T11:14:08Z</dcterms:modified>
</cp:coreProperties>
</file>