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83" r:id="rId5"/>
    <p:sldId id="284" r:id="rId6"/>
    <p:sldId id="259" r:id="rId7"/>
    <p:sldId id="257" r:id="rId8"/>
    <p:sldId id="258" r:id="rId9"/>
    <p:sldId id="260" r:id="rId10"/>
    <p:sldId id="261" r:id="rId11"/>
    <p:sldId id="262" r:id="rId12"/>
    <p:sldId id="263" r:id="rId13"/>
    <p:sldId id="264" r:id="rId14"/>
    <p:sldId id="267" r:id="rId15"/>
    <p:sldId id="268" r:id="rId16"/>
    <p:sldId id="269" r:id="rId17"/>
    <p:sldId id="265" r:id="rId18"/>
    <p:sldId id="270" r:id="rId19"/>
    <p:sldId id="271" r:id="rId20"/>
    <p:sldId id="272" r:id="rId21"/>
    <p:sldId id="273" r:id="rId22"/>
    <p:sldId id="274" r:id="rId23"/>
    <p:sldId id="285" r:id="rId24"/>
    <p:sldId id="293" r:id="rId25"/>
    <p:sldId id="275" r:id="rId26"/>
    <p:sldId id="276" r:id="rId27"/>
    <p:sldId id="277" r:id="rId28"/>
    <p:sldId id="278" r:id="rId29"/>
    <p:sldId id="279" r:id="rId30"/>
    <p:sldId id="280" r:id="rId31"/>
    <p:sldId id="290" r:id="rId32"/>
    <p:sldId id="291" r:id="rId33"/>
    <p:sldId id="292" r:id="rId34"/>
    <p:sldId id="286" r:id="rId35"/>
    <p:sldId id="287" r:id="rId36"/>
    <p:sldId id="288" r:id="rId37"/>
    <p:sldId id="289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721B-103C-4D2E-95D6-E7811BA7A726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044-41C4-40B9-89E6-2E287AE104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721B-103C-4D2E-95D6-E7811BA7A726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044-41C4-40B9-89E6-2E287AE104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721B-103C-4D2E-95D6-E7811BA7A726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044-41C4-40B9-89E6-2E287AE104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721B-103C-4D2E-95D6-E7811BA7A726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044-41C4-40B9-89E6-2E287AE104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721B-103C-4D2E-95D6-E7811BA7A726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044-41C4-40B9-89E6-2E287AE104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721B-103C-4D2E-95D6-E7811BA7A726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044-41C4-40B9-89E6-2E287AE104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721B-103C-4D2E-95D6-E7811BA7A726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044-41C4-40B9-89E6-2E287AE104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721B-103C-4D2E-95D6-E7811BA7A726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044-41C4-40B9-89E6-2E287AE104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721B-103C-4D2E-95D6-E7811BA7A726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044-41C4-40B9-89E6-2E287AE104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721B-103C-4D2E-95D6-E7811BA7A726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044-41C4-40B9-89E6-2E287AE104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721B-103C-4D2E-95D6-E7811BA7A726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044-41C4-40B9-89E6-2E287AE104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D721B-103C-4D2E-95D6-E7811BA7A726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AD044-41C4-40B9-89E6-2E287AE104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jpeg"/><Relationship Id="rId4" Type="http://schemas.openxmlformats.org/officeDocument/2006/relationships/image" Target="../media/image67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>
            <a:noAutofit/>
          </a:bodyPr>
          <a:lstStyle/>
          <a:p>
            <a:r>
              <a:rPr lang="en-US" sz="5400" b="1" dirty="0" smtClean="0"/>
              <a:t>Introduction to </a:t>
            </a:r>
            <a:r>
              <a:rPr lang="en-US" sz="5400" b="1" dirty="0" smtClean="0"/>
              <a:t>Machine Learning </a:t>
            </a:r>
            <a:endParaRPr 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b="1" dirty="0" smtClean="0"/>
              <a:t>Chess Board Distance</a:t>
            </a:r>
            <a:endParaRPr lang="en-US" b="1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25908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914400"/>
            <a:ext cx="4095750" cy="2962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242" name="Picture 2" descr="C:\Users\Anup\Desktop\isi ppt\9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76400" y="3962400"/>
            <a:ext cx="4038600" cy="281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Representation of Distance </a:t>
            </a:r>
            <a:endParaRPr lang="en-US" b="1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990600"/>
            <a:ext cx="4086225" cy="3333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4518076"/>
            <a:ext cx="7229475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of Statistics 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24000"/>
            <a:ext cx="75438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971800"/>
            <a:ext cx="72390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5638800"/>
            <a:ext cx="4076700" cy="1019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457200"/>
            <a:ext cx="5981700" cy="2114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838450"/>
            <a:ext cx="4438650" cy="356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b="1" dirty="0" smtClean="0"/>
              <a:t>Concept of Probabilities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066800"/>
            <a:ext cx="7210425" cy="2314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505200"/>
            <a:ext cx="7229475" cy="2905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09600"/>
            <a:ext cx="7019925" cy="3143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4191000"/>
            <a:ext cx="447675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Concept of Covariance 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95400"/>
            <a:ext cx="6657975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075" name="Picture 3" descr="C:\Users\Anup\Desktop\isi ppt\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2895600"/>
            <a:ext cx="4876800" cy="28194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371600" y="60198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Relationship of x and y on the basis of sample points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0668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Case 1</a:t>
            </a:r>
            <a:endParaRPr lang="en-US" b="1" dirty="0"/>
          </a:p>
        </p:txBody>
      </p:sp>
      <p:pic>
        <p:nvPicPr>
          <p:cNvPr id="3" name="Picture 2" descr="C:\Users\Anup\Desktop\isi ppt\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304800"/>
            <a:ext cx="3962400" cy="2705100"/>
          </a:xfrm>
          <a:prstGeom prst="rect">
            <a:avLst/>
          </a:prstGeom>
          <a:noFill/>
        </p:spPr>
      </p:pic>
      <p:pic>
        <p:nvPicPr>
          <p:cNvPr id="4099" name="Picture 3" descr="C:\Users\Anup\Desktop\isi ppt\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200400"/>
            <a:ext cx="4010025" cy="2781300"/>
          </a:xfrm>
          <a:prstGeom prst="rect">
            <a:avLst/>
          </a:prstGeom>
          <a:noFill/>
        </p:spPr>
      </p:pic>
      <p:pic>
        <p:nvPicPr>
          <p:cNvPr id="4100" name="Picture 4" descr="C:\Users\Anup\Desktop\isi ppt\5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3048000"/>
            <a:ext cx="3933825" cy="30480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219200" y="60198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Case 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781800" y="60960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Case 3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533400"/>
            <a:ext cx="44196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362200"/>
            <a:ext cx="45720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4495800"/>
            <a:ext cx="626745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85800"/>
            <a:ext cx="7324725" cy="472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90600" y="556260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There is a proof using </a:t>
            </a:r>
            <a:r>
              <a:rPr lang="en-US" sz="2400" b="1" dirty="0" smtClean="0">
                <a:solidFill>
                  <a:srgbClr val="FF0000"/>
                </a:solidFill>
              </a:rPr>
              <a:t>Cauchy Schwarz inequality 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b="1" dirty="0" smtClean="0"/>
              <a:t>Machine Learning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Supervised Classification</a:t>
            </a:r>
          </a:p>
          <a:p>
            <a:r>
              <a:rPr lang="en-US" dirty="0" smtClean="0"/>
              <a:t>Clustering</a:t>
            </a:r>
          </a:p>
          <a:p>
            <a:r>
              <a:rPr lang="en-US" dirty="0" smtClean="0"/>
              <a:t>Measurement Space -&gt; Feature Space -&gt; Decision Space.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Main Task:</a:t>
            </a:r>
          </a:p>
          <a:p>
            <a:r>
              <a:rPr lang="en-US" dirty="0" smtClean="0"/>
              <a:t>Feature Selection</a:t>
            </a:r>
          </a:p>
          <a:p>
            <a:r>
              <a:rPr lang="en-US" dirty="0" smtClean="0"/>
              <a:t>Supervised/Unsupervised Classification.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0"/>
            <a:ext cx="581977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590800"/>
            <a:ext cx="8382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38200"/>
          </a:xfrm>
        </p:spPr>
        <p:txBody>
          <a:bodyPr/>
          <a:lstStyle/>
          <a:p>
            <a:r>
              <a:rPr lang="en-US" b="1" dirty="0" smtClean="0"/>
              <a:t>Concept of Linear Regression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3581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 descr="C:\Users\Anup\Desktop\isi ppt\1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762000"/>
            <a:ext cx="4724400" cy="2781300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3048000"/>
            <a:ext cx="69532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47800" y="4114800"/>
            <a:ext cx="56388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52400"/>
            <a:ext cx="7010400" cy="601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143000" y="6243935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 Book:- </a:t>
            </a:r>
            <a:r>
              <a:rPr lang="en-US" sz="2400" b="1" dirty="0" err="1" smtClean="0">
                <a:solidFill>
                  <a:srgbClr val="FF0000"/>
                </a:solidFill>
              </a:rPr>
              <a:t>Christroph</a:t>
            </a:r>
            <a:r>
              <a:rPr lang="en-US" sz="2400" b="1" dirty="0" smtClean="0">
                <a:solidFill>
                  <a:srgbClr val="FF0000"/>
                </a:solidFill>
              </a:rPr>
              <a:t> and Berger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838200"/>
            <a:ext cx="16573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Probabilistic Estimation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Unbiased Estimation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Maximum Likelihood Estimation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Unbiased Estimation: </a:t>
            </a:r>
            <a:r>
              <a:rPr lang="en-US" dirty="0" smtClean="0"/>
              <a:t>If Average of the value = original value is called unbiased.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Simple Random Sampling without Replacement  (SRSWOR)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Simple Random Sampling with Replacement (SRSWR) is called </a:t>
            </a:r>
            <a:r>
              <a:rPr lang="en-US" sz="2400" dirty="0" err="1" smtClean="0"/>
              <a:t>i.i.d</a:t>
            </a:r>
            <a:r>
              <a:rPr lang="en-US" sz="2400" dirty="0" smtClean="0"/>
              <a:t>. That is Independent Identically Distributed. 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1, 2, 3, 4; Average = 2.5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057400"/>
            <a:ext cx="699135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990600"/>
          </a:xfrm>
        </p:spPr>
        <p:txBody>
          <a:bodyPr/>
          <a:lstStyle/>
          <a:p>
            <a:r>
              <a:rPr lang="en-US" b="1" dirty="0" smtClean="0"/>
              <a:t>Probability Density Function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333500"/>
            <a:ext cx="638175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 descr="C:\Users\Anup\Desktop\isi ppt\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4267200"/>
            <a:ext cx="4572000" cy="2476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533400"/>
            <a:ext cx="611505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 descr="C:\Users\Anup\Desktop\isi ppt\1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3124200"/>
            <a:ext cx="3324225" cy="2476500"/>
          </a:xfrm>
          <a:prstGeom prst="rect">
            <a:avLst/>
          </a:prstGeom>
          <a:noFill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5562600"/>
            <a:ext cx="29432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838200"/>
          </a:xfrm>
        </p:spPr>
        <p:txBody>
          <a:bodyPr/>
          <a:lstStyle/>
          <a:p>
            <a:r>
              <a:rPr lang="en-US" b="1" dirty="0" smtClean="0"/>
              <a:t>Normal Distribution 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447800"/>
            <a:ext cx="6638925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90600" y="5943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Stat Book: </a:t>
            </a:r>
            <a:r>
              <a:rPr lang="en-US" sz="2400" b="1" dirty="0" smtClean="0">
                <a:solidFill>
                  <a:srgbClr val="FF0000"/>
                </a:solidFill>
              </a:rPr>
              <a:t>C. R. </a:t>
            </a:r>
            <a:r>
              <a:rPr lang="en-US" sz="2400" b="1" dirty="0" err="1" smtClean="0">
                <a:solidFill>
                  <a:srgbClr val="FF0000"/>
                </a:solidFill>
              </a:rPr>
              <a:t>Rao</a:t>
            </a:r>
            <a:r>
              <a:rPr lang="en-US" sz="2400" b="1" dirty="0" smtClean="0"/>
              <a:t>: Linear Statistical Inference and its Applications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b="1" dirty="0" smtClean="0"/>
              <a:t>Bivariate Normal Distribution</a:t>
            </a:r>
            <a:endParaRPr 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371600"/>
            <a:ext cx="5181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3962400"/>
            <a:ext cx="30670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85800" y="59436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Stats Book: </a:t>
            </a:r>
            <a:r>
              <a:rPr lang="en-US" sz="2000" b="1" dirty="0" smtClean="0">
                <a:solidFill>
                  <a:srgbClr val="FF0000"/>
                </a:solidFill>
              </a:rPr>
              <a:t>Gun Gupta Dasgupta</a:t>
            </a:r>
            <a:r>
              <a:rPr lang="en-US" sz="2000" b="1" dirty="0" smtClean="0"/>
              <a:t>: Fundamentals of statistics Vol1. and Vol2 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28600"/>
            <a:ext cx="649605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4648200"/>
            <a:ext cx="577215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dirty="0" smtClean="0"/>
              <a:t>Supervised Classification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Classification 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Two cases:</a:t>
            </a:r>
          </a:p>
          <a:p>
            <a:pPr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Class Conditional Probability density functions and prior probabilities are known.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Training sample points are given.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Multivariate Distribution</a:t>
            </a:r>
            <a:endParaRPr lang="en-US" b="1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4267200"/>
            <a:ext cx="4297129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 descr="C:\Users\Anup\Desktop\isi ppt\1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762000"/>
            <a:ext cx="6496050" cy="3581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Recognition of Vowels in Speech</a:t>
            </a:r>
            <a:endParaRPr lang="en-US" b="1" dirty="0"/>
          </a:p>
        </p:txBody>
      </p:sp>
      <p:pic>
        <p:nvPicPr>
          <p:cNvPr id="7170" name="Picture 2" descr="C:\Users\Anup\Desktop\isi ppt\2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885825"/>
            <a:ext cx="4829175" cy="3000375"/>
          </a:xfrm>
          <a:prstGeom prst="rect">
            <a:avLst/>
          </a:prstGeom>
          <a:noFill/>
        </p:spPr>
      </p:pic>
      <p:pic>
        <p:nvPicPr>
          <p:cNvPr id="7171" name="Picture 3" descr="C:\Users\Anup\Desktop\isi ppt\2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3657600"/>
            <a:ext cx="4829175" cy="3000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b="1" dirty="0" smtClean="0"/>
              <a:t>Machine Recognition of Pattern</a:t>
            </a:r>
            <a:endParaRPr lang="en-US" b="1" dirty="0"/>
          </a:p>
        </p:txBody>
      </p:sp>
      <p:pic>
        <p:nvPicPr>
          <p:cNvPr id="8194" name="Picture 2" descr="C:\Users\Anup\Desktop\isi ppt\2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752600"/>
            <a:ext cx="4829175" cy="3000375"/>
          </a:xfrm>
          <a:prstGeom prst="rect">
            <a:avLst/>
          </a:prstGeom>
          <a:noFill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5105400"/>
            <a:ext cx="6705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Anup\Desktop\isi ppt\2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829175" cy="30003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066800" y="29718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Intersection in Two classes 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2743200"/>
            <a:ext cx="360997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228600"/>
            <a:ext cx="341947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62000" y="4038600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Intersection in Three classes 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990600"/>
          </a:xfrm>
        </p:spPr>
        <p:txBody>
          <a:bodyPr/>
          <a:lstStyle/>
          <a:p>
            <a:r>
              <a:rPr lang="en-US" b="1" dirty="0" smtClean="0"/>
              <a:t>Convex set and Non convex Set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95400"/>
            <a:ext cx="7315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/>
              <a:t>Graphical Representation</a:t>
            </a:r>
            <a:endParaRPr lang="en-US" b="1" dirty="0"/>
          </a:p>
        </p:txBody>
      </p:sp>
      <p:pic>
        <p:nvPicPr>
          <p:cNvPr id="2050" name="Picture 2" descr="C:\Users\Anup\Desktop\isi ppt\1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0"/>
            <a:ext cx="3562350" cy="2476500"/>
          </a:xfrm>
          <a:prstGeom prst="rect">
            <a:avLst/>
          </a:prstGeom>
          <a:noFill/>
        </p:spPr>
      </p:pic>
      <p:pic>
        <p:nvPicPr>
          <p:cNvPr id="2051" name="Picture 3" descr="C:\Users\Anup\Desktop\isi ppt\1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219200"/>
            <a:ext cx="3562350" cy="2476500"/>
          </a:xfrm>
          <a:prstGeom prst="rect">
            <a:avLst/>
          </a:prstGeom>
          <a:noFill/>
        </p:spPr>
      </p:pic>
      <p:pic>
        <p:nvPicPr>
          <p:cNvPr id="2052" name="Picture 4" descr="C:\Users\Anup\Desktop\isi ppt\15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4267200"/>
            <a:ext cx="2095500" cy="1981200"/>
          </a:xfrm>
          <a:prstGeom prst="rect">
            <a:avLst/>
          </a:prstGeom>
          <a:noFill/>
        </p:spPr>
      </p:pic>
      <p:pic>
        <p:nvPicPr>
          <p:cNvPr id="2053" name="Picture 5" descr="C:\Users\Anup\Desktop\isi ppt\16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8200" y="3657600"/>
            <a:ext cx="3286125" cy="3000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792162"/>
          </a:xfrm>
        </p:spPr>
        <p:txBody>
          <a:bodyPr/>
          <a:lstStyle/>
          <a:p>
            <a:r>
              <a:rPr lang="en-US" b="1" dirty="0" smtClean="0"/>
              <a:t>Concept of Convex Hull</a:t>
            </a: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533525"/>
            <a:ext cx="7467600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nup\Desktop\isi ppt\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76200"/>
            <a:ext cx="4543425" cy="3676650"/>
          </a:xfrm>
          <a:prstGeom prst="rect">
            <a:avLst/>
          </a:prstGeom>
          <a:noFill/>
        </p:spPr>
      </p:pic>
      <p:pic>
        <p:nvPicPr>
          <p:cNvPr id="6147" name="Picture 3" descr="C:\Users\Anup\Desktop\isi ppt\1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76200"/>
            <a:ext cx="4543425" cy="3676650"/>
          </a:xfrm>
          <a:prstGeom prst="rect">
            <a:avLst/>
          </a:prstGeom>
          <a:noFill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1050" y="3863046"/>
            <a:ext cx="668655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>
            <a:off x="914400" y="1524000"/>
            <a:ext cx="685800" cy="3048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"/>
            <a:ext cx="8229600" cy="6629400"/>
          </a:xfrm>
          <a:ln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Bayes Decision Rule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K-Nearest Neighbour decision rule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Minimum Distance Classifier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C-Means Clustering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Agglomerative clustering (</a:t>
            </a:r>
            <a:r>
              <a:rPr lang="en-US" b="1" dirty="0" smtClean="0">
                <a:solidFill>
                  <a:srgbClr val="FF0000"/>
                </a:solidFill>
              </a:rPr>
              <a:t>Single and complete linkage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Divisive clustering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Objective function for feature selection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Probabilistic </a:t>
            </a:r>
            <a:r>
              <a:rPr lang="en-US" dirty="0" err="1" smtClean="0"/>
              <a:t>Separability</a:t>
            </a:r>
            <a:r>
              <a:rPr lang="en-US" dirty="0" smtClean="0"/>
              <a:t> (</a:t>
            </a:r>
            <a:r>
              <a:rPr lang="en-US" b="1" dirty="0" err="1" smtClean="0">
                <a:solidFill>
                  <a:srgbClr val="FF0000"/>
                </a:solidFill>
              </a:rPr>
              <a:t>Chernoff</a:t>
            </a:r>
            <a:r>
              <a:rPr lang="en-US" b="1" dirty="0" smtClean="0">
                <a:solidFill>
                  <a:srgbClr val="FF0000"/>
                </a:solidFill>
              </a:rPr>
              <a:t>, Bhattacharyya, </a:t>
            </a:r>
            <a:r>
              <a:rPr lang="en-US" b="1" dirty="0" err="1" smtClean="0">
                <a:solidFill>
                  <a:srgbClr val="FF0000"/>
                </a:solidFill>
              </a:rPr>
              <a:t>Matusita</a:t>
            </a:r>
            <a:r>
              <a:rPr lang="en-US" b="1" dirty="0" smtClean="0">
                <a:solidFill>
                  <a:srgbClr val="FF0000"/>
                </a:solidFill>
              </a:rPr>
              <a:t>, Divergence</a:t>
            </a:r>
            <a:r>
              <a:rPr lang="en-US" dirty="0" smtClean="0"/>
              <a:t>).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Inter Class distance.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"/>
            <a:ext cx="8229600" cy="65532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Algorithm for feature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Sequential forward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Sequential backward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(</a:t>
            </a:r>
            <a:r>
              <a:rPr lang="en-US" dirty="0" err="1" smtClean="0"/>
              <a:t>l,r</a:t>
            </a:r>
            <a:r>
              <a:rPr lang="en-US" dirty="0" smtClean="0"/>
              <a:t>)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Branch and bound algorithm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/>
            <a:r>
              <a:rPr lang="en-US" b="1" dirty="0" smtClean="0">
                <a:solidFill>
                  <a:srgbClr val="FF0000"/>
                </a:solidFill>
              </a:rPr>
              <a:t>Feature Extraction</a:t>
            </a:r>
          </a:p>
          <a:p>
            <a:pPr marL="514350" indent="-514350">
              <a:buNone/>
            </a:pPr>
            <a:r>
              <a:rPr lang="en-US" dirty="0" smtClean="0"/>
              <a:t>Principal Component Analysis.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/>
            <a:r>
              <a:rPr lang="en-US" b="1" dirty="0" smtClean="0">
                <a:solidFill>
                  <a:srgbClr val="FF0000"/>
                </a:solidFill>
              </a:rPr>
              <a:t>Fuzzy C-Means Algorithm</a:t>
            </a:r>
          </a:p>
          <a:p>
            <a:pPr marL="514350" indent="-514350"/>
            <a:r>
              <a:rPr lang="en-US" b="1" dirty="0" smtClean="0">
                <a:solidFill>
                  <a:srgbClr val="FF0000"/>
                </a:solidFill>
              </a:rPr>
              <a:t>Fuzzy-KNN Algorithm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-76200"/>
            <a:ext cx="7086600" cy="1020762"/>
          </a:xfrm>
        </p:spPr>
        <p:txBody>
          <a:bodyPr/>
          <a:lstStyle/>
          <a:p>
            <a:r>
              <a:rPr lang="en-US" b="1" dirty="0" smtClean="0"/>
              <a:t>Vector Representation</a:t>
            </a:r>
            <a:endParaRPr lang="en-US" b="1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4191000" cy="180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Down Arrow 5"/>
          <p:cNvSpPr/>
          <p:nvPr/>
        </p:nvSpPr>
        <p:spPr>
          <a:xfrm>
            <a:off x="2335248" y="3076136"/>
            <a:ext cx="457200" cy="6858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19800" y="541020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2D Euclidean Space</a:t>
            </a:r>
            <a:endParaRPr lang="en-US" sz="2000" b="1" dirty="0"/>
          </a:p>
        </p:txBody>
      </p:sp>
      <p:sp>
        <p:nvSpPr>
          <p:cNvPr id="8" name="Right Arrow 7"/>
          <p:cNvSpPr/>
          <p:nvPr/>
        </p:nvSpPr>
        <p:spPr>
          <a:xfrm>
            <a:off x="5029200" y="5486400"/>
            <a:ext cx="914400" cy="381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38850" y="5943600"/>
            <a:ext cx="287655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0" name="Right Arrow 9"/>
          <p:cNvSpPr/>
          <p:nvPr/>
        </p:nvSpPr>
        <p:spPr>
          <a:xfrm>
            <a:off x="5029200" y="6248400"/>
            <a:ext cx="914400" cy="381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6400" y="838200"/>
            <a:ext cx="3114675" cy="2390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72200" y="3914336"/>
            <a:ext cx="2466975" cy="1362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3" name="Down Arrow 12"/>
          <p:cNvSpPr/>
          <p:nvPr/>
        </p:nvSpPr>
        <p:spPr>
          <a:xfrm>
            <a:off x="7010400" y="3242604"/>
            <a:ext cx="457200" cy="6858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C:\Users\Anup\Desktop\isi ppt\6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3400" y="3733800"/>
            <a:ext cx="4495800" cy="2933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914400"/>
          </a:xfrm>
        </p:spPr>
        <p:txBody>
          <a:bodyPr/>
          <a:lstStyle/>
          <a:p>
            <a:r>
              <a:rPr lang="en-US" b="1" dirty="0" smtClean="0"/>
              <a:t>Properties of Metric</a:t>
            </a:r>
            <a:endParaRPr lang="en-US" b="1" dirty="0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028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4191000"/>
            <a:ext cx="52578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7391400" y="5334000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Triangular </a:t>
            </a:r>
          </a:p>
          <a:p>
            <a:r>
              <a:rPr lang="en-US" sz="2000" b="1" dirty="0" smtClean="0"/>
              <a:t>Inequality</a:t>
            </a:r>
            <a:endParaRPr lang="en-US" sz="2000" b="1" dirty="0"/>
          </a:p>
        </p:txBody>
      </p:sp>
      <p:sp>
        <p:nvSpPr>
          <p:cNvPr id="18" name="Down Arrow 17"/>
          <p:cNvSpPr/>
          <p:nvPr/>
        </p:nvSpPr>
        <p:spPr>
          <a:xfrm rot="16200000">
            <a:off x="6705600" y="5257800"/>
            <a:ext cx="457200" cy="76200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1143000" y="1219200"/>
            <a:ext cx="5715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990600" y="6155397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1). Distance is not negative number.</a:t>
            </a:r>
          </a:p>
          <a:p>
            <a:r>
              <a:rPr lang="en-US" b="1" dirty="0" smtClean="0"/>
              <a:t>2) . Distance can be zero or greater than zero.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dirty="0" smtClean="0"/>
              <a:t>Dissimilarity Measures 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564521"/>
            <a:ext cx="6400800" cy="46838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dirty="0" smtClean="0"/>
              <a:t>Example on Distance </a:t>
            </a:r>
            <a:endParaRPr lang="en-US" b="1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00200"/>
            <a:ext cx="2552700" cy="194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Down Arrow 5"/>
          <p:cNvSpPr/>
          <p:nvPr/>
        </p:nvSpPr>
        <p:spPr>
          <a:xfrm>
            <a:off x="1752600" y="3581400"/>
            <a:ext cx="457200" cy="6858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95800" y="16764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City  Block Distance</a:t>
            </a:r>
            <a:endParaRPr lang="en-US" sz="2400" b="1" dirty="0"/>
          </a:p>
        </p:txBody>
      </p:sp>
      <p:sp>
        <p:nvSpPr>
          <p:cNvPr id="12" name="Down Arrow 11"/>
          <p:cNvSpPr/>
          <p:nvPr/>
        </p:nvSpPr>
        <p:spPr>
          <a:xfrm>
            <a:off x="6400800" y="2667000"/>
            <a:ext cx="457200" cy="6858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C:\Users\Anup\Desktop\isi ppt\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4325228"/>
            <a:ext cx="3962400" cy="2476500"/>
          </a:xfrm>
          <a:prstGeom prst="rect">
            <a:avLst/>
          </a:prstGeom>
          <a:noFill/>
        </p:spPr>
      </p:pic>
      <p:pic>
        <p:nvPicPr>
          <p:cNvPr id="9219" name="Picture 3" descr="C:\Users\Anup\Desktop\isi ppt\8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3352800"/>
            <a:ext cx="4419600" cy="335280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72200" y="1524000"/>
            <a:ext cx="25908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1839</TotalTime>
  <Words>337</Words>
  <Application>Microsoft Office PowerPoint</Application>
  <PresentationFormat>On-screen Show (4:3)</PresentationFormat>
  <Paragraphs>81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Times New Roman</vt:lpstr>
      <vt:lpstr>Office Theme</vt:lpstr>
      <vt:lpstr>Introduction to Machine Learning </vt:lpstr>
      <vt:lpstr>Machine Learning </vt:lpstr>
      <vt:lpstr>Supervised Classification</vt:lpstr>
      <vt:lpstr>PowerPoint Presentation</vt:lpstr>
      <vt:lpstr>PowerPoint Presentation</vt:lpstr>
      <vt:lpstr>Vector Representation</vt:lpstr>
      <vt:lpstr>Properties of Metric</vt:lpstr>
      <vt:lpstr>Dissimilarity Measures </vt:lpstr>
      <vt:lpstr>Example on Distance </vt:lpstr>
      <vt:lpstr>Chess Board Distance</vt:lpstr>
      <vt:lpstr>Representation of Distance </vt:lpstr>
      <vt:lpstr>Basic of Statistics </vt:lpstr>
      <vt:lpstr>PowerPoint Presentation</vt:lpstr>
      <vt:lpstr>Concept of Probabilities</vt:lpstr>
      <vt:lpstr>PowerPoint Presentation</vt:lpstr>
      <vt:lpstr>Concept of Covariance </vt:lpstr>
      <vt:lpstr>PowerPoint Presentation</vt:lpstr>
      <vt:lpstr>PowerPoint Presentation</vt:lpstr>
      <vt:lpstr>PowerPoint Presentation</vt:lpstr>
      <vt:lpstr>PowerPoint Presentation</vt:lpstr>
      <vt:lpstr>Concept of Linear Regression</vt:lpstr>
      <vt:lpstr>PowerPoint Presentation</vt:lpstr>
      <vt:lpstr>Probabilistic Estimation </vt:lpstr>
      <vt:lpstr>Example 1, 2, 3, 4; Average = 2.5</vt:lpstr>
      <vt:lpstr>Probability Density Function</vt:lpstr>
      <vt:lpstr>PowerPoint Presentation</vt:lpstr>
      <vt:lpstr>Normal Distribution </vt:lpstr>
      <vt:lpstr>Bivariate Normal Distribution</vt:lpstr>
      <vt:lpstr>PowerPoint Presentation</vt:lpstr>
      <vt:lpstr>Multivariate Distribution</vt:lpstr>
      <vt:lpstr>Recognition of Vowels in Speech</vt:lpstr>
      <vt:lpstr>Machine Recognition of Pattern</vt:lpstr>
      <vt:lpstr>PowerPoint Presentation</vt:lpstr>
      <vt:lpstr>Convex set and Non convex Set</vt:lpstr>
      <vt:lpstr>Graphical Representation</vt:lpstr>
      <vt:lpstr>Concept of Convex Hull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Pattern Recognition</dc:title>
  <dc:creator>Anup</dc:creator>
  <cp:lastModifiedBy>Nandy</cp:lastModifiedBy>
  <cp:revision>145</cp:revision>
  <dcterms:created xsi:type="dcterms:W3CDTF">2012-12-29T16:32:14Z</dcterms:created>
  <dcterms:modified xsi:type="dcterms:W3CDTF">2020-12-17T17:27:11Z</dcterms:modified>
</cp:coreProperties>
</file>