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1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73" r:id="rId14"/>
    <p:sldId id="274" r:id="rId15"/>
    <p:sldId id="275" r:id="rId16"/>
    <p:sldId id="276" r:id="rId17"/>
    <p:sldId id="277" r:id="rId18"/>
    <p:sldId id="278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FF"/>
    <a:srgbClr val="99FF99"/>
    <a:srgbClr val="009900"/>
    <a:srgbClr val="CC0000"/>
    <a:srgbClr val="FFFF00"/>
    <a:srgbClr val="F0EFE0"/>
    <a:srgbClr val="FFFFCC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 altLang="en-US"/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58061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0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80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 altLang="en-US"/>
          </a:p>
        </p:txBody>
      </p:sp>
      <p:sp>
        <p:nvSpPr>
          <p:cNvPr id="580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A3C4C6DB-F1D8-4CB0-84AD-40C4471D5C3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91B627-B924-451B-8E18-D5C53F8F8EC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928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1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1430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Pattern Classification</a:t>
            </a:r>
            <a:r>
              <a:rPr lang="en-US" altLang="en-US" b="0"/>
              <a:t>, Chapter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3C36CF-82D2-48D2-945B-F5D9F0B9F4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61373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304800"/>
            <a:ext cx="20193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905500" cy="6248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Pattern Classification</a:t>
            </a:r>
            <a:r>
              <a:rPr lang="en-US" altLang="en-US" b="0"/>
              <a:t>, Chapter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CA3E09-4838-484C-B0C5-E6D9F618C6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036543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Pattern Classification</a:t>
            </a:r>
            <a:r>
              <a:rPr lang="en-US" altLang="en-US" b="0"/>
              <a:t>, Chapter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52174D-C3E1-425F-BC1B-8FD5AE679E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797395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Pattern Classification</a:t>
            </a:r>
            <a:r>
              <a:rPr lang="en-US" altLang="en-US" b="0"/>
              <a:t>, Chapter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8E1F72-B1B6-4496-A271-1072C9584F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622716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0"/>
            <a:ext cx="3962400" cy="4876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962400" cy="4876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Pattern Classification</a:t>
            </a:r>
            <a:r>
              <a:rPr lang="en-US" altLang="en-US" b="0"/>
              <a:t>, Chapter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CBB4A7-ABCB-4B5E-9F7C-DAF8C36A9F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614129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Pattern Classification</a:t>
            </a:r>
            <a:r>
              <a:rPr lang="en-US" altLang="en-US" b="0"/>
              <a:t>, Chapter 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32916-F826-4A2D-BE3E-FE20E516E0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023553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Pattern Classification</a:t>
            </a:r>
            <a:r>
              <a:rPr lang="en-US" altLang="en-US" b="0"/>
              <a:t>, Chapter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DFF203-606E-4582-B221-FE5811D6EE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164918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Pattern Classification</a:t>
            </a:r>
            <a:r>
              <a:rPr lang="en-US" altLang="en-US" b="0"/>
              <a:t>, Chapter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FD9F3-D503-411C-AEEB-99E802EEB2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357221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Pattern Classification</a:t>
            </a:r>
            <a:r>
              <a:rPr lang="en-US" altLang="en-US" b="0"/>
              <a:t>, Chapter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DD0204-4252-4C04-BAC2-A7FA31F596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01112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Pattern Classification</a:t>
            </a:r>
            <a:r>
              <a:rPr lang="en-US" altLang="en-US" b="0"/>
              <a:t>, Chapter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E0A27F-AADF-46C0-8234-3068458C8D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93629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8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3659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76400"/>
            <a:ext cx="8077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36591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4008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000">
                <a:latin typeface="+mn-lt"/>
              </a:defRPr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536592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62400" y="6477000"/>
            <a:ext cx="4648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000" b="1">
                <a:latin typeface="+mn-lt"/>
              </a:defRPr>
            </a:lvl1pPr>
          </a:lstStyle>
          <a:p>
            <a:r>
              <a:rPr lang="en-US" altLang="en-US"/>
              <a:t>Pattern Classification</a:t>
            </a:r>
            <a:r>
              <a:rPr lang="en-US" altLang="en-US" b="0"/>
              <a:t>, Chapter 3</a:t>
            </a:r>
          </a:p>
        </p:txBody>
      </p:sp>
      <p:sp>
        <p:nvSpPr>
          <p:cNvPr id="53659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0"/>
            <a:ext cx="457200" cy="4572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800" b="1">
                <a:latin typeface="+mn-lt"/>
              </a:defRPr>
            </a:lvl1pPr>
          </a:lstStyle>
          <a:p>
            <a:fld id="{FF5D3E4E-F570-4B01-B775-4F6177F0566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ransition/>
  <p:hf sldNum="0" hdr="0"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FFCC"/>
        </a:buClr>
        <a:buSzPct val="80000"/>
        <a:buFont typeface="Zapf Dingbats" charset="2"/>
        <a:buChar char="l"/>
        <a:defRPr sz="2800" kern="1200">
          <a:solidFill>
            <a:srgbClr val="FFFFCC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FFCC"/>
        </a:buClr>
        <a:buSzPct val="70000"/>
        <a:buFont typeface="Zapf Dingbats" charset="2"/>
        <a:buChar char="l"/>
        <a:defRPr sz="2800" kern="1200">
          <a:solidFill>
            <a:srgbClr val="FFFFCC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FFCC"/>
        </a:buClr>
        <a:buSzPct val="60000"/>
        <a:buFont typeface="Zapf Dingbats" charset="2"/>
        <a:buChar char="l"/>
        <a:defRPr sz="2400" kern="1200">
          <a:solidFill>
            <a:srgbClr val="FFFFCC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FFFFCC"/>
        </a:buClr>
        <a:buSzPct val="60000"/>
        <a:buFont typeface="Zapf Dingbats" charset="2"/>
        <a:buChar char="l"/>
        <a:defRPr sz="2000" kern="1200">
          <a:solidFill>
            <a:srgbClr val="FFFFCC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FFFFCC"/>
        </a:buClr>
        <a:buSzPct val="55000"/>
        <a:buFont typeface="Zapf Dingbats" charset="2"/>
        <a:buChar char="l"/>
        <a:defRPr sz="2000" kern="1200">
          <a:solidFill>
            <a:srgbClr val="FFFFC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Pattern Classification</a:t>
            </a:r>
            <a:r>
              <a:rPr lang="en-US" altLang="en-US" b="0"/>
              <a:t>, Chapter 3</a:t>
            </a:r>
          </a:p>
        </p:txBody>
      </p:sp>
      <p:sp>
        <p:nvSpPr>
          <p:cNvPr id="565255" name="Rectangle 7"/>
          <p:cNvSpPr>
            <a:spLocks noChangeArrowheads="1"/>
          </p:cNvSpPr>
          <p:nvPr/>
        </p:nvSpPr>
        <p:spPr bwMode="auto">
          <a:xfrm>
            <a:off x="4800600" y="0"/>
            <a:ext cx="4343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990600"/>
            <a:ext cx="8077200" cy="5410200"/>
          </a:xfrm>
        </p:spPr>
        <p:txBody>
          <a:bodyPr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3200">
              <a:solidFill>
                <a:schemeClr val="hlink"/>
              </a:solidFill>
              <a:latin typeface="Comic Sans MS" panose="030F0702030302020204" pitchFamily="66" charset="0"/>
            </a:endParaRPr>
          </a:p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3200">
              <a:solidFill>
                <a:schemeClr val="hlink"/>
              </a:solidFill>
              <a:latin typeface="Comic Sans MS" panose="030F0702030302020204" pitchFamily="66" charset="0"/>
            </a:endParaRPr>
          </a:p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hlink"/>
                </a:solidFill>
                <a:latin typeface="Comic Sans MS" panose="030F0702030302020204" pitchFamily="66" charset="0"/>
              </a:rPr>
              <a:t/>
            </a:r>
            <a:br>
              <a:rPr lang="en-US" altLang="en-US" sz="3200">
                <a:solidFill>
                  <a:schemeClr val="hlink"/>
                </a:solidFill>
                <a:latin typeface="Comic Sans MS" panose="030F0702030302020204" pitchFamily="66" charset="0"/>
              </a:rPr>
            </a:br>
            <a:endParaRPr lang="en-US" altLang="en-US" sz="3200">
              <a:solidFill>
                <a:schemeClr val="hlink"/>
              </a:solidFill>
              <a:latin typeface="Comic Sans MS" panose="030F0702030302020204" pitchFamily="66" charset="0"/>
            </a:endParaRPr>
          </a:p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hlink"/>
              </a:solidFill>
              <a:latin typeface="Comic Sans MS" panose="030F0702030302020204" pitchFamily="66" charset="0"/>
            </a:endParaRPr>
          </a:p>
        </p:txBody>
      </p:sp>
      <p:sp>
        <p:nvSpPr>
          <p:cNvPr id="565252" name="Rectangle 4"/>
          <p:cNvSpPr>
            <a:spLocks noChangeArrowheads="1"/>
          </p:cNvSpPr>
          <p:nvPr/>
        </p:nvSpPr>
        <p:spPr bwMode="auto">
          <a:xfrm>
            <a:off x="4724400" y="304800"/>
            <a:ext cx="42672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>
              <a:defRPr sz="4000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>
              <a:defRPr sz="4000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>
              <a:defRPr sz="4000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>
              <a:defRPr sz="4000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en-US" altLang="en-US" sz="3600" b="1">
                <a:solidFill>
                  <a:srgbClr val="FFFF66"/>
                </a:solidFill>
                <a:cs typeface="Times New Roman" panose="02020603050405020304" pitchFamily="18" charset="0"/>
              </a:rPr>
              <a:t>Pattern Classification</a:t>
            </a:r>
            <a:r>
              <a:rPr kumimoji="0" lang="en-US" altLang="en-US" sz="3200">
                <a:solidFill>
                  <a:srgbClr val="FFFF66"/>
                </a:solidFill>
                <a:cs typeface="Times New Roman" panose="02020603050405020304" pitchFamily="18" charset="0"/>
              </a:rPr>
              <a:t/>
            </a:r>
            <a:br>
              <a:rPr kumimoji="0" lang="en-US" altLang="en-US" sz="3200">
                <a:solidFill>
                  <a:srgbClr val="FFFF66"/>
                </a:solidFill>
                <a:cs typeface="Times New Roman" panose="02020603050405020304" pitchFamily="18" charset="0"/>
              </a:rPr>
            </a:br>
            <a:r>
              <a:rPr kumimoji="0" lang="en-US" altLang="en-US" sz="3200">
                <a:solidFill>
                  <a:srgbClr val="FFFF66"/>
                </a:solidFill>
                <a:cs typeface="Times New Roman" panose="02020603050405020304" pitchFamily="18" charset="0"/>
              </a:rPr>
              <a:t/>
            </a:r>
            <a:br>
              <a:rPr kumimoji="0" lang="en-US" altLang="en-US" sz="3200">
                <a:solidFill>
                  <a:srgbClr val="FFFF66"/>
                </a:solidFill>
                <a:cs typeface="Times New Roman" panose="02020603050405020304" pitchFamily="18" charset="0"/>
              </a:rPr>
            </a:br>
            <a:r>
              <a:rPr kumimoji="0" lang="en-US" altLang="en-US" sz="2400">
                <a:solidFill>
                  <a:srgbClr val="FFFF66"/>
                </a:solidFill>
                <a:cs typeface="Times New Roman" panose="02020603050405020304" pitchFamily="18" charset="0"/>
              </a:rPr>
              <a:t/>
            </a:r>
            <a:br>
              <a:rPr kumimoji="0" lang="en-US" altLang="en-US" sz="2400">
                <a:solidFill>
                  <a:srgbClr val="FFFF66"/>
                </a:solidFill>
                <a:cs typeface="Times New Roman" panose="02020603050405020304" pitchFamily="18" charset="0"/>
              </a:rPr>
            </a:br>
            <a:r>
              <a:rPr kumimoji="0" lang="en-US" altLang="en-US" sz="2400">
                <a:solidFill>
                  <a:srgbClr val="FFFF66"/>
                </a:solidFill>
                <a:cs typeface="Times New Roman" panose="02020603050405020304" pitchFamily="18" charset="0"/>
              </a:rPr>
              <a:t/>
            </a:r>
            <a:br>
              <a:rPr kumimoji="0" lang="en-US" altLang="en-US" sz="2400">
                <a:solidFill>
                  <a:srgbClr val="FFFF66"/>
                </a:solidFill>
                <a:cs typeface="Times New Roman" panose="02020603050405020304" pitchFamily="18" charset="0"/>
              </a:rPr>
            </a:br>
            <a:r>
              <a:rPr kumimoji="0" lang="en-US" altLang="en-US" sz="1600" b="1">
                <a:solidFill>
                  <a:srgbClr val="FFFFCC"/>
                </a:solidFill>
                <a:cs typeface="Times New Roman" panose="02020603050405020304" pitchFamily="18" charset="0"/>
              </a:rPr>
              <a:t>All materials in these slides were taken from</a:t>
            </a:r>
            <a:r>
              <a:rPr kumimoji="0" lang="en-US" altLang="en-US" sz="1600" b="1">
                <a:solidFill>
                  <a:srgbClr val="FFFF66"/>
                </a:solidFill>
                <a:cs typeface="Times New Roman" panose="02020603050405020304" pitchFamily="18" charset="0"/>
              </a:rPr>
              <a:t> </a:t>
            </a:r>
            <a:br>
              <a:rPr kumimoji="0" lang="en-US" altLang="en-US" sz="1600" b="1">
                <a:solidFill>
                  <a:srgbClr val="FFFF66"/>
                </a:solidFill>
                <a:cs typeface="Times New Roman" panose="02020603050405020304" pitchFamily="18" charset="0"/>
              </a:rPr>
            </a:br>
            <a:r>
              <a:rPr kumimoji="0" lang="en-US" altLang="en-US" sz="1600" b="1">
                <a:solidFill>
                  <a:srgbClr val="FFFF00"/>
                </a:solidFill>
                <a:cs typeface="Times New Roman" panose="02020603050405020304" pitchFamily="18" charset="0"/>
              </a:rPr>
              <a:t>Pattern Classification (2nd ed) </a:t>
            </a:r>
            <a:r>
              <a:rPr kumimoji="0" lang="en-US" altLang="en-US" sz="1600">
                <a:solidFill>
                  <a:srgbClr val="FFFF00"/>
                </a:solidFill>
                <a:cs typeface="Times New Roman" panose="02020603050405020304" pitchFamily="18" charset="0"/>
              </a:rPr>
              <a:t>by R. O. Duda, P. E. Hart and D. G. Stork, John Wiley &amp; Sons, 2000 </a:t>
            </a:r>
            <a:br>
              <a:rPr kumimoji="0" lang="en-US" altLang="en-US" sz="1600">
                <a:solidFill>
                  <a:srgbClr val="FFFF00"/>
                </a:solidFill>
                <a:cs typeface="Times New Roman" panose="02020603050405020304" pitchFamily="18" charset="0"/>
              </a:rPr>
            </a:br>
            <a:r>
              <a:rPr kumimoji="0" lang="en-US" altLang="en-US" sz="1600">
                <a:solidFill>
                  <a:srgbClr val="FFFF00"/>
                </a:solidFill>
                <a:cs typeface="Times New Roman" panose="02020603050405020304" pitchFamily="18" charset="0"/>
              </a:rPr>
              <a:t> </a:t>
            </a:r>
            <a:r>
              <a:rPr kumimoji="0" lang="en-US" altLang="en-US" sz="1600" b="1">
                <a:solidFill>
                  <a:srgbClr val="FFFFCC"/>
                </a:solidFill>
                <a:cs typeface="Times New Roman" panose="02020603050405020304" pitchFamily="18" charset="0"/>
              </a:rPr>
              <a:t>with the permission of the authors and the publisher</a:t>
            </a:r>
            <a:endParaRPr kumimoji="0" lang="en-US" altLang="en-US" sz="1600" b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0" y="0"/>
            <a:ext cx="4800600" cy="6858000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FF99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5652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76350"/>
            <a:ext cx="43815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Pattern Classification</a:t>
            </a:r>
            <a:r>
              <a:rPr lang="en-US" altLang="en-US" b="0"/>
              <a:t>, Chapter 3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77200" cy="5791200"/>
          </a:xfrm>
        </p:spPr>
        <p:txBody>
          <a:bodyPr/>
          <a:lstStyle/>
          <a:p>
            <a:pPr lvl="2">
              <a:buFont typeface="Zapf Dingbats" charset="2"/>
              <a:buNone/>
            </a:pPr>
            <a:r>
              <a:rPr lang="en-US" altLang="en-US"/>
              <a:t>Set of necessary conditions for an optimum is:</a:t>
            </a:r>
          </a:p>
          <a:p>
            <a:pPr lvl="2">
              <a:buFont typeface="Zapf Dingbats" charset="2"/>
              <a:buNone/>
            </a:pPr>
            <a:endParaRPr lang="en-US" altLang="en-US"/>
          </a:p>
          <a:p>
            <a:pPr lvl="2">
              <a:buFont typeface="Zapf Dingbats" charset="2"/>
              <a:buNone/>
            </a:pPr>
            <a:endParaRPr lang="en-US" altLang="en-US"/>
          </a:p>
          <a:p>
            <a:pPr lvl="2">
              <a:buFont typeface="Zapf Dingbats" charset="2"/>
              <a:buNone/>
            </a:pPr>
            <a:endParaRPr lang="en-US" altLang="en-US"/>
          </a:p>
          <a:p>
            <a:pPr lvl="2">
              <a:buFont typeface="Zapf Dingbats" charset="2"/>
              <a:buNone/>
            </a:pPr>
            <a:endParaRPr lang="en-US" altLang="en-US"/>
          </a:p>
          <a:p>
            <a:pPr lvl="2">
              <a:buFont typeface="Zapf Dingbats" charset="2"/>
              <a:buNone/>
            </a:pPr>
            <a:endParaRPr lang="en-US" altLang="en-US"/>
          </a:p>
          <a:p>
            <a:pPr lvl="2" algn="ctr">
              <a:buFont typeface="Zapf Dingbats" charset="2"/>
              <a:buNone/>
            </a:pPr>
            <a:r>
              <a:rPr lang="en-US" altLang="en-US" sz="3600">
                <a:solidFill>
                  <a:schemeClr val="folHlink"/>
                </a:solidFill>
                <a:sym typeface="Symbol" panose="05050102010706020507" pitchFamily="18" charset="2"/>
              </a:rPr>
              <a:t></a:t>
            </a:r>
            <a:r>
              <a:rPr lang="en-US" altLang="en-US" sz="3600" baseline="-25000">
                <a:solidFill>
                  <a:schemeClr val="folHlink"/>
                </a:solidFill>
                <a:sym typeface="Symbol" panose="05050102010706020507" pitchFamily="18" charset="2"/>
              </a:rPr>
              <a:t></a:t>
            </a:r>
            <a:r>
              <a:rPr lang="en-US" altLang="en-US" sz="3600">
                <a:solidFill>
                  <a:schemeClr val="folHlink"/>
                </a:solidFill>
                <a:sym typeface="Symbol" panose="05050102010706020507" pitchFamily="18" charset="2"/>
              </a:rPr>
              <a:t>l = 0</a:t>
            </a:r>
            <a:endParaRPr lang="en-US" altLang="en-US" sz="3600">
              <a:solidFill>
                <a:schemeClr val="folHlink"/>
              </a:solidFill>
            </a:endParaRPr>
          </a:p>
          <a:p>
            <a:pPr lvl="2">
              <a:buFont typeface="Zapf Dingbats" charset="2"/>
              <a:buNone/>
            </a:pPr>
            <a:endParaRPr lang="en-US" altLang="en-US" sz="3600">
              <a:solidFill>
                <a:schemeClr val="folHlink"/>
              </a:solidFill>
            </a:endParaRPr>
          </a:p>
        </p:txBody>
      </p:sp>
      <p:graphicFrame>
        <p:nvGraphicFramePr>
          <p:cNvPr id="573444" name="Object 4"/>
          <p:cNvGraphicFramePr>
            <a:graphicFrameLocks noChangeAspect="1"/>
          </p:cNvGraphicFramePr>
          <p:nvPr/>
        </p:nvGraphicFramePr>
        <p:xfrm>
          <a:off x="2895600" y="1981200"/>
          <a:ext cx="502920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46" name="Equation" r:id="rId3" imgW="2654280" imgH="634680" progId="Equation.3">
                  <p:embed/>
                </p:oleObj>
              </mc:Choice>
              <mc:Fallback>
                <p:oleObj name="Equation" r:id="rId3" imgW="2654280" imgH="634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981200"/>
                        <a:ext cx="5029200" cy="120332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Pattern Classification</a:t>
            </a:r>
            <a:r>
              <a:rPr lang="en-US" altLang="en-US" b="0"/>
              <a:t>, Chapter 3</a:t>
            </a:r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381000"/>
            <a:ext cx="80772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 Example of a specific case: unknown </a:t>
            </a:r>
            <a:r>
              <a:rPr lang="en-US" altLang="en-US" sz="2400">
                <a:sym typeface="Symbol" panose="05050102010706020507" pitchFamily="18" charset="2"/>
              </a:rPr>
              <a:t></a:t>
            </a:r>
            <a:r>
              <a:rPr lang="en-US" altLang="en-US" sz="2400"/>
              <a:t> </a:t>
            </a:r>
            <a:br>
              <a:rPr lang="en-US" altLang="en-US" sz="2400"/>
            </a:br>
            <a:endParaRPr lang="en-US" altLang="en-US" sz="2400"/>
          </a:p>
          <a:p>
            <a:pPr lvl="1">
              <a:lnSpc>
                <a:spcPct val="90000"/>
              </a:lnSpc>
            </a:pPr>
            <a:r>
              <a:rPr lang="en-US" altLang="en-US" sz="2400"/>
              <a:t>P(x</a:t>
            </a:r>
            <a:r>
              <a:rPr lang="en-US" altLang="en-US" sz="2400" baseline="-25000"/>
              <a:t>i</a:t>
            </a:r>
            <a:r>
              <a:rPr lang="en-US" altLang="en-US" sz="2400"/>
              <a:t> | </a:t>
            </a:r>
            <a:r>
              <a:rPr lang="en-US" altLang="en-US" sz="2400">
                <a:sym typeface="Symbol" panose="05050102010706020507" pitchFamily="18" charset="2"/>
              </a:rPr>
              <a:t>) ~ N(, )</a:t>
            </a:r>
          </a:p>
          <a:p>
            <a:pPr lvl="1">
              <a:lnSpc>
                <a:spcPct val="90000"/>
              </a:lnSpc>
              <a:buFont typeface="Zapf Dingbats" charset="2"/>
              <a:buNone/>
            </a:pPr>
            <a:r>
              <a:rPr lang="en-US" altLang="en-US" sz="2400">
                <a:sym typeface="Symbol" panose="05050102010706020507" pitchFamily="18" charset="2"/>
              </a:rPr>
              <a:t>	(Samples are drawn from a multivariate normal population)</a:t>
            </a:r>
          </a:p>
          <a:p>
            <a:pPr lvl="1">
              <a:lnSpc>
                <a:spcPct val="90000"/>
              </a:lnSpc>
              <a:buFont typeface="Zapf Dingbats" charset="2"/>
              <a:buNone/>
            </a:pPr>
            <a:endParaRPr lang="en-US" altLang="en-US" sz="240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 typeface="Zapf Dingbats" charset="2"/>
              <a:buNone/>
            </a:pPr>
            <a:endParaRPr lang="en-US" altLang="en-US" sz="240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 typeface="Zapf Dingbats" charset="2"/>
              <a:buNone/>
            </a:pPr>
            <a:endParaRPr lang="en-US" altLang="en-US" sz="240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 typeface="Zapf Dingbats" charset="2"/>
              <a:buNone/>
            </a:pPr>
            <a:endParaRPr lang="en-US" altLang="en-US" sz="240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 typeface="Zapf Dingbats" charset="2"/>
              <a:buNone/>
            </a:pPr>
            <a:endParaRPr lang="en-US" altLang="en-US" sz="240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 typeface="Zapf Dingbats" charset="2"/>
              <a:buNone/>
            </a:pPr>
            <a:r>
              <a:rPr lang="en-US" altLang="en-US" sz="2400">
                <a:sym typeface="Symbol" panose="05050102010706020507" pitchFamily="18" charset="2"/>
              </a:rPr>
              <a:t>	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 =  therefore:</a:t>
            </a:r>
            <a:br>
              <a:rPr lang="en-US" altLang="en-US" sz="2400">
                <a:sym typeface="Symbol" panose="05050102010706020507" pitchFamily="18" charset="2"/>
              </a:rPr>
            </a:br>
            <a:endParaRPr lang="en-US" altLang="en-US" sz="2400">
              <a:sym typeface="Symbol" panose="05050102010706020507" pitchFamily="18" charset="2"/>
            </a:endParaRPr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en-US" altLang="en-US" sz="2000">
                <a:sym typeface="Symbol" panose="05050102010706020507" pitchFamily="18" charset="2"/>
              </a:rPr>
              <a:t>The ML estimate for  must satisfy: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	</a:t>
            </a:r>
          </a:p>
          <a:p>
            <a:pPr lvl="2">
              <a:lnSpc>
                <a:spcPct val="90000"/>
              </a:lnSpc>
              <a:buFontTx/>
              <a:buChar char="•"/>
            </a:pPr>
            <a:endParaRPr lang="en-US" altLang="en-US" sz="200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 typeface="Zapf Dingbats" charset="2"/>
              <a:buNone/>
            </a:pPr>
            <a:r>
              <a:rPr lang="en-US" altLang="en-US" sz="2400">
                <a:sym typeface="Symbol" panose="05050102010706020507" pitchFamily="18" charset="2"/>
              </a:rPr>
              <a:t>	</a:t>
            </a:r>
          </a:p>
        </p:txBody>
      </p:sp>
      <p:graphicFrame>
        <p:nvGraphicFramePr>
          <p:cNvPr id="574468" name="Object 4"/>
          <p:cNvGraphicFramePr>
            <a:graphicFrameLocks noChangeAspect="1"/>
          </p:cNvGraphicFramePr>
          <p:nvPr/>
        </p:nvGraphicFramePr>
        <p:xfrm>
          <a:off x="1816100" y="2590800"/>
          <a:ext cx="6794500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71" name="Equation" r:id="rId3" imgW="5511600" imgH="1422360" progId="Equation.3">
                  <p:embed/>
                </p:oleObj>
              </mc:Choice>
              <mc:Fallback>
                <p:oleObj name="Equation" r:id="rId3" imgW="5511600" imgH="1422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2590800"/>
                        <a:ext cx="6794500" cy="175418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69" name="Object 5"/>
          <p:cNvGraphicFramePr>
            <a:graphicFrameLocks noChangeAspect="1"/>
          </p:cNvGraphicFramePr>
          <p:nvPr/>
        </p:nvGraphicFramePr>
        <p:xfrm>
          <a:off x="3429000" y="5683250"/>
          <a:ext cx="30480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72" name="Equation" r:id="rId5" imgW="2044440" imgH="634680" progId="Equation.3">
                  <p:embed/>
                </p:oleObj>
              </mc:Choice>
              <mc:Fallback>
                <p:oleObj name="Equation" r:id="rId5" imgW="2044440" imgH="634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683250"/>
                        <a:ext cx="3048000" cy="94615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Pattern Classification</a:t>
            </a:r>
            <a:r>
              <a:rPr lang="en-US" altLang="en-US" b="0"/>
              <a:t>, Chapter 3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229600" cy="5943600"/>
          </a:xfrm>
        </p:spPr>
        <p:txBody>
          <a:bodyPr/>
          <a:lstStyle/>
          <a:p>
            <a:pPr lvl="2">
              <a:buFontTx/>
              <a:buChar char="•"/>
            </a:pPr>
            <a:r>
              <a:rPr lang="en-US" altLang="en-US" sz="2800">
                <a:sym typeface="Symbol" panose="05050102010706020507" pitchFamily="18" charset="2"/>
              </a:rPr>
              <a:t>Multiplying by  and rearranging, we obtain:</a:t>
            </a:r>
          </a:p>
          <a:p>
            <a:pPr lvl="2">
              <a:buFontTx/>
              <a:buChar char="•"/>
            </a:pPr>
            <a:endParaRPr lang="en-US" altLang="en-US" sz="2800">
              <a:sym typeface="Symbol" panose="05050102010706020507" pitchFamily="18" charset="2"/>
            </a:endParaRPr>
          </a:p>
          <a:p>
            <a:pPr lvl="2">
              <a:buFontTx/>
              <a:buChar char="•"/>
            </a:pPr>
            <a:endParaRPr lang="en-US" altLang="en-US" sz="2800">
              <a:sym typeface="Symbol" panose="05050102010706020507" pitchFamily="18" charset="2"/>
            </a:endParaRPr>
          </a:p>
          <a:p>
            <a:pPr lvl="2">
              <a:buFontTx/>
              <a:buChar char="•"/>
            </a:pPr>
            <a:endParaRPr lang="en-US" altLang="en-US" sz="2800">
              <a:sym typeface="Symbol" panose="05050102010706020507" pitchFamily="18" charset="2"/>
            </a:endParaRPr>
          </a:p>
          <a:p>
            <a:pPr lvl="2"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 Just the arithmetic average of the samples of the training samples!</a:t>
            </a:r>
          </a:p>
          <a:p>
            <a:pPr lvl="2"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	</a:t>
            </a:r>
            <a:br>
              <a:rPr lang="en-US" altLang="en-US" sz="2800">
                <a:sym typeface="Symbol" panose="05050102010706020507" pitchFamily="18" charset="2"/>
              </a:rPr>
            </a:br>
            <a:endParaRPr lang="en-US" altLang="en-US" sz="2800"/>
          </a:p>
          <a:p>
            <a:pPr>
              <a:buFont typeface="Zapf Dingbats" charset="2"/>
              <a:buNone/>
            </a:pPr>
            <a:r>
              <a:rPr lang="en-US" altLang="en-US" sz="2400"/>
              <a:t>		</a:t>
            </a:r>
            <a:r>
              <a:rPr lang="en-US" altLang="en-US" sz="2400">
                <a:solidFill>
                  <a:srgbClr val="CC0000"/>
                </a:solidFill>
              </a:rPr>
              <a:t>Conclusion:</a:t>
            </a:r>
            <a:r>
              <a:rPr lang="en-US" altLang="en-US" sz="2400"/>
              <a:t> </a:t>
            </a:r>
          </a:p>
          <a:p>
            <a:pPr lvl="2">
              <a:buFont typeface="Zapf Dingbats" charset="2"/>
              <a:buNone/>
            </a:pPr>
            <a:r>
              <a:rPr lang="en-US" altLang="en-US" sz="2000">
                <a:solidFill>
                  <a:srgbClr val="FFFF00"/>
                </a:solidFill>
              </a:rPr>
              <a:t>If P(x</a:t>
            </a:r>
            <a:r>
              <a:rPr lang="en-US" altLang="en-US" sz="2000" baseline="-25000">
                <a:solidFill>
                  <a:srgbClr val="FFFF00"/>
                </a:solidFill>
              </a:rPr>
              <a:t>k</a:t>
            </a:r>
            <a:r>
              <a:rPr lang="en-US" altLang="en-US" sz="2000">
                <a:solidFill>
                  <a:srgbClr val="FFFF00"/>
                </a:solidFill>
              </a:rPr>
              <a:t> | </a:t>
            </a:r>
            <a:r>
              <a:rPr lang="en-US" altLang="en-US" sz="2000">
                <a:solidFill>
                  <a:srgbClr val="FFFF00"/>
                </a:solidFill>
                <a:sym typeface="Symbol" panose="05050102010706020507" pitchFamily="18" charset="2"/>
              </a:rPr>
              <a:t></a:t>
            </a:r>
            <a:r>
              <a:rPr lang="en-US" altLang="en-US" sz="2000" baseline="-25000">
                <a:solidFill>
                  <a:srgbClr val="FFFF00"/>
                </a:solidFill>
                <a:sym typeface="Symbol" panose="05050102010706020507" pitchFamily="18" charset="2"/>
              </a:rPr>
              <a:t>j</a:t>
            </a:r>
            <a:r>
              <a:rPr lang="en-US" altLang="en-US" sz="2000">
                <a:solidFill>
                  <a:srgbClr val="FFFF00"/>
                </a:solidFill>
                <a:sym typeface="Symbol" panose="05050102010706020507" pitchFamily="18" charset="2"/>
              </a:rPr>
              <a:t>) (j = 1, 2, …, c) is supposed to be Gaussian in a </a:t>
            </a:r>
            <a:r>
              <a:rPr lang="en-US" altLang="en-US" sz="2000" i="1">
                <a:solidFill>
                  <a:srgbClr val="FFFF00"/>
                </a:solidFill>
                <a:sym typeface="Symbol" panose="05050102010706020507" pitchFamily="18" charset="2"/>
              </a:rPr>
              <a:t>d</a:t>
            </a:r>
            <a:r>
              <a:rPr lang="en-US" altLang="en-US" sz="2000">
                <a:solidFill>
                  <a:srgbClr val="FFFF00"/>
                </a:solidFill>
                <a:sym typeface="Symbol" panose="05050102010706020507" pitchFamily="18" charset="2"/>
              </a:rPr>
              <a:t>-dimensional feature space; then we can estimate the vector </a:t>
            </a:r>
          </a:p>
          <a:p>
            <a:pPr lvl="2">
              <a:buFont typeface="Zapf Dingbats" charset="2"/>
              <a:buNone/>
            </a:pPr>
            <a:r>
              <a:rPr lang="en-US" altLang="en-US" sz="2000">
                <a:solidFill>
                  <a:srgbClr val="FFFF00"/>
                </a:solidFill>
                <a:sym typeface="Symbol" panose="05050102010706020507" pitchFamily="18" charset="2"/>
              </a:rPr>
              <a:t> = (</a:t>
            </a:r>
            <a:r>
              <a:rPr lang="en-US" altLang="en-US" sz="2000" baseline="-25000">
                <a:solidFill>
                  <a:srgbClr val="FFFF00"/>
                </a:solidFill>
                <a:sym typeface="Symbol" panose="05050102010706020507" pitchFamily="18" charset="2"/>
              </a:rPr>
              <a:t>1</a:t>
            </a:r>
            <a:r>
              <a:rPr lang="en-US" altLang="en-US" sz="2000">
                <a:solidFill>
                  <a:srgbClr val="FFFF00"/>
                </a:solidFill>
                <a:sym typeface="Symbol" panose="05050102010706020507" pitchFamily="18" charset="2"/>
              </a:rPr>
              <a:t>, </a:t>
            </a:r>
            <a:r>
              <a:rPr lang="en-US" altLang="en-US" sz="2000" baseline="-25000">
                <a:solidFill>
                  <a:srgbClr val="FFFF00"/>
                </a:solidFill>
                <a:sym typeface="Symbol" panose="05050102010706020507" pitchFamily="18" charset="2"/>
              </a:rPr>
              <a:t>2</a:t>
            </a:r>
            <a:r>
              <a:rPr lang="en-US" altLang="en-US" sz="2000">
                <a:solidFill>
                  <a:srgbClr val="FFFF00"/>
                </a:solidFill>
                <a:sym typeface="Symbol" panose="05050102010706020507" pitchFamily="18" charset="2"/>
              </a:rPr>
              <a:t>, …, </a:t>
            </a:r>
            <a:r>
              <a:rPr lang="en-US" altLang="en-US" sz="2000" baseline="-25000">
                <a:solidFill>
                  <a:srgbClr val="FFFF00"/>
                </a:solidFill>
                <a:sym typeface="Symbol" panose="05050102010706020507" pitchFamily="18" charset="2"/>
              </a:rPr>
              <a:t>c</a:t>
            </a:r>
            <a:r>
              <a:rPr lang="en-US" altLang="en-US" sz="2000">
                <a:solidFill>
                  <a:srgbClr val="FFFF00"/>
                </a:solidFill>
                <a:sym typeface="Symbol" panose="05050102010706020507" pitchFamily="18" charset="2"/>
              </a:rPr>
              <a:t>)</a:t>
            </a:r>
            <a:r>
              <a:rPr lang="en-US" altLang="en-US" sz="2000" baseline="30000">
                <a:solidFill>
                  <a:srgbClr val="FFFF00"/>
                </a:solidFill>
                <a:sym typeface="Symbol" panose="05050102010706020507" pitchFamily="18" charset="2"/>
              </a:rPr>
              <a:t>t</a:t>
            </a:r>
            <a:r>
              <a:rPr lang="en-US" altLang="en-US" sz="2000">
                <a:solidFill>
                  <a:srgbClr val="FFFF00"/>
                </a:solidFill>
                <a:sym typeface="Symbol" panose="05050102010706020507" pitchFamily="18" charset="2"/>
              </a:rPr>
              <a:t> and perform an optimal classification!</a:t>
            </a:r>
            <a:endParaRPr lang="en-US" altLang="en-US" sz="2000">
              <a:solidFill>
                <a:srgbClr val="FFFF00"/>
              </a:solidFill>
            </a:endParaRPr>
          </a:p>
        </p:txBody>
      </p:sp>
      <p:graphicFrame>
        <p:nvGraphicFramePr>
          <p:cNvPr id="575492" name="Object 4"/>
          <p:cNvGraphicFramePr>
            <a:graphicFrameLocks noChangeAspect="1"/>
          </p:cNvGraphicFramePr>
          <p:nvPr/>
        </p:nvGraphicFramePr>
        <p:xfrm>
          <a:off x="3886200" y="1350963"/>
          <a:ext cx="198120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494" name="Equation" r:id="rId3" imgW="1244520" imgH="634680" progId="Equation.3">
                  <p:embed/>
                </p:oleObj>
              </mc:Choice>
              <mc:Fallback>
                <p:oleObj name="Equation" r:id="rId3" imgW="1244520" imgH="634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350963"/>
                        <a:ext cx="1981200" cy="1011237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Pattern Classification</a:t>
            </a:r>
            <a:r>
              <a:rPr lang="en-US" altLang="en-US" b="0"/>
              <a:t>, Chapter 3</a:t>
            </a:r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838200"/>
            <a:ext cx="7772400" cy="5562600"/>
          </a:xfrm>
        </p:spPr>
        <p:txBody>
          <a:bodyPr/>
          <a:lstStyle/>
          <a:p>
            <a:r>
              <a:rPr lang="en-US" altLang="en-US"/>
              <a:t>ML Estimation: </a:t>
            </a:r>
          </a:p>
          <a:p>
            <a:pPr lvl="1"/>
            <a:r>
              <a:rPr lang="en-US" altLang="en-US"/>
              <a:t>Gaussian Case: </a:t>
            </a:r>
            <a:r>
              <a:rPr lang="en-US" altLang="en-US" i="1"/>
              <a:t>unknown </a:t>
            </a:r>
            <a:r>
              <a:rPr lang="en-US" altLang="en-US" i="1">
                <a:sym typeface="Symbol" panose="05050102010706020507" pitchFamily="18" charset="2"/>
              </a:rPr>
              <a:t> and </a:t>
            </a:r>
            <a:r>
              <a:rPr lang="en-US" altLang="en-US">
                <a:sym typeface="Symbol" panose="05050102010706020507" pitchFamily="18" charset="2"/>
              </a:rPr>
              <a:t/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	 = (</a:t>
            </a:r>
            <a:r>
              <a:rPr lang="en-US" altLang="en-US" baseline="-25000">
                <a:sym typeface="Symbol" panose="05050102010706020507" pitchFamily="18" charset="2"/>
              </a:rPr>
              <a:t>1</a:t>
            </a:r>
            <a:r>
              <a:rPr lang="en-US" altLang="en-US">
                <a:sym typeface="Symbol" panose="05050102010706020507" pitchFamily="18" charset="2"/>
              </a:rPr>
              <a:t>, </a:t>
            </a:r>
            <a:r>
              <a:rPr lang="en-US" altLang="en-US" baseline="-25000">
                <a:sym typeface="Symbol" panose="05050102010706020507" pitchFamily="18" charset="2"/>
              </a:rPr>
              <a:t>2</a:t>
            </a:r>
            <a:r>
              <a:rPr lang="en-US" altLang="en-US">
                <a:sym typeface="Symbol" panose="05050102010706020507" pitchFamily="18" charset="2"/>
              </a:rPr>
              <a:t>) = (, </a:t>
            </a:r>
            <a:r>
              <a:rPr lang="en-US" altLang="en-US" baseline="30000">
                <a:sym typeface="Symbol" panose="05050102010706020507" pitchFamily="18" charset="2"/>
              </a:rPr>
              <a:t>2</a:t>
            </a:r>
            <a:r>
              <a:rPr lang="en-US" altLang="en-US">
                <a:sym typeface="Symbol" panose="05050102010706020507" pitchFamily="18" charset="2"/>
              </a:rPr>
              <a:t>)</a:t>
            </a:r>
          </a:p>
          <a:p>
            <a:pPr lvl="1">
              <a:buFont typeface="Zapf Dingbats" charset="2"/>
              <a:buNone/>
            </a:pPr>
            <a:r>
              <a:rPr lang="en-US" altLang="en-US">
                <a:sym typeface="Symbol" panose="05050102010706020507" pitchFamily="18" charset="2"/>
              </a:rPr>
              <a:t>		 </a:t>
            </a:r>
          </a:p>
        </p:txBody>
      </p:sp>
      <p:graphicFrame>
        <p:nvGraphicFramePr>
          <p:cNvPr id="586755" name="Object 3"/>
          <p:cNvGraphicFramePr>
            <a:graphicFrameLocks noChangeAspect="1"/>
          </p:cNvGraphicFramePr>
          <p:nvPr/>
        </p:nvGraphicFramePr>
        <p:xfrm>
          <a:off x="2362200" y="2590800"/>
          <a:ext cx="5638800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57" name="Equation" r:id="rId3" imgW="4775040" imgH="3759120" progId="Equation.3">
                  <p:embed/>
                </p:oleObj>
              </mc:Choice>
              <mc:Fallback>
                <p:oleObj name="Equation" r:id="rId3" imgW="4775040" imgH="3759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590800"/>
                        <a:ext cx="5638800" cy="35052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Pattern Classification</a:t>
            </a:r>
            <a:r>
              <a:rPr lang="en-US" altLang="en-US" b="0"/>
              <a:t>, Chapter 3</a:t>
            </a:r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381000"/>
            <a:ext cx="7772400" cy="5867400"/>
          </a:xfrm>
        </p:spPr>
        <p:txBody>
          <a:bodyPr/>
          <a:lstStyle/>
          <a:p>
            <a:pPr>
              <a:buFont typeface="Zapf Dingbats" charset="2"/>
              <a:buNone/>
            </a:pPr>
            <a:r>
              <a:rPr lang="en-US" altLang="en-US" sz="2400"/>
              <a:t>Summation:</a:t>
            </a:r>
          </a:p>
          <a:p>
            <a:pPr>
              <a:buFont typeface="Zapf Dingbats" charset="2"/>
              <a:buNone/>
            </a:pPr>
            <a:endParaRPr lang="en-US" altLang="en-US" sz="2400"/>
          </a:p>
          <a:p>
            <a:pPr>
              <a:buFont typeface="Zapf Dingbats" charset="2"/>
              <a:buNone/>
            </a:pPr>
            <a:endParaRPr lang="en-US" altLang="en-US" sz="2400"/>
          </a:p>
          <a:p>
            <a:pPr>
              <a:buFont typeface="Zapf Dingbats" charset="2"/>
              <a:buNone/>
            </a:pPr>
            <a:endParaRPr lang="en-US" altLang="en-US" sz="2400"/>
          </a:p>
          <a:p>
            <a:pPr>
              <a:buFont typeface="Zapf Dingbats" charset="2"/>
              <a:buNone/>
            </a:pPr>
            <a:endParaRPr lang="en-US" altLang="en-US" sz="2400"/>
          </a:p>
          <a:p>
            <a:pPr>
              <a:buFont typeface="Zapf Dingbats" charset="2"/>
              <a:buNone/>
            </a:pPr>
            <a:endParaRPr lang="en-US" altLang="en-US" sz="2400"/>
          </a:p>
          <a:p>
            <a:pPr>
              <a:buFont typeface="Zapf Dingbats" charset="2"/>
              <a:buNone/>
            </a:pPr>
            <a:endParaRPr lang="en-US" altLang="en-US" sz="2400"/>
          </a:p>
          <a:p>
            <a:pPr>
              <a:buFont typeface="Zapf Dingbats" charset="2"/>
              <a:buNone/>
            </a:pPr>
            <a:endParaRPr lang="en-US" altLang="en-US" sz="2400"/>
          </a:p>
          <a:p>
            <a:pPr>
              <a:buFont typeface="Zapf Dingbats" charset="2"/>
              <a:buNone/>
            </a:pPr>
            <a:r>
              <a:rPr lang="en-US" altLang="en-US" sz="2400"/>
              <a:t>Combining (1) and (2), one obtains:</a:t>
            </a:r>
          </a:p>
          <a:p>
            <a:pPr>
              <a:buFont typeface="Zapf Dingbats" charset="2"/>
              <a:buNone/>
            </a:pPr>
            <a:endParaRPr lang="en-US" altLang="en-US" sz="2400"/>
          </a:p>
        </p:txBody>
      </p:sp>
      <p:graphicFrame>
        <p:nvGraphicFramePr>
          <p:cNvPr id="587779" name="Object 3"/>
          <p:cNvGraphicFramePr>
            <a:graphicFrameLocks noChangeAspect="1"/>
          </p:cNvGraphicFramePr>
          <p:nvPr/>
        </p:nvGraphicFramePr>
        <p:xfrm>
          <a:off x="1371600" y="4495800"/>
          <a:ext cx="6383338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782" name="Equation" r:id="rId3" imgW="3822480" imgH="952200" progId="Equation.3">
                  <p:embed/>
                </p:oleObj>
              </mc:Choice>
              <mc:Fallback>
                <p:oleObj name="Equation" r:id="rId3" imgW="3822480" imgH="952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6383338" cy="159067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780" name="Object 4"/>
          <p:cNvGraphicFramePr>
            <a:graphicFrameLocks noChangeAspect="1"/>
          </p:cNvGraphicFramePr>
          <p:nvPr/>
        </p:nvGraphicFramePr>
        <p:xfrm>
          <a:off x="1447800" y="987425"/>
          <a:ext cx="6324600" cy="236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783" name="Equation" r:id="rId5" imgW="4076640" imgH="1523880" progId="Equation.3">
                  <p:embed/>
                </p:oleObj>
              </mc:Choice>
              <mc:Fallback>
                <p:oleObj name="Equation" r:id="rId5" imgW="4076640" imgH="1523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987425"/>
                        <a:ext cx="6324600" cy="236537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Pattern Classification</a:t>
            </a:r>
            <a:r>
              <a:rPr lang="en-US" altLang="en-US" b="0"/>
              <a:t>, Chapter 3</a:t>
            </a:r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8229600" cy="5181600"/>
          </a:xfrm>
        </p:spPr>
        <p:txBody>
          <a:bodyPr/>
          <a:lstStyle/>
          <a:p>
            <a:r>
              <a:rPr lang="en-US" altLang="en-US"/>
              <a:t>Bias</a:t>
            </a:r>
            <a:br>
              <a:rPr lang="en-US" altLang="en-US"/>
            </a:br>
            <a:endParaRPr lang="en-US" altLang="en-US"/>
          </a:p>
          <a:p>
            <a:pPr lvl="1"/>
            <a:r>
              <a:rPr lang="en-US" altLang="en-US"/>
              <a:t>ML estimate for </a:t>
            </a:r>
            <a:r>
              <a:rPr lang="en-US" altLang="en-US">
                <a:sym typeface="Symbol" panose="05050102010706020507" pitchFamily="18" charset="2"/>
              </a:rPr>
              <a:t></a:t>
            </a:r>
            <a:r>
              <a:rPr lang="en-US" altLang="en-US" baseline="30000">
                <a:sym typeface="Symbol" panose="05050102010706020507" pitchFamily="18" charset="2"/>
              </a:rPr>
              <a:t>2</a:t>
            </a:r>
            <a:r>
              <a:rPr lang="en-US" altLang="en-US">
                <a:sym typeface="Symbol" panose="05050102010706020507" pitchFamily="18" charset="2"/>
              </a:rPr>
              <a:t> is biased</a:t>
            </a:r>
          </a:p>
          <a:p>
            <a:pPr lvl="1"/>
            <a:endParaRPr lang="en-US" altLang="en-US">
              <a:sym typeface="Symbol" panose="05050102010706020507" pitchFamily="18" charset="2"/>
            </a:endParaRPr>
          </a:p>
          <a:p>
            <a:pPr lvl="1"/>
            <a:endParaRPr lang="en-US" altLang="en-US">
              <a:sym typeface="Symbol" panose="05050102010706020507" pitchFamily="18" charset="2"/>
            </a:endParaRPr>
          </a:p>
          <a:p>
            <a:pPr lvl="1"/>
            <a:endParaRPr lang="en-US" altLang="en-US">
              <a:sym typeface="Symbol" panose="05050102010706020507" pitchFamily="18" charset="2"/>
            </a:endParaRPr>
          </a:p>
          <a:p>
            <a:pPr lvl="1"/>
            <a:r>
              <a:rPr lang="en-US" altLang="en-US">
                <a:sym typeface="Symbol" panose="05050102010706020507" pitchFamily="18" charset="2"/>
              </a:rPr>
              <a:t>An elementary unbiased estimator for  is:</a:t>
            </a:r>
          </a:p>
          <a:p>
            <a:pPr lvl="1">
              <a:buFont typeface="Zapf Dingbats" charset="2"/>
              <a:buNone/>
            </a:pPr>
            <a:r>
              <a:rPr lang="en-US" altLang="en-US">
                <a:sym typeface="Symbol" panose="05050102010706020507" pitchFamily="18" charset="2"/>
              </a:rPr>
              <a:t/>
            </a:r>
            <a:br>
              <a:rPr lang="en-US" altLang="en-US">
                <a:sym typeface="Symbol" panose="05050102010706020507" pitchFamily="18" charset="2"/>
              </a:rPr>
            </a:br>
            <a:endParaRPr lang="en-US" altLang="en-US">
              <a:sym typeface="Symbol" panose="05050102010706020507" pitchFamily="18" charset="2"/>
            </a:endParaRPr>
          </a:p>
          <a:p>
            <a:pPr lvl="1"/>
            <a:endParaRPr lang="en-US" altLang="en-US">
              <a:sym typeface="Symbol" panose="05050102010706020507" pitchFamily="18" charset="2"/>
            </a:endParaRPr>
          </a:p>
          <a:p>
            <a:pPr lvl="1">
              <a:buFont typeface="Zapf Dingbats" charset="2"/>
              <a:buNone/>
            </a:pPr>
            <a:endParaRPr lang="en-US" altLang="en-US"/>
          </a:p>
        </p:txBody>
      </p:sp>
      <p:graphicFrame>
        <p:nvGraphicFramePr>
          <p:cNvPr id="588803" name="Object 3"/>
          <p:cNvGraphicFramePr>
            <a:graphicFrameLocks noChangeAspect="1"/>
          </p:cNvGraphicFramePr>
          <p:nvPr/>
        </p:nvGraphicFramePr>
        <p:xfrm>
          <a:off x="2362200" y="2743200"/>
          <a:ext cx="43942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44" name="Equation" r:id="rId3" imgW="3454200" imgH="660240" progId="Equation.3">
                  <p:embed/>
                </p:oleObj>
              </mc:Choice>
              <mc:Fallback>
                <p:oleObj name="Equation" r:id="rId3" imgW="3454200" imgH="660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743200"/>
                        <a:ext cx="4394200" cy="83978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804" name="Object 4"/>
          <p:cNvGraphicFramePr>
            <a:graphicFrameLocks noChangeAspect="1"/>
          </p:cNvGraphicFramePr>
          <p:nvPr/>
        </p:nvGraphicFramePr>
        <p:xfrm>
          <a:off x="1908175" y="4519613"/>
          <a:ext cx="5400675" cy="186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45" name="方程式" r:id="rId5" imgW="1765080" imgH="609480" progId="Equation.3">
                  <p:embed/>
                </p:oleObj>
              </mc:Choice>
              <mc:Fallback>
                <p:oleObj name="方程式" r:id="rId5" imgW="1765080" imgH="609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519613"/>
                        <a:ext cx="5400675" cy="186372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Pattern Classification</a:t>
            </a:r>
            <a:r>
              <a:rPr lang="en-US" altLang="en-US" b="0"/>
              <a:t>, Chapter 3</a:t>
            </a:r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8458200" cy="5715000"/>
          </a:xfrm>
        </p:spPr>
        <p:txBody>
          <a:bodyPr/>
          <a:lstStyle/>
          <a:p>
            <a:r>
              <a:rPr lang="en-US" altLang="en-US">
                <a:solidFill>
                  <a:schemeClr val="accent1"/>
                </a:solidFill>
                <a:sym typeface="Symbol" panose="05050102010706020507" pitchFamily="18" charset="2"/>
              </a:rPr>
              <a:t>Appendix: ML Problem Statement</a:t>
            </a:r>
          </a:p>
          <a:p>
            <a:pPr>
              <a:buFont typeface="Zapf Dingbats" charset="2"/>
              <a:buNone/>
            </a:pPr>
            <a:endParaRPr lang="en-US" altLang="en-US">
              <a:solidFill>
                <a:schemeClr val="accent1"/>
              </a:solidFill>
              <a:sym typeface="Symbol" panose="05050102010706020507" pitchFamily="18" charset="2"/>
            </a:endParaRPr>
          </a:p>
          <a:p>
            <a:pPr lvl="1"/>
            <a:r>
              <a:rPr lang="en-US" altLang="en-US">
                <a:sym typeface="Symbol" panose="05050102010706020507" pitchFamily="18" charset="2"/>
              </a:rPr>
              <a:t>Let D = {x</a:t>
            </a:r>
            <a:r>
              <a:rPr lang="en-US" altLang="en-US" baseline="-25000">
                <a:sym typeface="Symbol" panose="05050102010706020507" pitchFamily="18" charset="2"/>
              </a:rPr>
              <a:t>1</a:t>
            </a:r>
            <a:r>
              <a:rPr lang="en-US" altLang="en-US">
                <a:sym typeface="Symbol" panose="05050102010706020507" pitchFamily="18" charset="2"/>
              </a:rPr>
              <a:t>, x</a:t>
            </a:r>
            <a:r>
              <a:rPr lang="en-US" altLang="en-US" baseline="-25000">
                <a:sym typeface="Symbol" panose="05050102010706020507" pitchFamily="18" charset="2"/>
              </a:rPr>
              <a:t>2</a:t>
            </a:r>
            <a:r>
              <a:rPr lang="en-US" altLang="en-US">
                <a:sym typeface="Symbol" panose="05050102010706020507" pitchFamily="18" charset="2"/>
              </a:rPr>
              <a:t>, …, x</a:t>
            </a:r>
            <a:r>
              <a:rPr lang="en-US" altLang="en-US" baseline="-25000">
                <a:sym typeface="Symbol" panose="05050102010706020507" pitchFamily="18" charset="2"/>
              </a:rPr>
              <a:t>n</a:t>
            </a:r>
            <a:r>
              <a:rPr lang="en-US" altLang="en-US">
                <a:sym typeface="Symbol" panose="05050102010706020507" pitchFamily="18" charset="2"/>
              </a:rPr>
              <a:t>}</a:t>
            </a:r>
            <a:br>
              <a:rPr lang="en-US" altLang="en-US">
                <a:sym typeface="Symbol" panose="05050102010706020507" pitchFamily="18" charset="2"/>
              </a:rPr>
            </a:br>
            <a:endParaRPr lang="en-US" altLang="en-US">
              <a:sym typeface="Symbol" panose="05050102010706020507" pitchFamily="18" charset="2"/>
            </a:endParaRPr>
          </a:p>
          <a:p>
            <a:pPr lvl="1">
              <a:buFont typeface="Zapf Dingbats" charset="2"/>
              <a:buNone/>
            </a:pPr>
            <a:r>
              <a:rPr lang="en-US" altLang="en-US">
                <a:sym typeface="Symbol" panose="05050102010706020507" pitchFamily="18" charset="2"/>
              </a:rPr>
              <a:t>	P(x</a:t>
            </a:r>
            <a:r>
              <a:rPr lang="en-US" altLang="en-US" baseline="-25000">
                <a:sym typeface="Symbol" panose="05050102010706020507" pitchFamily="18" charset="2"/>
              </a:rPr>
              <a:t>1</a:t>
            </a:r>
            <a:r>
              <a:rPr lang="en-US" altLang="en-US">
                <a:sym typeface="Symbol" panose="05050102010706020507" pitchFamily="18" charset="2"/>
              </a:rPr>
              <a:t>,…, x</a:t>
            </a:r>
            <a:r>
              <a:rPr lang="en-US" altLang="en-US" baseline="-25000">
                <a:sym typeface="Symbol" panose="05050102010706020507" pitchFamily="18" charset="2"/>
              </a:rPr>
              <a:t>n</a:t>
            </a:r>
            <a:r>
              <a:rPr lang="en-US" altLang="en-US">
                <a:sym typeface="Symbol" panose="05050102010706020507" pitchFamily="18" charset="2"/>
              </a:rPr>
              <a:t> | ) = </a:t>
            </a:r>
            <a:r>
              <a:rPr lang="en-US" altLang="en-US" baseline="30000">
                <a:sym typeface="Symbol" panose="05050102010706020507" pitchFamily="18" charset="2"/>
              </a:rPr>
              <a:t>1,n</a:t>
            </a:r>
            <a:r>
              <a:rPr lang="en-US" altLang="en-US">
                <a:sym typeface="Symbol" panose="05050102010706020507" pitchFamily="18" charset="2"/>
              </a:rPr>
              <a:t>P(x</a:t>
            </a:r>
            <a:r>
              <a:rPr lang="en-US" altLang="en-US" baseline="-25000">
                <a:sym typeface="Symbol" panose="05050102010706020507" pitchFamily="18" charset="2"/>
              </a:rPr>
              <a:t>k</a:t>
            </a:r>
            <a:r>
              <a:rPr lang="en-US" altLang="en-US">
                <a:sym typeface="Symbol" panose="05050102010706020507" pitchFamily="18" charset="2"/>
              </a:rPr>
              <a:t> | ); |D| = n</a:t>
            </a:r>
            <a:br>
              <a:rPr lang="en-US" altLang="en-US">
                <a:sym typeface="Symbol" panose="05050102010706020507" pitchFamily="18" charset="2"/>
              </a:rPr>
            </a:br>
            <a:endParaRPr lang="en-US" altLang="en-US">
              <a:sym typeface="Symbol" panose="05050102010706020507" pitchFamily="18" charset="2"/>
            </a:endParaRPr>
          </a:p>
          <a:p>
            <a:pPr lvl="1">
              <a:buFont typeface="Zapf Dingbats" charset="2"/>
              <a:buNone/>
            </a:pPr>
            <a:r>
              <a:rPr lang="en-US" altLang="en-US">
                <a:sym typeface="Symbol" panose="05050102010706020507" pitchFamily="18" charset="2"/>
              </a:rPr>
              <a:t>	Our goal is to determine     (value of  that makes this sample the most representative!)</a:t>
            </a:r>
          </a:p>
          <a:p>
            <a:pPr>
              <a:buFont typeface="Zapf Dingbats" charset="2"/>
              <a:buNone/>
            </a:pPr>
            <a:r>
              <a:rPr lang="en-US" altLang="en-US" sz="2400">
                <a:sym typeface="Symbol" panose="05050102010706020507" pitchFamily="18" charset="2"/>
              </a:rPr>
              <a:t>	</a:t>
            </a:r>
          </a:p>
        </p:txBody>
      </p:sp>
      <p:graphicFrame>
        <p:nvGraphicFramePr>
          <p:cNvPr id="589827" name="Object 3"/>
          <p:cNvGraphicFramePr>
            <a:graphicFrameLocks noChangeAspect="1"/>
          </p:cNvGraphicFramePr>
          <p:nvPr/>
        </p:nvGraphicFramePr>
        <p:xfrm>
          <a:off x="5486400" y="3886200"/>
          <a:ext cx="266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829" name="Equation" r:id="rId3" imgW="177480" imgH="304560" progId="Equation.3">
                  <p:embed/>
                </p:oleObj>
              </mc:Choice>
              <mc:Fallback>
                <p:oleObj name="Equation" r:id="rId3" imgW="177480" imgH="304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886200"/>
                        <a:ext cx="266700" cy="4572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Pattern Classification</a:t>
            </a:r>
            <a:r>
              <a:rPr lang="en-US" altLang="en-US" b="0"/>
              <a:t>, Chapter 3</a:t>
            </a:r>
          </a:p>
        </p:txBody>
      </p:sp>
      <p:sp>
        <p:nvSpPr>
          <p:cNvPr id="590850" name="Oval 2"/>
          <p:cNvSpPr>
            <a:spLocks noChangeArrowheads="1"/>
          </p:cNvSpPr>
          <p:nvPr/>
        </p:nvSpPr>
        <p:spPr bwMode="auto">
          <a:xfrm>
            <a:off x="3810000" y="1066800"/>
            <a:ext cx="3200400" cy="1143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0851" name="Oval 3"/>
          <p:cNvSpPr>
            <a:spLocks noChangeArrowheads="1"/>
          </p:cNvSpPr>
          <p:nvPr/>
        </p:nvSpPr>
        <p:spPr bwMode="auto">
          <a:xfrm>
            <a:off x="1905000" y="3581400"/>
            <a:ext cx="1752600" cy="1828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0852" name="Oval 4"/>
          <p:cNvSpPr>
            <a:spLocks noChangeArrowheads="1"/>
          </p:cNvSpPr>
          <p:nvPr/>
        </p:nvSpPr>
        <p:spPr bwMode="auto">
          <a:xfrm>
            <a:off x="4648200" y="3810000"/>
            <a:ext cx="1676400" cy="1981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0853" name="Oval 5"/>
          <p:cNvSpPr>
            <a:spLocks noChangeArrowheads="1"/>
          </p:cNvSpPr>
          <p:nvPr/>
        </p:nvSpPr>
        <p:spPr bwMode="auto">
          <a:xfrm>
            <a:off x="7467600" y="3581400"/>
            <a:ext cx="1600200" cy="1981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0854" name="AutoShape 6"/>
          <p:cNvSpPr>
            <a:spLocks noChangeArrowheads="1"/>
          </p:cNvSpPr>
          <p:nvPr/>
        </p:nvSpPr>
        <p:spPr bwMode="auto">
          <a:xfrm rot="7615757">
            <a:off x="2667000" y="2590800"/>
            <a:ext cx="1600200" cy="381000"/>
          </a:xfrm>
          <a:prstGeom prst="rightArrow">
            <a:avLst>
              <a:gd name="adj1" fmla="val 50000"/>
              <a:gd name="adj2" fmla="val 105000"/>
            </a:avLst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0855" name="AutoShape 7"/>
          <p:cNvSpPr>
            <a:spLocks noChangeArrowheads="1"/>
          </p:cNvSpPr>
          <p:nvPr/>
        </p:nvSpPr>
        <p:spPr bwMode="auto">
          <a:xfrm rot="-2096056">
            <a:off x="7092950" y="2078038"/>
            <a:ext cx="381000" cy="1600200"/>
          </a:xfrm>
          <a:prstGeom prst="downArrow">
            <a:avLst>
              <a:gd name="adj1" fmla="val 50000"/>
              <a:gd name="adj2" fmla="val 105000"/>
            </a:avLst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0856" name="AutoShape 8"/>
          <p:cNvSpPr>
            <a:spLocks noChangeArrowheads="1"/>
          </p:cNvSpPr>
          <p:nvPr/>
        </p:nvSpPr>
        <p:spPr bwMode="auto">
          <a:xfrm>
            <a:off x="5105400" y="2362200"/>
            <a:ext cx="381000" cy="1295400"/>
          </a:xfrm>
          <a:prstGeom prst="downArrow">
            <a:avLst>
              <a:gd name="adj1" fmla="val 50000"/>
              <a:gd name="adj2" fmla="val 85000"/>
            </a:avLst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0857" name="Text Box 9"/>
          <p:cNvSpPr txBox="1">
            <a:spLocks noChangeArrowheads="1"/>
          </p:cNvSpPr>
          <p:nvPr/>
        </p:nvSpPr>
        <p:spPr bwMode="auto">
          <a:xfrm>
            <a:off x="4800600" y="573088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b="1">
                <a:latin typeface="Arial" panose="020B0604020202020204" pitchFamily="34" charset="0"/>
              </a:rPr>
              <a:t>|D| = n</a:t>
            </a:r>
          </a:p>
        </p:txBody>
      </p:sp>
      <p:sp>
        <p:nvSpPr>
          <p:cNvPr id="590858" name="Text Box 10"/>
          <p:cNvSpPr txBox="1">
            <a:spLocks noChangeArrowheads="1"/>
          </p:cNvSpPr>
          <p:nvPr/>
        </p:nvSpPr>
        <p:spPr bwMode="auto">
          <a:xfrm>
            <a:off x="3971925" y="1411288"/>
            <a:ext cx="46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kumimoji="0" lang="en-US" altLang="en-US" b="1" baseline="-25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90859" name="Text Box 11"/>
          <p:cNvSpPr txBox="1">
            <a:spLocks noChangeArrowheads="1"/>
          </p:cNvSpPr>
          <p:nvPr/>
        </p:nvSpPr>
        <p:spPr bwMode="auto">
          <a:xfrm>
            <a:off x="5876925" y="1219200"/>
            <a:ext cx="46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kumimoji="0" lang="en-US" altLang="en-US" b="1" baseline="-25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90860" name="Text Box 12"/>
          <p:cNvSpPr txBox="1">
            <a:spLocks noChangeArrowheads="1"/>
          </p:cNvSpPr>
          <p:nvPr/>
        </p:nvSpPr>
        <p:spPr bwMode="auto">
          <a:xfrm>
            <a:off x="4946650" y="1524000"/>
            <a:ext cx="477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kumimoji="0" lang="en-US" altLang="en-US" b="1" baseline="-2500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590861" name="Text Box 13"/>
          <p:cNvSpPr txBox="1">
            <a:spLocks noChangeArrowheads="1"/>
          </p:cNvSpPr>
          <p:nvPr/>
        </p:nvSpPr>
        <p:spPr bwMode="auto">
          <a:xfrm>
            <a:off x="5527675" y="914400"/>
            <a:ext cx="3397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4400" b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90862" name="Text Box 14"/>
          <p:cNvSpPr txBox="1">
            <a:spLocks noChangeArrowheads="1"/>
          </p:cNvSpPr>
          <p:nvPr/>
        </p:nvSpPr>
        <p:spPr bwMode="auto">
          <a:xfrm>
            <a:off x="4613275" y="1219200"/>
            <a:ext cx="3397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4400" b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90863" name="Text Box 15"/>
          <p:cNvSpPr txBox="1">
            <a:spLocks noChangeArrowheads="1"/>
          </p:cNvSpPr>
          <p:nvPr/>
        </p:nvSpPr>
        <p:spPr bwMode="auto">
          <a:xfrm>
            <a:off x="5680075" y="1371600"/>
            <a:ext cx="3397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4400" b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90864" name="Text Box 16"/>
          <p:cNvSpPr txBox="1">
            <a:spLocks noChangeArrowheads="1"/>
          </p:cNvSpPr>
          <p:nvPr/>
        </p:nvSpPr>
        <p:spPr bwMode="auto">
          <a:xfrm>
            <a:off x="4460875" y="838200"/>
            <a:ext cx="3397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4400" b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90865" name="Text Box 17"/>
          <p:cNvSpPr txBox="1">
            <a:spLocks noChangeArrowheads="1"/>
          </p:cNvSpPr>
          <p:nvPr/>
        </p:nvSpPr>
        <p:spPr bwMode="auto">
          <a:xfrm>
            <a:off x="3032125" y="4038600"/>
            <a:ext cx="3397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4400" b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90866" name="Text Box 18"/>
          <p:cNvSpPr txBox="1">
            <a:spLocks noChangeArrowheads="1"/>
          </p:cNvSpPr>
          <p:nvPr/>
        </p:nvSpPr>
        <p:spPr bwMode="auto">
          <a:xfrm>
            <a:off x="6137275" y="1295400"/>
            <a:ext cx="3397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4400" b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90867" name="Text Box 19"/>
          <p:cNvSpPr txBox="1">
            <a:spLocks noChangeArrowheads="1"/>
          </p:cNvSpPr>
          <p:nvPr/>
        </p:nvSpPr>
        <p:spPr bwMode="auto">
          <a:xfrm>
            <a:off x="5029200" y="762000"/>
            <a:ext cx="3397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4400" b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90868" name="Text Box 20"/>
          <p:cNvSpPr txBox="1">
            <a:spLocks noChangeArrowheads="1"/>
          </p:cNvSpPr>
          <p:nvPr/>
        </p:nvSpPr>
        <p:spPr bwMode="auto">
          <a:xfrm>
            <a:off x="5680075" y="3733800"/>
            <a:ext cx="3397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4400" b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90869" name="Text Box 21"/>
          <p:cNvSpPr txBox="1">
            <a:spLocks noChangeArrowheads="1"/>
          </p:cNvSpPr>
          <p:nvPr/>
        </p:nvSpPr>
        <p:spPr bwMode="auto">
          <a:xfrm>
            <a:off x="5181600" y="4191000"/>
            <a:ext cx="3397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4400" b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90870" name="Text Box 22"/>
          <p:cNvSpPr txBox="1">
            <a:spLocks noChangeArrowheads="1"/>
          </p:cNvSpPr>
          <p:nvPr/>
        </p:nvSpPr>
        <p:spPr bwMode="auto">
          <a:xfrm>
            <a:off x="2743200" y="3733800"/>
            <a:ext cx="3397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4400" b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90871" name="Text Box 23"/>
          <p:cNvSpPr txBox="1">
            <a:spLocks noChangeArrowheads="1"/>
          </p:cNvSpPr>
          <p:nvPr/>
        </p:nvSpPr>
        <p:spPr bwMode="auto">
          <a:xfrm>
            <a:off x="2514600" y="4495800"/>
            <a:ext cx="3397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4400" b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90872" name="Text Box 24"/>
          <p:cNvSpPr txBox="1">
            <a:spLocks noChangeArrowheads="1"/>
          </p:cNvSpPr>
          <p:nvPr/>
        </p:nvSpPr>
        <p:spPr bwMode="auto">
          <a:xfrm>
            <a:off x="2057400" y="3810000"/>
            <a:ext cx="3397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4400" b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90873" name="Text Box 25"/>
          <p:cNvSpPr txBox="1">
            <a:spLocks noChangeArrowheads="1"/>
          </p:cNvSpPr>
          <p:nvPr/>
        </p:nvSpPr>
        <p:spPr bwMode="auto">
          <a:xfrm>
            <a:off x="8534400" y="4267200"/>
            <a:ext cx="3397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4400" b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90874" name="Text Box 26"/>
          <p:cNvSpPr txBox="1">
            <a:spLocks noChangeArrowheads="1"/>
          </p:cNvSpPr>
          <p:nvPr/>
        </p:nvSpPr>
        <p:spPr bwMode="auto">
          <a:xfrm>
            <a:off x="8001000" y="4419600"/>
            <a:ext cx="3397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4400" b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90875" name="Text Box 27"/>
          <p:cNvSpPr txBox="1">
            <a:spLocks noChangeArrowheads="1"/>
          </p:cNvSpPr>
          <p:nvPr/>
        </p:nvSpPr>
        <p:spPr bwMode="auto">
          <a:xfrm>
            <a:off x="8229600" y="3657600"/>
            <a:ext cx="3397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4400" b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90876" name="Text Box 28"/>
          <p:cNvSpPr txBox="1">
            <a:spLocks noChangeArrowheads="1"/>
          </p:cNvSpPr>
          <p:nvPr/>
        </p:nvSpPr>
        <p:spPr bwMode="auto">
          <a:xfrm>
            <a:off x="7620000" y="4191000"/>
            <a:ext cx="3397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4400" b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90877" name="Text Box 29"/>
          <p:cNvSpPr txBox="1">
            <a:spLocks noChangeArrowheads="1"/>
          </p:cNvSpPr>
          <p:nvPr/>
        </p:nvSpPr>
        <p:spPr bwMode="auto">
          <a:xfrm>
            <a:off x="5715000" y="4953000"/>
            <a:ext cx="3397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4400" b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90878" name="Text Box 30"/>
          <p:cNvSpPr txBox="1">
            <a:spLocks noChangeArrowheads="1"/>
          </p:cNvSpPr>
          <p:nvPr/>
        </p:nvSpPr>
        <p:spPr bwMode="auto">
          <a:xfrm>
            <a:off x="5029200" y="4953000"/>
            <a:ext cx="3397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4400" b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90879" name="Text Box 31"/>
          <p:cNvSpPr txBox="1">
            <a:spLocks noChangeArrowheads="1"/>
          </p:cNvSpPr>
          <p:nvPr/>
        </p:nvSpPr>
        <p:spPr bwMode="auto">
          <a:xfrm>
            <a:off x="2819400" y="3657600"/>
            <a:ext cx="579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kumimoji="0" lang="en-US" altLang="en-US" b="1" baseline="-25000">
                <a:solidFill>
                  <a:srgbClr val="000000"/>
                </a:solidFill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590880" name="Text Box 32"/>
          <p:cNvSpPr txBox="1">
            <a:spLocks noChangeArrowheads="1"/>
          </p:cNvSpPr>
          <p:nvPr/>
        </p:nvSpPr>
        <p:spPr bwMode="auto">
          <a:xfrm>
            <a:off x="2590800" y="4419600"/>
            <a:ext cx="579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kumimoji="0" lang="en-US" altLang="en-US" b="1" baseline="-25000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590881" name="Text Box 33"/>
          <p:cNvSpPr txBox="1">
            <a:spLocks noChangeArrowheads="1"/>
          </p:cNvSpPr>
          <p:nvPr/>
        </p:nvSpPr>
        <p:spPr bwMode="auto">
          <a:xfrm>
            <a:off x="2133600" y="3810000"/>
            <a:ext cx="579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kumimoji="0" lang="en-US" altLang="en-US" b="1" baseline="-250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590882" name="Text Box 34"/>
          <p:cNvSpPr txBox="1">
            <a:spLocks noChangeArrowheads="1"/>
          </p:cNvSpPr>
          <p:nvPr/>
        </p:nvSpPr>
        <p:spPr bwMode="auto">
          <a:xfrm>
            <a:off x="4876800" y="4114800"/>
            <a:ext cx="46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kumimoji="0" lang="en-US" altLang="en-US" b="1" baseline="-250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590883" name="Text Box 35"/>
          <p:cNvSpPr txBox="1">
            <a:spLocks noChangeArrowheads="1"/>
          </p:cNvSpPr>
          <p:nvPr/>
        </p:nvSpPr>
        <p:spPr bwMode="auto">
          <a:xfrm>
            <a:off x="5486400" y="4724400"/>
            <a:ext cx="46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kumimoji="0" lang="en-US" altLang="en-US" b="1" baseline="-2500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590884" name="Text Box 36"/>
          <p:cNvSpPr txBox="1">
            <a:spLocks noChangeArrowheads="1"/>
          </p:cNvSpPr>
          <p:nvPr/>
        </p:nvSpPr>
        <p:spPr bwMode="auto">
          <a:xfrm>
            <a:off x="4724400" y="4724400"/>
            <a:ext cx="46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kumimoji="0" lang="en-US" altLang="en-US" b="1" baseline="-25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90885" name="Text Box 37"/>
          <p:cNvSpPr txBox="1">
            <a:spLocks noChangeArrowheads="1"/>
          </p:cNvSpPr>
          <p:nvPr/>
        </p:nvSpPr>
        <p:spPr bwMode="auto">
          <a:xfrm>
            <a:off x="990600" y="2293938"/>
            <a:ext cx="2284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000" b="1">
                <a:latin typeface="Arial" panose="020B0604020202020204" pitchFamily="34" charset="0"/>
              </a:rPr>
              <a:t>N(</a:t>
            </a:r>
            <a:r>
              <a:rPr kumimoji="0" lang="en-US" altLang="en-US" sz="2000" b="1">
                <a:latin typeface="Arial" panose="020B0604020202020204" pitchFamily="34" charset="0"/>
                <a:sym typeface="Symbol" panose="05050102010706020507" pitchFamily="18" charset="2"/>
              </a:rPr>
              <a:t></a:t>
            </a:r>
            <a:r>
              <a:rPr kumimoji="0" lang="en-US" altLang="en-US" sz="2000" b="1" baseline="-25000">
                <a:latin typeface="Arial" panose="020B0604020202020204" pitchFamily="34" charset="0"/>
                <a:sym typeface="Symbol" panose="05050102010706020507" pitchFamily="18" charset="2"/>
              </a:rPr>
              <a:t>j</a:t>
            </a:r>
            <a:r>
              <a:rPr kumimoji="0" lang="en-US" altLang="en-US" sz="2000" b="1">
                <a:latin typeface="Arial" panose="020B0604020202020204" pitchFamily="34" charset="0"/>
                <a:sym typeface="Symbol" panose="05050102010706020507" pitchFamily="18" charset="2"/>
              </a:rPr>
              <a:t>, </a:t>
            </a:r>
            <a:r>
              <a:rPr kumimoji="0" lang="en-US" altLang="en-US" sz="2000" b="1" baseline="-25000">
                <a:latin typeface="Arial" panose="020B0604020202020204" pitchFamily="34" charset="0"/>
                <a:sym typeface="Symbol" panose="05050102010706020507" pitchFamily="18" charset="2"/>
              </a:rPr>
              <a:t>j</a:t>
            </a:r>
            <a:r>
              <a:rPr kumimoji="0" lang="en-US" altLang="en-US" sz="2000" b="1">
                <a:latin typeface="Arial" panose="020B0604020202020204" pitchFamily="34" charset="0"/>
                <a:sym typeface="Symbol" panose="05050102010706020507" pitchFamily="18" charset="2"/>
              </a:rPr>
              <a:t>) = P(x</a:t>
            </a:r>
            <a:r>
              <a:rPr kumimoji="0" lang="en-US" altLang="en-US" sz="2000" b="1" baseline="-25000">
                <a:latin typeface="Arial" panose="020B0604020202020204" pitchFamily="34" charset="0"/>
                <a:sym typeface="Symbol" panose="05050102010706020507" pitchFamily="18" charset="2"/>
              </a:rPr>
              <a:t>j</a:t>
            </a:r>
            <a:r>
              <a:rPr kumimoji="0" lang="en-US" altLang="en-US" sz="2000" b="1">
                <a:latin typeface="Arial" panose="020B0604020202020204" pitchFamily="34" charset="0"/>
                <a:sym typeface="Symbol" panose="05050102010706020507" pitchFamily="18" charset="2"/>
              </a:rPr>
              <a:t>, </a:t>
            </a:r>
            <a:r>
              <a:rPr kumimoji="0" lang="en-US" altLang="en-US" sz="2000" b="1" baseline="-2500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0" lang="en-US" altLang="en-US" sz="2000" b="1"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  <a:endParaRPr kumimoji="0" lang="en-US" altLang="en-US" sz="2000" b="1">
              <a:latin typeface="Arial" panose="020B0604020202020204" pitchFamily="34" charset="0"/>
            </a:endParaRPr>
          </a:p>
        </p:txBody>
      </p:sp>
      <p:sp>
        <p:nvSpPr>
          <p:cNvPr id="590886" name="Text Box 38"/>
          <p:cNvSpPr txBox="1">
            <a:spLocks noChangeArrowheads="1"/>
          </p:cNvSpPr>
          <p:nvPr/>
        </p:nvSpPr>
        <p:spPr bwMode="auto">
          <a:xfrm>
            <a:off x="1524000" y="363220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b="1">
                <a:latin typeface="Oberon LET" pitchFamily="2" charset="0"/>
              </a:rPr>
              <a:t>D</a:t>
            </a:r>
            <a:r>
              <a:rPr kumimoji="0" lang="en-US" altLang="en-US" b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90887" name="Text Box 39"/>
          <p:cNvSpPr txBox="1">
            <a:spLocks noChangeArrowheads="1"/>
          </p:cNvSpPr>
          <p:nvPr/>
        </p:nvSpPr>
        <p:spPr bwMode="auto">
          <a:xfrm>
            <a:off x="6934200" y="4038600"/>
            <a:ext cx="49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b="1">
                <a:latin typeface="Oberon LET" pitchFamily="2" charset="0"/>
              </a:rPr>
              <a:t>D</a:t>
            </a:r>
            <a:r>
              <a:rPr kumimoji="0" lang="en-US" altLang="en-US" b="1" baseline="-250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590888" name="Text Box 40"/>
          <p:cNvSpPr txBox="1">
            <a:spLocks noChangeArrowheads="1"/>
          </p:cNvSpPr>
          <p:nvPr/>
        </p:nvSpPr>
        <p:spPr bwMode="auto">
          <a:xfrm>
            <a:off x="4114800" y="3962400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b="1">
                <a:latin typeface="Oberon LET" pitchFamily="2" charset="0"/>
              </a:rPr>
              <a:t>D</a:t>
            </a:r>
            <a:r>
              <a:rPr kumimoji="0" lang="en-US" altLang="en-US" b="1" baseline="-25000"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590889" name="Text Box 41"/>
          <p:cNvSpPr txBox="1">
            <a:spLocks noChangeArrowheads="1"/>
          </p:cNvSpPr>
          <p:nvPr/>
        </p:nvSpPr>
        <p:spPr bwMode="auto">
          <a:xfrm>
            <a:off x="7315200" y="2498725"/>
            <a:ext cx="1187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000" b="1">
                <a:latin typeface="Arial" panose="020B0604020202020204" pitchFamily="34" charset="0"/>
              </a:rPr>
              <a:t>P(x</a:t>
            </a:r>
            <a:r>
              <a:rPr kumimoji="0" lang="en-US" altLang="en-US" sz="2000" b="1" baseline="-25000">
                <a:latin typeface="Arial" panose="020B0604020202020204" pitchFamily="34" charset="0"/>
              </a:rPr>
              <a:t>j</a:t>
            </a:r>
            <a:r>
              <a:rPr kumimoji="0" lang="en-US" altLang="en-US" sz="2000" b="1">
                <a:latin typeface="Arial" panose="020B0604020202020204" pitchFamily="34" charset="0"/>
              </a:rPr>
              <a:t> | </a:t>
            </a:r>
            <a:r>
              <a:rPr kumimoji="0" lang="en-US" altLang="en-US" sz="2000" b="1">
                <a:latin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kumimoji="0" lang="en-US" altLang="en-US" sz="2000" b="1" baseline="-2500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0" lang="en-US" altLang="en-US" sz="2000" b="1"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590890" name="Text Box 42"/>
          <p:cNvSpPr txBox="1">
            <a:spLocks noChangeArrowheads="1"/>
          </p:cNvSpPr>
          <p:nvPr/>
        </p:nvSpPr>
        <p:spPr bwMode="auto">
          <a:xfrm>
            <a:off x="5410200" y="2743200"/>
            <a:ext cx="1187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000" b="1">
                <a:latin typeface="Arial" panose="020B0604020202020204" pitchFamily="34" charset="0"/>
              </a:rPr>
              <a:t>P(x</a:t>
            </a:r>
            <a:r>
              <a:rPr kumimoji="0" lang="en-US" altLang="en-US" sz="2000" b="1" baseline="-25000">
                <a:latin typeface="Arial" panose="020B0604020202020204" pitchFamily="34" charset="0"/>
              </a:rPr>
              <a:t>j</a:t>
            </a:r>
            <a:r>
              <a:rPr kumimoji="0" lang="en-US" altLang="en-US" sz="2000" b="1">
                <a:latin typeface="Arial" panose="020B0604020202020204" pitchFamily="34" charset="0"/>
              </a:rPr>
              <a:t> | </a:t>
            </a:r>
            <a:r>
              <a:rPr kumimoji="0" lang="en-US" altLang="en-US" sz="2000" b="1">
                <a:latin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kumimoji="0" lang="en-US" altLang="en-US" sz="2000" b="1" baseline="-25000">
                <a:latin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kumimoji="0" lang="en-US" altLang="en-US" sz="2000" b="1"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Pattern Classification</a:t>
            </a:r>
            <a:r>
              <a:rPr lang="en-US" altLang="en-US" b="0"/>
              <a:t>, Chapter 3</a:t>
            </a: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914400"/>
            <a:ext cx="7772400" cy="4114800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2400">
                <a:sym typeface="Symbol" panose="05050102010706020507" pitchFamily="18" charset="2"/>
              </a:rPr>
              <a:t> = (</a:t>
            </a:r>
            <a:r>
              <a:rPr lang="en-US" altLang="en-US" sz="2400" baseline="-25000">
                <a:sym typeface="Symbol" panose="05050102010706020507" pitchFamily="18" charset="2"/>
              </a:rPr>
              <a:t>1</a:t>
            </a:r>
            <a:r>
              <a:rPr lang="en-US" altLang="en-US" sz="2400">
                <a:sym typeface="Symbol" panose="05050102010706020507" pitchFamily="18" charset="2"/>
              </a:rPr>
              <a:t>, </a:t>
            </a:r>
            <a:r>
              <a:rPr lang="en-US" altLang="en-US" sz="2400" baseline="-25000">
                <a:sym typeface="Symbol" panose="05050102010706020507" pitchFamily="18" charset="2"/>
              </a:rPr>
              <a:t>2</a:t>
            </a:r>
            <a:r>
              <a:rPr lang="en-US" altLang="en-US" sz="2400">
                <a:sym typeface="Symbol" panose="05050102010706020507" pitchFamily="18" charset="2"/>
              </a:rPr>
              <a:t>, …, </a:t>
            </a:r>
            <a:r>
              <a:rPr lang="en-US" altLang="en-US" sz="2400" baseline="-25000">
                <a:sym typeface="Symbol" panose="05050102010706020507" pitchFamily="18" charset="2"/>
              </a:rPr>
              <a:t>c</a:t>
            </a:r>
            <a:r>
              <a:rPr lang="en-US" altLang="en-US" sz="2400">
                <a:sym typeface="Symbol" panose="05050102010706020507" pitchFamily="18" charset="2"/>
              </a:rPr>
              <a:t>)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2400"/>
          </a:p>
          <a:p>
            <a:pPr>
              <a:buFont typeface="Symbol" panose="05050102010706020507" pitchFamily="18" charset="2"/>
              <a:buNone/>
            </a:pPr>
            <a:r>
              <a:rPr lang="en-US" altLang="en-US" sz="2400"/>
              <a:t>Problem: find     such that: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2400"/>
          </a:p>
          <a:p>
            <a:pPr>
              <a:buFont typeface="Symbol" panose="05050102010706020507" pitchFamily="18" charset="2"/>
              <a:buNone/>
            </a:pPr>
            <a:endParaRPr lang="en-US" altLang="en-US" sz="2400"/>
          </a:p>
        </p:txBody>
      </p:sp>
      <p:graphicFrame>
        <p:nvGraphicFramePr>
          <p:cNvPr id="591875" name="Object 3"/>
          <p:cNvGraphicFramePr>
            <a:graphicFrameLocks noChangeAspect="1"/>
          </p:cNvGraphicFramePr>
          <p:nvPr/>
        </p:nvGraphicFramePr>
        <p:xfrm>
          <a:off x="3009900" y="1752600"/>
          <a:ext cx="266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68" name="Equation" r:id="rId3" imgW="177480" imgH="304560" progId="Equation.3">
                  <p:embed/>
                </p:oleObj>
              </mc:Choice>
              <mc:Fallback>
                <p:oleObj name="Equation" r:id="rId3" imgW="177480" imgH="304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752600"/>
                        <a:ext cx="266700" cy="4572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876" name="Object 4"/>
          <p:cNvGraphicFramePr>
            <a:graphicFrameLocks noChangeAspect="1"/>
          </p:cNvGraphicFramePr>
          <p:nvPr/>
        </p:nvGraphicFramePr>
        <p:xfrm>
          <a:off x="1981200" y="2819400"/>
          <a:ext cx="5676900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69" name="Equation" r:id="rId5" imgW="3733560" imgH="1143000" progId="Equation.3">
                  <p:embed/>
                </p:oleObj>
              </mc:Choice>
              <mc:Fallback>
                <p:oleObj name="Equation" r:id="rId5" imgW="3733560" imgH="1143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819400"/>
                        <a:ext cx="5676900" cy="1738313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609600"/>
            <a:ext cx="8686800" cy="1676400"/>
          </a:xfrm>
        </p:spPr>
        <p:txBody>
          <a:bodyPr/>
          <a:lstStyle/>
          <a:p>
            <a:pPr algn="ctr"/>
            <a:r>
              <a:rPr lang="en-US" altLang="en-US" b="1">
                <a:solidFill>
                  <a:srgbClr val="FFFF00"/>
                </a:solidFill>
              </a:rPr>
              <a:t>Chapter 3:</a:t>
            </a:r>
            <a:br>
              <a:rPr lang="en-US" altLang="en-US" b="1">
                <a:solidFill>
                  <a:srgbClr val="FFFF00"/>
                </a:solidFill>
              </a:rPr>
            </a:br>
            <a:r>
              <a:rPr lang="en-US" altLang="en-US" b="1">
                <a:solidFill>
                  <a:srgbClr val="FFFF00"/>
                </a:solidFill>
              </a:rPr>
              <a:t>Maximum-Likelihood &amp; Bayesian Parameter Estimation (part 1)</a:t>
            </a:r>
          </a:p>
        </p:txBody>
      </p:sp>
      <p:sp>
        <p:nvSpPr>
          <p:cNvPr id="566275" name="Rectangle 3"/>
          <p:cNvSpPr>
            <a:spLocks noChangeArrowheads="1"/>
          </p:cNvSpPr>
          <p:nvPr>
            <p:ph type="subTitle" idx="1"/>
          </p:nvPr>
        </p:nvSpPr>
        <p:spPr bwMode="auto">
          <a:xfrm>
            <a:off x="914400" y="2743200"/>
            <a:ext cx="7696200" cy="3733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/>
            <a:r>
              <a:rPr lang="en-US" altLang="en-US"/>
              <a:t> Introduction</a:t>
            </a:r>
          </a:p>
          <a:p>
            <a:pPr marL="0" indent="0"/>
            <a:r>
              <a:rPr lang="en-US" altLang="en-US"/>
              <a:t> Maximum-Likelihood Estimation</a:t>
            </a:r>
          </a:p>
          <a:p>
            <a:pPr marL="457200" lvl="1" indent="0"/>
            <a:r>
              <a:rPr lang="en-US" altLang="en-US" sz="2400"/>
              <a:t> Example of a Specific Case</a:t>
            </a:r>
          </a:p>
          <a:p>
            <a:pPr marL="457200" lvl="1" indent="0"/>
            <a:r>
              <a:rPr lang="en-US" altLang="en-US" sz="2400"/>
              <a:t> The Gaussian Case: unknown </a:t>
            </a:r>
            <a:r>
              <a:rPr lang="en-US" altLang="en-US" sz="2400">
                <a:sym typeface="Symbol" panose="05050102010706020507" pitchFamily="18" charset="2"/>
              </a:rPr>
              <a:t> and </a:t>
            </a:r>
          </a:p>
          <a:p>
            <a:pPr marL="457200" lvl="1" indent="0"/>
            <a:r>
              <a:rPr lang="en-US" altLang="en-US" sz="2400">
                <a:sym typeface="Symbol" panose="05050102010706020507" pitchFamily="18" charset="2"/>
              </a:rPr>
              <a:t> Bias</a:t>
            </a:r>
          </a:p>
          <a:p>
            <a:pPr marL="0" indent="0"/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Appendix: ML Problem Statement</a:t>
            </a:r>
            <a:endParaRPr lang="en-US" altLang="en-US">
              <a:solidFill>
                <a:schemeClr val="accent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6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6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66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66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66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4" grpId="0" autoUpdateAnimBg="0"/>
      <p:bldP spid="566275" grpId="0" build="p" autoUpdateAnimBg="0" advAuto="100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Pattern Classification</a:t>
            </a:r>
            <a:r>
              <a:rPr lang="en-US" altLang="en-US" b="0"/>
              <a:t>, Chapter 3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81000"/>
            <a:ext cx="8153400" cy="6172200"/>
          </a:xfrm>
        </p:spPr>
        <p:txBody>
          <a:bodyPr/>
          <a:lstStyle/>
          <a:p>
            <a:r>
              <a:rPr lang="en-US" altLang="en-US" sz="3200">
                <a:solidFill>
                  <a:srgbClr val="FFFF00"/>
                </a:solidFill>
              </a:rPr>
              <a:t>Introduction</a:t>
            </a:r>
          </a:p>
          <a:p>
            <a:pPr lvl="1"/>
            <a:r>
              <a:rPr lang="en-US" altLang="en-US"/>
              <a:t>Data availability in a Bayesian framework</a:t>
            </a:r>
          </a:p>
          <a:p>
            <a:pPr lvl="2"/>
            <a:r>
              <a:rPr lang="en-US" altLang="en-US"/>
              <a:t>We could design an optimal classifier if we knew:</a:t>
            </a:r>
          </a:p>
          <a:p>
            <a:pPr lvl="3"/>
            <a:r>
              <a:rPr lang="en-US" altLang="en-US"/>
              <a:t>P(</a:t>
            </a:r>
            <a:r>
              <a:rPr lang="en-US" altLang="en-US">
                <a:sym typeface="Symbol" panose="05050102010706020507" pitchFamily="18" charset="2"/>
              </a:rPr>
              <a:t></a:t>
            </a:r>
            <a:r>
              <a:rPr lang="en-US" altLang="en-US" baseline="-25000"/>
              <a:t>i</a:t>
            </a:r>
            <a:r>
              <a:rPr lang="en-US" altLang="en-US"/>
              <a:t>) (priors)</a:t>
            </a:r>
          </a:p>
          <a:p>
            <a:pPr lvl="3"/>
            <a:r>
              <a:rPr lang="en-US" altLang="en-US"/>
              <a:t>P(x | </a:t>
            </a:r>
            <a:r>
              <a:rPr lang="en-US" altLang="en-US">
                <a:sym typeface="Symbol" panose="05050102010706020507" pitchFamily="18" charset="2"/>
              </a:rPr>
              <a:t></a:t>
            </a:r>
            <a:r>
              <a:rPr lang="en-US" altLang="en-US" baseline="-25000"/>
              <a:t>i</a:t>
            </a:r>
            <a:r>
              <a:rPr lang="en-US" altLang="en-US"/>
              <a:t>) (class-conditional densities)</a:t>
            </a:r>
          </a:p>
          <a:p>
            <a:pPr lvl="2">
              <a:buFont typeface="Zapf Dingbats" charset="2"/>
              <a:buNone/>
            </a:pPr>
            <a:r>
              <a:rPr lang="en-US" altLang="en-US"/>
              <a:t>	Unfortunately, we rarely have this complete information!</a:t>
            </a:r>
          </a:p>
          <a:p>
            <a:pPr lvl="3"/>
            <a:endParaRPr lang="en-US" altLang="en-US"/>
          </a:p>
          <a:p>
            <a:pPr lvl="3">
              <a:buFont typeface="Zapf Dingbats" charset="2"/>
              <a:buNone/>
            </a:pPr>
            <a:r>
              <a:rPr lang="en-US" altLang="en-US"/>
              <a:t>		</a:t>
            </a:r>
          </a:p>
          <a:p>
            <a:pPr lvl="1"/>
            <a:r>
              <a:rPr lang="en-US" altLang="en-US"/>
              <a:t>Design a classifier from a training sample</a:t>
            </a:r>
          </a:p>
          <a:p>
            <a:pPr lvl="2"/>
            <a:r>
              <a:rPr lang="en-US" altLang="en-US"/>
              <a:t>No problem with prior estimation</a:t>
            </a:r>
          </a:p>
          <a:p>
            <a:pPr lvl="2"/>
            <a:r>
              <a:rPr lang="en-US" altLang="en-US"/>
              <a:t>Samples are often too small for class-conditional estimation (large dimension of feature space!)</a:t>
            </a:r>
          </a:p>
          <a:p>
            <a:pPr lvl="3">
              <a:buFont typeface="Zapf Dingbats" charset="2"/>
              <a:buNone/>
            </a:pPr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Pattern Classification</a:t>
            </a:r>
            <a:r>
              <a:rPr lang="en-US" altLang="en-US" b="0"/>
              <a:t>, Chapter 3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04800"/>
            <a:ext cx="8153400" cy="60198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/>
              <a:t>A priori information about the problem</a:t>
            </a:r>
            <a:br>
              <a:rPr lang="en-US" altLang="en-US"/>
            </a:b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Normality of P(x | </a:t>
            </a:r>
            <a:r>
              <a:rPr lang="en-US" altLang="en-US">
                <a:sym typeface="Symbol" panose="05050102010706020507" pitchFamily="18" charset="2"/>
              </a:rPr>
              <a:t></a:t>
            </a:r>
            <a:r>
              <a:rPr lang="en-US" altLang="en-US" baseline="-25000"/>
              <a:t>i</a:t>
            </a:r>
            <a:r>
              <a:rPr lang="en-US" altLang="en-US"/>
              <a:t>)</a:t>
            </a:r>
            <a:br>
              <a:rPr lang="en-US" altLang="en-US"/>
            </a:br>
            <a:endParaRPr lang="en-US" altLang="en-US"/>
          </a:p>
          <a:p>
            <a:pPr lvl="2" algn="ctr">
              <a:lnSpc>
                <a:spcPct val="90000"/>
              </a:lnSpc>
              <a:buFont typeface="Zapf Dingbats" charset="2"/>
              <a:buNone/>
            </a:pPr>
            <a:r>
              <a:rPr lang="en-US" altLang="en-US"/>
              <a:t> 	P(x | </a:t>
            </a:r>
            <a:r>
              <a:rPr lang="en-US" altLang="en-US">
                <a:sym typeface="Symbol" panose="05050102010706020507" pitchFamily="18" charset="2"/>
              </a:rPr>
              <a:t></a:t>
            </a:r>
            <a:r>
              <a:rPr lang="en-US" altLang="en-US" baseline="-25000"/>
              <a:t>i</a:t>
            </a:r>
            <a:r>
              <a:rPr lang="en-US" altLang="en-US"/>
              <a:t>) ~ N( </a:t>
            </a:r>
            <a:r>
              <a:rPr lang="en-US" altLang="en-US">
                <a:sym typeface="Symbol" panose="05050102010706020507" pitchFamily="18" charset="2"/>
              </a:rPr>
              <a:t></a:t>
            </a:r>
            <a:r>
              <a:rPr lang="en-US" altLang="en-US" baseline="-25000"/>
              <a:t>i</a:t>
            </a:r>
            <a:r>
              <a:rPr lang="en-US" altLang="en-US"/>
              <a:t>, </a:t>
            </a:r>
            <a:r>
              <a:rPr lang="en-US" altLang="en-US">
                <a:sym typeface="Symbol" panose="05050102010706020507" pitchFamily="18" charset="2"/>
              </a:rPr>
              <a:t></a:t>
            </a:r>
            <a:r>
              <a:rPr lang="en-US" altLang="en-US" baseline="-25000"/>
              <a:t>i</a:t>
            </a:r>
            <a:r>
              <a:rPr lang="en-US" altLang="en-US"/>
              <a:t>)</a:t>
            </a:r>
            <a:br>
              <a:rPr lang="en-US" altLang="en-US"/>
            </a:br>
            <a:endParaRPr lang="en-US" altLang="en-US"/>
          </a:p>
          <a:p>
            <a:pPr lvl="2">
              <a:lnSpc>
                <a:spcPct val="90000"/>
              </a:lnSpc>
            </a:pPr>
            <a:r>
              <a:rPr lang="en-US" altLang="en-US"/>
              <a:t>Characterized by 2 parameters</a:t>
            </a:r>
            <a:br>
              <a:rPr lang="en-US" altLang="en-US"/>
            </a:b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Estimation techniques</a:t>
            </a:r>
            <a:br>
              <a:rPr lang="en-US" altLang="en-US"/>
            </a:br>
            <a:endParaRPr lang="en-US" altLang="en-US"/>
          </a:p>
          <a:p>
            <a:pPr lvl="2">
              <a:lnSpc>
                <a:spcPct val="90000"/>
              </a:lnSpc>
            </a:pPr>
            <a:r>
              <a:rPr lang="en-US" altLang="en-US"/>
              <a:t>Maximum-Likelihood (ML) and the Bayesian estimations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Results are nearly identical, but the approaches are different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Pattern Classification</a:t>
            </a:r>
            <a:r>
              <a:rPr lang="en-US" altLang="en-US" b="0"/>
              <a:t>, Chapter 3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04800"/>
            <a:ext cx="9144000" cy="6172200"/>
          </a:xfrm>
        </p:spPr>
        <p:txBody>
          <a:bodyPr/>
          <a:lstStyle/>
          <a:p>
            <a:pPr lvl="2"/>
            <a:r>
              <a:rPr lang="en-US" altLang="en-US" sz="2800"/>
              <a:t>Parameters in ML estimation are fixed but unknown!</a:t>
            </a:r>
            <a:br>
              <a:rPr lang="en-US" altLang="en-US" sz="2800"/>
            </a:br>
            <a:endParaRPr lang="en-US" altLang="en-US" sz="2800"/>
          </a:p>
          <a:p>
            <a:pPr lvl="2"/>
            <a:r>
              <a:rPr lang="en-US" altLang="en-US" sz="2800"/>
              <a:t>Best parameters are obtained by maximizing the probability of obtaining the samples observed</a:t>
            </a:r>
            <a:br>
              <a:rPr lang="en-US" altLang="en-US" sz="2800"/>
            </a:br>
            <a:endParaRPr lang="en-US" altLang="en-US" sz="2800"/>
          </a:p>
          <a:p>
            <a:pPr lvl="2"/>
            <a:r>
              <a:rPr lang="en-US" altLang="en-US" sz="2800"/>
              <a:t>Bayesian methods view the parameters as random variables having some known distribution</a:t>
            </a:r>
          </a:p>
          <a:p>
            <a:pPr lvl="2"/>
            <a:endParaRPr lang="en-US" altLang="en-US" sz="2800"/>
          </a:p>
          <a:p>
            <a:pPr lvl="2"/>
            <a:r>
              <a:rPr lang="en-US" altLang="en-US" sz="2800"/>
              <a:t>In either approach, we use P(</a:t>
            </a:r>
            <a:r>
              <a:rPr lang="en-US" altLang="en-US" sz="2800">
                <a:sym typeface="Symbol" panose="05050102010706020507" pitchFamily="18" charset="2"/>
              </a:rPr>
              <a:t></a:t>
            </a:r>
            <a:r>
              <a:rPr lang="en-US" altLang="en-US" sz="2800" baseline="-25000"/>
              <a:t>i</a:t>
            </a:r>
            <a:r>
              <a:rPr lang="en-US" altLang="en-US" sz="2800"/>
              <a:t> | x)</a:t>
            </a:r>
            <a:br>
              <a:rPr lang="en-US" altLang="en-US" sz="2800"/>
            </a:br>
            <a:r>
              <a:rPr lang="en-US" altLang="en-US" sz="2800"/>
              <a:t>for our classification rule!</a:t>
            </a:r>
          </a:p>
          <a:p>
            <a:pPr lvl="2"/>
            <a:endParaRPr lang="en-US" altLang="en-US" sz="2800"/>
          </a:p>
          <a:p>
            <a:pPr lvl="2"/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Pattern Classification</a:t>
            </a:r>
            <a:r>
              <a:rPr lang="en-US" altLang="en-US" b="0"/>
              <a:t>, Chapter 3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28600"/>
            <a:ext cx="7848600" cy="6324600"/>
          </a:xfrm>
        </p:spPr>
        <p:txBody>
          <a:bodyPr/>
          <a:lstStyle/>
          <a:p>
            <a:r>
              <a:rPr lang="en-US" altLang="en-US" sz="3200">
                <a:solidFill>
                  <a:srgbClr val="FFFF00"/>
                </a:solidFill>
              </a:rPr>
              <a:t>Maximum-Likelihood Estimation</a:t>
            </a:r>
            <a:r>
              <a:rPr lang="en-US" altLang="en-US"/>
              <a:t/>
            </a:r>
            <a:br>
              <a:rPr lang="en-US" altLang="en-US"/>
            </a:br>
            <a:endParaRPr lang="en-US" altLang="en-US"/>
          </a:p>
          <a:p>
            <a:pPr lvl="2"/>
            <a:r>
              <a:rPr lang="en-US" altLang="en-US"/>
              <a:t>Has good convergence properties as the sample size increases</a:t>
            </a:r>
          </a:p>
          <a:p>
            <a:pPr lvl="2"/>
            <a:r>
              <a:rPr lang="en-US" altLang="en-US"/>
              <a:t>Simpler than any other alternative techniques</a:t>
            </a:r>
            <a:br>
              <a:rPr lang="en-US" altLang="en-US"/>
            </a:br>
            <a:endParaRPr lang="en-US" altLang="en-US"/>
          </a:p>
          <a:p>
            <a:pPr lvl="1"/>
            <a:r>
              <a:rPr lang="en-US" altLang="en-US"/>
              <a:t>General principle</a:t>
            </a:r>
            <a:br>
              <a:rPr lang="en-US" altLang="en-US"/>
            </a:br>
            <a:endParaRPr lang="en-US" altLang="en-US"/>
          </a:p>
          <a:p>
            <a:pPr lvl="2"/>
            <a:r>
              <a:rPr lang="en-US" altLang="en-US"/>
              <a:t>Assume we have c classes and</a:t>
            </a:r>
          </a:p>
          <a:p>
            <a:pPr lvl="2">
              <a:buFont typeface="Zapf Dingbats" charset="2"/>
              <a:buNone/>
            </a:pPr>
            <a:r>
              <a:rPr lang="en-US" altLang="en-US"/>
              <a:t>	P(x | </a:t>
            </a:r>
            <a:r>
              <a:rPr lang="en-US" altLang="en-US">
                <a:sym typeface="Symbol" panose="05050102010706020507" pitchFamily="18" charset="2"/>
              </a:rPr>
              <a:t></a:t>
            </a:r>
            <a:r>
              <a:rPr lang="en-US" altLang="en-US" baseline="-25000">
                <a:sym typeface="Symbol" panose="05050102010706020507" pitchFamily="18" charset="2"/>
              </a:rPr>
              <a:t>j</a:t>
            </a:r>
            <a:r>
              <a:rPr lang="en-US" altLang="en-US"/>
              <a:t>) ~ N( </a:t>
            </a:r>
            <a:r>
              <a:rPr lang="en-US" altLang="en-US">
                <a:sym typeface="Symbol" panose="05050102010706020507" pitchFamily="18" charset="2"/>
              </a:rPr>
              <a:t></a:t>
            </a:r>
            <a:r>
              <a:rPr lang="en-US" altLang="en-US" baseline="-25000">
                <a:sym typeface="Symbol" panose="05050102010706020507" pitchFamily="18" charset="2"/>
              </a:rPr>
              <a:t>j</a:t>
            </a:r>
            <a:r>
              <a:rPr lang="en-US" altLang="en-US">
                <a:sym typeface="Symbol" panose="05050102010706020507" pitchFamily="18" charset="2"/>
              </a:rPr>
              <a:t>, </a:t>
            </a:r>
            <a:r>
              <a:rPr lang="en-US" altLang="en-US" baseline="-25000">
                <a:sym typeface="Symbol" panose="05050102010706020507" pitchFamily="18" charset="2"/>
              </a:rPr>
              <a:t>j</a:t>
            </a:r>
            <a:r>
              <a:rPr lang="en-US" altLang="en-US">
                <a:sym typeface="Symbol" panose="05050102010706020507" pitchFamily="18" charset="2"/>
              </a:rPr>
              <a:t>)</a:t>
            </a:r>
          </a:p>
          <a:p>
            <a:pPr lvl="2">
              <a:buFont typeface="Zapf Dingbats" charset="2"/>
              <a:buNone/>
            </a:pPr>
            <a:r>
              <a:rPr lang="en-US" altLang="en-US">
                <a:sym typeface="Symbol" panose="05050102010706020507" pitchFamily="18" charset="2"/>
              </a:rPr>
              <a:t>	</a:t>
            </a:r>
            <a:r>
              <a:rPr lang="en-US" altLang="en-US"/>
              <a:t>P(x | </a:t>
            </a:r>
            <a:r>
              <a:rPr lang="en-US" altLang="en-US">
                <a:sym typeface="Symbol" panose="05050102010706020507" pitchFamily="18" charset="2"/>
              </a:rPr>
              <a:t></a:t>
            </a:r>
            <a:r>
              <a:rPr lang="en-US" altLang="en-US" baseline="-25000">
                <a:sym typeface="Symbol" panose="05050102010706020507" pitchFamily="18" charset="2"/>
              </a:rPr>
              <a:t>j</a:t>
            </a:r>
            <a:r>
              <a:rPr lang="en-US" altLang="en-US"/>
              <a:t>) </a:t>
            </a:r>
            <a:r>
              <a:rPr lang="en-US" altLang="en-US">
                <a:sym typeface="Symbol" panose="05050102010706020507" pitchFamily="18" charset="2"/>
              </a:rPr>
              <a:t> P </a:t>
            </a:r>
            <a:r>
              <a:rPr lang="en-US" altLang="en-US"/>
              <a:t>(x | </a:t>
            </a:r>
            <a:r>
              <a:rPr lang="en-US" altLang="en-US">
                <a:sym typeface="Symbol" panose="05050102010706020507" pitchFamily="18" charset="2"/>
              </a:rPr>
              <a:t></a:t>
            </a:r>
            <a:r>
              <a:rPr lang="en-US" altLang="en-US" baseline="-25000">
                <a:sym typeface="Symbol" panose="05050102010706020507" pitchFamily="18" charset="2"/>
              </a:rPr>
              <a:t>j</a:t>
            </a:r>
            <a:r>
              <a:rPr lang="en-US" altLang="en-US"/>
              <a:t>, </a:t>
            </a:r>
            <a:r>
              <a:rPr lang="en-US" altLang="en-US">
                <a:sym typeface="Symbol" panose="05050102010706020507" pitchFamily="18" charset="2"/>
              </a:rPr>
              <a:t></a:t>
            </a:r>
            <a:r>
              <a:rPr lang="en-US" altLang="en-US" baseline="-25000">
                <a:sym typeface="Symbol" panose="05050102010706020507" pitchFamily="18" charset="2"/>
              </a:rPr>
              <a:t>j</a:t>
            </a:r>
            <a:r>
              <a:rPr lang="en-US" altLang="en-US">
                <a:sym typeface="Symbol" panose="05050102010706020507" pitchFamily="18" charset="2"/>
              </a:rPr>
              <a:t>) where:</a:t>
            </a:r>
            <a:endParaRPr lang="en-US" altLang="en-US"/>
          </a:p>
        </p:txBody>
      </p:sp>
      <p:graphicFrame>
        <p:nvGraphicFramePr>
          <p:cNvPr id="570372" name="Object 4"/>
          <p:cNvGraphicFramePr>
            <a:graphicFrameLocks noChangeAspect="1"/>
          </p:cNvGraphicFramePr>
          <p:nvPr/>
        </p:nvGraphicFramePr>
        <p:xfrm>
          <a:off x="914400" y="5715000"/>
          <a:ext cx="81534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374" name="Equation" r:id="rId3" imgW="5181480" imgH="419040" progId="Equation.3">
                  <p:embed/>
                </p:oleObj>
              </mc:Choice>
              <mc:Fallback>
                <p:oleObj name="Equation" r:id="rId3" imgW="518148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715000"/>
                        <a:ext cx="8153400" cy="658813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Pattern Classification</a:t>
            </a:r>
            <a:r>
              <a:rPr lang="en-US" altLang="en-US" b="0"/>
              <a:t>, Chapter 3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81000"/>
            <a:ext cx="9144000" cy="6477000"/>
          </a:xfrm>
        </p:spPr>
        <p:txBody>
          <a:bodyPr/>
          <a:lstStyle/>
          <a:p>
            <a:pPr lvl="2"/>
            <a:r>
              <a:rPr lang="en-US" altLang="en-US"/>
              <a:t>Use the information</a:t>
            </a:r>
            <a:br>
              <a:rPr lang="en-US" altLang="en-US"/>
            </a:br>
            <a:r>
              <a:rPr lang="en-US" altLang="en-US"/>
              <a:t>provided by the training samples to estimate </a:t>
            </a:r>
          </a:p>
          <a:p>
            <a:pPr lvl="2">
              <a:buFont typeface="Zapf Dingbats" charset="2"/>
              <a:buNone/>
            </a:pPr>
            <a:r>
              <a:rPr lang="en-US" altLang="en-US">
                <a:sym typeface="Symbol" panose="05050102010706020507" pitchFamily="18" charset="2"/>
              </a:rPr>
              <a:t>	 = (</a:t>
            </a:r>
            <a:r>
              <a:rPr lang="en-US" altLang="en-US" baseline="-25000">
                <a:sym typeface="Symbol" panose="05050102010706020507" pitchFamily="18" charset="2"/>
              </a:rPr>
              <a:t>1</a:t>
            </a:r>
            <a:r>
              <a:rPr lang="en-US" altLang="en-US">
                <a:sym typeface="Symbol" panose="05050102010706020507" pitchFamily="18" charset="2"/>
              </a:rPr>
              <a:t>, </a:t>
            </a:r>
            <a:r>
              <a:rPr lang="en-US" altLang="en-US" baseline="-25000">
                <a:sym typeface="Symbol" panose="05050102010706020507" pitchFamily="18" charset="2"/>
              </a:rPr>
              <a:t>2</a:t>
            </a:r>
            <a:r>
              <a:rPr lang="en-US" altLang="en-US">
                <a:sym typeface="Symbol" panose="05050102010706020507" pitchFamily="18" charset="2"/>
              </a:rPr>
              <a:t>, …, </a:t>
            </a:r>
            <a:r>
              <a:rPr lang="en-US" altLang="en-US" baseline="-25000">
                <a:sym typeface="Symbol" panose="05050102010706020507" pitchFamily="18" charset="2"/>
              </a:rPr>
              <a:t>c</a:t>
            </a:r>
            <a:r>
              <a:rPr lang="en-US" altLang="en-US">
                <a:sym typeface="Symbol" panose="05050102010706020507" pitchFamily="18" charset="2"/>
              </a:rPr>
              <a:t>), each </a:t>
            </a:r>
            <a:r>
              <a:rPr lang="en-US" altLang="en-US" baseline="-25000">
                <a:sym typeface="Symbol" panose="05050102010706020507" pitchFamily="18" charset="2"/>
              </a:rPr>
              <a:t>i</a:t>
            </a:r>
            <a:r>
              <a:rPr lang="en-US" altLang="en-US">
                <a:sym typeface="Symbol" panose="05050102010706020507" pitchFamily="18" charset="2"/>
              </a:rPr>
              <a:t> (i = 1, 2, …, c) is associated with each category</a:t>
            </a:r>
            <a:br>
              <a:rPr lang="en-US" altLang="en-US">
                <a:sym typeface="Symbol" panose="05050102010706020507" pitchFamily="18" charset="2"/>
              </a:rPr>
            </a:br>
            <a:endParaRPr lang="en-US" altLang="en-US"/>
          </a:p>
          <a:p>
            <a:pPr lvl="2"/>
            <a:r>
              <a:rPr lang="en-US" altLang="en-US"/>
              <a:t>Suppose that D contains n samples, x</a:t>
            </a:r>
            <a:r>
              <a:rPr lang="en-US" altLang="en-US" baseline="-25000"/>
              <a:t>1</a:t>
            </a:r>
            <a:r>
              <a:rPr lang="en-US" altLang="en-US"/>
              <a:t>, x</a:t>
            </a:r>
            <a:r>
              <a:rPr lang="en-US" altLang="en-US" baseline="-25000"/>
              <a:t>2</a:t>
            </a:r>
            <a:r>
              <a:rPr lang="en-US" altLang="en-US"/>
              <a:t>,…, x</a:t>
            </a:r>
            <a:r>
              <a:rPr lang="en-US" altLang="en-US" baseline="-25000"/>
              <a:t>n</a:t>
            </a:r>
          </a:p>
          <a:p>
            <a:pPr lvl="2"/>
            <a:endParaRPr lang="en-US" altLang="en-US"/>
          </a:p>
          <a:p>
            <a:pPr lvl="2"/>
            <a:endParaRPr lang="en-US" altLang="en-US" baseline="-25000"/>
          </a:p>
          <a:p>
            <a:pPr lvl="2"/>
            <a:endParaRPr lang="en-US" altLang="en-US" baseline="-25000"/>
          </a:p>
          <a:p>
            <a:pPr lvl="2"/>
            <a:endParaRPr lang="en-US" altLang="en-US" baseline="-25000"/>
          </a:p>
          <a:p>
            <a:pPr lvl="2"/>
            <a:endParaRPr lang="en-US" altLang="en-US" baseline="-25000"/>
          </a:p>
          <a:p>
            <a:pPr lvl="2"/>
            <a:endParaRPr lang="en-US" altLang="en-US" baseline="-25000"/>
          </a:p>
          <a:p>
            <a:pPr lvl="2"/>
            <a:r>
              <a:rPr lang="en-US" altLang="en-US"/>
              <a:t>ML estimate of </a:t>
            </a:r>
            <a:r>
              <a:rPr lang="en-US" altLang="en-US">
                <a:sym typeface="Symbol" panose="05050102010706020507" pitchFamily="18" charset="2"/>
              </a:rPr>
              <a:t> is, by definition the value that  maximizes P(D | )</a:t>
            </a:r>
          </a:p>
          <a:p>
            <a:pPr lvl="2">
              <a:buFont typeface="Zapf Dingbats" charset="2"/>
              <a:buNone/>
            </a:pPr>
            <a:r>
              <a:rPr lang="en-US" altLang="en-US">
                <a:sym typeface="Symbol" panose="05050102010706020507" pitchFamily="18" charset="2"/>
              </a:rPr>
              <a:t>	</a:t>
            </a:r>
            <a:r>
              <a:rPr lang="en-US" altLang="en-US">
                <a:solidFill>
                  <a:srgbClr val="FFFF00"/>
                </a:solidFill>
                <a:sym typeface="Symbol" panose="05050102010706020507" pitchFamily="18" charset="2"/>
              </a:rPr>
              <a:t>“It is the value of  that best agrees with the actually observed training sample”</a:t>
            </a:r>
            <a:endParaRPr lang="en-US" altLang="en-US">
              <a:solidFill>
                <a:srgbClr val="FFFF00"/>
              </a:solidFill>
            </a:endParaRPr>
          </a:p>
          <a:p>
            <a:pPr lvl="2"/>
            <a:endParaRPr lang="en-US" altLang="en-US" baseline="-25000"/>
          </a:p>
        </p:txBody>
      </p:sp>
      <p:graphicFrame>
        <p:nvGraphicFramePr>
          <p:cNvPr id="571396" name="Object 4"/>
          <p:cNvGraphicFramePr>
            <a:graphicFrameLocks noChangeAspect="1"/>
          </p:cNvGraphicFramePr>
          <p:nvPr/>
        </p:nvGraphicFramePr>
        <p:xfrm>
          <a:off x="838200" y="2935288"/>
          <a:ext cx="8153400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00" name="Equation" r:id="rId3" imgW="7022880" imgH="1015920" progId="Equation.3">
                  <p:embed/>
                </p:oleObj>
              </mc:Choice>
              <mc:Fallback>
                <p:oleObj name="Equation" r:id="rId3" imgW="7022880" imgH="1015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935288"/>
                        <a:ext cx="8153400" cy="1179512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398" name="Object 6"/>
          <p:cNvGraphicFramePr>
            <a:graphicFrameLocks noChangeAspect="1"/>
          </p:cNvGraphicFramePr>
          <p:nvPr/>
        </p:nvGraphicFramePr>
        <p:xfrm>
          <a:off x="7658100" y="4648200"/>
          <a:ext cx="266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01" name="Equation" r:id="rId5" imgW="177480" imgH="304560" progId="Equation.3">
                  <p:embed/>
                </p:oleObj>
              </mc:Choice>
              <mc:Fallback>
                <p:oleObj name="Equation" r:id="rId5" imgW="177480" imgH="304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8100" y="4648200"/>
                        <a:ext cx="266700" cy="4572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Pattern Classification</a:t>
            </a:r>
            <a:r>
              <a:rPr lang="en-US" altLang="en-US" b="0"/>
              <a:t>, Chapter 3</a:t>
            </a:r>
          </a:p>
        </p:txBody>
      </p:sp>
      <p:pic>
        <p:nvPicPr>
          <p:cNvPr id="579587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0"/>
            <a:ext cx="7467600" cy="68580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Pattern Classification</a:t>
            </a:r>
            <a:r>
              <a:rPr lang="en-US" altLang="en-US" b="0"/>
              <a:t>, Chapter 3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04800"/>
            <a:ext cx="9144000" cy="6096000"/>
          </a:xfrm>
        </p:spPr>
        <p:txBody>
          <a:bodyPr/>
          <a:lstStyle/>
          <a:p>
            <a:pPr lvl="2"/>
            <a:r>
              <a:rPr lang="en-US" altLang="en-US"/>
              <a:t>Optimal estimation</a:t>
            </a:r>
          </a:p>
          <a:p>
            <a:pPr lvl="3"/>
            <a:r>
              <a:rPr lang="en-US" altLang="en-US"/>
              <a:t>Let </a:t>
            </a:r>
            <a:r>
              <a:rPr lang="en-US" altLang="en-US">
                <a:sym typeface="Symbol" panose="05050102010706020507" pitchFamily="18" charset="2"/>
              </a:rPr>
              <a:t> = (</a:t>
            </a:r>
            <a:r>
              <a:rPr lang="en-US" altLang="en-US" baseline="-25000">
                <a:sym typeface="Symbol" panose="05050102010706020507" pitchFamily="18" charset="2"/>
              </a:rPr>
              <a:t>1</a:t>
            </a:r>
            <a:r>
              <a:rPr lang="en-US" altLang="en-US">
                <a:sym typeface="Symbol" panose="05050102010706020507" pitchFamily="18" charset="2"/>
              </a:rPr>
              <a:t>, </a:t>
            </a:r>
            <a:r>
              <a:rPr lang="en-US" altLang="en-US" baseline="-25000">
                <a:sym typeface="Symbol" panose="05050102010706020507" pitchFamily="18" charset="2"/>
              </a:rPr>
              <a:t>2</a:t>
            </a:r>
            <a:r>
              <a:rPr lang="en-US" altLang="en-US">
                <a:sym typeface="Symbol" panose="05050102010706020507" pitchFamily="18" charset="2"/>
              </a:rPr>
              <a:t>, …, </a:t>
            </a:r>
            <a:r>
              <a:rPr lang="en-US" altLang="en-US" baseline="-25000">
                <a:sym typeface="Symbol" panose="05050102010706020507" pitchFamily="18" charset="2"/>
              </a:rPr>
              <a:t>p</a:t>
            </a:r>
            <a:r>
              <a:rPr lang="en-US" altLang="en-US">
                <a:sym typeface="Symbol" panose="05050102010706020507" pitchFamily="18" charset="2"/>
              </a:rPr>
              <a:t>)</a:t>
            </a:r>
            <a:r>
              <a:rPr lang="en-US" altLang="en-US" baseline="30000">
                <a:sym typeface="Symbol" panose="05050102010706020507" pitchFamily="18" charset="2"/>
              </a:rPr>
              <a:t>t</a:t>
            </a:r>
            <a:r>
              <a:rPr lang="en-US" altLang="en-US">
                <a:sym typeface="Symbol" panose="05050102010706020507" pitchFamily="18" charset="2"/>
              </a:rPr>
              <a:t> and let </a:t>
            </a:r>
            <a:r>
              <a:rPr lang="en-US" altLang="en-US" baseline="-25000">
                <a:sym typeface="Symbol" panose="05050102010706020507" pitchFamily="18" charset="2"/>
              </a:rPr>
              <a:t></a:t>
            </a:r>
            <a:r>
              <a:rPr lang="en-US" altLang="en-US">
                <a:sym typeface="Symbol" panose="05050102010706020507" pitchFamily="18" charset="2"/>
              </a:rPr>
              <a:t> be the gradient operator</a:t>
            </a:r>
          </a:p>
          <a:p>
            <a:pPr lvl="3"/>
            <a:endParaRPr lang="en-US" altLang="en-US">
              <a:sym typeface="Symbol" panose="05050102010706020507" pitchFamily="18" charset="2"/>
            </a:endParaRPr>
          </a:p>
          <a:p>
            <a:pPr lvl="3"/>
            <a:endParaRPr lang="en-US" altLang="en-US">
              <a:sym typeface="Symbol" panose="05050102010706020507" pitchFamily="18" charset="2"/>
            </a:endParaRPr>
          </a:p>
          <a:p>
            <a:pPr lvl="3"/>
            <a:endParaRPr lang="en-US" altLang="en-US">
              <a:sym typeface="Symbol" panose="05050102010706020507" pitchFamily="18" charset="2"/>
            </a:endParaRPr>
          </a:p>
          <a:p>
            <a:pPr lvl="3"/>
            <a:endParaRPr lang="en-US" altLang="en-US">
              <a:sym typeface="Symbol" panose="05050102010706020507" pitchFamily="18" charset="2"/>
            </a:endParaRPr>
          </a:p>
          <a:p>
            <a:pPr lvl="3"/>
            <a:endParaRPr lang="en-US" altLang="en-US">
              <a:sym typeface="Symbol" panose="05050102010706020507" pitchFamily="18" charset="2"/>
            </a:endParaRPr>
          </a:p>
          <a:p>
            <a:pPr lvl="3"/>
            <a:r>
              <a:rPr lang="en-US" altLang="en-US">
                <a:sym typeface="Symbol" panose="05050102010706020507" pitchFamily="18" charset="2"/>
              </a:rPr>
              <a:t>We define l() as the log-likelihood function</a:t>
            </a:r>
          </a:p>
          <a:p>
            <a:pPr lvl="3" algn="ctr">
              <a:buFont typeface="Zapf Dingbats" charset="2"/>
              <a:buNone/>
            </a:pPr>
            <a:r>
              <a:rPr lang="en-US" altLang="en-US">
                <a:sym typeface="Symbol" panose="05050102010706020507" pitchFamily="18" charset="2"/>
              </a:rPr>
              <a:t>l() = ln P(D | )</a:t>
            </a:r>
          </a:p>
          <a:p>
            <a:pPr lvl="3">
              <a:buFont typeface="Zapf Dingbats" charset="2"/>
              <a:buNone/>
            </a:pPr>
            <a:endParaRPr lang="en-US" altLang="en-US">
              <a:sym typeface="Symbol" panose="05050102010706020507" pitchFamily="18" charset="2"/>
            </a:endParaRPr>
          </a:p>
          <a:p>
            <a:pPr lvl="3"/>
            <a:r>
              <a:rPr lang="en-US" altLang="en-US">
                <a:sym typeface="Symbol" panose="05050102010706020507" pitchFamily="18" charset="2"/>
              </a:rPr>
              <a:t>New problem statement:</a:t>
            </a:r>
          </a:p>
          <a:p>
            <a:pPr lvl="3">
              <a:buFont typeface="Zapf Dingbats" charset="2"/>
              <a:buNone/>
            </a:pPr>
            <a:r>
              <a:rPr lang="en-US" altLang="en-US">
                <a:sym typeface="Symbol" panose="05050102010706020507" pitchFamily="18" charset="2"/>
              </a:rPr>
              <a:t>	determine  that maximizes the log-likelihood</a:t>
            </a:r>
          </a:p>
          <a:p>
            <a:pPr lvl="3">
              <a:buFont typeface="Zapf Dingbats" charset="2"/>
              <a:buNone/>
            </a:pPr>
            <a:endParaRPr lang="en-US" altLang="en-US">
              <a:sym typeface="Symbol" panose="05050102010706020507" pitchFamily="18" charset="2"/>
            </a:endParaRPr>
          </a:p>
          <a:p>
            <a:pPr lvl="3" algn="ctr">
              <a:buFont typeface="Zapf Dingbats" charset="2"/>
              <a:buNone/>
            </a:pPr>
            <a:endParaRPr lang="en-US" altLang="en-US">
              <a:sym typeface="Symbol" panose="05050102010706020507" pitchFamily="18" charset="2"/>
            </a:endParaRPr>
          </a:p>
          <a:p>
            <a:pPr lvl="4">
              <a:buFont typeface="Zapf Dingbats" charset="2"/>
              <a:buNone/>
            </a:pPr>
            <a:endParaRPr lang="en-US" altLang="en-US"/>
          </a:p>
        </p:txBody>
      </p:sp>
      <p:graphicFrame>
        <p:nvGraphicFramePr>
          <p:cNvPr id="572420" name="Object 4"/>
          <p:cNvGraphicFramePr>
            <a:graphicFrameLocks noChangeAspect="1"/>
          </p:cNvGraphicFramePr>
          <p:nvPr/>
        </p:nvGraphicFramePr>
        <p:xfrm>
          <a:off x="3352800" y="1295400"/>
          <a:ext cx="3733800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23" name="Equation" r:id="rId3" imgW="2730240" imgH="876240" progId="Equation.3">
                  <p:embed/>
                </p:oleObj>
              </mc:Choice>
              <mc:Fallback>
                <p:oleObj name="Equation" r:id="rId3" imgW="2730240" imgH="876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295400"/>
                        <a:ext cx="3733800" cy="1198563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2421" name="Object 5"/>
          <p:cNvGraphicFramePr>
            <a:graphicFrameLocks noChangeAspect="1"/>
          </p:cNvGraphicFramePr>
          <p:nvPr/>
        </p:nvGraphicFramePr>
        <p:xfrm>
          <a:off x="3657600" y="5105400"/>
          <a:ext cx="30480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24" name="Equation" r:id="rId5" imgW="1777680" imgH="520560" progId="Equation.3">
                  <p:embed/>
                </p:oleObj>
              </mc:Choice>
              <mc:Fallback>
                <p:oleObj name="Equation" r:id="rId5" imgW="1777680" imgH="520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105400"/>
                        <a:ext cx="3048000" cy="89217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tory">
  <a:themeElements>
    <a:clrScheme name="Factory 1">
      <a:dk1>
        <a:srgbClr val="000054"/>
      </a:dk1>
      <a:lt1>
        <a:srgbClr val="EAEAEA"/>
      </a:lt1>
      <a:dk2>
        <a:srgbClr val="00007A"/>
      </a:dk2>
      <a:lt2>
        <a:srgbClr val="EBD189"/>
      </a:lt2>
      <a:accent1>
        <a:srgbClr val="FCAB40"/>
      </a:accent1>
      <a:accent2>
        <a:srgbClr val="555BAD"/>
      </a:accent2>
      <a:accent3>
        <a:srgbClr val="AAAABE"/>
      </a:accent3>
      <a:accent4>
        <a:srgbClr val="C8C8C8"/>
      </a:accent4>
      <a:accent5>
        <a:srgbClr val="FDD2AF"/>
      </a:accent5>
      <a:accent6>
        <a:srgbClr val="4C529C"/>
      </a:accent6>
      <a:hlink>
        <a:srgbClr val="B97C01"/>
      </a:hlink>
      <a:folHlink>
        <a:srgbClr val="CCFF33"/>
      </a:folHlink>
    </a:clrScheme>
    <a:fontScheme name="Facto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</a:objectDefaults>
  <a:extraClrSchemeLst>
    <a:extraClrScheme>
      <a:clrScheme name="Factory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Designs\Factory.pot</Template>
  <TotalTime>450</TotalTime>
  <Words>398</Words>
  <Application>Microsoft Office PowerPoint</Application>
  <PresentationFormat>On-screen Show (4:3)</PresentationFormat>
  <Paragraphs>191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Times New Roman</vt:lpstr>
      <vt:lpstr>Arial</vt:lpstr>
      <vt:lpstr>Arial Narrow</vt:lpstr>
      <vt:lpstr>Zapf Dingbats</vt:lpstr>
      <vt:lpstr>Comic Sans MS</vt:lpstr>
      <vt:lpstr>Symbol</vt:lpstr>
      <vt:lpstr>Wingdings</vt:lpstr>
      <vt:lpstr>Oberon LET</vt:lpstr>
      <vt:lpstr>新細明體</vt:lpstr>
      <vt:lpstr>Factory</vt:lpstr>
      <vt:lpstr>Microsoft Equation 3.0</vt:lpstr>
      <vt:lpstr>Microsoft 方程式編輯器 3.0</vt:lpstr>
      <vt:lpstr>PowerPoint Presentation</vt:lpstr>
      <vt:lpstr>Chapter 3: Maximum-Likelihood &amp; Bayesian Parameter Estimation (part 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Djamel Bouchaffra</dc:creator>
  <cp:lastModifiedBy>Dr Anup Nandy</cp:lastModifiedBy>
  <cp:revision>110</cp:revision>
  <cp:lastPrinted>2009-04-22T19:24:48Z</cp:lastPrinted>
  <dcterms:created xsi:type="dcterms:W3CDTF">2001-01-28T19:39:16Z</dcterms:created>
  <dcterms:modified xsi:type="dcterms:W3CDTF">2020-12-31T10:43:44Z</dcterms:modified>
</cp:coreProperties>
</file>