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3" r:id="rId1"/>
  </p:sldMasterIdLst>
  <p:notesMasterIdLst>
    <p:notesMasterId r:id="rId34"/>
  </p:notesMasterIdLst>
  <p:sldIdLst>
    <p:sldId id="281" r:id="rId2"/>
    <p:sldId id="265" r:id="rId3"/>
    <p:sldId id="292" r:id="rId4"/>
    <p:sldId id="257" r:id="rId5"/>
    <p:sldId id="258" r:id="rId6"/>
    <p:sldId id="259" r:id="rId7"/>
    <p:sldId id="260" r:id="rId8"/>
    <p:sldId id="282" r:id="rId9"/>
    <p:sldId id="284" r:id="rId10"/>
    <p:sldId id="283" r:id="rId11"/>
    <p:sldId id="262" r:id="rId12"/>
    <p:sldId id="266" r:id="rId13"/>
    <p:sldId id="261" r:id="rId14"/>
    <p:sldId id="263" r:id="rId15"/>
    <p:sldId id="287" r:id="rId16"/>
    <p:sldId id="269" r:id="rId17"/>
    <p:sldId id="285" r:id="rId18"/>
    <p:sldId id="270" r:id="rId19"/>
    <p:sldId id="286" r:id="rId20"/>
    <p:sldId id="271" r:id="rId21"/>
    <p:sldId id="272" r:id="rId22"/>
    <p:sldId id="273" r:id="rId23"/>
    <p:sldId id="274" r:id="rId24"/>
    <p:sldId id="288" r:id="rId25"/>
    <p:sldId id="289" r:id="rId26"/>
    <p:sldId id="290" r:id="rId27"/>
    <p:sldId id="275" r:id="rId28"/>
    <p:sldId id="291" r:id="rId29"/>
    <p:sldId id="276" r:id="rId30"/>
    <p:sldId id="277" r:id="rId31"/>
    <p:sldId id="278" r:id="rId32"/>
    <p:sldId id="279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00"/>
    <a:srgbClr val="FFDE9D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7" autoAdjust="0"/>
    <p:restoredTop sz="94614" autoAdjust="0"/>
  </p:normalViewPr>
  <p:slideViewPr>
    <p:cSldViewPr>
      <p:cViewPr varScale="1">
        <p:scale>
          <a:sx n="83" d="100"/>
          <a:sy n="83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091119D-A208-4C80-8B57-5221FECBC1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5257800" cy="6858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876800" y="228600"/>
            <a:ext cx="3810000" cy="2209800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 b="1">
                <a:solidFill>
                  <a:srgbClr val="FFFF00"/>
                </a:solidFill>
                <a:latin typeface="Helvetica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0" y="3124200"/>
            <a:ext cx="2743200" cy="2667000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09625"/>
            <a:ext cx="49911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562600" y="6172200"/>
            <a:ext cx="2895600" cy="457200"/>
          </a:xfrm>
        </p:spPr>
        <p:txBody>
          <a:bodyPr wrap="none"/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63E2-2838-4B18-9573-3DBEEC3E5A50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749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3694-0283-43B1-8264-67FEB3553332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429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8" y="889000"/>
            <a:ext cx="8885237" cy="1155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2438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324600"/>
            <a:ext cx="3962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457200" cy="381000"/>
          </a:xfrm>
        </p:spPr>
        <p:txBody>
          <a:bodyPr/>
          <a:lstStyle>
            <a:lvl1pPr>
              <a:defRPr/>
            </a:lvl1pPr>
          </a:lstStyle>
          <a:p>
            <a:fld id="{EE39ABB0-67AF-41AC-B602-C678B5149501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273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8" y="889000"/>
            <a:ext cx="8885237" cy="1155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2116138"/>
            <a:ext cx="4371975" cy="199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4259263"/>
            <a:ext cx="4371975" cy="199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2438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91000" y="6324600"/>
            <a:ext cx="3962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457200" cy="381000"/>
          </a:xfrm>
        </p:spPr>
        <p:txBody>
          <a:bodyPr/>
          <a:lstStyle>
            <a:lvl1pPr>
              <a:defRPr/>
            </a:lvl1pPr>
          </a:lstStyle>
          <a:p>
            <a:fld id="{393A3E25-8E2D-4742-A5B9-8AEDEC28C54E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548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BBD66-6C50-4A47-84EE-73FA4638EB3F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66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90369-4C3D-420B-A2B0-462E8F2249FF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77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0684-3445-417C-960A-9A666877BA29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779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DC1D0-EE42-476C-9489-75E66EA5B38F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13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2AD26-F54C-4053-A5EB-651828540B27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38A5E-52C3-4F85-A820-0DF47B64A731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14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BBCE6-8638-4F9C-BC86-DDDFE727F725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522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5E313-F919-4F7D-B109-728ED53FE5A3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08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3246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246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FFFF00"/>
                </a:solidFill>
                <a:latin typeface="Arial" panose="020B0604020202020204" pitchFamily="34" charset="0"/>
              </a:defRPr>
            </a:lvl1pPr>
          </a:lstStyle>
          <a:p>
            <a:fld id="{56157AED-06DA-42F4-835D-9FBB39C76971}" type="slidenum">
              <a:rPr lang="en-US" altLang="en-US"/>
              <a:pPr/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605838" y="0"/>
            <a:ext cx="533400" cy="457200"/>
          </a:xfrm>
          <a:prstGeom prst="rect">
            <a:avLst/>
          </a:prstGeom>
          <a:solidFill>
            <a:srgbClr val="E00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50000"/>
              </a:spcBef>
            </a:pPr>
            <a:fld id="{8775E05A-B7DD-4B05-872C-57E162B53610}" type="slidenum">
              <a:rPr lang="en-US" altLang="en-US" sz="1800" b="1">
                <a:latin typeface="Arial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800" b="1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13D-7B38-40E0-8ACA-3F301E360548}" type="slidenum">
              <a:rPr lang="en-US" altLang="en-US"/>
              <a:pPr/>
              <a:t>0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4800600" cy="68580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724400" y="304800"/>
            <a:ext cx="4267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b="1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Pattern Classification</a:t>
            </a:r>
            <a:r>
              <a:rPr lang="en-US" altLang="en-US" sz="3200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3200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3200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1600" b="1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 materials in these slides were taken from</a:t>
            </a:r>
            <a:r>
              <a:rPr lang="en-US" altLang="en-US" sz="1600" b="1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br>
              <a:rPr lang="en-US" altLang="en-US" sz="1600" b="1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1600" b="1" i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Pattern Classification (2nd ed) </a:t>
            </a:r>
            <a:r>
              <a:rPr lang="en-US" altLang="en-US" sz="1600" i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by R. O. Duda, P. E. Hart and D. G. Stork, John Wiley &amp; Sons, 2000</a:t>
            </a:r>
            <a:r>
              <a:rPr lang="en-US" altLang="en-US" sz="1600" b="1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br>
              <a:rPr lang="en-US" altLang="en-US" sz="1600" b="1">
                <a:solidFill>
                  <a:srgbClr val="FFFF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1600" b="1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with the permission of the authors and the publisher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50"/>
            <a:ext cx="4381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7926-EE6B-462F-880D-5EC8BAD93B98}" type="slidenum">
              <a:rPr lang="en-US" altLang="en-US"/>
              <a:pPr/>
              <a:t>9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990600"/>
            <a:ext cx="8323262" cy="526097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Solving for </a:t>
            </a:r>
            <a:r>
              <a:rPr lang="en-US" altLang="en-US" sz="2400">
                <a:latin typeface="Symbol" panose="05050102010706020507" pitchFamily="18" charset="2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and </a:t>
            </a:r>
            <a:r>
              <a:rPr lang="en-US" altLang="en-US" sz="2400">
                <a:latin typeface="Symbol" panose="05050102010706020507" pitchFamily="18" charset="2"/>
              </a:rPr>
              <a:t>s</a:t>
            </a:r>
            <a:r>
              <a:rPr lang="en-US" altLang="en-US" sz="2400" baseline="-25000">
                <a:latin typeface="Arial" panose="020B0604020202020204" pitchFamily="34" charset="0"/>
              </a:rPr>
              <a:t>n</a:t>
            </a:r>
            <a:r>
              <a:rPr lang="en-US" altLang="en-US" sz="2400" baseline="30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 yields: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From these equations we see as </a:t>
            </a:r>
            <a:r>
              <a:rPr lang="en-US" altLang="en-US" sz="2400" i="1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increases:</a:t>
            </a:r>
          </a:p>
          <a:p>
            <a:pPr lvl="1"/>
            <a:r>
              <a:rPr lang="en-US" altLang="en-US" sz="2400">
                <a:latin typeface="Arial" panose="020B0604020202020204" pitchFamily="34" charset="0"/>
              </a:rPr>
              <a:t>	the variance decreases monotonically</a:t>
            </a:r>
          </a:p>
          <a:p>
            <a:pPr lvl="1"/>
            <a:r>
              <a:rPr lang="en-US" altLang="en-US" sz="2400">
                <a:latin typeface="Arial" panose="020B0604020202020204" pitchFamily="34" charset="0"/>
              </a:rPr>
              <a:t>	the estimate of p(</a:t>
            </a:r>
            <a:r>
              <a:rPr lang="en-US" altLang="en-US" sz="2400">
                <a:latin typeface="Symbol" panose="05050102010706020507" pitchFamily="18" charset="2"/>
              </a:rPr>
              <a:t>m</a:t>
            </a:r>
            <a:r>
              <a:rPr lang="en-US" altLang="en-US" sz="2400">
                <a:latin typeface="Arial" panose="020B0604020202020204" pitchFamily="34" charset="0"/>
              </a:rPr>
              <a:t>|D) becomes more peaked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62000" y="2133600"/>
          <a:ext cx="51816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3" imgW="2209680" imgH="939600" progId="Equation.3">
                  <p:embed/>
                </p:oleObj>
              </mc:Choice>
              <mc:Fallback>
                <p:oleObj name="Equation" r:id="rId3" imgW="22096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5181600" cy="220345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6D1-5F6A-4D8A-A24E-775AC9BF7569}" type="slidenum">
              <a:rPr lang="en-US" altLang="en-US"/>
              <a:pPr/>
              <a:t>10</a:t>
            </a:fld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609600"/>
            <a:ext cx="8839200" cy="5486400"/>
          </a:xfrm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8176-0F1F-40BF-A574-274BA4B44BCA}" type="slidenum">
              <a:rPr lang="en-US" altLang="en-US"/>
              <a:pPr/>
              <a:t>11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301625"/>
            <a:ext cx="8704262" cy="5718175"/>
          </a:xfrm>
        </p:spPr>
        <p:txBody>
          <a:bodyPr/>
          <a:lstStyle/>
          <a:p>
            <a:pPr lvl="1"/>
            <a:r>
              <a:rPr lang="en-US" altLang="en-US" sz="2400">
                <a:latin typeface="Arial" panose="020B0604020202020204" pitchFamily="34" charset="0"/>
              </a:rPr>
              <a:t>The univariate case P(x | </a:t>
            </a:r>
            <a:r>
              <a:rPr lang="en-US" altLang="en-US" sz="2400">
                <a:latin typeface="Oberon LET" pitchFamily="2" charset="0"/>
              </a:rPr>
              <a:t>D</a:t>
            </a:r>
            <a:r>
              <a:rPr lang="en-US" altLang="en-US" sz="2400">
                <a:latin typeface="Arial" panose="020B0604020202020204" pitchFamily="34" charset="0"/>
              </a:rPr>
              <a:t>)</a:t>
            </a:r>
          </a:p>
          <a:p>
            <a:pPr lvl="2"/>
            <a:r>
              <a:rPr lang="en-US" altLang="en-US" sz="2000">
                <a:latin typeface="Arial" panose="020B0604020202020204" pitchFamily="34" charset="0"/>
              </a:rPr>
              <a:t>P(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 | </a:t>
            </a:r>
            <a:r>
              <a:rPr lang="en-US" altLang="en-US" sz="2000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) computed (in preceding discussion)</a:t>
            </a:r>
          </a:p>
          <a:p>
            <a:pPr lvl="2"/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P(x | </a:t>
            </a:r>
            <a:r>
              <a:rPr lang="en-US" altLang="en-US" sz="2000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) remains to be computed!</a:t>
            </a:r>
          </a:p>
          <a:p>
            <a:pPr lvl="2"/>
            <a:endParaRPr lang="en-US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/>
            <a:endParaRPr lang="en-US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	It provides: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We know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en-US" sz="2000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and how to compute 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(Desired class-conditional density P(x | </a:t>
            </a:r>
            <a:r>
              <a:rPr lang="en-US" altLang="en-US" sz="2000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, </a:t>
            </a:r>
            <a:r>
              <a:rPr lang="en-US" altLang="en-US" sz="2000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Therefore: using P(x | </a:t>
            </a:r>
            <a:r>
              <a:rPr lang="en-US" altLang="en-US" sz="2000">
                <a:solidFill>
                  <a:srgbClr val="33CCFF"/>
                </a:solidFill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000" baseline="-25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</a:t>
            </a:r>
            <a:r>
              <a:rPr lang="en-US" altLang="en-US" sz="2000" baseline="-25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together with P(</a:t>
            </a:r>
            <a:r>
              <a:rPr lang="en-US" altLang="en-US" sz="2000" baseline="-25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And using Bayes formula, we obtain the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CC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Bayesian classification rule:</a:t>
            </a:r>
            <a:endParaRPr lang="en-US" altLang="en-US" sz="2000">
              <a:solidFill>
                <a:srgbClr val="33CC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981200" y="1457325"/>
          <a:ext cx="5867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3" imgW="2666880" imgH="279360" progId="Equation.3">
                  <p:embed/>
                </p:oleObj>
              </mc:Choice>
              <mc:Fallback>
                <p:oleObj name="Equation" r:id="rId3" imgW="26668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57325"/>
                        <a:ext cx="5867400" cy="61436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5" imgW="152280" imgH="317160" progId="Equation.3">
                  <p:embed/>
                </p:oleObj>
              </mc:Choice>
              <mc:Fallback>
                <p:oleObj name="Equation" r:id="rId5" imgW="1522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819400" y="2133600"/>
          <a:ext cx="3733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7" imgW="1638000" imgH="241200" progId="Equation.3">
                  <p:embed/>
                </p:oleObj>
              </mc:Choice>
              <mc:Fallback>
                <p:oleObj name="Equation" r:id="rId7" imgW="16380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3733800" cy="55086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752600" y="5029200"/>
          <a:ext cx="6553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9" imgW="2654280" imgH="533160" progId="Equation.3">
                  <p:embed/>
                </p:oleObj>
              </mc:Choice>
              <mc:Fallback>
                <p:oleObj name="Equation" r:id="rId9" imgW="265428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6553200" cy="103187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  <p:graphicFrame>
        <p:nvGraphicFramePr>
          <p:cNvPr id="3994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2819400"/>
          <a:ext cx="1295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11" imgW="622080" imgH="241200" progId="Equation.3">
                  <p:embed/>
                </p:oleObj>
              </mc:Choice>
              <mc:Fallback>
                <p:oleObj name="Equation" r:id="rId11" imgW="6220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1295400" cy="503238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2614-C928-45D3-82D0-FA31150CF1FC}" type="slidenum">
              <a:rPr lang="en-US" altLang="en-US"/>
              <a:pPr/>
              <a:t>12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3.5 Bayesian Parameter Estimation: General Theory</a:t>
            </a:r>
            <a:b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P(x | </a:t>
            </a:r>
            <a:r>
              <a:rPr lang="en-US" altLang="en-US">
                <a:latin typeface="Oberon LET" pitchFamily="2" charset="0"/>
              </a:rPr>
              <a:t>D</a:t>
            </a:r>
            <a:r>
              <a:rPr lang="en-US" altLang="en-US">
                <a:latin typeface="Arial" panose="020B0604020202020204" pitchFamily="34" charset="0"/>
              </a:rPr>
              <a:t>) computation can be applied to any situation in which the unknown density can be parameterized: the basic assumptions are: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/>
            <a:r>
              <a:rPr lang="en-US" altLang="en-US">
                <a:latin typeface="Arial" panose="020B0604020202020204" pitchFamily="34" charset="0"/>
              </a:rPr>
              <a:t>The form of P(x |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) is assumed known, but the value of  is not known exactly</a:t>
            </a:r>
          </a:p>
          <a:p>
            <a:pPr lvl="2"/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Our knowledge about  is assumed to be contained in a known prior density P()</a:t>
            </a:r>
          </a:p>
          <a:p>
            <a:pPr lvl="2"/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The rest of our knowledge  is contained in a set </a:t>
            </a:r>
            <a:r>
              <a:rPr lang="en-US" altLang="en-US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of n random variables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,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, …,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that follows P(x)</a:t>
            </a:r>
          </a:p>
          <a:p>
            <a:pPr lvl="2"/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73A3-F148-4086-BD11-C86EF01B271D}" type="slidenum">
              <a:rPr lang="en-US" altLang="en-US"/>
              <a:pPr/>
              <a:t>13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8600"/>
            <a:ext cx="9009063" cy="61166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The basic problem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“Compute the posterior density P(</a:t>
            </a: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 | </a:t>
            </a:r>
            <a:r>
              <a:rPr lang="en-US" altLang="en-US" sz="2800">
                <a:solidFill>
                  <a:schemeClr val="accent1"/>
                </a:solidFill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then “Derive </a:t>
            </a: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P(</a:t>
            </a: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| </a:t>
            </a:r>
            <a:r>
              <a:rPr lang="en-US" altLang="en-US" sz="2800">
                <a:solidFill>
                  <a:schemeClr val="accent1"/>
                </a:solidFill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)”, where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  <a:t>Using Bayes formula, we have: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en-US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en-US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  <a:t>And by the independence assumption: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981200" y="4491038"/>
          <a:ext cx="43434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447560" imgH="431640" progId="Equation.3">
                  <p:embed/>
                </p:oleObj>
              </mc:Choice>
              <mc:Fallback>
                <p:oleObj name="Equation" r:id="rId3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1038"/>
                        <a:ext cx="4343400" cy="1293812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981200" y="2781300"/>
          <a:ext cx="4572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1752480" imgH="482400" progId="Equation.3">
                  <p:embed/>
                </p:oleObj>
              </mc:Choice>
              <mc:Fallback>
                <p:oleObj name="Equation" r:id="rId5" imgW="1752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81300"/>
                        <a:ext cx="4572000" cy="125730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5</a:t>
            </a:r>
          </a:p>
        </p:txBody>
      </p:sp>
      <p:graphicFrame>
        <p:nvGraphicFramePr>
          <p:cNvPr id="3584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95825" y="1219200"/>
          <a:ext cx="4371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7" imgW="1854000" imgH="279360" progId="Equation.3">
                  <p:embed/>
                </p:oleObj>
              </mc:Choice>
              <mc:Fallback>
                <p:oleObj name="Equation" r:id="rId7" imgW="18540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1219200"/>
                        <a:ext cx="4371975" cy="65881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D9AF-D396-48BA-90BA-48BCDF980D4C}" type="slidenum">
              <a:rPr lang="en-US" altLang="en-US"/>
              <a:pPr/>
              <a:t>14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76200"/>
            <a:ext cx="8885237" cy="1155700"/>
          </a:xfrm>
        </p:spPr>
        <p:txBody>
          <a:bodyPr/>
          <a:lstStyle/>
          <a:p>
            <a:r>
              <a:rPr lang="en-US" altLang="en-US" sz="3600"/>
              <a:t>Convergence (from notes)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105-A204-4FEA-8B9F-E408E6183E77}" type="slidenum">
              <a:rPr lang="en-US" altLang="en-US"/>
              <a:pPr/>
              <a:t>15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924800" cy="59436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Problems of Dimensionality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Problems involving 50 or 100 features are common (usually binary valued)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Note: microarray data might entail ~20000 real-valued features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Classification accuracy dependant on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dimensionality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amount of training data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discrete vs continuous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8F2D-CBF5-4B98-8485-5AF56692DE97}" type="slidenum">
              <a:rPr lang="en-US" altLang="en-US"/>
              <a:pPr/>
              <a:t>16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924800" cy="5943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Case of two class multivariate normal with the same covariance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P(x|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) ~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(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,), 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=1,2</a:t>
            </a:r>
          </a:p>
          <a:p>
            <a:pPr lvl="1"/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Statistically independent features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If the priors are equal then: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209800" y="3276600"/>
          <a:ext cx="5699125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3" imgW="2895480" imgH="1244520" progId="Equation.3">
                  <p:embed/>
                </p:oleObj>
              </mc:Choice>
              <mc:Fallback>
                <p:oleObj name="Equation" r:id="rId3" imgW="289548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5699125" cy="220821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B70-DD3E-41A3-9E3F-F580609915D9}" type="slidenum">
              <a:rPr lang="en-US" altLang="en-US"/>
              <a:pPr/>
              <a:t>17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839200" cy="55626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If features are </a:t>
            </a:r>
            <a:r>
              <a:rPr lang="en-US" altLang="en-US" sz="2000" b="1" i="1">
                <a:solidFill>
                  <a:srgbClr val="FF0000"/>
                </a:solidFill>
                <a:latin typeface="Arial" panose="020B0604020202020204" pitchFamily="34" charset="0"/>
              </a:rPr>
              <a:t>conditionally</a:t>
            </a:r>
            <a:r>
              <a:rPr lang="en-US" altLang="en-US" sz="2000">
                <a:latin typeface="Arial" panose="020B0604020202020204" pitchFamily="34" charset="0"/>
              </a:rPr>
              <a:t> independent then: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/>
            </a:r>
            <a:br>
              <a:rPr lang="en-US" altLang="en-US" sz="2000">
                <a:latin typeface="Arial" panose="020B0604020202020204" pitchFamily="34" charset="0"/>
              </a:rPr>
            </a:br>
            <a:endParaRPr lang="en-US" altLang="en-US" sz="20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Do we remember what conditional independence is?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Example for binary features: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Let p</a:t>
            </a:r>
            <a:r>
              <a:rPr lang="en-US" altLang="en-US" sz="1800" baseline="-25000">
                <a:solidFill>
                  <a:srgbClr val="FFFF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= Pr[x</a:t>
            </a:r>
            <a:r>
              <a:rPr lang="en-US" altLang="en-US" sz="1800" baseline="-25000">
                <a:solidFill>
                  <a:srgbClr val="FFFF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=1|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1800" baseline="-25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] then P(x|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1800" baseline="-25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) is the product of the p</a:t>
            </a:r>
            <a:r>
              <a:rPr lang="en-US" altLang="en-US" sz="1800" baseline="-25000">
                <a:solidFill>
                  <a:srgbClr val="FFFF00"/>
                </a:solidFill>
                <a:latin typeface="Arial" panose="020B0604020202020204" pitchFamily="34" charset="0"/>
              </a:rPr>
              <a:t>i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124200" y="1295400"/>
          <a:ext cx="347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2527200" imgH="1244520" progId="Equation.3">
                  <p:embed/>
                </p:oleObj>
              </mc:Choice>
              <mc:Fallback>
                <p:oleObj name="Equation" r:id="rId3" imgW="2527200" imgH="1244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3473450" cy="1709738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7B3A-9F64-4632-ADEE-6BE7E868596A}" type="slidenum">
              <a:rPr lang="en-US" altLang="en-US"/>
              <a:pPr/>
              <a:t>18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839200" cy="55626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Most useful features are the ones for which the difference between the means is large relative to the standard deviation</a:t>
            </a:r>
          </a:p>
          <a:p>
            <a:pPr lvl="3">
              <a:lnSpc>
                <a:spcPct val="90000"/>
              </a:lnSpc>
            </a:pPr>
            <a:r>
              <a:rPr lang="en-US" altLang="en-US" sz="1800">
                <a:latin typeface="Arial" panose="020B0604020202020204" pitchFamily="34" charset="0"/>
              </a:rPr>
              <a:t>Doesn’t require independence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8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Adding independent features helps increase </a:t>
            </a:r>
            <a:r>
              <a:rPr lang="en-US" altLang="en-US" sz="2000" i="1">
                <a:latin typeface="Arial" panose="020B0604020202020204" pitchFamily="34" charset="0"/>
              </a:rPr>
              <a:t>r 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 reduce error</a:t>
            </a:r>
            <a:endParaRPr lang="en-US" altLang="en-US" sz="20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endParaRPr lang="en-US" altLang="en-US" sz="20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Caution: adding features increases cost &amp; complexity of feature extractor and classifier</a:t>
            </a:r>
          </a:p>
          <a:p>
            <a:pPr lvl="2">
              <a:lnSpc>
                <a:spcPct val="90000"/>
              </a:lnSpc>
            </a:pPr>
            <a:endParaRPr lang="en-US" altLang="en-US" sz="20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It has frequently been observed </a:t>
            </a:r>
            <a:r>
              <a:rPr lang="en-US" altLang="en-US" sz="2000" u="sng">
                <a:latin typeface="Arial" panose="020B0604020202020204" pitchFamily="34" charset="0"/>
              </a:rPr>
              <a:t>in practice</a:t>
            </a:r>
            <a:r>
              <a:rPr lang="en-US" altLang="en-US" sz="2000">
                <a:latin typeface="Arial" panose="020B0604020202020204" pitchFamily="34" charset="0"/>
              </a:rPr>
              <a:t> that, beyond a certain point, the inclusion of additional features leads to worse rather than better performance: </a:t>
            </a:r>
          </a:p>
          <a:p>
            <a:pPr lvl="3">
              <a:lnSpc>
                <a:spcPct val="90000"/>
              </a:lnSpc>
            </a:pPr>
            <a:r>
              <a:rPr lang="en-US" altLang="en-US" sz="1800" u="sng">
                <a:solidFill>
                  <a:schemeClr val="hlink"/>
                </a:solidFill>
                <a:latin typeface="Arial" panose="020B0604020202020204" pitchFamily="34" charset="0"/>
              </a:rPr>
              <a:t>we have the wrong model !</a:t>
            </a:r>
          </a:p>
          <a:p>
            <a:pPr lvl="3">
              <a:lnSpc>
                <a:spcPct val="90000"/>
              </a:lnSpc>
            </a:pPr>
            <a:r>
              <a:rPr lang="en-US" altLang="en-US" sz="1800" u="sng">
                <a:solidFill>
                  <a:schemeClr val="hlink"/>
                </a:solidFill>
                <a:latin typeface="Arial" panose="020B0604020202020204" pitchFamily="34" charset="0"/>
              </a:rPr>
              <a:t>we don’t have enough training data to support the additional dimensions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8001000" cy="44196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SzTx/>
              <a:buFont typeface="Zapf Dingbats" charset="2"/>
              <a:buChar char="l"/>
            </a:pPr>
            <a:r>
              <a:rPr lang="en-US" altLang="en-US" sz="2800"/>
              <a:t>Bayesian Estimation (BE)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Bayesian Parameter Estimation: Gaussian Case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Bayesian Parameter Estimation: General Estimation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Problems of Dimensionality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Computational Complexity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Component Analysis and Discriminants</a:t>
            </a:r>
          </a:p>
          <a:p>
            <a:pPr>
              <a:buFont typeface="Zapf Dingbats" charset="2"/>
              <a:buChar char="l"/>
            </a:pPr>
            <a:r>
              <a:rPr lang="en-US" altLang="en-US" sz="2800"/>
              <a:t> Hidden Markov Models</a:t>
            </a:r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FFFF00"/>
                </a:solidFill>
                <a:latin typeface="Arial" panose="020B0604020202020204" pitchFamily="34" charset="0"/>
              </a:rPr>
              <a:t>Chapter 3:</a:t>
            </a:r>
            <a:br>
              <a:rPr lang="en-US" altLang="en-US" sz="4000" b="1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FFFF00"/>
                </a:solidFill>
                <a:latin typeface="Arial" panose="020B0604020202020204" pitchFamily="34" charset="0"/>
              </a:rPr>
              <a:t>Maximum-Likelihood and Bayesian Parameter Estimation (part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64ED-F727-44B9-A505-50D113EB61FE}" type="slidenum">
              <a:rPr lang="en-US" altLang="en-US"/>
              <a:pPr/>
              <a:t>19</a:t>
            </a:fld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609600"/>
            <a:ext cx="7772400" cy="5943600"/>
          </a:xfrm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448175" y="330676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448175" y="3306763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09E9-B8B5-483C-A188-596D22D3F465}" type="slidenum">
              <a:rPr lang="en-US" altLang="en-US"/>
              <a:pPr/>
              <a:t>20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8839200" cy="5943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 Computational Complexity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1"/>
            <a:r>
              <a:rPr lang="en-US" altLang="en-US">
                <a:latin typeface="Arial" panose="020B0604020202020204" pitchFamily="34" charset="0"/>
              </a:rPr>
              <a:t>Our design methodology is affected by the computational difficulty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/>
            <a:r>
              <a:rPr lang="en-US" altLang="en-US">
                <a:latin typeface="Arial" panose="020B0604020202020204" pitchFamily="34" charset="0"/>
              </a:rPr>
              <a:t>“big oh” notation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f(x) = O(h(x)) “big oh of h(x)”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If: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(An upper bound on f(x) grows no worse than h(x) for sufficiently large x!)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f(x) = 2+3x+4x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endParaRPr lang="en-US" altLang="en-US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g(x) = x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aseline="30000">
                <a:latin typeface="Arial" panose="020B0604020202020204" pitchFamily="34" charset="0"/>
              </a:rPr>
              <a:t>	</a:t>
            </a:r>
            <a:r>
              <a:rPr lang="en-US" altLang="en-US">
                <a:latin typeface="Arial" panose="020B0604020202020204" pitchFamily="34" charset="0"/>
              </a:rPr>
              <a:t>f(x) = O(x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600200" y="3352800"/>
          <a:ext cx="441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3365280" imgH="393480" progId="Equation.3">
                  <p:embed/>
                </p:oleObj>
              </mc:Choice>
              <mc:Fallback>
                <p:oleObj name="Equation" r:id="rId3" imgW="33652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419600" cy="51752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CFE-7271-4BB1-9982-51741BA111D3}" type="slidenum">
              <a:rPr lang="en-US" altLang="en-US"/>
              <a:pPr/>
              <a:t>21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991600" cy="5105400"/>
          </a:xfrm>
        </p:spPr>
        <p:txBody>
          <a:bodyPr/>
          <a:lstStyle/>
          <a:p>
            <a:pPr lvl="3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“big oh” is not unique!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     f(x) = O(x</a:t>
            </a:r>
            <a:r>
              <a:rPr lang="en-US" altLang="en-US" sz="3200" baseline="30000">
                <a:latin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</a:rPr>
              <a:t>); f(x) = O(x</a:t>
            </a:r>
            <a:r>
              <a:rPr lang="en-US" altLang="en-US" sz="3200" baseline="30000">
                <a:latin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</a:rPr>
              <a:t>); f(x) = O(x</a:t>
            </a:r>
            <a:r>
              <a:rPr lang="en-US" altLang="en-US" sz="3200" baseline="30000">
                <a:latin typeface="Arial" panose="020B0604020202020204" pitchFamily="34" charset="0"/>
              </a:rPr>
              <a:t>4</a:t>
            </a:r>
            <a:r>
              <a:rPr lang="en-US" altLang="en-US" sz="3200">
                <a:latin typeface="Arial" panose="020B0604020202020204" pitchFamily="34" charset="0"/>
              </a:rPr>
              <a:t>)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latin typeface="Arial" panose="020B0604020202020204" pitchFamily="34" charset="0"/>
              </a:rPr>
              <a:t/>
            </a:r>
            <a:br>
              <a:rPr lang="en-US" altLang="en-US" sz="3200">
                <a:latin typeface="Arial" panose="020B0604020202020204" pitchFamily="34" charset="0"/>
              </a:rPr>
            </a:br>
            <a:endParaRPr lang="en-US" altLang="en-US" sz="32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3200">
                <a:latin typeface="Arial" panose="020B0604020202020204" pitchFamily="34" charset="0"/>
              </a:rPr>
              <a:t>“big theta” notation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f(x) =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200">
                <a:latin typeface="Arial" panose="020B0604020202020204" pitchFamily="34" charset="0"/>
              </a:rPr>
              <a:t>(h(x))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If: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f(x) =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200">
                <a:latin typeface="Arial" panose="020B0604020202020204" pitchFamily="34" charset="0"/>
              </a:rPr>
              <a:t>(x</a:t>
            </a:r>
            <a:r>
              <a:rPr lang="en-US" altLang="en-US" sz="3200" baseline="30000">
                <a:latin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</a:rPr>
              <a:t>) but f(x)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 </a:t>
            </a:r>
            <a:r>
              <a:rPr lang="en-US" altLang="en-US" sz="3200">
                <a:latin typeface="Arial" panose="020B0604020202020204" pitchFamily="34" charset="0"/>
              </a:rPr>
              <a:t>(x</a:t>
            </a:r>
            <a:r>
              <a:rPr lang="en-US" altLang="en-US" sz="3200" baseline="30000">
                <a:latin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</a:rPr>
              <a:t>) 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981200" y="3581400"/>
          <a:ext cx="457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2946240" imgH="761760" progId="Equation.3">
                  <p:embed/>
                </p:oleObj>
              </mc:Choice>
              <mc:Fallback>
                <p:oleObj name="Equation" r:id="rId3" imgW="294624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572000" cy="95250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7420-AB1F-4D4D-B64B-161AFC144062}" type="slidenum">
              <a:rPr lang="en-US" altLang="en-US"/>
              <a:pPr/>
              <a:t>22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"/>
            <a:ext cx="7467600" cy="5715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Complexity of the ML Estimation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Gaussian priors in </a:t>
            </a:r>
            <a:r>
              <a:rPr lang="en-US" altLang="en-US" i="1">
                <a:latin typeface="Arial" panose="020B0604020202020204" pitchFamily="34" charset="0"/>
              </a:rPr>
              <a:t>d</a:t>
            </a:r>
            <a:r>
              <a:rPr lang="en-US" altLang="en-US">
                <a:latin typeface="Arial" panose="020B0604020202020204" pitchFamily="34" charset="0"/>
              </a:rPr>
              <a:t> dimensions classifier with 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 training samples for each of </a:t>
            </a:r>
            <a:r>
              <a:rPr lang="en-US" altLang="en-US" i="1">
                <a:latin typeface="Arial" panose="020B0604020202020204" pitchFamily="34" charset="0"/>
              </a:rPr>
              <a:t>c</a:t>
            </a:r>
            <a:r>
              <a:rPr lang="en-US" altLang="en-US">
                <a:latin typeface="Arial" panose="020B0604020202020204" pitchFamily="34" charset="0"/>
              </a:rPr>
              <a:t> classes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For each category, we have to compute the discriminant function</a:t>
            </a:r>
          </a:p>
          <a:p>
            <a:pPr lvl="2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Total = O(</a:t>
            </a:r>
            <a:r>
              <a:rPr lang="en-US" altLang="en-US" i="1">
                <a:latin typeface="Arial" panose="020B0604020202020204" pitchFamily="34" charset="0"/>
              </a:rPr>
              <a:t>d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Total for </a:t>
            </a:r>
            <a:r>
              <a:rPr lang="en-US" altLang="en-US" i="1">
                <a:latin typeface="Arial" panose="020B0604020202020204" pitchFamily="34" charset="0"/>
              </a:rPr>
              <a:t>c</a:t>
            </a:r>
            <a:r>
              <a:rPr lang="en-US" altLang="en-US">
                <a:latin typeface="Arial" panose="020B0604020202020204" pitchFamily="34" charset="0"/>
              </a:rPr>
              <a:t> classes = O(</a:t>
            </a:r>
            <a:r>
              <a:rPr lang="en-US" altLang="en-US" i="1">
                <a:latin typeface="Arial" panose="020B0604020202020204" pitchFamily="34" charset="0"/>
              </a:rPr>
              <a:t>cd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)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 O(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b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Cost increase when </a:t>
            </a:r>
            <a:r>
              <a:rPr lang="en-US" altLang="en-US" i="1">
                <a:latin typeface="Arial" panose="020B0604020202020204" pitchFamily="34" charset="0"/>
              </a:rPr>
              <a:t>d </a:t>
            </a:r>
            <a:r>
              <a:rPr lang="en-US" altLang="en-US">
                <a:latin typeface="Arial" panose="020B0604020202020204" pitchFamily="34" charset="0"/>
              </a:rPr>
              <a:t>and 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 are large!</a:t>
            </a: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33400" y="2957513"/>
          <a:ext cx="84947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3708360" imgH="761760" progId="Equation.3">
                  <p:embed/>
                </p:oleObj>
              </mc:Choice>
              <mc:Fallback>
                <p:oleObj name="Equation" r:id="rId3" imgW="370836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57513"/>
                        <a:ext cx="8494713" cy="174307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A060-713C-4120-922E-32D2866E9F7D}" type="slidenum">
              <a:rPr lang="en-US" altLang="en-US"/>
              <a:pPr/>
              <a:t>23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Dimensionality of model vs size of training data</a:t>
            </a:r>
          </a:p>
          <a:p>
            <a:pPr lvl="1"/>
            <a:r>
              <a:rPr lang="en-US" altLang="en-US"/>
              <a:t>Issue: not enough data to support the model</a:t>
            </a:r>
          </a:p>
          <a:p>
            <a:pPr lvl="1"/>
            <a:r>
              <a:rPr lang="en-US" altLang="en-US"/>
              <a:t>Possible solutions:</a:t>
            </a:r>
          </a:p>
          <a:p>
            <a:pPr lvl="2"/>
            <a:r>
              <a:rPr lang="en-US" altLang="en-US"/>
              <a:t>Reduce model dimensionality</a:t>
            </a:r>
          </a:p>
          <a:p>
            <a:pPr lvl="2"/>
            <a:r>
              <a:rPr lang="en-US" altLang="en-US"/>
              <a:t>Make (possibly incorrect) assumptions to better estimate </a:t>
            </a:r>
            <a:r>
              <a:rPr lang="en-US" altLang="en-US" b="1">
                <a:sym typeface="Symbol" panose="05050102010706020507" pitchFamily="18" charset="2"/>
              </a:rPr>
              <a:t>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85-9F8E-4725-9E0B-037742516AE1}" type="slidenum">
              <a:rPr lang="en-US" altLang="en-US"/>
              <a:pPr/>
              <a:t>24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Estimate better </a:t>
            </a:r>
            <a:r>
              <a:rPr lang="en-US" altLang="en-US" b="1">
                <a:sym typeface="Symbol" panose="05050102010706020507" pitchFamily="18" charset="2"/>
              </a:rPr>
              <a:t>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/>
              <a:t>use data pooled from all classes</a:t>
            </a:r>
          </a:p>
          <a:p>
            <a:pPr lvl="2"/>
            <a:r>
              <a:rPr lang="en-US" altLang="en-US"/>
              <a:t>normalization issues</a:t>
            </a:r>
          </a:p>
          <a:p>
            <a:pPr lvl="1"/>
            <a:r>
              <a:rPr lang="en-US" altLang="en-US"/>
              <a:t>use pseudo-Bayesian form</a:t>
            </a:r>
            <a:r>
              <a:rPr lang="en-US" altLang="en-US">
                <a:sym typeface="Symbol" panose="05050102010706020507" pitchFamily="18" charset="2"/>
              </a:rPr>
              <a:t> </a:t>
            </a:r>
            <a:r>
              <a:rPr lang="en-US" altLang="en-US" b="1">
                <a:sym typeface="Symbol" panose="05050102010706020507" pitchFamily="18" charset="2"/>
              </a:rPr>
              <a:t></a:t>
            </a:r>
            <a:r>
              <a:rPr lang="en-US" altLang="en-US" b="1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 + (1-)</a:t>
            </a:r>
            <a:r>
              <a:rPr lang="en-US" altLang="en-US" b="1">
                <a:sym typeface="Symbol" panose="05050102010706020507" pitchFamily="18" charset="2"/>
              </a:rPr>
              <a:t></a:t>
            </a:r>
            <a:r>
              <a:rPr lang="en-US" altLang="en-US" b="1" baseline="-25000">
                <a:sym typeface="Symbol" panose="05050102010706020507" pitchFamily="18" charset="2"/>
              </a:rPr>
              <a:t>n</a:t>
            </a: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“doctor” </a:t>
            </a:r>
            <a:r>
              <a:rPr lang="en-US" altLang="en-US" b="1">
                <a:sym typeface="Symbol" panose="05050102010706020507" pitchFamily="18" charset="2"/>
              </a:rPr>
              <a:t> </a:t>
            </a:r>
            <a:r>
              <a:rPr lang="en-US" altLang="en-US">
                <a:sym typeface="Symbol" panose="05050102010706020507" pitchFamily="18" charset="2"/>
              </a:rPr>
              <a:t>by thresholding entries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reduces chance correlations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assume statistical independence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zero all off-diagonal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F7F-C096-4FF9-8BCD-3CA4F99F06E0}" type="slidenum">
              <a:rPr lang="en-US" altLang="en-US"/>
              <a:pPr/>
              <a:t>25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381000"/>
            <a:ext cx="8885237" cy="1155700"/>
          </a:xfrm>
        </p:spPr>
        <p:txBody>
          <a:bodyPr/>
          <a:lstStyle/>
          <a:p>
            <a:r>
              <a:rPr lang="en-US" altLang="en-US"/>
              <a:t>Shrinkage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1905000"/>
            <a:ext cx="9009062" cy="4135438"/>
          </a:xfrm>
        </p:spPr>
        <p:txBody>
          <a:bodyPr/>
          <a:lstStyle/>
          <a:p>
            <a:r>
              <a:rPr lang="en-US" altLang="en-US" sz="2800"/>
              <a:t>Shrinkage: weighted combination of common and individual covariances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We can also shrink the estimate common covariances toward the identity matrix</a:t>
            </a:r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995613"/>
          <a:ext cx="6026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3" imgW="2514600" imgH="431640" progId="Equation.3">
                  <p:embed/>
                </p:oleObj>
              </mc:Choice>
              <mc:Fallback>
                <p:oleObj name="Equation" r:id="rId3" imgW="25146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95613"/>
                        <a:ext cx="6026150" cy="103505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5546725"/>
          <a:ext cx="6172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5" imgW="2273040" imgH="203040" progId="Equation.3">
                  <p:embed/>
                </p:oleObj>
              </mc:Choice>
              <mc:Fallback>
                <p:oleObj name="Equation" r:id="rId5" imgW="2273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46725"/>
                        <a:ext cx="6172200" cy="54927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619F-2364-44E0-89DC-BAC4DFAA2A8E}" type="slidenum">
              <a:rPr lang="en-US" altLang="en-US"/>
              <a:pPr/>
              <a:t>26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88392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Component Analysis and Discriminants</a:t>
            </a: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Combine features in order to reduce the dimension of the feature space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Linear combinations are simple to compute and tractable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Project high dimensional data onto a lower dimensional space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Two classical approaches for finding “optimal” linear transformation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PCA (Principal Component Analysis) “Projection that best </a:t>
            </a:r>
            <a:r>
              <a:rPr lang="en-US" altLang="en-US">
                <a:solidFill>
                  <a:srgbClr val="33CCFF"/>
                </a:solidFill>
                <a:latin typeface="Arial" panose="020B0604020202020204" pitchFamily="34" charset="0"/>
              </a:rPr>
              <a:t>represents</a:t>
            </a:r>
            <a:r>
              <a:rPr lang="en-US" altLang="en-US">
                <a:latin typeface="Arial" panose="020B0604020202020204" pitchFamily="34" charset="0"/>
              </a:rPr>
              <a:t> the data in a least- square sense”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MDA (Multiple Discriminant Analysis) “Projection that best </a:t>
            </a:r>
            <a:r>
              <a:rPr lang="en-US" altLang="en-US">
                <a:solidFill>
                  <a:srgbClr val="33CCFF"/>
                </a:solidFill>
                <a:latin typeface="Arial" panose="020B0604020202020204" pitchFamily="34" charset="0"/>
              </a:rPr>
              <a:t>separates</a:t>
            </a:r>
            <a:r>
              <a:rPr lang="en-US" altLang="en-US">
                <a:solidFill>
                  <a:srgbClr val="BE120E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the data in a least-squares sense”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D5F9-62CE-45D1-89F2-0ABE696D6995}" type="slidenum">
              <a:rPr lang="en-US" altLang="en-US"/>
              <a:pPr/>
              <a:t>27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0"/>
            <a:ext cx="8885237" cy="1155700"/>
          </a:xfrm>
        </p:spPr>
        <p:txBody>
          <a:bodyPr/>
          <a:lstStyle/>
          <a:p>
            <a:r>
              <a:rPr lang="en-US" altLang="en-US"/>
              <a:t>PCA (from notes)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F9D-46E7-4B0F-A9C4-3A247E25E19A}" type="slidenum">
              <a:rPr lang="en-US" altLang="en-US"/>
              <a:pPr/>
              <a:t>28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8839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 Hidden Markov Models: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Markov Chains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Goal: make a sequence of decisions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Processes that unfold in time, states at time t are influenced by a state at time t-1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Applications: speech recognition, gesture recognition, parts of speech tagging and DNA sequencing, 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Any temporal process without memory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= {(1), (2), (3), …, (T)} sequence of states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	We might have </a:t>
            </a:r>
            <a:r>
              <a:rPr lang="en-US" altLang="en-US" baseline="300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= {1, 4, 2, 2, 1, 4} </a:t>
            </a:r>
            <a:b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system can revisit a state at different steps and not every state need to be visited</a:t>
            </a: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210550" y="661352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1" y="152400"/>
            <a:ext cx="8885237" cy="1155700"/>
          </a:xfrm>
        </p:spPr>
        <p:txBody>
          <a:bodyPr/>
          <a:lstStyle/>
          <a:p>
            <a:r>
              <a:rPr lang="en-US" dirty="0" smtClean="0"/>
              <a:t>Example on MLE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BD66-6C50-4A47-84EE-73FA4638EB3F}" type="slidenum">
              <a:rPr lang="en-US" altLang="en-US" smtClean="0"/>
              <a:pPr/>
              <a:t>2</a:t>
            </a:fld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7445" r="67778" b="10046"/>
          <a:stretch/>
        </p:blipFill>
        <p:spPr>
          <a:xfrm rot="5400000">
            <a:off x="3200399" y="432954"/>
            <a:ext cx="1981201" cy="3733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t="26323" r="36666" b="2648"/>
          <a:stretch/>
        </p:blipFill>
        <p:spPr>
          <a:xfrm rot="5400000">
            <a:off x="899391" y="3089565"/>
            <a:ext cx="22098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2" t="2648" r="6667"/>
          <a:stretch/>
        </p:blipFill>
        <p:spPr>
          <a:xfrm rot="5400000">
            <a:off x="5487369" y="2484542"/>
            <a:ext cx="2133600" cy="50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0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6326-8064-412B-B467-BCE9A501295C}" type="slidenum">
              <a:rPr lang="en-US" altLang="en-US"/>
              <a:pPr/>
              <a:t>29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>
                <a:latin typeface="Arial" panose="020B0604020202020204" pitchFamily="34" charset="0"/>
              </a:rPr>
              <a:t> First-order Markov models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lvl="2"/>
            <a:r>
              <a:rPr lang="en-US" altLang="en-US">
                <a:latin typeface="Arial" panose="020B0604020202020204" pitchFamily="34" charset="0"/>
              </a:rPr>
              <a:t>Our productions of any sequence is described by the transition probabilities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P(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(t + 1) | 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(t)) = a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ij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210550" y="661352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905D-2736-4384-B1D6-0A22A8061CB9}" type="slidenum">
              <a:rPr lang="en-US" altLang="en-US"/>
              <a:pPr/>
              <a:t>30</a:t>
            </a:fld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153150"/>
          </a:xfrm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210550" y="661352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137E-0833-4A6E-AA1D-E7807F67F82F}" type="slidenum">
              <a:rPr lang="en-US" altLang="en-US"/>
              <a:pPr/>
              <a:t>31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001000" cy="5562600"/>
          </a:xfrm>
        </p:spPr>
        <p:txBody>
          <a:bodyPr/>
          <a:lstStyle/>
          <a:p>
            <a:pPr lvl="1">
              <a:buFont typeface="Symbol" panose="05050102010706020507" pitchFamily="18" charset="2"/>
              <a:buNone/>
            </a:pP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 = (a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ij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, </a:t>
            </a:r>
            <a:r>
              <a:rPr lang="en-US" altLang="en-US" sz="3200" baseline="300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P(</a:t>
            </a:r>
            <a:r>
              <a:rPr lang="en-US" altLang="en-US" sz="3200" baseline="300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|</a:t>
            </a:r>
            <a:r>
              <a:rPr lang="en-US" altLang="en-US" sz="3200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) = 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14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. 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42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. 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22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. 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21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. a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14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. P((1) = </a:t>
            </a:r>
            <a:r>
              <a:rPr lang="en-US" altLang="en-US" sz="32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buFont typeface="Symbol" panose="05050102010706020507" pitchFamily="18" charset="2"/>
              <a:buNone/>
            </a:pPr>
            <a:endParaRPr lang="en-US" altLang="en-US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chemeClr val="accent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Example: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speech recognition</a:t>
            </a:r>
            <a:b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“production of spoken words”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Production of the word: “pattern” represented by phonemes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			/p/ /a/ /tt/ /er/ /n/ //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( // = silent state)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Transitions from /p/ to /a/, /a/ to /tt/, /tt/ to er/, /er/ to /n/ and /n/ to a silent state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10550" y="661352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C647-46C4-4D2D-88D6-C3B94108F598}" type="slidenum">
              <a:rPr lang="en-US" altLang="en-US"/>
              <a:pPr/>
              <a:t>3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7772400" cy="662940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Bayesian Estimation</a:t>
            </a:r>
            <a:r>
              <a:rPr lang="en-US" altLang="en-US" dirty="0">
                <a:latin typeface="Arial" panose="020B0604020202020204" pitchFamily="34" charset="0"/>
              </a:rPr>
              <a:t> (Bayesian learning to pattern classification problems)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In MLE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 was supposed fix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In BE  is a random variable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The computation of posterior probabilities P(</a:t>
            </a:r>
            <a:r>
              <a:rPr lang="en-US" altLang="en-US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 | x) lies at the heart of Bayesian classification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Goal: compute P(</a:t>
            </a:r>
            <a:r>
              <a:rPr lang="en-US" altLang="en-US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 | x, </a:t>
            </a:r>
            <a:r>
              <a:rPr lang="en-US" altLang="en-US" i="1" dirty="0">
                <a:latin typeface="CAC Champagne" pitchFamily="2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Given the sample </a:t>
            </a:r>
            <a:r>
              <a:rPr lang="en-US" altLang="en-US" i="1" dirty="0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, Bayes formula can be written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09800" y="4800600"/>
          <a:ext cx="53340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2374560" imgH="647640" progId="Equation.3">
                  <p:embed/>
                </p:oleObj>
              </mc:Choice>
              <mc:Fallback>
                <p:oleObj name="Equation" r:id="rId3" imgW="237456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5334000" cy="145256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5" imgW="152280" imgH="317160" progId="Equation.3">
                  <p:embed/>
                </p:oleObj>
              </mc:Choice>
              <mc:Fallback>
                <p:oleObj name="Equation" r:id="rId5" imgW="1522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351B-CD28-4593-82E9-31B718BD1276}" type="slidenum">
              <a:rPr lang="en-US" altLang="en-US"/>
              <a:pPr/>
              <a:t>4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7772400" cy="4495800"/>
          </a:xfrm>
        </p:spPr>
        <p:txBody>
          <a:bodyPr/>
          <a:lstStyle/>
          <a:p>
            <a:r>
              <a:rPr lang="en-US" altLang="en-US" sz="2800">
                <a:latin typeface="Arial" panose="020B0604020202020204" pitchFamily="34" charset="0"/>
              </a:rPr>
              <a:t>To demonstrate the preceding equation, use: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84250" y="1555750"/>
          <a:ext cx="79375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3682800" imgH="1930320" progId="Equation.3">
                  <p:embed/>
                </p:oleObj>
              </mc:Choice>
              <mc:Fallback>
                <p:oleObj name="Equation" r:id="rId3" imgW="3682800" imgH="1930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55750"/>
                        <a:ext cx="7937500" cy="415925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383-FB8C-4D66-A78B-FA41F40DB315}" type="slidenum">
              <a:rPr lang="en-US" altLang="en-US"/>
              <a:pPr/>
              <a:t>5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172200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Bayesian Parameter Estimation: Gaussian Case</a:t>
            </a:r>
            <a:b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33CCFF"/>
                </a:solidFill>
                <a:latin typeface="Arial" panose="020B0604020202020204" pitchFamily="34" charset="0"/>
              </a:rPr>
              <a:t>Goal:</a:t>
            </a:r>
            <a:r>
              <a:rPr lang="en-US" altLang="en-US" sz="2800">
                <a:latin typeface="Arial" panose="020B0604020202020204" pitchFamily="34" charset="0"/>
              </a:rPr>
              <a:t> Estimate </a:t>
            </a:r>
            <a: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  <a:t> </a:t>
            </a:r>
            <a:r>
              <a:rPr lang="en-US" altLang="en-US" sz="2800">
                <a:latin typeface="Arial" panose="020B0604020202020204" pitchFamily="34" charset="0"/>
              </a:rPr>
              <a:t>using the a-posteriori density 	    P(</a:t>
            </a:r>
            <a: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  <a:t> | </a:t>
            </a:r>
            <a:r>
              <a:rPr lang="en-US" altLang="en-US" sz="2800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br>
              <a:rPr lang="en-US" altLang="en-US" sz="2800"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latin typeface="Arial" panose="020B0604020202020204" pitchFamily="34" charset="0"/>
              </a:rPr>
              <a:t>The univariate case: P(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 | </a:t>
            </a:r>
            <a:r>
              <a:rPr lang="en-US" altLang="en-US">
                <a:latin typeface="Oberon LET" pitchFamily="2" charset="0"/>
                <a:sym typeface="Symbol" panose="05050102010706020507" pitchFamily="18" charset="2"/>
              </a:rPr>
              <a:t>D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 is the only unknown parameter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b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(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and 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are known!)</a:t>
            </a: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219200" y="4395788"/>
          <a:ext cx="29718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1942920" imgH="812520" progId="Equation.3">
                  <p:embed/>
                </p:oleObj>
              </mc:Choice>
              <mc:Fallback>
                <p:oleObj name="Equation" r:id="rId3" imgW="194292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95788"/>
                        <a:ext cx="2971800" cy="1243012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79BE-B2F5-469C-9AE5-802F21886142}" type="slidenum">
              <a:rPr lang="en-US" altLang="en-US"/>
              <a:pPr/>
              <a:t>6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172200"/>
          </a:xfrm>
        </p:spPr>
        <p:txBody>
          <a:bodyPr/>
          <a:lstStyle/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r>
              <a:rPr lang="en-US" altLang="en-US">
                <a:latin typeface="Arial" panose="020B0604020202020204" pitchFamily="34" charset="0"/>
              </a:rPr>
              <a:t>But we know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Plugging in their gaussian expressions and extracting out factors not depending on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>
                <a:latin typeface="Arial" panose="020B0604020202020204" pitchFamily="34" charset="0"/>
              </a:rPr>
              <a:t> yields: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06463" y="381000"/>
          <a:ext cx="7627937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3009600" imgH="939600" progId="Equation.3">
                  <p:embed/>
                </p:oleObj>
              </mc:Choice>
              <mc:Fallback>
                <p:oleObj name="Equation" r:id="rId3" imgW="3009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81000"/>
                        <a:ext cx="7627937" cy="2379663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108075" y="3276600"/>
          <a:ext cx="72580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3098520" imgH="253800" progId="Equation.3">
                  <p:embed/>
                </p:oleObj>
              </mc:Choice>
              <mc:Fallback>
                <p:oleObj name="Equation" r:id="rId5" imgW="30985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276600"/>
                        <a:ext cx="7258050" cy="592138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757238" y="4724400"/>
          <a:ext cx="785336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3733560" imgH="761760" progId="Equation.3">
                  <p:embed/>
                </p:oleObj>
              </mc:Choice>
              <mc:Fallback>
                <p:oleObj name="Equation" r:id="rId7" imgW="373356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724400"/>
                        <a:ext cx="7853362" cy="160337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7296-E142-49C0-9765-8D38EDA5542E}" type="slidenum">
              <a:rPr lang="en-US" altLang="en-US"/>
              <a:pPr/>
              <a:t>7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990600"/>
            <a:ext cx="8323262" cy="5260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Observation: p(</a:t>
            </a: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>
                <a:latin typeface="Arial" panose="020B0604020202020204" pitchFamily="34" charset="0"/>
              </a:rPr>
              <a:t>|D) is an exponential of a quadratic</a:t>
            </a:r>
          </a:p>
          <a:p>
            <a:pPr lvl="1"/>
            <a:endParaRPr lang="en-US" altLang="en-US" sz="2400">
              <a:latin typeface="Arial" panose="020B0604020202020204" pitchFamily="34" charset="0"/>
            </a:endParaRPr>
          </a:p>
          <a:p>
            <a:pPr lvl="1"/>
            <a:endParaRPr lang="en-US" altLang="en-US" sz="2400">
              <a:latin typeface="Arial" panose="020B0604020202020204" pitchFamily="34" charset="0"/>
            </a:endParaRPr>
          </a:p>
          <a:p>
            <a:pPr lvl="1"/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It is again normal! It is called a </a:t>
            </a:r>
            <a:r>
              <a:rPr lang="en-US" altLang="en-US" sz="2400" i="1">
                <a:latin typeface="Arial" panose="020B0604020202020204" pitchFamily="34" charset="0"/>
              </a:rPr>
              <a:t>reproducing density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772508"/>
              </p:ext>
            </p:extLst>
          </p:nvPr>
        </p:nvGraphicFramePr>
        <p:xfrm>
          <a:off x="838200" y="4495800"/>
          <a:ext cx="39703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3970337" cy="72072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  <p:graphicFrame>
        <p:nvGraphicFramePr>
          <p:cNvPr id="614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8203778"/>
              </p:ext>
            </p:extLst>
          </p:nvPr>
        </p:nvGraphicFramePr>
        <p:xfrm>
          <a:off x="296069" y="2146300"/>
          <a:ext cx="80010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5" imgW="3733560" imgH="533160" progId="Equation.3">
                  <p:embed/>
                </p:oleObj>
              </mc:Choice>
              <mc:Fallback>
                <p:oleObj name="Equation" r:id="rId5" imgW="373356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9" y="2146300"/>
                        <a:ext cx="8001000" cy="1141412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Pattern Classification, Chapter 3</a:t>
            </a:r>
            <a:endParaRPr lang="en-US" altLang="en-US" b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574B-F915-4057-A76E-F585C39A912A}" type="slidenum">
              <a:rPr lang="en-US" altLang="en-US"/>
              <a:pPr/>
              <a:t>8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2116138"/>
            <a:ext cx="9009062" cy="4135437"/>
          </a:xfrm>
        </p:spPr>
        <p:txBody>
          <a:bodyPr/>
          <a:lstStyle/>
          <a:p>
            <a:r>
              <a:rPr lang="en-US" altLang="en-US" sz="2800">
                <a:latin typeface="Arial" panose="020B0604020202020204" pitchFamily="34" charset="0"/>
              </a:rPr>
              <a:t>Identifying coefficients in the top equation with that of the generic Gaussian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Yields expressions for </a:t>
            </a:r>
            <a:r>
              <a:rPr lang="en-US" altLang="en-US" sz="2400">
                <a:latin typeface="Symbol" panose="05050102010706020507" pitchFamily="18" charset="2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 and </a:t>
            </a:r>
            <a:r>
              <a:rPr lang="en-US" altLang="en-US" sz="2400">
                <a:latin typeface="Symbol" panose="05050102010706020507" pitchFamily="18" charset="2"/>
              </a:rPr>
              <a:t>s</a:t>
            </a:r>
            <a:r>
              <a:rPr lang="en-US" altLang="en-US" sz="2400" baseline="-25000">
                <a:latin typeface="Arial" panose="020B0604020202020204" pitchFamily="34" charset="0"/>
              </a:rPr>
              <a:t>n</a:t>
            </a:r>
            <a:r>
              <a:rPr lang="en-US" altLang="en-US" sz="2400" baseline="3000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6554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762000"/>
          <a:ext cx="853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3733560" imgH="533160" progId="Equation.3">
                  <p:embed/>
                </p:oleObj>
              </mc:Choice>
              <mc:Fallback>
                <p:oleObj name="Equation" r:id="rId3" imgW="37335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8534400" cy="121920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57200" y="3048000"/>
          <a:ext cx="58674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5" imgW="2501640" imgH="533160" progId="Equation.3">
                  <p:embed/>
                </p:oleObj>
              </mc:Choice>
              <mc:Fallback>
                <p:oleObj name="Equation" r:id="rId5" imgW="25016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5867400" cy="1250950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210550" y="6613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4</a:t>
            </a:r>
          </a:p>
        </p:txBody>
      </p:sp>
      <p:graphicFrame>
        <p:nvGraphicFramePr>
          <p:cNvPr id="6554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18250" y="4259263"/>
          <a:ext cx="10541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259263"/>
                        <a:ext cx="10541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457200" y="5029200"/>
          <a:ext cx="6477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9" imgW="2311200" imgH="431640" progId="Equation.3">
                  <p:embed/>
                </p:oleObj>
              </mc:Choice>
              <mc:Fallback>
                <p:oleObj name="Equation" r:id="rId9" imgW="2311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6477000" cy="1209675"/>
                      </a:xfrm>
                      <a:prstGeom prst="rect">
                        <a:avLst/>
                      </a:prstGeom>
                      <a:solidFill>
                        <a:srgbClr val="FFDE9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theme/theme1.xml><?xml version="1.0" encoding="utf-8"?>
<a:theme xmlns:a="http://schemas.openxmlformats.org/drawingml/2006/main" name="DHSch1.ppt">
  <a:themeElements>
    <a:clrScheme name="DHSch1.ppt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HSch1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HSch1.ppt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HSch1.ppt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HSch1.pp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HSch1.ppt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HSch1.ppt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HardDisk:DHS1:TheCourse:ppt-slides-pattern-classificati:DHSch1.ppt</Template>
  <TotalTime>1252</TotalTime>
  <Words>1659</Words>
  <Application>Microsoft Office PowerPoint</Application>
  <PresentationFormat>On-screen Show (4:3)</PresentationFormat>
  <Paragraphs>300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CAC Champagne</vt:lpstr>
      <vt:lpstr>Helvetica</vt:lpstr>
      <vt:lpstr>Oberon LET</vt:lpstr>
      <vt:lpstr>Symbol</vt:lpstr>
      <vt:lpstr>Times</vt:lpstr>
      <vt:lpstr>Times New Roman</vt:lpstr>
      <vt:lpstr>Wingdings</vt:lpstr>
      <vt:lpstr>Zapf Dingbats</vt:lpstr>
      <vt:lpstr>DHSch1.ppt</vt:lpstr>
      <vt:lpstr>Equation</vt:lpstr>
      <vt:lpstr>PowerPoint Presentation</vt:lpstr>
      <vt:lpstr>Chapter 3: Maximum-Likelihood and Bayesian Parameter Estimation (part 2)</vt:lpstr>
      <vt:lpstr>Example on MLE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 (from notes)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</vt:lpstr>
      <vt:lpstr>Overfitting</vt:lpstr>
      <vt:lpstr>Shrinkage</vt:lpstr>
      <vt:lpstr>PowerPoint Presentation</vt:lpstr>
      <vt:lpstr>PCA (from notes)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Nandy</cp:lastModifiedBy>
  <cp:revision>139</cp:revision>
  <cp:lastPrinted>2009-04-22T19:24:48Z</cp:lastPrinted>
  <dcterms:created xsi:type="dcterms:W3CDTF">2001-02-05T17:03:50Z</dcterms:created>
  <dcterms:modified xsi:type="dcterms:W3CDTF">2021-01-02T04:00:35Z</dcterms:modified>
</cp:coreProperties>
</file>