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8" r:id="rId13"/>
    <p:sldId id="259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2614B-EE0C-4E39-8C94-12C9852F656C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0AA09-9457-4077-9244-8B1150FD0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AE4B9-93D5-4D1F-BA3D-693271378FCB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03263"/>
            <a:ext cx="4583112" cy="3436937"/>
          </a:xfrm>
          <a:ln w="12700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52925"/>
            <a:ext cx="5046663" cy="4141788"/>
          </a:xfrm>
          <a:ln/>
        </p:spPr>
        <p:txBody>
          <a:bodyPr lIns="90800" tIns="45401" rIns="90800" bIns="45401"/>
          <a:lstStyle/>
          <a:p>
            <a:pPr latinLnBrk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76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AC3CF-AFAC-46A1-8F92-D690A92E18FD}" type="slidenum">
              <a:rPr lang="en-US"/>
              <a:pPr/>
              <a:t>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03263"/>
            <a:ext cx="4583112" cy="3436937"/>
          </a:xfrm>
          <a:ln w="12700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52925"/>
            <a:ext cx="5046663" cy="4141788"/>
          </a:xfrm>
          <a:ln/>
        </p:spPr>
        <p:txBody>
          <a:bodyPr lIns="90800" tIns="45401" rIns="90800" bIns="45401"/>
          <a:lstStyle/>
          <a:p>
            <a:pPr latinLnBrk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51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A751-7B47-4E56-AB00-A1CDA3AB40CC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68F-3F54-4798-942E-4169F288AF6F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254B-9663-4F97-BDC9-81249E8A3E9C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2D93-8BF0-43A0-BE2A-91A180AC6C24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FE91-39A2-4175-A746-F1DE00D899DA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0A3D-E525-4079-AB8C-D7116E71EE7B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39A-6A93-4DFE-ACC0-838CE5306C05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795-FA26-4E92-BC34-BA0A4AF1F0A0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B5A4-88A4-4AC7-B6B4-BB31E4632C66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F571-3BEC-4082-9202-05A2B3C0FCDF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18B-6E17-493A-8543-DFB65AB46615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1829-EF49-45D1-8920-6F650B4A9691}" type="datetime1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5F9C4-0321-4513-8CEF-33F6C856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0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Radial-Basis Function Networks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4114800" cy="365125"/>
          </a:xfrm>
        </p:spPr>
        <p:txBody>
          <a:bodyPr/>
          <a:lstStyle/>
          <a:p>
            <a:r>
              <a:rPr lang="en-US" sz="1400" smtClean="0"/>
              <a:t>Indian Institute of Information Technology, Allahabad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Selecting Beta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400175"/>
            <a:ext cx="7267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RBFN as a Neural Network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715000" cy="54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XOR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Indian Institute of Information Technology, Allahabad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space:</a:t>
            </a:r>
          </a:p>
          <a:p>
            <a:pPr>
              <a:buClr>
                <a:schemeClr val="tx1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space:</a:t>
            </a:r>
          </a:p>
          <a:p>
            <a:pPr>
              <a:buClr>
                <a:schemeClr val="tx1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 an RBF pattern classifier such that: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(0,0) and (1,1) are mapped to 0, class C1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(1,0) and (0,1) are mapped to 1, class 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667000" y="1600200"/>
            <a:ext cx="2592388" cy="1738313"/>
            <a:chOff x="2736" y="1440"/>
            <a:chExt cx="1633" cy="1095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120" y="163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24" y="235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696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72" y="230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072" y="1824"/>
              <a:ext cx="96" cy="96"/>
            </a:xfrm>
            <a:prstGeom prst="ellipse">
              <a:avLst/>
            </a:prstGeom>
            <a:solidFill>
              <a:srgbClr val="0070C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696" y="2304"/>
              <a:ext cx="96" cy="96"/>
            </a:xfrm>
            <a:prstGeom prst="ellipse">
              <a:avLst/>
            </a:prstGeom>
            <a:solidFill>
              <a:srgbClr val="0070C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34" y="1655"/>
              <a:ext cx="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>
                  <a:solidFill>
                    <a:srgbClr val="009900"/>
                  </a:solidFill>
                </a:rPr>
                <a:t>(1,1)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736" y="1632"/>
              <a:ext cx="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>
                  <a:solidFill>
                    <a:srgbClr val="009900"/>
                  </a:solidFill>
                </a:rPr>
                <a:t>(0,1)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736" y="2304"/>
              <a:ext cx="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>
                  <a:solidFill>
                    <a:srgbClr val="009900"/>
                  </a:solidFill>
                </a:rPr>
                <a:t>(0,0)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696" y="2304"/>
              <a:ext cx="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 dirty="0">
                  <a:solidFill>
                    <a:srgbClr val="009900"/>
                  </a:solidFill>
                </a:rPr>
                <a:t>(1,0)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128" y="2208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/>
                <a:t>x</a:t>
              </a:r>
              <a:r>
                <a:rPr lang="en-US" sz="1800" b="1" baseline="-25000"/>
                <a:t>1</a:t>
              </a:r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928" y="1440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/>
                <a:t>x</a:t>
              </a:r>
              <a:r>
                <a:rPr lang="en-US" sz="1800" b="1" baseline="-25000"/>
                <a:t>2</a:t>
              </a:r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971800" y="3886200"/>
            <a:ext cx="2035175" cy="479425"/>
            <a:chOff x="2688" y="1920"/>
            <a:chExt cx="1282" cy="302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688" y="2160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736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360" y="2112"/>
              <a:ext cx="96" cy="96"/>
            </a:xfrm>
            <a:prstGeom prst="ellipse">
              <a:avLst/>
            </a:prstGeom>
            <a:solidFill>
              <a:srgbClr val="0070C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782" y="199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/>
                <a:t>y</a:t>
              </a:r>
              <a:endParaRPr 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408" y="1920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>
                  <a:solidFill>
                    <a:srgbClr val="009900"/>
                  </a:solidFill>
                </a:rPr>
                <a:t>1</a:t>
              </a:r>
              <a:endParaRPr lang="en-US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784" y="1920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>
                  <a:solidFill>
                    <a:srgbClr val="009900"/>
                  </a:solidFill>
                </a:rPr>
                <a:t>0</a:t>
              </a:r>
              <a:endParaRPr lang="en-US">
                <a:solidFill>
                  <a:srgbClr val="0099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105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feature (hidden layer) space: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mapped into the feature space &lt;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(hidden layer), C1 and C2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become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linearly separable.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linear classifier with 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Bookshelf Symbol 4" pitchFamily="34" charset="2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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Bookshelf Symbol 4" pitchFamily="34" charset="2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as inputs can be used to solve the XOR problem.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1524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the XOR problem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25475" y="1600200"/>
          <a:ext cx="34496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333440" imgH="533160" progId="Equation.3">
                  <p:embed/>
                </p:oleObj>
              </mc:Choice>
              <mc:Fallback>
                <p:oleObj name="Equation" r:id="rId4" imgW="133344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600200"/>
                        <a:ext cx="3449638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572000" y="2133600"/>
          <a:ext cx="3810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1663560" imgH="215640" progId="Equation.3">
                  <p:embed/>
                </p:oleObj>
              </mc:Choice>
              <mc:Fallback>
                <p:oleObj name="Equation" r:id="rId6" imgW="16635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38100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3048000"/>
            <a:ext cx="4879975" cy="2133600"/>
            <a:chOff x="912" y="2352"/>
            <a:chExt cx="3074" cy="1344"/>
          </a:xfrm>
        </p:grpSpPr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584" y="3360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58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584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49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1872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1776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2448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392" y="2496"/>
              <a:ext cx="1392" cy="1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2822" y="3335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/>
                <a:t>φ</a:t>
              </a:r>
              <a:r>
                <a:rPr lang="en-US" sz="1800" b="1" baseline="-25000"/>
                <a:t>1</a:t>
              </a:r>
              <a:endParaRPr lang="en-US" sz="1800"/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1392" y="2352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/>
                <a:t>φ</a:t>
              </a:r>
              <a:r>
                <a:rPr lang="en-US" sz="1800" b="1" baseline="-25000"/>
                <a:t>2</a:t>
              </a:r>
              <a:endParaRPr lang="en-US" sz="1800"/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2448" y="3312"/>
              <a:ext cx="2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600" b="1"/>
                <a:t>1.0</a:t>
              </a:r>
              <a:endParaRPr lang="en-US" sz="1800"/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1344" y="2607"/>
              <a:ext cx="2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600" b="1"/>
                <a:t>1.0</a:t>
              </a: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824" y="2465"/>
              <a:ext cx="34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b="1"/>
                <a:t>(0,0)</a:t>
              </a: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872" y="3360"/>
              <a:ext cx="2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600" b="1"/>
                <a:t>0.5</a:t>
              </a: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344" y="2928"/>
              <a:ext cx="2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600" b="1"/>
                <a:t>0.5</a:t>
              </a: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2496" y="2993"/>
              <a:ext cx="34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b="1"/>
                <a:t>(1,1)</a:t>
              </a:r>
              <a:endParaRPr lang="en-US" sz="1600" b="1"/>
            </a:p>
          </p:txBody>
        </p:sp>
        <p:sp>
          <p:nvSpPr>
            <p:cNvPr id="18458" name="Arc 26"/>
            <p:cNvSpPr>
              <a:spLocks/>
            </p:cNvSpPr>
            <p:nvPr/>
          </p:nvSpPr>
          <p:spPr bwMode="auto">
            <a:xfrm flipH="1">
              <a:off x="1968" y="2688"/>
              <a:ext cx="576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2544" y="2544"/>
              <a:ext cx="144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>
                  <a:solidFill>
                    <a:srgbClr val="009900"/>
                  </a:solidFill>
                </a:rPr>
                <a:t>Decision boundary</a:t>
              </a:r>
            </a:p>
          </p:txBody>
        </p:sp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912" y="3456"/>
              <a:ext cx="83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b="1"/>
                <a:t>(0,1) and (1,0)</a:t>
              </a:r>
            </a:p>
          </p:txBody>
        </p:sp>
        <p:sp>
          <p:nvSpPr>
            <p:cNvPr id="18461" name="Arc 29"/>
            <p:cNvSpPr>
              <a:spLocks/>
            </p:cNvSpPr>
            <p:nvPr/>
          </p:nvSpPr>
          <p:spPr bwMode="auto">
            <a:xfrm flipH="1">
              <a:off x="1200" y="3120"/>
              <a:ext cx="650" cy="384"/>
            </a:xfrm>
            <a:custGeom>
              <a:avLst/>
              <a:gdLst>
                <a:gd name="G0" fmla="+- 2755 0 0"/>
                <a:gd name="G1" fmla="+- 21600 0 0"/>
                <a:gd name="G2" fmla="+- 21600 0 0"/>
                <a:gd name="T0" fmla="*/ 0 w 24355"/>
                <a:gd name="T1" fmla="*/ 176 h 21600"/>
                <a:gd name="T2" fmla="*/ 24355 w 24355"/>
                <a:gd name="T3" fmla="*/ 21600 h 21600"/>
                <a:gd name="T4" fmla="*/ 2755 w 243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55" h="21600" fill="none" extrusionOk="0">
                  <a:moveTo>
                    <a:pt x="0" y="176"/>
                  </a:moveTo>
                  <a:cubicBezTo>
                    <a:pt x="913" y="58"/>
                    <a:pt x="1833" y="-1"/>
                    <a:pt x="2755" y="0"/>
                  </a:cubicBezTo>
                  <a:cubicBezTo>
                    <a:pt x="14684" y="0"/>
                    <a:pt x="24355" y="9670"/>
                    <a:pt x="24355" y="21600"/>
                  </a:cubicBezTo>
                </a:path>
                <a:path w="24355" h="21600" stroke="0" extrusionOk="0">
                  <a:moveTo>
                    <a:pt x="0" y="176"/>
                  </a:moveTo>
                  <a:cubicBezTo>
                    <a:pt x="913" y="58"/>
                    <a:pt x="1833" y="-1"/>
                    <a:pt x="2755" y="0"/>
                  </a:cubicBezTo>
                  <a:cubicBezTo>
                    <a:pt x="14684" y="0"/>
                    <a:pt x="24355" y="9670"/>
                    <a:pt x="24355" y="21600"/>
                  </a:cubicBezTo>
                  <a:lnTo>
                    <a:pt x="2755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Indian Institute of Information Technology, Allahabad</a:t>
            </a:r>
            <a:endParaRPr lang="en-US" dirty="0"/>
          </a:p>
        </p:txBody>
      </p:sp>
      <p:pic>
        <p:nvPicPr>
          <p:cNvPr id="31" name="Picture 9" descr="t5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4616450" y="2819400"/>
            <a:ext cx="4527550" cy="1884363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1054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Symbol" pitchFamily="18" charset="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" y="1524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RBF NN for the XOR problem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09600" y="1371600"/>
          <a:ext cx="34496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1333440" imgH="533160" progId="Equation.3">
                  <p:embed/>
                </p:oleObj>
              </mc:Choice>
              <mc:Fallback>
                <p:oleObj name="Equation" r:id="rId4" imgW="133344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3449638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572000" y="1524000"/>
          <a:ext cx="3810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1663560" imgH="215640" progId="Equation.3">
                  <p:embed/>
                </p:oleObj>
              </mc:Choice>
              <mc:Fallback>
                <p:oleObj name="Equation" r:id="rId6" imgW="16635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38100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2895600"/>
            <a:ext cx="4197350" cy="1952625"/>
            <a:chOff x="864" y="2092"/>
            <a:chExt cx="2644" cy="1230"/>
          </a:xfrm>
        </p:grpSpPr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864" y="2256"/>
              <a:ext cx="25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x</a:t>
              </a:r>
              <a:r>
                <a:rPr lang="en-US" sz="2000" b="1" baseline="-25000"/>
                <a:t>1</a:t>
              </a:r>
              <a:endParaRPr lang="en-US" sz="2000" b="1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864" y="2784"/>
              <a:ext cx="25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x</a:t>
              </a:r>
              <a:r>
                <a:rPr lang="en-US" sz="2000" b="1" baseline="-25000"/>
                <a:t>2</a:t>
              </a:r>
              <a:endParaRPr lang="en-US" sz="2000" b="1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104" y="240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1104" y="2496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1776" y="2352"/>
              <a:ext cx="382" cy="2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defTabSz="762000"/>
              <a:r>
                <a:rPr lang="en-US" sz="1600"/>
                <a:t>t1</a:t>
              </a:r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1104" y="29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1104" y="2448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2688" y="2640"/>
              <a:ext cx="192" cy="192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2208" y="2784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208" y="2496"/>
              <a:ext cx="43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278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2622" y="3072"/>
              <a:ext cx="29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+1</a:t>
              </a:r>
              <a:endParaRPr lang="en-US" sz="2000" b="1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352" y="2880"/>
              <a:ext cx="423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dirty="0" smtClean="0"/>
                <a:t>W2=-1</a:t>
              </a:r>
              <a:endParaRPr lang="en-US" sz="1400" b="1" dirty="0"/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2352" y="2380"/>
              <a:ext cx="423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dirty="0" smtClean="0"/>
                <a:t>W1=-1</a:t>
              </a:r>
              <a:endParaRPr lang="en-US" sz="1400" b="1" dirty="0"/>
            </a:p>
          </p:txBody>
        </p:sp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1776" y="2832"/>
              <a:ext cx="382" cy="2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defTabSz="762000"/>
              <a:r>
                <a:rPr lang="en-US" sz="1600"/>
                <a:t>t2</a:t>
              </a:r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880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3312" y="264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y</a:t>
              </a:r>
              <a:endParaRPr lang="en-US" sz="2000" b="1"/>
            </a:p>
          </p:txBody>
        </p:sp>
        <p:graphicFrame>
          <p:nvGraphicFramePr>
            <p:cNvPr id="20505" name="Object 25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Equation" r:id="rId8" imgW="114120" imgH="215640" progId="Equation.3">
                    <p:embed/>
                  </p:oleObj>
                </mc:Choice>
                <mc:Fallback>
                  <p:oleObj name="Equation" r:id="rId8" imgW="11412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1600200" y="4876800"/>
          <a:ext cx="58483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0" imgW="2260440" imgH="482400" progId="Equation.3">
                  <p:embed/>
                </p:oleObj>
              </mc:Choice>
              <mc:Fallback>
                <p:oleObj name="Equation" r:id="rId10" imgW="226044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5848350" cy="124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Generalized Radial-Basis Function Networks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i-FI" sz="2000" dirty="0" smtClean="0">
                <a:latin typeface="Times New Roman" pitchFamily="18" charset="0"/>
                <a:cs typeface="Times New Roman" pitchFamily="18" charset="0"/>
              </a:rPr>
              <a:t>When   , i=1..N is large, the one-to-one correspondence between the training input data  and the Green’s function produces a regularisation network that may be considered expensive.</a:t>
            </a:r>
          </a:p>
          <a:p>
            <a:pPr algn="just"/>
            <a:r>
              <a:rPr lang="fi-FI" sz="2000" dirty="0" smtClean="0">
                <a:latin typeface="Times New Roman" pitchFamily="18" charset="0"/>
                <a:cs typeface="Times New Roman" pitchFamily="18" charset="0"/>
              </a:rPr>
              <a:t>An approximation of the regularized network.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7" descr="f5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3048000"/>
            <a:ext cx="5562600" cy="3048000"/>
          </a:xfrm>
          <a:prstGeom prst="rect">
            <a:avLst/>
          </a:prstGeo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1524000" y="16002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XOR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Table:  Input output Transformation Computed for XOR problem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Data point, j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Input pattern, X</a:t>
                      </a:r>
                      <a:r>
                        <a:rPr lang="en-US" sz="1600" baseline="-25000">
                          <a:latin typeface="Times New Roman"/>
                          <a:ea typeface="Calibri"/>
                          <a:cs typeface="Times New Roman"/>
                        </a:rPr>
                        <a:t>j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Desired output, d</a:t>
                      </a:r>
                      <a:r>
                        <a:rPr lang="en-US" sz="1600" baseline="-25000">
                          <a:latin typeface="Times New Roman"/>
                          <a:ea typeface="Calibri"/>
                          <a:cs typeface="Times New Roman"/>
                        </a:rPr>
                        <a:t>j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(1, 1)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(0,1)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(0,0)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(1,0)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343400"/>
            <a:ext cx="2667000" cy="955288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886200"/>
            <a:ext cx="39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G is green’s function defined as:  </a:t>
            </a:r>
            <a:endParaRPr lang="en-US" dirty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267200"/>
            <a:ext cx="3419475" cy="981075"/>
          </a:xfrm>
          <a:prstGeom prst="rect">
            <a:avLst/>
          </a:prstGeom>
          <a:noFill/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143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9800" y="5334000"/>
            <a:ext cx="3840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Monotype Sorts" charset="2"/>
              <a:buNone/>
            </a:pPr>
            <a:r>
              <a:rPr lang="en-GB" dirty="0" smtClean="0">
                <a:cs typeface="Times New Roman" pitchFamily="18" charset="0"/>
                <a:sym typeface="Symbol" pitchFamily="18" charset="2"/>
              </a:rPr>
              <a:t> G(||</a:t>
            </a:r>
            <a:r>
              <a:rPr lang="en-GB" b="1" dirty="0" smtClean="0">
                <a:cs typeface="Times New Roman" pitchFamily="18" charset="0"/>
                <a:sym typeface="Symbol" pitchFamily="18" charset="2"/>
              </a:rPr>
              <a:t>x - </a:t>
            </a:r>
            <a:r>
              <a:rPr lang="en-GB" b="1" dirty="0" err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GB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||) = exp(-                   )     </a:t>
            </a:r>
            <a:r>
              <a:rPr lang="en-GB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=1,2</a:t>
            </a: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114800" y="52578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990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4400" y="5334000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d=[0   1  0  1]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1219200"/>
            <a:ext cx="2362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W= [w1  w2  b]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111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Where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438400"/>
            <a:ext cx="2362200" cy="390525"/>
          </a:xfrm>
          <a:prstGeom prst="rect">
            <a:avLst/>
          </a:prstGeom>
          <a:noFill/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362200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      is a pseudo inverse of 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2438400"/>
            <a:ext cx="364617" cy="314325"/>
          </a:xfrm>
          <a:prstGeom prst="rect">
            <a:avLst/>
          </a:prstGeom>
          <a:noFill/>
        </p:spPr>
      </p:pic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2743200" y="2895600"/>
            <a:ext cx="4197350" cy="2263775"/>
            <a:chOff x="864" y="2092"/>
            <a:chExt cx="2644" cy="1426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864" y="2256"/>
              <a:ext cx="25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x</a:t>
              </a:r>
              <a:r>
                <a:rPr lang="en-US" sz="2000" b="1" baseline="-25000"/>
                <a:t>1</a:t>
              </a:r>
              <a:endParaRPr lang="en-US" sz="2000" b="1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864" y="2784"/>
              <a:ext cx="25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x</a:t>
              </a:r>
              <a:r>
                <a:rPr lang="en-US" sz="2000" b="1" baseline="-25000"/>
                <a:t>2</a:t>
              </a:r>
              <a:endParaRPr lang="en-US" sz="2000" b="1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104" y="240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1104" y="2496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1776" y="2352"/>
              <a:ext cx="480" cy="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en-US" sz="1600" dirty="0" smtClean="0"/>
                <a:t>ψ1</a:t>
              </a:r>
              <a:endParaRPr lang="en-US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104" y="29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104" y="2448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2688" y="2640"/>
              <a:ext cx="192" cy="192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208" y="2784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208" y="2496"/>
              <a:ext cx="43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V="1">
              <a:off x="278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622" y="3072"/>
              <a:ext cx="488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 dirty="0"/>
                <a:t>b</a:t>
              </a:r>
              <a:r>
                <a:rPr lang="en-US" sz="2000" dirty="0" smtClean="0"/>
                <a:t>=+1</a:t>
              </a:r>
            </a:p>
            <a:p>
              <a:pPr defTabSz="762000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(bias)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2352" y="2880"/>
              <a:ext cx="275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dirty="0" smtClean="0"/>
                <a:t>W2</a:t>
              </a:r>
              <a:endParaRPr lang="en-US" sz="1400" b="1" dirty="0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352" y="2380"/>
              <a:ext cx="275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400" dirty="0" smtClean="0"/>
                <a:t>W1</a:t>
              </a:r>
              <a:endParaRPr lang="en-US" sz="1400" b="1" dirty="0"/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1776" y="2832"/>
              <a:ext cx="432" cy="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en-US" sz="1600" dirty="0" smtClean="0"/>
                <a:t>ψ2</a:t>
              </a:r>
              <a:endParaRPr lang="en-US" dirty="0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2880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3312" y="264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y</a:t>
              </a:r>
              <a:endParaRPr lang="en-US" sz="2000" b="1"/>
            </a:p>
          </p:txBody>
        </p:sp>
        <p:graphicFrame>
          <p:nvGraphicFramePr>
            <p:cNvPr id="33" name="Object 25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name="Equation" r:id="rId5" imgW="114120" imgH="215640" progId="Equation.3">
                    <p:embed/>
                  </p:oleObj>
                </mc:Choice>
                <mc:Fallback>
                  <p:oleObj name="Equation" r:id="rId5" imgW="114120" imgH="215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3962400" y="4572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Gaussian function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38400" y="4343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Nodes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5257800"/>
            <a:ext cx="621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 the final input output relation of the network is defined as:</a:t>
            </a:r>
            <a:endParaRPr lang="en-US" dirty="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562600"/>
            <a:ext cx="2819400" cy="628650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Radial-Basis Function Networks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Radial-Basis Function network (RBF) is a three layers architecture:</a:t>
            </a:r>
          </a:p>
          <a:p>
            <a:pPr algn="just"/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Input Layer: The input layer is made up of source nodes that connect the network to its environment.</a:t>
            </a:r>
          </a:p>
          <a:p>
            <a:pPr algn="just"/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Hidden Layer: In this layer a nonlinear transformation is applied from the input space to the hidden space. </a:t>
            </a:r>
          </a:p>
          <a:p>
            <a:pPr algn="just"/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Output Layer: The output layer is linear, supplying the response of the network to the activation pattern applied to the input layer.</a:t>
            </a:r>
          </a:p>
          <a:p>
            <a:pPr algn="just"/>
            <a:endParaRPr lang="fi-FI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i-FI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RBF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Indian Institute of Information Technology, Allahabad</a:t>
            </a: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57400" y="1143000"/>
            <a:ext cx="5857875" cy="2682875"/>
            <a:chOff x="1968" y="912"/>
            <a:chExt cx="3690" cy="169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8" y="1392"/>
              <a:ext cx="25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x</a:t>
              </a:r>
              <a:r>
                <a:rPr lang="en-US" sz="2000" b="1" baseline="-25000"/>
                <a:t>2</a:t>
              </a:r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x</a:t>
              </a:r>
              <a:r>
                <a:rPr lang="en-US" sz="2000" b="1" baseline="-25000"/>
                <a:t>m</a:t>
              </a: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68" y="912"/>
              <a:ext cx="25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 dirty="0"/>
                <a:t>x</a:t>
              </a:r>
              <a:r>
                <a:rPr lang="en-US" sz="2000" b="1" baseline="-25000" dirty="0"/>
                <a:t>1</a:t>
              </a:r>
              <a:endParaRPr lang="en-US" sz="2000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04" y="96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04" y="144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456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704" y="1440"/>
              <a:ext cx="240" cy="240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4"/>
            <p:cNvCxnSpPr>
              <a:cxnSpLocks noChangeShapeType="1"/>
              <a:stCxn id="6" idx="3"/>
            </p:cNvCxnSpPr>
            <p:nvPr/>
          </p:nvCxnSpPr>
          <p:spPr bwMode="auto">
            <a:xfrm flipV="1">
              <a:off x="2448" y="2221"/>
              <a:ext cx="1043" cy="2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6" idx="3"/>
              <a:endCxn id="12" idx="3"/>
            </p:cNvCxnSpPr>
            <p:nvPr/>
          </p:nvCxnSpPr>
          <p:spPr bwMode="auto">
            <a:xfrm flipV="1">
              <a:off x="2448" y="1439"/>
              <a:ext cx="1057" cy="10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AutoShape 16"/>
            <p:cNvCxnSpPr>
              <a:cxnSpLocks noChangeShapeType="1"/>
              <a:endCxn id="30" idx="2"/>
            </p:cNvCxnSpPr>
            <p:nvPr/>
          </p:nvCxnSpPr>
          <p:spPr bwMode="auto">
            <a:xfrm>
              <a:off x="2448" y="1584"/>
              <a:ext cx="1008" cy="5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7" name="AutoShape 17"/>
            <p:cNvCxnSpPr>
              <a:cxnSpLocks noChangeShapeType="1"/>
            </p:cNvCxnSpPr>
            <p:nvPr/>
          </p:nvCxnSpPr>
          <p:spPr bwMode="auto">
            <a:xfrm flipV="1">
              <a:off x="2448" y="1296"/>
              <a:ext cx="100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10" idx="3"/>
            </p:cNvCxnSpPr>
            <p:nvPr/>
          </p:nvCxnSpPr>
          <p:spPr bwMode="auto">
            <a:xfrm>
              <a:off x="2448" y="1032"/>
              <a:ext cx="1043" cy="1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10" idx="3"/>
              <a:endCxn id="12" idx="1"/>
            </p:cNvCxnSpPr>
            <p:nvPr/>
          </p:nvCxnSpPr>
          <p:spPr bwMode="auto">
            <a:xfrm>
              <a:off x="2448" y="1032"/>
              <a:ext cx="1057" cy="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0" name="AutoShape 20"/>
            <p:cNvCxnSpPr>
              <a:cxnSpLocks noChangeShapeType="1"/>
              <a:endCxn id="13" idx="3"/>
            </p:cNvCxnSpPr>
            <p:nvPr/>
          </p:nvCxnSpPr>
          <p:spPr bwMode="auto">
            <a:xfrm flipV="1">
              <a:off x="3696" y="1645"/>
              <a:ext cx="1043" cy="4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12" idx="6"/>
              <a:endCxn id="13" idx="1"/>
            </p:cNvCxnSpPr>
            <p:nvPr/>
          </p:nvCxnSpPr>
          <p:spPr bwMode="auto">
            <a:xfrm>
              <a:off x="3792" y="1320"/>
              <a:ext cx="947" cy="1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0" cy="72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52" y="1536"/>
              <a:ext cx="0" cy="43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272" y="1488"/>
              <a:ext cx="0" cy="336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944" y="15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462" y="149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y</a:t>
              </a:r>
              <a:endParaRPr 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166" y="1879"/>
              <a:ext cx="38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w</a:t>
              </a:r>
              <a:r>
                <a:rPr lang="en-US" sz="2000" b="1" baseline="-25000"/>
                <a:t>m1</a:t>
              </a:r>
              <a:endParaRPr lang="en-US" sz="2000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128" y="1104"/>
              <a:ext cx="29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2000"/>
                <a:t>w</a:t>
              </a:r>
              <a:r>
                <a:rPr lang="en-US" sz="2000" b="1" baseline="-25000"/>
                <a:t>1</a:t>
              </a:r>
              <a:endParaRPr lang="en-US" sz="2000"/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3552" y="1200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00"/>
                          <a:ext cx="183" cy="24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3456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/>
              <a:endParaRPr lang="en-US">
                <a:solidFill>
                  <a:srgbClr val="FFFF00"/>
                </a:solidFill>
              </a:endParaRP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3504" y="201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Equation" r:id="rId5" imgW="241200" imgH="228600" progId="Equation.3">
                    <p:embed/>
                  </p:oleObj>
                </mc:Choice>
                <mc:Fallback>
                  <p:oleObj name="Equation" r:id="rId5" imgW="24120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16"/>
                          <a:ext cx="240" cy="22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One hidden layer with RBF activation functions 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 layer with linear activation function.</a:t>
            </a:r>
          </a:p>
          <a:p>
            <a:endParaRPr lang="en-US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667000" y="4343400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7" imgW="482400" imgH="228600" progId="Equation.3">
                  <p:embed/>
                </p:oleObj>
              </mc:Choice>
              <mc:Fallback>
                <p:oleObj name="Equation" r:id="rId7" imgW="4824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14478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38200" y="5181600"/>
          <a:ext cx="662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9" imgW="2577960" imgH="228600" progId="Equation.3">
                  <p:embed/>
                </p:oleObj>
              </mc:Choice>
              <mc:Fallback>
                <p:oleObj name="Equation" r:id="rId9" imgW="25779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6629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914400" y="5715000"/>
          <a:ext cx="6553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1" imgW="2844720" imgH="228600" progId="Equation.3">
                  <p:embed/>
                </p:oleObj>
              </mc:Choice>
              <mc:Fallback>
                <p:oleObj name="Equation" r:id="rId11" imgW="28447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6553201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RBF Network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71587"/>
            <a:ext cx="6629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Neuron Activation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438400"/>
            <a:ext cx="6924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66900"/>
            <a:ext cx="7153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neuron activation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3" y="1462809"/>
            <a:ext cx="677227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93" y="2831955"/>
            <a:ext cx="6962775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18" y="4427465"/>
            <a:ext cx="6915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RBF Neuron activation for different values of beta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76437"/>
            <a:ext cx="5038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Training The RBFN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Allahabad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962275"/>
            <a:ext cx="6953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588</Words>
  <Application>Microsoft Office PowerPoint</Application>
  <PresentationFormat>On-screen Show (4:3)</PresentationFormat>
  <Paragraphs>148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Bookshelf Symbol 4</vt:lpstr>
      <vt:lpstr>Calibri</vt:lpstr>
      <vt:lpstr>Monotype Sorts</vt:lpstr>
      <vt:lpstr>Symbol</vt:lpstr>
      <vt:lpstr>Times New Roman</vt:lpstr>
      <vt:lpstr>Office Theme</vt:lpstr>
      <vt:lpstr>Equation</vt:lpstr>
      <vt:lpstr>Radial-Basis Function Networks</vt:lpstr>
      <vt:lpstr>Radial-Basis Function Networks</vt:lpstr>
      <vt:lpstr>RBF ARCHITECTURE</vt:lpstr>
      <vt:lpstr>RBF Network Architecture </vt:lpstr>
      <vt:lpstr>RBF Neuron Activation Function</vt:lpstr>
      <vt:lpstr>PowerPoint Presentation</vt:lpstr>
      <vt:lpstr>RBF neuron activation function</vt:lpstr>
      <vt:lpstr>RBF Neuron activation for different values of beta</vt:lpstr>
      <vt:lpstr>Training The RBFN </vt:lpstr>
      <vt:lpstr>Selecting Beta Values </vt:lpstr>
      <vt:lpstr>RBFN as a Neural Network </vt:lpstr>
      <vt:lpstr>Example: XOR Problem</vt:lpstr>
      <vt:lpstr>PowerPoint Presentation</vt:lpstr>
      <vt:lpstr>PowerPoint Presentation</vt:lpstr>
      <vt:lpstr>Generalized Radial-Basis Function Networks</vt:lpstr>
      <vt:lpstr>Example: XOR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Radial-Basis Function Networks</dc:title>
  <dc:creator>neha</dc:creator>
  <cp:lastModifiedBy>Anup Nandy</cp:lastModifiedBy>
  <cp:revision>34</cp:revision>
  <dcterms:created xsi:type="dcterms:W3CDTF">2013-03-17T16:05:52Z</dcterms:created>
  <dcterms:modified xsi:type="dcterms:W3CDTF">2019-03-15T07:12:09Z</dcterms:modified>
</cp:coreProperties>
</file>