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27"/>
  </p:notesMasterIdLst>
  <p:sldIdLst>
    <p:sldId id="282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84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4D4D4D"/>
    <a:srgbClr val="FF0000"/>
    <a:srgbClr val="FFFF99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8" d="100"/>
          <a:sy n="88" d="100"/>
        </p:scale>
        <p:origin x="179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248C2F-D515-44F3-8B15-12B92BF158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DE8FF-5670-49BD-B32A-D214C987C1C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3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4676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5B9013-8458-4FAD-952B-7C2646BF0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1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457200"/>
            <a:ext cx="22098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4770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F2EC72-1319-4FD9-AB18-0A1A3C98E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F4637F-B5CE-40E1-96E3-A85BC6EDE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A8C6DB-9323-46C9-80A8-CC7D0B547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3434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43434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CFC3B-7BA6-43B2-9575-6A444A3A0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2C558-79B9-4815-A8D9-A3A761343C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1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329BB-731D-4B64-B251-51DD873A9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32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F4FA24-EBAD-4FE9-9633-10C682E4D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8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33205-2A36-4CEC-95E3-4F29B9098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71A552-4CDE-499B-94F6-2715DFC0D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3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FFFFC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Pattern Classification, Ch4 (Part 1)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2000" b="1">
                <a:solidFill>
                  <a:srgbClr val="FFFFCC"/>
                </a:solidFill>
              </a:defRPr>
            </a:lvl1pPr>
          </a:lstStyle>
          <a:p>
            <a:fld id="{DCD7F2C3-121F-4686-B165-648B99FBE7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CC"/>
        </a:buClr>
        <a:buSzPct val="150000"/>
        <a:buChar char="•"/>
        <a:defRPr sz="2800" kern="12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CC"/>
        </a:buClr>
        <a:buSzPct val="150000"/>
        <a:buChar char="•"/>
        <a:defRPr sz="2400" kern="12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150000"/>
        <a:buChar char="•"/>
        <a:defRPr sz="2000" kern="12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150000"/>
        <a:buChar char="•"/>
        <a:defRPr kern="12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150000"/>
        <a:buChar char="•"/>
        <a:defRPr kern="12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4800600" cy="6858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304800"/>
            <a:ext cx="4267200" cy="6096000"/>
          </a:xfrm>
          <a:noFill/>
          <a:ln/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en-US" sz="3600"/>
              <a:t>Pattern Classification</a:t>
            </a: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1600"/>
              <a:t>All materials in these slides were taken from </a:t>
            </a:r>
            <a:br>
              <a:rPr lang="en-US" altLang="en-US" sz="1600"/>
            </a:br>
            <a:r>
              <a:rPr lang="en-US" altLang="en-US" sz="1600" i="1">
                <a:solidFill>
                  <a:schemeClr val="tx1"/>
                </a:solidFill>
              </a:rPr>
              <a:t>Pattern Classification (2nd ed) by R. O. Duda, P. E. Hart and D. G. Stork, John Wiley &amp; Sons, 2000</a:t>
            </a:r>
            <a:r>
              <a:rPr lang="en-US" altLang="en-US" sz="1600"/>
              <a:t> </a:t>
            </a:r>
            <a:br>
              <a:rPr lang="en-US" altLang="en-US" sz="1600"/>
            </a:br>
            <a:r>
              <a:rPr lang="en-US" altLang="en-US" sz="1600"/>
              <a:t>with the permission of the authors and the publisher</a:t>
            </a:r>
          </a:p>
        </p:txBody>
      </p:sp>
      <p:pic>
        <p:nvPicPr>
          <p:cNvPr id="60421" name="Picture 5" descr="DHSlogo.eps                                                    0000211FHardDisk   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50"/>
            <a:ext cx="4381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64D8C8-6ABF-4B0A-9144-531DB5DE0EE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534400" cy="6019800"/>
          </a:xfrm>
        </p:spPr>
        <p:txBody>
          <a:bodyPr/>
          <a:lstStyle/>
          <a:p>
            <a:r>
              <a:rPr lang="en-US" altLang="en-US" sz="2400"/>
              <a:t>The volume V needs to approach 0 anyway if we want to use this estimation</a:t>
            </a:r>
            <a:br>
              <a:rPr lang="en-US" altLang="en-US" sz="2400"/>
            </a:br>
            <a:endParaRPr lang="en-US" altLang="en-US" sz="2400"/>
          </a:p>
          <a:p>
            <a:pPr lvl="2"/>
            <a:r>
              <a:rPr lang="en-US" altLang="en-US" sz="1800"/>
              <a:t>Practically, V cannot be allowed to become small since the number of samples is always limited</a:t>
            </a:r>
            <a:br>
              <a:rPr lang="en-US" altLang="en-US" sz="1800"/>
            </a:br>
            <a:endParaRPr lang="en-US" altLang="en-US" sz="1800"/>
          </a:p>
          <a:p>
            <a:pPr lvl="2"/>
            <a:r>
              <a:rPr lang="en-US" altLang="en-US" sz="1800"/>
              <a:t>One will have to accept a certain amount of variance in the ratio k/n</a:t>
            </a:r>
            <a:br>
              <a:rPr lang="en-US" altLang="en-US" sz="1800"/>
            </a:br>
            <a:endParaRPr lang="en-US" altLang="en-US" sz="1800"/>
          </a:p>
          <a:p>
            <a:pPr lvl="2"/>
            <a:r>
              <a:rPr lang="en-US" altLang="en-US" sz="1800"/>
              <a:t>Theoretically, if an unlimited number of samples is available, we can circumvent this difficulty</a:t>
            </a:r>
          </a:p>
          <a:p>
            <a:pPr lvl="2">
              <a:buFontTx/>
              <a:buNone/>
            </a:pPr>
            <a:r>
              <a:rPr lang="en-US" altLang="en-US" sz="1800"/>
              <a:t>	To estimate the density of x, we form a sequence of regions</a:t>
            </a:r>
          </a:p>
          <a:p>
            <a:pPr lvl="2">
              <a:buFontTx/>
              <a:buNone/>
            </a:pPr>
            <a:r>
              <a:rPr lang="en-US" altLang="en-US" sz="1800"/>
              <a:t>	</a:t>
            </a:r>
            <a:r>
              <a:rPr lang="en-US" altLang="en-US" i="1">
                <a:latin typeface="Calligraph421 BT" pitchFamily="66" charset="0"/>
              </a:rPr>
              <a:t>R</a:t>
            </a:r>
            <a:r>
              <a:rPr lang="en-US" altLang="en-US" i="1" baseline="-25000"/>
              <a:t>1</a:t>
            </a:r>
            <a:r>
              <a:rPr lang="en-US" altLang="en-US" i="1"/>
              <a:t>, </a:t>
            </a:r>
            <a:r>
              <a:rPr lang="en-US" altLang="en-US" i="1">
                <a:latin typeface="Calligraph421 BT" pitchFamily="66" charset="0"/>
              </a:rPr>
              <a:t>R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 i="1">
                <a:latin typeface="Times New Roman" panose="02020603050405020304" pitchFamily="18" charset="0"/>
              </a:rPr>
              <a:t>…</a:t>
            </a:r>
            <a:r>
              <a:rPr lang="en-US" altLang="en-US" sz="1800"/>
              <a:t>containing x: the first region contains one sample, the second two samples and so on.</a:t>
            </a:r>
          </a:p>
          <a:p>
            <a:pPr lvl="2">
              <a:buFontTx/>
              <a:buNone/>
            </a:pPr>
            <a:r>
              <a:rPr lang="en-US" altLang="en-US" sz="1800"/>
              <a:t>	Let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 </a:t>
            </a:r>
            <a:r>
              <a:rPr lang="en-US" altLang="en-US" sz="1800"/>
              <a:t>be the volume of </a:t>
            </a:r>
            <a:r>
              <a:rPr lang="en-US" altLang="en-US" sz="2400" i="1">
                <a:latin typeface="Calligraph421 BT" pitchFamily="66" charset="0"/>
              </a:rPr>
              <a:t>R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, k</a:t>
            </a:r>
            <a:r>
              <a:rPr lang="en-US" altLang="en-US" sz="1800" i="1" baseline="-25000"/>
              <a:t>n</a:t>
            </a:r>
            <a:r>
              <a:rPr lang="en-US" altLang="en-US" sz="1800"/>
              <a:t> the number of samples falling in </a:t>
            </a:r>
            <a:r>
              <a:rPr lang="en-US" altLang="en-US" sz="2400" i="1">
                <a:latin typeface="Calligraph421 BT" pitchFamily="66" charset="0"/>
              </a:rPr>
              <a:t>R</a:t>
            </a:r>
            <a:r>
              <a:rPr lang="en-US" altLang="en-US" sz="1800" baseline="-25000"/>
              <a:t>n</a:t>
            </a:r>
            <a:r>
              <a:rPr lang="en-US" altLang="en-US" sz="1800"/>
              <a:t> and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(x)</a:t>
            </a:r>
            <a:r>
              <a:rPr lang="en-US" altLang="en-US" sz="1800"/>
              <a:t> be the n</a:t>
            </a:r>
            <a:r>
              <a:rPr lang="en-US" altLang="en-US" sz="1800" baseline="30000"/>
              <a:t>th</a:t>
            </a:r>
            <a:r>
              <a:rPr lang="en-US" altLang="en-US" sz="1800"/>
              <a:t> estimate for </a:t>
            </a:r>
            <a:r>
              <a:rPr lang="en-US" altLang="en-US" sz="1800" i="1"/>
              <a:t>p(x):</a:t>
            </a: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lvl="2" algn="ctr">
              <a:buFontTx/>
              <a:buNone/>
            </a:pPr>
            <a:r>
              <a:rPr lang="en-US" altLang="en-US" i="1"/>
              <a:t>p</a:t>
            </a:r>
            <a:r>
              <a:rPr lang="en-US" altLang="en-US" i="1" baseline="-25000"/>
              <a:t>n</a:t>
            </a:r>
            <a:r>
              <a:rPr lang="en-US" altLang="en-US" i="1"/>
              <a:t>(x) = (k</a:t>
            </a:r>
            <a:r>
              <a:rPr lang="en-US" altLang="en-US" i="1" baseline="-25000"/>
              <a:t>n</a:t>
            </a:r>
            <a:r>
              <a:rPr lang="en-US" altLang="en-US" i="1"/>
              <a:t>/n)/V</a:t>
            </a:r>
            <a:r>
              <a:rPr lang="en-US" altLang="en-US" i="1" baseline="-25000"/>
              <a:t>n            </a:t>
            </a:r>
            <a:r>
              <a:rPr lang="en-US" altLang="en-US" i="1"/>
              <a:t>(7)</a:t>
            </a:r>
            <a:endParaRPr lang="en-US" altLang="en-US" i="1" baseline="-250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198E0-01A3-4E4D-8754-73D534E4B71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9372600" cy="58674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en-US" sz="1800"/>
              <a:t>	Three necessary conditions should apply if we want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(x)</a:t>
            </a:r>
            <a:r>
              <a:rPr lang="en-US" altLang="en-US" sz="1800"/>
              <a:t> to converge to </a:t>
            </a:r>
            <a:r>
              <a:rPr lang="en-US" altLang="en-US" sz="1800" i="1"/>
              <a:t>p(x):</a:t>
            </a:r>
          </a:p>
          <a:p>
            <a:pPr lvl="2">
              <a:buFontTx/>
              <a:buNone/>
            </a:pPr>
            <a:endParaRPr lang="en-US" altLang="en-US" sz="1800"/>
          </a:p>
          <a:p>
            <a:pPr lvl="2">
              <a:buFontTx/>
              <a:buNone/>
            </a:pPr>
            <a:endParaRPr lang="en-US" altLang="en-US" sz="1800"/>
          </a:p>
          <a:p>
            <a:pPr lvl="2">
              <a:buFontTx/>
              <a:buNone/>
            </a:pPr>
            <a:endParaRPr lang="en-US" altLang="en-US" sz="1800"/>
          </a:p>
          <a:p>
            <a:pPr lvl="2">
              <a:buFontTx/>
              <a:buNone/>
            </a:pPr>
            <a:endParaRPr lang="en-US" altLang="en-US" sz="1800"/>
          </a:p>
          <a:p>
            <a:pPr lvl="2">
              <a:buFontTx/>
              <a:buNone/>
            </a:pPr>
            <a:endParaRPr lang="en-US" altLang="en-US" sz="1800"/>
          </a:p>
          <a:p>
            <a:pPr lvl="2">
              <a:buFontTx/>
              <a:buNone/>
            </a:pPr>
            <a:r>
              <a:rPr lang="en-US" altLang="en-US" sz="1800"/>
              <a:t>	There are two different ways of obtaining sequences of regions that satisfy these conditions:</a:t>
            </a:r>
            <a:br>
              <a:rPr lang="en-US" altLang="en-US" sz="1800"/>
            </a:br>
            <a:endParaRPr lang="en-US" altLang="en-US" sz="1800"/>
          </a:p>
          <a:p>
            <a:pPr lvl="2">
              <a:buFontTx/>
              <a:buNone/>
            </a:pPr>
            <a:r>
              <a:rPr lang="en-US" altLang="en-US" sz="1800"/>
              <a:t>	(a) Shrink an initial region where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 = 1/</a:t>
            </a:r>
            <a:r>
              <a:rPr lang="en-US" altLang="en-US" sz="1800" i="1">
                <a:sym typeface="Symbol" panose="05050102010706020507" pitchFamily="18" charset="2"/>
              </a:rPr>
              <a:t>n</a:t>
            </a:r>
            <a:r>
              <a:rPr lang="en-US" altLang="en-US" sz="1800">
                <a:sym typeface="Symbol" panose="05050102010706020507" pitchFamily="18" charset="2"/>
              </a:rPr>
              <a:t> and show that </a:t>
            </a:r>
          </a:p>
          <a:p>
            <a:pPr lvl="2"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      </a:t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     This is called </a:t>
            </a:r>
            <a:r>
              <a:rPr lang="en-US" altLang="en-US" sz="1800">
                <a:solidFill>
                  <a:srgbClr val="FFFF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  <a:t>the Parzen-window estimation method</a:t>
            </a:r>
            <a:r>
              <a:rPr lang="en-US" altLang="en-US" sz="1800">
                <a:solidFill>
                  <a:srgbClr val="FFFF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  <a:t/>
            </a:r>
            <a:b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</a:br>
            <a:endParaRPr lang="en-US" altLang="en-US" sz="1800">
              <a:solidFill>
                <a:srgbClr val="FFFF99"/>
              </a:solidFill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(b) Specify</a:t>
            </a:r>
            <a:r>
              <a:rPr lang="en-US" altLang="en-US" sz="1800" i="1">
                <a:sym typeface="Symbol" panose="05050102010706020507" pitchFamily="18" charset="2"/>
              </a:rPr>
              <a:t> k</a:t>
            </a:r>
            <a:r>
              <a:rPr lang="en-US" altLang="en-US" sz="1800" i="1" baseline="-25000">
                <a:sym typeface="Symbol" panose="05050102010706020507" pitchFamily="18" charset="2"/>
              </a:rPr>
              <a:t>n</a:t>
            </a:r>
            <a:r>
              <a:rPr lang="en-US" altLang="en-US" sz="1800">
                <a:sym typeface="Symbol" panose="05050102010706020507" pitchFamily="18" charset="2"/>
              </a:rPr>
              <a:t> as some function of n,  such as </a:t>
            </a:r>
            <a:r>
              <a:rPr lang="en-US" altLang="en-US" sz="1800" i="1">
                <a:sym typeface="Symbol" panose="05050102010706020507" pitchFamily="18" charset="2"/>
              </a:rPr>
              <a:t>k</a:t>
            </a:r>
            <a:r>
              <a:rPr lang="en-US" altLang="en-US" sz="1800" i="1" baseline="-25000">
                <a:sym typeface="Symbol" panose="05050102010706020507" pitchFamily="18" charset="2"/>
              </a:rPr>
              <a:t>n</a:t>
            </a:r>
            <a:r>
              <a:rPr lang="en-US" altLang="en-US" sz="1800" i="1">
                <a:sym typeface="Symbol" panose="05050102010706020507" pitchFamily="18" charset="2"/>
              </a:rPr>
              <a:t> = n</a:t>
            </a:r>
            <a:r>
              <a:rPr lang="en-US" altLang="en-US" sz="1800">
                <a:sym typeface="Symbol" panose="05050102010706020507" pitchFamily="18" charset="2"/>
              </a:rPr>
              <a:t>; the volume V</a:t>
            </a:r>
            <a:r>
              <a:rPr lang="en-US" altLang="en-US" sz="1800" baseline="-25000">
                <a:sym typeface="Symbol" panose="05050102010706020507" pitchFamily="18" charset="2"/>
              </a:rPr>
              <a:t>n</a:t>
            </a:r>
            <a:r>
              <a:rPr lang="en-US" altLang="en-US" sz="1800">
                <a:sym typeface="Symbol" panose="05050102010706020507" pitchFamily="18" charset="2"/>
              </a:rPr>
              <a:t> is</a:t>
            </a:r>
          </a:p>
          <a:p>
            <a:pPr lvl="2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     grown until it encloses k</a:t>
            </a:r>
            <a:r>
              <a:rPr lang="en-US" altLang="en-US" sz="1800" baseline="-25000">
                <a:sym typeface="Symbol" panose="05050102010706020507" pitchFamily="18" charset="2"/>
              </a:rPr>
              <a:t>n</a:t>
            </a:r>
            <a:r>
              <a:rPr lang="en-US" altLang="en-US" sz="1800">
                <a:sym typeface="Symbol" panose="05050102010706020507" pitchFamily="18" charset="2"/>
              </a:rPr>
              <a:t> neighbors of x. This is called </a:t>
            </a:r>
            <a:r>
              <a:rPr lang="en-US" altLang="en-US" sz="1800">
                <a:solidFill>
                  <a:srgbClr val="FFFF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  <a:t>the k</a:t>
            </a:r>
            <a:r>
              <a:rPr lang="en-US" altLang="en-US" sz="1800" baseline="-25000">
                <a:solidFill>
                  <a:srgbClr val="FFFF99"/>
                </a:solidFill>
                <a:sym typeface="Symbol" panose="05050102010706020507" pitchFamily="18" charset="2"/>
              </a:rPr>
              <a:t>n</a:t>
            </a:r>
            <a: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  <a:t>-nearest 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rgbClr val="FFFF99"/>
                </a:solidFill>
                <a:sym typeface="Symbol" panose="05050102010706020507" pitchFamily="18" charset="2"/>
              </a:rPr>
              <a:t>	     neighbor estimation method</a:t>
            </a:r>
            <a:r>
              <a:rPr lang="en-US" altLang="en-US" sz="1800">
                <a:solidFill>
                  <a:srgbClr val="FFFF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altLang="en-US" sz="1800">
              <a:solidFill>
                <a:srgbClr val="FFFF99"/>
              </a:solidFill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733800" y="1104900"/>
          <a:ext cx="1905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054080" imgH="850680" progId="Equation.3">
                  <p:embed/>
                </p:oleObj>
              </mc:Choice>
              <mc:Fallback>
                <p:oleObj name="Equation" r:id="rId3" imgW="105408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04900"/>
                        <a:ext cx="1905000" cy="1536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276600" y="3997325"/>
          <a:ext cx="2819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5" imgW="1041120" imgH="279360" progId="Equation.3">
                  <p:embed/>
                </p:oleObj>
              </mc:Choice>
              <mc:Fallback>
                <p:oleObj name="Equation" r:id="rId5" imgW="10411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97325"/>
                        <a:ext cx="2819400" cy="757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DAF6A-BEEB-422F-A714-53D9AF0D1501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33400"/>
            <a:ext cx="8069263" cy="5715000"/>
          </a:xfr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2468" name="Picture 4" descr="gerhard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4A5B8C-1FAE-4E5A-844E-DC2A3264FB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Parzen Windows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Parzen-window approach to estimate densities assume that the region </a:t>
            </a:r>
            <a:r>
              <a:rPr lang="en-US" altLang="en-US" sz="3200">
                <a:latin typeface="Calligraph421 BT" pitchFamily="66" charset="0"/>
              </a:rPr>
              <a:t>R</a:t>
            </a:r>
            <a:r>
              <a:rPr lang="en-US" altLang="en-US" baseline="-25000"/>
              <a:t>n</a:t>
            </a:r>
            <a:r>
              <a:rPr lang="en-US" altLang="en-US"/>
              <a:t> is a d-dimensional hypercube</a:t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((x-x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 i="1">
                <a:sym typeface="Symbol" panose="05050102010706020507" pitchFamily="18" charset="2"/>
              </a:rPr>
              <a:t>)/h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is equal to unity if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falls within the hypercube of volume </a:t>
            </a:r>
            <a:r>
              <a:rPr lang="en-US" altLang="en-US" i="1">
                <a:sym typeface="Symbol" panose="05050102010706020507" pitchFamily="18" charset="2"/>
              </a:rPr>
              <a:t>V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centered at x and equal to zero otherwise.</a:t>
            </a:r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209800" y="2592388"/>
          <a:ext cx="59436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3" imgW="2844720" imgH="1130040" progId="Equation.3">
                  <p:embed/>
                </p:oleObj>
              </mc:Choice>
              <mc:Fallback>
                <p:oleObj name="Equation" r:id="rId3" imgW="2844720" imgH="1130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2388"/>
                        <a:ext cx="5943600" cy="2360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F9880-FB7C-4793-9995-88DB7F726F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89154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The number of samples in this hypercube is: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By substituting </a:t>
            </a:r>
            <a:r>
              <a:rPr lang="en-US" altLang="en-US" i="1"/>
              <a:t>k</a:t>
            </a:r>
            <a:r>
              <a:rPr lang="en-US" altLang="en-US" i="1" baseline="-25000"/>
              <a:t>n</a:t>
            </a:r>
            <a:r>
              <a:rPr lang="en-US" altLang="en-US"/>
              <a:t> in equation (7), we obtain the following estimate: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i="1"/>
              <a:t>P</a:t>
            </a:r>
            <a:r>
              <a:rPr lang="en-US" altLang="en-US" sz="2400" i="1" baseline="-25000"/>
              <a:t>n</a:t>
            </a:r>
            <a:r>
              <a:rPr lang="en-US" altLang="en-US" sz="2400" i="1"/>
              <a:t>(x)</a:t>
            </a:r>
            <a:r>
              <a:rPr lang="en-US" altLang="en-US" sz="2400"/>
              <a:t> estimates </a:t>
            </a:r>
            <a:r>
              <a:rPr lang="en-US" altLang="en-US" sz="2400" i="1"/>
              <a:t>p(x)</a:t>
            </a:r>
            <a:r>
              <a:rPr lang="en-US" altLang="en-US" sz="2400"/>
              <a:t> as an average of functions of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/>
              <a:t>the samples </a:t>
            </a:r>
            <a:r>
              <a:rPr lang="en-US" altLang="en-US" sz="2400" i="1"/>
              <a:t>(x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) (i = 1,</a:t>
            </a:r>
            <a:r>
              <a:rPr lang="en-US" altLang="en-US" sz="2400" i="1">
                <a:latin typeface="Times New Roman" panose="02020603050405020304" pitchFamily="18" charset="0"/>
              </a:rPr>
              <a:t>…</a:t>
            </a:r>
            <a:r>
              <a:rPr lang="en-US" altLang="en-US" sz="2400" i="1"/>
              <a:t> ,n).</a:t>
            </a:r>
            <a:r>
              <a:rPr lang="en-US" altLang="en-US" sz="2400"/>
              <a:t> These functions </a:t>
            </a:r>
            <a:r>
              <a:rPr lang="en-US" altLang="en-US" sz="2400" i="1">
                <a:sym typeface="Symbol" panose="05050102010706020507" pitchFamily="18" charset="2"/>
              </a:rPr>
              <a:t></a:t>
            </a:r>
            <a:r>
              <a:rPr lang="en-US" altLang="en-US" sz="2400"/>
              <a:t> can be general!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971800" y="1084263"/>
          <a:ext cx="31242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1180800" imgH="482400" progId="Equation.3">
                  <p:embed/>
                </p:oleObj>
              </mc:Choice>
              <mc:Fallback>
                <p:oleObj name="Equation" r:id="rId3" imgW="11808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84263"/>
                        <a:ext cx="3124200" cy="12779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438400" y="3656013"/>
          <a:ext cx="45720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2857320" imgH="736560" progId="Equation.3">
                  <p:embed/>
                </p:oleObj>
              </mc:Choice>
              <mc:Fallback>
                <p:oleObj name="Equation" r:id="rId5" imgW="285732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6013"/>
                        <a:ext cx="4572000" cy="1179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457AA-B042-4A13-8BD1-7138D549454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915400" cy="5943600"/>
          </a:xfrm>
        </p:spPr>
        <p:txBody>
          <a:bodyPr/>
          <a:lstStyle/>
          <a:p>
            <a:pPr marL="990600" lvl="1" indent="-533400"/>
            <a:r>
              <a:rPr lang="en-US" altLang="en-US" sz="2800">
                <a:effectLst/>
              </a:rPr>
              <a:t>Illustration</a:t>
            </a:r>
          </a:p>
          <a:p>
            <a:pPr marL="990600" lvl="1" indent="-533400">
              <a:buFontTx/>
              <a:buNone/>
            </a:pPr>
            <a:endParaRPr lang="en-US" altLang="en-US" sz="2800">
              <a:effectLst/>
            </a:endParaRPr>
          </a:p>
          <a:p>
            <a:pPr marL="1371600" lvl="2" indent="-457200"/>
            <a:r>
              <a:rPr lang="en-US" altLang="en-US" sz="2400">
                <a:effectLst/>
              </a:rPr>
              <a:t> The behavior of the Parzen-window method</a:t>
            </a:r>
            <a:br>
              <a:rPr lang="en-US" altLang="en-US" sz="2400">
                <a:effectLst/>
              </a:rPr>
            </a:br>
            <a:endParaRPr lang="en-US" altLang="en-US" sz="2400">
              <a:effectLst/>
            </a:endParaRPr>
          </a:p>
          <a:p>
            <a:pPr marL="1752600" lvl="3" indent="-381000"/>
            <a:r>
              <a:rPr lang="en-US" altLang="en-US" sz="2000">
                <a:effectLst/>
              </a:rPr>
              <a:t>Case where </a:t>
            </a:r>
            <a:r>
              <a:rPr lang="en-US" altLang="en-US" sz="2000" i="1">
                <a:effectLst/>
              </a:rPr>
              <a:t>p(x) </a:t>
            </a:r>
            <a:r>
              <a:rPr lang="en-US" altLang="en-US" sz="2000" i="1">
                <a:effectLst/>
                <a:sym typeface="Wingdings" panose="05000000000000000000" pitchFamily="2" charset="2"/>
              </a:rPr>
              <a:t>N(0,1)</a:t>
            </a:r>
          </a:p>
          <a:p>
            <a:pPr marL="1371600" lvl="2" indent="-457200">
              <a:buFontTx/>
              <a:buNone/>
            </a:pPr>
            <a:r>
              <a:rPr lang="en-US" altLang="en-US" sz="2400">
                <a:effectLst/>
                <a:sym typeface="Wingdings" panose="05000000000000000000" pitchFamily="2" charset="2"/>
              </a:rPr>
              <a:t>		</a:t>
            </a:r>
            <a:r>
              <a:rPr lang="en-US" altLang="en-US">
                <a:effectLst/>
                <a:sym typeface="Wingdings" panose="05000000000000000000" pitchFamily="2" charset="2"/>
              </a:rPr>
              <a:t>Let </a:t>
            </a:r>
            <a:r>
              <a:rPr lang="en-US" altLang="en-US" i="1">
                <a:effectLst/>
                <a:sym typeface="Symbol" panose="05050102010706020507" pitchFamily="18" charset="2"/>
              </a:rPr>
              <a:t>(u) = (1/(2) exp(-u</a:t>
            </a:r>
            <a:r>
              <a:rPr lang="en-US" altLang="en-US" i="1" baseline="30000">
                <a:effectLst/>
                <a:sym typeface="Symbol" panose="05050102010706020507" pitchFamily="18" charset="2"/>
              </a:rPr>
              <a:t>2</a:t>
            </a:r>
            <a:r>
              <a:rPr lang="en-US" altLang="en-US" i="1">
                <a:effectLst/>
                <a:sym typeface="Symbol" panose="05050102010706020507" pitchFamily="18" charset="2"/>
              </a:rPr>
              <a:t>/2) and h</a:t>
            </a:r>
            <a:r>
              <a:rPr lang="en-US" altLang="en-US" i="1" baseline="-25000">
                <a:effectLst/>
                <a:sym typeface="Symbol" panose="05050102010706020507" pitchFamily="18" charset="2"/>
              </a:rPr>
              <a:t>n</a:t>
            </a:r>
            <a:r>
              <a:rPr lang="en-US" altLang="en-US" i="1">
                <a:effectLst/>
                <a:sym typeface="Symbol" panose="05050102010706020507" pitchFamily="18" charset="2"/>
              </a:rPr>
              <a:t> = h</a:t>
            </a:r>
            <a:r>
              <a:rPr lang="en-US" altLang="en-US" i="1" baseline="-25000">
                <a:effectLst/>
                <a:sym typeface="Symbol" panose="05050102010706020507" pitchFamily="18" charset="2"/>
              </a:rPr>
              <a:t>1</a:t>
            </a:r>
            <a:r>
              <a:rPr lang="en-US" altLang="en-US" i="1">
                <a:effectLst/>
                <a:sym typeface="Symbol" panose="05050102010706020507" pitchFamily="18" charset="2"/>
              </a:rPr>
              <a:t>/n (n&gt;1)</a:t>
            </a:r>
            <a:r>
              <a:rPr lang="en-US" altLang="en-US">
                <a:effectLst/>
                <a:sym typeface="Symbol" panose="05050102010706020507" pitchFamily="18" charset="2"/>
              </a:rPr>
              <a:t> </a:t>
            </a:r>
          </a:p>
          <a:p>
            <a:pPr marL="1371600" lvl="2" indent="-457200">
              <a:buFontTx/>
              <a:buNone/>
            </a:pPr>
            <a:r>
              <a:rPr lang="en-US" altLang="en-US">
                <a:effectLst/>
                <a:sym typeface="Symbol" panose="05050102010706020507" pitchFamily="18" charset="2"/>
              </a:rPr>
              <a:t>                                                                     </a:t>
            </a:r>
            <a:r>
              <a:rPr lang="en-US" altLang="en-US" sz="1600">
                <a:effectLst/>
                <a:sym typeface="Symbol" panose="05050102010706020507" pitchFamily="18" charset="2"/>
              </a:rPr>
              <a:t>(</a:t>
            </a:r>
            <a:r>
              <a:rPr lang="en-US" altLang="en-US" sz="1600" i="1">
                <a:effectLst/>
                <a:sym typeface="Symbol" panose="05050102010706020507" pitchFamily="18" charset="2"/>
              </a:rPr>
              <a:t>h</a:t>
            </a:r>
            <a:r>
              <a:rPr lang="en-US" altLang="en-US" i="1" baseline="-25000">
                <a:effectLst/>
                <a:sym typeface="Symbol" panose="05050102010706020507" pitchFamily="18" charset="2"/>
              </a:rPr>
              <a:t>1</a:t>
            </a:r>
            <a:r>
              <a:rPr lang="en-US" altLang="en-US" sz="1600">
                <a:effectLst/>
                <a:sym typeface="Symbol" panose="05050102010706020507" pitchFamily="18" charset="2"/>
              </a:rPr>
              <a:t>: known parameter)</a:t>
            </a:r>
          </a:p>
          <a:p>
            <a:pPr marL="1371600" lvl="2" indent="-457200">
              <a:buFontTx/>
              <a:buNone/>
            </a:pPr>
            <a:r>
              <a:rPr lang="en-US" altLang="en-US" sz="1600">
                <a:effectLst/>
                <a:sym typeface="Symbol" panose="05050102010706020507" pitchFamily="18" charset="2"/>
              </a:rPr>
              <a:t>		</a:t>
            </a:r>
            <a:r>
              <a:rPr lang="en-US" altLang="en-US" sz="2400">
                <a:effectLst/>
                <a:sym typeface="Symbol" panose="05050102010706020507" pitchFamily="18" charset="2"/>
              </a:rPr>
              <a:t>Thus:</a:t>
            </a:r>
          </a:p>
          <a:p>
            <a:pPr marL="1371600" lvl="2" indent="-457200">
              <a:buFontTx/>
              <a:buNone/>
            </a:pPr>
            <a:endParaRPr lang="en-US" altLang="en-US" sz="2400">
              <a:effectLst/>
              <a:sym typeface="Symbol" panose="05050102010706020507" pitchFamily="18" charset="2"/>
            </a:endParaRPr>
          </a:p>
          <a:p>
            <a:pPr marL="1371600" lvl="2" indent="-457200">
              <a:buFontTx/>
              <a:buNone/>
            </a:pPr>
            <a:endParaRPr lang="en-US" altLang="en-US" sz="2400">
              <a:effectLst/>
              <a:sym typeface="Symbol" panose="05050102010706020507" pitchFamily="18" charset="2"/>
            </a:endParaRPr>
          </a:p>
          <a:p>
            <a:pPr marL="1371600" lvl="2" indent="-457200">
              <a:buFontTx/>
              <a:buNone/>
            </a:pPr>
            <a:r>
              <a:rPr lang="en-US" altLang="en-US" sz="2400">
                <a:effectLst/>
                <a:sym typeface="Symbol" panose="05050102010706020507" pitchFamily="18" charset="2"/>
              </a:rPr>
              <a:t>		is an average of normal densities centered at the </a:t>
            </a:r>
          </a:p>
          <a:p>
            <a:pPr marL="1371600" lvl="2" indent="-457200">
              <a:buFontTx/>
              <a:buNone/>
            </a:pPr>
            <a:r>
              <a:rPr lang="en-US" altLang="en-US" sz="2400">
                <a:effectLst/>
                <a:sym typeface="Symbol" panose="05050102010706020507" pitchFamily="18" charset="2"/>
              </a:rPr>
              <a:t>		samples </a:t>
            </a:r>
            <a:r>
              <a:rPr lang="en-US" altLang="en-US" sz="2400" i="1">
                <a:effectLst/>
                <a:sym typeface="Symbol" panose="05050102010706020507" pitchFamily="18" charset="2"/>
              </a:rPr>
              <a:t>x</a:t>
            </a:r>
            <a:r>
              <a:rPr lang="en-US" altLang="en-US" sz="2400" i="1" baseline="-25000">
                <a:effectLst/>
                <a:sym typeface="Symbol" panose="05050102010706020507" pitchFamily="18" charset="2"/>
              </a:rPr>
              <a:t>i</a:t>
            </a:r>
            <a:r>
              <a:rPr lang="en-US" altLang="en-US" sz="2400">
                <a:effectLst/>
                <a:sym typeface="Symbol" panose="05050102010706020507" pitchFamily="18" charset="2"/>
              </a:rPr>
              <a:t>.</a:t>
            </a:r>
          </a:p>
          <a:p>
            <a:pPr marL="2209800" lvl="4" indent="-381000">
              <a:buFontTx/>
              <a:buNone/>
            </a:pPr>
            <a:endParaRPr lang="en-US" altLang="en-US" sz="1400">
              <a:effectLst/>
              <a:sym typeface="Symbol" panose="05050102010706020507" pitchFamily="18" charset="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124200" y="3732213"/>
          <a:ext cx="3657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3" imgW="1765080" imgH="482400" progId="Equation.3">
                  <p:embed/>
                </p:oleObj>
              </mc:Choice>
              <mc:Fallback>
                <p:oleObj name="Equation" r:id="rId3" imgW="17650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2213"/>
                        <a:ext cx="3657600" cy="9985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1777B-0A17-4F60-B31D-DB0F81E4DC7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81600"/>
          </a:xfrm>
        </p:spPr>
        <p:txBody>
          <a:bodyPr/>
          <a:lstStyle/>
          <a:p>
            <a:pPr lvl="3">
              <a:lnSpc>
                <a:spcPct val="90000"/>
              </a:lnSpc>
            </a:pPr>
            <a:r>
              <a:rPr lang="en-US" altLang="en-US" sz="2400"/>
              <a:t>Numerical results:</a:t>
            </a:r>
          </a:p>
          <a:p>
            <a:pPr lvl="3">
              <a:lnSpc>
                <a:spcPct val="90000"/>
              </a:lnSpc>
            </a:pPr>
            <a:endParaRPr lang="en-US" altLang="en-US" sz="2400"/>
          </a:p>
          <a:p>
            <a:pPr lvl="3">
              <a:lnSpc>
                <a:spcPct val="90000"/>
              </a:lnSpc>
            </a:pPr>
            <a:endParaRPr lang="en-US" altLang="en-US" sz="24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z="2400"/>
              <a:t>	For </a:t>
            </a:r>
            <a:r>
              <a:rPr lang="en-US" altLang="en-US" sz="2400" i="1"/>
              <a:t>n = 1</a:t>
            </a:r>
            <a:r>
              <a:rPr lang="en-US" altLang="en-US" sz="2400"/>
              <a:t> and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=1</a:t>
            </a:r>
            <a:br>
              <a:rPr lang="en-US" altLang="en-US" sz="2400" i="1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z="2400"/>
              <a:t>	For </a:t>
            </a:r>
            <a:r>
              <a:rPr lang="en-US" altLang="en-US" sz="2400" i="1"/>
              <a:t>n = 10</a:t>
            </a:r>
            <a:r>
              <a:rPr lang="en-US" altLang="en-US" sz="2400"/>
              <a:t> and </a:t>
            </a:r>
            <a:r>
              <a:rPr lang="en-US" altLang="en-US" sz="2400" i="1"/>
              <a:t>h = 0.1</a:t>
            </a:r>
            <a:r>
              <a:rPr lang="en-US" altLang="en-US" sz="2400"/>
              <a:t>, the contributions of the individual samples are clearly observable !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66800" y="3465513"/>
          <a:ext cx="73279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3" imgW="3390840" imgH="419040" progId="Equation.3">
                  <p:embed/>
                </p:oleObj>
              </mc:Choice>
              <mc:Fallback>
                <p:oleObj name="Equation" r:id="rId3" imgW="33908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65513"/>
                        <a:ext cx="7327900" cy="9032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3D1F9F-4F1E-44F8-B550-F8FA6847D38E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762000"/>
            <a:ext cx="7848600" cy="5175250"/>
          </a:xfr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581AE6-DD6C-48A7-BBC7-E30F74F247C5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7769225" cy="5118100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467600" cy="1739900"/>
          </a:xfrm>
        </p:spPr>
        <p:txBody>
          <a:bodyPr/>
          <a:lstStyle/>
          <a:p>
            <a:r>
              <a:rPr lang="en-US" altLang="en-US" sz="3600"/>
              <a:t>Chapter 4 (Part 1):</a:t>
            </a:r>
            <a:br>
              <a:rPr lang="en-US" altLang="en-US" sz="3600"/>
            </a:br>
            <a:r>
              <a:rPr lang="en-US" altLang="en-US" sz="3600"/>
              <a:t>Non-Parametric Classification (Sections 4.1-4.3)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33800"/>
            <a:ext cx="7086600" cy="2971800"/>
          </a:xfrm>
        </p:spPr>
        <p:txBody>
          <a:bodyPr/>
          <a:lstStyle/>
          <a:p>
            <a:pPr algn="l"/>
            <a:r>
              <a:rPr lang="en-US" altLang="en-US" sz="2800"/>
              <a:t> Introduction</a:t>
            </a:r>
          </a:p>
          <a:p>
            <a:pPr algn="l"/>
            <a:endParaRPr lang="en-US" altLang="en-US" sz="1600"/>
          </a:p>
          <a:p>
            <a:pPr algn="l"/>
            <a:r>
              <a:rPr lang="en-US" altLang="en-US" sz="2800"/>
              <a:t> Density Estimation</a:t>
            </a:r>
          </a:p>
          <a:p>
            <a:pPr algn="l"/>
            <a:endParaRPr lang="en-US" altLang="en-US" sz="1600"/>
          </a:p>
          <a:p>
            <a:pPr algn="l"/>
            <a:r>
              <a:rPr lang="en-US" altLang="en-US" sz="2800"/>
              <a:t> Parzen Windows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build="p" autoUpdateAnimBg="0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3182F-9CC5-471D-9A53-92B4C28785C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000"/>
              <a:t>Analogous results are also obtained in two dimensions as illustrated:</a:t>
            </a:r>
          </a:p>
          <a:p>
            <a:pPr algn="ctr">
              <a:buFontTx/>
              <a:buNone/>
            </a:pPr>
            <a:endParaRPr lang="en-US" altLang="en-US" sz="200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747C19-D062-4787-82A1-DDFBB74206BE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8763000" cy="5272088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EF2C0-29A9-4763-A07A-02EBF822F8A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990600"/>
          </a:xfrm>
        </p:spPr>
        <p:txBody>
          <a:bodyPr/>
          <a:lstStyle/>
          <a:p>
            <a:pPr lvl="3">
              <a:lnSpc>
                <a:spcPct val="90000"/>
              </a:lnSpc>
            </a:pPr>
            <a:r>
              <a:rPr lang="en-US" altLang="en-US" sz="2400"/>
              <a:t>Case where </a:t>
            </a:r>
            <a:r>
              <a:rPr lang="en-US" altLang="en-US" sz="2400" i="1"/>
              <a:t>p(x) = </a:t>
            </a:r>
            <a:r>
              <a:rPr lang="en-US" altLang="en-US" sz="2400" i="1">
                <a:sym typeface="Symbol" panose="05050102010706020507" pitchFamily="18" charset="2"/>
              </a:rPr>
              <a:t>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2400" i="1">
                <a:sym typeface="Symbol" panose="05050102010706020507" pitchFamily="18" charset="2"/>
              </a:rPr>
              <a:t>.U(a,b) + </a:t>
            </a:r>
            <a:r>
              <a:rPr lang="en-US" altLang="en-US" sz="2400" i="1" baseline="-25000">
                <a:sym typeface="Symbol" panose="05050102010706020507" pitchFamily="18" charset="2"/>
              </a:rPr>
              <a:t>2</a:t>
            </a:r>
            <a:r>
              <a:rPr lang="en-US" altLang="en-US" sz="2400" i="1">
                <a:sym typeface="Symbol" panose="05050102010706020507" pitchFamily="18" charset="2"/>
              </a:rPr>
              <a:t>.T(c,d)</a:t>
            </a:r>
            <a:r>
              <a:rPr lang="en-US" altLang="en-US" sz="2400">
                <a:sym typeface="Symbol" panose="05050102010706020507" pitchFamily="18" charset="2"/>
              </a:rPr>
              <a:t> (unknown density) (mixture of a uniform and a triangle density)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914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E6399-6D3D-45F0-AD35-C1E9D03CA105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8" y="1076325"/>
            <a:ext cx="9072562" cy="4803775"/>
          </a:xfr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FD886-456D-4E5A-A4B4-8420831EA60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839200" cy="5562600"/>
          </a:xfrm>
        </p:spPr>
        <p:txBody>
          <a:bodyPr/>
          <a:lstStyle/>
          <a:p>
            <a:pPr lvl="1"/>
            <a:r>
              <a:rPr lang="en-US" altLang="en-US" sz="2800"/>
              <a:t> Classification example</a:t>
            </a:r>
            <a:br>
              <a:rPr lang="en-US" altLang="en-US" sz="2800"/>
            </a:br>
            <a:endParaRPr lang="en-US" altLang="en-US" sz="2800"/>
          </a:p>
          <a:p>
            <a:pPr lvl="2">
              <a:buFontTx/>
              <a:buNone/>
            </a:pPr>
            <a:r>
              <a:rPr lang="en-US" altLang="en-US" sz="2400"/>
              <a:t>In classifiers based on Parzen-window estimation:</a:t>
            </a:r>
            <a:br>
              <a:rPr lang="en-US" altLang="en-US" sz="2400"/>
            </a:br>
            <a:endParaRPr lang="en-US" altLang="en-US" sz="2400"/>
          </a:p>
          <a:p>
            <a:pPr lvl="2"/>
            <a:r>
              <a:rPr lang="en-US" altLang="en-US" sz="2400"/>
              <a:t>We estimate the densities for each category and classify a test point by the label corresponding to the maximum posterior</a:t>
            </a:r>
            <a:br>
              <a:rPr lang="en-US" altLang="en-US" sz="2400"/>
            </a:br>
            <a:endParaRPr lang="en-US" altLang="en-US" sz="2400"/>
          </a:p>
          <a:p>
            <a:pPr lvl="2"/>
            <a:r>
              <a:rPr lang="en-US" altLang="en-US" sz="2400"/>
              <a:t>The decision region for a Parzen-window classifier depends upon the choice of window function as illustrated in the following figure.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21453-8D17-42E0-9E95-BD97CF05CD7A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438" y="762000"/>
            <a:ext cx="8462962" cy="5575300"/>
          </a:xfr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36F21-47AF-4974-9B06-15C93AE714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All Parametric densities are unimodal (have a single local maximum), whereas many practical problems involve multi-modal densities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Nonparametric procedures can be used with arbitrary distributions and without the assumption that the forms of the underlying densities are known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There are two types of nonparametric methods: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Estimating P</a:t>
            </a:r>
            <a:r>
              <a:rPr lang="en-US" altLang="en-US" sz="2000" i="1"/>
              <a:t>(x | </a:t>
            </a:r>
            <a:r>
              <a:rPr lang="en-US" altLang="en-US" sz="2000" i="1">
                <a:sym typeface="Symbol" panose="05050102010706020507" pitchFamily="18" charset="2"/>
              </a:rPr>
              <a:t></a:t>
            </a:r>
            <a:r>
              <a:rPr lang="en-US" altLang="en-US" sz="2000" i="1" baseline="-25000">
                <a:sym typeface="Symbol" panose="05050102010706020507" pitchFamily="18" charset="2"/>
              </a:rPr>
              <a:t>j </a:t>
            </a:r>
            <a:r>
              <a:rPr lang="en-US" altLang="en-US" sz="2000" i="1">
                <a:sym typeface="Symbol" panose="05050102010706020507" pitchFamily="18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Bypass probability and go directly to a-posteriori probability estimation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8A7F8-C9D9-4779-A077-1223D97997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r>
              <a:rPr lang="en-US" altLang="en-US"/>
              <a:t>Density Estimation</a:t>
            </a:r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Basic idea: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	Probability that a vector x will fall in region R is: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	P is a smoothed (or averaged) version of the density function p(x) if we have a sample of size n; therefore, the probability that k points fall in R is then: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and the expected value for k is:</a:t>
            </a:r>
            <a:br>
              <a:rPr lang="en-US" altLang="en-US"/>
            </a:br>
            <a:endParaRPr lang="en-US" altLang="en-US" sz="1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                        E(k) = nP                 (3)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514600" y="2698750"/>
          <a:ext cx="3975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1714320" imgH="380880" progId="Equation.3">
                  <p:embed/>
                </p:oleObj>
              </mc:Choice>
              <mc:Fallback>
                <p:oleObj name="Equation" r:id="rId3" imgW="1714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98750"/>
                        <a:ext cx="3975100" cy="882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19400" y="4849813"/>
          <a:ext cx="36258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1917360" imgH="457200" progId="Equation.3">
                  <p:embed/>
                </p:oleObj>
              </mc:Choice>
              <mc:Fallback>
                <p:oleObj name="Equation" r:id="rId5" imgW="1917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49813"/>
                        <a:ext cx="3625850" cy="8651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1DAE2-CB06-4B72-9959-510D1BF5B8B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"/>
            <a:ext cx="8229600" cy="63246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800"/>
              <a:t>ML estimation of  </a:t>
            </a:r>
            <a:r>
              <a:rPr lang="en-US" altLang="en-US" sz="2800" i="1"/>
              <a:t>P = </a:t>
            </a:r>
            <a:r>
              <a:rPr lang="en-US" altLang="en-US" sz="2800" i="1">
                <a:sym typeface="Symbol" panose="05050102010706020507" pitchFamily="18" charset="2"/>
              </a:rPr>
              <a:t></a:t>
            </a: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                  is reached for</a:t>
            </a:r>
          </a:p>
          <a:p>
            <a:pPr lvl="1">
              <a:buFontTx/>
              <a:buNone/>
            </a:pPr>
            <a:endParaRPr lang="en-US" altLang="en-US" sz="28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Therefore, the ratio k/n is a good estimate for the probability P and hence for the density function p. </a:t>
            </a:r>
          </a:p>
          <a:p>
            <a:pPr lvl="1">
              <a:buFontTx/>
              <a:buNone/>
            </a:pPr>
            <a:endParaRPr lang="en-US" altLang="en-US" sz="28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800" i="1">
                <a:sym typeface="Symbol" panose="05050102010706020507" pitchFamily="18" charset="2"/>
              </a:rPr>
              <a:t>p(x)</a:t>
            </a:r>
            <a:r>
              <a:rPr lang="en-US" altLang="en-US" sz="2800">
                <a:sym typeface="Symbol" panose="05050102010706020507" pitchFamily="18" charset="2"/>
              </a:rPr>
              <a:t> is continuous and that the region </a:t>
            </a:r>
            <a:r>
              <a:rPr lang="en-US" altLang="en-US" sz="3200" i="1">
                <a:latin typeface="Calligraph421 BT" pitchFamily="66" charset="0"/>
                <a:sym typeface="Symbol" panose="05050102010706020507" pitchFamily="18" charset="2"/>
              </a:rPr>
              <a:t>R</a:t>
            </a:r>
            <a:r>
              <a:rPr lang="en-US" altLang="en-US" sz="2800">
                <a:sym typeface="Symbol" panose="05050102010706020507" pitchFamily="18" charset="2"/>
              </a:rPr>
              <a:t> is so small that p does not vary significantly within it, we can write:</a:t>
            </a:r>
          </a:p>
          <a:p>
            <a:pPr lvl="1">
              <a:buFontTx/>
              <a:buNone/>
            </a:pPr>
            <a:endParaRPr lang="en-US" altLang="en-US" sz="28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where is a point within </a:t>
            </a:r>
            <a:r>
              <a:rPr lang="en-US" altLang="en-US" sz="3200" i="1">
                <a:latin typeface="Calligraph421 BT" pitchFamily="66" charset="0"/>
              </a:rPr>
              <a:t>R</a:t>
            </a:r>
            <a:r>
              <a:rPr lang="en-US" altLang="en-US" sz="2000"/>
              <a:t> and V the volume enclosed by </a:t>
            </a:r>
            <a:r>
              <a:rPr lang="en-US" altLang="en-US" sz="3200" i="1">
                <a:latin typeface="Calligraph421 BT" pitchFamily="66" charset="0"/>
              </a:rPr>
              <a:t>R</a:t>
            </a:r>
            <a:r>
              <a:rPr lang="en-US" altLang="en-US" sz="2000"/>
              <a:t>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585913" y="762000"/>
          <a:ext cx="17668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825480" imgH="279360" progId="Equation.3">
                  <p:embed/>
                </p:oleObj>
              </mc:Choice>
              <mc:Fallback>
                <p:oleObj name="Equation" r:id="rId3" imgW="8254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762000"/>
                        <a:ext cx="1766887" cy="5984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867400" y="685800"/>
          <a:ext cx="12080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672840" imgH="393480" progId="Equation.3">
                  <p:embed/>
                </p:oleObj>
              </mc:Choice>
              <mc:Fallback>
                <p:oleObj name="Equation" r:id="rId5" imgW="672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1208088" cy="7064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343400" y="5067300"/>
          <a:ext cx="4683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2234880" imgH="380880" progId="Equation.3">
                  <p:embed/>
                </p:oleObj>
              </mc:Choice>
              <mc:Fallback>
                <p:oleObj name="Equation" r:id="rId7" imgW="223488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67300"/>
                        <a:ext cx="4683125" cy="800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F7175-3916-4E72-BF7D-0125DEA162E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"/>
            <a:ext cx="7620000" cy="63246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Combining equation (1) , (3) and (4) yields: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endParaRPr lang="en-US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400800" y="125413"/>
          <a:ext cx="1562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863280" imgH="393480" progId="Equation.3">
                  <p:embed/>
                </p:oleObj>
              </mc:Choice>
              <mc:Fallback>
                <p:oleObj name="Equation" r:id="rId3" imgW="863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5413"/>
                        <a:ext cx="1562100" cy="7127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A68DB-8ABA-4E28-AD0C-134512E5397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Density Estimation (cont.)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Justification of equation (4)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We assume that </a:t>
            </a:r>
            <a:r>
              <a:rPr lang="en-US" altLang="en-US" i="1"/>
              <a:t>p(x)</a:t>
            </a:r>
            <a:r>
              <a:rPr lang="en-US" altLang="en-US"/>
              <a:t> is continuous and that region </a:t>
            </a:r>
            <a:r>
              <a:rPr lang="en-US" altLang="en-US" sz="3200" i="1">
                <a:latin typeface="Calligraph421 BT" pitchFamily="66" charset="0"/>
              </a:rPr>
              <a:t>R</a:t>
            </a:r>
            <a:r>
              <a:rPr lang="en-US" altLang="en-US"/>
              <a:t> is so small that p does not vary significantly within </a:t>
            </a:r>
            <a:r>
              <a:rPr lang="en-US" altLang="en-US" sz="3200" i="1">
                <a:latin typeface="Calligraph421 BT" pitchFamily="66" charset="0"/>
              </a:rPr>
              <a:t>R</a:t>
            </a:r>
            <a:r>
              <a:rPr lang="en-US" altLang="en-US"/>
              <a:t>. Since </a:t>
            </a:r>
            <a:r>
              <a:rPr lang="en-US" altLang="en-US" i="1"/>
              <a:t>p(x) =</a:t>
            </a:r>
            <a:r>
              <a:rPr lang="en-US" altLang="en-US"/>
              <a:t> constant, it is not a part of the sum.</a:t>
            </a:r>
          </a:p>
          <a:p>
            <a:pPr lvl="1"/>
            <a:endParaRPr lang="en-US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855788" y="2533650"/>
          <a:ext cx="6145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2234880" imgH="380880" progId="Equation.3">
                  <p:embed/>
                </p:oleObj>
              </mc:Choice>
              <mc:Fallback>
                <p:oleObj name="Equation" r:id="rId3" imgW="223488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533650"/>
                        <a:ext cx="6145212" cy="1047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76176-6B67-42D9-8C60-290F5111923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848600" cy="5257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	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Where: </a:t>
            </a:r>
            <a:r>
              <a:rPr lang="en-US" altLang="en-US" sz="2000" i="1">
                <a:sym typeface="Symbol" panose="05050102010706020507" pitchFamily="18" charset="2"/>
              </a:rPr>
              <a:t>(</a:t>
            </a:r>
            <a:r>
              <a:rPr lang="en-US" altLang="en-US" sz="2000" i="1">
                <a:latin typeface="Calligraph421 BT" pitchFamily="66" charset="0"/>
                <a:sym typeface="Symbol" panose="05050102010706020507" pitchFamily="18" charset="2"/>
              </a:rPr>
              <a:t>R</a:t>
            </a:r>
            <a:r>
              <a:rPr lang="en-US" altLang="en-US" sz="2000" i="1"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 is: </a:t>
            </a:r>
            <a:r>
              <a:rPr lang="en-US" altLang="en-US" sz="2000"/>
              <a:t>a surface in the Euclidean space </a:t>
            </a:r>
            <a:r>
              <a:rPr lang="en-US" altLang="en-US" sz="2000" i="1"/>
              <a:t>R</a:t>
            </a:r>
            <a:r>
              <a:rPr lang="en-US" altLang="en-US" sz="2000" i="1" baseline="30000"/>
              <a:t>2</a:t>
            </a:r>
          </a:p>
          <a:p>
            <a:pPr lvl="1">
              <a:buFontTx/>
              <a:buNone/>
            </a:pPr>
            <a:r>
              <a:rPr lang="en-US" altLang="en-US" sz="2000"/>
              <a:t>				   a volume in the Euclidean space </a:t>
            </a:r>
            <a:r>
              <a:rPr lang="en-US" altLang="en-US" sz="2000" i="1"/>
              <a:t>R</a:t>
            </a:r>
            <a:r>
              <a:rPr lang="en-US" altLang="en-US" sz="2000" i="1" baseline="30000"/>
              <a:t>3</a:t>
            </a:r>
          </a:p>
          <a:p>
            <a:pPr lvl="1">
              <a:buFontTx/>
              <a:buNone/>
            </a:pPr>
            <a:r>
              <a:rPr lang="en-US" altLang="en-US" sz="2000"/>
              <a:t>				   a hypervolume in the Euclidean space </a:t>
            </a:r>
            <a:r>
              <a:rPr lang="en-US" altLang="en-US" sz="2000" i="1"/>
              <a:t>R</a:t>
            </a:r>
            <a:r>
              <a:rPr lang="en-US" altLang="en-US" sz="2000" i="1" baseline="30000"/>
              <a:t>n</a:t>
            </a:r>
          </a:p>
          <a:p>
            <a:pPr lvl="1">
              <a:buFontTx/>
              <a:buNone/>
            </a:pPr>
            <a:endParaRPr lang="en-US" altLang="en-US" sz="2000" i="1" baseline="30000"/>
          </a:p>
          <a:p>
            <a:pPr lvl="1">
              <a:buFontTx/>
              <a:buNone/>
            </a:pPr>
            <a:r>
              <a:rPr lang="en-US" altLang="en-US" sz="2000"/>
              <a:t>	Since </a:t>
            </a:r>
            <a:r>
              <a:rPr lang="en-US" altLang="en-US" sz="2000" i="1"/>
              <a:t>p(x) </a:t>
            </a:r>
            <a:r>
              <a:rPr lang="en-US" altLang="en-US" sz="2000" i="1">
                <a:sym typeface="Symbol" panose="05050102010706020507" pitchFamily="18" charset="2"/>
              </a:rPr>
              <a:t> p(x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000" i="1">
                <a:sym typeface="Symbol" panose="05050102010706020507" pitchFamily="18" charset="2"/>
              </a:rPr>
              <a:t>) =</a:t>
            </a:r>
            <a:r>
              <a:rPr lang="en-US" altLang="en-US" sz="2000">
                <a:sym typeface="Symbol" panose="05050102010706020507" pitchFamily="18" charset="2"/>
              </a:rPr>
              <a:t> constant, therefore in the Euclidean space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i="1" baseline="30000">
                <a:sym typeface="Symbol" panose="05050102010706020507" pitchFamily="18" charset="2"/>
              </a:rPr>
              <a:t>3</a:t>
            </a:r>
            <a:r>
              <a:rPr lang="en-US" altLang="en-US" sz="2000">
                <a:sym typeface="Symbol" panose="05050102010706020507" pitchFamily="18" charset="2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</a:t>
            </a:r>
          </a:p>
          <a:p>
            <a:pPr lvl="1"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</a:t>
            </a:r>
            <a:endParaRPr lang="en-US" altLang="en-US" sz="200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69963" y="906463"/>
          <a:ext cx="79660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3" imgW="3657600" imgH="380880" progId="Equation.3">
                  <p:embed/>
                </p:oleObj>
              </mc:Choice>
              <mc:Fallback>
                <p:oleObj name="Equation" r:id="rId3" imgW="365760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906463"/>
                        <a:ext cx="7966075" cy="828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636963" y="4164013"/>
          <a:ext cx="3983037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5" imgW="1333440" imgH="787320" progId="Equation.3">
                  <p:embed/>
                </p:oleObj>
              </mc:Choice>
              <mc:Fallback>
                <p:oleObj name="Equation" r:id="rId5" imgW="133344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164013"/>
                        <a:ext cx="3983037" cy="23542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Pattern Classification, Ch4 (Part 1)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F3DC2-FFD2-44F0-8639-C01AE49108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5867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800"/>
              <a:t> Condition for convergence</a:t>
            </a:r>
            <a:br>
              <a:rPr lang="en-US" altLang="en-US" sz="2800"/>
            </a:br>
            <a:endParaRPr lang="en-US" altLang="en-US" sz="28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The fraction </a:t>
            </a:r>
            <a:r>
              <a:rPr lang="en-US" altLang="en-US" sz="2400" i="1">
                <a:sym typeface="Symbol" panose="05050102010706020507" pitchFamily="18" charset="2"/>
              </a:rPr>
              <a:t>k/(nV)</a:t>
            </a:r>
            <a:r>
              <a:rPr lang="en-US" altLang="en-US" sz="2400">
                <a:sym typeface="Symbol" panose="05050102010706020507" pitchFamily="18" charset="2"/>
              </a:rPr>
              <a:t> is a space averaged value of </a:t>
            </a:r>
            <a:r>
              <a:rPr lang="en-US" altLang="en-US" sz="2400" i="1">
                <a:sym typeface="Symbol" panose="05050102010706020507" pitchFamily="18" charset="2"/>
              </a:rPr>
              <a:t>p(x).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 </a:t>
            </a:r>
            <a:r>
              <a:rPr lang="en-US" altLang="en-US" sz="2400" i="1">
                <a:sym typeface="Symbol" panose="05050102010706020507" pitchFamily="18" charset="2"/>
              </a:rPr>
              <a:t>p(x)</a:t>
            </a:r>
            <a:r>
              <a:rPr lang="en-US" altLang="en-US" sz="2400">
                <a:sym typeface="Symbol" panose="05050102010706020507" pitchFamily="18" charset="2"/>
              </a:rPr>
              <a:t> is obtained only if V approaches zero.</a:t>
            </a:r>
            <a:br>
              <a:rPr lang="en-US" altLang="en-US" sz="2400">
                <a:sym typeface="Symbol" panose="05050102010706020507" pitchFamily="18" charset="2"/>
              </a:rPr>
            </a:br>
            <a:endParaRPr lang="en-US" altLang="en-US" sz="24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endParaRPr lang="en-US" altLang="en-US" sz="24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/>
              <a:t>	This is the case where no samples are included in </a:t>
            </a:r>
            <a:r>
              <a:rPr lang="en-US" altLang="en-US" sz="3600" i="1">
                <a:latin typeface="Calligraph421 BT" pitchFamily="66" charset="0"/>
              </a:rPr>
              <a:t>R</a:t>
            </a:r>
            <a:r>
              <a:rPr lang="en-US" altLang="en-US" sz="2400"/>
              <a:t>: it is an uninteresting case!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2">
              <a:lnSpc>
                <a:spcPct val="90000"/>
              </a:lnSpc>
            </a:pPr>
            <a:endParaRPr lang="en-US" altLang="en-US" sz="2400"/>
          </a:p>
          <a:p>
            <a:pPr lvl="2">
              <a:lnSpc>
                <a:spcPct val="90000"/>
              </a:lnSpc>
            </a:pPr>
            <a:endParaRPr lang="en-US" altLang="en-US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/>
              <a:t>	In this case, the estimate diverges: it is an uninteresting case!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743200" y="2316163"/>
          <a:ext cx="5105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1955520" imgH="291960" progId="Equation.3">
                  <p:embed/>
                </p:oleObj>
              </mc:Choice>
              <mc:Fallback>
                <p:oleObj name="Equation" r:id="rId3" imgW="195552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16163"/>
                        <a:ext cx="5105400" cy="765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505200" y="4268788"/>
          <a:ext cx="3124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5" imgW="1091880" imgH="291960" progId="Equation.3">
                  <p:embed/>
                </p:oleObj>
              </mc:Choice>
              <mc:Fallback>
                <p:oleObj name="Equation" r:id="rId5" imgW="10918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8788"/>
                        <a:ext cx="3124200" cy="836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156</TotalTime>
  <Words>1248</Words>
  <Application>Microsoft Office PowerPoint</Application>
  <PresentationFormat>On-screen Show (4:3)</PresentationFormat>
  <Paragraphs>168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Tahoma</vt:lpstr>
      <vt:lpstr>Wingdings</vt:lpstr>
      <vt:lpstr>Arial</vt:lpstr>
      <vt:lpstr>Symbol</vt:lpstr>
      <vt:lpstr>Calligraph421 BT</vt:lpstr>
      <vt:lpstr>Whirlpool</vt:lpstr>
      <vt:lpstr>Microsoft Equation 3.0</vt:lpstr>
      <vt:lpstr>Pattern Classification    All materials in these slides were taken from  Pattern Classification (2nd ed) by R. O. Duda, P. E. Hart and D. G. Stork, John Wiley &amp; Sons, 2000  with the permission of the authors and the publisher</vt:lpstr>
      <vt:lpstr>Chapter 4 (Part 1): Non-Parametric Classification (Sections 4.1-4.3)</vt:lpstr>
      <vt:lpstr>Introduction</vt:lpstr>
      <vt:lpstr>Density Estimation</vt:lpstr>
      <vt:lpstr>PowerPoint Presentation</vt:lpstr>
      <vt:lpstr>PowerPoint Presentation</vt:lpstr>
      <vt:lpstr>Density Estimation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Parzen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Nandy</cp:lastModifiedBy>
  <cp:revision>110</cp:revision>
  <cp:lastPrinted>2009-04-22T19:24:48Z</cp:lastPrinted>
  <dcterms:created xsi:type="dcterms:W3CDTF">2001-02-14T19:51:47Z</dcterms:created>
  <dcterms:modified xsi:type="dcterms:W3CDTF">2021-01-03T09:02:59Z</dcterms:modified>
</cp:coreProperties>
</file>