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0" r:id="rId4"/>
    <p:sldId id="266" r:id="rId5"/>
    <p:sldId id="292" r:id="rId6"/>
    <p:sldId id="279" r:id="rId7"/>
    <p:sldId id="280" r:id="rId8"/>
    <p:sldId id="274" r:id="rId9"/>
    <p:sldId id="272" r:id="rId10"/>
    <p:sldId id="275" r:id="rId11"/>
    <p:sldId id="283" r:id="rId12"/>
    <p:sldId id="294" r:id="rId13"/>
    <p:sldId id="282" r:id="rId14"/>
    <p:sldId id="281" r:id="rId15"/>
    <p:sldId id="296" r:id="rId16"/>
    <p:sldId id="276" r:id="rId17"/>
    <p:sldId id="277" r:id="rId18"/>
    <p:sldId id="284" r:id="rId19"/>
    <p:sldId id="297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A6FC-30B7-41FA-B928-51D030CCAAED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0378D-04FD-40BF-9233-3FC9FFE2C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8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318D-24C5-4F78-BB46-1F67D56A953D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F71-9C30-4B96-AFC8-84BB5703E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318D-24C5-4F78-BB46-1F67D56A953D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F71-9C30-4B96-AFC8-84BB5703E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318D-24C5-4F78-BB46-1F67D56A953D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F71-9C30-4B96-AFC8-84BB5703E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2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52400"/>
            <a:ext cx="841216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0038" y="1311275"/>
            <a:ext cx="4244975" cy="5113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97413" y="1311275"/>
            <a:ext cx="4246562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97413" y="3943350"/>
            <a:ext cx="4246562" cy="2481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4008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21725" y="6521450"/>
            <a:ext cx="422275" cy="336550"/>
          </a:xfrm>
        </p:spPr>
        <p:txBody>
          <a:bodyPr/>
          <a:lstStyle>
            <a:lvl1pPr>
              <a:defRPr/>
            </a:lvl1pPr>
          </a:lstStyle>
          <a:p>
            <a:fld id="{DB63970B-A6CC-444A-B822-61BF347F1EBC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06376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318D-24C5-4F78-BB46-1F67D56A953D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F71-9C30-4B96-AFC8-84BB5703E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318D-24C5-4F78-BB46-1F67D56A953D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F71-9C30-4B96-AFC8-84BB5703E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318D-24C5-4F78-BB46-1F67D56A953D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F71-9C30-4B96-AFC8-84BB5703E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318D-24C5-4F78-BB46-1F67D56A953D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F71-9C30-4B96-AFC8-84BB5703E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4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318D-24C5-4F78-BB46-1F67D56A953D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F71-9C30-4B96-AFC8-84BB5703E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318D-24C5-4F78-BB46-1F67D56A953D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F71-9C30-4B96-AFC8-84BB5703E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0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318D-24C5-4F78-BB46-1F67D56A953D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F71-9C30-4B96-AFC8-84BB5703E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318D-24C5-4F78-BB46-1F67D56A953D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F71-9C30-4B96-AFC8-84BB5703E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318D-24C5-4F78-BB46-1F67D56A953D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EF71-9C30-4B96-AFC8-84BB5703E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943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Where s0 is the initial state(start state at t=0).</a:t>
                </a:r>
              </a:p>
              <a:p>
                <a:pPr algn="just"/>
                <a:r>
                  <a:rPr lang="en-US" dirty="0" smtClean="0"/>
                  <a:t> here 4 hidden states and 4 visible states. The number shown in circle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(t).</a:t>
                </a:r>
              </a:p>
              <a:p>
                <a:pPr algn="just"/>
                <a:r>
                  <a:rPr lang="en-US" dirty="0" smtClean="0"/>
                  <a:t>From figure we see that the system was in hidden state s1 at t=0 i.e.(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(0</a:t>
                </a:r>
                <a:r>
                  <a:rPr lang="en-US" dirty="0" smtClean="0"/>
                  <a:t>)=1) and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(0</a:t>
                </a:r>
                <a:r>
                  <a:rPr lang="en-US" dirty="0" smtClean="0"/>
                  <a:t>)=0, j‡ 1).</a:t>
                </a:r>
              </a:p>
              <a:p>
                <a:pPr algn="just"/>
                <a:r>
                  <a:rPr lang="en-US" dirty="0" smtClean="0"/>
                  <a:t>After that the visible state v1 is emitted at t=1, then calculate</a:t>
                </a:r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(1</a:t>
                </a:r>
                <a:r>
                  <a:rPr lang="en-US" dirty="0" smtClean="0"/>
                  <a:t>))=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(0</a:t>
                </a:r>
                <a:r>
                  <a:rPr lang="en-US" dirty="0" smtClean="0"/>
                  <a:t>))*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 smtClean="0"/>
                  <a:t>=1*0.2*0=0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         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(1))=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(0))*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1*0.3*0.3=.09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943600"/>
              </a:xfrm>
              <a:blipFill rotWithShape="1">
                <a:blip r:embed="rId2"/>
                <a:stretch>
                  <a:fillRect l="-1630" t="-1333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8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After that the visible state v3 is emitted at t=2,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calculated as: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                    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(t)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∗</m:t>
                    </m:r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−1)</m:t>
                        </m:r>
                      </m:e>
                    </m:nary>
                  </m:oMath>
                </a14:m>
                <a:r>
                  <a:rPr lang="en-US" dirty="0"/>
                  <a:t>*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(2))=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03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(1)</m:t>
                        </m:r>
                      </m:e>
                    </m:nary>
                  </m:oMath>
                </a14:m>
                <a:r>
                  <a:rPr lang="en-US" dirty="0"/>
                  <a:t>*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=0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(2))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13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(1)</m:t>
                        </m:r>
                      </m:e>
                    </m:nary>
                  </m:oMath>
                </a14:m>
                <a:r>
                  <a:rPr lang="en-US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</a:t>
                </a:r>
              </a:p>
              <a:p>
                <a:pPr marL="0" indent="0" algn="just">
                  <a:buNone/>
                </a:pPr>
                <a:r>
                  <a:rPr lang="en-US" dirty="0"/>
                  <a:t>              </a:t>
                </a:r>
                <a:r>
                  <a:rPr lang="en-US" dirty="0" smtClean="0"/>
                  <a:t>0.4</a:t>
                </a:r>
                <a:r>
                  <a:rPr lang="en-US" dirty="0"/>
                  <a:t>*(.09*0.3+0.01*0.5+0.2*0.1)=0.0208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8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Forward Calculation </a:t>
            </a:r>
          </a:p>
        </p:txBody>
      </p:sp>
      <p:graphicFrame>
        <p:nvGraphicFramePr>
          <p:cNvPr id="9317" name="Group 10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09518546"/>
              </p:ext>
            </p:extLst>
          </p:nvPr>
        </p:nvGraphicFramePr>
        <p:xfrm>
          <a:off x="304800" y="721237"/>
          <a:ext cx="8686800" cy="6102127"/>
        </p:xfrm>
        <a:graphic>
          <a:graphicData uri="http://schemas.openxmlformats.org/drawingml/2006/table">
            <a:tbl>
              <a:tblPr/>
              <a:tblGrid>
                <a:gridCol w="1690238"/>
                <a:gridCol w="1341947"/>
                <a:gridCol w="2178529"/>
                <a:gridCol w="1738043"/>
                <a:gridCol w="1738043"/>
              </a:tblGrid>
              <a:tr h="150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t=0</a:t>
                      </a:r>
                      <a:b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t=1</a:t>
                      </a:r>
                      <a:b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t=2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t=3</a:t>
                      </a:r>
                      <a:b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2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</a:b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</a:b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0.09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</a:b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0.001596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3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(t)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0.0228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0.000237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91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1295400"/>
            <a:ext cx="7225146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4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 smtClean="0"/>
                  <a:t>Where s3 is the final state(Final state at t=3).</a:t>
                </a:r>
              </a:p>
              <a:p>
                <a:pPr algn="just"/>
                <a:r>
                  <a:rPr lang="en-US" sz="1800" dirty="0"/>
                  <a:t> Here 4 hidden states and 4 visible states. The number shown in circle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dirty="0">
                            <a:latin typeface="Cambria Math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  <m:sub>
                        <m:r>
                          <a:rPr lang="en-US" sz="1800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(t).</a:t>
                </a:r>
              </a:p>
              <a:p>
                <a:pPr algn="just"/>
                <a:r>
                  <a:rPr lang="en-US" sz="1800" dirty="0"/>
                  <a:t>From figure we see that the system was in hidden state s at t=3 and the observation sequence is v2. </a:t>
                </a:r>
              </a:p>
              <a:p>
                <a:pPr algn="just"/>
                <a:r>
                  <a:rPr lang="en-US" sz="1800" dirty="0"/>
                  <a:t>Here we assume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dirty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800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(3)=1)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dirty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800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(3)=1, j&gt;= 1</a:t>
                </a:r>
                <a:r>
                  <a:rPr lang="en-US" sz="1800" dirty="0" smtClean="0"/>
                  <a:t>).</a:t>
                </a:r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algn="just"/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dirty="0">
                            <a:latin typeface="Cambria Math"/>
                          </a:rPr>
                          <m:t>                 </m:t>
                        </m:r>
                        <m:r>
                          <a:rPr lang="el-GR" sz="2200" b="1" i="1" dirty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sz="2200" b="1" i="1" dirty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200" b="1" dirty="0"/>
                  <a:t>(t)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b="1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1" i="1" dirty="0">
                            <a:latin typeface="Cambria Math"/>
                          </a:rPr>
                          <m:t>𝐢</m:t>
                        </m:r>
                        <m:r>
                          <a:rPr lang="en-US" sz="2200" b="1" dirty="0">
                            <a:latin typeface="Cambria Math"/>
                          </a:rPr>
                          <m:t>=</m:t>
                        </m:r>
                        <m:r>
                          <a:rPr lang="en-US" sz="2200" b="1" i="1" dirty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2200" b="1" i="1" dirty="0">
                            <a:latin typeface="Cambria Math"/>
                          </a:rPr>
                          <m:t>𝟑</m:t>
                        </m:r>
                      </m:sup>
                      <m:e>
                        <m:sSub>
                          <m:sSubPr>
                            <m:ctrlPr>
                              <a:rPr lang="en-US" sz="22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2200" b="1" i="1" dirty="0">
                                <a:latin typeface="Cambria Math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200" b="1" i="1" dirty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b="1" dirty="0"/>
                          <m:t>(</m:t>
                        </m:r>
                        <m:r>
                          <a:rPr lang="en-US" sz="2200" b="1" i="1" dirty="0">
                            <a:latin typeface="Cambria Math"/>
                          </a:rPr>
                          <m:t>𝐭</m:t>
                        </m:r>
                        <m:r>
                          <m:rPr>
                            <m:nor/>
                          </m:rPr>
                          <a:rPr lang="en-US" sz="2200" b="1" dirty="0"/>
                          <m:t>+1)</m:t>
                        </m:r>
                      </m:e>
                    </m:nary>
                  </m:oMath>
                </a14:m>
                <a:r>
                  <a:rPr lang="en-US" sz="2200" b="1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 b="1" dirty="0"/>
                          <m:t>a</m:t>
                        </m:r>
                        <m:r>
                          <m:rPr>
                            <m:nor/>
                          </m:rPr>
                          <a:rPr lang="en-US" sz="2200" b="1" dirty="0"/>
                          <m:t> </m:t>
                        </m:r>
                      </m:e>
                      <m:sub>
                        <m:r>
                          <a:rPr lang="en-US" sz="2200" b="1" i="1" dirty="0">
                            <a:latin typeface="Cambria Math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sz="2200" b="1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 b="1"/>
                          <m:t>b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200" b="1"/>
                          <m:t>i</m:t>
                        </m:r>
                        <m:r>
                          <m:rPr>
                            <m:nor/>
                          </m:rPr>
                          <a:rPr lang="en-US" sz="2200" b="1" dirty="0"/>
                          <m:t>k</m:t>
                        </m:r>
                      </m:sub>
                    </m:sSub>
                  </m:oMath>
                </a14:m>
                <a:r>
                  <a:rPr lang="en-US" sz="2200" b="1" dirty="0"/>
                  <a:t>v(t+1)</a:t>
                </a:r>
              </a:p>
              <a:p>
                <a:pPr algn="just"/>
                <a:endParaRPr lang="en-US" sz="1800" dirty="0"/>
              </a:p>
              <a:p>
                <a:pPr algn="just"/>
                <a:r>
                  <a:rPr lang="en-US" sz="1800" dirty="0"/>
                  <a:t>After that the visible state v3 is emitted at t=2, then calculate</a:t>
                </a:r>
              </a:p>
              <a:p>
                <a:pPr algn="ctr"/>
                <a:r>
                  <a:rPr lang="en-US" sz="1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dirty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800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(2)=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dirty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800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(1))*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/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00</m:t>
                        </m:r>
                      </m:sub>
                    </m:sSub>
                  </m:oMath>
                </a14:m>
                <a:r>
                  <a:rPr lang="en-US" sz="18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/>
                          <m:t>b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0</m:t>
                        </m:r>
                        <m:r>
                          <a:rPr lang="en-US" sz="1800" dirty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v(1)+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dirty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800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(1))*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/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0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/>
                          <m:t>b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/>
                          <m:t>1</m:t>
                        </m:r>
                        <m:r>
                          <a:rPr lang="en-US" sz="1800" dirty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v(1)(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dirty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800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(1))*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/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02</m:t>
                        </m:r>
                      </m:sub>
                    </m:sSub>
                  </m:oMath>
                </a14:m>
                <a:r>
                  <a:rPr lang="en-US" sz="18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/>
                          <m:t>b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/>
                          <m:t>2</m:t>
                        </m:r>
                        <m:r>
                          <a:rPr lang="en-US" sz="1800" dirty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v(1)+                          </a:t>
                </a:r>
                <a:r>
                  <a:rPr lang="en-US" sz="1800" dirty="0" smtClean="0"/>
                  <a:t>                   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dirty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800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(1))*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/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03</m:t>
                        </m:r>
                      </m:sub>
                    </m:sSub>
                  </m:oMath>
                </a14:m>
                <a:r>
                  <a:rPr lang="en-US" sz="18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/>
                          <m:t>b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/>
                          <m:t>3</m:t>
                        </m:r>
                        <m:r>
                          <a:rPr lang="en-US" sz="1800" dirty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v(1)=</a:t>
                </a:r>
                <a:r>
                  <a:rPr lang="en-US" sz="1800" dirty="0" smtClean="0"/>
                  <a:t>0,          Here k=3</a:t>
                </a:r>
                <a:endParaRPr lang="en-US" sz="1800" dirty="0"/>
              </a:p>
              <a:p>
                <a:pPr marL="0" indent="0" algn="just">
                  <a:buNone/>
                </a:pPr>
                <a:r>
                  <a:rPr lang="en-US" sz="1800" dirty="0" smtClean="0"/>
                  <a:t>      In similar  way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dirty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800" b="0" i="0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(</a:t>
                </a:r>
                <a:r>
                  <a:rPr lang="en-US" sz="1800" dirty="0" smtClean="0"/>
                  <a:t>2),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dirty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800" b="0" i="0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(</a:t>
                </a:r>
                <a:r>
                  <a:rPr lang="en-US" sz="1800" dirty="0" smtClean="0"/>
                  <a:t>2),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dirty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800" b="0" i="0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(</a:t>
                </a:r>
                <a:r>
                  <a:rPr lang="en-US" sz="1800" dirty="0" smtClean="0"/>
                  <a:t>2) is calculated.</a:t>
                </a:r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algn="just"/>
                <a:r>
                  <a:rPr lang="en-US" sz="1800" dirty="0"/>
                  <a:t>After that the visible state </a:t>
                </a:r>
                <a:r>
                  <a:rPr lang="en-US" sz="1800" dirty="0" smtClean="0"/>
                  <a:t>v1 </a:t>
                </a:r>
                <a:r>
                  <a:rPr lang="en-US" sz="1800" dirty="0"/>
                  <a:t>is emitted at </a:t>
                </a:r>
                <a:r>
                  <a:rPr lang="en-US" sz="1800" dirty="0" smtClean="0"/>
                  <a:t>t=1, </a:t>
                </a:r>
                <a:r>
                  <a:rPr lang="en-US" sz="1800" dirty="0"/>
                  <a:t>then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dirty="0">
                        <a:latin typeface="Cambria Math"/>
                      </a:rPr>
                      <m:t>β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is calculated </a:t>
                </a:r>
                <a:r>
                  <a:rPr lang="en-US" sz="1800" dirty="0" smtClean="0"/>
                  <a:t>as  using above formula.</a:t>
                </a:r>
              </a:p>
              <a:p>
                <a:pPr algn="just"/>
                <a:r>
                  <a:rPr lang="en-US" sz="1800" dirty="0" smtClean="0"/>
                  <a:t>In the similar way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dirty="0">
                        <a:latin typeface="Cambria Math"/>
                      </a:rPr>
                      <m:t>β</m:t>
                    </m:r>
                    <m:r>
                      <a:rPr lang="el-GR" sz="1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calculated  for  v0 at t=0. </a:t>
                </a:r>
                <a:endParaRPr lang="en-US" sz="1800" dirty="0"/>
              </a:p>
              <a:p>
                <a:pPr marL="0" indent="0" algn="just">
                  <a:buNone/>
                </a:pPr>
                <a:r>
                  <a:rPr lang="en-US" sz="1800" dirty="0" smtClean="0"/>
                  <a:t>        </a:t>
                </a:r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  <a:blipFill rotWithShape="1">
                <a:blip r:embed="rId2"/>
                <a:stretch>
                  <a:fillRect l="-444" t="-520" r="-1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0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Backward </a:t>
            </a:r>
            <a:r>
              <a:rPr lang="en-US" sz="3200" dirty="0"/>
              <a:t>Calculation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17" name="Group 101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315930175"/>
                  </p:ext>
                </p:extLst>
              </p:nvPr>
            </p:nvGraphicFramePr>
            <p:xfrm>
              <a:off x="304800" y="721237"/>
              <a:ext cx="8686800" cy="6102127"/>
            </p:xfrm>
            <a:graphic>
              <a:graphicData uri="http://schemas.openxmlformats.org/drawingml/2006/table">
                <a:tbl>
                  <a:tblPr/>
                  <a:tblGrid>
                    <a:gridCol w="1690238"/>
                    <a:gridCol w="1341947"/>
                    <a:gridCol w="2178529"/>
                    <a:gridCol w="1738043"/>
                    <a:gridCol w="1738043"/>
                  </a:tblGrid>
                  <a:tr h="1506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t=0</a:t>
                          </a:r>
                          <a:b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</a:b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v0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t=1</a:t>
                          </a:r>
                          <a:b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</a:b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v1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t=2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v3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t=3</a:t>
                          </a:r>
                          <a:b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</a:b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v2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28242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2800" dirty="0" smtClean="0">
                                  <a:latin typeface="Cambria Math"/>
                                </a:rPr>
                                <m:t>β</m:t>
                              </m:r>
                            </m:oMath>
                          </a14:m>
                          <a:r>
                            <a:rPr kumimoji="0" lang="en-US" sz="28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0</a:t>
                          </a: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(t)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.0092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endParaRPr kumimoji="0" lang="en-US" sz="20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b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</a:br>
                          <a:endParaRPr kumimoji="0" lang="en-US" sz="20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2166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2800" dirty="0" smtClean="0">
                                  <a:latin typeface="Cambria Math"/>
                                </a:rPr>
                                <m:t>β</m:t>
                              </m:r>
                            </m:oMath>
                          </a14:m>
                          <a:r>
                            <a:rPr kumimoji="0" lang="en-US" sz="28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1</a:t>
                          </a: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(t)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0.0092</a:t>
                          </a:r>
                          <a:b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</a:b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</a:t>
                          </a:r>
                          <a:endParaRPr kumimoji="0" lang="en-US" sz="20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0.21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9478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2800" dirty="0" smtClean="0">
                                  <a:latin typeface="Cambria Math"/>
                                </a:rPr>
                                <m:t>β</m:t>
                              </m:r>
                            </m:oMath>
                          </a14:m>
                          <a:r>
                            <a:rPr kumimoji="0" lang="en-US" sz="28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2</a:t>
                          </a: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(t)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0</a:t>
                          </a:r>
                          <a:b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</a:b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sym typeface="Symbol" pitchFamily="18" charset="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0.00265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0.06.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5900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2800" dirty="0" smtClean="0">
                                  <a:latin typeface="Cambria Math"/>
                                </a:rPr>
                                <m:t>β</m:t>
                              </m:r>
                            </m:oMath>
                          </a14:m>
                          <a:r>
                            <a:rPr kumimoji="0" lang="en-US" sz="28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3</a:t>
                          </a: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(t)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0.0086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0.17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317" name="Group 101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315930175"/>
                  </p:ext>
                </p:extLst>
              </p:nvPr>
            </p:nvGraphicFramePr>
            <p:xfrm>
              <a:off x="304800" y="721237"/>
              <a:ext cx="8686800" cy="6102127"/>
            </p:xfrm>
            <a:graphic>
              <a:graphicData uri="http://schemas.openxmlformats.org/drawingml/2006/table">
                <a:tbl>
                  <a:tblPr/>
                  <a:tblGrid>
                    <a:gridCol w="1690238"/>
                    <a:gridCol w="1341947"/>
                    <a:gridCol w="2178529"/>
                    <a:gridCol w="1738043"/>
                    <a:gridCol w="1738043"/>
                  </a:tblGrid>
                  <a:tr h="1506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t=0</a:t>
                          </a:r>
                          <a:b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</a:b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v0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t=1</a:t>
                          </a:r>
                          <a:b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</a:b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v1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t=2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v3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t=3</a:t>
                          </a:r>
                          <a:b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</a:b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v2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2824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t="-122381" r="-414440" b="-25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.0092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endParaRPr kumimoji="0" lang="en-US" sz="20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b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</a:br>
                          <a:endParaRPr kumimoji="0" lang="en-US" sz="20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2166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t="-233500" r="-414440" b="-17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0.0092</a:t>
                          </a:r>
                          <a:b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</a:b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</a:t>
                          </a:r>
                          <a:endParaRPr kumimoji="0" lang="en-US" sz="20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0.21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t="-381143" r="-414440" b="-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0</a:t>
                          </a:r>
                          <a:b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</a:b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sym typeface="Symbol" pitchFamily="18" charset="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0.00265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sym typeface="Symbol" pitchFamily="18" charset="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0.06.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030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t="-498225" r="-414440" b="-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0.0086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0.17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sym typeface="Symbol" pitchFamily="18" charset="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60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optimal path for the sequence v0 v1 v3 v2?</a:t>
            </a:r>
          </a:p>
          <a:p>
            <a:r>
              <a:rPr lang="en-US" dirty="0" smtClean="0"/>
              <a:t>The problem is solved using Viterbi algorithm.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52800"/>
            <a:ext cx="5486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1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similar to dynamic programming approach.</a:t>
            </a:r>
          </a:p>
          <a:p>
            <a:pPr algn="just"/>
            <a:r>
              <a:rPr lang="en-US" dirty="0" smtClean="0"/>
              <a:t>Here we calculate the maximum probability among all the hidden states.</a:t>
            </a:r>
          </a:p>
          <a:p>
            <a:pPr algn="just"/>
            <a:r>
              <a:rPr lang="en-US" dirty="0" smtClean="0"/>
              <a:t>After that highest probability hidden state will be explored.</a:t>
            </a:r>
          </a:p>
          <a:p>
            <a:pPr algn="just"/>
            <a:r>
              <a:rPr lang="en-US" dirty="0" smtClean="0"/>
              <a:t>This process is continued </a:t>
            </a:r>
            <a:r>
              <a:rPr lang="en-US" dirty="0" err="1" smtClean="0"/>
              <a:t>upto</a:t>
            </a:r>
            <a:r>
              <a:rPr lang="en-US" dirty="0" smtClean="0"/>
              <a:t> final sequence.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</a:t>
                </a:r>
                <a:r>
                  <a:rPr lang="en-US" dirty="0"/>
                  <a:t>t=0 i.e.(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(0)=1)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(0)=0, j‡ 1).</a:t>
                </a:r>
              </a:p>
              <a:p>
                <a:r>
                  <a:rPr lang="en-US" dirty="0" smtClean="0"/>
                  <a:t>At t=1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n-US" dirty="0" smtClean="0"/>
                  <a:t>1)=max(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n-US" dirty="0" smtClean="0"/>
                  <a:t>1),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n-US" dirty="0" smtClean="0"/>
                  <a:t>1),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(1</a:t>
                </a:r>
                <a:r>
                  <a:rPr lang="en-US" dirty="0" smtClean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n-US" dirty="0" smtClean="0"/>
                  <a:t>1))</a:t>
                </a:r>
              </a:p>
              <a:p>
                <a:r>
                  <a:rPr lang="en-US" dirty="0" smtClean="0"/>
                  <a:t>At t=2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(t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∗</m:t>
                    </m:r>
                    <m:r>
                      <a:rPr lang="en-US" b="0" i="1" dirty="0" smtClean="0">
                        <a:latin typeface="Cambria Math"/>
                      </a:rPr>
                      <m:t>𝑚𝑎𝑥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t</m:t>
                    </m:r>
                    <m:r>
                      <m:rPr>
                        <m:nor/>
                      </m:rPr>
                      <a:rPr lang="en-US" dirty="0"/>
                      <m:t>−1)</m:t>
                    </m:r>
                  </m:oMath>
                </a14:m>
                <a:r>
                  <a:rPr lang="en-US" dirty="0"/>
                  <a:t>*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After that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</a:t>
                </a:r>
                <a:r>
                  <a:rPr lang="el-GR" dirty="0" smtClean="0"/>
                  <a:t>ψ</a:t>
                </a:r>
                <a:r>
                  <a:rPr lang="en-US" dirty="0" smtClean="0"/>
                  <a:t>(t) =  </a:t>
                </a:r>
                <a:r>
                  <a:rPr lang="en-US" dirty="0" err="1" smtClean="0"/>
                  <a:t>Arg</a:t>
                </a:r>
                <a:r>
                  <a:rPr lang="en-US" dirty="0" smtClean="0"/>
                  <a:t> max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(t) </a:t>
                </a:r>
                <a:r>
                  <a:rPr lang="en-US" dirty="0" smtClean="0"/>
                  <a:t>) where j=0,1,2,3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1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Viterbi Algorithm</a:t>
            </a:r>
            <a:br>
              <a:rPr lang="en-US" sz="3200" dirty="0" smtClean="0"/>
            </a:br>
            <a:endParaRPr lang="en-US" sz="3200" dirty="0"/>
          </a:p>
        </p:txBody>
      </p:sp>
      <p:graphicFrame>
        <p:nvGraphicFramePr>
          <p:cNvPr id="9317" name="Group 10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5218948"/>
              </p:ext>
            </p:extLst>
          </p:nvPr>
        </p:nvGraphicFramePr>
        <p:xfrm>
          <a:off x="304800" y="721237"/>
          <a:ext cx="8686800" cy="6102127"/>
        </p:xfrm>
        <a:graphic>
          <a:graphicData uri="http://schemas.openxmlformats.org/drawingml/2006/table">
            <a:tbl>
              <a:tblPr/>
              <a:tblGrid>
                <a:gridCol w="1690238"/>
                <a:gridCol w="1341947"/>
                <a:gridCol w="2178529"/>
                <a:gridCol w="1738043"/>
                <a:gridCol w="1738043"/>
              </a:tblGrid>
              <a:tr h="150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t=0</a:t>
                      </a:r>
                      <a:b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t=1</a:t>
                      </a:r>
                      <a:b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t=2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t=3</a:t>
                      </a:r>
                      <a:b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2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0.09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</a:b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3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(t)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0.000237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4114800" y="6057900"/>
            <a:ext cx="838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0.2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15000" y="6057900"/>
            <a:ext cx="1295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0.0228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391400" y="4953000"/>
            <a:ext cx="13716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.001596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09800" y="3886200"/>
            <a:ext cx="838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93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33600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dirty="0" smtClean="0"/>
                  <a:t>HMM is developed and published in 1960s and 70s by L.E. Baum and coworkers.</a:t>
                </a:r>
              </a:p>
              <a:p>
                <a:pPr algn="just"/>
                <a:r>
                  <a:rPr lang="en-US" dirty="0" smtClean="0"/>
                  <a:t>It is a probabilistic models(Dynamic </a:t>
                </a:r>
                <a:r>
                  <a:rPr lang="en-US" dirty="0"/>
                  <a:t>B</a:t>
                </a:r>
                <a:r>
                  <a:rPr lang="en-US" dirty="0" smtClean="0"/>
                  <a:t>ayesian </a:t>
                </a:r>
                <a:r>
                  <a:rPr lang="en-US" dirty="0"/>
                  <a:t>N</a:t>
                </a:r>
                <a:r>
                  <a:rPr lang="en-US" dirty="0" smtClean="0"/>
                  <a:t>etwork).</a:t>
                </a:r>
              </a:p>
              <a:p>
                <a:pPr algn="just"/>
                <a:r>
                  <a:rPr lang="en-US" dirty="0" smtClean="0"/>
                  <a:t>HMM is a tool for representing probability distributions over sequence of observations.</a:t>
                </a:r>
              </a:p>
              <a:p>
                <a:pPr algn="just"/>
                <a:r>
                  <a:rPr lang="en-US" dirty="0" smtClean="0"/>
                  <a:t>It is a combination of Markov process and Bayes theory.</a:t>
                </a:r>
              </a:p>
              <a:p>
                <a:pPr algn="just"/>
                <a:r>
                  <a:rPr lang="en-US" dirty="0" smtClean="0"/>
                  <a:t>It is represented as H(A,B,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). Where A is the state transition probability, B is the observation probability and Pi is the prior probability.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3600"/>
                <a:ext cx="8229600" cy="4525963"/>
              </a:xfrm>
              <a:blipFill rotWithShape="1">
                <a:blip r:embed="rId2"/>
                <a:stretch>
                  <a:fillRect l="-1481" t="-3504" r="-1704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321675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1"/>
              <a:t>Learning problem.</a:t>
            </a:r>
            <a:r>
              <a:rPr lang="en-US"/>
              <a:t> Given some training observation sequences  </a:t>
            </a:r>
            <a:r>
              <a:rPr lang="en-US" sz="3200"/>
              <a:t>O=o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/>
              <a:t> and general structure of HMM (numbers of hidden and visible states), determine HMM parameters </a:t>
            </a:r>
            <a:r>
              <a:rPr lang="en-US" sz="3200"/>
              <a:t>M=(A, B, </a:t>
            </a:r>
            <a:r>
              <a:rPr lang="en-US" sz="3200">
                <a:sym typeface="Symbol" pitchFamily="18" charset="2"/>
              </a:rPr>
              <a:t>) </a:t>
            </a:r>
            <a:r>
              <a:rPr lang="en-US"/>
              <a:t>  that best fit training data, that is maximizes </a:t>
            </a:r>
            <a:r>
              <a:rPr lang="en-US" sz="3200"/>
              <a:t>P(O </a:t>
            </a:r>
            <a:r>
              <a:rPr lang="en-US"/>
              <a:t>|</a:t>
            </a:r>
            <a:r>
              <a:rPr lang="en-US" sz="1800" baseline="-26000"/>
              <a:t> </a:t>
            </a:r>
            <a:r>
              <a:rPr lang="en-US" sz="3200"/>
              <a:t>M) </a:t>
            </a:r>
            <a:r>
              <a:rPr lang="en-US"/>
              <a:t>. 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There is no algorithm producing optimal parameter values.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Use iterative expectation-maximization algorithm to find local maximum of  </a:t>
            </a:r>
            <a:r>
              <a:rPr lang="en-US" sz="3200"/>
              <a:t>P(O </a:t>
            </a:r>
            <a:r>
              <a:rPr lang="en-US"/>
              <a:t>|</a:t>
            </a:r>
            <a:r>
              <a:rPr lang="en-US" sz="1800" baseline="-26000"/>
              <a:t> </a:t>
            </a:r>
            <a:r>
              <a:rPr lang="en-US" sz="3200"/>
              <a:t>M) </a:t>
            </a:r>
            <a:r>
              <a:rPr lang="en-US"/>
              <a:t>- </a:t>
            </a:r>
            <a:r>
              <a:rPr lang="en-US" b="1"/>
              <a:t>Baum-Welch  algorithm.</a:t>
            </a:r>
            <a:endParaRPr lang="en-US"/>
          </a:p>
          <a:p>
            <a:endParaRPr lang="en-US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Learning problem (1)</a:t>
            </a:r>
            <a:endParaRPr lang="en-US" sz="6000" smtClean="0"/>
          </a:p>
        </p:txBody>
      </p:sp>
    </p:spTree>
    <p:extLst>
      <p:ext uri="{BB962C8B-B14F-4D97-AF65-F5344CB8AC3E}">
        <p14:creationId xmlns:p14="http://schemas.microsoft.com/office/powerpoint/2010/main" val="15724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593725" y="1260475"/>
            <a:ext cx="8169275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If training data has information about sequence of hidden states (as in word recognition example), then use maximum likelihood estimation of parameters:</a:t>
            </a:r>
          </a:p>
          <a:p>
            <a:pPr>
              <a:buFontTx/>
              <a:buChar char="•"/>
            </a:pPr>
            <a:endParaRPr lang="en-US"/>
          </a:p>
          <a:p>
            <a:r>
              <a:rPr lang="en-US"/>
              <a:t>  </a:t>
            </a:r>
            <a:r>
              <a:rPr lang="en-US" sz="3200"/>
              <a:t>a</a:t>
            </a:r>
            <a:r>
              <a:rPr lang="en-US" baseline="-16000"/>
              <a:t>ij</a:t>
            </a:r>
            <a:r>
              <a:rPr lang="en-US" sz="3200"/>
              <a:t>= P(s</a:t>
            </a:r>
            <a:r>
              <a:rPr lang="en-US" baseline="-16000"/>
              <a:t>i</a:t>
            </a:r>
            <a:r>
              <a:rPr lang="en-US" sz="1800" baseline="-26000"/>
              <a:t> </a:t>
            </a:r>
            <a:r>
              <a:rPr lang="en-US" sz="3200"/>
              <a:t>| s</a:t>
            </a:r>
            <a:r>
              <a:rPr lang="en-US" baseline="-16000"/>
              <a:t>j</a:t>
            </a:r>
            <a:r>
              <a:rPr lang="en-US" sz="3200"/>
              <a:t>) =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3048000" y="2362200"/>
            <a:ext cx="576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Number of transitions from state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/>
              <a:t> to  state </a:t>
            </a:r>
            <a:r>
              <a:rPr lang="en-US" sz="3200"/>
              <a:t>s</a:t>
            </a:r>
            <a:r>
              <a:rPr lang="en-US" baseline="-16000"/>
              <a:t>i</a:t>
            </a:r>
          </a:p>
          <a:p>
            <a:r>
              <a:rPr lang="en-US" baseline="-16000"/>
              <a:t>         </a:t>
            </a:r>
            <a:r>
              <a:rPr lang="en-US"/>
              <a:t>Number of transitions out of state </a:t>
            </a:r>
            <a:r>
              <a:rPr lang="en-US" sz="3200"/>
              <a:t>s</a:t>
            </a:r>
            <a:r>
              <a:rPr lang="en-US" baseline="-16000"/>
              <a:t>j</a:t>
            </a:r>
          </a:p>
        </p:txBody>
      </p:sp>
      <p:sp>
        <p:nvSpPr>
          <p:cNvPr id="27652" name="Line 6"/>
          <p:cNvSpPr>
            <a:spLocks noChangeShapeType="1"/>
          </p:cNvSpPr>
          <p:nvPr/>
        </p:nvSpPr>
        <p:spPr bwMode="auto">
          <a:xfrm>
            <a:off x="3200400" y="2971800"/>
            <a:ext cx="556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3" name="Group 12"/>
          <p:cNvGrpSpPr>
            <a:grpSpLocks/>
          </p:cNvGrpSpPr>
          <p:nvPr/>
        </p:nvGrpSpPr>
        <p:grpSpPr bwMode="auto">
          <a:xfrm>
            <a:off x="381000" y="3886200"/>
            <a:ext cx="8413750" cy="1066800"/>
            <a:chOff x="240" y="2448"/>
            <a:chExt cx="5300" cy="672"/>
          </a:xfrm>
        </p:grpSpPr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518" y="252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240" y="2640"/>
              <a:ext cx="19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/>
                <a:t>b</a:t>
              </a:r>
              <a:r>
                <a:rPr lang="en-US" baseline="-16000"/>
                <a:t>i</a:t>
              </a:r>
              <a:r>
                <a:rPr lang="en-US" sz="3200"/>
                <a:t>(v</a:t>
              </a:r>
              <a:r>
                <a:rPr lang="en-US" baseline="-16000"/>
                <a:t>m </a:t>
              </a:r>
              <a:r>
                <a:rPr lang="en-US" sz="3200"/>
                <a:t>)</a:t>
              </a:r>
              <a:r>
                <a:rPr lang="en-US" sz="1800" baseline="-26000"/>
                <a:t> </a:t>
              </a:r>
              <a:r>
                <a:rPr lang="en-US" sz="3200"/>
                <a:t>= P(v</a:t>
              </a:r>
              <a:r>
                <a:rPr lang="en-US" baseline="-16000"/>
                <a:t>m</a:t>
              </a:r>
              <a:r>
                <a:rPr lang="en-US" sz="1800" baseline="-26000"/>
                <a:t> </a:t>
              </a:r>
              <a:r>
                <a:rPr lang="en-US" sz="3200"/>
                <a:t>| s</a:t>
              </a:r>
              <a:r>
                <a:rPr lang="en-US" baseline="-16000"/>
                <a:t>i</a:t>
              </a:r>
              <a:r>
                <a:rPr lang="en-US" sz="3200"/>
                <a:t>)=</a:t>
              </a:r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2160" y="2448"/>
              <a:ext cx="3380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Number of times observation </a:t>
              </a:r>
              <a:r>
                <a:rPr lang="en-US" sz="3200"/>
                <a:t>v</a:t>
              </a:r>
              <a:r>
                <a:rPr lang="en-US" baseline="-16000"/>
                <a:t>m</a:t>
              </a:r>
              <a:r>
                <a:rPr lang="en-US" sz="2000"/>
                <a:t> occurs in state </a:t>
              </a:r>
              <a:r>
                <a:rPr lang="en-US" sz="3200"/>
                <a:t>s</a:t>
              </a:r>
              <a:r>
                <a:rPr lang="en-US" baseline="-16000"/>
                <a:t>i</a:t>
              </a:r>
              <a:endParaRPr lang="en-US" sz="2000" baseline="-16000"/>
            </a:p>
            <a:p>
              <a:r>
                <a:rPr lang="en-US" sz="2000"/>
                <a:t>            Number of times in state </a:t>
              </a:r>
              <a:r>
                <a:rPr lang="en-US" sz="3200"/>
                <a:t>s</a:t>
              </a:r>
              <a:r>
                <a:rPr lang="en-US" baseline="-16000"/>
                <a:t>i</a:t>
              </a:r>
            </a:p>
          </p:txBody>
        </p:sp>
        <p:sp>
          <p:nvSpPr>
            <p:cNvPr id="27658" name="Line 11"/>
            <p:cNvSpPr>
              <a:spLocks noChangeShapeType="1"/>
            </p:cNvSpPr>
            <p:nvPr/>
          </p:nvSpPr>
          <p:spPr bwMode="auto">
            <a:xfrm>
              <a:off x="2160" y="2832"/>
              <a:ext cx="3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4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Learning problem (2)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39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181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General idea:</a:t>
            </a:r>
          </a:p>
        </p:txBody>
      </p:sp>
      <p:grpSp>
        <p:nvGrpSpPr>
          <p:cNvPr id="28675" name="Group 14"/>
          <p:cNvGrpSpPr>
            <a:grpSpLocks/>
          </p:cNvGrpSpPr>
          <p:nvPr/>
        </p:nvGrpSpPr>
        <p:grpSpPr bwMode="auto">
          <a:xfrm>
            <a:off x="152400" y="1905000"/>
            <a:ext cx="8728075" cy="3398838"/>
            <a:chOff x="96" y="1200"/>
            <a:chExt cx="5498" cy="2141"/>
          </a:xfrm>
        </p:grpSpPr>
        <p:sp>
          <p:nvSpPr>
            <p:cNvPr id="28677" name="Text Box 4"/>
            <p:cNvSpPr txBox="1">
              <a:spLocks noChangeArrowheads="1"/>
            </p:cNvSpPr>
            <p:nvPr/>
          </p:nvSpPr>
          <p:spPr bwMode="auto">
            <a:xfrm>
              <a:off x="384" y="1392"/>
              <a:ext cx="14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/>
                <a:t>a</a:t>
              </a:r>
              <a:r>
                <a:rPr lang="en-US" baseline="-16000"/>
                <a:t>ij</a:t>
              </a:r>
              <a:r>
                <a:rPr lang="en-US" sz="3200"/>
                <a:t>= P(s</a:t>
              </a:r>
              <a:r>
                <a:rPr lang="en-US" baseline="-16000"/>
                <a:t>i</a:t>
              </a:r>
              <a:r>
                <a:rPr lang="en-US" sz="1800" baseline="-26000"/>
                <a:t> </a:t>
              </a:r>
              <a:r>
                <a:rPr lang="en-US" sz="3200"/>
                <a:t>| s</a:t>
              </a:r>
              <a:r>
                <a:rPr lang="en-US" baseline="-16000"/>
                <a:t>j</a:t>
              </a:r>
              <a:r>
                <a:rPr lang="en-US" sz="3200"/>
                <a:t>) =</a:t>
              </a:r>
            </a:p>
          </p:txBody>
        </p:sp>
        <p:grpSp>
          <p:nvGrpSpPr>
            <p:cNvPr id="28678" name="Group 7"/>
            <p:cNvGrpSpPr>
              <a:grpSpLocks/>
            </p:cNvGrpSpPr>
            <p:nvPr/>
          </p:nvGrpSpPr>
          <p:grpSpPr bwMode="auto">
            <a:xfrm>
              <a:off x="1824" y="1200"/>
              <a:ext cx="3710" cy="672"/>
              <a:chOff x="1920" y="1488"/>
              <a:chExt cx="3710" cy="672"/>
            </a:xfrm>
          </p:grpSpPr>
          <p:sp>
            <p:nvSpPr>
              <p:cNvPr id="28683" name="Text Box 5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3710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2000"/>
                  <a:t>Expected number of transitions from state</a:t>
                </a:r>
                <a:r>
                  <a:rPr lang="en-US"/>
                  <a:t> </a:t>
                </a:r>
                <a:r>
                  <a:rPr lang="en-US" sz="3200"/>
                  <a:t>s</a:t>
                </a:r>
                <a:r>
                  <a:rPr lang="en-US" baseline="-16000"/>
                  <a:t>j</a:t>
                </a:r>
                <a:r>
                  <a:rPr lang="en-US"/>
                  <a:t> </a:t>
                </a:r>
                <a:r>
                  <a:rPr lang="en-US" sz="2000"/>
                  <a:t>to  state</a:t>
                </a:r>
                <a:r>
                  <a:rPr lang="en-US"/>
                  <a:t> </a:t>
                </a:r>
                <a:r>
                  <a:rPr lang="en-US" sz="3200"/>
                  <a:t>s</a:t>
                </a:r>
                <a:r>
                  <a:rPr lang="en-US" baseline="-16000"/>
                  <a:t>i</a:t>
                </a:r>
              </a:p>
              <a:p>
                <a:r>
                  <a:rPr lang="en-US" baseline="-16000"/>
                  <a:t>        </a:t>
                </a:r>
                <a:r>
                  <a:rPr lang="en-US" sz="2000"/>
                  <a:t>Expected number of transitions out of state</a:t>
                </a:r>
                <a:r>
                  <a:rPr lang="en-US"/>
                  <a:t> </a:t>
                </a:r>
                <a:r>
                  <a:rPr lang="en-US" sz="3200"/>
                  <a:t>s</a:t>
                </a:r>
                <a:r>
                  <a:rPr lang="en-US" baseline="-16000"/>
                  <a:t>j</a:t>
                </a:r>
              </a:p>
            </p:txBody>
          </p:sp>
          <p:sp>
            <p:nvSpPr>
              <p:cNvPr id="28684" name="Line 6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35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79" name="Text Box 10"/>
            <p:cNvSpPr txBox="1">
              <a:spLocks noChangeArrowheads="1"/>
            </p:cNvSpPr>
            <p:nvPr/>
          </p:nvSpPr>
          <p:spPr bwMode="auto">
            <a:xfrm>
              <a:off x="96" y="2208"/>
              <a:ext cx="19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/>
                <a:t>b</a:t>
              </a:r>
              <a:r>
                <a:rPr lang="en-US" baseline="-16000"/>
                <a:t>i</a:t>
              </a:r>
              <a:r>
                <a:rPr lang="en-US" sz="3200"/>
                <a:t>(v</a:t>
              </a:r>
              <a:r>
                <a:rPr lang="en-US" baseline="-16000"/>
                <a:t>m </a:t>
              </a:r>
              <a:r>
                <a:rPr lang="en-US" sz="3200"/>
                <a:t>)</a:t>
              </a:r>
              <a:r>
                <a:rPr lang="en-US" sz="1800" baseline="-26000"/>
                <a:t> </a:t>
              </a:r>
              <a:r>
                <a:rPr lang="en-US" sz="3200"/>
                <a:t>= P(v</a:t>
              </a:r>
              <a:r>
                <a:rPr lang="en-US" baseline="-16000"/>
                <a:t>m</a:t>
              </a:r>
              <a:r>
                <a:rPr lang="en-US" sz="1800" baseline="-26000"/>
                <a:t> </a:t>
              </a:r>
              <a:r>
                <a:rPr lang="en-US" sz="3200"/>
                <a:t>| s</a:t>
              </a:r>
              <a:r>
                <a:rPr lang="en-US" baseline="-16000"/>
                <a:t>i</a:t>
              </a:r>
              <a:r>
                <a:rPr lang="en-US" sz="3200"/>
                <a:t>)=</a:t>
              </a:r>
            </a:p>
          </p:txBody>
        </p:sp>
        <p:sp>
          <p:nvSpPr>
            <p:cNvPr id="28680" name="Text Box 11"/>
            <p:cNvSpPr txBox="1">
              <a:spLocks noChangeArrowheads="1"/>
            </p:cNvSpPr>
            <p:nvPr/>
          </p:nvSpPr>
          <p:spPr bwMode="auto">
            <a:xfrm>
              <a:off x="1946" y="2016"/>
              <a:ext cx="364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/>
                <a:t>Expected number of times observation</a:t>
              </a:r>
              <a:r>
                <a:rPr lang="en-US" sz="2000"/>
                <a:t> </a:t>
              </a:r>
              <a:r>
                <a:rPr lang="en-US" sz="3200"/>
                <a:t>v</a:t>
              </a:r>
              <a:r>
                <a:rPr lang="en-US" baseline="-16000"/>
                <a:t>m</a:t>
              </a:r>
              <a:r>
                <a:rPr lang="en-US" sz="2000"/>
                <a:t> </a:t>
              </a:r>
              <a:r>
                <a:rPr lang="en-US" sz="1800"/>
                <a:t>occurs in state</a:t>
              </a:r>
              <a:r>
                <a:rPr lang="en-US" sz="2000"/>
                <a:t> </a:t>
              </a:r>
              <a:r>
                <a:rPr lang="en-US" sz="3200"/>
                <a:t>s</a:t>
              </a:r>
              <a:r>
                <a:rPr lang="en-US" baseline="-16000"/>
                <a:t>i</a:t>
              </a:r>
              <a:endParaRPr lang="en-US" sz="2000" baseline="-16000"/>
            </a:p>
            <a:p>
              <a:pPr algn="ctr"/>
              <a:r>
                <a:rPr lang="en-US" sz="2000"/>
                <a:t>     </a:t>
              </a:r>
              <a:r>
                <a:rPr lang="en-US" sz="1800"/>
                <a:t>Expected number of times in state</a:t>
              </a:r>
              <a:r>
                <a:rPr lang="en-US" sz="2000"/>
                <a:t> </a:t>
              </a:r>
              <a:r>
                <a:rPr lang="en-US" sz="3200"/>
                <a:t>s</a:t>
              </a:r>
              <a:r>
                <a:rPr lang="en-US" baseline="-16000"/>
                <a:t>i</a:t>
              </a:r>
            </a:p>
          </p:txBody>
        </p:sp>
        <p:sp>
          <p:nvSpPr>
            <p:cNvPr id="28681" name="Line 12"/>
            <p:cNvSpPr>
              <a:spLocks noChangeShapeType="1"/>
            </p:cNvSpPr>
            <p:nvPr/>
          </p:nvSpPr>
          <p:spPr bwMode="auto">
            <a:xfrm>
              <a:off x="2079" y="2400"/>
              <a:ext cx="3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Text Box 13"/>
            <p:cNvSpPr txBox="1">
              <a:spLocks noChangeArrowheads="1"/>
            </p:cNvSpPr>
            <p:nvPr/>
          </p:nvSpPr>
          <p:spPr bwMode="auto">
            <a:xfrm>
              <a:off x="528" y="2976"/>
              <a:ext cx="418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>
                  <a:sym typeface="Symbol" pitchFamily="18" charset="2"/>
                </a:rPr>
                <a:t></a:t>
              </a:r>
              <a:r>
                <a:rPr lang="en-US" baseline="-16000"/>
                <a:t>i </a:t>
              </a:r>
              <a:r>
                <a:rPr lang="en-US" sz="3200"/>
                <a:t>= P(s</a:t>
              </a:r>
              <a:r>
                <a:rPr lang="en-US" baseline="-16000"/>
                <a:t>i</a:t>
              </a:r>
              <a:r>
                <a:rPr lang="en-US" sz="3200"/>
                <a:t>) = </a:t>
              </a:r>
              <a:r>
                <a:rPr lang="en-US"/>
                <a:t> </a:t>
              </a:r>
              <a:r>
                <a:rPr lang="en-US" sz="2000"/>
                <a:t>Expected frequency in state</a:t>
              </a:r>
              <a:r>
                <a:rPr lang="en-US"/>
                <a:t> </a:t>
              </a:r>
              <a:r>
                <a:rPr lang="en-US" sz="3200"/>
                <a:t>s</a:t>
              </a:r>
              <a:r>
                <a:rPr lang="en-US" baseline="-16000"/>
                <a:t>i</a:t>
              </a:r>
              <a:r>
                <a:rPr lang="en-US"/>
                <a:t> </a:t>
              </a:r>
              <a:r>
                <a:rPr lang="en-US" sz="2000"/>
                <a:t>at time</a:t>
              </a:r>
              <a:r>
                <a:rPr lang="en-US"/>
                <a:t> k=1. </a:t>
              </a:r>
            </a:p>
          </p:txBody>
        </p:sp>
      </p:grpSp>
      <p:sp>
        <p:nvSpPr>
          <p:cNvPr id="28676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Baum-Welch algorithm</a:t>
            </a:r>
            <a:endParaRPr lang="en-US" sz="6000" smtClean="0"/>
          </a:p>
        </p:txBody>
      </p:sp>
    </p:spTree>
    <p:extLst>
      <p:ext uri="{BB962C8B-B14F-4D97-AF65-F5344CB8AC3E}">
        <p14:creationId xmlns:p14="http://schemas.microsoft.com/office/powerpoint/2010/main" val="24742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809307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Define variable </a:t>
            </a:r>
            <a:r>
              <a:rPr lang="en-US" sz="3200">
                <a:sym typeface="Symbol" pitchFamily="18" charset="2"/>
              </a:rPr>
              <a:t>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(i,j) </a:t>
            </a:r>
            <a:r>
              <a:rPr lang="en-US"/>
              <a:t>as  the probability of being in state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/>
              <a:t> at time k and in state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/>
              <a:t> at  time k+1, given the observation sequence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/>
              <a:t>. </a:t>
            </a:r>
          </a:p>
          <a:p>
            <a:r>
              <a:rPr lang="en-US" sz="3200">
                <a:sym typeface="Symbol" pitchFamily="18" charset="2"/>
              </a:rPr>
              <a:t>           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(i,j)= </a:t>
            </a:r>
            <a:r>
              <a:rPr lang="en-US" sz="3200"/>
              <a:t>P(q</a:t>
            </a:r>
            <a:r>
              <a:rPr lang="en-US" baseline="-16000"/>
              <a:t>k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 </a:t>
            </a:r>
            <a:r>
              <a:rPr lang="en-US" sz="3200"/>
              <a:t>,</a:t>
            </a:r>
            <a:r>
              <a:rPr lang="en-US" sz="1800" baseline="-26000"/>
              <a:t> </a:t>
            </a:r>
            <a:r>
              <a:rPr lang="en-US" sz="3200"/>
              <a:t>q</a:t>
            </a:r>
            <a:r>
              <a:rPr lang="en-US" baseline="-16000"/>
              <a:t>k+1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 sz="1800" baseline="-26000"/>
              <a:t>  </a:t>
            </a:r>
            <a:r>
              <a:rPr lang="en-US" sz="3200"/>
              <a:t>|</a:t>
            </a:r>
            <a:r>
              <a:rPr lang="en-US" sz="1800" baseline="-26000"/>
              <a:t>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</a:t>
            </a:r>
            <a:r>
              <a:rPr lang="en-US" sz="3200"/>
              <a:t>) </a:t>
            </a:r>
            <a:endParaRPr lang="en-US">
              <a:sym typeface="Symbol" pitchFamily="18" charset="2"/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219200" y="3581400"/>
            <a:ext cx="1104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ym typeface="Symbol" pitchFamily="18" charset="2"/>
              </a:rPr>
              <a:t>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(i,j)=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2651125" y="3419475"/>
            <a:ext cx="43735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P(q</a:t>
            </a:r>
            <a:r>
              <a:rPr lang="en-US" sz="2800" baseline="-16000"/>
              <a:t>k</a:t>
            </a:r>
            <a:r>
              <a:rPr lang="en-US" sz="2800"/>
              <a:t>= s</a:t>
            </a:r>
            <a:r>
              <a:rPr lang="en-US" sz="2800" baseline="-16000"/>
              <a:t>i</a:t>
            </a:r>
            <a:r>
              <a:rPr lang="en-US" sz="2800" baseline="-26000"/>
              <a:t>  </a:t>
            </a:r>
            <a:r>
              <a:rPr lang="en-US" sz="2800"/>
              <a:t>,</a:t>
            </a:r>
            <a:r>
              <a:rPr lang="en-US" sz="2800" baseline="-26000"/>
              <a:t> </a:t>
            </a:r>
            <a:r>
              <a:rPr lang="en-US" sz="2800"/>
              <a:t>q</a:t>
            </a:r>
            <a:r>
              <a:rPr lang="en-US" sz="2800" baseline="-16000"/>
              <a:t>k+1</a:t>
            </a:r>
            <a:r>
              <a:rPr lang="en-US" sz="2800"/>
              <a:t>= s</a:t>
            </a:r>
            <a:r>
              <a:rPr lang="en-US" sz="2800" baseline="-16000"/>
              <a:t>j</a:t>
            </a:r>
            <a:r>
              <a:rPr lang="en-US" sz="2800" baseline="-26000"/>
              <a:t>  </a:t>
            </a:r>
            <a:r>
              <a:rPr lang="en-US" sz="2800"/>
              <a:t>,</a:t>
            </a:r>
            <a:r>
              <a:rPr lang="en-US" sz="2800" baseline="-26000"/>
              <a:t> </a:t>
            </a:r>
            <a:r>
              <a:rPr lang="en-US" sz="2800"/>
              <a:t>o</a:t>
            </a:r>
            <a:r>
              <a:rPr lang="en-US" sz="2800" baseline="-16000"/>
              <a:t>1 </a:t>
            </a:r>
            <a:r>
              <a:rPr lang="en-US" sz="2800"/>
              <a:t>o</a:t>
            </a:r>
            <a:r>
              <a:rPr lang="en-US" sz="2800" baseline="-16000"/>
              <a:t>2 </a:t>
            </a:r>
            <a:r>
              <a:rPr lang="en-US" sz="2800"/>
              <a:t>... o</a:t>
            </a:r>
            <a:r>
              <a:rPr lang="en-US" sz="2800" baseline="-16000"/>
              <a:t>k</a:t>
            </a:r>
            <a:r>
              <a:rPr lang="en-US" sz="2800"/>
              <a:t>)</a:t>
            </a:r>
          </a:p>
          <a:p>
            <a:r>
              <a:rPr lang="en-US" sz="2800"/>
              <a:t>         P(o</a:t>
            </a:r>
            <a:r>
              <a:rPr lang="en-US" sz="2800" baseline="-16000"/>
              <a:t>1 </a:t>
            </a:r>
            <a:r>
              <a:rPr lang="en-US" sz="2800"/>
              <a:t>o</a:t>
            </a:r>
            <a:r>
              <a:rPr lang="en-US" sz="2800" baseline="-16000"/>
              <a:t>2 </a:t>
            </a:r>
            <a:r>
              <a:rPr lang="en-US" sz="2800"/>
              <a:t>... o</a:t>
            </a:r>
            <a:r>
              <a:rPr lang="en-US" sz="2800" baseline="-16000"/>
              <a:t>k</a:t>
            </a:r>
            <a:r>
              <a:rPr lang="en-US" sz="2800"/>
              <a:t>)</a:t>
            </a:r>
            <a:endParaRPr lang="en-US" sz="3200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7315200" y="3733800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=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457200" y="4419600"/>
            <a:ext cx="8081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P(q</a:t>
            </a:r>
            <a:r>
              <a:rPr lang="en-US" sz="2800" baseline="-16000"/>
              <a:t>k</a:t>
            </a:r>
            <a:r>
              <a:rPr lang="en-US" sz="2800"/>
              <a:t>= s</a:t>
            </a:r>
            <a:r>
              <a:rPr lang="en-US" sz="2800" baseline="-16000"/>
              <a:t>i</a:t>
            </a:r>
            <a:r>
              <a:rPr lang="en-US" sz="2800" baseline="-26000"/>
              <a:t>  </a:t>
            </a:r>
            <a:r>
              <a:rPr lang="en-US" sz="2800"/>
              <a:t>,</a:t>
            </a:r>
            <a:r>
              <a:rPr lang="en-US" sz="2800" baseline="-26000"/>
              <a:t> </a:t>
            </a:r>
            <a:r>
              <a:rPr lang="en-US" sz="2800"/>
              <a:t>o</a:t>
            </a:r>
            <a:r>
              <a:rPr lang="en-US" sz="2800" baseline="-16000"/>
              <a:t>1 </a:t>
            </a:r>
            <a:r>
              <a:rPr lang="en-US" sz="2800"/>
              <a:t>o</a:t>
            </a:r>
            <a:r>
              <a:rPr lang="en-US" sz="2800" baseline="-16000"/>
              <a:t>2 </a:t>
            </a:r>
            <a:r>
              <a:rPr lang="en-US" sz="2800"/>
              <a:t>... o</a:t>
            </a:r>
            <a:r>
              <a:rPr lang="en-US" sz="2800" baseline="-16000"/>
              <a:t>k</a:t>
            </a:r>
            <a:r>
              <a:rPr lang="en-US" sz="2800"/>
              <a:t>) </a:t>
            </a:r>
            <a:r>
              <a:rPr lang="en-US" sz="3200"/>
              <a:t>a</a:t>
            </a:r>
            <a:r>
              <a:rPr lang="en-US" baseline="-16000"/>
              <a:t>ij</a:t>
            </a:r>
            <a:r>
              <a:rPr lang="en-US" sz="3200"/>
              <a:t> b</a:t>
            </a:r>
            <a:r>
              <a:rPr lang="en-US" baseline="-16000"/>
              <a:t>j </a:t>
            </a:r>
            <a:r>
              <a:rPr lang="en-US" sz="3200"/>
              <a:t>(o</a:t>
            </a:r>
            <a:r>
              <a:rPr lang="en-US" baseline="-16000"/>
              <a:t>k+1 </a:t>
            </a:r>
            <a:r>
              <a:rPr lang="en-US" sz="3200"/>
              <a:t>)</a:t>
            </a:r>
            <a:r>
              <a:rPr lang="en-US" sz="2800"/>
              <a:t> P(o</a:t>
            </a:r>
            <a:r>
              <a:rPr lang="en-US" sz="2800" baseline="-16000"/>
              <a:t>k+2  </a:t>
            </a:r>
            <a:r>
              <a:rPr lang="en-US" sz="2800"/>
              <a:t>... o</a:t>
            </a:r>
            <a:r>
              <a:rPr lang="en-US" sz="2800" baseline="-16000"/>
              <a:t>K</a:t>
            </a:r>
            <a:r>
              <a:rPr lang="en-US" sz="2800"/>
              <a:t> |</a:t>
            </a:r>
            <a:r>
              <a:rPr lang="en-US" sz="2800" baseline="-26000"/>
              <a:t> </a:t>
            </a:r>
            <a:r>
              <a:rPr lang="en-US" sz="2800" baseline="-16000"/>
              <a:t> </a:t>
            </a:r>
            <a:r>
              <a:rPr lang="en-US" sz="2800"/>
              <a:t>q</a:t>
            </a:r>
            <a:r>
              <a:rPr lang="en-US" sz="2800" baseline="-16000"/>
              <a:t>k+1</a:t>
            </a:r>
            <a:r>
              <a:rPr lang="en-US" sz="2800"/>
              <a:t>= s</a:t>
            </a:r>
            <a:r>
              <a:rPr lang="en-US" sz="2800" baseline="-16000"/>
              <a:t>j</a:t>
            </a:r>
            <a:r>
              <a:rPr lang="en-US" sz="2800" baseline="-26000"/>
              <a:t> </a:t>
            </a:r>
            <a:r>
              <a:rPr lang="en-US" sz="2800"/>
              <a:t>) </a:t>
            </a:r>
          </a:p>
          <a:p>
            <a:r>
              <a:rPr lang="en-US" sz="2800"/>
              <a:t>                                 P(o</a:t>
            </a:r>
            <a:r>
              <a:rPr lang="en-US" sz="2800" baseline="-16000"/>
              <a:t>1 </a:t>
            </a:r>
            <a:r>
              <a:rPr lang="en-US" sz="2800"/>
              <a:t>o</a:t>
            </a:r>
            <a:r>
              <a:rPr lang="en-US" sz="2800" baseline="-16000"/>
              <a:t>2 </a:t>
            </a:r>
            <a:r>
              <a:rPr lang="en-US" sz="2800"/>
              <a:t>... o</a:t>
            </a:r>
            <a:r>
              <a:rPr lang="en-US" sz="2800" baseline="-16000"/>
              <a:t>k</a:t>
            </a:r>
            <a:r>
              <a:rPr lang="en-US" sz="2800"/>
              <a:t>)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8382000" y="4800600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=</a:t>
            </a: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2286000" y="5486400"/>
            <a:ext cx="41227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ym typeface="Symbol" pitchFamily="18" charset="2"/>
              </a:rPr>
              <a:t>   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</a:t>
            </a:r>
            <a:r>
              <a:rPr lang="en-US" sz="2800"/>
              <a:t> </a:t>
            </a:r>
            <a:r>
              <a:rPr lang="en-US" sz="3200"/>
              <a:t>a</a:t>
            </a:r>
            <a:r>
              <a:rPr lang="en-US" baseline="-16000"/>
              <a:t>ij</a:t>
            </a:r>
            <a:r>
              <a:rPr lang="en-US" sz="3200"/>
              <a:t> b</a:t>
            </a:r>
            <a:r>
              <a:rPr lang="en-US" baseline="-16000"/>
              <a:t>j </a:t>
            </a:r>
            <a:r>
              <a:rPr lang="en-US" sz="3200"/>
              <a:t>(o</a:t>
            </a:r>
            <a:r>
              <a:rPr lang="en-US" baseline="-16000"/>
              <a:t>k+1 </a:t>
            </a:r>
            <a:r>
              <a:rPr lang="en-US" sz="3200"/>
              <a:t>)</a:t>
            </a:r>
            <a:r>
              <a:rPr lang="en-US" sz="2800"/>
              <a:t> </a:t>
            </a:r>
            <a:r>
              <a:rPr lang="en-US" sz="3200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k+1</a:t>
            </a:r>
            <a:r>
              <a:rPr lang="en-US">
                <a:sym typeface="Symbol" pitchFamily="18" charset="2"/>
              </a:rPr>
              <a:t>(j) </a:t>
            </a:r>
            <a:endParaRPr lang="en-US" sz="2800"/>
          </a:p>
          <a:p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i 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j</a:t>
            </a:r>
            <a:r>
              <a:rPr lang="en-US" sz="2800"/>
              <a:t> </a:t>
            </a:r>
            <a:r>
              <a:rPr lang="en-US" sz="3200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</a:t>
            </a:r>
            <a:r>
              <a:rPr lang="en-US" sz="2800"/>
              <a:t> </a:t>
            </a:r>
            <a:r>
              <a:rPr lang="en-US" sz="3200"/>
              <a:t>a</a:t>
            </a:r>
            <a:r>
              <a:rPr lang="en-US" baseline="-16000"/>
              <a:t>ij</a:t>
            </a:r>
            <a:r>
              <a:rPr lang="en-US" sz="3200"/>
              <a:t> b</a:t>
            </a:r>
            <a:r>
              <a:rPr lang="en-US" baseline="-16000"/>
              <a:t>j </a:t>
            </a:r>
            <a:r>
              <a:rPr lang="en-US" sz="3200"/>
              <a:t>(o</a:t>
            </a:r>
            <a:r>
              <a:rPr lang="en-US" baseline="-16000"/>
              <a:t>k+1 </a:t>
            </a:r>
            <a:r>
              <a:rPr lang="en-US" sz="3200"/>
              <a:t>)</a:t>
            </a:r>
            <a:r>
              <a:rPr lang="en-US" sz="2800"/>
              <a:t> </a:t>
            </a:r>
            <a:r>
              <a:rPr lang="en-US" sz="3200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k+1</a:t>
            </a:r>
            <a:r>
              <a:rPr lang="en-US">
                <a:sym typeface="Symbol" pitchFamily="18" charset="2"/>
              </a:rPr>
              <a:t>(j)</a:t>
            </a:r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2438400" y="39624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533400" y="5029200"/>
            <a:ext cx="784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4"/>
          <p:cNvSpPr>
            <a:spLocks noChangeShapeType="1"/>
          </p:cNvSpPr>
          <p:nvPr/>
        </p:nvSpPr>
        <p:spPr bwMode="auto">
          <a:xfrm>
            <a:off x="2286000" y="6096000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sz="3600" smtClean="0">
                <a:solidFill>
                  <a:schemeClr val="tx1"/>
                </a:solidFill>
              </a:rPr>
              <a:t>Baum-Welch algorithm: expectation step(1)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32438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593725" y="1260475"/>
            <a:ext cx="8169275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If training data has information about sequence of hidden states (as in word recognition example), then use maximum likelihood estimation of parameters:</a:t>
            </a:r>
          </a:p>
          <a:p>
            <a:pPr>
              <a:buFontTx/>
              <a:buChar char="•"/>
            </a:pPr>
            <a:endParaRPr lang="en-US"/>
          </a:p>
          <a:p>
            <a:r>
              <a:rPr lang="en-US"/>
              <a:t>  </a:t>
            </a:r>
            <a:r>
              <a:rPr lang="en-US" sz="3200"/>
              <a:t>a</a:t>
            </a:r>
            <a:r>
              <a:rPr lang="en-US" baseline="-16000"/>
              <a:t>ij</a:t>
            </a:r>
            <a:r>
              <a:rPr lang="en-US" sz="3200"/>
              <a:t>= P(s</a:t>
            </a:r>
            <a:r>
              <a:rPr lang="en-US" baseline="-16000"/>
              <a:t>i</a:t>
            </a:r>
            <a:r>
              <a:rPr lang="en-US" sz="1800" baseline="-26000"/>
              <a:t> </a:t>
            </a:r>
            <a:r>
              <a:rPr lang="en-US" sz="3200"/>
              <a:t>| s</a:t>
            </a:r>
            <a:r>
              <a:rPr lang="en-US" baseline="-16000"/>
              <a:t>j</a:t>
            </a:r>
            <a:r>
              <a:rPr lang="en-US" sz="3200"/>
              <a:t>) =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3048000" y="2362200"/>
            <a:ext cx="576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Number of transitions from state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/>
              <a:t> to  state </a:t>
            </a:r>
            <a:r>
              <a:rPr lang="en-US" sz="3200"/>
              <a:t>s</a:t>
            </a:r>
            <a:r>
              <a:rPr lang="en-US" baseline="-16000"/>
              <a:t>i</a:t>
            </a:r>
          </a:p>
          <a:p>
            <a:r>
              <a:rPr lang="en-US" baseline="-16000"/>
              <a:t>         </a:t>
            </a:r>
            <a:r>
              <a:rPr lang="en-US"/>
              <a:t>Number of transitions out of state </a:t>
            </a:r>
            <a:r>
              <a:rPr lang="en-US" sz="3200"/>
              <a:t>s</a:t>
            </a:r>
            <a:r>
              <a:rPr lang="en-US" baseline="-16000"/>
              <a:t>j</a:t>
            </a:r>
          </a:p>
        </p:txBody>
      </p:sp>
      <p:sp>
        <p:nvSpPr>
          <p:cNvPr id="27652" name="Line 6"/>
          <p:cNvSpPr>
            <a:spLocks noChangeShapeType="1"/>
          </p:cNvSpPr>
          <p:nvPr/>
        </p:nvSpPr>
        <p:spPr bwMode="auto">
          <a:xfrm>
            <a:off x="3200400" y="2971800"/>
            <a:ext cx="556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3" name="Group 12"/>
          <p:cNvGrpSpPr>
            <a:grpSpLocks/>
          </p:cNvGrpSpPr>
          <p:nvPr/>
        </p:nvGrpSpPr>
        <p:grpSpPr bwMode="auto">
          <a:xfrm>
            <a:off x="381000" y="3886200"/>
            <a:ext cx="8413750" cy="1066800"/>
            <a:chOff x="240" y="2448"/>
            <a:chExt cx="5300" cy="672"/>
          </a:xfrm>
        </p:grpSpPr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518" y="252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240" y="2640"/>
              <a:ext cx="19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/>
                <a:t>b</a:t>
              </a:r>
              <a:r>
                <a:rPr lang="en-US" baseline="-16000"/>
                <a:t>i</a:t>
              </a:r>
              <a:r>
                <a:rPr lang="en-US" sz="3200"/>
                <a:t>(v</a:t>
              </a:r>
              <a:r>
                <a:rPr lang="en-US" baseline="-16000"/>
                <a:t>m </a:t>
              </a:r>
              <a:r>
                <a:rPr lang="en-US" sz="3200"/>
                <a:t>)</a:t>
              </a:r>
              <a:r>
                <a:rPr lang="en-US" sz="1800" baseline="-26000"/>
                <a:t> </a:t>
              </a:r>
              <a:r>
                <a:rPr lang="en-US" sz="3200"/>
                <a:t>= P(v</a:t>
              </a:r>
              <a:r>
                <a:rPr lang="en-US" baseline="-16000"/>
                <a:t>m</a:t>
              </a:r>
              <a:r>
                <a:rPr lang="en-US" sz="1800" baseline="-26000"/>
                <a:t> </a:t>
              </a:r>
              <a:r>
                <a:rPr lang="en-US" sz="3200"/>
                <a:t>| s</a:t>
              </a:r>
              <a:r>
                <a:rPr lang="en-US" baseline="-16000"/>
                <a:t>i</a:t>
              </a:r>
              <a:r>
                <a:rPr lang="en-US" sz="3200"/>
                <a:t>)=</a:t>
              </a:r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2160" y="2448"/>
              <a:ext cx="3380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Number of times observation </a:t>
              </a:r>
              <a:r>
                <a:rPr lang="en-US" sz="3200"/>
                <a:t>v</a:t>
              </a:r>
              <a:r>
                <a:rPr lang="en-US" baseline="-16000"/>
                <a:t>m</a:t>
              </a:r>
              <a:r>
                <a:rPr lang="en-US" sz="2000"/>
                <a:t> occurs in state </a:t>
              </a:r>
              <a:r>
                <a:rPr lang="en-US" sz="3200"/>
                <a:t>s</a:t>
              </a:r>
              <a:r>
                <a:rPr lang="en-US" baseline="-16000"/>
                <a:t>i</a:t>
              </a:r>
              <a:endParaRPr lang="en-US" sz="2000" baseline="-16000"/>
            </a:p>
            <a:p>
              <a:r>
                <a:rPr lang="en-US" sz="2000"/>
                <a:t>            Number of times in state </a:t>
              </a:r>
              <a:r>
                <a:rPr lang="en-US" sz="3200"/>
                <a:t>s</a:t>
              </a:r>
              <a:r>
                <a:rPr lang="en-US" baseline="-16000"/>
                <a:t>i</a:t>
              </a:r>
            </a:p>
          </p:txBody>
        </p:sp>
        <p:sp>
          <p:nvSpPr>
            <p:cNvPr id="27658" name="Line 11"/>
            <p:cNvSpPr>
              <a:spLocks noChangeShapeType="1"/>
            </p:cNvSpPr>
            <p:nvPr/>
          </p:nvSpPr>
          <p:spPr bwMode="auto">
            <a:xfrm>
              <a:off x="2160" y="2832"/>
              <a:ext cx="3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4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Learning problem (2)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39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181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General idea:</a:t>
            </a:r>
          </a:p>
        </p:txBody>
      </p:sp>
      <p:grpSp>
        <p:nvGrpSpPr>
          <p:cNvPr id="28675" name="Group 14"/>
          <p:cNvGrpSpPr>
            <a:grpSpLocks/>
          </p:cNvGrpSpPr>
          <p:nvPr/>
        </p:nvGrpSpPr>
        <p:grpSpPr bwMode="auto">
          <a:xfrm>
            <a:off x="152400" y="1905000"/>
            <a:ext cx="8728075" cy="3398838"/>
            <a:chOff x="96" y="1200"/>
            <a:chExt cx="5498" cy="2141"/>
          </a:xfrm>
        </p:grpSpPr>
        <p:sp>
          <p:nvSpPr>
            <p:cNvPr id="28677" name="Text Box 4"/>
            <p:cNvSpPr txBox="1">
              <a:spLocks noChangeArrowheads="1"/>
            </p:cNvSpPr>
            <p:nvPr/>
          </p:nvSpPr>
          <p:spPr bwMode="auto">
            <a:xfrm>
              <a:off x="384" y="1392"/>
              <a:ext cx="14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/>
                <a:t>a</a:t>
              </a:r>
              <a:r>
                <a:rPr lang="en-US" baseline="-16000"/>
                <a:t>ij</a:t>
              </a:r>
              <a:r>
                <a:rPr lang="en-US" sz="3200"/>
                <a:t>= P(s</a:t>
              </a:r>
              <a:r>
                <a:rPr lang="en-US" baseline="-16000"/>
                <a:t>i</a:t>
              </a:r>
              <a:r>
                <a:rPr lang="en-US" sz="1800" baseline="-26000"/>
                <a:t> </a:t>
              </a:r>
              <a:r>
                <a:rPr lang="en-US" sz="3200"/>
                <a:t>| s</a:t>
              </a:r>
              <a:r>
                <a:rPr lang="en-US" baseline="-16000"/>
                <a:t>j</a:t>
              </a:r>
              <a:r>
                <a:rPr lang="en-US" sz="3200"/>
                <a:t>) =</a:t>
              </a:r>
            </a:p>
          </p:txBody>
        </p:sp>
        <p:grpSp>
          <p:nvGrpSpPr>
            <p:cNvPr id="28678" name="Group 7"/>
            <p:cNvGrpSpPr>
              <a:grpSpLocks/>
            </p:cNvGrpSpPr>
            <p:nvPr/>
          </p:nvGrpSpPr>
          <p:grpSpPr bwMode="auto">
            <a:xfrm>
              <a:off x="1824" y="1200"/>
              <a:ext cx="3710" cy="672"/>
              <a:chOff x="1920" y="1488"/>
              <a:chExt cx="3710" cy="672"/>
            </a:xfrm>
          </p:grpSpPr>
          <p:sp>
            <p:nvSpPr>
              <p:cNvPr id="28683" name="Text Box 5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3710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2000"/>
                  <a:t>Expected number of transitions from state</a:t>
                </a:r>
                <a:r>
                  <a:rPr lang="en-US"/>
                  <a:t> </a:t>
                </a:r>
                <a:r>
                  <a:rPr lang="en-US" sz="3200"/>
                  <a:t>s</a:t>
                </a:r>
                <a:r>
                  <a:rPr lang="en-US" baseline="-16000"/>
                  <a:t>j</a:t>
                </a:r>
                <a:r>
                  <a:rPr lang="en-US"/>
                  <a:t> </a:t>
                </a:r>
                <a:r>
                  <a:rPr lang="en-US" sz="2000"/>
                  <a:t>to  state</a:t>
                </a:r>
                <a:r>
                  <a:rPr lang="en-US"/>
                  <a:t> </a:t>
                </a:r>
                <a:r>
                  <a:rPr lang="en-US" sz="3200"/>
                  <a:t>s</a:t>
                </a:r>
                <a:r>
                  <a:rPr lang="en-US" baseline="-16000"/>
                  <a:t>i</a:t>
                </a:r>
              </a:p>
              <a:p>
                <a:r>
                  <a:rPr lang="en-US" baseline="-16000"/>
                  <a:t>        </a:t>
                </a:r>
                <a:r>
                  <a:rPr lang="en-US" sz="2000"/>
                  <a:t>Expected number of transitions out of state</a:t>
                </a:r>
                <a:r>
                  <a:rPr lang="en-US"/>
                  <a:t> </a:t>
                </a:r>
                <a:r>
                  <a:rPr lang="en-US" sz="3200"/>
                  <a:t>s</a:t>
                </a:r>
                <a:r>
                  <a:rPr lang="en-US" baseline="-16000"/>
                  <a:t>j</a:t>
                </a:r>
              </a:p>
            </p:txBody>
          </p:sp>
          <p:sp>
            <p:nvSpPr>
              <p:cNvPr id="28684" name="Line 6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35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79" name="Text Box 10"/>
            <p:cNvSpPr txBox="1">
              <a:spLocks noChangeArrowheads="1"/>
            </p:cNvSpPr>
            <p:nvPr/>
          </p:nvSpPr>
          <p:spPr bwMode="auto">
            <a:xfrm>
              <a:off x="96" y="2208"/>
              <a:ext cx="19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/>
                <a:t>b</a:t>
              </a:r>
              <a:r>
                <a:rPr lang="en-US" baseline="-16000"/>
                <a:t>i</a:t>
              </a:r>
              <a:r>
                <a:rPr lang="en-US" sz="3200"/>
                <a:t>(v</a:t>
              </a:r>
              <a:r>
                <a:rPr lang="en-US" baseline="-16000"/>
                <a:t>m </a:t>
              </a:r>
              <a:r>
                <a:rPr lang="en-US" sz="3200"/>
                <a:t>)</a:t>
              </a:r>
              <a:r>
                <a:rPr lang="en-US" sz="1800" baseline="-26000"/>
                <a:t> </a:t>
              </a:r>
              <a:r>
                <a:rPr lang="en-US" sz="3200"/>
                <a:t>= P(v</a:t>
              </a:r>
              <a:r>
                <a:rPr lang="en-US" baseline="-16000"/>
                <a:t>m</a:t>
              </a:r>
              <a:r>
                <a:rPr lang="en-US" sz="1800" baseline="-26000"/>
                <a:t> </a:t>
              </a:r>
              <a:r>
                <a:rPr lang="en-US" sz="3200"/>
                <a:t>| s</a:t>
              </a:r>
              <a:r>
                <a:rPr lang="en-US" baseline="-16000"/>
                <a:t>i</a:t>
              </a:r>
              <a:r>
                <a:rPr lang="en-US" sz="3200"/>
                <a:t>)=</a:t>
              </a:r>
            </a:p>
          </p:txBody>
        </p:sp>
        <p:sp>
          <p:nvSpPr>
            <p:cNvPr id="28680" name="Text Box 11"/>
            <p:cNvSpPr txBox="1">
              <a:spLocks noChangeArrowheads="1"/>
            </p:cNvSpPr>
            <p:nvPr/>
          </p:nvSpPr>
          <p:spPr bwMode="auto">
            <a:xfrm>
              <a:off x="1946" y="2016"/>
              <a:ext cx="364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/>
                <a:t>Expected number of times observation</a:t>
              </a:r>
              <a:r>
                <a:rPr lang="en-US" sz="2000"/>
                <a:t> </a:t>
              </a:r>
              <a:r>
                <a:rPr lang="en-US" sz="3200"/>
                <a:t>v</a:t>
              </a:r>
              <a:r>
                <a:rPr lang="en-US" baseline="-16000"/>
                <a:t>m</a:t>
              </a:r>
              <a:r>
                <a:rPr lang="en-US" sz="2000"/>
                <a:t> </a:t>
              </a:r>
              <a:r>
                <a:rPr lang="en-US" sz="1800"/>
                <a:t>occurs in state</a:t>
              </a:r>
              <a:r>
                <a:rPr lang="en-US" sz="2000"/>
                <a:t> </a:t>
              </a:r>
              <a:r>
                <a:rPr lang="en-US" sz="3200"/>
                <a:t>s</a:t>
              </a:r>
              <a:r>
                <a:rPr lang="en-US" baseline="-16000"/>
                <a:t>i</a:t>
              </a:r>
              <a:endParaRPr lang="en-US" sz="2000" baseline="-16000"/>
            </a:p>
            <a:p>
              <a:pPr algn="ctr"/>
              <a:r>
                <a:rPr lang="en-US" sz="2000"/>
                <a:t>     </a:t>
              </a:r>
              <a:r>
                <a:rPr lang="en-US" sz="1800"/>
                <a:t>Expected number of times in state</a:t>
              </a:r>
              <a:r>
                <a:rPr lang="en-US" sz="2000"/>
                <a:t> </a:t>
              </a:r>
              <a:r>
                <a:rPr lang="en-US" sz="3200"/>
                <a:t>s</a:t>
              </a:r>
              <a:r>
                <a:rPr lang="en-US" baseline="-16000"/>
                <a:t>i</a:t>
              </a:r>
            </a:p>
          </p:txBody>
        </p:sp>
        <p:sp>
          <p:nvSpPr>
            <p:cNvPr id="28681" name="Line 12"/>
            <p:cNvSpPr>
              <a:spLocks noChangeShapeType="1"/>
            </p:cNvSpPr>
            <p:nvPr/>
          </p:nvSpPr>
          <p:spPr bwMode="auto">
            <a:xfrm>
              <a:off x="2079" y="2400"/>
              <a:ext cx="3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Text Box 13"/>
            <p:cNvSpPr txBox="1">
              <a:spLocks noChangeArrowheads="1"/>
            </p:cNvSpPr>
            <p:nvPr/>
          </p:nvSpPr>
          <p:spPr bwMode="auto">
            <a:xfrm>
              <a:off x="528" y="2976"/>
              <a:ext cx="418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>
                  <a:sym typeface="Symbol" pitchFamily="18" charset="2"/>
                </a:rPr>
                <a:t></a:t>
              </a:r>
              <a:r>
                <a:rPr lang="en-US" baseline="-16000"/>
                <a:t>i </a:t>
              </a:r>
              <a:r>
                <a:rPr lang="en-US" sz="3200"/>
                <a:t>= P(s</a:t>
              </a:r>
              <a:r>
                <a:rPr lang="en-US" baseline="-16000"/>
                <a:t>i</a:t>
              </a:r>
              <a:r>
                <a:rPr lang="en-US" sz="3200"/>
                <a:t>) = </a:t>
              </a:r>
              <a:r>
                <a:rPr lang="en-US"/>
                <a:t> </a:t>
              </a:r>
              <a:r>
                <a:rPr lang="en-US" sz="2000"/>
                <a:t>Expected frequency in state</a:t>
              </a:r>
              <a:r>
                <a:rPr lang="en-US"/>
                <a:t> </a:t>
              </a:r>
              <a:r>
                <a:rPr lang="en-US" sz="3200"/>
                <a:t>s</a:t>
              </a:r>
              <a:r>
                <a:rPr lang="en-US" baseline="-16000"/>
                <a:t>i</a:t>
              </a:r>
              <a:r>
                <a:rPr lang="en-US"/>
                <a:t> </a:t>
              </a:r>
              <a:r>
                <a:rPr lang="en-US" sz="2000"/>
                <a:t>at time</a:t>
              </a:r>
              <a:r>
                <a:rPr lang="en-US"/>
                <a:t> k=1. </a:t>
              </a:r>
            </a:p>
          </p:txBody>
        </p:sp>
      </p:grpSp>
      <p:sp>
        <p:nvSpPr>
          <p:cNvPr id="28676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Baum-Welch algorithm</a:t>
            </a:r>
            <a:endParaRPr lang="en-US" sz="6000" smtClean="0"/>
          </a:p>
        </p:txBody>
      </p:sp>
    </p:spTree>
    <p:extLst>
      <p:ext uri="{BB962C8B-B14F-4D97-AF65-F5344CB8AC3E}">
        <p14:creationId xmlns:p14="http://schemas.microsoft.com/office/powerpoint/2010/main" val="24742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809307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Define variable </a:t>
            </a:r>
            <a:r>
              <a:rPr lang="en-US" sz="3200">
                <a:sym typeface="Symbol" pitchFamily="18" charset="2"/>
              </a:rPr>
              <a:t>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(i,j) </a:t>
            </a:r>
            <a:r>
              <a:rPr lang="en-US"/>
              <a:t>as  the probability of being in state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/>
              <a:t> at time k and in state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/>
              <a:t> at  time k+1, given the observation sequence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 </a:t>
            </a:r>
            <a:r>
              <a:rPr lang="en-US"/>
              <a:t>. </a:t>
            </a:r>
          </a:p>
          <a:p>
            <a:r>
              <a:rPr lang="en-US" sz="3200">
                <a:sym typeface="Symbol" pitchFamily="18" charset="2"/>
              </a:rPr>
              <a:t>           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(i,j)= </a:t>
            </a:r>
            <a:r>
              <a:rPr lang="en-US" sz="3200"/>
              <a:t>P(q</a:t>
            </a:r>
            <a:r>
              <a:rPr lang="en-US" baseline="-16000"/>
              <a:t>k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i</a:t>
            </a:r>
            <a:r>
              <a:rPr lang="en-US" sz="1800" baseline="-26000"/>
              <a:t>  </a:t>
            </a:r>
            <a:r>
              <a:rPr lang="en-US" sz="3200"/>
              <a:t>,</a:t>
            </a:r>
            <a:r>
              <a:rPr lang="en-US" sz="1800" baseline="-26000"/>
              <a:t> </a:t>
            </a:r>
            <a:r>
              <a:rPr lang="en-US" sz="3200"/>
              <a:t>q</a:t>
            </a:r>
            <a:r>
              <a:rPr lang="en-US" baseline="-16000"/>
              <a:t>k+1</a:t>
            </a:r>
            <a:r>
              <a:rPr lang="en-US"/>
              <a:t>= </a:t>
            </a:r>
            <a:r>
              <a:rPr lang="en-US" sz="3200"/>
              <a:t>s</a:t>
            </a:r>
            <a:r>
              <a:rPr lang="en-US" baseline="-16000"/>
              <a:t>j</a:t>
            </a:r>
            <a:r>
              <a:rPr lang="en-US" sz="1800" baseline="-26000"/>
              <a:t>  </a:t>
            </a:r>
            <a:r>
              <a:rPr lang="en-US" sz="3200"/>
              <a:t>|</a:t>
            </a:r>
            <a:r>
              <a:rPr lang="en-US" sz="1800" baseline="-26000"/>
              <a:t> </a:t>
            </a:r>
            <a:r>
              <a:rPr lang="en-US" sz="3200"/>
              <a:t>o</a:t>
            </a:r>
            <a:r>
              <a:rPr lang="en-US" baseline="-16000"/>
              <a:t>1 </a:t>
            </a:r>
            <a:r>
              <a:rPr lang="en-US" sz="3200"/>
              <a:t>o</a:t>
            </a:r>
            <a:r>
              <a:rPr lang="en-US" baseline="-16000"/>
              <a:t>2 </a:t>
            </a:r>
            <a:r>
              <a:rPr lang="en-US" sz="3200"/>
              <a:t>... o</a:t>
            </a:r>
            <a:r>
              <a:rPr lang="en-US" baseline="-16000"/>
              <a:t>K</a:t>
            </a:r>
            <a:r>
              <a:rPr lang="en-US" sz="3200"/>
              <a:t>) </a:t>
            </a:r>
            <a:endParaRPr lang="en-US">
              <a:sym typeface="Symbol" pitchFamily="18" charset="2"/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219200" y="3581400"/>
            <a:ext cx="1104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ym typeface="Symbol" pitchFamily="18" charset="2"/>
              </a:rPr>
              <a:t>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(i,j)=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2651125" y="3419475"/>
            <a:ext cx="43735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P(q</a:t>
            </a:r>
            <a:r>
              <a:rPr lang="en-US" sz="2800" baseline="-16000"/>
              <a:t>k</a:t>
            </a:r>
            <a:r>
              <a:rPr lang="en-US" sz="2800"/>
              <a:t>= s</a:t>
            </a:r>
            <a:r>
              <a:rPr lang="en-US" sz="2800" baseline="-16000"/>
              <a:t>i</a:t>
            </a:r>
            <a:r>
              <a:rPr lang="en-US" sz="2800" baseline="-26000"/>
              <a:t>  </a:t>
            </a:r>
            <a:r>
              <a:rPr lang="en-US" sz="2800"/>
              <a:t>,</a:t>
            </a:r>
            <a:r>
              <a:rPr lang="en-US" sz="2800" baseline="-26000"/>
              <a:t> </a:t>
            </a:r>
            <a:r>
              <a:rPr lang="en-US" sz="2800"/>
              <a:t>q</a:t>
            </a:r>
            <a:r>
              <a:rPr lang="en-US" sz="2800" baseline="-16000"/>
              <a:t>k+1</a:t>
            </a:r>
            <a:r>
              <a:rPr lang="en-US" sz="2800"/>
              <a:t>= s</a:t>
            </a:r>
            <a:r>
              <a:rPr lang="en-US" sz="2800" baseline="-16000"/>
              <a:t>j</a:t>
            </a:r>
            <a:r>
              <a:rPr lang="en-US" sz="2800" baseline="-26000"/>
              <a:t>  </a:t>
            </a:r>
            <a:r>
              <a:rPr lang="en-US" sz="2800"/>
              <a:t>,</a:t>
            </a:r>
            <a:r>
              <a:rPr lang="en-US" sz="2800" baseline="-26000"/>
              <a:t> </a:t>
            </a:r>
            <a:r>
              <a:rPr lang="en-US" sz="2800"/>
              <a:t>o</a:t>
            </a:r>
            <a:r>
              <a:rPr lang="en-US" sz="2800" baseline="-16000"/>
              <a:t>1 </a:t>
            </a:r>
            <a:r>
              <a:rPr lang="en-US" sz="2800"/>
              <a:t>o</a:t>
            </a:r>
            <a:r>
              <a:rPr lang="en-US" sz="2800" baseline="-16000"/>
              <a:t>2 </a:t>
            </a:r>
            <a:r>
              <a:rPr lang="en-US" sz="2800"/>
              <a:t>... o</a:t>
            </a:r>
            <a:r>
              <a:rPr lang="en-US" sz="2800" baseline="-16000"/>
              <a:t>k</a:t>
            </a:r>
            <a:r>
              <a:rPr lang="en-US" sz="2800"/>
              <a:t>)</a:t>
            </a:r>
          </a:p>
          <a:p>
            <a:r>
              <a:rPr lang="en-US" sz="2800"/>
              <a:t>         P(o</a:t>
            </a:r>
            <a:r>
              <a:rPr lang="en-US" sz="2800" baseline="-16000"/>
              <a:t>1 </a:t>
            </a:r>
            <a:r>
              <a:rPr lang="en-US" sz="2800"/>
              <a:t>o</a:t>
            </a:r>
            <a:r>
              <a:rPr lang="en-US" sz="2800" baseline="-16000"/>
              <a:t>2 </a:t>
            </a:r>
            <a:r>
              <a:rPr lang="en-US" sz="2800"/>
              <a:t>... o</a:t>
            </a:r>
            <a:r>
              <a:rPr lang="en-US" sz="2800" baseline="-16000"/>
              <a:t>k</a:t>
            </a:r>
            <a:r>
              <a:rPr lang="en-US" sz="2800"/>
              <a:t>)</a:t>
            </a:r>
            <a:endParaRPr lang="en-US" sz="3200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7315200" y="3733800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=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457200" y="4419600"/>
            <a:ext cx="8081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P(q</a:t>
            </a:r>
            <a:r>
              <a:rPr lang="en-US" sz="2800" baseline="-16000"/>
              <a:t>k</a:t>
            </a:r>
            <a:r>
              <a:rPr lang="en-US" sz="2800"/>
              <a:t>= s</a:t>
            </a:r>
            <a:r>
              <a:rPr lang="en-US" sz="2800" baseline="-16000"/>
              <a:t>i</a:t>
            </a:r>
            <a:r>
              <a:rPr lang="en-US" sz="2800" baseline="-26000"/>
              <a:t>  </a:t>
            </a:r>
            <a:r>
              <a:rPr lang="en-US" sz="2800"/>
              <a:t>,</a:t>
            </a:r>
            <a:r>
              <a:rPr lang="en-US" sz="2800" baseline="-26000"/>
              <a:t> </a:t>
            </a:r>
            <a:r>
              <a:rPr lang="en-US" sz="2800"/>
              <a:t>o</a:t>
            </a:r>
            <a:r>
              <a:rPr lang="en-US" sz="2800" baseline="-16000"/>
              <a:t>1 </a:t>
            </a:r>
            <a:r>
              <a:rPr lang="en-US" sz="2800"/>
              <a:t>o</a:t>
            </a:r>
            <a:r>
              <a:rPr lang="en-US" sz="2800" baseline="-16000"/>
              <a:t>2 </a:t>
            </a:r>
            <a:r>
              <a:rPr lang="en-US" sz="2800"/>
              <a:t>... o</a:t>
            </a:r>
            <a:r>
              <a:rPr lang="en-US" sz="2800" baseline="-16000"/>
              <a:t>k</a:t>
            </a:r>
            <a:r>
              <a:rPr lang="en-US" sz="2800"/>
              <a:t>) </a:t>
            </a:r>
            <a:r>
              <a:rPr lang="en-US" sz="3200"/>
              <a:t>a</a:t>
            </a:r>
            <a:r>
              <a:rPr lang="en-US" baseline="-16000"/>
              <a:t>ij</a:t>
            </a:r>
            <a:r>
              <a:rPr lang="en-US" sz="3200"/>
              <a:t> b</a:t>
            </a:r>
            <a:r>
              <a:rPr lang="en-US" baseline="-16000"/>
              <a:t>j </a:t>
            </a:r>
            <a:r>
              <a:rPr lang="en-US" sz="3200"/>
              <a:t>(o</a:t>
            </a:r>
            <a:r>
              <a:rPr lang="en-US" baseline="-16000"/>
              <a:t>k+1 </a:t>
            </a:r>
            <a:r>
              <a:rPr lang="en-US" sz="3200"/>
              <a:t>)</a:t>
            </a:r>
            <a:r>
              <a:rPr lang="en-US" sz="2800"/>
              <a:t> P(o</a:t>
            </a:r>
            <a:r>
              <a:rPr lang="en-US" sz="2800" baseline="-16000"/>
              <a:t>k+2  </a:t>
            </a:r>
            <a:r>
              <a:rPr lang="en-US" sz="2800"/>
              <a:t>... o</a:t>
            </a:r>
            <a:r>
              <a:rPr lang="en-US" sz="2800" baseline="-16000"/>
              <a:t>K</a:t>
            </a:r>
            <a:r>
              <a:rPr lang="en-US" sz="2800"/>
              <a:t> |</a:t>
            </a:r>
            <a:r>
              <a:rPr lang="en-US" sz="2800" baseline="-26000"/>
              <a:t> </a:t>
            </a:r>
            <a:r>
              <a:rPr lang="en-US" sz="2800" baseline="-16000"/>
              <a:t> </a:t>
            </a:r>
            <a:r>
              <a:rPr lang="en-US" sz="2800"/>
              <a:t>q</a:t>
            </a:r>
            <a:r>
              <a:rPr lang="en-US" sz="2800" baseline="-16000"/>
              <a:t>k+1</a:t>
            </a:r>
            <a:r>
              <a:rPr lang="en-US" sz="2800"/>
              <a:t>= s</a:t>
            </a:r>
            <a:r>
              <a:rPr lang="en-US" sz="2800" baseline="-16000"/>
              <a:t>j</a:t>
            </a:r>
            <a:r>
              <a:rPr lang="en-US" sz="2800" baseline="-26000"/>
              <a:t> </a:t>
            </a:r>
            <a:r>
              <a:rPr lang="en-US" sz="2800"/>
              <a:t>) </a:t>
            </a:r>
          </a:p>
          <a:p>
            <a:r>
              <a:rPr lang="en-US" sz="2800"/>
              <a:t>                                 P(o</a:t>
            </a:r>
            <a:r>
              <a:rPr lang="en-US" sz="2800" baseline="-16000"/>
              <a:t>1 </a:t>
            </a:r>
            <a:r>
              <a:rPr lang="en-US" sz="2800"/>
              <a:t>o</a:t>
            </a:r>
            <a:r>
              <a:rPr lang="en-US" sz="2800" baseline="-16000"/>
              <a:t>2 </a:t>
            </a:r>
            <a:r>
              <a:rPr lang="en-US" sz="2800"/>
              <a:t>... o</a:t>
            </a:r>
            <a:r>
              <a:rPr lang="en-US" sz="2800" baseline="-16000"/>
              <a:t>k</a:t>
            </a:r>
            <a:r>
              <a:rPr lang="en-US" sz="2800"/>
              <a:t>)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8382000" y="4800600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=</a:t>
            </a: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2286000" y="5486400"/>
            <a:ext cx="41227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ym typeface="Symbol" pitchFamily="18" charset="2"/>
              </a:rPr>
              <a:t>   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</a:t>
            </a:r>
            <a:r>
              <a:rPr lang="en-US" sz="2800"/>
              <a:t> </a:t>
            </a:r>
            <a:r>
              <a:rPr lang="en-US" sz="3200"/>
              <a:t>a</a:t>
            </a:r>
            <a:r>
              <a:rPr lang="en-US" baseline="-16000"/>
              <a:t>ij</a:t>
            </a:r>
            <a:r>
              <a:rPr lang="en-US" sz="3200"/>
              <a:t> b</a:t>
            </a:r>
            <a:r>
              <a:rPr lang="en-US" baseline="-16000"/>
              <a:t>j </a:t>
            </a:r>
            <a:r>
              <a:rPr lang="en-US" sz="3200"/>
              <a:t>(o</a:t>
            </a:r>
            <a:r>
              <a:rPr lang="en-US" baseline="-16000"/>
              <a:t>k+1 </a:t>
            </a:r>
            <a:r>
              <a:rPr lang="en-US" sz="3200"/>
              <a:t>)</a:t>
            </a:r>
            <a:r>
              <a:rPr lang="en-US" sz="2800"/>
              <a:t> </a:t>
            </a:r>
            <a:r>
              <a:rPr lang="en-US" sz="3200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k+1</a:t>
            </a:r>
            <a:r>
              <a:rPr lang="en-US">
                <a:sym typeface="Symbol" pitchFamily="18" charset="2"/>
              </a:rPr>
              <a:t>(j) </a:t>
            </a:r>
            <a:endParaRPr lang="en-US" sz="2800"/>
          </a:p>
          <a:p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i 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j</a:t>
            </a:r>
            <a:r>
              <a:rPr lang="en-US" sz="2800"/>
              <a:t> </a:t>
            </a:r>
            <a:r>
              <a:rPr lang="en-US" sz="3200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(i)</a:t>
            </a:r>
            <a:r>
              <a:rPr lang="en-US" sz="2800"/>
              <a:t> </a:t>
            </a:r>
            <a:r>
              <a:rPr lang="en-US" sz="3200"/>
              <a:t>a</a:t>
            </a:r>
            <a:r>
              <a:rPr lang="en-US" baseline="-16000"/>
              <a:t>ij</a:t>
            </a:r>
            <a:r>
              <a:rPr lang="en-US" sz="3200"/>
              <a:t> b</a:t>
            </a:r>
            <a:r>
              <a:rPr lang="en-US" baseline="-16000"/>
              <a:t>j </a:t>
            </a:r>
            <a:r>
              <a:rPr lang="en-US" sz="3200"/>
              <a:t>(o</a:t>
            </a:r>
            <a:r>
              <a:rPr lang="en-US" baseline="-16000"/>
              <a:t>k+1 </a:t>
            </a:r>
            <a:r>
              <a:rPr lang="en-US" sz="3200"/>
              <a:t>)</a:t>
            </a:r>
            <a:r>
              <a:rPr lang="en-US" sz="2800"/>
              <a:t> </a:t>
            </a:r>
            <a:r>
              <a:rPr lang="en-US" sz="3200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k+1</a:t>
            </a:r>
            <a:r>
              <a:rPr lang="en-US">
                <a:sym typeface="Symbol" pitchFamily="18" charset="2"/>
              </a:rPr>
              <a:t>(j)</a:t>
            </a:r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2438400" y="39624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533400" y="5029200"/>
            <a:ext cx="784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4"/>
          <p:cNvSpPr>
            <a:spLocks noChangeShapeType="1"/>
          </p:cNvSpPr>
          <p:nvPr/>
        </p:nvSpPr>
        <p:spPr bwMode="auto">
          <a:xfrm>
            <a:off x="2286000" y="6096000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sz="3600" smtClean="0">
                <a:solidFill>
                  <a:schemeClr val="tx1"/>
                </a:solidFill>
              </a:rPr>
              <a:t>Baum-Welch algorithm: expectation step(1)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32438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HMM</a:t>
            </a: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Uses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Speech </a:t>
            </a:r>
            <a:r>
              <a:rPr lang="en-US" sz="2400" dirty="0" smtClean="0"/>
              <a:t>recognition</a:t>
            </a:r>
            <a:endParaRPr lang="en-US" sz="2400" dirty="0"/>
          </a:p>
          <a:p>
            <a:pPr lvl="2">
              <a:lnSpc>
                <a:spcPct val="80000"/>
              </a:lnSpc>
            </a:pPr>
            <a:r>
              <a:rPr lang="en-US" sz="2000" dirty="0"/>
              <a:t>Recognizing spoken words and </a:t>
            </a:r>
            <a:r>
              <a:rPr lang="en-US" sz="2000" dirty="0" smtClean="0"/>
              <a:t>phrases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Gesture recognition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 </a:t>
            </a:r>
            <a:r>
              <a:rPr lang="en-US" sz="2100" dirty="0" smtClean="0"/>
              <a:t>Recognizing </a:t>
            </a:r>
            <a:r>
              <a:rPr lang="en-US" sz="2100" dirty="0"/>
              <a:t>hand gestures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Text processing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Parsing raw records into structured records</a:t>
            </a:r>
          </a:p>
          <a:p>
            <a:pPr lvl="2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Bioinformatics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Protein sequence prediction</a:t>
            </a:r>
          </a:p>
          <a:p>
            <a:pPr lvl="2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Financial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Stock market forecasts (price pattern prediction)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Comparison shopping services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52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 Problems of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1" dirty="0"/>
              <a:t>Evaluation problem. </a:t>
            </a:r>
            <a:r>
              <a:rPr lang="en-US" dirty="0"/>
              <a:t>Given the HMM  </a:t>
            </a:r>
            <a:r>
              <a:rPr lang="en-US" sz="4000" dirty="0"/>
              <a:t>M=(A, B, </a:t>
            </a:r>
            <a:r>
              <a:rPr lang="en-US" sz="4000" dirty="0">
                <a:sym typeface="Symbol" pitchFamily="18" charset="2"/>
              </a:rPr>
              <a:t>) </a:t>
            </a:r>
            <a:r>
              <a:rPr lang="en-US" dirty="0"/>
              <a:t>  and  the observation sequence  </a:t>
            </a:r>
            <a:r>
              <a:rPr lang="en-US" sz="4000" dirty="0"/>
              <a:t>O=o</a:t>
            </a:r>
            <a:r>
              <a:rPr lang="en-US" baseline="-16000" dirty="0"/>
              <a:t>1 </a:t>
            </a:r>
            <a:r>
              <a:rPr lang="en-US" sz="4000" dirty="0"/>
              <a:t>o</a:t>
            </a:r>
            <a:r>
              <a:rPr lang="en-US" baseline="-16000" dirty="0"/>
              <a:t>2 </a:t>
            </a:r>
            <a:r>
              <a:rPr lang="en-US" sz="4000" dirty="0"/>
              <a:t>... </a:t>
            </a:r>
            <a:r>
              <a:rPr lang="en-US" sz="4000" dirty="0" err="1"/>
              <a:t>o</a:t>
            </a:r>
            <a:r>
              <a:rPr lang="en-US" baseline="-16000" dirty="0" err="1"/>
              <a:t>K</a:t>
            </a:r>
            <a:r>
              <a:rPr lang="en-US" baseline="-16000" dirty="0"/>
              <a:t> </a:t>
            </a:r>
            <a:r>
              <a:rPr lang="en-US" dirty="0"/>
              <a:t>, calculate the probability </a:t>
            </a:r>
            <a:r>
              <a:rPr lang="en-US" dirty="0" smtClean="0"/>
              <a:t>P(</a:t>
            </a:r>
            <a:r>
              <a:rPr lang="en-US" dirty="0"/>
              <a:t>O</a:t>
            </a:r>
            <a:r>
              <a:rPr lang="en-US" dirty="0" smtClean="0"/>
              <a:t>|M) which shows the probability of observation sequences given to HMM </a:t>
            </a:r>
            <a:r>
              <a:rPr lang="en-US" dirty="0"/>
              <a:t>.</a:t>
            </a:r>
          </a:p>
          <a:p>
            <a:pPr>
              <a:buFontTx/>
              <a:buChar char="•"/>
              <a:defRPr/>
            </a:pPr>
            <a:r>
              <a:rPr lang="en-US" dirty="0"/>
              <a:t> </a:t>
            </a:r>
            <a:r>
              <a:rPr lang="en-US" b="1" dirty="0"/>
              <a:t>Decoding problem.</a:t>
            </a:r>
            <a:r>
              <a:rPr lang="en-US" dirty="0"/>
              <a:t> Given the HMM  </a:t>
            </a:r>
            <a:r>
              <a:rPr lang="en-US" sz="4000" dirty="0"/>
              <a:t>M=(A, B, </a:t>
            </a:r>
            <a:r>
              <a:rPr lang="en-US" sz="4000" dirty="0">
                <a:sym typeface="Symbol" pitchFamily="18" charset="2"/>
              </a:rPr>
              <a:t>) </a:t>
            </a:r>
            <a:r>
              <a:rPr lang="en-US" dirty="0"/>
              <a:t>  and  the observation sequence  </a:t>
            </a:r>
            <a:r>
              <a:rPr lang="en-US" sz="4000" dirty="0"/>
              <a:t>O=o</a:t>
            </a:r>
            <a:r>
              <a:rPr lang="en-US" baseline="-16000" dirty="0"/>
              <a:t>1 </a:t>
            </a:r>
            <a:r>
              <a:rPr lang="en-US" sz="4000" dirty="0"/>
              <a:t>o</a:t>
            </a:r>
            <a:r>
              <a:rPr lang="en-US" baseline="-16000" dirty="0"/>
              <a:t>2 </a:t>
            </a:r>
            <a:r>
              <a:rPr lang="en-US" sz="4000" dirty="0"/>
              <a:t>... </a:t>
            </a:r>
            <a:r>
              <a:rPr lang="en-US" sz="4000" dirty="0" err="1"/>
              <a:t>o</a:t>
            </a:r>
            <a:r>
              <a:rPr lang="en-US" baseline="-16000" dirty="0" err="1"/>
              <a:t>K</a:t>
            </a:r>
            <a:r>
              <a:rPr lang="en-US" baseline="-16000" dirty="0"/>
              <a:t> </a:t>
            </a:r>
            <a:r>
              <a:rPr lang="en-US" dirty="0"/>
              <a:t>, calculate the most likely sequence of hidden states </a:t>
            </a:r>
            <a:r>
              <a:rPr lang="en-US" sz="4000" dirty="0" err="1"/>
              <a:t>s</a:t>
            </a:r>
            <a:r>
              <a:rPr lang="en-US" baseline="-16000" dirty="0" err="1"/>
              <a:t>i</a:t>
            </a:r>
            <a:r>
              <a:rPr lang="en-US" dirty="0"/>
              <a:t> that produced </a:t>
            </a:r>
            <a:r>
              <a:rPr lang="en-US" dirty="0" smtClean="0"/>
              <a:t>the most probable state path to get the given </a:t>
            </a:r>
            <a:r>
              <a:rPr lang="en-US" smtClean="0"/>
              <a:t>observation sequences.</a:t>
            </a:r>
            <a:endParaRPr lang="en-US" dirty="0"/>
          </a:p>
          <a:p>
            <a:pPr>
              <a:buFontTx/>
              <a:buChar char="•"/>
              <a:defRPr/>
            </a:pPr>
            <a:r>
              <a:rPr lang="en-US" dirty="0"/>
              <a:t> </a:t>
            </a:r>
            <a:r>
              <a:rPr lang="en-US" b="1" dirty="0"/>
              <a:t>Learning problem.</a:t>
            </a:r>
            <a:r>
              <a:rPr lang="en-US" dirty="0"/>
              <a:t> Given some training observation sequences  </a:t>
            </a:r>
            <a:r>
              <a:rPr lang="en-US" sz="4000" dirty="0"/>
              <a:t>O=o</a:t>
            </a:r>
            <a:r>
              <a:rPr lang="en-US" baseline="-16000" dirty="0"/>
              <a:t>1 </a:t>
            </a:r>
            <a:r>
              <a:rPr lang="en-US" sz="4000" dirty="0"/>
              <a:t>o</a:t>
            </a:r>
            <a:r>
              <a:rPr lang="en-US" baseline="-16000" dirty="0"/>
              <a:t>2 </a:t>
            </a:r>
            <a:r>
              <a:rPr lang="en-US" sz="4000" dirty="0"/>
              <a:t>... </a:t>
            </a:r>
            <a:r>
              <a:rPr lang="en-US" sz="4000" dirty="0" err="1"/>
              <a:t>o</a:t>
            </a:r>
            <a:r>
              <a:rPr lang="en-US" baseline="-16000" dirty="0" err="1"/>
              <a:t>K</a:t>
            </a:r>
            <a:r>
              <a:rPr lang="en-US" baseline="-16000" dirty="0"/>
              <a:t> </a:t>
            </a:r>
            <a:r>
              <a:rPr lang="en-US" dirty="0"/>
              <a:t> and general structure of HMM (numbers of hidden and visible states), determine HMM parameters </a:t>
            </a:r>
            <a:r>
              <a:rPr lang="en-US" sz="4000" dirty="0"/>
              <a:t>M=(A, B, </a:t>
            </a:r>
            <a:r>
              <a:rPr lang="en-US" sz="4000" dirty="0">
                <a:sym typeface="Symbol" pitchFamily="18" charset="2"/>
              </a:rPr>
              <a:t>) </a:t>
            </a:r>
            <a:r>
              <a:rPr lang="en-US" dirty="0"/>
              <a:t>  that best fit training data. </a:t>
            </a:r>
            <a:r>
              <a:rPr lang="en-US" dirty="0" smtClean="0"/>
              <a:t> </a:t>
            </a:r>
            <a:endParaRPr lang="en-US" dirty="0"/>
          </a:p>
          <a:p>
            <a:pPr>
              <a:defRPr/>
            </a:pPr>
            <a:r>
              <a:rPr lang="en-US" sz="4000" i="1" dirty="0"/>
              <a:t>O=o</a:t>
            </a:r>
            <a:r>
              <a:rPr lang="en-US" i="1" baseline="-16000" dirty="0"/>
              <a:t>1</a:t>
            </a:r>
            <a:r>
              <a:rPr lang="en-US" sz="4000" i="1" dirty="0"/>
              <a:t>...</a:t>
            </a:r>
            <a:r>
              <a:rPr lang="en-US" sz="4000" i="1" dirty="0" err="1"/>
              <a:t>o</a:t>
            </a:r>
            <a:r>
              <a:rPr lang="en-US" i="1" baseline="-16000" dirty="0" err="1"/>
              <a:t>K</a:t>
            </a:r>
            <a:r>
              <a:rPr lang="en-US" i="1" baseline="-16000" dirty="0"/>
              <a:t> </a:t>
            </a:r>
            <a:r>
              <a:rPr lang="en-US" i="1" dirty="0"/>
              <a:t>denotes a sequence of observations </a:t>
            </a:r>
            <a:r>
              <a:rPr lang="en-US" sz="4000" i="1" dirty="0"/>
              <a:t>o</a:t>
            </a:r>
            <a:r>
              <a:rPr lang="en-US" i="1" baseline="-16000" dirty="0"/>
              <a:t>k</a:t>
            </a:r>
            <a:r>
              <a:rPr lang="en-US" sz="4000" i="1" dirty="0">
                <a:sym typeface="Symbol" pitchFamily="18" charset="2"/>
              </a:rPr>
              <a:t></a:t>
            </a:r>
            <a:r>
              <a:rPr lang="en-US" i="1" dirty="0"/>
              <a:t>{</a:t>
            </a:r>
            <a:r>
              <a:rPr lang="en-US" sz="4000" i="1" dirty="0"/>
              <a:t>v</a:t>
            </a:r>
            <a:r>
              <a:rPr lang="en-US" i="1" baseline="-16000" dirty="0"/>
              <a:t>1</a:t>
            </a:r>
            <a:r>
              <a:rPr lang="en-US" sz="4000" i="1" dirty="0"/>
              <a:t>,…,</a:t>
            </a:r>
            <a:r>
              <a:rPr lang="en-US" sz="4000" i="1" dirty="0" err="1"/>
              <a:t>v</a:t>
            </a:r>
            <a:r>
              <a:rPr lang="en-US" sz="2400" i="1" baseline="-26000" dirty="0" err="1"/>
              <a:t>M</a:t>
            </a:r>
            <a:r>
              <a:rPr lang="en-US" i="1" dirty="0"/>
              <a:t>}.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80000"/>
                  </a:lnSpc>
                </a:pPr>
                <a:r>
                  <a:rPr lang="en-US" sz="3600" dirty="0" smtClean="0"/>
                  <a:t>Calculate the probability of state sequences where the observation sequences are v1 v3 v2. </a:t>
                </a:r>
              </a:p>
              <a:p>
                <a:pPr algn="just"/>
                <a:r>
                  <a:rPr lang="en-US" dirty="0"/>
                  <a:t>For solving this problem forward algorithm is used i.e. Calculate the </a:t>
                </a:r>
                <a:r>
                  <a:rPr lang="en-US" dirty="0" smtClean="0"/>
                  <a:t>probability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 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              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(t)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∗</m:t>
                    </m:r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−1)</m:t>
                        </m:r>
                      </m:e>
                    </m:nary>
                  </m:oMath>
                </a14:m>
                <a:r>
                  <a:rPr lang="en-US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4178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8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 smtClean="0"/>
                  <a:t>Suppose there are three states s1, s2, s3. i.e. hidden unit in HMM. Calculate </a:t>
                </a:r>
                <a:r>
                  <a:rPr lang="en-US" dirty="0"/>
                  <a:t>the probability that it generates the sequence v1 v3 v2(evaluation problem</a:t>
                </a:r>
                <a:r>
                  <a:rPr lang="en-US" dirty="0" smtClean="0"/>
                  <a:t>). Where A is the transition probability from one state to another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B is the observation probability of visible state.</a:t>
                </a:r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B=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 smtClean="0"/>
                  <a:t> 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(t)|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n-US" dirty="0" smtClean="0"/>
                  <a:t>t))</a:t>
                </a:r>
              </a:p>
              <a:p>
                <a:pPr algn="just"/>
                <a:r>
                  <a:rPr lang="en-US" dirty="0"/>
                  <a:t>s</a:t>
                </a:r>
                <a:r>
                  <a:rPr lang="en-US" dirty="0" smtClean="0"/>
                  <a:t>0 is the initial state at t=0 and v0 is the initial observation sequence at time t=0.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704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9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609600"/>
            <a:ext cx="830580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3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507083"/>
              </p:ext>
            </p:extLst>
          </p:nvPr>
        </p:nvGraphicFramePr>
        <p:xfrm>
          <a:off x="2514600" y="611787"/>
          <a:ext cx="6172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2055" y="1447800"/>
                <a:ext cx="13716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A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55" y="1447800"/>
                <a:ext cx="1371600" cy="491417"/>
              </a:xfrm>
              <a:prstGeom prst="rect">
                <a:avLst/>
              </a:prstGeom>
              <a:blipFill rotWithShape="1">
                <a:blip r:embed="rId2"/>
                <a:stretch>
                  <a:fillRect t="-875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041073" y="228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Transition probability matrix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4572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570658"/>
              </p:ext>
            </p:extLst>
          </p:nvPr>
        </p:nvGraphicFramePr>
        <p:xfrm>
          <a:off x="2514600" y="3515846"/>
          <a:ext cx="6172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1327" y="4267200"/>
                <a:ext cx="1233055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7" y="4267200"/>
                <a:ext cx="1233055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396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276600" y="3048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 probability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59436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Initial probabilities: say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P(s1)=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0.3 ,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P(s2)=0.2, P(s3)=0.1.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Prior probability: [1 0 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33450"/>
            <a:ext cx="815340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08010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2002</Words>
  <Application>Microsoft Office PowerPoint</Application>
  <PresentationFormat>On-screen Show (4:3)</PresentationFormat>
  <Paragraphs>278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Hidden Markov Model</vt:lpstr>
      <vt:lpstr>Introduction</vt:lpstr>
      <vt:lpstr>Applications of HMM</vt:lpstr>
      <vt:lpstr>Main Problems of HMMs</vt:lpstr>
      <vt:lpstr>Problem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Forward Calculation </vt:lpstr>
      <vt:lpstr>Backward Algorithm</vt:lpstr>
      <vt:lpstr>PowerPoint Presentation</vt:lpstr>
      <vt:lpstr>Backward Calculation </vt:lpstr>
      <vt:lpstr>Decoding problem</vt:lpstr>
      <vt:lpstr>PowerPoint Presentation</vt:lpstr>
      <vt:lpstr>PowerPoint Presentation</vt:lpstr>
      <vt:lpstr>Viterbi Algorithm </vt:lpstr>
      <vt:lpstr>Learning problem (1)</vt:lpstr>
      <vt:lpstr>Learning problem (2)</vt:lpstr>
      <vt:lpstr>Baum-Welch algorithm</vt:lpstr>
      <vt:lpstr>Baum-Welch algorithm: expectation step(1)</vt:lpstr>
      <vt:lpstr>Learning problem (2)</vt:lpstr>
      <vt:lpstr>Baum-Welch algorithm</vt:lpstr>
      <vt:lpstr>Baum-Welch algorithm: expectation step(1)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Models</dc:title>
  <dc:creator>neha</dc:creator>
  <cp:lastModifiedBy>neha</cp:lastModifiedBy>
  <cp:revision>135</cp:revision>
  <dcterms:created xsi:type="dcterms:W3CDTF">2013-07-24T04:11:52Z</dcterms:created>
  <dcterms:modified xsi:type="dcterms:W3CDTF">2013-08-29T05:57:20Z</dcterms:modified>
</cp:coreProperties>
</file>