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6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3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3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8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8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2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6D49-6E2B-4B7F-92EA-2F9456E4EBB5}" type="datetimeFigureOut">
              <a:rPr lang="en-US" smtClean="0"/>
              <a:pPr/>
              <a:t>9/19/2013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64D8-6D80-41E9-BA40-C1F9337E69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6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udacity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recognition using HMM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dirty="0"/>
              <a:t>In recognizing </a:t>
            </a:r>
            <a:r>
              <a:rPr lang="en-IN" dirty="0" smtClean="0"/>
              <a:t>speech </a:t>
            </a:r>
            <a:r>
              <a:rPr lang="en-IN" dirty="0"/>
              <a:t>the role of HMM is clearly visible. We prepare </a:t>
            </a:r>
            <a:r>
              <a:rPr lang="en-IN" dirty="0" smtClean="0"/>
              <a:t>HMM</a:t>
            </a:r>
            <a:r>
              <a:rPr lang="en-US" dirty="0" smtClean="0"/>
              <a:t> </a:t>
            </a:r>
            <a:r>
              <a:rPr lang="en-IN" dirty="0" smtClean="0"/>
              <a:t>Model </a:t>
            </a:r>
            <a:r>
              <a:rPr lang="en-IN" dirty="0"/>
              <a:t>for each </a:t>
            </a:r>
            <a:r>
              <a:rPr lang="en-IN" dirty="0" smtClean="0"/>
              <a:t>speech signal </a:t>
            </a:r>
            <a:r>
              <a:rPr lang="en-IN" dirty="0"/>
              <a:t>and train them. When the models are trained we can use them to evaluate a new </a:t>
            </a:r>
            <a:r>
              <a:rPr lang="en-IN" dirty="0" smtClean="0"/>
              <a:t>speech signal </a:t>
            </a:r>
            <a:r>
              <a:rPr lang="en-IN" dirty="0"/>
              <a:t>using evaluation method.</a:t>
            </a:r>
            <a:endParaRPr lang="en-US" dirty="0"/>
          </a:p>
          <a:p>
            <a:pPr marL="0" indent="0" algn="just">
              <a:buNone/>
            </a:pPr>
            <a:r>
              <a:rPr lang="en-IN" dirty="0"/>
              <a:t>Thus by comparing the likelihood value computed on each model for the </a:t>
            </a:r>
            <a:r>
              <a:rPr lang="en-IN" dirty="0" smtClean="0"/>
              <a:t>speech signal we </a:t>
            </a:r>
            <a:r>
              <a:rPr lang="en-IN" dirty="0"/>
              <a:t>can predict the </a:t>
            </a:r>
            <a:r>
              <a:rPr lang="en-IN" dirty="0" smtClean="0"/>
              <a:t>speech signal </a:t>
            </a:r>
            <a:r>
              <a:rPr lang="en-IN" dirty="0"/>
              <a:t>belonging to that class which likelihood measure is </a:t>
            </a:r>
            <a:r>
              <a:rPr lang="en-IN" dirty="0" smtClean="0"/>
              <a:t>highest i.e. difference is minimum.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 smtClean="0"/>
              <a:t>Following </a:t>
            </a:r>
            <a:r>
              <a:rPr lang="en-IN" b="1" dirty="0"/>
              <a:t>steps </a:t>
            </a:r>
            <a:r>
              <a:rPr lang="en-IN" b="1" dirty="0" smtClean="0"/>
              <a:t>are to be  </a:t>
            </a:r>
            <a:r>
              <a:rPr lang="en-IN" b="1" dirty="0"/>
              <a:t>taken -</a:t>
            </a:r>
            <a:endParaRPr lang="en-US" b="1" dirty="0"/>
          </a:p>
          <a:p>
            <a:pPr lvl="0" algn="just"/>
            <a:r>
              <a:rPr lang="en-IN" dirty="0" smtClean="0"/>
              <a:t>Record 5 types of speech (words in .wav format) signals having time duration 03 sec. Each having five samples. 3 for training and 2 for testing. </a:t>
            </a:r>
          </a:p>
          <a:p>
            <a:pPr lvl="0" algn="just"/>
            <a:r>
              <a:rPr lang="en-IN" dirty="0" smtClean="0"/>
              <a:t>Every speech signal is recorded at 128 kbps bit rate and 8000 </a:t>
            </a:r>
            <a:r>
              <a:rPr lang="en-IN" dirty="0"/>
              <a:t>H</a:t>
            </a:r>
            <a:r>
              <a:rPr lang="en-IN" dirty="0" smtClean="0"/>
              <a:t>z frequency ( you may use </a:t>
            </a:r>
            <a:r>
              <a:rPr lang="en-IN" dirty="0"/>
              <a:t>audacity  software: </a:t>
            </a:r>
            <a:r>
              <a:rPr lang="en-IN" dirty="0">
                <a:hlinkClick r:id="rId2"/>
              </a:rPr>
              <a:t>http://audacity.sourceforge.net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) Or Windows sound recorder.</a:t>
            </a:r>
            <a:endParaRPr lang="en-US" dirty="0"/>
          </a:p>
          <a:p>
            <a:pPr lvl="0" algn="just"/>
            <a:r>
              <a:rPr lang="en-IN" dirty="0" smtClean="0"/>
              <a:t>Convert each signal of same size (means number of sample value in each speech signal should be) same) (nX1) (down sampling, resize).</a:t>
            </a:r>
          </a:p>
          <a:p>
            <a:pPr lvl="0" algn="just"/>
            <a:r>
              <a:rPr lang="en-IN" dirty="0" smtClean="0"/>
              <a:t>Arrange all samples row wise </a:t>
            </a:r>
            <a:r>
              <a:rPr lang="en-IN" dirty="0" err="1" smtClean="0"/>
              <a:t>i.e</a:t>
            </a:r>
            <a:r>
              <a:rPr lang="en-IN" dirty="0" smtClean="0"/>
              <a:t> 1Xn. Total number of rows will be (15Xn). Each will be represented as a vector. </a:t>
            </a:r>
            <a:endParaRPr lang="en-US" dirty="0"/>
          </a:p>
          <a:p>
            <a:pPr lvl="0"/>
            <a:r>
              <a:rPr lang="en-IN" sz="3800" b="1" dirty="0"/>
              <a:t>Generating </a:t>
            </a:r>
            <a:r>
              <a:rPr lang="en-IN" sz="3800" b="1" dirty="0" smtClean="0"/>
              <a:t>codebook (This is most important)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IN" sz="4500" b="1" dirty="0" smtClean="0"/>
              <a:t>Find out the optimized cluster heads  (say C1,C2,……</a:t>
            </a:r>
            <a:r>
              <a:rPr lang="en-IN" sz="4500" b="1" dirty="0" err="1" smtClean="0"/>
              <a:t>Ck</a:t>
            </a:r>
            <a:r>
              <a:rPr lang="en-IN" sz="4500" b="1" dirty="0" smtClean="0"/>
              <a:t>)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IN" sz="4500" b="1" dirty="0" smtClean="0"/>
              <a:t>Find out the belonging of each class sample to these centroids and name it accordingly.</a:t>
            </a:r>
            <a:endParaRPr lang="en-US" sz="3800" b="1" dirty="0"/>
          </a:p>
          <a:p>
            <a:pPr lvl="0"/>
            <a:r>
              <a:rPr lang="en-IN" dirty="0" smtClean="0"/>
              <a:t>Creating </a:t>
            </a:r>
            <a:r>
              <a:rPr lang="en-IN" dirty="0"/>
              <a:t>a HMM model for </a:t>
            </a:r>
            <a:r>
              <a:rPr lang="en-IN" dirty="0" smtClean="0"/>
              <a:t>that speech signal</a:t>
            </a:r>
            <a:endParaRPr lang="en-US" dirty="0"/>
          </a:p>
          <a:p>
            <a:pPr lvl="0"/>
            <a:r>
              <a:rPr lang="en-IN" dirty="0"/>
              <a:t>Training the HMM model using symbol sequence</a:t>
            </a:r>
            <a:endParaRPr lang="en-US" dirty="0"/>
          </a:p>
          <a:p>
            <a:pPr lvl="0"/>
            <a:r>
              <a:rPr lang="en-IN" dirty="0"/>
              <a:t>Testing the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Stepwise implementation for 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Step1: 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lvl="0" algn="just"/>
                <a:r>
                  <a:rPr lang="en-IN" dirty="0" smtClean="0"/>
                  <a:t>Record 5 types of speech words. Each word having five samples. 3 for training and 2 for testing. Convert each signal of same size means number of sample value in each speech signal is same (nX1) where n =total number of amplitudes for each word of duration 2.5-3.5 sec.</a:t>
                </a:r>
              </a:p>
              <a:p>
                <a:pPr lvl="0" algn="just"/>
                <a:r>
                  <a:rPr lang="en-IN" dirty="0" smtClean="0"/>
                  <a:t>Arrange all samples row wise </a:t>
                </a:r>
                <a:r>
                  <a:rPr lang="en-IN" dirty="0" err="1" smtClean="0"/>
                  <a:t>i.e</a:t>
                </a:r>
                <a:r>
                  <a:rPr lang="en-IN" dirty="0" smtClean="0"/>
                  <a:t> 1Xn. Total number of rows will be  (15Xn). Each will be represented as a vector S.  </a:t>
                </a:r>
              </a:p>
              <a:p>
                <a:pPr marL="0" lvl="0" indent="0" algn="just">
                  <a:buNone/>
                </a:pPr>
                <a:r>
                  <a:rPr lang="en-IN" dirty="0" smtClean="0"/>
                  <a:t>            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dirty="0" smtClean="0"/>
                  <a:t>………….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= s1 (First sample vector)</a:t>
                </a: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 smtClean="0"/>
                  <a:t>………….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= s2</a:t>
                </a:r>
              </a:p>
              <a:p>
                <a:pPr marL="0" lvl="0" indent="0" algn="just">
                  <a:buNone/>
                </a:pPr>
                <a:r>
                  <a:rPr lang="en-US" dirty="0" smtClean="0"/>
                  <a:t>                   ………</a:t>
                </a:r>
              </a:p>
              <a:p>
                <a:pPr marL="0" lvl="0" indent="0" algn="just">
                  <a:buNone/>
                </a:pPr>
                <a:r>
                  <a:rPr lang="en-US" dirty="0" smtClean="0"/>
                  <a:t>                   ………</a:t>
                </a: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 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151</m:t>
                        </m:r>
                      </m:sub>
                    </m:sSub>
                  </m:oMath>
                </a14:m>
                <a:r>
                  <a:rPr lang="en-IN" dirty="0" smtClean="0"/>
                  <a:t>………………………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 = s15 (last , </a:t>
                </a:r>
                <a:r>
                  <a:rPr lang="en-IN" dirty="0" err="1" smtClean="0"/>
                  <a:t>i.e</a:t>
                </a:r>
                <a:r>
                  <a:rPr lang="en-IN" dirty="0" smtClean="0"/>
                  <a:t>,  15</a:t>
                </a:r>
                <a:r>
                  <a:rPr lang="en-IN" baseline="30000" dirty="0" smtClean="0"/>
                  <a:t>th</a:t>
                </a:r>
                <a:r>
                  <a:rPr lang="en-IN" dirty="0" smtClean="0"/>
                  <a:t> sample vector)</a:t>
                </a:r>
              </a:p>
              <a:p>
                <a:pPr marL="0" lvl="0" indent="0" algn="just">
                  <a:buNone/>
                </a:pPr>
                <a:endParaRPr lang="en-IN" dirty="0" smtClean="0"/>
              </a:p>
              <a:p>
                <a:pPr marL="0" lvl="0" indent="0" algn="just">
                  <a:buNone/>
                </a:pPr>
                <a:r>
                  <a:rPr lang="en-IN" dirty="0" smtClean="0"/>
                  <a:t> Each represented as a vector.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6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of implementation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5165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Step2:  Code book generation</a:t>
                </a:r>
              </a:p>
              <a:p>
                <a:pPr algn="just"/>
                <a:r>
                  <a:rPr lang="en-IN" dirty="0" smtClean="0"/>
                  <a:t>LBG  </a:t>
                </a:r>
                <a:r>
                  <a:rPr lang="en-IN" dirty="0"/>
                  <a:t>algorithm </a:t>
                </a:r>
                <a:r>
                  <a:rPr lang="en-IN" dirty="0" smtClean="0"/>
                  <a:t>is used to </a:t>
                </a:r>
                <a:r>
                  <a:rPr lang="en-IN" dirty="0"/>
                  <a:t>generate codebook which iteratively uses K-means to generate sets and their centroid. It calculate the distortion in the data with generated codebook and since it iteratively operates K-means it selects the one with minimum </a:t>
                </a:r>
                <a:r>
                  <a:rPr lang="en-IN" dirty="0" smtClean="0"/>
                  <a:t>distortion.</a:t>
                </a:r>
              </a:p>
              <a:p>
                <a:pPr algn="just"/>
                <a:r>
                  <a:rPr lang="en-IN" dirty="0" smtClean="0"/>
                  <a:t>Choose k=5 clusters with 5 centroids.</a:t>
                </a:r>
              </a:p>
              <a:p>
                <a:pPr algn="just"/>
                <a:r>
                  <a:rPr lang="en-IN" dirty="0" smtClean="0"/>
                  <a:t>Randomly select 5 vectors as a centroid of each cluster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. Which is a initial codebook c0.</a:t>
                </a:r>
              </a:p>
              <a:p>
                <a:pPr algn="just"/>
                <a:r>
                  <a:rPr lang="en-IN" dirty="0" smtClean="0"/>
                  <a:t>Find the Euclidean distance of each vector to each of the centroids.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                       D(s, c)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 smtClean="0"/>
              </a:p>
              <a:p>
                <a:pPr algn="just"/>
                <a:r>
                  <a:rPr lang="en-IN" dirty="0" smtClean="0"/>
                  <a:t>Search the nearest vector which has the minimum distance D.</a:t>
                </a:r>
              </a:p>
              <a:p>
                <a:pPr algn="just"/>
                <a:r>
                  <a:rPr lang="en-IN" dirty="0"/>
                  <a:t>N</a:t>
                </a:r>
                <a:r>
                  <a:rPr lang="en-IN" dirty="0" smtClean="0"/>
                  <a:t>ew centroids will be calculated by taking average of vectors belongs to a particular cluster. </a:t>
                </a:r>
              </a:p>
              <a:p>
                <a:pPr algn="just"/>
                <a:r>
                  <a:rPr lang="en-IN" dirty="0" smtClean="0"/>
                  <a:t>This process is continued until the difference between two centroids is less then 0.001 or 5 to 10 iterations .</a:t>
                </a:r>
              </a:p>
              <a:p>
                <a:pPr algn="just"/>
                <a:r>
                  <a:rPr lang="en-IN" dirty="0" smtClean="0"/>
                  <a:t>Final codebook is represented as cf.</a:t>
                </a:r>
              </a:p>
              <a:p>
                <a:pPr marL="0" indent="0" algn="just">
                  <a:buNone/>
                </a:pPr>
                <a:endParaRPr lang="en-IN" dirty="0" smtClean="0"/>
              </a:p>
              <a:p>
                <a:pPr algn="just"/>
                <a:endParaRPr lang="en-IN" dirty="0" smtClean="0"/>
              </a:p>
              <a:p>
                <a:pPr algn="just"/>
                <a:endParaRPr lang="en-IN" dirty="0" smtClean="0"/>
              </a:p>
              <a:p>
                <a:pPr algn="just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516563"/>
              </a:xfrm>
              <a:blipFill rotWithShape="1">
                <a:blip r:embed="rId2"/>
                <a:stretch>
                  <a:fillRect l="-889" t="-177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5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Step 3: Generation of HMM model for every speech signal.</a:t>
                </a:r>
              </a:p>
              <a:p>
                <a:pPr algn="just"/>
                <a:r>
                  <a:rPr lang="en-US" dirty="0" smtClean="0"/>
                  <a:t>Consider the first speech signal with 3 samples than arrange them row wise similar to step 1 denoted as t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𝑋𝑛</m:t>
                        </m:r>
                      </m:sub>
                    </m:sSub>
                  </m:oMath>
                </a14:m>
                <a:r>
                  <a:rPr lang="en-US" dirty="0" smtClean="0"/>
                  <a:t> is the sample vector of first speech signal.</a:t>
                </a:r>
              </a:p>
              <a:p>
                <a:pPr algn="just"/>
                <a:r>
                  <a:rPr lang="en-US" dirty="0" smtClean="0"/>
                  <a:t>Calculate the Euclidean distance of each vector to the final generated codebook. 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 D(t, c)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𝑐𝑓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(1,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IN" dirty="0" smtClean="0"/>
              </a:p>
              <a:p>
                <a:pPr algn="just"/>
                <a:r>
                  <a:rPr lang="en-US" dirty="0" smtClean="0"/>
                  <a:t>Replace the vector with its nearest distance codebook which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(1,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. Do it for all the vectors.</a:t>
                </a:r>
              </a:p>
              <a:p>
                <a:pPr algn="just"/>
                <a:r>
                  <a:rPr lang="en-US" dirty="0" smtClean="0"/>
                  <a:t>In this manner the observation sequence is generated. Here we consider the nearest integer for representing the observation sequence.</a:t>
                </a:r>
              </a:p>
              <a:p>
                <a:pPr algn="just"/>
                <a:r>
                  <a:rPr lang="en-US" dirty="0" smtClean="0"/>
                  <a:t>Now Baum welch algorithm is applied. Assume number of states is 5 : s1 s2 s3 s4 s5.</a:t>
                </a:r>
              </a:p>
              <a:p>
                <a:pPr algn="just"/>
                <a:r>
                  <a:rPr lang="en-US" dirty="0" smtClean="0"/>
                  <a:t>Randomly take the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Randomly consider the emission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with 3 observation sequences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here number of observation is equal to the number of cluster present in the LBG Algorithm.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Randomly select Initial probability of all five states p(s1),p(s2), p(s3) ,p(s4),p(s5)= 1/5.</a:t>
                </a:r>
              </a:p>
              <a:p>
                <a:pPr algn="just"/>
                <a:endParaRPr lang="en-US" dirty="0" smtClean="0"/>
              </a:p>
              <a:p>
                <a:pPr algn="just"/>
                <a:endParaRPr lang="en-US" dirty="0" smtClean="0"/>
              </a:p>
              <a:p>
                <a:pPr algn="just"/>
                <a:endParaRPr lang="en-US" dirty="0" smtClean="0"/>
              </a:p>
              <a:p>
                <a:pPr algn="just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 rotWithShape="1">
                <a:blip r:embed="rId2"/>
                <a:stretch>
                  <a:fillRect l="-593" t="-139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9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US" dirty="0" smtClean="0"/>
                  <a:t>Find the state sequence for a particular observation sequence obtained using codebook p(s/o).</a:t>
                </a:r>
              </a:p>
              <a:p>
                <a:pPr algn="just"/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/>
                  <a:t> and initial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using Baum welch algorithm.</a:t>
                </a:r>
              </a:p>
              <a:p>
                <a:r>
                  <a:rPr lang="en-IN" dirty="0"/>
                  <a:t>When the </a:t>
                </a:r>
                <a:r>
                  <a:rPr lang="en-IN" dirty="0" smtClean="0"/>
                  <a:t>log likelihood </a:t>
                </a:r>
                <a:r>
                  <a:rPr lang="en-IN" dirty="0"/>
                  <a:t>probability difference in two consecutive iteration is less than some threshold value the learning </a:t>
                </a:r>
                <a:r>
                  <a:rPr lang="en-IN" dirty="0" smtClean="0"/>
                  <a:t>stops(&lt;0.001).</a:t>
                </a:r>
              </a:p>
              <a:p>
                <a:pPr algn="just"/>
                <a:r>
                  <a:rPr lang="en-IN" dirty="0" smtClean="0"/>
                  <a:t>This is HMM model for first speech signal H1(A, B,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IN" dirty="0" smtClean="0"/>
                  <a:t>).</a:t>
                </a:r>
              </a:p>
              <a:p>
                <a:pPr algn="just"/>
                <a:r>
                  <a:rPr lang="en-IN" dirty="0" smtClean="0"/>
                  <a:t>In similar way HMM model for each speech signal is generated</a:t>
                </a:r>
                <a:r>
                  <a:rPr lang="en-IN" dirty="0" smtClean="0"/>
                  <a:t>.</a:t>
                </a:r>
              </a:p>
              <a:p>
                <a:pPr algn="just"/>
                <a:r>
                  <a:rPr lang="en-IN" dirty="0" smtClean="0"/>
                  <a:t>Store these models for further use in testing phase.</a:t>
                </a:r>
                <a:endParaRPr lang="en-IN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1185" t="-1636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0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testing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Testing Steps:</a:t>
                </a:r>
              </a:p>
              <a:p>
                <a:pPr algn="just"/>
                <a:r>
                  <a:rPr lang="en-US" dirty="0" smtClean="0"/>
                  <a:t>From the training we have 5 different models for each word with values A(State Transition Matrix), B(Emission Matrix), </a:t>
                </a:r>
                <a:r>
                  <a:rPr lang="el-GR" dirty="0" smtClean="0"/>
                  <a:t>π</a:t>
                </a:r>
                <a:r>
                  <a:rPr lang="en-US" dirty="0" smtClean="0"/>
                  <a:t> (Initial Probabilities).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Take </a:t>
                </a:r>
                <a:r>
                  <a:rPr lang="en-US" dirty="0" smtClean="0"/>
                  <a:t>the test </a:t>
                </a:r>
                <a:r>
                  <a:rPr lang="en-US" dirty="0" smtClean="0"/>
                  <a:t>sample </a:t>
                </a:r>
                <a:r>
                  <a:rPr lang="en-US" dirty="0" smtClean="0"/>
                  <a:t>then find out the observation sequence for that corresponding word (with the help of codebook</a:t>
                </a:r>
                <a:r>
                  <a:rPr lang="en-US" dirty="0" smtClean="0"/>
                  <a:t>) let the sample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where test</a:t>
                </a:r>
                <a:r>
                  <a:rPr lang="en-US" dirty="0" smtClean="0">
                    <a:sym typeface="Symbol"/>
                  </a:rPr>
                  <a:t>[1 5]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After that find </a:t>
                </a:r>
                <a:r>
                  <a:rPr lang="en-US" dirty="0" smtClean="0"/>
                  <a:t>max{ </a:t>
                </a:r>
                <a:r>
                  <a:rPr lang="en-US" dirty="0" smtClean="0"/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𝞴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/>
                  <a:t>} 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𝞴</m:t>
                    </m:r>
                  </m:oMath>
                </a14:m>
                <a:r>
                  <a:rPr lang="en-US" dirty="0" smtClean="0"/>
                  <a:t> = </a:t>
                </a:r>
              </a:p>
              <a:p>
                <a:pPr>
                  <a:buNone/>
                </a:pPr>
                <a:r>
                  <a:rPr lang="en-US" dirty="0" smtClean="0"/>
                  <a:t>    using viterbi algorithm</a:t>
                </a:r>
                <a:r>
                  <a:rPr lang="en-US" dirty="0" smtClean="0"/>
                  <a:t>. For example If h1 has the maximum value, sample will belongs to h1 (first class: hello).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𝞴</m:t>
                        </m:r>
                        <m:r>
                          <m:rPr>
                            <m:nor/>
                          </m:rPr>
                          <a:rPr lang="en-US" dirty="0">
                            <a:latin typeface="Andalus" pitchFamily="18" charset="-78"/>
                            <a:cs typeface="Andalus" pitchFamily="18" charset="-78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 smtClean="0"/>
                  <a:t>(A, B, </a:t>
                </a:r>
                <a:r>
                  <a:rPr lang="el-GR" dirty="0" smtClean="0"/>
                  <a:t>π</a:t>
                </a:r>
                <a:r>
                  <a:rPr lang="en-US" dirty="0" smtClean="0"/>
                  <a:t>) is the first HMM model for first class (Hello).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𝞴</m:t>
                        </m:r>
                        <m:r>
                          <m:rPr>
                            <m:nor/>
                          </m:rPr>
                          <a:rPr lang="en-US" dirty="0">
                            <a:latin typeface="Andalus" pitchFamily="18" charset="-78"/>
                            <a:cs typeface="Andalus" pitchFamily="18" charset="-78"/>
                          </a:rPr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cs typeface="Andalus" pitchFamily="18" charset="-78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(A, B, </a:t>
                </a:r>
                <a:r>
                  <a:rPr lang="el-GR" dirty="0"/>
                  <a:t>π</a:t>
                </a:r>
                <a:r>
                  <a:rPr lang="en-US" dirty="0"/>
                  <a:t>)    is the second HMM model for second class (How).</a:t>
                </a:r>
              </a:p>
              <a:p>
                <a:pPr algn="just"/>
                <a:r>
                  <a:rPr lang="en-US" dirty="0" smtClean="0"/>
                  <a:t>In similar </a:t>
                </a:r>
                <a:r>
                  <a:rPr lang="en-US" dirty="0" smtClean="0"/>
                  <a:t>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𝞴</m:t>
                        </m:r>
                        <m:r>
                          <m:rPr>
                            <m:nor/>
                          </m:rPr>
                          <a:rPr lang="en-US" dirty="0">
                            <a:latin typeface="Andalus" pitchFamily="18" charset="-78"/>
                            <a:cs typeface="Andalus" pitchFamily="18" charset="-78"/>
                          </a:rPr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cs typeface="Andalus" pitchFamily="18" charset="-78"/>
                          </a:rPr>
                          <m:t>5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(A, B, </a:t>
                </a:r>
                <a:r>
                  <a:rPr lang="el-GR" dirty="0"/>
                  <a:t>π</a:t>
                </a:r>
                <a:r>
                  <a:rPr lang="en-US" dirty="0"/>
                  <a:t>)</a:t>
                </a:r>
                <a:r>
                  <a:rPr lang="en-US" dirty="0" smtClean="0"/>
                  <a:t>  </a:t>
                </a:r>
                <a:r>
                  <a:rPr lang="en-US" dirty="0" smtClean="0"/>
                  <a:t>is the fifth HMM model for fifth class.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91200" y="3657599"/>
                <a:ext cx="2438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𝞴</m:t>
                        </m:r>
                        <m:r>
                          <m:rPr>
                            <m:nor/>
                          </m:rPr>
                          <a:rPr lang="en-US" dirty="0">
                            <a:latin typeface="Andalus" pitchFamily="18" charset="-78"/>
                            <a:cs typeface="Andalus" pitchFamily="18" charset="-78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𝞴</m:t>
                        </m:r>
                        <m:r>
                          <m:rPr>
                            <m:nor/>
                          </m:rPr>
                          <a:rPr lang="en-US" dirty="0">
                            <a:latin typeface="Andalus" pitchFamily="18" charset="-78"/>
                            <a:cs typeface="Andalus" pitchFamily="18" charset="-78"/>
                          </a:rPr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>
                            <a:latin typeface="Cambria Math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𝞴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𝞴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   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𝞴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latin typeface="Andalus" pitchFamily="18" charset="-78"/>
                  <a:cs typeface="Andalus" pitchFamily="18" charset="-78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657599"/>
                <a:ext cx="2438400" cy="38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991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Speech recognition using HMM</vt:lpstr>
      <vt:lpstr>Assignment summary</vt:lpstr>
      <vt:lpstr>Stepwise implementation for Training</vt:lpstr>
      <vt:lpstr>Steps of implementation contd…</vt:lpstr>
      <vt:lpstr>PowerPoint Presentation</vt:lpstr>
      <vt:lpstr>PowerPoint Presentation</vt:lpstr>
      <vt:lpstr>Implementation for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using HMM</dc:title>
  <dc:creator>neha</dc:creator>
  <cp:lastModifiedBy>Satuki</cp:lastModifiedBy>
  <cp:revision>105</cp:revision>
  <dcterms:created xsi:type="dcterms:W3CDTF">2013-09-07T16:05:30Z</dcterms:created>
  <dcterms:modified xsi:type="dcterms:W3CDTF">2013-09-19T13:12:55Z</dcterms:modified>
</cp:coreProperties>
</file>