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18288000" cy="10287000"/>
  <p:embeddedFontLst>
    <p:embeddedFont>
      <p:font typeface="Roboto Thin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46CC9F-E7F5-4959-8CBF-8D2706CBF00D}">
  <a:tblStyle styleId="{6646CC9F-E7F5-4959-8CBF-8D2706CBF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Thin-regular.fntdata"/><Relationship Id="rId16" Type="http://schemas.openxmlformats.org/officeDocument/2006/relationships/slide" Target="slides/slide10.xml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04338d43d_10_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304338d43d_10_2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04338d43d_10_4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04338d43d_10_4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932190" y="2175857"/>
            <a:ext cx="999998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239898" y="3190419"/>
            <a:ext cx="13215619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0468" y="6291918"/>
            <a:ext cx="123825" cy="12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ctrTitle"/>
          </p:nvPr>
        </p:nvSpPr>
        <p:spPr>
          <a:xfrm>
            <a:off x="1750709" y="1722572"/>
            <a:ext cx="1363091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613879" y="5926793"/>
            <a:ext cx="12120244" cy="130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932190" y="2175857"/>
            <a:ext cx="999998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932190" y="2175857"/>
            <a:ext cx="999998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32190" y="2175857"/>
            <a:ext cx="999998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39898" y="3190419"/>
            <a:ext cx="13215619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pi-hole.net/" TargetMode="External"/><Relationship Id="rId4" Type="http://schemas.openxmlformats.org/officeDocument/2006/relationships/hyperlink" Target="https://www.raspberrypi.com/documentation/" TargetMode="External"/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2.jpg"/><Relationship Id="rId5" Type="http://schemas.openxmlformats.org/officeDocument/2006/relationships/hyperlink" Target="https://en.wikipedia.org/wiki/Man-in-the-middle_attack" TargetMode="External"/><Relationship Id="rId6" Type="http://schemas.openxmlformats.org/officeDocument/2006/relationships/hyperlink" Target="https://en.wikipedia.org/wiki/Wi-Fi_deauthentication_attack" TargetMode="External"/><Relationship Id="rId7" Type="http://schemas.openxmlformats.org/officeDocument/2006/relationships/hyperlink" Target="https://en.wikipedia.org/wiki/Password_cracking" TargetMode="External"/><Relationship Id="rId8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85838" y="1486748"/>
            <a:ext cx="13630800" cy="18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  <a:p>
            <a:pPr indent="0" lvl="0" marL="0" marR="655955" rtl="0" algn="ctr">
              <a:lnSpc>
                <a:spcPct val="11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Elliot</a:t>
            </a:r>
            <a:endParaRPr sz="4800"/>
          </a:p>
        </p:txBody>
      </p:sp>
      <p:sp>
        <p:nvSpPr>
          <p:cNvPr id="45" name="Google Shape;45;p7"/>
          <p:cNvSpPr txBox="1"/>
          <p:nvPr/>
        </p:nvSpPr>
        <p:spPr>
          <a:xfrm>
            <a:off x="1135200" y="3622250"/>
            <a:ext cx="14121300" cy="557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Team Name - Elliot</a:t>
            </a:r>
            <a:endParaRPr sz="3600"/>
          </a:p>
          <a:p>
            <a:pPr indent="0" lvl="0" marL="12700" marR="5080" rtl="0" algn="l">
              <a:lnSpc>
                <a:spcPct val="239722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600"/>
              <a:t>Problem Statement – </a:t>
            </a:r>
            <a:r>
              <a:rPr b="1" lang="en-US" sz="3600">
                <a:solidFill>
                  <a:schemeClr val="dk1"/>
                </a:solidFill>
              </a:rPr>
              <a:t>Child Centric Cyber Safety: "Cyber Tales"</a:t>
            </a:r>
            <a:endParaRPr b="1" sz="3600"/>
          </a:p>
          <a:p>
            <a:pPr indent="0" lvl="0" marL="12700" marR="5080" rtl="0" algn="l">
              <a:lnSpc>
                <a:spcPct val="239722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600"/>
              <a:t> College Name - VIT Bhopal </a:t>
            </a:r>
            <a:endParaRPr sz="3600"/>
          </a:p>
          <a:p>
            <a:pPr indent="0" lvl="0" marL="0" rtl="0" algn="l">
              <a:lnSpc>
                <a:spcPct val="118333"/>
              </a:lnSpc>
              <a:spcBef>
                <a:spcPts val="1655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497D"/>
                </a:solidFill>
              </a:rPr>
              <a:t>Leader’s: Sahil Garje</a:t>
            </a:r>
            <a:endParaRPr sz="3600"/>
          </a:p>
          <a:p>
            <a:pPr indent="0" lvl="0" marL="67945" marR="662305" rtl="0" algn="l">
              <a:lnSpc>
                <a:spcPct val="118888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b="1" lang="en-US" sz="3600"/>
              <a:t>Contact Number : 7498097130</a:t>
            </a:r>
            <a:endParaRPr b="1" sz="3600"/>
          </a:p>
          <a:p>
            <a:pPr indent="0" lvl="0" marL="67945" marR="662305" rtl="0" algn="l">
              <a:lnSpc>
                <a:spcPct val="118888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b="1" lang="en-US" sz="3600"/>
              <a:t>Email Id : sahilgarje@gmail.com</a:t>
            </a:r>
            <a:endParaRPr sz="3600"/>
          </a:p>
        </p:txBody>
      </p:sp>
      <p:sp>
        <p:nvSpPr>
          <p:cNvPr id="46" name="Google Shape;46;p7"/>
          <p:cNvSpPr/>
          <p:nvPr/>
        </p:nvSpPr>
        <p:spPr>
          <a:xfrm>
            <a:off x="15856655" y="404149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6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6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14076" y="66293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2" y="1210309"/>
                </a:lnTo>
                <a:lnTo>
                  <a:pt x="1236349" y="1221739"/>
                </a:lnTo>
                <a:lnTo>
                  <a:pt x="1192356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6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16339329" y="807399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2937" y="138779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7867"/>
            <a:ext cx="1170853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2106" y="0"/>
            <a:ext cx="2975222" cy="144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4439" y="127237"/>
            <a:ext cx="1150998" cy="115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1239898" y="3190419"/>
            <a:ext cx="13215600" cy="6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https://docs.pi-hole.net/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https://www.raspberrypi.com/documentation/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https://en.wikipedia.org/wiki/Man-in-the-middle_attack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https://en.wikipedia.org/wiki/Wi-Fi_deauthentication_attack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https://en.wikipedia.org/wiki/Password_cracking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785" rtl="0" algn="l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5792623" y="404149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6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6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14076" y="66293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2" y="1210309"/>
                </a:lnTo>
                <a:lnTo>
                  <a:pt x="1236349" y="1221739"/>
                </a:lnTo>
                <a:lnTo>
                  <a:pt x="1192356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6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16342973" y="807399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6"/>
          <p:cNvSpPr txBox="1"/>
          <p:nvPr>
            <p:ph type="title"/>
          </p:nvPr>
        </p:nvSpPr>
        <p:spPr>
          <a:xfrm>
            <a:off x="1945416" y="1933523"/>
            <a:ext cx="1363091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8471" y="138779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117867"/>
            <a:ext cx="1176237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67639" y="0"/>
            <a:ext cx="2975222" cy="144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29972" y="127237"/>
            <a:ext cx="1150998" cy="115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945832" y="4922947"/>
            <a:ext cx="60960" cy="57150"/>
          </a:xfrm>
          <a:custGeom>
            <a:rect b="b" l="l" r="r" t="t"/>
            <a:pathLst>
              <a:path extrusionOk="0" h="57150" w="60959">
                <a:moveTo>
                  <a:pt x="60713" y="57149"/>
                </a:moveTo>
                <a:lnTo>
                  <a:pt x="0" y="57149"/>
                </a:lnTo>
                <a:lnTo>
                  <a:pt x="0" y="0"/>
                </a:lnTo>
                <a:lnTo>
                  <a:pt x="60713" y="0"/>
                </a:lnTo>
                <a:lnTo>
                  <a:pt x="60713" y="57149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17924496" y="4922947"/>
            <a:ext cx="16510" cy="57150"/>
          </a:xfrm>
          <a:custGeom>
            <a:rect b="b" l="l" r="r" t="t"/>
            <a:pathLst>
              <a:path extrusionOk="0" h="57150" w="16509">
                <a:moveTo>
                  <a:pt x="15987" y="57149"/>
                </a:moveTo>
                <a:lnTo>
                  <a:pt x="0" y="57149"/>
                </a:lnTo>
                <a:lnTo>
                  <a:pt x="0" y="0"/>
                </a:lnTo>
                <a:lnTo>
                  <a:pt x="15987" y="0"/>
                </a:lnTo>
                <a:lnTo>
                  <a:pt x="15987" y="57149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15467240" y="126618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6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6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14076" y="66293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1" y="1210309"/>
                </a:lnTo>
                <a:lnTo>
                  <a:pt x="1236349" y="1221739"/>
                </a:lnTo>
                <a:lnTo>
                  <a:pt x="1192355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5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15663175" y="463973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ctr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1827772" y="1468559"/>
            <a:ext cx="1363091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471" y="72201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288"/>
            <a:ext cx="1176237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639" y="0"/>
            <a:ext cx="2975222" cy="137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972" y="60658"/>
            <a:ext cx="1150998" cy="115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9988" y="2408350"/>
            <a:ext cx="14006467" cy="787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827772" y="1849192"/>
            <a:ext cx="1363091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</p:txBody>
      </p:sp>
      <p:sp>
        <p:nvSpPr>
          <p:cNvPr id="71" name="Google Shape;71;p9"/>
          <p:cNvSpPr/>
          <p:nvPr/>
        </p:nvSpPr>
        <p:spPr>
          <a:xfrm>
            <a:off x="15457715" y="126618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6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6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14076" y="66293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1" y="1210309"/>
                </a:lnTo>
                <a:lnTo>
                  <a:pt x="1236349" y="1221739"/>
                </a:lnTo>
                <a:lnTo>
                  <a:pt x="1192355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5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15653926" y="499319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ctr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471" y="138779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7867"/>
            <a:ext cx="1176237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639" y="0"/>
            <a:ext cx="2975222" cy="144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972" y="127237"/>
            <a:ext cx="1150998" cy="115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9375" y="3197642"/>
            <a:ext cx="10742231" cy="7193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15660014" y="359318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6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6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2" y="1210309"/>
                </a:lnTo>
                <a:lnTo>
                  <a:pt x="1236349" y="1221739"/>
                </a:lnTo>
                <a:lnTo>
                  <a:pt x="1192356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6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/>
        </p:nvSpPr>
        <p:spPr>
          <a:xfrm>
            <a:off x="16210362" y="762569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2030072" y="1791339"/>
            <a:ext cx="1363091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471" y="43320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408"/>
            <a:ext cx="1176237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639" y="0"/>
            <a:ext cx="2975222" cy="134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972" y="31778"/>
            <a:ext cx="1150998" cy="115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 rotWithShape="1">
          <a:blip r:embed="rId7">
            <a:alphaModFix/>
          </a:blip>
          <a:srcRect b="0" l="27928" r="30689" t="0"/>
          <a:stretch/>
        </p:blipFill>
        <p:spPr>
          <a:xfrm>
            <a:off x="182510" y="3177400"/>
            <a:ext cx="5189626" cy="70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 txBox="1"/>
          <p:nvPr/>
        </p:nvSpPr>
        <p:spPr>
          <a:xfrm>
            <a:off x="2170200" y="3395400"/>
            <a:ext cx="16117800" cy="6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0000"/>
                </a:solidFill>
              </a:rPr>
              <a:t>AI</a:t>
            </a:r>
            <a:r>
              <a:rPr lang="en-US" sz="3500">
                <a:solidFill>
                  <a:srgbClr val="000000"/>
                </a:solidFill>
              </a:rPr>
              <a:t>: </a:t>
            </a:r>
            <a:r>
              <a:rPr lang="en-US" sz="3500"/>
              <a:t>LLama (locally, 3.2:1B works on raspberry pi well!) and Gemini API</a:t>
            </a:r>
            <a:endParaRPr sz="3500"/>
          </a:p>
          <a:p>
            <a:pPr indent="0" lvl="0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0000"/>
                </a:solidFill>
              </a:rPr>
              <a:t>Backend</a:t>
            </a:r>
            <a:r>
              <a:rPr lang="en-US" sz="3500">
                <a:solidFill>
                  <a:srgbClr val="000000"/>
                </a:solidFill>
              </a:rPr>
              <a:t>: Flask</a:t>
            </a:r>
            <a:endParaRPr sz="3500">
              <a:solidFill>
                <a:srgbClr val="000000"/>
              </a:solidFill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0000"/>
                </a:solidFill>
              </a:rPr>
              <a:t>Frontend</a:t>
            </a:r>
            <a:r>
              <a:rPr lang="en-US" sz="3500">
                <a:solidFill>
                  <a:srgbClr val="000000"/>
                </a:solidFill>
              </a:rPr>
              <a:t>: </a:t>
            </a:r>
            <a:r>
              <a:rPr lang="en-US" sz="3500"/>
              <a:t>HTML, CSS, JS and Bootstrap</a:t>
            </a:r>
            <a:endParaRPr sz="3500">
              <a:solidFill>
                <a:srgbClr val="000000"/>
              </a:solidFill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0000"/>
                </a:solidFill>
              </a:rPr>
              <a:t>Hosting</a:t>
            </a:r>
            <a:r>
              <a:rPr lang="en-US" sz="3500">
                <a:solidFill>
                  <a:srgbClr val="000000"/>
                </a:solidFill>
              </a:rPr>
              <a:t>: </a:t>
            </a:r>
            <a:r>
              <a:rPr lang="en-US" sz="3500"/>
              <a:t>Raspberry Pi 5 (self hosted)</a:t>
            </a:r>
            <a:endParaRPr sz="3500">
              <a:solidFill>
                <a:srgbClr val="000000"/>
              </a:solidFill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3500"/>
              <a:t>Misc.</a:t>
            </a:r>
            <a:r>
              <a:rPr lang="en-US" sz="3500">
                <a:solidFill>
                  <a:srgbClr val="000000"/>
                </a:solidFill>
              </a:rPr>
              <a:t>: Pi-hole,  camera mod</a:t>
            </a:r>
            <a:r>
              <a:rPr lang="en-US" sz="3500"/>
              <a:t>ule, microcontroller, other sensors.</a:t>
            </a:r>
            <a:endParaRPr b="1"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ctrTitle"/>
          </p:nvPr>
        </p:nvSpPr>
        <p:spPr>
          <a:xfrm>
            <a:off x="1750709" y="1722572"/>
            <a:ext cx="1363091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</p:txBody>
      </p:sp>
      <p:sp>
        <p:nvSpPr>
          <p:cNvPr id="96" name="Google Shape;96;p11"/>
          <p:cNvSpPr/>
          <p:nvPr/>
        </p:nvSpPr>
        <p:spPr>
          <a:xfrm>
            <a:off x="15660014" y="359318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6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6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2" y="1210309"/>
                </a:lnTo>
                <a:lnTo>
                  <a:pt x="1236349" y="1221739"/>
                </a:lnTo>
                <a:lnTo>
                  <a:pt x="1192356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6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16284587" y="762569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896" y="138779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7867"/>
            <a:ext cx="1147997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9064" y="0"/>
            <a:ext cx="2975222" cy="144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1397" y="127237"/>
            <a:ext cx="1150998" cy="115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0850" y="2662375"/>
            <a:ext cx="13470623" cy="75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ctrTitle"/>
          </p:nvPr>
        </p:nvSpPr>
        <p:spPr>
          <a:xfrm>
            <a:off x="1750709" y="1722572"/>
            <a:ext cx="13630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</p:txBody>
      </p:sp>
      <p:sp>
        <p:nvSpPr>
          <p:cNvPr id="108" name="Google Shape;108;p12"/>
          <p:cNvSpPr/>
          <p:nvPr/>
        </p:nvSpPr>
        <p:spPr>
          <a:xfrm>
            <a:off x="15660014" y="359318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6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6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2" y="1210309"/>
                </a:lnTo>
                <a:lnTo>
                  <a:pt x="1236349" y="1221739"/>
                </a:lnTo>
                <a:lnTo>
                  <a:pt x="1192356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6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16284587" y="762569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896" y="138779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7867"/>
            <a:ext cx="1147997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9064" y="0"/>
            <a:ext cx="2975222" cy="144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1397" y="127237"/>
            <a:ext cx="1150998" cy="115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9863" y="2788697"/>
            <a:ext cx="13012470" cy="732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/>
        </p:nvSpPr>
        <p:spPr>
          <a:xfrm>
            <a:off x="952501" y="3756750"/>
            <a:ext cx="132867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55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Feasibility</a:t>
            </a:r>
            <a:r>
              <a:rPr lang="en-US" sz="4200"/>
              <a:t>:</a:t>
            </a:r>
            <a:br>
              <a:rPr lang="en-US" sz="4200"/>
            </a:b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>
            <p:ph type="title"/>
          </p:nvPr>
        </p:nvSpPr>
        <p:spPr>
          <a:xfrm>
            <a:off x="1738010" y="1652869"/>
            <a:ext cx="1363091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</p:txBody>
      </p:sp>
      <p:sp>
        <p:nvSpPr>
          <p:cNvPr id="121" name="Google Shape;121;p13"/>
          <p:cNvSpPr/>
          <p:nvPr/>
        </p:nvSpPr>
        <p:spPr>
          <a:xfrm>
            <a:off x="15660014" y="359318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6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6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2" y="1210309"/>
                </a:lnTo>
                <a:lnTo>
                  <a:pt x="1236349" y="1221739"/>
                </a:lnTo>
                <a:lnTo>
                  <a:pt x="1192356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6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16210362" y="762569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471" y="138779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7867"/>
            <a:ext cx="1176237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639" y="0"/>
            <a:ext cx="2975222" cy="144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972" y="127237"/>
            <a:ext cx="1150998" cy="11509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13"/>
          <p:cNvGraphicFramePr/>
          <p:nvPr/>
        </p:nvGraphicFramePr>
        <p:xfrm>
          <a:off x="9525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{6646CC9F-E7F5-4959-8CBF-8D2706CBF00D}</a:tableStyleId>
              </a:tblPr>
              <a:tblGrid>
                <a:gridCol w="8191500"/>
                <a:gridCol w="819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Technical</a:t>
                      </a:r>
                      <a:endParaRPr b="1" sz="25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Works on Raspberry Pi with lightweight AI models (LLaMA) and self hosted web ui on pi!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Market</a:t>
                      </a:r>
                      <a:endParaRPr b="1" sz="25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Growing demand for child-friendly cybersecurity education. 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Financial</a:t>
                      </a:r>
                      <a:endParaRPr b="1" sz="25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Low-cost implementation using open-source tools.</a:t>
                      </a:r>
                      <a:br>
                        <a:rPr lang="en-US" sz="2500"/>
                      </a:br>
                      <a:r>
                        <a:rPr lang="en-US" sz="2500"/>
                        <a:t>Pi is a very cheap computer! Good for learning linux and servers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/>
        </p:nvSpPr>
        <p:spPr>
          <a:xfrm>
            <a:off x="952501" y="3756750"/>
            <a:ext cx="13286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55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Challenges: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1738010" y="1652869"/>
            <a:ext cx="13630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</p:txBody>
      </p:sp>
      <p:sp>
        <p:nvSpPr>
          <p:cNvPr id="134" name="Google Shape;134;p14"/>
          <p:cNvSpPr/>
          <p:nvPr/>
        </p:nvSpPr>
        <p:spPr>
          <a:xfrm>
            <a:off x="15660014" y="359318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82684" y="16509"/>
                </a:lnTo>
                <a:lnTo>
                  <a:pt x="1192356" y="19049"/>
                </a:lnTo>
                <a:lnTo>
                  <a:pt x="957929" y="19049"/>
                </a:lnTo>
                <a:lnTo>
                  <a:pt x="957929" y="3809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8099"/>
                </a:lnTo>
                <a:lnTo>
                  <a:pt x="957929" y="19049"/>
                </a:lnTo>
                <a:lnTo>
                  <a:pt x="1192356" y="1904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2" y="1210309"/>
                </a:lnTo>
                <a:lnTo>
                  <a:pt x="1236349" y="1221739"/>
                </a:lnTo>
                <a:lnTo>
                  <a:pt x="1192356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6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6210362" y="762569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471" y="138779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7867"/>
            <a:ext cx="1176237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639" y="0"/>
            <a:ext cx="2975222" cy="144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972" y="127237"/>
            <a:ext cx="1150998" cy="11509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14"/>
          <p:cNvGraphicFramePr/>
          <p:nvPr/>
        </p:nvGraphicFramePr>
        <p:xfrm>
          <a:off x="9525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{6646CC9F-E7F5-4959-8CBF-8D2706CBF00D}</a:tableStyleId>
              </a:tblPr>
              <a:tblGrid>
                <a:gridCol w="8191500"/>
                <a:gridCol w="819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Technical</a:t>
                      </a:r>
                      <a:endParaRPr b="1" sz="25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Running AI-generated stories on Raspberry Pi without lag. Llama 3.2:1B and 3B are fine but 7b can be considerable slow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Market</a:t>
                      </a:r>
                      <a:endParaRPr b="1" sz="25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Convincing parents of the need for cybersecurity education.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Financial</a:t>
                      </a:r>
                      <a:endParaRPr b="1" sz="2500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Users need a Raspberry Pi, which could be a barrier. Considering most see raspberry pi as an addition rather than main PC.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1788915" y="4760822"/>
            <a:ext cx="133434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387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IMPACT	AND	BENEFITS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9761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5343415" y="193197"/>
            <a:ext cx="1916430" cy="1248410"/>
          </a:xfrm>
          <a:custGeom>
            <a:rect b="b" l="l" r="r" t="t"/>
            <a:pathLst>
              <a:path extrusionOk="0" h="1248410" w="1916430">
                <a:moveTo>
                  <a:pt x="0" y="623569"/>
                </a:moveTo>
                <a:lnTo>
                  <a:pt x="1662" y="588009"/>
                </a:lnTo>
                <a:lnTo>
                  <a:pt x="1781" y="585469"/>
                </a:lnTo>
                <a:lnTo>
                  <a:pt x="7054" y="547369"/>
                </a:lnTo>
                <a:lnTo>
                  <a:pt x="15710" y="509269"/>
                </a:lnTo>
                <a:lnTo>
                  <a:pt x="42741" y="438149"/>
                </a:lnTo>
                <a:lnTo>
                  <a:pt x="60899" y="403859"/>
                </a:lnTo>
                <a:lnTo>
                  <a:pt x="82010" y="369569"/>
                </a:lnTo>
                <a:lnTo>
                  <a:pt x="105964" y="336549"/>
                </a:lnTo>
                <a:lnTo>
                  <a:pt x="132655" y="306069"/>
                </a:lnTo>
                <a:lnTo>
                  <a:pt x="161973" y="275589"/>
                </a:lnTo>
                <a:lnTo>
                  <a:pt x="193811" y="246379"/>
                </a:lnTo>
                <a:lnTo>
                  <a:pt x="228062" y="218439"/>
                </a:lnTo>
                <a:lnTo>
                  <a:pt x="264617" y="193039"/>
                </a:lnTo>
                <a:lnTo>
                  <a:pt x="303369" y="167639"/>
                </a:lnTo>
                <a:lnTo>
                  <a:pt x="344209" y="143509"/>
                </a:lnTo>
                <a:lnTo>
                  <a:pt x="387030" y="121919"/>
                </a:lnTo>
                <a:lnTo>
                  <a:pt x="431724" y="101599"/>
                </a:lnTo>
                <a:lnTo>
                  <a:pt x="478183" y="82549"/>
                </a:lnTo>
                <a:lnTo>
                  <a:pt x="526299" y="66039"/>
                </a:lnTo>
                <a:lnTo>
                  <a:pt x="575963" y="50799"/>
                </a:lnTo>
                <a:lnTo>
                  <a:pt x="627069" y="38099"/>
                </a:lnTo>
                <a:lnTo>
                  <a:pt x="679509" y="26669"/>
                </a:lnTo>
                <a:lnTo>
                  <a:pt x="733173" y="16509"/>
                </a:lnTo>
                <a:lnTo>
                  <a:pt x="787956" y="8889"/>
                </a:lnTo>
                <a:lnTo>
                  <a:pt x="843748" y="3809"/>
                </a:lnTo>
                <a:lnTo>
                  <a:pt x="900441" y="0"/>
                </a:lnTo>
                <a:lnTo>
                  <a:pt x="1015416" y="0"/>
                </a:lnTo>
                <a:lnTo>
                  <a:pt x="1072110" y="3809"/>
                </a:lnTo>
                <a:lnTo>
                  <a:pt x="1127902" y="8889"/>
                </a:lnTo>
                <a:lnTo>
                  <a:pt x="1192356" y="17779"/>
                </a:lnTo>
                <a:lnTo>
                  <a:pt x="957929" y="17779"/>
                </a:lnTo>
                <a:lnTo>
                  <a:pt x="957929" y="36829"/>
                </a:lnTo>
                <a:lnTo>
                  <a:pt x="898867" y="38099"/>
                </a:lnTo>
                <a:lnTo>
                  <a:pt x="840907" y="41909"/>
                </a:lnTo>
                <a:lnTo>
                  <a:pt x="784147" y="48259"/>
                </a:lnTo>
                <a:lnTo>
                  <a:pt x="728686" y="55879"/>
                </a:lnTo>
                <a:lnTo>
                  <a:pt x="674624" y="66039"/>
                </a:lnTo>
                <a:lnTo>
                  <a:pt x="622060" y="77469"/>
                </a:lnTo>
                <a:lnTo>
                  <a:pt x="571092" y="91439"/>
                </a:lnTo>
                <a:lnTo>
                  <a:pt x="521821" y="107949"/>
                </a:lnTo>
                <a:lnTo>
                  <a:pt x="474346" y="125729"/>
                </a:lnTo>
                <a:lnTo>
                  <a:pt x="428765" y="144779"/>
                </a:lnTo>
                <a:lnTo>
                  <a:pt x="385178" y="165099"/>
                </a:lnTo>
                <a:lnTo>
                  <a:pt x="343684" y="187959"/>
                </a:lnTo>
                <a:lnTo>
                  <a:pt x="304383" y="212089"/>
                </a:lnTo>
                <a:lnTo>
                  <a:pt x="267373" y="237489"/>
                </a:lnTo>
                <a:lnTo>
                  <a:pt x="232753" y="264159"/>
                </a:lnTo>
                <a:lnTo>
                  <a:pt x="200624" y="292099"/>
                </a:lnTo>
                <a:lnTo>
                  <a:pt x="171084" y="321309"/>
                </a:lnTo>
                <a:lnTo>
                  <a:pt x="144232" y="351789"/>
                </a:lnTo>
                <a:lnTo>
                  <a:pt x="120167" y="382269"/>
                </a:lnTo>
                <a:lnTo>
                  <a:pt x="98989" y="415289"/>
                </a:lnTo>
                <a:lnTo>
                  <a:pt x="65691" y="481329"/>
                </a:lnTo>
                <a:lnTo>
                  <a:pt x="45130" y="551179"/>
                </a:lnTo>
                <a:lnTo>
                  <a:pt x="39029" y="604519"/>
                </a:lnTo>
                <a:lnTo>
                  <a:pt x="19049" y="604519"/>
                </a:lnTo>
                <a:lnTo>
                  <a:pt x="11653" y="605789"/>
                </a:lnTo>
                <a:lnTo>
                  <a:pt x="5595" y="610869"/>
                </a:lnTo>
                <a:lnTo>
                  <a:pt x="1503" y="615949"/>
                </a:lnTo>
                <a:lnTo>
                  <a:pt x="0" y="623569"/>
                </a:lnTo>
                <a:close/>
              </a:path>
              <a:path extrusionOk="0" h="1248410" w="1916430">
                <a:moveTo>
                  <a:pt x="1288788" y="1210309"/>
                </a:moveTo>
                <a:lnTo>
                  <a:pt x="957929" y="1210309"/>
                </a:lnTo>
                <a:lnTo>
                  <a:pt x="1016990" y="1209039"/>
                </a:lnTo>
                <a:lnTo>
                  <a:pt x="1074951" y="1205229"/>
                </a:lnTo>
                <a:lnTo>
                  <a:pt x="1131711" y="1200149"/>
                </a:lnTo>
                <a:lnTo>
                  <a:pt x="1187172" y="1192529"/>
                </a:lnTo>
                <a:lnTo>
                  <a:pt x="1241234" y="1182369"/>
                </a:lnTo>
                <a:lnTo>
                  <a:pt x="1293798" y="1169669"/>
                </a:lnTo>
                <a:lnTo>
                  <a:pt x="1344765" y="1155699"/>
                </a:lnTo>
                <a:lnTo>
                  <a:pt x="1394036" y="1140459"/>
                </a:lnTo>
                <a:lnTo>
                  <a:pt x="1441512" y="1122679"/>
                </a:lnTo>
                <a:lnTo>
                  <a:pt x="1487092" y="1103629"/>
                </a:lnTo>
                <a:lnTo>
                  <a:pt x="1530679" y="1082039"/>
                </a:lnTo>
                <a:lnTo>
                  <a:pt x="1572173" y="1060449"/>
                </a:lnTo>
                <a:lnTo>
                  <a:pt x="1611475" y="1036319"/>
                </a:lnTo>
                <a:lnTo>
                  <a:pt x="1648485" y="1010919"/>
                </a:lnTo>
                <a:lnTo>
                  <a:pt x="1683104" y="984249"/>
                </a:lnTo>
                <a:lnTo>
                  <a:pt x="1715234" y="956309"/>
                </a:lnTo>
                <a:lnTo>
                  <a:pt x="1744774" y="927099"/>
                </a:lnTo>
                <a:lnTo>
                  <a:pt x="1771626" y="896619"/>
                </a:lnTo>
                <a:lnTo>
                  <a:pt x="1795690" y="864869"/>
                </a:lnTo>
                <a:lnTo>
                  <a:pt x="1816868" y="833119"/>
                </a:lnTo>
                <a:lnTo>
                  <a:pt x="1850167" y="765809"/>
                </a:lnTo>
                <a:lnTo>
                  <a:pt x="1870728" y="695959"/>
                </a:lnTo>
                <a:lnTo>
                  <a:pt x="1877758" y="623569"/>
                </a:lnTo>
                <a:lnTo>
                  <a:pt x="1875984" y="588009"/>
                </a:lnTo>
                <a:lnTo>
                  <a:pt x="1862092" y="516889"/>
                </a:lnTo>
                <a:lnTo>
                  <a:pt x="1835069" y="448309"/>
                </a:lnTo>
                <a:lnTo>
                  <a:pt x="1795706" y="382269"/>
                </a:lnTo>
                <a:lnTo>
                  <a:pt x="1771645" y="351789"/>
                </a:lnTo>
                <a:lnTo>
                  <a:pt x="1744796" y="321309"/>
                </a:lnTo>
                <a:lnTo>
                  <a:pt x="1715260" y="292099"/>
                </a:lnTo>
                <a:lnTo>
                  <a:pt x="1683134" y="264159"/>
                </a:lnTo>
                <a:lnTo>
                  <a:pt x="1648518" y="237489"/>
                </a:lnTo>
                <a:lnTo>
                  <a:pt x="1611510" y="212089"/>
                </a:lnTo>
                <a:lnTo>
                  <a:pt x="1572211" y="187959"/>
                </a:lnTo>
                <a:lnTo>
                  <a:pt x="1530720" y="165099"/>
                </a:lnTo>
                <a:lnTo>
                  <a:pt x="1487134" y="144779"/>
                </a:lnTo>
                <a:lnTo>
                  <a:pt x="1441554" y="125729"/>
                </a:lnTo>
                <a:lnTo>
                  <a:pt x="1394078" y="107949"/>
                </a:lnTo>
                <a:lnTo>
                  <a:pt x="1344806" y="91439"/>
                </a:lnTo>
                <a:lnTo>
                  <a:pt x="1293837" y="77469"/>
                </a:lnTo>
                <a:lnTo>
                  <a:pt x="1241270" y="66039"/>
                </a:lnTo>
                <a:lnTo>
                  <a:pt x="1187203" y="55879"/>
                </a:lnTo>
                <a:lnTo>
                  <a:pt x="1131737" y="48259"/>
                </a:lnTo>
                <a:lnTo>
                  <a:pt x="1074969" y="41909"/>
                </a:lnTo>
                <a:lnTo>
                  <a:pt x="1017000" y="38099"/>
                </a:lnTo>
                <a:lnTo>
                  <a:pt x="957929" y="36829"/>
                </a:lnTo>
                <a:lnTo>
                  <a:pt x="957929" y="17779"/>
                </a:lnTo>
                <a:lnTo>
                  <a:pt x="1192356" y="17779"/>
                </a:lnTo>
                <a:lnTo>
                  <a:pt x="1236349" y="26669"/>
                </a:lnTo>
                <a:lnTo>
                  <a:pt x="1288788" y="38099"/>
                </a:lnTo>
                <a:lnTo>
                  <a:pt x="1339894" y="50799"/>
                </a:lnTo>
                <a:lnTo>
                  <a:pt x="1389559" y="66039"/>
                </a:lnTo>
                <a:lnTo>
                  <a:pt x="1437675" y="82549"/>
                </a:lnTo>
                <a:lnTo>
                  <a:pt x="1484134" y="101599"/>
                </a:lnTo>
                <a:lnTo>
                  <a:pt x="1528827" y="121919"/>
                </a:lnTo>
                <a:lnTo>
                  <a:pt x="1571648" y="143509"/>
                </a:lnTo>
                <a:lnTo>
                  <a:pt x="1612488" y="167639"/>
                </a:lnTo>
                <a:lnTo>
                  <a:pt x="1651240" y="193039"/>
                </a:lnTo>
                <a:lnTo>
                  <a:pt x="1687795" y="218439"/>
                </a:lnTo>
                <a:lnTo>
                  <a:pt x="1722046" y="246379"/>
                </a:lnTo>
                <a:lnTo>
                  <a:pt x="1753885" y="275589"/>
                </a:lnTo>
                <a:lnTo>
                  <a:pt x="1783203" y="306069"/>
                </a:lnTo>
                <a:lnTo>
                  <a:pt x="1809893" y="336549"/>
                </a:lnTo>
                <a:lnTo>
                  <a:pt x="1833848" y="369569"/>
                </a:lnTo>
                <a:lnTo>
                  <a:pt x="1854958" y="403859"/>
                </a:lnTo>
                <a:lnTo>
                  <a:pt x="1873117" y="438149"/>
                </a:lnTo>
                <a:lnTo>
                  <a:pt x="1888216" y="473709"/>
                </a:lnTo>
                <a:lnTo>
                  <a:pt x="1908804" y="547369"/>
                </a:lnTo>
                <a:lnTo>
                  <a:pt x="1914076" y="585469"/>
                </a:lnTo>
                <a:lnTo>
                  <a:pt x="1915858" y="623569"/>
                </a:lnTo>
                <a:lnTo>
                  <a:pt x="1914191" y="660399"/>
                </a:lnTo>
                <a:lnTo>
                  <a:pt x="1908804" y="701039"/>
                </a:lnTo>
                <a:lnTo>
                  <a:pt x="1888216" y="774699"/>
                </a:lnTo>
                <a:lnTo>
                  <a:pt x="1873117" y="810259"/>
                </a:lnTo>
                <a:lnTo>
                  <a:pt x="1854958" y="844549"/>
                </a:lnTo>
                <a:lnTo>
                  <a:pt x="1833848" y="877569"/>
                </a:lnTo>
                <a:lnTo>
                  <a:pt x="1809893" y="910589"/>
                </a:lnTo>
                <a:lnTo>
                  <a:pt x="1783203" y="942339"/>
                </a:lnTo>
                <a:lnTo>
                  <a:pt x="1753885" y="972819"/>
                </a:lnTo>
                <a:lnTo>
                  <a:pt x="1722046" y="1000759"/>
                </a:lnTo>
                <a:lnTo>
                  <a:pt x="1687795" y="1028699"/>
                </a:lnTo>
                <a:lnTo>
                  <a:pt x="1651240" y="1055369"/>
                </a:lnTo>
                <a:lnTo>
                  <a:pt x="1612488" y="1080769"/>
                </a:lnTo>
                <a:lnTo>
                  <a:pt x="1571648" y="1103629"/>
                </a:lnTo>
                <a:lnTo>
                  <a:pt x="1528827" y="1125219"/>
                </a:lnTo>
                <a:lnTo>
                  <a:pt x="1484134" y="1145539"/>
                </a:lnTo>
                <a:lnTo>
                  <a:pt x="1437675" y="1164589"/>
                </a:lnTo>
                <a:lnTo>
                  <a:pt x="1389559" y="1181099"/>
                </a:lnTo>
                <a:lnTo>
                  <a:pt x="1339894" y="1196339"/>
                </a:lnTo>
                <a:lnTo>
                  <a:pt x="1288788" y="1210309"/>
                </a:lnTo>
                <a:close/>
              </a:path>
              <a:path extrusionOk="0" h="1248410" w="1916430">
                <a:moveTo>
                  <a:pt x="19049" y="642619"/>
                </a:moveTo>
                <a:lnTo>
                  <a:pt x="11653" y="641349"/>
                </a:lnTo>
                <a:lnTo>
                  <a:pt x="5595" y="637539"/>
                </a:lnTo>
                <a:lnTo>
                  <a:pt x="1503" y="631189"/>
                </a:lnTo>
                <a:lnTo>
                  <a:pt x="0" y="623569"/>
                </a:lnTo>
                <a:lnTo>
                  <a:pt x="1503" y="615949"/>
                </a:lnTo>
                <a:lnTo>
                  <a:pt x="5595" y="610869"/>
                </a:lnTo>
                <a:lnTo>
                  <a:pt x="11653" y="605789"/>
                </a:lnTo>
                <a:lnTo>
                  <a:pt x="19049" y="604519"/>
                </a:lnTo>
                <a:lnTo>
                  <a:pt x="26446" y="605789"/>
                </a:lnTo>
                <a:lnTo>
                  <a:pt x="32504" y="610869"/>
                </a:lnTo>
                <a:lnTo>
                  <a:pt x="36596" y="615949"/>
                </a:lnTo>
                <a:lnTo>
                  <a:pt x="38099" y="623569"/>
                </a:lnTo>
                <a:lnTo>
                  <a:pt x="36596" y="631189"/>
                </a:lnTo>
                <a:lnTo>
                  <a:pt x="32504" y="637539"/>
                </a:lnTo>
                <a:lnTo>
                  <a:pt x="26446" y="641349"/>
                </a:lnTo>
                <a:lnTo>
                  <a:pt x="19049" y="642619"/>
                </a:lnTo>
                <a:close/>
              </a:path>
              <a:path extrusionOk="0" h="1248410" w="1916430">
                <a:moveTo>
                  <a:pt x="38099" y="623569"/>
                </a:moveTo>
                <a:lnTo>
                  <a:pt x="36596" y="615949"/>
                </a:lnTo>
                <a:lnTo>
                  <a:pt x="32504" y="610869"/>
                </a:lnTo>
                <a:lnTo>
                  <a:pt x="26446" y="605789"/>
                </a:lnTo>
                <a:lnTo>
                  <a:pt x="19049" y="604519"/>
                </a:lnTo>
                <a:lnTo>
                  <a:pt x="39029" y="604519"/>
                </a:lnTo>
                <a:lnTo>
                  <a:pt x="38099" y="62356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00441" y="1247139"/>
                </a:lnTo>
                <a:lnTo>
                  <a:pt x="843748" y="1244599"/>
                </a:lnTo>
                <a:lnTo>
                  <a:pt x="787956" y="1238249"/>
                </a:lnTo>
                <a:lnTo>
                  <a:pt x="733173" y="1230629"/>
                </a:lnTo>
                <a:lnTo>
                  <a:pt x="679509" y="1221739"/>
                </a:lnTo>
                <a:lnTo>
                  <a:pt x="627069" y="1210309"/>
                </a:lnTo>
                <a:lnTo>
                  <a:pt x="575963" y="1196339"/>
                </a:lnTo>
                <a:lnTo>
                  <a:pt x="526299" y="1181099"/>
                </a:lnTo>
                <a:lnTo>
                  <a:pt x="478183" y="1164589"/>
                </a:lnTo>
                <a:lnTo>
                  <a:pt x="431724" y="1145539"/>
                </a:lnTo>
                <a:lnTo>
                  <a:pt x="387030" y="1125219"/>
                </a:lnTo>
                <a:lnTo>
                  <a:pt x="344209" y="1103629"/>
                </a:lnTo>
                <a:lnTo>
                  <a:pt x="303369" y="1080769"/>
                </a:lnTo>
                <a:lnTo>
                  <a:pt x="264617" y="1055369"/>
                </a:lnTo>
                <a:lnTo>
                  <a:pt x="228062" y="1028699"/>
                </a:lnTo>
                <a:lnTo>
                  <a:pt x="193811" y="1000759"/>
                </a:lnTo>
                <a:lnTo>
                  <a:pt x="161973" y="972819"/>
                </a:lnTo>
                <a:lnTo>
                  <a:pt x="132655" y="942339"/>
                </a:lnTo>
                <a:lnTo>
                  <a:pt x="105964" y="910589"/>
                </a:lnTo>
                <a:lnTo>
                  <a:pt x="82010" y="877569"/>
                </a:lnTo>
                <a:lnTo>
                  <a:pt x="60899" y="844549"/>
                </a:lnTo>
                <a:lnTo>
                  <a:pt x="42741" y="810259"/>
                </a:lnTo>
                <a:lnTo>
                  <a:pt x="27642" y="774699"/>
                </a:lnTo>
                <a:lnTo>
                  <a:pt x="15710" y="737869"/>
                </a:lnTo>
                <a:lnTo>
                  <a:pt x="1781" y="662939"/>
                </a:lnTo>
                <a:lnTo>
                  <a:pt x="0" y="623569"/>
                </a:lnTo>
                <a:lnTo>
                  <a:pt x="1503" y="631189"/>
                </a:lnTo>
                <a:lnTo>
                  <a:pt x="5595" y="637539"/>
                </a:lnTo>
                <a:lnTo>
                  <a:pt x="11653" y="641349"/>
                </a:lnTo>
                <a:lnTo>
                  <a:pt x="19049" y="642619"/>
                </a:lnTo>
                <a:lnTo>
                  <a:pt x="39029" y="642619"/>
                </a:lnTo>
                <a:lnTo>
                  <a:pt x="39874" y="660399"/>
                </a:lnTo>
                <a:lnTo>
                  <a:pt x="53768" y="731519"/>
                </a:lnTo>
                <a:lnTo>
                  <a:pt x="80797" y="800099"/>
                </a:lnTo>
                <a:lnTo>
                  <a:pt x="120167" y="864869"/>
                </a:lnTo>
                <a:lnTo>
                  <a:pt x="144232" y="896619"/>
                </a:lnTo>
                <a:lnTo>
                  <a:pt x="171084" y="927099"/>
                </a:lnTo>
                <a:lnTo>
                  <a:pt x="200624" y="956309"/>
                </a:lnTo>
                <a:lnTo>
                  <a:pt x="232753" y="984249"/>
                </a:lnTo>
                <a:lnTo>
                  <a:pt x="267373" y="1010919"/>
                </a:lnTo>
                <a:lnTo>
                  <a:pt x="304383" y="1036319"/>
                </a:lnTo>
                <a:lnTo>
                  <a:pt x="343684" y="1060449"/>
                </a:lnTo>
                <a:lnTo>
                  <a:pt x="385178" y="1082039"/>
                </a:lnTo>
                <a:lnTo>
                  <a:pt x="428765" y="1103629"/>
                </a:lnTo>
                <a:lnTo>
                  <a:pt x="474346" y="1122679"/>
                </a:lnTo>
                <a:lnTo>
                  <a:pt x="521821" y="1140459"/>
                </a:lnTo>
                <a:lnTo>
                  <a:pt x="571092" y="1155699"/>
                </a:lnTo>
                <a:lnTo>
                  <a:pt x="622060" y="1169669"/>
                </a:lnTo>
                <a:lnTo>
                  <a:pt x="674624" y="1182369"/>
                </a:lnTo>
                <a:lnTo>
                  <a:pt x="728686" y="1192529"/>
                </a:lnTo>
                <a:lnTo>
                  <a:pt x="784147" y="1200149"/>
                </a:lnTo>
                <a:lnTo>
                  <a:pt x="840907" y="1205229"/>
                </a:lnTo>
                <a:lnTo>
                  <a:pt x="898867" y="1209039"/>
                </a:lnTo>
                <a:lnTo>
                  <a:pt x="957929" y="1210309"/>
                </a:lnTo>
                <a:lnTo>
                  <a:pt x="1287881" y="1210309"/>
                </a:lnTo>
                <a:lnTo>
                  <a:pt x="1236349" y="1221739"/>
                </a:lnTo>
                <a:lnTo>
                  <a:pt x="1192355" y="1229359"/>
                </a:lnTo>
                <a:lnTo>
                  <a:pt x="957929" y="1229359"/>
                </a:lnTo>
                <a:lnTo>
                  <a:pt x="957929" y="1248409"/>
                </a:lnTo>
                <a:close/>
              </a:path>
              <a:path extrusionOk="0" h="1248410" w="1916430">
                <a:moveTo>
                  <a:pt x="39029" y="642619"/>
                </a:moveTo>
                <a:lnTo>
                  <a:pt x="19049" y="642619"/>
                </a:lnTo>
                <a:lnTo>
                  <a:pt x="26446" y="641349"/>
                </a:lnTo>
                <a:lnTo>
                  <a:pt x="32504" y="637539"/>
                </a:lnTo>
                <a:lnTo>
                  <a:pt x="36596" y="631189"/>
                </a:lnTo>
                <a:lnTo>
                  <a:pt x="38099" y="623569"/>
                </a:lnTo>
                <a:lnTo>
                  <a:pt x="38967" y="641349"/>
                </a:lnTo>
                <a:lnTo>
                  <a:pt x="39029" y="642619"/>
                </a:lnTo>
                <a:close/>
              </a:path>
              <a:path extrusionOk="0" h="1248410" w="1916430">
                <a:moveTo>
                  <a:pt x="957929" y="1248409"/>
                </a:moveTo>
                <a:lnTo>
                  <a:pt x="957929" y="1229359"/>
                </a:lnTo>
                <a:lnTo>
                  <a:pt x="1192355" y="1229359"/>
                </a:lnTo>
                <a:lnTo>
                  <a:pt x="1127902" y="1238249"/>
                </a:lnTo>
                <a:lnTo>
                  <a:pt x="1072110" y="1244599"/>
                </a:lnTo>
                <a:lnTo>
                  <a:pt x="1015416" y="1247139"/>
                </a:lnTo>
                <a:lnTo>
                  <a:pt x="957929" y="1248409"/>
                </a:lnTo>
                <a:close/>
              </a:path>
            </a:pathLst>
          </a:custGeom>
          <a:solidFill>
            <a:srgbClr val="8064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5848638" y="596461"/>
            <a:ext cx="152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-338455" lvl="0" marL="35052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Elliot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712634" y="1441597"/>
            <a:ext cx="13630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F497D"/>
                </a:solidFill>
              </a:rPr>
              <a:t>CYBER	SECURITY	HACKATHON	2025</a:t>
            </a:r>
            <a:endParaRPr sz="6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471" y="88853"/>
            <a:ext cx="1722878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7941"/>
            <a:ext cx="1176237" cy="12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639" y="0"/>
            <a:ext cx="2975222" cy="139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972" y="77311"/>
            <a:ext cx="1150998" cy="1150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5"/>
          <p:cNvGrpSpPr/>
          <p:nvPr/>
        </p:nvGrpSpPr>
        <p:grpSpPr>
          <a:xfrm>
            <a:off x="3427475" y="6305234"/>
            <a:ext cx="11915950" cy="1287000"/>
            <a:chOff x="1593000" y="2322568"/>
            <a:chExt cx="5957975" cy="643500"/>
          </a:xfrm>
        </p:grpSpPr>
        <p:sp>
          <p:nvSpPr>
            <p:cNvPr id="154" name="Google Shape;154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Educational Institutions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5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-5715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800"/>
                <a:buFont typeface="Roboto"/>
                <a:buChar char="●"/>
              </a:pPr>
              <a:r>
                <a:rPr lang="en-US" sz="1800">
                  <a:solidFill>
                    <a:schemeClr val="dk1"/>
                  </a:solidFill>
                </a:rPr>
                <a:t>Schools can integrate Cyber Tales into </a:t>
              </a:r>
              <a:r>
                <a:rPr b="1" lang="en-US" sz="1800">
                  <a:solidFill>
                    <a:schemeClr val="dk1"/>
                  </a:solidFill>
                </a:rPr>
                <a:t>digital literacy programs</a:t>
              </a:r>
              <a:r>
                <a:rPr lang="en-US" sz="1800">
                  <a:solidFill>
                    <a:schemeClr val="dk1"/>
                  </a:solidFill>
                </a:rPr>
                <a:t>.</a:t>
              </a:r>
              <a:endParaRPr sz="1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5"/>
          <p:cNvGrpSpPr/>
          <p:nvPr/>
        </p:nvGrpSpPr>
        <p:grpSpPr>
          <a:xfrm>
            <a:off x="3427475" y="4994997"/>
            <a:ext cx="11915950" cy="1287000"/>
            <a:chOff x="1593000" y="2322568"/>
            <a:chExt cx="5957975" cy="643500"/>
          </a:xfrm>
        </p:grpSpPr>
        <p:sp>
          <p:nvSpPr>
            <p:cNvPr id="162" name="Google Shape;162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Parents &amp; Guardians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5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-5715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800"/>
                <a:buFont typeface="Roboto"/>
                <a:buChar char="●"/>
              </a:pPr>
              <a:r>
                <a:rPr lang="en-US" sz="1800">
                  <a:solidFill>
                    <a:schemeClr val="dk1"/>
                  </a:solidFill>
                </a:rPr>
                <a:t>Gain </a:t>
              </a:r>
              <a:r>
                <a:rPr b="1" lang="en-US" sz="1800">
                  <a:solidFill>
                    <a:schemeClr val="dk1"/>
                  </a:solidFill>
                </a:rPr>
                <a:t>better control</a:t>
              </a:r>
              <a:r>
                <a:rPr lang="en-US" sz="1800">
                  <a:solidFill>
                    <a:schemeClr val="dk1"/>
                  </a:solidFill>
                </a:rPr>
                <a:t> over children's internet exposure.</a:t>
              </a:r>
              <a:endParaRPr sz="1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3427475" y="3684743"/>
            <a:ext cx="11915950" cy="1287000"/>
            <a:chOff x="1593000" y="2322568"/>
            <a:chExt cx="5957975" cy="643500"/>
          </a:xfrm>
        </p:grpSpPr>
        <p:sp>
          <p:nvSpPr>
            <p:cNvPr id="170" name="Google Shape;170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Children (8-16 years old)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5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-5715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800"/>
                <a:buFont typeface="Roboto"/>
                <a:buChar char="●"/>
              </a:pPr>
              <a:r>
                <a:rPr lang="en-US" sz="1800">
                  <a:solidFill>
                    <a:schemeClr val="dk1"/>
                  </a:solidFill>
                </a:rPr>
                <a:t>Learn about </a:t>
              </a:r>
              <a:r>
                <a:rPr b="1" lang="en-US" sz="1800">
                  <a:solidFill>
                    <a:schemeClr val="dk1"/>
                  </a:solidFill>
                </a:rPr>
                <a:t>cybersecurity threats</a:t>
              </a:r>
              <a:r>
                <a:rPr lang="en-US" sz="1800">
                  <a:solidFill>
                    <a:schemeClr val="dk1"/>
                  </a:solidFill>
                </a:rPr>
                <a:t> (phishing, MITM attacks, brute force, etc.) in a fun, interactive way.</a:t>
              </a:r>
              <a:endParaRPr sz="1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