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notesMasterIdLst>
    <p:notesMasterId r:id="rId90"/>
  </p:notesMasterIdLst>
  <p:sldIdLst>
    <p:sldId id="256" r:id="rId2"/>
    <p:sldId id="284" r:id="rId3"/>
    <p:sldId id="258" r:id="rId4"/>
    <p:sldId id="261" r:id="rId5"/>
    <p:sldId id="259" r:id="rId6"/>
    <p:sldId id="260" r:id="rId7"/>
    <p:sldId id="278" r:id="rId8"/>
    <p:sldId id="262" r:id="rId9"/>
    <p:sldId id="263" r:id="rId10"/>
    <p:sldId id="281" r:id="rId11"/>
    <p:sldId id="315" r:id="rId12"/>
    <p:sldId id="304" r:id="rId13"/>
    <p:sldId id="264" r:id="rId14"/>
    <p:sldId id="265" r:id="rId15"/>
    <p:sldId id="357" r:id="rId16"/>
    <p:sldId id="354" r:id="rId17"/>
    <p:sldId id="355" r:id="rId18"/>
    <p:sldId id="356" r:id="rId19"/>
    <p:sldId id="266" r:id="rId20"/>
    <p:sldId id="267" r:id="rId21"/>
    <p:sldId id="268" r:id="rId22"/>
    <p:sldId id="283" r:id="rId23"/>
    <p:sldId id="325" r:id="rId24"/>
    <p:sldId id="326" r:id="rId25"/>
    <p:sldId id="327" r:id="rId26"/>
    <p:sldId id="328" r:id="rId27"/>
    <p:sldId id="269" r:id="rId28"/>
    <p:sldId id="270" r:id="rId29"/>
    <p:sldId id="271" r:id="rId30"/>
    <p:sldId id="320" r:id="rId31"/>
    <p:sldId id="331" r:id="rId32"/>
    <p:sldId id="274" r:id="rId33"/>
    <p:sldId id="277" r:id="rId34"/>
    <p:sldId id="276" r:id="rId35"/>
    <p:sldId id="303" r:id="rId36"/>
    <p:sldId id="280" r:id="rId37"/>
    <p:sldId id="275" r:id="rId38"/>
    <p:sldId id="285" r:id="rId39"/>
    <p:sldId id="318" r:id="rId40"/>
    <p:sldId id="307" r:id="rId41"/>
    <p:sldId id="329" r:id="rId42"/>
    <p:sldId id="287" r:id="rId43"/>
    <p:sldId id="288" r:id="rId44"/>
    <p:sldId id="330" r:id="rId45"/>
    <p:sldId id="286" r:id="rId46"/>
    <p:sldId id="306" r:id="rId47"/>
    <p:sldId id="311" r:id="rId48"/>
    <p:sldId id="312" r:id="rId49"/>
    <p:sldId id="313" r:id="rId50"/>
    <p:sldId id="308" r:id="rId51"/>
    <p:sldId id="309" r:id="rId52"/>
    <p:sldId id="310" r:id="rId53"/>
    <p:sldId id="316" r:id="rId54"/>
    <p:sldId id="305" r:id="rId55"/>
    <p:sldId id="289" r:id="rId56"/>
    <p:sldId id="290" r:id="rId57"/>
    <p:sldId id="291" r:id="rId58"/>
    <p:sldId id="353" r:id="rId59"/>
    <p:sldId id="292" r:id="rId60"/>
    <p:sldId id="293" r:id="rId61"/>
    <p:sldId id="294" r:id="rId62"/>
    <p:sldId id="295" r:id="rId63"/>
    <p:sldId id="296" r:id="rId64"/>
    <p:sldId id="297" r:id="rId65"/>
    <p:sldId id="298" r:id="rId66"/>
    <p:sldId id="299" r:id="rId67"/>
    <p:sldId id="301" r:id="rId68"/>
    <p:sldId id="300" r:id="rId69"/>
    <p:sldId id="302" r:id="rId70"/>
    <p:sldId id="314" r:id="rId71"/>
    <p:sldId id="332" r:id="rId72"/>
    <p:sldId id="352" r:id="rId73"/>
    <p:sldId id="335" r:id="rId74"/>
    <p:sldId id="336"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7" autoAdjust="0"/>
    <p:restoredTop sz="94660"/>
  </p:normalViewPr>
  <p:slideViewPr>
    <p:cSldViewPr snapToGrid="0">
      <p:cViewPr varScale="1">
        <p:scale>
          <a:sx n="80" d="100"/>
          <a:sy n="80" d="100"/>
        </p:scale>
        <p:origin x="6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95008-0A8F-4336-BB96-5B7796E6C7AE}"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48B07-0587-410C-A5C7-6F4E0FBDE142}" type="slidenum">
              <a:rPr lang="en-US" smtClean="0"/>
              <a:t>‹#›</a:t>
            </a:fld>
            <a:endParaRPr lang="en-US"/>
          </a:p>
        </p:txBody>
      </p:sp>
    </p:spTree>
    <p:extLst>
      <p:ext uri="{BB962C8B-B14F-4D97-AF65-F5344CB8AC3E}">
        <p14:creationId xmlns:p14="http://schemas.microsoft.com/office/powerpoint/2010/main" val="620508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a:t>
            </a:fld>
            <a:endParaRPr lang="en-US"/>
          </a:p>
        </p:txBody>
      </p:sp>
    </p:spTree>
    <p:extLst>
      <p:ext uri="{BB962C8B-B14F-4D97-AF65-F5344CB8AC3E}">
        <p14:creationId xmlns:p14="http://schemas.microsoft.com/office/powerpoint/2010/main" val="315433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10</a:t>
            </a:fld>
            <a:endParaRPr lang="en-US"/>
          </a:p>
        </p:txBody>
      </p:sp>
    </p:spTree>
    <p:extLst>
      <p:ext uri="{BB962C8B-B14F-4D97-AF65-F5344CB8AC3E}">
        <p14:creationId xmlns:p14="http://schemas.microsoft.com/office/powerpoint/2010/main" val="2812733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11</a:t>
            </a:fld>
            <a:endParaRPr lang="en-US"/>
          </a:p>
        </p:txBody>
      </p:sp>
    </p:spTree>
    <p:extLst>
      <p:ext uri="{BB962C8B-B14F-4D97-AF65-F5344CB8AC3E}">
        <p14:creationId xmlns:p14="http://schemas.microsoft.com/office/powerpoint/2010/main" val="259732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12</a:t>
            </a:fld>
            <a:endParaRPr lang="en-US"/>
          </a:p>
        </p:txBody>
      </p:sp>
    </p:spTree>
    <p:extLst>
      <p:ext uri="{BB962C8B-B14F-4D97-AF65-F5344CB8AC3E}">
        <p14:creationId xmlns:p14="http://schemas.microsoft.com/office/powerpoint/2010/main" val="286196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13</a:t>
            </a:fld>
            <a:endParaRPr lang="en-US"/>
          </a:p>
        </p:txBody>
      </p:sp>
    </p:spTree>
    <p:extLst>
      <p:ext uri="{BB962C8B-B14F-4D97-AF65-F5344CB8AC3E}">
        <p14:creationId xmlns:p14="http://schemas.microsoft.com/office/powerpoint/2010/main" val="201152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14</a:t>
            </a:fld>
            <a:endParaRPr lang="en-US"/>
          </a:p>
        </p:txBody>
      </p:sp>
    </p:spTree>
    <p:extLst>
      <p:ext uri="{BB962C8B-B14F-4D97-AF65-F5344CB8AC3E}">
        <p14:creationId xmlns:p14="http://schemas.microsoft.com/office/powerpoint/2010/main" val="44325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15</a:t>
            </a:fld>
            <a:endParaRPr lang="en-US"/>
          </a:p>
        </p:txBody>
      </p:sp>
    </p:spTree>
    <p:extLst>
      <p:ext uri="{BB962C8B-B14F-4D97-AF65-F5344CB8AC3E}">
        <p14:creationId xmlns:p14="http://schemas.microsoft.com/office/powerpoint/2010/main" val="75959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16</a:t>
            </a:fld>
            <a:endParaRPr lang="en-US"/>
          </a:p>
        </p:txBody>
      </p:sp>
    </p:spTree>
    <p:extLst>
      <p:ext uri="{BB962C8B-B14F-4D97-AF65-F5344CB8AC3E}">
        <p14:creationId xmlns:p14="http://schemas.microsoft.com/office/powerpoint/2010/main" val="3243095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17</a:t>
            </a:fld>
            <a:endParaRPr lang="en-US"/>
          </a:p>
        </p:txBody>
      </p:sp>
    </p:spTree>
    <p:extLst>
      <p:ext uri="{BB962C8B-B14F-4D97-AF65-F5344CB8AC3E}">
        <p14:creationId xmlns:p14="http://schemas.microsoft.com/office/powerpoint/2010/main" val="3621760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18</a:t>
            </a:fld>
            <a:endParaRPr lang="en-US"/>
          </a:p>
        </p:txBody>
      </p:sp>
    </p:spTree>
    <p:extLst>
      <p:ext uri="{BB962C8B-B14F-4D97-AF65-F5344CB8AC3E}">
        <p14:creationId xmlns:p14="http://schemas.microsoft.com/office/powerpoint/2010/main" val="112844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19</a:t>
            </a:fld>
            <a:endParaRPr lang="en-US"/>
          </a:p>
        </p:txBody>
      </p:sp>
    </p:spTree>
    <p:extLst>
      <p:ext uri="{BB962C8B-B14F-4D97-AF65-F5344CB8AC3E}">
        <p14:creationId xmlns:p14="http://schemas.microsoft.com/office/powerpoint/2010/main" val="46792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a:t>
            </a:fld>
            <a:endParaRPr lang="en-US"/>
          </a:p>
        </p:txBody>
      </p:sp>
    </p:spTree>
    <p:extLst>
      <p:ext uri="{BB962C8B-B14F-4D97-AF65-F5344CB8AC3E}">
        <p14:creationId xmlns:p14="http://schemas.microsoft.com/office/powerpoint/2010/main" val="4038699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20</a:t>
            </a:fld>
            <a:endParaRPr lang="en-US"/>
          </a:p>
        </p:txBody>
      </p:sp>
    </p:spTree>
    <p:extLst>
      <p:ext uri="{BB962C8B-B14F-4D97-AF65-F5344CB8AC3E}">
        <p14:creationId xmlns:p14="http://schemas.microsoft.com/office/powerpoint/2010/main" val="583450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21</a:t>
            </a:fld>
            <a:endParaRPr lang="en-US"/>
          </a:p>
        </p:txBody>
      </p:sp>
    </p:spTree>
    <p:extLst>
      <p:ext uri="{BB962C8B-B14F-4D97-AF65-F5344CB8AC3E}">
        <p14:creationId xmlns:p14="http://schemas.microsoft.com/office/powerpoint/2010/main" val="3361866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22</a:t>
            </a:fld>
            <a:endParaRPr lang="en-US"/>
          </a:p>
        </p:txBody>
      </p:sp>
    </p:spTree>
    <p:extLst>
      <p:ext uri="{BB962C8B-B14F-4D97-AF65-F5344CB8AC3E}">
        <p14:creationId xmlns:p14="http://schemas.microsoft.com/office/powerpoint/2010/main" val="27968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23</a:t>
            </a:fld>
            <a:endParaRPr lang="en-US"/>
          </a:p>
        </p:txBody>
      </p:sp>
    </p:spTree>
    <p:extLst>
      <p:ext uri="{BB962C8B-B14F-4D97-AF65-F5344CB8AC3E}">
        <p14:creationId xmlns:p14="http://schemas.microsoft.com/office/powerpoint/2010/main" val="3855273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24</a:t>
            </a:fld>
            <a:endParaRPr lang="en-US"/>
          </a:p>
        </p:txBody>
      </p:sp>
    </p:spTree>
    <p:extLst>
      <p:ext uri="{BB962C8B-B14F-4D97-AF65-F5344CB8AC3E}">
        <p14:creationId xmlns:p14="http://schemas.microsoft.com/office/powerpoint/2010/main" val="3678224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25</a:t>
            </a:fld>
            <a:endParaRPr lang="en-US"/>
          </a:p>
        </p:txBody>
      </p:sp>
    </p:spTree>
    <p:extLst>
      <p:ext uri="{BB962C8B-B14F-4D97-AF65-F5344CB8AC3E}">
        <p14:creationId xmlns:p14="http://schemas.microsoft.com/office/powerpoint/2010/main" val="3645704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26</a:t>
            </a:fld>
            <a:endParaRPr lang="en-US"/>
          </a:p>
        </p:txBody>
      </p:sp>
    </p:spTree>
    <p:extLst>
      <p:ext uri="{BB962C8B-B14F-4D97-AF65-F5344CB8AC3E}">
        <p14:creationId xmlns:p14="http://schemas.microsoft.com/office/powerpoint/2010/main" val="3580152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27</a:t>
            </a:fld>
            <a:endParaRPr lang="en-US"/>
          </a:p>
        </p:txBody>
      </p:sp>
    </p:spTree>
    <p:extLst>
      <p:ext uri="{BB962C8B-B14F-4D97-AF65-F5344CB8AC3E}">
        <p14:creationId xmlns:p14="http://schemas.microsoft.com/office/powerpoint/2010/main" val="3358483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28</a:t>
            </a:fld>
            <a:endParaRPr lang="en-US"/>
          </a:p>
        </p:txBody>
      </p:sp>
    </p:spTree>
    <p:extLst>
      <p:ext uri="{BB962C8B-B14F-4D97-AF65-F5344CB8AC3E}">
        <p14:creationId xmlns:p14="http://schemas.microsoft.com/office/powerpoint/2010/main" val="1363463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29</a:t>
            </a:fld>
            <a:endParaRPr lang="en-US"/>
          </a:p>
        </p:txBody>
      </p:sp>
    </p:spTree>
    <p:extLst>
      <p:ext uri="{BB962C8B-B14F-4D97-AF65-F5344CB8AC3E}">
        <p14:creationId xmlns:p14="http://schemas.microsoft.com/office/powerpoint/2010/main" val="40903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a:t>
            </a:fld>
            <a:endParaRPr lang="en-US"/>
          </a:p>
        </p:txBody>
      </p:sp>
    </p:spTree>
    <p:extLst>
      <p:ext uri="{BB962C8B-B14F-4D97-AF65-F5344CB8AC3E}">
        <p14:creationId xmlns:p14="http://schemas.microsoft.com/office/powerpoint/2010/main" val="957944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30</a:t>
            </a:fld>
            <a:endParaRPr lang="en-US"/>
          </a:p>
        </p:txBody>
      </p:sp>
    </p:spTree>
    <p:extLst>
      <p:ext uri="{BB962C8B-B14F-4D97-AF65-F5344CB8AC3E}">
        <p14:creationId xmlns:p14="http://schemas.microsoft.com/office/powerpoint/2010/main" val="276555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31</a:t>
            </a:fld>
            <a:endParaRPr lang="en-US"/>
          </a:p>
        </p:txBody>
      </p:sp>
    </p:spTree>
    <p:extLst>
      <p:ext uri="{BB962C8B-B14F-4D97-AF65-F5344CB8AC3E}">
        <p14:creationId xmlns:p14="http://schemas.microsoft.com/office/powerpoint/2010/main" val="2032971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32</a:t>
            </a:fld>
            <a:endParaRPr lang="en-US"/>
          </a:p>
        </p:txBody>
      </p:sp>
    </p:spTree>
    <p:extLst>
      <p:ext uri="{BB962C8B-B14F-4D97-AF65-F5344CB8AC3E}">
        <p14:creationId xmlns:p14="http://schemas.microsoft.com/office/powerpoint/2010/main" val="1739580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33</a:t>
            </a:fld>
            <a:endParaRPr lang="en-US"/>
          </a:p>
        </p:txBody>
      </p:sp>
    </p:spTree>
    <p:extLst>
      <p:ext uri="{BB962C8B-B14F-4D97-AF65-F5344CB8AC3E}">
        <p14:creationId xmlns:p14="http://schemas.microsoft.com/office/powerpoint/2010/main" val="3929622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34</a:t>
            </a:fld>
            <a:endParaRPr lang="en-US"/>
          </a:p>
        </p:txBody>
      </p:sp>
    </p:spTree>
    <p:extLst>
      <p:ext uri="{BB962C8B-B14F-4D97-AF65-F5344CB8AC3E}">
        <p14:creationId xmlns:p14="http://schemas.microsoft.com/office/powerpoint/2010/main" val="4017904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35</a:t>
            </a:fld>
            <a:endParaRPr lang="en-US"/>
          </a:p>
        </p:txBody>
      </p:sp>
    </p:spTree>
    <p:extLst>
      <p:ext uri="{BB962C8B-B14F-4D97-AF65-F5344CB8AC3E}">
        <p14:creationId xmlns:p14="http://schemas.microsoft.com/office/powerpoint/2010/main" val="359340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36</a:t>
            </a:fld>
            <a:endParaRPr lang="en-US"/>
          </a:p>
        </p:txBody>
      </p:sp>
    </p:spTree>
    <p:extLst>
      <p:ext uri="{BB962C8B-B14F-4D97-AF65-F5344CB8AC3E}">
        <p14:creationId xmlns:p14="http://schemas.microsoft.com/office/powerpoint/2010/main" val="2545568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37</a:t>
            </a:fld>
            <a:endParaRPr lang="en-US"/>
          </a:p>
        </p:txBody>
      </p:sp>
    </p:spTree>
    <p:extLst>
      <p:ext uri="{BB962C8B-B14F-4D97-AF65-F5344CB8AC3E}">
        <p14:creationId xmlns:p14="http://schemas.microsoft.com/office/powerpoint/2010/main" val="1577602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38</a:t>
            </a:fld>
            <a:endParaRPr lang="en-US"/>
          </a:p>
        </p:txBody>
      </p:sp>
    </p:spTree>
    <p:extLst>
      <p:ext uri="{BB962C8B-B14F-4D97-AF65-F5344CB8AC3E}">
        <p14:creationId xmlns:p14="http://schemas.microsoft.com/office/powerpoint/2010/main" val="56827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39</a:t>
            </a:fld>
            <a:endParaRPr lang="en-US"/>
          </a:p>
        </p:txBody>
      </p:sp>
    </p:spTree>
    <p:extLst>
      <p:ext uri="{BB962C8B-B14F-4D97-AF65-F5344CB8AC3E}">
        <p14:creationId xmlns:p14="http://schemas.microsoft.com/office/powerpoint/2010/main" val="289602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a:t>
            </a:fld>
            <a:endParaRPr lang="en-US"/>
          </a:p>
        </p:txBody>
      </p:sp>
    </p:spTree>
    <p:extLst>
      <p:ext uri="{BB962C8B-B14F-4D97-AF65-F5344CB8AC3E}">
        <p14:creationId xmlns:p14="http://schemas.microsoft.com/office/powerpoint/2010/main" val="33241168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40</a:t>
            </a:fld>
            <a:endParaRPr lang="en-US"/>
          </a:p>
        </p:txBody>
      </p:sp>
    </p:spTree>
    <p:extLst>
      <p:ext uri="{BB962C8B-B14F-4D97-AF65-F5344CB8AC3E}">
        <p14:creationId xmlns:p14="http://schemas.microsoft.com/office/powerpoint/2010/main" val="3129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41</a:t>
            </a:fld>
            <a:endParaRPr lang="en-US"/>
          </a:p>
        </p:txBody>
      </p:sp>
    </p:spTree>
    <p:extLst>
      <p:ext uri="{BB962C8B-B14F-4D97-AF65-F5344CB8AC3E}">
        <p14:creationId xmlns:p14="http://schemas.microsoft.com/office/powerpoint/2010/main" val="3393956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42</a:t>
            </a:fld>
            <a:endParaRPr lang="en-US"/>
          </a:p>
        </p:txBody>
      </p:sp>
    </p:spTree>
    <p:extLst>
      <p:ext uri="{BB962C8B-B14F-4D97-AF65-F5344CB8AC3E}">
        <p14:creationId xmlns:p14="http://schemas.microsoft.com/office/powerpoint/2010/main" val="2324627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43</a:t>
            </a:fld>
            <a:endParaRPr lang="en-US"/>
          </a:p>
        </p:txBody>
      </p:sp>
    </p:spTree>
    <p:extLst>
      <p:ext uri="{BB962C8B-B14F-4D97-AF65-F5344CB8AC3E}">
        <p14:creationId xmlns:p14="http://schemas.microsoft.com/office/powerpoint/2010/main" val="3303965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44</a:t>
            </a:fld>
            <a:endParaRPr lang="en-US"/>
          </a:p>
        </p:txBody>
      </p:sp>
    </p:spTree>
    <p:extLst>
      <p:ext uri="{BB962C8B-B14F-4D97-AF65-F5344CB8AC3E}">
        <p14:creationId xmlns:p14="http://schemas.microsoft.com/office/powerpoint/2010/main" val="3085598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45</a:t>
            </a:fld>
            <a:endParaRPr lang="en-US"/>
          </a:p>
        </p:txBody>
      </p:sp>
    </p:spTree>
    <p:extLst>
      <p:ext uri="{BB962C8B-B14F-4D97-AF65-F5344CB8AC3E}">
        <p14:creationId xmlns:p14="http://schemas.microsoft.com/office/powerpoint/2010/main" val="979132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46</a:t>
            </a:fld>
            <a:endParaRPr lang="en-US"/>
          </a:p>
        </p:txBody>
      </p:sp>
    </p:spTree>
    <p:extLst>
      <p:ext uri="{BB962C8B-B14F-4D97-AF65-F5344CB8AC3E}">
        <p14:creationId xmlns:p14="http://schemas.microsoft.com/office/powerpoint/2010/main" val="790240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47</a:t>
            </a:fld>
            <a:endParaRPr lang="en-US"/>
          </a:p>
        </p:txBody>
      </p:sp>
    </p:spTree>
    <p:extLst>
      <p:ext uri="{BB962C8B-B14F-4D97-AF65-F5344CB8AC3E}">
        <p14:creationId xmlns:p14="http://schemas.microsoft.com/office/powerpoint/2010/main" val="3971435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48</a:t>
            </a:fld>
            <a:endParaRPr lang="en-US"/>
          </a:p>
        </p:txBody>
      </p:sp>
    </p:spTree>
    <p:extLst>
      <p:ext uri="{BB962C8B-B14F-4D97-AF65-F5344CB8AC3E}">
        <p14:creationId xmlns:p14="http://schemas.microsoft.com/office/powerpoint/2010/main" val="37195116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49</a:t>
            </a:fld>
            <a:endParaRPr lang="en-US"/>
          </a:p>
        </p:txBody>
      </p:sp>
    </p:spTree>
    <p:extLst>
      <p:ext uri="{BB962C8B-B14F-4D97-AF65-F5344CB8AC3E}">
        <p14:creationId xmlns:p14="http://schemas.microsoft.com/office/powerpoint/2010/main" val="212265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a:t>
            </a:fld>
            <a:endParaRPr lang="en-US"/>
          </a:p>
        </p:txBody>
      </p:sp>
    </p:spTree>
    <p:extLst>
      <p:ext uri="{BB962C8B-B14F-4D97-AF65-F5344CB8AC3E}">
        <p14:creationId xmlns:p14="http://schemas.microsoft.com/office/powerpoint/2010/main" val="2612440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50</a:t>
            </a:fld>
            <a:endParaRPr lang="en-US"/>
          </a:p>
        </p:txBody>
      </p:sp>
    </p:spTree>
    <p:extLst>
      <p:ext uri="{BB962C8B-B14F-4D97-AF65-F5344CB8AC3E}">
        <p14:creationId xmlns:p14="http://schemas.microsoft.com/office/powerpoint/2010/main" val="3898030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51</a:t>
            </a:fld>
            <a:endParaRPr lang="en-US"/>
          </a:p>
        </p:txBody>
      </p:sp>
    </p:spTree>
    <p:extLst>
      <p:ext uri="{BB962C8B-B14F-4D97-AF65-F5344CB8AC3E}">
        <p14:creationId xmlns:p14="http://schemas.microsoft.com/office/powerpoint/2010/main" val="1450101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52</a:t>
            </a:fld>
            <a:endParaRPr lang="en-US"/>
          </a:p>
        </p:txBody>
      </p:sp>
    </p:spTree>
    <p:extLst>
      <p:ext uri="{BB962C8B-B14F-4D97-AF65-F5344CB8AC3E}">
        <p14:creationId xmlns:p14="http://schemas.microsoft.com/office/powerpoint/2010/main" val="1046729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53</a:t>
            </a:fld>
            <a:endParaRPr lang="en-US"/>
          </a:p>
        </p:txBody>
      </p:sp>
    </p:spTree>
    <p:extLst>
      <p:ext uri="{BB962C8B-B14F-4D97-AF65-F5344CB8AC3E}">
        <p14:creationId xmlns:p14="http://schemas.microsoft.com/office/powerpoint/2010/main" val="8388641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54</a:t>
            </a:fld>
            <a:endParaRPr lang="en-US"/>
          </a:p>
        </p:txBody>
      </p:sp>
    </p:spTree>
    <p:extLst>
      <p:ext uri="{BB962C8B-B14F-4D97-AF65-F5344CB8AC3E}">
        <p14:creationId xmlns:p14="http://schemas.microsoft.com/office/powerpoint/2010/main" val="2520799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55</a:t>
            </a:fld>
            <a:endParaRPr lang="en-US"/>
          </a:p>
        </p:txBody>
      </p:sp>
    </p:spTree>
    <p:extLst>
      <p:ext uri="{BB962C8B-B14F-4D97-AF65-F5344CB8AC3E}">
        <p14:creationId xmlns:p14="http://schemas.microsoft.com/office/powerpoint/2010/main" val="26358415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56</a:t>
            </a:fld>
            <a:endParaRPr lang="en-US"/>
          </a:p>
        </p:txBody>
      </p:sp>
    </p:spTree>
    <p:extLst>
      <p:ext uri="{BB962C8B-B14F-4D97-AF65-F5344CB8AC3E}">
        <p14:creationId xmlns:p14="http://schemas.microsoft.com/office/powerpoint/2010/main" val="5858900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57</a:t>
            </a:fld>
            <a:endParaRPr lang="en-US"/>
          </a:p>
        </p:txBody>
      </p:sp>
    </p:spTree>
    <p:extLst>
      <p:ext uri="{BB962C8B-B14F-4D97-AF65-F5344CB8AC3E}">
        <p14:creationId xmlns:p14="http://schemas.microsoft.com/office/powerpoint/2010/main" val="3277644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58</a:t>
            </a:fld>
            <a:endParaRPr lang="en-US"/>
          </a:p>
        </p:txBody>
      </p:sp>
    </p:spTree>
    <p:extLst>
      <p:ext uri="{BB962C8B-B14F-4D97-AF65-F5344CB8AC3E}">
        <p14:creationId xmlns:p14="http://schemas.microsoft.com/office/powerpoint/2010/main" val="26233390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59</a:t>
            </a:fld>
            <a:endParaRPr lang="en-US"/>
          </a:p>
        </p:txBody>
      </p:sp>
    </p:spTree>
    <p:extLst>
      <p:ext uri="{BB962C8B-B14F-4D97-AF65-F5344CB8AC3E}">
        <p14:creationId xmlns:p14="http://schemas.microsoft.com/office/powerpoint/2010/main" val="135167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a:t>
            </a:fld>
            <a:endParaRPr lang="en-US"/>
          </a:p>
        </p:txBody>
      </p:sp>
    </p:spTree>
    <p:extLst>
      <p:ext uri="{BB962C8B-B14F-4D97-AF65-F5344CB8AC3E}">
        <p14:creationId xmlns:p14="http://schemas.microsoft.com/office/powerpoint/2010/main" val="10870495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60</a:t>
            </a:fld>
            <a:endParaRPr lang="en-US"/>
          </a:p>
        </p:txBody>
      </p:sp>
    </p:spTree>
    <p:extLst>
      <p:ext uri="{BB962C8B-B14F-4D97-AF65-F5344CB8AC3E}">
        <p14:creationId xmlns:p14="http://schemas.microsoft.com/office/powerpoint/2010/main" val="39497063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61</a:t>
            </a:fld>
            <a:endParaRPr lang="en-US"/>
          </a:p>
        </p:txBody>
      </p:sp>
    </p:spTree>
    <p:extLst>
      <p:ext uri="{BB962C8B-B14F-4D97-AF65-F5344CB8AC3E}">
        <p14:creationId xmlns:p14="http://schemas.microsoft.com/office/powerpoint/2010/main" val="29007099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62</a:t>
            </a:fld>
            <a:endParaRPr lang="en-US"/>
          </a:p>
        </p:txBody>
      </p:sp>
    </p:spTree>
    <p:extLst>
      <p:ext uri="{BB962C8B-B14F-4D97-AF65-F5344CB8AC3E}">
        <p14:creationId xmlns:p14="http://schemas.microsoft.com/office/powerpoint/2010/main" val="26921074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63</a:t>
            </a:fld>
            <a:endParaRPr lang="en-US"/>
          </a:p>
        </p:txBody>
      </p:sp>
    </p:spTree>
    <p:extLst>
      <p:ext uri="{BB962C8B-B14F-4D97-AF65-F5344CB8AC3E}">
        <p14:creationId xmlns:p14="http://schemas.microsoft.com/office/powerpoint/2010/main" val="24878871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64</a:t>
            </a:fld>
            <a:endParaRPr lang="en-US"/>
          </a:p>
        </p:txBody>
      </p:sp>
    </p:spTree>
    <p:extLst>
      <p:ext uri="{BB962C8B-B14F-4D97-AF65-F5344CB8AC3E}">
        <p14:creationId xmlns:p14="http://schemas.microsoft.com/office/powerpoint/2010/main" val="29927635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65</a:t>
            </a:fld>
            <a:endParaRPr lang="en-US"/>
          </a:p>
        </p:txBody>
      </p:sp>
    </p:spTree>
    <p:extLst>
      <p:ext uri="{BB962C8B-B14F-4D97-AF65-F5344CB8AC3E}">
        <p14:creationId xmlns:p14="http://schemas.microsoft.com/office/powerpoint/2010/main" val="11358450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66</a:t>
            </a:fld>
            <a:endParaRPr lang="en-US"/>
          </a:p>
        </p:txBody>
      </p:sp>
    </p:spTree>
    <p:extLst>
      <p:ext uri="{BB962C8B-B14F-4D97-AF65-F5344CB8AC3E}">
        <p14:creationId xmlns:p14="http://schemas.microsoft.com/office/powerpoint/2010/main" val="11942436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67</a:t>
            </a:fld>
            <a:endParaRPr lang="en-US"/>
          </a:p>
        </p:txBody>
      </p:sp>
    </p:spTree>
    <p:extLst>
      <p:ext uri="{BB962C8B-B14F-4D97-AF65-F5344CB8AC3E}">
        <p14:creationId xmlns:p14="http://schemas.microsoft.com/office/powerpoint/2010/main" val="37191040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68</a:t>
            </a:fld>
            <a:endParaRPr lang="en-US"/>
          </a:p>
        </p:txBody>
      </p:sp>
    </p:spTree>
    <p:extLst>
      <p:ext uri="{BB962C8B-B14F-4D97-AF65-F5344CB8AC3E}">
        <p14:creationId xmlns:p14="http://schemas.microsoft.com/office/powerpoint/2010/main" val="16629071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69</a:t>
            </a:fld>
            <a:endParaRPr lang="en-US"/>
          </a:p>
        </p:txBody>
      </p:sp>
    </p:spTree>
    <p:extLst>
      <p:ext uri="{BB962C8B-B14F-4D97-AF65-F5344CB8AC3E}">
        <p14:creationId xmlns:p14="http://schemas.microsoft.com/office/powerpoint/2010/main" val="2889495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a:t>
            </a:fld>
            <a:endParaRPr lang="en-US"/>
          </a:p>
        </p:txBody>
      </p:sp>
    </p:spTree>
    <p:extLst>
      <p:ext uri="{BB962C8B-B14F-4D97-AF65-F5344CB8AC3E}">
        <p14:creationId xmlns:p14="http://schemas.microsoft.com/office/powerpoint/2010/main" val="29528825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70</a:t>
            </a:fld>
            <a:endParaRPr lang="en-US"/>
          </a:p>
        </p:txBody>
      </p:sp>
    </p:spTree>
    <p:extLst>
      <p:ext uri="{BB962C8B-B14F-4D97-AF65-F5344CB8AC3E}">
        <p14:creationId xmlns:p14="http://schemas.microsoft.com/office/powerpoint/2010/main" val="39252989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71</a:t>
            </a:fld>
            <a:endParaRPr lang="en-US"/>
          </a:p>
        </p:txBody>
      </p:sp>
    </p:spTree>
    <p:extLst>
      <p:ext uri="{BB962C8B-B14F-4D97-AF65-F5344CB8AC3E}">
        <p14:creationId xmlns:p14="http://schemas.microsoft.com/office/powerpoint/2010/main" val="25285363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72</a:t>
            </a:fld>
            <a:endParaRPr lang="en-US"/>
          </a:p>
        </p:txBody>
      </p:sp>
    </p:spTree>
    <p:extLst>
      <p:ext uri="{BB962C8B-B14F-4D97-AF65-F5344CB8AC3E}">
        <p14:creationId xmlns:p14="http://schemas.microsoft.com/office/powerpoint/2010/main" val="5379659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73</a:t>
            </a:fld>
            <a:endParaRPr lang="en-US"/>
          </a:p>
        </p:txBody>
      </p:sp>
    </p:spTree>
    <p:extLst>
      <p:ext uri="{BB962C8B-B14F-4D97-AF65-F5344CB8AC3E}">
        <p14:creationId xmlns:p14="http://schemas.microsoft.com/office/powerpoint/2010/main" val="8363687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74</a:t>
            </a:fld>
            <a:endParaRPr lang="en-US"/>
          </a:p>
        </p:txBody>
      </p:sp>
    </p:spTree>
    <p:extLst>
      <p:ext uri="{BB962C8B-B14F-4D97-AF65-F5344CB8AC3E}">
        <p14:creationId xmlns:p14="http://schemas.microsoft.com/office/powerpoint/2010/main" val="4601377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75</a:t>
            </a:fld>
            <a:endParaRPr lang="en-US"/>
          </a:p>
        </p:txBody>
      </p:sp>
    </p:spTree>
    <p:extLst>
      <p:ext uri="{BB962C8B-B14F-4D97-AF65-F5344CB8AC3E}">
        <p14:creationId xmlns:p14="http://schemas.microsoft.com/office/powerpoint/2010/main" val="456276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76</a:t>
            </a:fld>
            <a:endParaRPr lang="en-US"/>
          </a:p>
        </p:txBody>
      </p:sp>
    </p:spTree>
    <p:extLst>
      <p:ext uri="{BB962C8B-B14F-4D97-AF65-F5344CB8AC3E}">
        <p14:creationId xmlns:p14="http://schemas.microsoft.com/office/powerpoint/2010/main" val="42541484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77</a:t>
            </a:fld>
            <a:endParaRPr lang="en-US"/>
          </a:p>
        </p:txBody>
      </p:sp>
    </p:spTree>
    <p:extLst>
      <p:ext uri="{BB962C8B-B14F-4D97-AF65-F5344CB8AC3E}">
        <p14:creationId xmlns:p14="http://schemas.microsoft.com/office/powerpoint/2010/main" val="1975570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78</a:t>
            </a:fld>
            <a:endParaRPr lang="en-US"/>
          </a:p>
        </p:txBody>
      </p:sp>
    </p:spTree>
    <p:extLst>
      <p:ext uri="{BB962C8B-B14F-4D97-AF65-F5344CB8AC3E}">
        <p14:creationId xmlns:p14="http://schemas.microsoft.com/office/powerpoint/2010/main" val="27316764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79</a:t>
            </a:fld>
            <a:endParaRPr lang="en-US"/>
          </a:p>
        </p:txBody>
      </p:sp>
    </p:spTree>
    <p:extLst>
      <p:ext uri="{BB962C8B-B14F-4D97-AF65-F5344CB8AC3E}">
        <p14:creationId xmlns:p14="http://schemas.microsoft.com/office/powerpoint/2010/main" val="406418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a:t>
            </a:fld>
            <a:endParaRPr lang="en-US"/>
          </a:p>
        </p:txBody>
      </p:sp>
    </p:spTree>
    <p:extLst>
      <p:ext uri="{BB962C8B-B14F-4D97-AF65-F5344CB8AC3E}">
        <p14:creationId xmlns:p14="http://schemas.microsoft.com/office/powerpoint/2010/main" val="38301548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80</a:t>
            </a:fld>
            <a:endParaRPr lang="en-US"/>
          </a:p>
        </p:txBody>
      </p:sp>
    </p:spTree>
    <p:extLst>
      <p:ext uri="{BB962C8B-B14F-4D97-AF65-F5344CB8AC3E}">
        <p14:creationId xmlns:p14="http://schemas.microsoft.com/office/powerpoint/2010/main" val="31427934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81</a:t>
            </a:fld>
            <a:endParaRPr lang="en-US"/>
          </a:p>
        </p:txBody>
      </p:sp>
    </p:spTree>
    <p:extLst>
      <p:ext uri="{BB962C8B-B14F-4D97-AF65-F5344CB8AC3E}">
        <p14:creationId xmlns:p14="http://schemas.microsoft.com/office/powerpoint/2010/main" val="332412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82</a:t>
            </a:fld>
            <a:endParaRPr lang="en-US"/>
          </a:p>
        </p:txBody>
      </p:sp>
    </p:spTree>
    <p:extLst>
      <p:ext uri="{BB962C8B-B14F-4D97-AF65-F5344CB8AC3E}">
        <p14:creationId xmlns:p14="http://schemas.microsoft.com/office/powerpoint/2010/main" val="8158796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83</a:t>
            </a:fld>
            <a:endParaRPr lang="en-US"/>
          </a:p>
        </p:txBody>
      </p:sp>
    </p:spTree>
    <p:extLst>
      <p:ext uri="{BB962C8B-B14F-4D97-AF65-F5344CB8AC3E}">
        <p14:creationId xmlns:p14="http://schemas.microsoft.com/office/powerpoint/2010/main" val="38901249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84</a:t>
            </a:fld>
            <a:endParaRPr lang="en-US"/>
          </a:p>
        </p:txBody>
      </p:sp>
    </p:spTree>
    <p:extLst>
      <p:ext uri="{BB962C8B-B14F-4D97-AF65-F5344CB8AC3E}">
        <p14:creationId xmlns:p14="http://schemas.microsoft.com/office/powerpoint/2010/main" val="16463077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85</a:t>
            </a:fld>
            <a:endParaRPr lang="en-US"/>
          </a:p>
        </p:txBody>
      </p:sp>
    </p:spTree>
    <p:extLst>
      <p:ext uri="{BB962C8B-B14F-4D97-AF65-F5344CB8AC3E}">
        <p14:creationId xmlns:p14="http://schemas.microsoft.com/office/powerpoint/2010/main" val="15664773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86</a:t>
            </a:fld>
            <a:endParaRPr lang="en-US"/>
          </a:p>
        </p:txBody>
      </p:sp>
    </p:spTree>
    <p:extLst>
      <p:ext uri="{BB962C8B-B14F-4D97-AF65-F5344CB8AC3E}">
        <p14:creationId xmlns:p14="http://schemas.microsoft.com/office/powerpoint/2010/main" val="20471004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87</a:t>
            </a:fld>
            <a:endParaRPr lang="en-US"/>
          </a:p>
        </p:txBody>
      </p:sp>
    </p:spTree>
    <p:extLst>
      <p:ext uri="{BB962C8B-B14F-4D97-AF65-F5344CB8AC3E}">
        <p14:creationId xmlns:p14="http://schemas.microsoft.com/office/powerpoint/2010/main" val="32382327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88</a:t>
            </a:fld>
            <a:endParaRPr lang="en-US"/>
          </a:p>
        </p:txBody>
      </p:sp>
    </p:spTree>
    <p:extLst>
      <p:ext uri="{BB962C8B-B14F-4D97-AF65-F5344CB8AC3E}">
        <p14:creationId xmlns:p14="http://schemas.microsoft.com/office/powerpoint/2010/main" val="51553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48B07-0587-410C-A5C7-6F4E0FBDE142}" type="slidenum">
              <a:rPr lang="en-US" smtClean="0"/>
              <a:t>9</a:t>
            </a:fld>
            <a:endParaRPr lang="en-US"/>
          </a:p>
        </p:txBody>
      </p:sp>
    </p:spTree>
    <p:extLst>
      <p:ext uri="{BB962C8B-B14F-4D97-AF65-F5344CB8AC3E}">
        <p14:creationId xmlns:p14="http://schemas.microsoft.com/office/powerpoint/2010/main" val="42648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93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37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520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03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869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26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01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54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8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09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95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6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53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0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47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23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52105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de.slideshare.net/planetcassandra/cassandra-day-sv-2014-fundamentals-of-apache-cassandra-data-modeling"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de.slideshare.net/planetcassandra/data-modeling-with-travis-pri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github.com/edanuff/CassandraCompositeType"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github.com/edanuff/CassandraCompositeType"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github.com/edanuff/CassandraCompositeType"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s://github.com/jhseu/pycass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github.com/edanuff/CassandraCompositeType"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hyperlink" Target="https://www.youtube.com/user/DataStax" TargetMode="External"/><Relationship Id="rId3" Type="http://schemas.openxmlformats.org/officeDocument/2006/relationships/hyperlink" Target="http://cassandra.apache.org/" TargetMode="External"/><Relationship Id="rId7" Type="http://schemas.openxmlformats.org/officeDocument/2006/relationships/hyperlink" Target="https://www.youtube.com/user/PlanetCassandra"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s://de.slideshare.net/DataStax/presentations" TargetMode="External"/><Relationship Id="rId11" Type="http://schemas.openxmlformats.org/officeDocument/2006/relationships/hyperlink" Target="https://academy.datastax.com/planet-cassandra/cassandra-training/" TargetMode="External"/><Relationship Id="rId5" Type="http://schemas.openxmlformats.org/officeDocument/2006/relationships/hyperlink" Target="https://www.slideshare.net/planetcassandra/presentations" TargetMode="External"/><Relationship Id="rId10" Type="http://schemas.openxmlformats.org/officeDocument/2006/relationships/hyperlink" Target="http://www.datastax.com/docs/" TargetMode="External"/><Relationship Id="rId4" Type="http://schemas.openxmlformats.org/officeDocument/2006/relationships/hyperlink" Target="http://planetcassandra.org/" TargetMode="External"/><Relationship Id="rId9" Type="http://schemas.openxmlformats.org/officeDocument/2006/relationships/hyperlink" Target="http://www.datastax.com/dev/blog/"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apache/cassandra/blob/cassandra-2.0.1/src/java/org/apache/cassandra/service/StorageProxy.java#L202"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apache/cassandra/tree/trunk/examples/triggers"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hyperlink" Target="https://issues.apache.org/jira/browse/CASSANDRA-5932?focusedCommentId=13781506&amp;page=com.atlassian.jira.plugin.system.issuetabpanels:comment-tabpanel#comment-13781506"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907424" cy="2971801"/>
          </a:xfrm>
        </p:spPr>
        <p:txBody>
          <a:bodyPr/>
          <a:lstStyle/>
          <a:p>
            <a:pPr algn="l"/>
            <a:r>
              <a:rPr lang="en-US" dirty="0"/>
              <a:t>Introduction to Cassandra</a:t>
            </a:r>
          </a:p>
        </p:txBody>
      </p:sp>
    </p:spTree>
    <p:extLst>
      <p:ext uri="{BB962C8B-B14F-4D97-AF65-F5344CB8AC3E}">
        <p14:creationId xmlns:p14="http://schemas.microsoft.com/office/powerpoint/2010/main" val="297208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Partition and Replica Placement</a:t>
            </a:r>
          </a:p>
        </p:txBody>
      </p:sp>
      <p:sp>
        <p:nvSpPr>
          <p:cNvPr id="3" name="Text Placeholder 2"/>
          <p:cNvSpPr>
            <a:spLocks noGrp="1"/>
          </p:cNvSpPr>
          <p:nvPr>
            <p:ph type="body" idx="1"/>
          </p:nvPr>
        </p:nvSpPr>
        <p:spPr/>
        <p:txBody>
          <a:bodyPr/>
          <a:lstStyle/>
          <a:p>
            <a:r>
              <a:rPr lang="en-US" dirty="0">
                <a:solidFill>
                  <a:schemeClr val="accent1"/>
                </a:solidFill>
              </a:rPr>
              <a:t>Partitioning</a:t>
            </a:r>
          </a:p>
        </p:txBody>
      </p:sp>
      <p:sp>
        <p:nvSpPr>
          <p:cNvPr id="5" name="Content Placeholder 4"/>
          <p:cNvSpPr>
            <a:spLocks noGrp="1"/>
          </p:cNvSpPr>
          <p:nvPr>
            <p:ph sz="half" idx="2"/>
          </p:nvPr>
        </p:nvSpPr>
        <p:spPr/>
        <p:txBody>
          <a:bodyPr/>
          <a:lstStyle/>
          <a:p>
            <a:r>
              <a:rPr lang="en-US" dirty="0"/>
              <a:t>Random</a:t>
            </a:r>
          </a:p>
          <a:p>
            <a:pPr lvl="1"/>
            <a:r>
              <a:rPr lang="en-US" dirty="0"/>
              <a:t>128bit namespace, (MD5)</a:t>
            </a:r>
          </a:p>
          <a:p>
            <a:pPr lvl="1"/>
            <a:r>
              <a:rPr lang="en-US" dirty="0"/>
              <a:t>Good distribution</a:t>
            </a:r>
          </a:p>
          <a:p>
            <a:r>
              <a:rPr lang="en-US" dirty="0"/>
              <a:t>Order Preserving</a:t>
            </a:r>
          </a:p>
          <a:p>
            <a:pPr lvl="1"/>
            <a:r>
              <a:rPr lang="en-US" dirty="0"/>
              <a:t>Tokens determine namespace</a:t>
            </a:r>
          </a:p>
          <a:p>
            <a:pPr lvl="1"/>
            <a:r>
              <a:rPr lang="en-US" dirty="0"/>
              <a:t>Natural order (lexicographical)</a:t>
            </a:r>
          </a:p>
          <a:p>
            <a:pPr lvl="1"/>
            <a:r>
              <a:rPr lang="en-US" dirty="0"/>
              <a:t>Range / cover queries</a:t>
            </a:r>
          </a:p>
        </p:txBody>
      </p:sp>
      <p:sp>
        <p:nvSpPr>
          <p:cNvPr id="6" name="Text Placeholder 5"/>
          <p:cNvSpPr>
            <a:spLocks noGrp="1"/>
          </p:cNvSpPr>
          <p:nvPr>
            <p:ph type="body" sz="quarter" idx="3"/>
          </p:nvPr>
        </p:nvSpPr>
        <p:spPr/>
        <p:txBody>
          <a:bodyPr/>
          <a:lstStyle/>
          <a:p>
            <a:r>
              <a:rPr lang="en-US" dirty="0">
                <a:solidFill>
                  <a:schemeClr val="accent1"/>
                </a:solidFill>
              </a:rPr>
              <a:t>Replica Placement</a:t>
            </a:r>
          </a:p>
        </p:txBody>
      </p:sp>
      <p:sp>
        <p:nvSpPr>
          <p:cNvPr id="7" name="Content Placeholder 6"/>
          <p:cNvSpPr>
            <a:spLocks noGrp="1"/>
          </p:cNvSpPr>
          <p:nvPr>
            <p:ph sz="quarter" idx="4"/>
          </p:nvPr>
        </p:nvSpPr>
        <p:spPr/>
        <p:txBody>
          <a:bodyPr/>
          <a:lstStyle/>
          <a:p>
            <a:r>
              <a:rPr lang="en-US" dirty="0" err="1"/>
              <a:t>SimpleSnitch</a:t>
            </a:r>
            <a:endParaRPr lang="en-US" dirty="0"/>
          </a:p>
          <a:p>
            <a:pPr lvl="1"/>
            <a:r>
              <a:rPr lang="en-US" dirty="0"/>
              <a:t>Default</a:t>
            </a:r>
          </a:p>
          <a:p>
            <a:pPr lvl="1"/>
            <a:r>
              <a:rPr lang="en-US" dirty="0"/>
              <a:t>N-1 successive nodes</a:t>
            </a:r>
          </a:p>
          <a:p>
            <a:r>
              <a:rPr lang="en-US" dirty="0" err="1"/>
              <a:t>RackInferringSnitch</a:t>
            </a:r>
            <a:endParaRPr lang="en-US" dirty="0"/>
          </a:p>
          <a:p>
            <a:pPr lvl="1"/>
            <a:r>
              <a:rPr lang="en-US" dirty="0"/>
              <a:t>Infers DC/rack from IP</a:t>
            </a:r>
          </a:p>
          <a:p>
            <a:r>
              <a:rPr lang="en-US" dirty="0" err="1"/>
              <a:t>PropertyFileSnitch</a:t>
            </a:r>
            <a:endParaRPr lang="en-US" dirty="0"/>
          </a:p>
          <a:p>
            <a:pPr lvl="1"/>
            <a:r>
              <a:rPr lang="en-US" dirty="0"/>
              <a:t>Configured w/ a properties file</a:t>
            </a:r>
          </a:p>
        </p:txBody>
      </p:sp>
    </p:spTree>
    <p:extLst>
      <p:ext uri="{BB962C8B-B14F-4D97-AF65-F5344CB8AC3E}">
        <p14:creationId xmlns:p14="http://schemas.microsoft.com/office/powerpoint/2010/main" val="359857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Partition (Consistent Hashing)</a:t>
            </a:r>
          </a:p>
        </p:txBody>
      </p:sp>
      <p:pic>
        <p:nvPicPr>
          <p:cNvPr id="9" name="Picture 8"/>
          <p:cNvPicPr>
            <a:picLocks noChangeAspect="1"/>
          </p:cNvPicPr>
          <p:nvPr/>
        </p:nvPicPr>
        <p:blipFill>
          <a:blip r:embed="rId3"/>
          <a:stretch>
            <a:fillRect/>
          </a:stretch>
        </p:blipFill>
        <p:spPr>
          <a:xfrm>
            <a:off x="677334" y="1924424"/>
            <a:ext cx="6974042" cy="4772932"/>
          </a:xfrm>
          <a:prstGeom prst="rect">
            <a:avLst/>
          </a:prstGeom>
        </p:spPr>
      </p:pic>
    </p:spTree>
    <p:extLst>
      <p:ext uri="{BB962C8B-B14F-4D97-AF65-F5344CB8AC3E}">
        <p14:creationId xmlns:p14="http://schemas.microsoft.com/office/powerpoint/2010/main" val="27227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Replication across Data Center</a:t>
            </a:r>
          </a:p>
        </p:txBody>
      </p:sp>
      <p:pic>
        <p:nvPicPr>
          <p:cNvPr id="11" name="Picture 10"/>
          <p:cNvPicPr>
            <a:picLocks noChangeAspect="1"/>
          </p:cNvPicPr>
          <p:nvPr/>
        </p:nvPicPr>
        <p:blipFill>
          <a:blip r:embed="rId3"/>
          <a:stretch>
            <a:fillRect/>
          </a:stretch>
        </p:blipFill>
        <p:spPr>
          <a:xfrm>
            <a:off x="677334" y="1930400"/>
            <a:ext cx="8009466" cy="3971745"/>
          </a:xfrm>
          <a:prstGeom prst="rect">
            <a:avLst/>
          </a:prstGeom>
        </p:spPr>
      </p:pic>
    </p:spTree>
    <p:extLst>
      <p:ext uri="{BB962C8B-B14F-4D97-AF65-F5344CB8AC3E}">
        <p14:creationId xmlns:p14="http://schemas.microsoft.com/office/powerpoint/2010/main" val="357309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Elastic Scalability</a:t>
            </a:r>
          </a:p>
        </p:txBody>
      </p:sp>
      <p:sp>
        <p:nvSpPr>
          <p:cNvPr id="7" name="Content Placeholder 6"/>
          <p:cNvSpPr>
            <a:spLocks noGrp="1"/>
          </p:cNvSpPr>
          <p:nvPr>
            <p:ph sz="half" idx="1"/>
          </p:nvPr>
        </p:nvSpPr>
        <p:spPr/>
        <p:txBody>
          <a:bodyPr/>
          <a:lstStyle/>
          <a:p>
            <a:r>
              <a:rPr lang="en-US" dirty="0"/>
              <a:t>Cassandra scales horizontally, </a:t>
            </a:r>
          </a:p>
          <a:p>
            <a:r>
              <a:rPr lang="en-US" dirty="0"/>
              <a:t>Adding of nodes increase performance throughput linearly.</a:t>
            </a:r>
          </a:p>
          <a:p>
            <a:r>
              <a:rPr lang="en-US" dirty="0"/>
              <a:t>Increase / decrease node happen seamlessly.</a:t>
            </a:r>
          </a:p>
        </p:txBody>
      </p:sp>
      <p:pic>
        <p:nvPicPr>
          <p:cNvPr id="9" name="Picture 8"/>
          <p:cNvPicPr>
            <a:picLocks noChangeAspect="1"/>
          </p:cNvPicPr>
          <p:nvPr/>
        </p:nvPicPr>
        <p:blipFill>
          <a:blip r:embed="rId3"/>
          <a:stretch>
            <a:fillRect/>
          </a:stretch>
        </p:blipFill>
        <p:spPr>
          <a:xfrm>
            <a:off x="4975668" y="2091200"/>
            <a:ext cx="4467225" cy="4019550"/>
          </a:xfrm>
          <a:prstGeom prst="rect">
            <a:avLst/>
          </a:prstGeom>
        </p:spPr>
      </p:pic>
    </p:spTree>
    <p:extLst>
      <p:ext uri="{BB962C8B-B14F-4D97-AF65-F5344CB8AC3E}">
        <p14:creationId xmlns:p14="http://schemas.microsoft.com/office/powerpoint/2010/main" val="145727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Scaling Benchmark by Netflix*</a:t>
            </a:r>
          </a:p>
        </p:txBody>
      </p:sp>
      <p:pic>
        <p:nvPicPr>
          <p:cNvPr id="3" name="Picture 2"/>
          <p:cNvPicPr>
            <a:picLocks noChangeAspect="1"/>
          </p:cNvPicPr>
          <p:nvPr/>
        </p:nvPicPr>
        <p:blipFill>
          <a:blip r:embed="rId3"/>
          <a:stretch>
            <a:fillRect/>
          </a:stretch>
        </p:blipFill>
        <p:spPr>
          <a:xfrm>
            <a:off x="677335" y="1930400"/>
            <a:ext cx="8066616" cy="4013633"/>
          </a:xfrm>
          <a:prstGeom prst="rect">
            <a:avLst/>
          </a:prstGeom>
        </p:spPr>
      </p:pic>
    </p:spTree>
    <p:extLst>
      <p:ext uri="{BB962C8B-B14F-4D97-AF65-F5344CB8AC3E}">
        <p14:creationId xmlns:p14="http://schemas.microsoft.com/office/powerpoint/2010/main" val="270314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Netflix Performance Test</a:t>
            </a:r>
          </a:p>
        </p:txBody>
      </p:sp>
      <p:pic>
        <p:nvPicPr>
          <p:cNvPr id="2050" name="Picture 2" descr="https://academy.datastax.com/sites/default/files/netflix-per-node-activ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930399"/>
            <a:ext cx="6804122" cy="471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3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Benchmark from 2011 (Cassandra 0.7.4)* </a:t>
            </a:r>
          </a:p>
        </p:txBody>
      </p:sp>
      <p:pic>
        <p:nvPicPr>
          <p:cNvPr id="9" name="Picture 8"/>
          <p:cNvPicPr>
            <a:picLocks noChangeAspect="1"/>
          </p:cNvPicPr>
          <p:nvPr/>
        </p:nvPicPr>
        <p:blipFill>
          <a:blip r:embed="rId3"/>
          <a:stretch>
            <a:fillRect/>
          </a:stretch>
        </p:blipFill>
        <p:spPr>
          <a:xfrm>
            <a:off x="677334" y="1482130"/>
            <a:ext cx="7243082" cy="5157765"/>
          </a:xfrm>
          <a:prstGeom prst="rect">
            <a:avLst/>
          </a:prstGeom>
        </p:spPr>
      </p:pic>
    </p:spTree>
    <p:extLst>
      <p:ext uri="{BB962C8B-B14F-4D97-AF65-F5344CB8AC3E}">
        <p14:creationId xmlns:p14="http://schemas.microsoft.com/office/powerpoint/2010/main" val="368443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Benchmark from 2013 (Cassandra 1.1.6)*  </a:t>
            </a:r>
          </a:p>
        </p:txBody>
      </p:sp>
      <p:pic>
        <p:nvPicPr>
          <p:cNvPr id="3" name="Picture 2"/>
          <p:cNvPicPr>
            <a:picLocks noChangeAspect="1"/>
          </p:cNvPicPr>
          <p:nvPr/>
        </p:nvPicPr>
        <p:blipFill>
          <a:blip r:embed="rId3"/>
          <a:stretch>
            <a:fillRect/>
          </a:stretch>
        </p:blipFill>
        <p:spPr>
          <a:xfrm>
            <a:off x="677333" y="1930400"/>
            <a:ext cx="8477407" cy="3631156"/>
          </a:xfrm>
          <a:prstGeom prst="rect">
            <a:avLst/>
          </a:prstGeom>
        </p:spPr>
      </p:pic>
    </p:spTree>
    <p:extLst>
      <p:ext uri="{BB962C8B-B14F-4D97-AF65-F5344CB8AC3E}">
        <p14:creationId xmlns:p14="http://schemas.microsoft.com/office/powerpoint/2010/main" val="237257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Mixed read write(2011)  </a:t>
            </a:r>
          </a:p>
        </p:txBody>
      </p:sp>
      <p:pic>
        <p:nvPicPr>
          <p:cNvPr id="1026" name="Picture 2" descr="Image result for cassandra throughput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930400"/>
            <a:ext cx="7786168" cy="416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7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High Availability and Fault Tolerance</a:t>
            </a:r>
          </a:p>
        </p:txBody>
      </p:sp>
      <p:pic>
        <p:nvPicPr>
          <p:cNvPr id="2" name="Picture 1"/>
          <p:cNvPicPr>
            <a:picLocks noChangeAspect="1"/>
          </p:cNvPicPr>
          <p:nvPr/>
        </p:nvPicPr>
        <p:blipFill>
          <a:blip r:embed="rId3"/>
          <a:stretch>
            <a:fillRect/>
          </a:stretch>
        </p:blipFill>
        <p:spPr>
          <a:xfrm>
            <a:off x="677334" y="1930400"/>
            <a:ext cx="7790391" cy="4094220"/>
          </a:xfrm>
          <a:prstGeom prst="rect">
            <a:avLst/>
          </a:prstGeom>
        </p:spPr>
      </p:pic>
    </p:spTree>
    <p:extLst>
      <p:ext uri="{BB962C8B-B14F-4D97-AF65-F5344CB8AC3E}">
        <p14:creationId xmlns:p14="http://schemas.microsoft.com/office/powerpoint/2010/main" val="179168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34889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p:cNvPicPr>
            <a:picLocks noChangeAspect="1"/>
          </p:cNvPicPr>
          <p:nvPr/>
        </p:nvPicPr>
        <p:blipFill>
          <a:blip r:embed="rId3"/>
          <a:stretch>
            <a:fillRect/>
          </a:stretch>
        </p:blipFill>
        <p:spPr>
          <a:xfrm>
            <a:off x="5931232" y="1930400"/>
            <a:ext cx="3115198" cy="3790922"/>
          </a:xfrm>
          <a:prstGeom prst="rect">
            <a:avLst/>
          </a:prstGeom>
        </p:spPr>
      </p:pic>
      <p:sp>
        <p:nvSpPr>
          <p:cNvPr id="5" name="Title 4"/>
          <p:cNvSpPr>
            <a:spLocks noGrp="1"/>
          </p:cNvSpPr>
          <p:nvPr>
            <p:ph type="title"/>
          </p:nvPr>
        </p:nvSpPr>
        <p:spPr>
          <a:xfrm>
            <a:off x="676746" y="609600"/>
            <a:ext cx="3729076" cy="1320800"/>
          </a:xfrm>
        </p:spPr>
        <p:txBody>
          <a:bodyPr anchor="ctr">
            <a:normAutofit/>
          </a:bodyPr>
          <a:lstStyle/>
          <a:p>
            <a:r>
              <a:rPr lang="en-US" dirty="0"/>
              <a:t>Tunable Data Consistency</a:t>
            </a:r>
          </a:p>
        </p:txBody>
      </p:sp>
      <p:sp>
        <p:nvSpPr>
          <p:cNvPr id="11" name="Content Placeholder 10"/>
          <p:cNvSpPr>
            <a:spLocks noGrp="1"/>
          </p:cNvSpPr>
          <p:nvPr>
            <p:ph idx="1"/>
          </p:nvPr>
        </p:nvSpPr>
        <p:spPr>
          <a:xfrm>
            <a:off x="685166" y="2160589"/>
            <a:ext cx="5096797" cy="3560733"/>
          </a:xfrm>
        </p:spPr>
        <p:txBody>
          <a:bodyPr>
            <a:normAutofit/>
          </a:bodyPr>
          <a:lstStyle/>
          <a:p>
            <a:r>
              <a:rPr lang="en-US" dirty="0"/>
              <a:t>Can choose between strong and eventual consistency</a:t>
            </a:r>
          </a:p>
          <a:p>
            <a:r>
              <a:rPr lang="en-US" dirty="0"/>
              <a:t>Can be done per-operation basis, and adjustable for read and write with different consistency level. </a:t>
            </a:r>
          </a:p>
          <a:p>
            <a:r>
              <a:rPr lang="en-US" dirty="0"/>
              <a:t>Conflicts are resolved during reads, as focus lies on write-performance.</a:t>
            </a:r>
          </a:p>
          <a:p>
            <a:r>
              <a:rPr lang="en-US" dirty="0"/>
              <a:t>Handles multi-data center operations</a:t>
            </a:r>
          </a:p>
          <a:p>
            <a:endParaRPr lang="en-US" dirty="0"/>
          </a:p>
        </p:txBody>
      </p:sp>
    </p:spTree>
    <p:extLst>
      <p:ext uri="{BB962C8B-B14F-4D97-AF65-F5344CB8AC3E}">
        <p14:creationId xmlns:p14="http://schemas.microsoft.com/office/powerpoint/2010/main" val="2776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Consistency Level on Read / Write</a:t>
            </a:r>
          </a:p>
        </p:txBody>
      </p:sp>
      <p:pic>
        <p:nvPicPr>
          <p:cNvPr id="3" name="Picture 2"/>
          <p:cNvPicPr>
            <a:picLocks noChangeAspect="1"/>
          </p:cNvPicPr>
          <p:nvPr/>
        </p:nvPicPr>
        <p:blipFill>
          <a:blip r:embed="rId3"/>
          <a:stretch>
            <a:fillRect/>
          </a:stretch>
        </p:blipFill>
        <p:spPr>
          <a:xfrm>
            <a:off x="677334" y="1930400"/>
            <a:ext cx="9065248" cy="3289300"/>
          </a:xfrm>
          <a:prstGeom prst="rect">
            <a:avLst/>
          </a:prstGeom>
        </p:spPr>
      </p:pic>
    </p:spTree>
    <p:extLst>
      <p:ext uri="{BB962C8B-B14F-4D97-AF65-F5344CB8AC3E}">
        <p14:creationId xmlns:p14="http://schemas.microsoft.com/office/powerpoint/2010/main" val="1930042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Choose Consistency Level</a:t>
            </a:r>
          </a:p>
        </p:txBody>
      </p:sp>
      <p:graphicFrame>
        <p:nvGraphicFramePr>
          <p:cNvPr id="4" name="Table 3"/>
          <p:cNvGraphicFramePr>
            <a:graphicFrameLocks noGrp="1"/>
          </p:cNvGraphicFramePr>
          <p:nvPr>
            <p:extLst>
              <p:ext uri="{D42A27DB-BD31-4B8C-83A1-F6EECF244321}">
                <p14:modId xmlns:p14="http://schemas.microsoft.com/office/powerpoint/2010/main" val="1155487935"/>
              </p:ext>
            </p:extLst>
          </p:nvPr>
        </p:nvGraphicFramePr>
        <p:xfrm>
          <a:off x="677334" y="1930400"/>
          <a:ext cx="8128000" cy="3408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9211493"/>
                    </a:ext>
                  </a:extLst>
                </a:gridCol>
                <a:gridCol w="2032000">
                  <a:extLst>
                    <a:ext uri="{9D8B030D-6E8A-4147-A177-3AD203B41FA5}">
                      <a16:colId xmlns:a16="http://schemas.microsoft.com/office/drawing/2014/main" val="3809354193"/>
                    </a:ext>
                  </a:extLst>
                </a:gridCol>
                <a:gridCol w="2032000">
                  <a:extLst>
                    <a:ext uri="{9D8B030D-6E8A-4147-A177-3AD203B41FA5}">
                      <a16:colId xmlns:a16="http://schemas.microsoft.com/office/drawing/2014/main" val="2662108864"/>
                    </a:ext>
                  </a:extLst>
                </a:gridCol>
                <a:gridCol w="2032000">
                  <a:extLst>
                    <a:ext uri="{9D8B030D-6E8A-4147-A177-3AD203B41FA5}">
                      <a16:colId xmlns:a16="http://schemas.microsoft.com/office/drawing/2014/main" val="262114036"/>
                    </a:ext>
                  </a:extLst>
                </a:gridCol>
              </a:tblGrid>
              <a:tr h="370840">
                <a:tc gridSpan="2">
                  <a:txBody>
                    <a:bodyPr/>
                    <a:lstStyle/>
                    <a:p>
                      <a:r>
                        <a:rPr lang="en-US" dirty="0"/>
                        <a:t>Write</a:t>
                      </a:r>
                    </a:p>
                  </a:txBody>
                  <a:tcPr/>
                </a:tc>
                <a:tc hMerge="1">
                  <a:txBody>
                    <a:bodyPr/>
                    <a:lstStyle/>
                    <a:p>
                      <a:endParaRPr lang="en-US"/>
                    </a:p>
                  </a:txBody>
                  <a:tcPr/>
                </a:tc>
                <a:tc gridSpan="2">
                  <a:txBody>
                    <a:bodyPr/>
                    <a:lstStyle/>
                    <a:p>
                      <a:r>
                        <a:rPr lang="en-US" dirty="0"/>
                        <a:t>Read</a:t>
                      </a:r>
                    </a:p>
                  </a:txBody>
                  <a:tcPr/>
                </a:tc>
                <a:tc hMerge="1">
                  <a:txBody>
                    <a:bodyPr/>
                    <a:lstStyle/>
                    <a:p>
                      <a:endParaRPr lang="en-US"/>
                    </a:p>
                  </a:txBody>
                  <a:tcPr/>
                </a:tc>
                <a:extLst>
                  <a:ext uri="{0D108BD9-81ED-4DB2-BD59-A6C34878D82A}">
                    <a16:rowId xmlns:a16="http://schemas.microsoft.com/office/drawing/2014/main" val="3497620153"/>
                  </a:ext>
                </a:extLst>
              </a:tr>
              <a:tr h="370840">
                <a:tc>
                  <a:txBody>
                    <a:bodyPr/>
                    <a:lstStyle/>
                    <a:p>
                      <a:r>
                        <a:rPr lang="en-US" sz="1800" b="1" i="0" u="none" strike="noStrike" kern="1200" baseline="0" dirty="0">
                          <a:solidFill>
                            <a:schemeClr val="dk1"/>
                          </a:solidFill>
                          <a:latin typeface="+mn-lt"/>
                          <a:ea typeface="+mn-ea"/>
                          <a:cs typeface="+mn-cs"/>
                        </a:rPr>
                        <a:t>Level</a:t>
                      </a:r>
                      <a:endParaRPr lang="en-US" dirty="0"/>
                    </a:p>
                  </a:txBody>
                  <a:tcPr/>
                </a:tc>
                <a:tc>
                  <a:txBody>
                    <a:bodyPr/>
                    <a:lstStyle/>
                    <a:p>
                      <a:r>
                        <a:rPr lang="en-US" sz="1800" b="1" i="0" u="none" strike="noStrike" kern="1200" baseline="0" dirty="0">
                          <a:solidFill>
                            <a:schemeClr val="dk1"/>
                          </a:solidFill>
                          <a:latin typeface="+mn-lt"/>
                          <a:ea typeface="+mn-ea"/>
                          <a:cs typeface="+mn-cs"/>
                        </a:rPr>
                        <a:t>Description</a:t>
                      </a:r>
                      <a:endParaRPr lang="en-US" dirty="0"/>
                    </a:p>
                  </a:txBody>
                  <a:tcPr/>
                </a:tc>
                <a:tc>
                  <a:txBody>
                    <a:bodyPr/>
                    <a:lstStyle/>
                    <a:p>
                      <a:r>
                        <a:rPr lang="en-US" sz="1800" b="1" i="0" u="none" strike="noStrike" kern="1200" baseline="0" dirty="0">
                          <a:solidFill>
                            <a:schemeClr val="dk1"/>
                          </a:solidFill>
                          <a:latin typeface="+mn-lt"/>
                          <a:ea typeface="+mn-ea"/>
                          <a:cs typeface="+mn-cs"/>
                        </a:rPr>
                        <a:t>Level</a:t>
                      </a:r>
                      <a:endParaRPr lang="en-US" dirty="0"/>
                    </a:p>
                  </a:txBody>
                  <a:tcPr/>
                </a:tc>
                <a:tc>
                  <a:txBody>
                    <a:bodyPr/>
                    <a:lstStyle/>
                    <a:p>
                      <a:r>
                        <a:rPr lang="en-US" sz="1800" b="1" i="0" u="none" strike="noStrike" kern="1200" baseline="0" dirty="0">
                          <a:solidFill>
                            <a:schemeClr val="dk1"/>
                          </a:solidFill>
                          <a:latin typeface="+mn-lt"/>
                          <a:ea typeface="+mn-ea"/>
                          <a:cs typeface="+mn-cs"/>
                        </a:rPr>
                        <a:t>Description</a:t>
                      </a:r>
                      <a:endParaRPr lang="en-US" dirty="0"/>
                    </a:p>
                  </a:txBody>
                  <a:tcPr/>
                </a:tc>
                <a:extLst>
                  <a:ext uri="{0D108BD9-81ED-4DB2-BD59-A6C34878D82A}">
                    <a16:rowId xmlns:a16="http://schemas.microsoft.com/office/drawing/2014/main" val="3895539065"/>
                  </a:ext>
                </a:extLst>
              </a:tr>
              <a:tr h="370840">
                <a:tc>
                  <a:txBody>
                    <a:bodyPr/>
                    <a:lstStyle/>
                    <a:p>
                      <a:r>
                        <a:rPr lang="en-US" sz="1800" b="0" i="0" u="none" strike="noStrike" kern="1200" baseline="0" dirty="0">
                          <a:solidFill>
                            <a:schemeClr val="dk1"/>
                          </a:solidFill>
                          <a:latin typeface="+mn-lt"/>
                          <a:ea typeface="+mn-ea"/>
                          <a:cs typeface="+mn-cs"/>
                        </a:rPr>
                        <a:t>ANY</a:t>
                      </a:r>
                      <a:endParaRPr lang="en-US" dirty="0"/>
                    </a:p>
                  </a:txBody>
                  <a:tcPr/>
                </a:tc>
                <a:tc>
                  <a:txBody>
                    <a:bodyPr/>
                    <a:lstStyle/>
                    <a:p>
                      <a:r>
                        <a:rPr lang="en-US" sz="1400" b="0" i="0" u="none" strike="noStrike" kern="1200" baseline="0" dirty="0">
                          <a:solidFill>
                            <a:schemeClr val="dk1"/>
                          </a:solidFill>
                          <a:latin typeface="+mn-lt"/>
                          <a:ea typeface="+mn-ea"/>
                          <a:cs typeface="+mn-cs"/>
                        </a:rPr>
                        <a:t>1 replica (including Hinted Handoff)</a:t>
                      </a:r>
                      <a:endParaRPr lang="en-US" sz="1400"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12810929"/>
                  </a:ext>
                </a:extLst>
              </a:tr>
              <a:tr h="370840">
                <a:tc>
                  <a:txBody>
                    <a:bodyPr/>
                    <a:lstStyle/>
                    <a:p>
                      <a:r>
                        <a:rPr lang="en-US" sz="1800" b="0" i="0" u="none" strike="noStrike" kern="1200" baseline="0" dirty="0">
                          <a:solidFill>
                            <a:schemeClr val="dk1"/>
                          </a:solidFill>
                          <a:latin typeface="+mn-lt"/>
                          <a:ea typeface="+mn-ea"/>
                          <a:cs typeface="+mn-cs"/>
                        </a:rPr>
                        <a:t>ONE</a:t>
                      </a:r>
                      <a:endParaRPr lang="en-US" dirty="0"/>
                    </a:p>
                  </a:txBody>
                  <a:tcPr/>
                </a:tc>
                <a:tc>
                  <a:txBody>
                    <a:bodyPr/>
                    <a:lstStyle/>
                    <a:p>
                      <a:r>
                        <a:rPr lang="en-US" sz="1600" b="0" i="0" u="none" strike="noStrike" kern="1200" baseline="0" dirty="0">
                          <a:solidFill>
                            <a:schemeClr val="dk1"/>
                          </a:solidFill>
                          <a:latin typeface="+mn-lt"/>
                          <a:ea typeface="+mn-ea"/>
                          <a:cs typeface="+mn-cs"/>
                        </a:rPr>
                        <a:t>1 replica</a:t>
                      </a:r>
                      <a:endParaRPr lang="en-US" sz="2000" dirty="0"/>
                    </a:p>
                  </a:txBody>
                  <a:tcPr/>
                </a:tc>
                <a:tc>
                  <a:txBody>
                    <a:bodyPr/>
                    <a:lstStyle/>
                    <a:p>
                      <a:r>
                        <a:rPr lang="en-US" sz="1800" b="0" i="0" u="none" strike="noStrike" kern="1200" baseline="0" dirty="0">
                          <a:solidFill>
                            <a:schemeClr val="dk1"/>
                          </a:solidFill>
                          <a:latin typeface="+mn-lt"/>
                          <a:ea typeface="+mn-ea"/>
                          <a:cs typeface="+mn-cs"/>
                        </a:rPr>
                        <a:t>ONE</a:t>
                      </a:r>
                      <a:endParaRPr lang="en-US" dirty="0"/>
                    </a:p>
                  </a:txBody>
                  <a:tcPr/>
                </a:tc>
                <a:tc>
                  <a:txBody>
                    <a:bodyPr/>
                    <a:lstStyle/>
                    <a:p>
                      <a:r>
                        <a:rPr lang="en-US" sz="1600" b="0" i="0" u="none" strike="noStrike" kern="1200" baseline="0" dirty="0">
                          <a:solidFill>
                            <a:schemeClr val="dk1"/>
                          </a:solidFill>
                          <a:latin typeface="+mn-lt"/>
                          <a:ea typeface="+mn-ea"/>
                          <a:cs typeface="+mn-cs"/>
                        </a:rPr>
                        <a:t>1</a:t>
                      </a:r>
                      <a:r>
                        <a:rPr lang="en-US" sz="1600" b="0" i="0" u="none" strike="noStrike" kern="1200" baseline="30000" dirty="0">
                          <a:solidFill>
                            <a:schemeClr val="dk1"/>
                          </a:solidFill>
                          <a:latin typeface="+mn-lt"/>
                          <a:ea typeface="+mn-ea"/>
                          <a:cs typeface="+mn-cs"/>
                        </a:rPr>
                        <a:t>st</a:t>
                      </a:r>
                      <a:r>
                        <a:rPr lang="en-US" sz="1600" b="0" i="0" u="none" strike="noStrike" kern="1200" baseline="0" dirty="0">
                          <a:solidFill>
                            <a:schemeClr val="dk1"/>
                          </a:solidFill>
                          <a:latin typeface="+mn-lt"/>
                          <a:ea typeface="+mn-ea"/>
                          <a:cs typeface="+mn-cs"/>
                        </a:rPr>
                        <a:t> response</a:t>
                      </a:r>
                      <a:endParaRPr lang="en-US" sz="1600" dirty="0"/>
                    </a:p>
                  </a:txBody>
                  <a:tcPr/>
                </a:tc>
                <a:extLst>
                  <a:ext uri="{0D108BD9-81ED-4DB2-BD59-A6C34878D82A}">
                    <a16:rowId xmlns:a16="http://schemas.microsoft.com/office/drawing/2014/main" val="3995502817"/>
                  </a:ext>
                </a:extLst>
              </a:tr>
              <a:tr h="370840">
                <a:tc>
                  <a:txBody>
                    <a:bodyPr/>
                    <a:lstStyle/>
                    <a:p>
                      <a:r>
                        <a:rPr lang="en-US" sz="1800" b="0" i="0" u="none" strike="noStrike" kern="1200" baseline="0" dirty="0">
                          <a:solidFill>
                            <a:schemeClr val="dk1"/>
                          </a:solidFill>
                          <a:latin typeface="+mn-lt"/>
                          <a:ea typeface="+mn-ea"/>
                          <a:cs typeface="+mn-cs"/>
                        </a:rPr>
                        <a:t>QUORUM</a:t>
                      </a:r>
                      <a:endParaRPr lang="en-US" dirty="0"/>
                    </a:p>
                  </a:txBody>
                  <a:tcPr/>
                </a:tc>
                <a:tc>
                  <a:txBody>
                    <a:bodyPr/>
                    <a:lstStyle/>
                    <a:p>
                      <a:r>
                        <a:rPr lang="en-US" sz="1400" b="0" i="0" u="none" strike="noStrike" kern="1200" baseline="0" dirty="0">
                          <a:solidFill>
                            <a:schemeClr val="dk1"/>
                          </a:solidFill>
                          <a:latin typeface="+mn-lt"/>
                          <a:ea typeface="+mn-ea"/>
                          <a:cs typeface="+mn-cs"/>
                        </a:rPr>
                        <a:t>(N / 2) +1 replicas</a:t>
                      </a:r>
                      <a:endParaRPr lang="en-US" sz="1600" dirty="0"/>
                    </a:p>
                  </a:txBody>
                  <a:tcPr/>
                </a:tc>
                <a:tc>
                  <a:txBody>
                    <a:bodyPr/>
                    <a:lstStyle/>
                    <a:p>
                      <a:r>
                        <a:rPr lang="en-US" sz="1800" b="0" i="0" u="none" strike="noStrike" kern="1200" baseline="0" dirty="0">
                          <a:solidFill>
                            <a:schemeClr val="dk1"/>
                          </a:solidFill>
                          <a:latin typeface="+mn-lt"/>
                          <a:ea typeface="+mn-ea"/>
                          <a:cs typeface="+mn-cs"/>
                        </a:rPr>
                        <a:t>QUORUM</a:t>
                      </a:r>
                      <a:endParaRPr lang="en-US" dirty="0"/>
                    </a:p>
                  </a:txBody>
                  <a:tcPr/>
                </a:tc>
                <a:tc>
                  <a:txBody>
                    <a:bodyPr/>
                    <a:lstStyle/>
                    <a:p>
                      <a:r>
                        <a:rPr lang="en-US" sz="1600" b="0" i="0" u="none" strike="noStrike" kern="1200" baseline="0" dirty="0">
                          <a:solidFill>
                            <a:schemeClr val="dk1"/>
                          </a:solidFill>
                          <a:latin typeface="+mn-lt"/>
                          <a:ea typeface="+mn-ea"/>
                          <a:cs typeface="+mn-cs"/>
                        </a:rPr>
                        <a:t>(N / 2) +1</a:t>
                      </a:r>
                      <a:endParaRPr lang="en-US" sz="1600" dirty="0"/>
                    </a:p>
                  </a:txBody>
                  <a:tcPr/>
                </a:tc>
                <a:extLst>
                  <a:ext uri="{0D108BD9-81ED-4DB2-BD59-A6C34878D82A}">
                    <a16:rowId xmlns:a16="http://schemas.microsoft.com/office/drawing/2014/main" val="3548764519"/>
                  </a:ext>
                </a:extLst>
              </a:tr>
              <a:tr h="370840">
                <a:tc>
                  <a:txBody>
                    <a:bodyPr/>
                    <a:lstStyle/>
                    <a:p>
                      <a:r>
                        <a:rPr lang="en-US" dirty="0"/>
                        <a:t>LOCAL_QUORUM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(N / 2) + 1 replicas in local data center</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LOCAL_QUORUM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(N / 2) +1 replicas in local data center</a:t>
                      </a:r>
                      <a:endParaRPr lang="en-US" dirty="0"/>
                    </a:p>
                  </a:txBody>
                  <a:tcPr/>
                </a:tc>
                <a:extLst>
                  <a:ext uri="{0D108BD9-81ED-4DB2-BD59-A6C34878D82A}">
                    <a16:rowId xmlns:a16="http://schemas.microsoft.com/office/drawing/2014/main" val="317477324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EACH_QUORUM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(N / 2) +1 replicas in each data center</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EACH_QUORUM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(N / 2) +1 replicas in each data center</a:t>
                      </a:r>
                      <a:endParaRPr lang="en-US" dirty="0"/>
                    </a:p>
                  </a:txBody>
                  <a:tcPr/>
                </a:tc>
                <a:extLst>
                  <a:ext uri="{0D108BD9-81ED-4DB2-BD59-A6C34878D82A}">
                    <a16:rowId xmlns:a16="http://schemas.microsoft.com/office/drawing/2014/main" val="1705814727"/>
                  </a:ext>
                </a:extLst>
              </a:tr>
              <a:tr h="370840">
                <a:tc>
                  <a:txBody>
                    <a:bodyPr/>
                    <a:lstStyle/>
                    <a:p>
                      <a:r>
                        <a:rPr lang="en-US" sz="1800" b="0" i="0" u="none" strike="noStrike" kern="1200" baseline="0" dirty="0">
                          <a:solidFill>
                            <a:schemeClr val="dk1"/>
                          </a:solidFill>
                          <a:latin typeface="+mn-lt"/>
                          <a:ea typeface="+mn-ea"/>
                          <a:cs typeface="+mn-cs"/>
                        </a:rPr>
                        <a:t>ALL</a:t>
                      </a:r>
                      <a:endParaRPr lang="en-US" dirty="0"/>
                    </a:p>
                  </a:txBody>
                  <a:tcPr/>
                </a:tc>
                <a:tc>
                  <a:txBody>
                    <a:bodyPr/>
                    <a:lstStyle/>
                    <a:p>
                      <a:r>
                        <a:rPr lang="en-US" sz="1600" b="0" i="0" u="none" strike="noStrike" kern="1200" baseline="0" dirty="0">
                          <a:solidFill>
                            <a:schemeClr val="dk1"/>
                          </a:solidFill>
                          <a:latin typeface="+mn-lt"/>
                          <a:ea typeface="+mn-ea"/>
                          <a:cs typeface="+mn-cs"/>
                        </a:rPr>
                        <a:t>All replicas</a:t>
                      </a:r>
                      <a:endParaRPr lang="en-US" sz="1600" dirty="0"/>
                    </a:p>
                  </a:txBody>
                  <a:tcPr/>
                </a:tc>
                <a:tc>
                  <a:txBody>
                    <a:bodyPr/>
                    <a:lstStyle/>
                    <a:p>
                      <a:r>
                        <a:rPr lang="en-US" sz="1800" b="0" i="0" u="none" strike="noStrike" kern="1200" baseline="0" dirty="0">
                          <a:solidFill>
                            <a:schemeClr val="dk1"/>
                          </a:solidFill>
                          <a:latin typeface="+mn-lt"/>
                          <a:ea typeface="+mn-ea"/>
                          <a:cs typeface="+mn-cs"/>
                        </a:rPr>
                        <a:t>ALL</a:t>
                      </a:r>
                      <a:endParaRPr lang="en-US" dirty="0"/>
                    </a:p>
                  </a:txBody>
                  <a:tcPr/>
                </a:tc>
                <a:tc>
                  <a:txBody>
                    <a:bodyPr/>
                    <a:lstStyle/>
                    <a:p>
                      <a:r>
                        <a:rPr lang="en-US" sz="1600" b="0" i="0" u="none" strike="noStrike" kern="1200" baseline="0" dirty="0">
                          <a:solidFill>
                            <a:schemeClr val="dk1"/>
                          </a:solidFill>
                          <a:latin typeface="+mn-lt"/>
                          <a:ea typeface="+mn-ea"/>
                          <a:cs typeface="+mn-cs"/>
                        </a:rPr>
                        <a:t>All replicas</a:t>
                      </a:r>
                      <a:endParaRPr lang="en-US" sz="1600" dirty="0"/>
                    </a:p>
                  </a:txBody>
                  <a:tcPr/>
                </a:tc>
                <a:extLst>
                  <a:ext uri="{0D108BD9-81ED-4DB2-BD59-A6C34878D82A}">
                    <a16:rowId xmlns:a16="http://schemas.microsoft.com/office/drawing/2014/main" val="4050183908"/>
                  </a:ext>
                </a:extLst>
              </a:tr>
            </a:tbl>
          </a:graphicData>
        </a:graphic>
      </p:graphicFrame>
      <p:sp>
        <p:nvSpPr>
          <p:cNvPr id="2" name="Rectangle 1"/>
          <p:cNvSpPr/>
          <p:nvPr/>
        </p:nvSpPr>
        <p:spPr>
          <a:xfrm>
            <a:off x="3648281" y="5937290"/>
            <a:ext cx="2029038" cy="584775"/>
          </a:xfrm>
          <a:prstGeom prst="rect">
            <a:avLst/>
          </a:prstGeom>
        </p:spPr>
        <p:txBody>
          <a:bodyPr wrap="square">
            <a:spAutoFit/>
          </a:bodyPr>
          <a:lstStyle/>
          <a:p>
            <a:r>
              <a:rPr lang="en-US" sz="3200" b="1" dirty="0">
                <a:solidFill>
                  <a:srgbClr val="1A1A1A"/>
                </a:solidFill>
                <a:latin typeface="LiberationSans-Bold"/>
              </a:rPr>
              <a:t>R + W &gt; N</a:t>
            </a:r>
            <a:endParaRPr lang="en-US" sz="3200" dirty="0"/>
          </a:p>
        </p:txBody>
      </p:sp>
    </p:spTree>
    <p:extLst>
      <p:ext uri="{BB962C8B-B14F-4D97-AF65-F5344CB8AC3E}">
        <p14:creationId xmlns:p14="http://schemas.microsoft.com/office/powerpoint/2010/main" val="807770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17266"/>
          </a:xfrm>
        </p:spPr>
        <p:txBody>
          <a:bodyPr/>
          <a:lstStyle/>
          <a:p>
            <a:r>
              <a:rPr lang="en-US" dirty="0"/>
              <a:t>The dynamo paper</a:t>
            </a:r>
          </a:p>
        </p:txBody>
      </p:sp>
      <p:sp>
        <p:nvSpPr>
          <p:cNvPr id="6" name="TextBox 5"/>
          <p:cNvSpPr txBox="1"/>
          <p:nvPr/>
        </p:nvSpPr>
        <p:spPr>
          <a:xfrm>
            <a:off x="7128313" y="1655865"/>
            <a:ext cx="2032000" cy="1015663"/>
          </a:xfrm>
          <a:prstGeom prst="rect">
            <a:avLst/>
          </a:prstGeom>
          <a:solidFill>
            <a:schemeClr val="bg1">
              <a:alpha val="85000"/>
            </a:schemeClr>
          </a:solidFill>
        </p:spPr>
        <p:txBody>
          <a:bodyPr wrap="square" rtlCol="0">
            <a:spAutoFit/>
          </a:bodyPr>
          <a:lstStyle/>
          <a:p>
            <a:r>
              <a:rPr lang="en-US" sz="3000" dirty="0"/>
              <a:t>RF = 3</a:t>
            </a:r>
          </a:p>
          <a:p>
            <a:r>
              <a:rPr lang="en-US" sz="3000" dirty="0"/>
              <a:t>CL = One</a:t>
            </a:r>
          </a:p>
        </p:txBody>
      </p:sp>
      <p:grpSp>
        <p:nvGrpSpPr>
          <p:cNvPr id="7" name="Group 6"/>
          <p:cNvGrpSpPr/>
          <p:nvPr/>
        </p:nvGrpSpPr>
        <p:grpSpPr>
          <a:xfrm>
            <a:off x="677334" y="1426866"/>
            <a:ext cx="6257264" cy="5262194"/>
            <a:chOff x="508000" y="314476"/>
            <a:chExt cx="7946548" cy="6356665"/>
          </a:xfrm>
        </p:grpSpPr>
        <p:sp>
          <p:nvSpPr>
            <p:cNvPr id="8" name="Oval 7"/>
            <p:cNvSpPr/>
            <p:nvPr/>
          </p:nvSpPr>
          <p:spPr>
            <a:xfrm>
              <a:off x="3120548" y="762000"/>
              <a:ext cx="5334000" cy="5334000"/>
            </a:xfrm>
            <a:prstGeom prst="ellipse">
              <a:avLst/>
            </a:prstGeom>
            <a:no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321882" y="314476"/>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515406" y="556382"/>
              <a:ext cx="520095" cy="780760"/>
            </a:xfrm>
            <a:prstGeom prst="rect">
              <a:avLst/>
            </a:prstGeom>
            <a:noFill/>
          </p:spPr>
          <p:txBody>
            <a:bodyPr wrap="square" rtlCol="0">
              <a:spAutoFit/>
            </a:bodyPr>
            <a:lstStyle/>
            <a:p>
              <a:pPr algn="ctr"/>
              <a:r>
                <a:rPr lang="en-US" b="1" dirty="0">
                  <a:solidFill>
                    <a:schemeClr val="bg1"/>
                  </a:solidFill>
                </a:rPr>
                <a:t>#1</a:t>
              </a:r>
            </a:p>
          </p:txBody>
        </p:sp>
        <p:sp>
          <p:nvSpPr>
            <p:cNvPr id="11" name="Oval 10"/>
            <p:cNvSpPr/>
            <p:nvPr/>
          </p:nvSpPr>
          <p:spPr>
            <a:xfrm>
              <a:off x="5321882" y="5648476"/>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515406" y="5890381"/>
              <a:ext cx="520095" cy="780760"/>
            </a:xfrm>
            <a:prstGeom prst="rect">
              <a:avLst/>
            </a:prstGeom>
            <a:noFill/>
          </p:spPr>
          <p:txBody>
            <a:bodyPr wrap="square" rtlCol="0">
              <a:spAutoFit/>
            </a:bodyPr>
            <a:lstStyle/>
            <a:p>
              <a:pPr algn="ctr"/>
              <a:r>
                <a:rPr lang="en-US" b="1" dirty="0">
                  <a:solidFill>
                    <a:schemeClr val="bg1"/>
                  </a:solidFill>
                </a:rPr>
                <a:t>#4</a:t>
              </a:r>
            </a:p>
          </p:txBody>
        </p:sp>
        <p:sp>
          <p:nvSpPr>
            <p:cNvPr id="13" name="Oval 12"/>
            <p:cNvSpPr/>
            <p:nvPr/>
          </p:nvSpPr>
          <p:spPr>
            <a:xfrm>
              <a:off x="3120548"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14071" y="1778000"/>
              <a:ext cx="520095" cy="780760"/>
            </a:xfrm>
            <a:prstGeom prst="rect">
              <a:avLst/>
            </a:prstGeom>
            <a:noFill/>
          </p:spPr>
          <p:txBody>
            <a:bodyPr wrap="square" rtlCol="0">
              <a:spAutoFit/>
            </a:bodyPr>
            <a:lstStyle/>
            <a:p>
              <a:pPr algn="ctr"/>
              <a:r>
                <a:rPr lang="en-US" b="1" dirty="0">
                  <a:solidFill>
                    <a:schemeClr val="bg1"/>
                  </a:solidFill>
                </a:rPr>
                <a:t>#6</a:t>
              </a:r>
            </a:p>
          </p:txBody>
        </p:sp>
        <p:sp>
          <p:nvSpPr>
            <p:cNvPr id="15" name="Oval 14"/>
            <p:cNvSpPr/>
            <p:nvPr/>
          </p:nvSpPr>
          <p:spPr>
            <a:xfrm>
              <a:off x="7559500"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753023" y="1778000"/>
              <a:ext cx="520095" cy="780760"/>
            </a:xfrm>
            <a:prstGeom prst="rect">
              <a:avLst/>
            </a:prstGeom>
            <a:noFill/>
          </p:spPr>
          <p:txBody>
            <a:bodyPr wrap="square" rtlCol="0">
              <a:spAutoFit/>
            </a:bodyPr>
            <a:lstStyle/>
            <a:p>
              <a:pPr algn="ctr"/>
              <a:r>
                <a:rPr lang="en-US" b="1" dirty="0">
                  <a:solidFill>
                    <a:schemeClr val="bg1"/>
                  </a:solidFill>
                </a:rPr>
                <a:t>#2</a:t>
              </a:r>
            </a:p>
          </p:txBody>
        </p:sp>
        <p:sp>
          <p:nvSpPr>
            <p:cNvPr id="17" name="Oval 16"/>
            <p:cNvSpPr/>
            <p:nvPr/>
          </p:nvSpPr>
          <p:spPr>
            <a:xfrm>
              <a:off x="7559500"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7753023" y="4736495"/>
              <a:ext cx="520095" cy="780760"/>
            </a:xfrm>
            <a:prstGeom prst="rect">
              <a:avLst/>
            </a:prstGeom>
            <a:noFill/>
          </p:spPr>
          <p:txBody>
            <a:bodyPr wrap="square" rtlCol="0">
              <a:spAutoFit/>
            </a:bodyPr>
            <a:lstStyle/>
            <a:p>
              <a:pPr algn="ctr"/>
              <a:r>
                <a:rPr lang="en-US" b="1" dirty="0">
                  <a:solidFill>
                    <a:schemeClr val="bg1"/>
                  </a:solidFill>
                </a:rPr>
                <a:t>#3</a:t>
              </a:r>
            </a:p>
          </p:txBody>
        </p:sp>
        <p:sp>
          <p:nvSpPr>
            <p:cNvPr id="19" name="Rounded Rectangle 14"/>
            <p:cNvSpPr/>
            <p:nvPr/>
          </p:nvSpPr>
          <p:spPr>
            <a:xfrm>
              <a:off x="508000" y="5400524"/>
              <a:ext cx="955524" cy="979714"/>
            </a:xfrm>
            <a:prstGeom prst="roundRect">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08000" y="5705715"/>
              <a:ext cx="955524" cy="780760"/>
            </a:xfrm>
            <a:prstGeom prst="rect">
              <a:avLst/>
            </a:prstGeom>
            <a:noFill/>
          </p:spPr>
          <p:txBody>
            <a:bodyPr wrap="square" rtlCol="0">
              <a:spAutoFit/>
            </a:bodyPr>
            <a:lstStyle/>
            <a:p>
              <a:pPr algn="ctr"/>
              <a:r>
                <a:rPr lang="en-US" b="1" dirty="0">
                  <a:solidFill>
                    <a:schemeClr val="bg1"/>
                  </a:solidFill>
                </a:rPr>
                <a:t>Client</a:t>
              </a:r>
            </a:p>
          </p:txBody>
        </p:sp>
        <p:cxnSp>
          <p:nvCxnSpPr>
            <p:cNvPr id="21" name="Straight Arrow Connector 20"/>
            <p:cNvCxnSpPr>
              <a:stCxn id="20" idx="3"/>
            </p:cNvCxnSpPr>
            <p:nvPr/>
          </p:nvCxnSpPr>
          <p:spPr>
            <a:xfrm flipV="1">
              <a:off x="1463524" y="5105827"/>
              <a:ext cx="1657023" cy="99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5" idx="7"/>
              <a:endCxn id="9" idx="4"/>
            </p:cNvCxnSpPr>
            <p:nvPr/>
          </p:nvCxnSpPr>
          <p:spPr>
            <a:xfrm rot="5400000" flipH="1" flipV="1">
              <a:off x="3118891" y="1975153"/>
              <a:ext cx="3416143" cy="18848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5" idx="7"/>
            </p:cNvCxnSpPr>
            <p:nvPr/>
          </p:nvCxnSpPr>
          <p:spPr>
            <a:xfrm rot="5400000" flipH="1" flipV="1">
              <a:off x="4482842" y="1549010"/>
              <a:ext cx="2478335" cy="367498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5" idx="7"/>
              <a:endCxn id="17" idx="2"/>
            </p:cNvCxnSpPr>
            <p:nvPr/>
          </p:nvCxnSpPr>
          <p:spPr>
            <a:xfrm rot="16200000" flipH="1">
              <a:off x="5563785" y="2946400"/>
              <a:ext cx="316447" cy="367498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120548"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314071" y="4736495"/>
              <a:ext cx="520095" cy="780760"/>
            </a:xfrm>
            <a:prstGeom prst="rect">
              <a:avLst/>
            </a:prstGeom>
            <a:noFill/>
          </p:spPr>
          <p:txBody>
            <a:bodyPr wrap="square" rtlCol="0">
              <a:spAutoFit/>
            </a:bodyPr>
            <a:lstStyle/>
            <a:p>
              <a:pPr algn="ctr"/>
              <a:r>
                <a:rPr lang="en-US" b="1" dirty="0">
                  <a:solidFill>
                    <a:schemeClr val="bg1"/>
                  </a:solidFill>
                </a:rPr>
                <a:t>#5</a:t>
              </a:r>
            </a:p>
          </p:txBody>
        </p:sp>
      </p:grpSp>
      <p:sp>
        <p:nvSpPr>
          <p:cNvPr id="27" name="TextBox 26"/>
          <p:cNvSpPr txBox="1"/>
          <p:nvPr/>
        </p:nvSpPr>
        <p:spPr>
          <a:xfrm>
            <a:off x="892059" y="4788020"/>
            <a:ext cx="2032000" cy="415498"/>
          </a:xfrm>
          <a:prstGeom prst="rect">
            <a:avLst/>
          </a:prstGeom>
          <a:noFill/>
        </p:spPr>
        <p:txBody>
          <a:bodyPr wrap="square" rtlCol="0">
            <a:spAutoFit/>
          </a:bodyPr>
          <a:lstStyle/>
          <a:p>
            <a:pPr algn="ctr"/>
            <a:r>
              <a:rPr lang="en-US" sz="2100" dirty="0"/>
              <a:t>Coordinator</a:t>
            </a:r>
          </a:p>
        </p:txBody>
      </p:sp>
    </p:spTree>
    <p:extLst>
      <p:ext uri="{BB962C8B-B14F-4D97-AF65-F5344CB8AC3E}">
        <p14:creationId xmlns:p14="http://schemas.microsoft.com/office/powerpoint/2010/main" val="112855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17266"/>
          </a:xfrm>
        </p:spPr>
        <p:txBody>
          <a:bodyPr/>
          <a:lstStyle/>
          <a:p>
            <a:r>
              <a:rPr lang="en-US" dirty="0"/>
              <a:t>The dynamo paper</a:t>
            </a:r>
          </a:p>
        </p:txBody>
      </p:sp>
      <p:sp>
        <p:nvSpPr>
          <p:cNvPr id="28" name="TextBox 27"/>
          <p:cNvSpPr txBox="1"/>
          <p:nvPr/>
        </p:nvSpPr>
        <p:spPr>
          <a:xfrm>
            <a:off x="7131691" y="1655864"/>
            <a:ext cx="2215383" cy="1477328"/>
          </a:xfrm>
          <a:prstGeom prst="rect">
            <a:avLst/>
          </a:prstGeom>
          <a:solidFill>
            <a:schemeClr val="bg1">
              <a:alpha val="85000"/>
            </a:schemeClr>
          </a:solidFill>
        </p:spPr>
        <p:txBody>
          <a:bodyPr wrap="square" rtlCol="0">
            <a:spAutoFit/>
          </a:bodyPr>
          <a:lstStyle/>
          <a:p>
            <a:r>
              <a:rPr lang="en-US" sz="3000" dirty="0"/>
              <a:t>RF = 3</a:t>
            </a:r>
          </a:p>
          <a:p>
            <a:r>
              <a:rPr lang="en-US" sz="3000" dirty="0"/>
              <a:t>CL = Quorum</a:t>
            </a:r>
          </a:p>
        </p:txBody>
      </p:sp>
      <p:grpSp>
        <p:nvGrpSpPr>
          <p:cNvPr id="29" name="Group 28"/>
          <p:cNvGrpSpPr/>
          <p:nvPr/>
        </p:nvGrpSpPr>
        <p:grpSpPr>
          <a:xfrm>
            <a:off x="677334" y="1426866"/>
            <a:ext cx="6257264" cy="5262194"/>
            <a:chOff x="508000" y="314476"/>
            <a:chExt cx="7946548" cy="6356665"/>
          </a:xfrm>
        </p:grpSpPr>
        <p:sp>
          <p:nvSpPr>
            <p:cNvPr id="30" name="Oval 29"/>
            <p:cNvSpPr/>
            <p:nvPr/>
          </p:nvSpPr>
          <p:spPr>
            <a:xfrm>
              <a:off x="3120548" y="762000"/>
              <a:ext cx="5334000" cy="5334000"/>
            </a:xfrm>
            <a:prstGeom prst="ellipse">
              <a:avLst/>
            </a:prstGeom>
            <a:no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21882" y="314476"/>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515406" y="556382"/>
              <a:ext cx="520095" cy="780760"/>
            </a:xfrm>
            <a:prstGeom prst="rect">
              <a:avLst/>
            </a:prstGeom>
            <a:noFill/>
          </p:spPr>
          <p:txBody>
            <a:bodyPr wrap="square" rtlCol="0">
              <a:spAutoFit/>
            </a:bodyPr>
            <a:lstStyle/>
            <a:p>
              <a:pPr algn="ctr"/>
              <a:r>
                <a:rPr lang="en-US" b="1" dirty="0">
                  <a:solidFill>
                    <a:schemeClr val="bg1"/>
                  </a:solidFill>
                </a:rPr>
                <a:t>#1</a:t>
              </a:r>
            </a:p>
          </p:txBody>
        </p:sp>
        <p:sp>
          <p:nvSpPr>
            <p:cNvPr id="33" name="Oval 32"/>
            <p:cNvSpPr/>
            <p:nvPr/>
          </p:nvSpPr>
          <p:spPr>
            <a:xfrm>
              <a:off x="5321882" y="5648476"/>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515406" y="5890381"/>
              <a:ext cx="520095" cy="780760"/>
            </a:xfrm>
            <a:prstGeom prst="rect">
              <a:avLst/>
            </a:prstGeom>
            <a:noFill/>
          </p:spPr>
          <p:txBody>
            <a:bodyPr wrap="square" rtlCol="0">
              <a:spAutoFit/>
            </a:bodyPr>
            <a:lstStyle/>
            <a:p>
              <a:pPr algn="ctr"/>
              <a:r>
                <a:rPr lang="en-US" b="1" dirty="0">
                  <a:solidFill>
                    <a:schemeClr val="bg1"/>
                  </a:solidFill>
                </a:rPr>
                <a:t>#4</a:t>
              </a:r>
            </a:p>
          </p:txBody>
        </p:sp>
        <p:sp>
          <p:nvSpPr>
            <p:cNvPr id="35" name="Oval 34"/>
            <p:cNvSpPr/>
            <p:nvPr/>
          </p:nvSpPr>
          <p:spPr>
            <a:xfrm>
              <a:off x="3120548"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314071" y="1778000"/>
              <a:ext cx="520095" cy="780760"/>
            </a:xfrm>
            <a:prstGeom prst="rect">
              <a:avLst/>
            </a:prstGeom>
            <a:noFill/>
          </p:spPr>
          <p:txBody>
            <a:bodyPr wrap="square" rtlCol="0">
              <a:spAutoFit/>
            </a:bodyPr>
            <a:lstStyle/>
            <a:p>
              <a:pPr algn="ctr"/>
              <a:r>
                <a:rPr lang="en-US" b="1" dirty="0">
                  <a:solidFill>
                    <a:schemeClr val="bg1"/>
                  </a:solidFill>
                </a:rPr>
                <a:t>#6</a:t>
              </a:r>
            </a:p>
          </p:txBody>
        </p:sp>
        <p:sp>
          <p:nvSpPr>
            <p:cNvPr id="37" name="Oval 36"/>
            <p:cNvSpPr/>
            <p:nvPr/>
          </p:nvSpPr>
          <p:spPr>
            <a:xfrm>
              <a:off x="7559500"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753023" y="1778000"/>
              <a:ext cx="520095" cy="780760"/>
            </a:xfrm>
            <a:prstGeom prst="rect">
              <a:avLst/>
            </a:prstGeom>
            <a:noFill/>
          </p:spPr>
          <p:txBody>
            <a:bodyPr wrap="square" rtlCol="0">
              <a:spAutoFit/>
            </a:bodyPr>
            <a:lstStyle/>
            <a:p>
              <a:pPr algn="ctr"/>
              <a:r>
                <a:rPr lang="en-US" b="1" dirty="0">
                  <a:solidFill>
                    <a:schemeClr val="bg1"/>
                  </a:solidFill>
                </a:rPr>
                <a:t>#2</a:t>
              </a:r>
            </a:p>
          </p:txBody>
        </p:sp>
        <p:sp>
          <p:nvSpPr>
            <p:cNvPr id="39" name="Oval 38"/>
            <p:cNvSpPr/>
            <p:nvPr/>
          </p:nvSpPr>
          <p:spPr>
            <a:xfrm>
              <a:off x="7559500"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753023" y="4736495"/>
              <a:ext cx="520095" cy="780760"/>
            </a:xfrm>
            <a:prstGeom prst="rect">
              <a:avLst/>
            </a:prstGeom>
            <a:noFill/>
          </p:spPr>
          <p:txBody>
            <a:bodyPr wrap="square" rtlCol="0">
              <a:spAutoFit/>
            </a:bodyPr>
            <a:lstStyle/>
            <a:p>
              <a:pPr algn="ctr"/>
              <a:r>
                <a:rPr lang="en-US" b="1" dirty="0">
                  <a:solidFill>
                    <a:schemeClr val="bg1"/>
                  </a:solidFill>
                </a:rPr>
                <a:t>#3</a:t>
              </a:r>
            </a:p>
          </p:txBody>
        </p:sp>
        <p:sp>
          <p:nvSpPr>
            <p:cNvPr id="41" name="Rounded Rectangle 14"/>
            <p:cNvSpPr/>
            <p:nvPr/>
          </p:nvSpPr>
          <p:spPr>
            <a:xfrm>
              <a:off x="508000" y="5400524"/>
              <a:ext cx="955524" cy="979714"/>
            </a:xfrm>
            <a:prstGeom prst="roundRect">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8000" y="5705715"/>
              <a:ext cx="955524" cy="780760"/>
            </a:xfrm>
            <a:prstGeom prst="rect">
              <a:avLst/>
            </a:prstGeom>
            <a:noFill/>
          </p:spPr>
          <p:txBody>
            <a:bodyPr wrap="square" rtlCol="0">
              <a:spAutoFit/>
            </a:bodyPr>
            <a:lstStyle/>
            <a:p>
              <a:pPr algn="ctr"/>
              <a:r>
                <a:rPr lang="en-US" b="1" dirty="0">
                  <a:solidFill>
                    <a:schemeClr val="bg1"/>
                  </a:solidFill>
                </a:rPr>
                <a:t>Client</a:t>
              </a:r>
            </a:p>
          </p:txBody>
        </p:sp>
        <p:cxnSp>
          <p:nvCxnSpPr>
            <p:cNvPr id="43" name="Straight Arrow Connector 42"/>
            <p:cNvCxnSpPr>
              <a:stCxn id="42" idx="3"/>
            </p:cNvCxnSpPr>
            <p:nvPr/>
          </p:nvCxnSpPr>
          <p:spPr>
            <a:xfrm flipV="1">
              <a:off x="1463524" y="5105827"/>
              <a:ext cx="1657023" cy="99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7" idx="7"/>
              <a:endCxn id="31" idx="4"/>
            </p:cNvCxnSpPr>
            <p:nvPr/>
          </p:nvCxnSpPr>
          <p:spPr>
            <a:xfrm rot="5400000" flipH="1" flipV="1">
              <a:off x="3118891" y="1975153"/>
              <a:ext cx="3416143" cy="18848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7" idx="7"/>
            </p:cNvCxnSpPr>
            <p:nvPr/>
          </p:nvCxnSpPr>
          <p:spPr>
            <a:xfrm rot="5400000" flipH="1" flipV="1">
              <a:off x="4482842" y="1549010"/>
              <a:ext cx="2478335" cy="3674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7" idx="7"/>
              <a:endCxn id="39" idx="2"/>
            </p:cNvCxnSpPr>
            <p:nvPr/>
          </p:nvCxnSpPr>
          <p:spPr>
            <a:xfrm rot="16200000" flipH="1">
              <a:off x="5563785" y="2946400"/>
              <a:ext cx="316447" cy="367498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3120548"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314071" y="4736495"/>
              <a:ext cx="520095" cy="780760"/>
            </a:xfrm>
            <a:prstGeom prst="rect">
              <a:avLst/>
            </a:prstGeom>
            <a:noFill/>
          </p:spPr>
          <p:txBody>
            <a:bodyPr wrap="square" rtlCol="0">
              <a:spAutoFit/>
            </a:bodyPr>
            <a:lstStyle/>
            <a:p>
              <a:pPr algn="ctr"/>
              <a:r>
                <a:rPr lang="en-US" b="1" dirty="0">
                  <a:solidFill>
                    <a:schemeClr val="bg1"/>
                  </a:solidFill>
                </a:rPr>
                <a:t>#5</a:t>
              </a:r>
            </a:p>
          </p:txBody>
        </p:sp>
      </p:grpSp>
      <p:sp>
        <p:nvSpPr>
          <p:cNvPr id="49" name="TextBox 48"/>
          <p:cNvSpPr txBox="1"/>
          <p:nvPr/>
        </p:nvSpPr>
        <p:spPr>
          <a:xfrm>
            <a:off x="892059" y="4788020"/>
            <a:ext cx="2032000" cy="415498"/>
          </a:xfrm>
          <a:prstGeom prst="rect">
            <a:avLst/>
          </a:prstGeom>
          <a:noFill/>
        </p:spPr>
        <p:txBody>
          <a:bodyPr wrap="square" rtlCol="0">
            <a:spAutoFit/>
          </a:bodyPr>
          <a:lstStyle/>
          <a:p>
            <a:pPr algn="ctr"/>
            <a:r>
              <a:rPr lang="en-US" sz="2100" dirty="0"/>
              <a:t>Coordinator</a:t>
            </a:r>
          </a:p>
        </p:txBody>
      </p:sp>
    </p:spTree>
    <p:extLst>
      <p:ext uri="{BB962C8B-B14F-4D97-AF65-F5344CB8AC3E}">
        <p14:creationId xmlns:p14="http://schemas.microsoft.com/office/powerpoint/2010/main" val="2109031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17266"/>
          </a:xfrm>
        </p:spPr>
        <p:txBody>
          <a:bodyPr/>
          <a:lstStyle/>
          <a:p>
            <a:r>
              <a:rPr lang="en-US" dirty="0"/>
              <a:t>The dynamo paper</a:t>
            </a:r>
          </a:p>
        </p:txBody>
      </p:sp>
      <p:sp>
        <p:nvSpPr>
          <p:cNvPr id="25" name="TextBox 24"/>
          <p:cNvSpPr txBox="1"/>
          <p:nvPr/>
        </p:nvSpPr>
        <p:spPr>
          <a:xfrm>
            <a:off x="7128313" y="1655865"/>
            <a:ext cx="2032000" cy="1015663"/>
          </a:xfrm>
          <a:prstGeom prst="rect">
            <a:avLst/>
          </a:prstGeom>
          <a:solidFill>
            <a:schemeClr val="bg1">
              <a:alpha val="85000"/>
            </a:schemeClr>
          </a:solidFill>
        </p:spPr>
        <p:txBody>
          <a:bodyPr wrap="square" rtlCol="0">
            <a:spAutoFit/>
          </a:bodyPr>
          <a:lstStyle/>
          <a:p>
            <a:r>
              <a:rPr lang="en-US" sz="3000" dirty="0"/>
              <a:t>RF = 3</a:t>
            </a:r>
          </a:p>
          <a:p>
            <a:r>
              <a:rPr lang="en-US" sz="3000" dirty="0"/>
              <a:t>CL = One</a:t>
            </a:r>
          </a:p>
        </p:txBody>
      </p:sp>
      <p:grpSp>
        <p:nvGrpSpPr>
          <p:cNvPr id="26" name="Group 25"/>
          <p:cNvGrpSpPr/>
          <p:nvPr/>
        </p:nvGrpSpPr>
        <p:grpSpPr>
          <a:xfrm>
            <a:off x="677334" y="1426866"/>
            <a:ext cx="6257264" cy="5262194"/>
            <a:chOff x="508000" y="314476"/>
            <a:chExt cx="7946548" cy="6356665"/>
          </a:xfrm>
        </p:grpSpPr>
        <p:sp>
          <p:nvSpPr>
            <p:cNvPr id="27" name="Oval 26"/>
            <p:cNvSpPr/>
            <p:nvPr/>
          </p:nvSpPr>
          <p:spPr>
            <a:xfrm>
              <a:off x="3120548" y="762000"/>
              <a:ext cx="5334000" cy="5334000"/>
            </a:xfrm>
            <a:prstGeom prst="ellipse">
              <a:avLst/>
            </a:prstGeom>
            <a:no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321882" y="314476"/>
              <a:ext cx="895048" cy="895048"/>
            </a:xfrm>
            <a:prstGeom prst="ellipse">
              <a:avLst/>
            </a:prstGeom>
            <a:solidFill>
              <a:schemeClr val="tx2">
                <a:lumMod val="50000"/>
                <a:lumOff val="50000"/>
              </a:schemeClr>
            </a:solidFill>
            <a:ln>
              <a:solidFill>
                <a:schemeClr val="tx2">
                  <a:lumMod val="50000"/>
                  <a:lumOff val="50000"/>
                </a:schemeClr>
              </a:solid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5515406" y="556382"/>
              <a:ext cx="520095" cy="780760"/>
            </a:xfrm>
            <a:prstGeom prst="rect">
              <a:avLst/>
            </a:prstGeom>
            <a:noFill/>
          </p:spPr>
          <p:txBody>
            <a:bodyPr wrap="square" rtlCol="0">
              <a:spAutoFit/>
            </a:bodyPr>
            <a:lstStyle/>
            <a:p>
              <a:pPr algn="ctr"/>
              <a:r>
                <a:rPr lang="en-US" b="1" dirty="0">
                  <a:solidFill>
                    <a:schemeClr val="bg1"/>
                  </a:solidFill>
                </a:rPr>
                <a:t>#1</a:t>
              </a:r>
            </a:p>
          </p:txBody>
        </p:sp>
        <p:sp>
          <p:nvSpPr>
            <p:cNvPr id="52" name="Oval 51"/>
            <p:cNvSpPr/>
            <p:nvPr/>
          </p:nvSpPr>
          <p:spPr>
            <a:xfrm>
              <a:off x="5321882" y="5648476"/>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515406" y="5890381"/>
              <a:ext cx="520095" cy="780760"/>
            </a:xfrm>
            <a:prstGeom prst="rect">
              <a:avLst/>
            </a:prstGeom>
            <a:noFill/>
          </p:spPr>
          <p:txBody>
            <a:bodyPr wrap="square" rtlCol="0">
              <a:spAutoFit/>
            </a:bodyPr>
            <a:lstStyle/>
            <a:p>
              <a:pPr algn="ctr"/>
              <a:r>
                <a:rPr lang="en-US" b="1" dirty="0">
                  <a:solidFill>
                    <a:schemeClr val="bg1"/>
                  </a:solidFill>
                </a:rPr>
                <a:t>#4</a:t>
              </a:r>
            </a:p>
          </p:txBody>
        </p:sp>
        <p:sp>
          <p:nvSpPr>
            <p:cNvPr id="54" name="Oval 53"/>
            <p:cNvSpPr/>
            <p:nvPr/>
          </p:nvSpPr>
          <p:spPr>
            <a:xfrm>
              <a:off x="3120548"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3314071" y="1778000"/>
              <a:ext cx="520095" cy="780760"/>
            </a:xfrm>
            <a:prstGeom prst="rect">
              <a:avLst/>
            </a:prstGeom>
            <a:noFill/>
          </p:spPr>
          <p:txBody>
            <a:bodyPr wrap="square" rtlCol="0">
              <a:spAutoFit/>
            </a:bodyPr>
            <a:lstStyle/>
            <a:p>
              <a:pPr algn="ctr"/>
              <a:r>
                <a:rPr lang="en-US" b="1" dirty="0">
                  <a:solidFill>
                    <a:schemeClr val="bg1"/>
                  </a:solidFill>
                </a:rPr>
                <a:t>#6</a:t>
              </a:r>
            </a:p>
          </p:txBody>
        </p:sp>
        <p:sp>
          <p:nvSpPr>
            <p:cNvPr id="56" name="Oval 55"/>
            <p:cNvSpPr/>
            <p:nvPr/>
          </p:nvSpPr>
          <p:spPr>
            <a:xfrm>
              <a:off x="7559500" y="1536095"/>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7753023" y="1778000"/>
              <a:ext cx="520095" cy="780760"/>
            </a:xfrm>
            <a:prstGeom prst="rect">
              <a:avLst/>
            </a:prstGeom>
            <a:noFill/>
          </p:spPr>
          <p:txBody>
            <a:bodyPr wrap="square" rtlCol="0">
              <a:spAutoFit/>
            </a:bodyPr>
            <a:lstStyle/>
            <a:p>
              <a:pPr algn="ctr"/>
              <a:r>
                <a:rPr lang="en-US" b="1" dirty="0">
                  <a:solidFill>
                    <a:schemeClr val="bg1"/>
                  </a:solidFill>
                </a:rPr>
                <a:t>#2</a:t>
              </a:r>
            </a:p>
          </p:txBody>
        </p:sp>
        <p:sp>
          <p:nvSpPr>
            <p:cNvPr id="58" name="Oval 57"/>
            <p:cNvSpPr/>
            <p:nvPr/>
          </p:nvSpPr>
          <p:spPr>
            <a:xfrm>
              <a:off x="7559500"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7753023" y="4736495"/>
              <a:ext cx="520095" cy="780760"/>
            </a:xfrm>
            <a:prstGeom prst="rect">
              <a:avLst/>
            </a:prstGeom>
            <a:noFill/>
          </p:spPr>
          <p:txBody>
            <a:bodyPr wrap="square" rtlCol="0">
              <a:spAutoFit/>
            </a:bodyPr>
            <a:lstStyle/>
            <a:p>
              <a:pPr algn="ctr"/>
              <a:r>
                <a:rPr lang="en-US" b="1" dirty="0">
                  <a:solidFill>
                    <a:schemeClr val="bg1"/>
                  </a:solidFill>
                </a:rPr>
                <a:t>#3</a:t>
              </a:r>
            </a:p>
          </p:txBody>
        </p:sp>
        <p:sp>
          <p:nvSpPr>
            <p:cNvPr id="60" name="Rounded Rectangle 14"/>
            <p:cNvSpPr/>
            <p:nvPr/>
          </p:nvSpPr>
          <p:spPr>
            <a:xfrm>
              <a:off x="508000" y="5400524"/>
              <a:ext cx="955524" cy="979714"/>
            </a:xfrm>
            <a:prstGeom prst="roundRect">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508000" y="5705715"/>
              <a:ext cx="955524" cy="780760"/>
            </a:xfrm>
            <a:prstGeom prst="rect">
              <a:avLst/>
            </a:prstGeom>
            <a:noFill/>
          </p:spPr>
          <p:txBody>
            <a:bodyPr wrap="square" rtlCol="0">
              <a:spAutoFit/>
            </a:bodyPr>
            <a:lstStyle/>
            <a:p>
              <a:pPr algn="ctr"/>
              <a:r>
                <a:rPr lang="en-US" b="1" dirty="0">
                  <a:solidFill>
                    <a:schemeClr val="bg1"/>
                  </a:solidFill>
                </a:rPr>
                <a:t>Client</a:t>
              </a:r>
            </a:p>
          </p:txBody>
        </p:sp>
        <p:cxnSp>
          <p:nvCxnSpPr>
            <p:cNvPr id="62" name="Straight Arrow Connector 61"/>
            <p:cNvCxnSpPr>
              <a:stCxn id="61" idx="3"/>
            </p:cNvCxnSpPr>
            <p:nvPr/>
          </p:nvCxnSpPr>
          <p:spPr>
            <a:xfrm flipV="1">
              <a:off x="1463524" y="5105827"/>
              <a:ext cx="1657023" cy="99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6" idx="7"/>
              <a:endCxn id="50" idx="4"/>
            </p:cNvCxnSpPr>
            <p:nvPr/>
          </p:nvCxnSpPr>
          <p:spPr>
            <a:xfrm rot="5400000" flipH="1" flipV="1">
              <a:off x="3118891" y="1975153"/>
              <a:ext cx="3416143" cy="1884887"/>
            </a:xfrm>
            <a:prstGeom prst="straightConnector1">
              <a:avLst/>
            </a:prstGeom>
            <a:ln>
              <a:solidFill>
                <a:schemeClr val="tx2">
                  <a:lumMod val="25000"/>
                  <a:lumOff val="75000"/>
                </a:schemeClr>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6" idx="7"/>
            </p:cNvCxnSpPr>
            <p:nvPr/>
          </p:nvCxnSpPr>
          <p:spPr>
            <a:xfrm rot="5400000" flipH="1" flipV="1">
              <a:off x="4482842" y="1549010"/>
              <a:ext cx="2478335" cy="3674981"/>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6" idx="7"/>
              <a:endCxn id="58" idx="2"/>
            </p:cNvCxnSpPr>
            <p:nvPr/>
          </p:nvCxnSpPr>
          <p:spPr>
            <a:xfrm rot="16200000" flipH="1">
              <a:off x="5563785" y="2946400"/>
              <a:ext cx="316447" cy="367498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3120548" y="4494590"/>
              <a:ext cx="895048" cy="895048"/>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314071" y="4736495"/>
              <a:ext cx="520095" cy="780760"/>
            </a:xfrm>
            <a:prstGeom prst="rect">
              <a:avLst/>
            </a:prstGeom>
            <a:noFill/>
          </p:spPr>
          <p:txBody>
            <a:bodyPr wrap="square" rtlCol="0">
              <a:spAutoFit/>
            </a:bodyPr>
            <a:lstStyle/>
            <a:p>
              <a:pPr algn="ctr"/>
              <a:r>
                <a:rPr lang="en-US" b="1" dirty="0">
                  <a:solidFill>
                    <a:schemeClr val="bg1"/>
                  </a:solidFill>
                </a:rPr>
                <a:t>#5</a:t>
              </a:r>
            </a:p>
          </p:txBody>
        </p:sp>
      </p:grpSp>
      <p:sp>
        <p:nvSpPr>
          <p:cNvPr id="68" name="TextBox 67"/>
          <p:cNvSpPr txBox="1"/>
          <p:nvPr/>
        </p:nvSpPr>
        <p:spPr>
          <a:xfrm>
            <a:off x="892059" y="4788020"/>
            <a:ext cx="2032000" cy="415498"/>
          </a:xfrm>
          <a:prstGeom prst="rect">
            <a:avLst/>
          </a:prstGeom>
          <a:noFill/>
        </p:spPr>
        <p:txBody>
          <a:bodyPr wrap="square" rtlCol="0">
            <a:spAutoFit/>
          </a:bodyPr>
          <a:lstStyle/>
          <a:p>
            <a:pPr algn="ctr"/>
            <a:r>
              <a:rPr lang="en-US" sz="2100" dirty="0"/>
              <a:t>Coordinator</a:t>
            </a:r>
          </a:p>
        </p:txBody>
      </p:sp>
      <p:cxnSp>
        <p:nvCxnSpPr>
          <p:cNvPr id="69" name="Straight Connector 68"/>
          <p:cNvCxnSpPr/>
          <p:nvPr/>
        </p:nvCxnSpPr>
        <p:spPr>
          <a:xfrm>
            <a:off x="4467877" y="1426866"/>
            <a:ext cx="704778" cy="7409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4467877" y="1426866"/>
            <a:ext cx="704778" cy="7409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4822323" y="2400802"/>
            <a:ext cx="1336861" cy="553998"/>
          </a:xfrm>
          <a:prstGeom prst="rect">
            <a:avLst/>
          </a:prstGeom>
          <a:solidFill>
            <a:schemeClr val="bg1">
              <a:alpha val="85000"/>
            </a:schemeClr>
          </a:solidFill>
        </p:spPr>
        <p:txBody>
          <a:bodyPr wrap="square" rtlCol="0">
            <a:spAutoFit/>
          </a:bodyPr>
          <a:lstStyle/>
          <a:p>
            <a:pPr algn="r"/>
            <a:r>
              <a:rPr lang="en-US" sz="3000" dirty="0"/>
              <a:t>+ hint</a:t>
            </a:r>
          </a:p>
        </p:txBody>
      </p:sp>
    </p:spTree>
    <p:extLst>
      <p:ext uri="{BB962C8B-B14F-4D97-AF65-F5344CB8AC3E}">
        <p14:creationId xmlns:p14="http://schemas.microsoft.com/office/powerpoint/2010/main" val="219693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17266"/>
          </a:xfrm>
        </p:spPr>
        <p:txBody>
          <a:bodyPr/>
          <a:lstStyle/>
          <a:p>
            <a:r>
              <a:rPr lang="en-US" dirty="0"/>
              <a:t>The dynamo paper</a:t>
            </a:r>
          </a:p>
        </p:txBody>
      </p:sp>
      <p:sp>
        <p:nvSpPr>
          <p:cNvPr id="75" name="Oval 74"/>
          <p:cNvSpPr/>
          <p:nvPr/>
        </p:nvSpPr>
        <p:spPr>
          <a:xfrm>
            <a:off x="2628565" y="1863136"/>
            <a:ext cx="4200094" cy="4415609"/>
          </a:xfrm>
          <a:prstGeom prst="ellipse">
            <a:avLst/>
          </a:prstGeom>
          <a:no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389051" y="1511341"/>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7022374" y="1721664"/>
            <a:ext cx="2032000" cy="1015663"/>
          </a:xfrm>
          <a:prstGeom prst="rect">
            <a:avLst/>
          </a:prstGeom>
          <a:solidFill>
            <a:schemeClr val="bg1">
              <a:alpha val="85000"/>
            </a:schemeClr>
          </a:solidFill>
        </p:spPr>
        <p:txBody>
          <a:bodyPr wrap="square" rtlCol="0">
            <a:spAutoFit/>
          </a:bodyPr>
          <a:lstStyle/>
          <a:p>
            <a:r>
              <a:rPr lang="en-US" sz="3000" dirty="0"/>
              <a:t>RF = 3</a:t>
            </a:r>
          </a:p>
          <a:p>
            <a:r>
              <a:rPr lang="en-US" sz="3000" dirty="0"/>
              <a:t>CL = One</a:t>
            </a:r>
          </a:p>
        </p:txBody>
      </p:sp>
      <p:sp>
        <p:nvSpPr>
          <p:cNvPr id="79" name="TextBox 78"/>
          <p:cNvSpPr txBox="1"/>
          <p:nvPr/>
        </p:nvSpPr>
        <p:spPr>
          <a:xfrm>
            <a:off x="4514323" y="1692921"/>
            <a:ext cx="409533" cy="646331"/>
          </a:xfrm>
          <a:prstGeom prst="rect">
            <a:avLst/>
          </a:prstGeom>
          <a:noFill/>
        </p:spPr>
        <p:txBody>
          <a:bodyPr wrap="square" rtlCol="0">
            <a:spAutoFit/>
          </a:bodyPr>
          <a:lstStyle/>
          <a:p>
            <a:pPr algn="ctr"/>
            <a:r>
              <a:rPr lang="en-US" b="1" dirty="0">
                <a:solidFill>
                  <a:schemeClr val="bg1"/>
                </a:solidFill>
              </a:rPr>
              <a:t>#1</a:t>
            </a:r>
          </a:p>
        </p:txBody>
      </p:sp>
      <p:sp>
        <p:nvSpPr>
          <p:cNvPr id="80" name="Oval 79"/>
          <p:cNvSpPr/>
          <p:nvPr/>
        </p:nvSpPr>
        <p:spPr>
          <a:xfrm>
            <a:off x="4361938" y="5908275"/>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4514323" y="6108529"/>
            <a:ext cx="409533" cy="646331"/>
          </a:xfrm>
          <a:prstGeom prst="rect">
            <a:avLst/>
          </a:prstGeom>
          <a:noFill/>
        </p:spPr>
        <p:txBody>
          <a:bodyPr wrap="square" rtlCol="0">
            <a:spAutoFit/>
          </a:bodyPr>
          <a:lstStyle/>
          <a:p>
            <a:pPr algn="ctr"/>
            <a:r>
              <a:rPr lang="en-US" b="1" dirty="0">
                <a:solidFill>
                  <a:schemeClr val="bg1"/>
                </a:solidFill>
              </a:rPr>
              <a:t>#4</a:t>
            </a:r>
          </a:p>
        </p:txBody>
      </p:sp>
      <p:sp>
        <p:nvSpPr>
          <p:cNvPr id="82" name="Oval 81"/>
          <p:cNvSpPr/>
          <p:nvPr/>
        </p:nvSpPr>
        <p:spPr>
          <a:xfrm>
            <a:off x="2628565" y="2503950"/>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2780950" y="2704205"/>
            <a:ext cx="409533" cy="646331"/>
          </a:xfrm>
          <a:prstGeom prst="rect">
            <a:avLst/>
          </a:prstGeom>
          <a:noFill/>
        </p:spPr>
        <p:txBody>
          <a:bodyPr wrap="square" rtlCol="0">
            <a:spAutoFit/>
          </a:bodyPr>
          <a:lstStyle/>
          <a:p>
            <a:pPr algn="ctr"/>
            <a:r>
              <a:rPr lang="en-US" b="1" dirty="0">
                <a:solidFill>
                  <a:schemeClr val="bg1"/>
                </a:solidFill>
              </a:rPr>
              <a:t>#6</a:t>
            </a:r>
          </a:p>
        </p:txBody>
      </p:sp>
      <p:sp>
        <p:nvSpPr>
          <p:cNvPr id="84" name="Oval 83"/>
          <p:cNvSpPr/>
          <p:nvPr/>
        </p:nvSpPr>
        <p:spPr>
          <a:xfrm>
            <a:off x="6123881" y="2503950"/>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6276266" y="2704205"/>
            <a:ext cx="409533" cy="646331"/>
          </a:xfrm>
          <a:prstGeom prst="rect">
            <a:avLst/>
          </a:prstGeom>
          <a:noFill/>
        </p:spPr>
        <p:txBody>
          <a:bodyPr wrap="square" rtlCol="0">
            <a:spAutoFit/>
          </a:bodyPr>
          <a:lstStyle/>
          <a:p>
            <a:pPr algn="ctr"/>
            <a:r>
              <a:rPr lang="en-US" b="1" dirty="0">
                <a:solidFill>
                  <a:schemeClr val="bg1"/>
                </a:solidFill>
              </a:rPr>
              <a:t>#2</a:t>
            </a:r>
          </a:p>
        </p:txBody>
      </p:sp>
      <p:sp>
        <p:nvSpPr>
          <p:cNvPr id="86" name="Oval 85"/>
          <p:cNvSpPr/>
          <p:nvPr/>
        </p:nvSpPr>
        <p:spPr>
          <a:xfrm>
            <a:off x="6123881" y="4953061"/>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6276266" y="5153315"/>
            <a:ext cx="409533" cy="646331"/>
          </a:xfrm>
          <a:prstGeom prst="rect">
            <a:avLst/>
          </a:prstGeom>
          <a:noFill/>
        </p:spPr>
        <p:txBody>
          <a:bodyPr wrap="square" rtlCol="0">
            <a:spAutoFit/>
          </a:bodyPr>
          <a:lstStyle/>
          <a:p>
            <a:pPr algn="ctr"/>
            <a:r>
              <a:rPr lang="en-US" b="1" dirty="0">
                <a:solidFill>
                  <a:schemeClr val="bg1"/>
                </a:solidFill>
              </a:rPr>
              <a:t>#3</a:t>
            </a:r>
          </a:p>
        </p:txBody>
      </p:sp>
      <p:sp>
        <p:nvSpPr>
          <p:cNvPr id="88" name="Rounded Rectangle 14"/>
          <p:cNvSpPr/>
          <p:nvPr/>
        </p:nvSpPr>
        <p:spPr>
          <a:xfrm>
            <a:off x="571395" y="5703013"/>
            <a:ext cx="752398" cy="811030"/>
          </a:xfrm>
          <a:prstGeom prst="roundRect">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571395" y="5955658"/>
            <a:ext cx="752398" cy="646331"/>
          </a:xfrm>
          <a:prstGeom prst="rect">
            <a:avLst/>
          </a:prstGeom>
          <a:noFill/>
        </p:spPr>
        <p:txBody>
          <a:bodyPr wrap="square" rtlCol="0">
            <a:spAutoFit/>
          </a:bodyPr>
          <a:lstStyle/>
          <a:p>
            <a:pPr algn="ctr"/>
            <a:r>
              <a:rPr lang="en-US" b="1" dirty="0">
                <a:solidFill>
                  <a:schemeClr val="bg1"/>
                </a:solidFill>
              </a:rPr>
              <a:t>Client</a:t>
            </a:r>
          </a:p>
        </p:txBody>
      </p:sp>
      <p:cxnSp>
        <p:nvCxnSpPr>
          <p:cNvPr id="90" name="Straight Arrow Connector 89"/>
          <p:cNvCxnSpPr>
            <a:stCxn id="89" idx="3"/>
          </p:cNvCxnSpPr>
          <p:nvPr/>
        </p:nvCxnSpPr>
        <p:spPr>
          <a:xfrm flipV="1">
            <a:off x="1323793" y="5459057"/>
            <a:ext cx="1304772" cy="8197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93" idx="7"/>
          </p:cNvCxnSpPr>
          <p:nvPr/>
        </p:nvCxnSpPr>
        <p:spPr>
          <a:xfrm rot="5400000" flipH="1" flipV="1">
            <a:off x="2558248" y="2905490"/>
            <a:ext cx="2827962" cy="1484196"/>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5010689" y="2092032"/>
            <a:ext cx="1057165" cy="59349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2628565" y="4953061"/>
            <a:ext cx="704778" cy="740941"/>
          </a:xfrm>
          <a:prstGeom prst="ellipse">
            <a:avLst/>
          </a:prstGeom>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TextBox 93"/>
          <p:cNvSpPr txBox="1"/>
          <p:nvPr/>
        </p:nvSpPr>
        <p:spPr>
          <a:xfrm>
            <a:off x="2780950" y="5153315"/>
            <a:ext cx="409533" cy="646331"/>
          </a:xfrm>
          <a:prstGeom prst="rect">
            <a:avLst/>
          </a:prstGeom>
          <a:noFill/>
        </p:spPr>
        <p:txBody>
          <a:bodyPr wrap="square" rtlCol="0">
            <a:spAutoFit/>
          </a:bodyPr>
          <a:lstStyle/>
          <a:p>
            <a:pPr algn="ctr"/>
            <a:r>
              <a:rPr lang="en-US" b="1" dirty="0">
                <a:solidFill>
                  <a:schemeClr val="bg1"/>
                </a:solidFill>
              </a:rPr>
              <a:t>#5</a:t>
            </a:r>
          </a:p>
        </p:txBody>
      </p:sp>
      <p:sp>
        <p:nvSpPr>
          <p:cNvPr id="95" name="TextBox 94"/>
          <p:cNvSpPr txBox="1"/>
          <p:nvPr/>
        </p:nvSpPr>
        <p:spPr>
          <a:xfrm>
            <a:off x="786120" y="4853819"/>
            <a:ext cx="2032000" cy="415498"/>
          </a:xfrm>
          <a:prstGeom prst="rect">
            <a:avLst/>
          </a:prstGeom>
          <a:noFill/>
        </p:spPr>
        <p:txBody>
          <a:bodyPr wrap="square" rtlCol="0">
            <a:spAutoFit/>
          </a:bodyPr>
          <a:lstStyle/>
          <a:p>
            <a:pPr algn="ctr"/>
            <a:r>
              <a:rPr lang="en-US" sz="2100" dirty="0"/>
              <a:t>Coordinator</a:t>
            </a:r>
          </a:p>
        </p:txBody>
      </p:sp>
      <p:sp>
        <p:nvSpPr>
          <p:cNvPr id="96" name="TextBox 95"/>
          <p:cNvSpPr txBox="1"/>
          <p:nvPr/>
        </p:nvSpPr>
        <p:spPr>
          <a:xfrm>
            <a:off x="4869167" y="2513831"/>
            <a:ext cx="1336861" cy="1015663"/>
          </a:xfrm>
          <a:prstGeom prst="rect">
            <a:avLst/>
          </a:prstGeom>
          <a:noFill/>
        </p:spPr>
        <p:txBody>
          <a:bodyPr wrap="square" rtlCol="0">
            <a:spAutoFit/>
          </a:bodyPr>
          <a:lstStyle/>
          <a:p>
            <a:pPr algn="ctr"/>
            <a:r>
              <a:rPr lang="en-US" sz="3000" dirty="0"/>
              <a:t>Read repair</a:t>
            </a:r>
          </a:p>
        </p:txBody>
      </p:sp>
    </p:spTree>
    <p:extLst>
      <p:ext uri="{BB962C8B-B14F-4D97-AF65-F5344CB8AC3E}">
        <p14:creationId xmlns:p14="http://schemas.microsoft.com/office/powerpoint/2010/main" val="256675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When do we have strong consistency? </a:t>
            </a:r>
          </a:p>
        </p:txBody>
      </p:sp>
      <p:sp>
        <p:nvSpPr>
          <p:cNvPr id="2" name="Content Placeholder 1"/>
          <p:cNvSpPr>
            <a:spLocks noGrp="1"/>
          </p:cNvSpPr>
          <p:nvPr>
            <p:ph sz="half" idx="1"/>
          </p:nvPr>
        </p:nvSpPr>
        <p:spPr/>
        <p:txBody>
          <a:bodyPr/>
          <a:lstStyle/>
          <a:p>
            <a:r>
              <a:rPr lang="en-US" dirty="0"/>
              <a:t>Simple Formula:</a:t>
            </a:r>
          </a:p>
          <a:p>
            <a:pPr marL="457200" lvl="1" indent="0">
              <a:buNone/>
            </a:pPr>
            <a:r>
              <a:rPr lang="en-US" dirty="0"/>
              <a:t>(</a:t>
            </a:r>
            <a:r>
              <a:rPr lang="en-US" dirty="0" err="1"/>
              <a:t>nodes_written</a:t>
            </a:r>
            <a:r>
              <a:rPr lang="en-US" dirty="0"/>
              <a:t>+ </a:t>
            </a:r>
            <a:r>
              <a:rPr lang="en-US" dirty="0" err="1"/>
              <a:t>nodes_read</a:t>
            </a:r>
            <a:r>
              <a:rPr lang="en-US" dirty="0"/>
              <a:t>) &gt;</a:t>
            </a:r>
            <a:r>
              <a:rPr lang="en-US" dirty="0" err="1"/>
              <a:t>replication_factor</a:t>
            </a:r>
            <a:endParaRPr lang="en-US" dirty="0"/>
          </a:p>
          <a:p>
            <a:r>
              <a:rPr lang="en-US" dirty="0"/>
              <a:t>Ensures that a read always reflects the most recent write</a:t>
            </a:r>
          </a:p>
          <a:p>
            <a:r>
              <a:rPr lang="en-US" dirty="0"/>
              <a:t>If not: Weak consistency --&gt; Eventually consistent</a:t>
            </a:r>
          </a:p>
          <a:p>
            <a:pPr marL="457200" lvl="1" indent="0">
              <a:buNone/>
            </a:pPr>
            <a:endParaRPr lang="en-US" dirty="0"/>
          </a:p>
        </p:txBody>
      </p:sp>
      <p:pic>
        <p:nvPicPr>
          <p:cNvPr id="6" name="Picture 5"/>
          <p:cNvPicPr>
            <a:picLocks noChangeAspect="1"/>
          </p:cNvPicPr>
          <p:nvPr/>
        </p:nvPicPr>
        <p:blipFill>
          <a:blip r:embed="rId3"/>
          <a:stretch>
            <a:fillRect/>
          </a:stretch>
        </p:blipFill>
        <p:spPr>
          <a:xfrm>
            <a:off x="5227926" y="2160589"/>
            <a:ext cx="3675930" cy="3647762"/>
          </a:xfrm>
          <a:prstGeom prst="rect">
            <a:avLst/>
          </a:prstGeom>
        </p:spPr>
      </p:pic>
    </p:spTree>
    <p:extLst>
      <p:ext uri="{BB962C8B-B14F-4D97-AF65-F5344CB8AC3E}">
        <p14:creationId xmlns:p14="http://schemas.microsoft.com/office/powerpoint/2010/main" val="2238223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Column-oriented Key-Value Store </a:t>
            </a:r>
          </a:p>
        </p:txBody>
      </p:sp>
      <p:pic>
        <p:nvPicPr>
          <p:cNvPr id="4" name="Picture 3"/>
          <p:cNvPicPr>
            <a:picLocks noChangeAspect="1"/>
          </p:cNvPicPr>
          <p:nvPr/>
        </p:nvPicPr>
        <p:blipFill>
          <a:blip r:embed="rId3"/>
          <a:stretch>
            <a:fillRect/>
          </a:stretch>
        </p:blipFill>
        <p:spPr>
          <a:xfrm>
            <a:off x="677333" y="1930399"/>
            <a:ext cx="8301569" cy="3870326"/>
          </a:xfrm>
          <a:prstGeom prst="rect">
            <a:avLst/>
          </a:prstGeom>
        </p:spPr>
      </p:pic>
    </p:spTree>
    <p:extLst>
      <p:ext uri="{BB962C8B-B14F-4D97-AF65-F5344CB8AC3E}">
        <p14:creationId xmlns:p14="http://schemas.microsoft.com/office/powerpoint/2010/main" val="2596447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High Performance</a:t>
            </a:r>
          </a:p>
        </p:txBody>
      </p:sp>
      <p:sp>
        <p:nvSpPr>
          <p:cNvPr id="2" name="Content Placeholder 1"/>
          <p:cNvSpPr>
            <a:spLocks noGrp="1"/>
          </p:cNvSpPr>
          <p:nvPr>
            <p:ph sz="half" idx="1"/>
          </p:nvPr>
        </p:nvSpPr>
        <p:spPr/>
        <p:txBody>
          <a:bodyPr/>
          <a:lstStyle/>
          <a:p>
            <a:r>
              <a:rPr lang="en-US" dirty="0"/>
              <a:t>Optimized from the ground up for high throughput</a:t>
            </a:r>
          </a:p>
          <a:p>
            <a:r>
              <a:rPr lang="en-US" dirty="0"/>
              <a:t>All disk writes are sequential, append only operations</a:t>
            </a:r>
          </a:p>
          <a:p>
            <a:r>
              <a:rPr lang="en-US" dirty="0"/>
              <a:t>No reading before writing</a:t>
            </a:r>
          </a:p>
          <a:p>
            <a:r>
              <a:rPr lang="en-US" dirty="0"/>
              <a:t>Cassandra’s threading-concept is optimized for running on multiprocessor/ multicore machines</a:t>
            </a:r>
          </a:p>
        </p:txBody>
      </p:sp>
      <p:pic>
        <p:nvPicPr>
          <p:cNvPr id="3" name="Picture 2"/>
          <p:cNvPicPr>
            <a:picLocks noChangeAspect="1"/>
          </p:cNvPicPr>
          <p:nvPr/>
        </p:nvPicPr>
        <p:blipFill>
          <a:blip r:embed="rId3"/>
          <a:stretch>
            <a:fillRect/>
          </a:stretch>
        </p:blipFill>
        <p:spPr>
          <a:xfrm>
            <a:off x="5916262" y="1930400"/>
            <a:ext cx="2530892" cy="1879600"/>
          </a:xfrm>
          <a:prstGeom prst="rect">
            <a:avLst/>
          </a:prstGeom>
        </p:spPr>
      </p:pic>
      <p:sp>
        <p:nvSpPr>
          <p:cNvPr id="4" name="TextBox 3"/>
          <p:cNvSpPr txBox="1"/>
          <p:nvPr/>
        </p:nvSpPr>
        <p:spPr>
          <a:xfrm>
            <a:off x="5753100" y="4333875"/>
            <a:ext cx="2724150" cy="923330"/>
          </a:xfrm>
          <a:prstGeom prst="rect">
            <a:avLst/>
          </a:prstGeom>
          <a:solidFill>
            <a:srgbClr val="00B0F0"/>
          </a:solidFill>
        </p:spPr>
        <p:txBody>
          <a:bodyPr wrap="square" rtlCol="0">
            <a:spAutoFit/>
          </a:bodyPr>
          <a:lstStyle/>
          <a:p>
            <a:r>
              <a:rPr lang="en-US" dirty="0">
                <a:solidFill>
                  <a:schemeClr val="bg1"/>
                </a:solidFill>
              </a:rPr>
              <a:t>Optimized for writing, but fast reads are possible as well </a:t>
            </a:r>
          </a:p>
        </p:txBody>
      </p:sp>
    </p:spTree>
    <p:extLst>
      <p:ext uri="{BB962C8B-B14F-4D97-AF65-F5344CB8AC3E}">
        <p14:creationId xmlns:p14="http://schemas.microsoft.com/office/powerpoint/2010/main" val="61208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Influential Papers</a:t>
            </a:r>
            <a:endParaRPr lang="en-US" dirty="0"/>
          </a:p>
        </p:txBody>
      </p:sp>
      <p:sp>
        <p:nvSpPr>
          <p:cNvPr id="5" name="Content Placeholder 4"/>
          <p:cNvSpPr>
            <a:spLocks noGrp="1"/>
          </p:cNvSpPr>
          <p:nvPr>
            <p:ph idx="1"/>
          </p:nvPr>
        </p:nvSpPr>
        <p:spPr/>
        <p:txBody>
          <a:bodyPr/>
          <a:lstStyle/>
          <a:p>
            <a:r>
              <a:rPr lang="en-US" dirty="0" err="1"/>
              <a:t>BigTable</a:t>
            </a:r>
            <a:endParaRPr lang="en-US" dirty="0"/>
          </a:p>
          <a:p>
            <a:pPr lvl="1"/>
            <a:r>
              <a:rPr lang="en-US" dirty="0"/>
              <a:t>Strong consistency</a:t>
            </a:r>
          </a:p>
          <a:p>
            <a:pPr lvl="1"/>
            <a:r>
              <a:rPr lang="en-US" dirty="0"/>
              <a:t>Sparse map data model</a:t>
            </a:r>
          </a:p>
          <a:p>
            <a:pPr lvl="1"/>
            <a:r>
              <a:rPr lang="en-US" dirty="0"/>
              <a:t>GFS, Chubby, et al</a:t>
            </a:r>
          </a:p>
          <a:p>
            <a:r>
              <a:rPr lang="en-US" dirty="0"/>
              <a:t>Dynamo</a:t>
            </a:r>
          </a:p>
          <a:p>
            <a:pPr lvl="1"/>
            <a:r>
              <a:rPr lang="en-US" dirty="0"/>
              <a:t>O(1) distributed hash table (DHT)</a:t>
            </a:r>
          </a:p>
          <a:p>
            <a:pPr lvl="1"/>
            <a:r>
              <a:rPr lang="en-US" dirty="0"/>
              <a:t>BASE (aka eventual consistency)</a:t>
            </a:r>
          </a:p>
          <a:p>
            <a:pPr lvl="2"/>
            <a:r>
              <a:rPr lang="en-US" dirty="0"/>
              <a:t>Basically Available Soft-state Eventual consistency</a:t>
            </a:r>
          </a:p>
          <a:p>
            <a:pPr lvl="1"/>
            <a:r>
              <a:rPr lang="en-US" dirty="0"/>
              <a:t>Client tunable consistency/availability</a:t>
            </a:r>
          </a:p>
        </p:txBody>
      </p:sp>
    </p:spTree>
    <p:extLst>
      <p:ext uri="{BB962C8B-B14F-4D97-AF65-F5344CB8AC3E}">
        <p14:creationId xmlns:p14="http://schemas.microsoft.com/office/powerpoint/2010/main" val="2996089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Compression</a:t>
            </a:r>
          </a:p>
        </p:txBody>
      </p:sp>
      <p:sp>
        <p:nvSpPr>
          <p:cNvPr id="2" name="Content Placeholder 1"/>
          <p:cNvSpPr>
            <a:spLocks noGrp="1"/>
          </p:cNvSpPr>
          <p:nvPr>
            <p:ph sz="half" idx="1"/>
          </p:nvPr>
        </p:nvSpPr>
        <p:spPr/>
        <p:txBody>
          <a:bodyPr/>
          <a:lstStyle/>
          <a:p>
            <a:pPr marL="68580">
              <a:buClr>
                <a:srgbClr val="94C600"/>
              </a:buClr>
              <a:buSzPct val="76000"/>
            </a:pPr>
            <a:r>
              <a:rPr lang="en-US" dirty="0">
                <a:solidFill>
                  <a:srgbClr val="000000"/>
                </a:solidFill>
              </a:rPr>
              <a:t>Uses Google’s Snappy data compression algorithm</a:t>
            </a:r>
          </a:p>
          <a:p>
            <a:pPr marL="68580">
              <a:buClr>
                <a:srgbClr val="94C600"/>
              </a:buClr>
              <a:buSzPct val="76000"/>
            </a:pPr>
            <a:r>
              <a:rPr lang="en-US" dirty="0">
                <a:solidFill>
                  <a:srgbClr val="000000"/>
                </a:solidFill>
              </a:rPr>
              <a:t>Compresses data on a per column family level</a:t>
            </a:r>
          </a:p>
          <a:p>
            <a:pPr marL="68580">
              <a:buClr>
                <a:srgbClr val="94C600"/>
              </a:buClr>
              <a:buSzPct val="76000"/>
            </a:pPr>
            <a:r>
              <a:rPr lang="en-US" dirty="0">
                <a:solidFill>
                  <a:srgbClr val="000000"/>
                </a:solidFill>
              </a:rPr>
              <a:t>Internal tests at </a:t>
            </a:r>
            <a:r>
              <a:rPr lang="en-US" dirty="0" err="1">
                <a:solidFill>
                  <a:srgbClr val="000000"/>
                </a:solidFill>
              </a:rPr>
              <a:t>DataStax</a:t>
            </a:r>
            <a:r>
              <a:rPr lang="en-US" dirty="0">
                <a:solidFill>
                  <a:srgbClr val="000000"/>
                </a:solidFill>
              </a:rPr>
              <a:t> show up to 80%+ compression of raw data</a:t>
            </a:r>
          </a:p>
          <a:p>
            <a:pPr marL="68580">
              <a:buClr>
                <a:srgbClr val="94C600"/>
              </a:buClr>
              <a:buSzPct val="76000"/>
            </a:pPr>
            <a:r>
              <a:rPr lang="en-US" dirty="0">
                <a:solidFill>
                  <a:srgbClr val="000000"/>
                </a:solidFill>
              </a:rPr>
              <a:t>No performance penalty (and some increases in overall performance due to less physical I/O)!</a:t>
            </a:r>
          </a:p>
        </p:txBody>
      </p:sp>
      <p:sp>
        <p:nvSpPr>
          <p:cNvPr id="6" name="Can 2"/>
          <p:cNvSpPr/>
          <p:nvPr/>
        </p:nvSpPr>
        <p:spPr>
          <a:xfrm>
            <a:off x="5661931" y="2592473"/>
            <a:ext cx="1666575" cy="1387901"/>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7460921" y="3300212"/>
            <a:ext cx="1034646" cy="5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Can 13"/>
          <p:cNvSpPr/>
          <p:nvPr/>
        </p:nvSpPr>
        <p:spPr>
          <a:xfrm>
            <a:off x="8627982" y="3066252"/>
            <a:ext cx="573384" cy="467920"/>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754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1"/>
            <a:ext cx="8596668" cy="772228"/>
          </a:xfrm>
        </p:spPr>
        <p:txBody>
          <a:bodyPr>
            <a:normAutofit/>
          </a:bodyPr>
          <a:lstStyle/>
          <a:p>
            <a:r>
              <a:rPr lang="en-US" dirty="0"/>
              <a:t>Cassandra Storage</a:t>
            </a:r>
          </a:p>
        </p:txBody>
      </p:sp>
      <p:sp>
        <p:nvSpPr>
          <p:cNvPr id="6" name="Rounded Rectangle 18"/>
          <p:cNvSpPr/>
          <p:nvPr/>
        </p:nvSpPr>
        <p:spPr>
          <a:xfrm>
            <a:off x="436909" y="1965130"/>
            <a:ext cx="1033878" cy="778069"/>
          </a:xfrm>
          <a:prstGeom prst="roundRec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7" name="TextBox 6"/>
          <p:cNvSpPr txBox="1"/>
          <p:nvPr/>
        </p:nvSpPr>
        <p:spPr>
          <a:xfrm>
            <a:off x="474260" y="2133197"/>
            <a:ext cx="996527" cy="369332"/>
          </a:xfrm>
          <a:prstGeom prst="rect">
            <a:avLst/>
          </a:prstGeom>
          <a:noFill/>
        </p:spPr>
        <p:txBody>
          <a:bodyPr wrap="square" rtlCol="0">
            <a:spAutoFit/>
          </a:bodyPr>
          <a:lstStyle/>
          <a:p>
            <a:pPr algn="ctr"/>
            <a:r>
              <a:rPr lang="en-US" b="1" dirty="0">
                <a:solidFill>
                  <a:srgbClr val="000000"/>
                </a:solidFill>
              </a:rPr>
              <a:t>Write</a:t>
            </a:r>
          </a:p>
        </p:txBody>
      </p:sp>
      <p:cxnSp>
        <p:nvCxnSpPr>
          <p:cNvPr id="8" name="Straight Arrow Connector 7"/>
          <p:cNvCxnSpPr>
            <a:stCxn id="7" idx="3"/>
          </p:cNvCxnSpPr>
          <p:nvPr/>
        </p:nvCxnSpPr>
        <p:spPr>
          <a:xfrm>
            <a:off x="1470787" y="2317863"/>
            <a:ext cx="2216958" cy="983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Document 5"/>
          <p:cNvSpPr/>
          <p:nvPr/>
        </p:nvSpPr>
        <p:spPr>
          <a:xfrm>
            <a:off x="971126" y="4245619"/>
            <a:ext cx="1325963" cy="1125506"/>
          </a:xfrm>
          <a:prstGeom prst="flowChartDocumen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cxnSp>
        <p:nvCxnSpPr>
          <p:cNvPr id="11" name="Straight Connector 10"/>
          <p:cNvCxnSpPr/>
          <p:nvPr/>
        </p:nvCxnSpPr>
        <p:spPr>
          <a:xfrm flipH="1">
            <a:off x="474261" y="3790807"/>
            <a:ext cx="8265881" cy="0"/>
          </a:xfrm>
          <a:prstGeom prst="line">
            <a:avLst/>
          </a:prstGeom>
          <a:ln>
            <a:solidFill>
              <a:schemeClr val="tx2">
                <a:lumMod val="75000"/>
                <a:lumOff val="25000"/>
              </a:schemeClr>
            </a:solidFill>
            <a:prstDash val="dash"/>
          </a:ln>
        </p:spPr>
        <p:style>
          <a:lnRef idx="2">
            <a:schemeClr val="accent1"/>
          </a:lnRef>
          <a:fillRef idx="0">
            <a:schemeClr val="accent1"/>
          </a:fillRef>
          <a:effectRef idx="1">
            <a:schemeClr val="accent1"/>
          </a:effectRef>
          <a:fontRef idx="minor">
            <a:schemeClr val="tx1"/>
          </a:fontRef>
        </p:style>
      </p:cxnSp>
      <p:sp>
        <p:nvSpPr>
          <p:cNvPr id="12" name="Document 27"/>
          <p:cNvSpPr/>
          <p:nvPr/>
        </p:nvSpPr>
        <p:spPr>
          <a:xfrm>
            <a:off x="4055583" y="4226945"/>
            <a:ext cx="1325962" cy="983081"/>
          </a:xfrm>
          <a:prstGeom prst="flowChartDocumen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3" name="Document 28"/>
          <p:cNvSpPr/>
          <p:nvPr/>
        </p:nvSpPr>
        <p:spPr>
          <a:xfrm>
            <a:off x="4055583" y="5347380"/>
            <a:ext cx="1325962" cy="908923"/>
          </a:xfrm>
          <a:prstGeom prst="flowChartDocumen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4" name="Document 29"/>
          <p:cNvSpPr/>
          <p:nvPr/>
        </p:nvSpPr>
        <p:spPr>
          <a:xfrm>
            <a:off x="5776726" y="5347380"/>
            <a:ext cx="1291643" cy="908923"/>
          </a:xfrm>
          <a:prstGeom prst="flowChartDocumen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5" name="Document 30"/>
          <p:cNvSpPr/>
          <p:nvPr/>
        </p:nvSpPr>
        <p:spPr>
          <a:xfrm>
            <a:off x="5776726" y="4245619"/>
            <a:ext cx="1288651" cy="983081"/>
          </a:xfrm>
          <a:prstGeom prst="flowChartDocumen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6" name="Rounded Rectangle 31"/>
          <p:cNvSpPr/>
          <p:nvPr/>
        </p:nvSpPr>
        <p:spPr>
          <a:xfrm>
            <a:off x="4041210" y="1828942"/>
            <a:ext cx="1336524" cy="1002788"/>
          </a:xfrm>
          <a:prstGeom prst="roundRec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7" name="TextBox 16"/>
          <p:cNvSpPr txBox="1"/>
          <p:nvPr/>
        </p:nvSpPr>
        <p:spPr>
          <a:xfrm>
            <a:off x="4055581" y="2192450"/>
            <a:ext cx="1325963" cy="369332"/>
          </a:xfrm>
          <a:prstGeom prst="rect">
            <a:avLst/>
          </a:prstGeom>
          <a:noFill/>
        </p:spPr>
        <p:txBody>
          <a:bodyPr wrap="square" rtlCol="0">
            <a:spAutoFit/>
          </a:bodyPr>
          <a:lstStyle/>
          <a:p>
            <a:pPr algn="ctr"/>
            <a:r>
              <a:rPr lang="en-US" b="1" dirty="0" err="1"/>
              <a:t>Memtable</a:t>
            </a:r>
            <a:endParaRPr lang="en-US" b="1" dirty="0"/>
          </a:p>
        </p:txBody>
      </p:sp>
      <p:sp>
        <p:nvSpPr>
          <p:cNvPr id="18" name="TextBox 17"/>
          <p:cNvSpPr txBox="1"/>
          <p:nvPr/>
        </p:nvSpPr>
        <p:spPr>
          <a:xfrm>
            <a:off x="4055582" y="4492351"/>
            <a:ext cx="1325963" cy="369332"/>
          </a:xfrm>
          <a:prstGeom prst="rect">
            <a:avLst/>
          </a:prstGeom>
          <a:noFill/>
        </p:spPr>
        <p:txBody>
          <a:bodyPr wrap="square" rtlCol="0">
            <a:spAutoFit/>
          </a:bodyPr>
          <a:lstStyle/>
          <a:p>
            <a:pPr algn="ctr"/>
            <a:r>
              <a:rPr lang="en-US" b="1" dirty="0" err="1">
                <a:solidFill>
                  <a:srgbClr val="000000"/>
                </a:solidFill>
              </a:rPr>
              <a:t>SSTable</a:t>
            </a:r>
            <a:endParaRPr lang="en-US" b="1" dirty="0">
              <a:solidFill>
                <a:srgbClr val="000000"/>
              </a:solidFill>
            </a:endParaRPr>
          </a:p>
        </p:txBody>
      </p:sp>
      <p:sp>
        <p:nvSpPr>
          <p:cNvPr id="19" name="TextBox 18"/>
          <p:cNvSpPr txBox="1"/>
          <p:nvPr/>
        </p:nvSpPr>
        <p:spPr>
          <a:xfrm>
            <a:off x="4058574" y="5578451"/>
            <a:ext cx="1325963" cy="369332"/>
          </a:xfrm>
          <a:prstGeom prst="rect">
            <a:avLst/>
          </a:prstGeom>
          <a:noFill/>
        </p:spPr>
        <p:txBody>
          <a:bodyPr wrap="square" rtlCol="0">
            <a:spAutoFit/>
          </a:bodyPr>
          <a:lstStyle/>
          <a:p>
            <a:pPr algn="ctr"/>
            <a:r>
              <a:rPr lang="en-US" b="1" dirty="0" err="1">
                <a:solidFill>
                  <a:srgbClr val="000000"/>
                </a:solidFill>
              </a:rPr>
              <a:t>SSTable</a:t>
            </a:r>
            <a:endParaRPr lang="en-US" b="1" dirty="0">
              <a:solidFill>
                <a:srgbClr val="000000"/>
              </a:solidFill>
            </a:endParaRPr>
          </a:p>
        </p:txBody>
      </p:sp>
      <p:sp>
        <p:nvSpPr>
          <p:cNvPr id="20" name="TextBox 19"/>
          <p:cNvSpPr txBox="1"/>
          <p:nvPr/>
        </p:nvSpPr>
        <p:spPr>
          <a:xfrm>
            <a:off x="5739414" y="4495359"/>
            <a:ext cx="1325963" cy="369332"/>
          </a:xfrm>
          <a:prstGeom prst="rect">
            <a:avLst/>
          </a:prstGeom>
          <a:noFill/>
        </p:spPr>
        <p:txBody>
          <a:bodyPr wrap="square" rtlCol="0">
            <a:spAutoFit/>
          </a:bodyPr>
          <a:lstStyle/>
          <a:p>
            <a:pPr algn="ctr"/>
            <a:r>
              <a:rPr lang="en-US" b="1" dirty="0" err="1">
                <a:solidFill>
                  <a:srgbClr val="000000"/>
                </a:solidFill>
              </a:rPr>
              <a:t>SSTable</a:t>
            </a:r>
            <a:endParaRPr lang="en-US" b="1" dirty="0">
              <a:solidFill>
                <a:srgbClr val="000000"/>
              </a:solidFill>
            </a:endParaRPr>
          </a:p>
        </p:txBody>
      </p:sp>
      <p:sp>
        <p:nvSpPr>
          <p:cNvPr id="21" name="TextBox 20"/>
          <p:cNvSpPr txBox="1"/>
          <p:nvPr/>
        </p:nvSpPr>
        <p:spPr>
          <a:xfrm>
            <a:off x="5742406" y="5581459"/>
            <a:ext cx="1325963" cy="369332"/>
          </a:xfrm>
          <a:prstGeom prst="rect">
            <a:avLst/>
          </a:prstGeom>
          <a:noFill/>
        </p:spPr>
        <p:txBody>
          <a:bodyPr wrap="square" rtlCol="0">
            <a:spAutoFit/>
          </a:bodyPr>
          <a:lstStyle/>
          <a:p>
            <a:pPr algn="ctr"/>
            <a:r>
              <a:rPr lang="en-US" b="1" dirty="0" err="1">
                <a:solidFill>
                  <a:srgbClr val="000000"/>
                </a:solidFill>
              </a:rPr>
              <a:t>SSTable</a:t>
            </a:r>
            <a:endParaRPr lang="en-US" b="1" dirty="0">
              <a:solidFill>
                <a:srgbClr val="000000"/>
              </a:solidFill>
            </a:endParaRPr>
          </a:p>
        </p:txBody>
      </p:sp>
      <p:sp>
        <p:nvSpPr>
          <p:cNvPr id="22" name="TextBox 21"/>
          <p:cNvSpPr txBox="1"/>
          <p:nvPr/>
        </p:nvSpPr>
        <p:spPr>
          <a:xfrm>
            <a:off x="971126" y="4542177"/>
            <a:ext cx="1325963" cy="369332"/>
          </a:xfrm>
          <a:prstGeom prst="rect">
            <a:avLst/>
          </a:prstGeom>
          <a:noFill/>
        </p:spPr>
        <p:txBody>
          <a:bodyPr wrap="square" rtlCol="0">
            <a:spAutoFit/>
          </a:bodyPr>
          <a:lstStyle/>
          <a:p>
            <a:pPr algn="ctr"/>
            <a:r>
              <a:rPr lang="en-US" b="1" dirty="0">
                <a:solidFill>
                  <a:srgbClr val="000000"/>
                </a:solidFill>
              </a:rPr>
              <a:t>Commit Log</a:t>
            </a:r>
          </a:p>
        </p:txBody>
      </p:sp>
      <p:sp>
        <p:nvSpPr>
          <p:cNvPr id="23" name="TextBox 22"/>
          <p:cNvSpPr txBox="1"/>
          <p:nvPr/>
        </p:nvSpPr>
        <p:spPr>
          <a:xfrm>
            <a:off x="6775832" y="3121684"/>
            <a:ext cx="2032000" cy="553998"/>
          </a:xfrm>
          <a:prstGeom prst="rect">
            <a:avLst/>
          </a:prstGeom>
          <a:solidFill>
            <a:schemeClr val="bg1">
              <a:alpha val="85000"/>
            </a:schemeClr>
          </a:solidFill>
        </p:spPr>
        <p:txBody>
          <a:bodyPr wrap="square" rtlCol="0">
            <a:spAutoFit/>
          </a:bodyPr>
          <a:lstStyle/>
          <a:p>
            <a:pPr algn="r"/>
            <a:r>
              <a:rPr lang="en-US" sz="3000" dirty="0">
                <a:solidFill>
                  <a:schemeClr val="tx2">
                    <a:lumMod val="50000"/>
                    <a:lumOff val="50000"/>
                  </a:schemeClr>
                </a:solidFill>
              </a:rPr>
              <a:t>Memory</a:t>
            </a:r>
          </a:p>
        </p:txBody>
      </p:sp>
      <p:sp>
        <p:nvSpPr>
          <p:cNvPr id="24" name="TextBox 23"/>
          <p:cNvSpPr txBox="1"/>
          <p:nvPr/>
        </p:nvSpPr>
        <p:spPr>
          <a:xfrm>
            <a:off x="6797500" y="3778282"/>
            <a:ext cx="2032000" cy="553998"/>
          </a:xfrm>
          <a:prstGeom prst="rect">
            <a:avLst/>
          </a:prstGeom>
          <a:noFill/>
        </p:spPr>
        <p:txBody>
          <a:bodyPr wrap="square" rtlCol="0">
            <a:spAutoFit/>
          </a:bodyPr>
          <a:lstStyle/>
          <a:p>
            <a:pPr algn="r"/>
            <a:r>
              <a:rPr lang="en-US" sz="3000" dirty="0">
                <a:solidFill>
                  <a:srgbClr val="999999"/>
                </a:solidFill>
              </a:rPr>
              <a:t>Disk</a:t>
            </a:r>
          </a:p>
        </p:txBody>
      </p:sp>
      <p:cxnSp>
        <p:nvCxnSpPr>
          <p:cNvPr id="25" name="Straight Arrow Connector 24"/>
          <p:cNvCxnSpPr>
            <a:stCxn id="6" idx="2"/>
            <a:endCxn id="10" idx="0"/>
          </p:cNvCxnSpPr>
          <p:nvPr/>
        </p:nvCxnSpPr>
        <p:spPr>
          <a:xfrm>
            <a:off x="953848" y="2743199"/>
            <a:ext cx="680260" cy="150242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2"/>
            <a:endCxn id="12" idx="0"/>
          </p:cNvCxnSpPr>
          <p:nvPr/>
        </p:nvCxnSpPr>
        <p:spPr>
          <a:xfrm>
            <a:off x="4709472" y="2831730"/>
            <a:ext cx="9092" cy="139521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709472" y="2944414"/>
            <a:ext cx="2032000" cy="584775"/>
          </a:xfrm>
          <a:prstGeom prst="rect">
            <a:avLst/>
          </a:prstGeom>
          <a:noFill/>
        </p:spPr>
        <p:txBody>
          <a:bodyPr wrap="square" rtlCol="0">
            <a:spAutoFit/>
          </a:bodyPr>
          <a:lstStyle/>
          <a:p>
            <a:pPr algn="ctr"/>
            <a:r>
              <a:rPr lang="en-US" sz="1600" dirty="0"/>
              <a:t>Flushed on time/size trigger</a:t>
            </a:r>
          </a:p>
        </p:txBody>
      </p:sp>
      <p:sp>
        <p:nvSpPr>
          <p:cNvPr id="28" name="TextBox 27"/>
          <p:cNvSpPr txBox="1"/>
          <p:nvPr/>
        </p:nvSpPr>
        <p:spPr>
          <a:xfrm>
            <a:off x="4597171" y="6256303"/>
            <a:ext cx="2032000" cy="415498"/>
          </a:xfrm>
          <a:prstGeom prst="rect">
            <a:avLst/>
          </a:prstGeom>
          <a:noFill/>
        </p:spPr>
        <p:txBody>
          <a:bodyPr wrap="square" rtlCol="0">
            <a:spAutoFit/>
          </a:bodyPr>
          <a:lstStyle/>
          <a:p>
            <a:pPr algn="ctr"/>
            <a:r>
              <a:rPr lang="en-US" sz="2100" dirty="0"/>
              <a:t>Immutable</a:t>
            </a:r>
          </a:p>
        </p:txBody>
      </p:sp>
    </p:spTree>
    <p:extLst>
      <p:ext uri="{BB962C8B-B14F-4D97-AF65-F5344CB8AC3E}">
        <p14:creationId xmlns:p14="http://schemas.microsoft.com/office/powerpoint/2010/main" val="2843972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When do we need these features?  </a:t>
            </a:r>
          </a:p>
        </p:txBody>
      </p:sp>
      <p:pic>
        <p:nvPicPr>
          <p:cNvPr id="2" name="Picture 1"/>
          <p:cNvPicPr>
            <a:picLocks noChangeAspect="1"/>
          </p:cNvPicPr>
          <p:nvPr/>
        </p:nvPicPr>
        <p:blipFill>
          <a:blip r:embed="rId3"/>
          <a:stretch>
            <a:fillRect/>
          </a:stretch>
        </p:blipFill>
        <p:spPr>
          <a:xfrm>
            <a:off x="677334" y="1930400"/>
            <a:ext cx="7276693" cy="4438481"/>
          </a:xfrm>
          <a:prstGeom prst="rect">
            <a:avLst/>
          </a:prstGeom>
        </p:spPr>
      </p:pic>
    </p:spTree>
    <p:extLst>
      <p:ext uri="{BB962C8B-B14F-4D97-AF65-F5344CB8AC3E}">
        <p14:creationId xmlns:p14="http://schemas.microsoft.com/office/powerpoint/2010/main" val="392627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Cassandra/Hadoop Deployment</a:t>
            </a:r>
          </a:p>
        </p:txBody>
      </p:sp>
      <p:pic>
        <p:nvPicPr>
          <p:cNvPr id="2" name="Picture 1"/>
          <p:cNvPicPr>
            <a:picLocks noChangeAspect="1"/>
          </p:cNvPicPr>
          <p:nvPr/>
        </p:nvPicPr>
        <p:blipFill>
          <a:blip r:embed="rId3"/>
          <a:stretch>
            <a:fillRect/>
          </a:stretch>
        </p:blipFill>
        <p:spPr>
          <a:xfrm>
            <a:off x="677333" y="1930400"/>
            <a:ext cx="8034587" cy="4017294"/>
          </a:xfrm>
          <a:prstGeom prst="rect">
            <a:avLst/>
          </a:prstGeom>
        </p:spPr>
      </p:pic>
    </p:spTree>
    <p:extLst>
      <p:ext uri="{BB962C8B-B14F-4D97-AF65-F5344CB8AC3E}">
        <p14:creationId xmlns:p14="http://schemas.microsoft.com/office/powerpoint/2010/main" val="167550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Cassandra @ Apple  </a:t>
            </a:r>
          </a:p>
        </p:txBody>
      </p:sp>
      <p:sp>
        <p:nvSpPr>
          <p:cNvPr id="6" name="Content Placeholder 5"/>
          <p:cNvSpPr>
            <a:spLocks noGrp="1"/>
          </p:cNvSpPr>
          <p:nvPr>
            <p:ph idx="1"/>
          </p:nvPr>
        </p:nvSpPr>
        <p:spPr/>
        <p:txBody>
          <a:bodyPr/>
          <a:lstStyle/>
          <a:p>
            <a:r>
              <a:rPr lang="en-US" dirty="0"/>
              <a:t>Cassandra Nodes:75,000+</a:t>
            </a:r>
          </a:p>
          <a:p>
            <a:r>
              <a:rPr lang="en-US" dirty="0"/>
              <a:t>Data Size: 10s of </a:t>
            </a:r>
            <a:r>
              <a:rPr lang="en-US" dirty="0" err="1"/>
              <a:t>PetaBytes</a:t>
            </a:r>
            <a:endParaRPr lang="en-US" dirty="0"/>
          </a:p>
          <a:p>
            <a:r>
              <a:rPr lang="en-US" dirty="0"/>
              <a:t>Ops / sec: in the millions</a:t>
            </a:r>
          </a:p>
          <a:p>
            <a:r>
              <a:rPr lang="en-US" dirty="0"/>
              <a:t>Largest Cluster: 1000+</a:t>
            </a:r>
          </a:p>
          <a:p>
            <a:r>
              <a:rPr lang="en-US" dirty="0"/>
              <a:t>Versions: 1.2.x and 2.0.x</a:t>
            </a:r>
          </a:p>
        </p:txBody>
      </p:sp>
    </p:spTree>
    <p:extLst>
      <p:ext uri="{BB962C8B-B14F-4D97-AF65-F5344CB8AC3E}">
        <p14:creationId xmlns:p14="http://schemas.microsoft.com/office/powerpoint/2010/main" val="462847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eBay Data Infrastructure  </a:t>
            </a:r>
          </a:p>
        </p:txBody>
      </p:sp>
      <p:pic>
        <p:nvPicPr>
          <p:cNvPr id="4" name="Picture 3"/>
          <p:cNvPicPr>
            <a:picLocks noChangeAspect="1"/>
          </p:cNvPicPr>
          <p:nvPr/>
        </p:nvPicPr>
        <p:blipFill>
          <a:blip r:embed="rId3"/>
          <a:stretch>
            <a:fillRect/>
          </a:stretch>
        </p:blipFill>
        <p:spPr>
          <a:xfrm>
            <a:off x="677333" y="1930399"/>
            <a:ext cx="7938271" cy="4006937"/>
          </a:xfrm>
          <a:prstGeom prst="rect">
            <a:avLst/>
          </a:prstGeom>
        </p:spPr>
      </p:pic>
    </p:spTree>
    <p:extLst>
      <p:ext uri="{BB962C8B-B14F-4D97-AF65-F5344CB8AC3E}">
        <p14:creationId xmlns:p14="http://schemas.microsoft.com/office/powerpoint/2010/main" val="2054866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eBay Data Infrastructure  </a:t>
            </a:r>
          </a:p>
        </p:txBody>
      </p:sp>
      <p:sp>
        <p:nvSpPr>
          <p:cNvPr id="2" name="Text Placeholder 1"/>
          <p:cNvSpPr>
            <a:spLocks noGrp="1"/>
          </p:cNvSpPr>
          <p:nvPr>
            <p:ph type="body" idx="1"/>
          </p:nvPr>
        </p:nvSpPr>
        <p:spPr/>
        <p:txBody>
          <a:bodyPr/>
          <a:lstStyle/>
          <a:p>
            <a:r>
              <a:rPr lang="en-US" dirty="0">
                <a:solidFill>
                  <a:schemeClr val="accent1"/>
                </a:solidFill>
              </a:rPr>
              <a:t>Application/Use Case</a:t>
            </a:r>
          </a:p>
        </p:txBody>
      </p:sp>
      <p:sp>
        <p:nvSpPr>
          <p:cNvPr id="3" name="Content Placeholder 2"/>
          <p:cNvSpPr>
            <a:spLocks noGrp="1"/>
          </p:cNvSpPr>
          <p:nvPr>
            <p:ph sz="half" idx="2"/>
          </p:nvPr>
        </p:nvSpPr>
        <p:spPr/>
        <p:txBody>
          <a:bodyPr>
            <a:normAutofit fontScale="92500" lnSpcReduction="20000"/>
          </a:bodyPr>
          <a:lstStyle/>
          <a:p>
            <a:r>
              <a:rPr lang="en-US" dirty="0"/>
              <a:t>Time-series data and real-time insights</a:t>
            </a:r>
          </a:p>
          <a:p>
            <a:pPr lvl="1"/>
            <a:r>
              <a:rPr lang="en-US" dirty="0"/>
              <a:t>Fraud detection &amp; prevention</a:t>
            </a:r>
          </a:p>
          <a:p>
            <a:pPr lvl="1"/>
            <a:r>
              <a:rPr lang="en-US" dirty="0"/>
              <a:t>Quality Click Pricing for affiliates</a:t>
            </a:r>
          </a:p>
          <a:p>
            <a:pPr lvl="1"/>
            <a:r>
              <a:rPr lang="en-US" dirty="0"/>
              <a:t>Order &amp; Shipment Tracking</a:t>
            </a:r>
          </a:p>
          <a:p>
            <a:pPr lvl="1"/>
            <a:r>
              <a:rPr lang="en-US" dirty="0"/>
              <a:t>…</a:t>
            </a:r>
          </a:p>
          <a:p>
            <a:r>
              <a:rPr lang="en-US" dirty="0"/>
              <a:t>Server metrics collection</a:t>
            </a:r>
          </a:p>
          <a:p>
            <a:r>
              <a:rPr lang="en-US" dirty="0"/>
              <a:t>Taste graph-based next-gen recommendation system</a:t>
            </a:r>
          </a:p>
          <a:p>
            <a:r>
              <a:rPr lang="en-US" dirty="0"/>
              <a:t>Social Signals on eBay Product &amp; Item pages</a:t>
            </a:r>
          </a:p>
          <a:p>
            <a:endParaRPr lang="en-US" dirty="0"/>
          </a:p>
        </p:txBody>
      </p:sp>
      <p:sp>
        <p:nvSpPr>
          <p:cNvPr id="6" name="Text Placeholder 5"/>
          <p:cNvSpPr>
            <a:spLocks noGrp="1"/>
          </p:cNvSpPr>
          <p:nvPr>
            <p:ph type="body" sz="quarter" idx="3"/>
          </p:nvPr>
        </p:nvSpPr>
        <p:spPr/>
        <p:txBody>
          <a:bodyPr/>
          <a:lstStyle/>
          <a:p>
            <a:r>
              <a:rPr lang="en-US" dirty="0">
                <a:solidFill>
                  <a:schemeClr val="accent1"/>
                </a:solidFill>
              </a:rPr>
              <a:t>Why Cassandra?</a:t>
            </a:r>
          </a:p>
        </p:txBody>
      </p:sp>
      <p:sp>
        <p:nvSpPr>
          <p:cNvPr id="7" name="Content Placeholder 6"/>
          <p:cNvSpPr>
            <a:spLocks noGrp="1"/>
          </p:cNvSpPr>
          <p:nvPr>
            <p:ph sz="quarter" idx="4"/>
          </p:nvPr>
        </p:nvSpPr>
        <p:spPr/>
        <p:txBody>
          <a:bodyPr/>
          <a:lstStyle/>
          <a:p>
            <a:r>
              <a:rPr lang="en-US" dirty="0"/>
              <a:t>Multi-Datacenter (active-active)</a:t>
            </a:r>
          </a:p>
          <a:p>
            <a:r>
              <a:rPr lang="en-US" dirty="0"/>
              <a:t>No SPOF</a:t>
            </a:r>
          </a:p>
          <a:p>
            <a:r>
              <a:rPr lang="en-US" dirty="0"/>
              <a:t>Easy to scale</a:t>
            </a:r>
          </a:p>
          <a:p>
            <a:r>
              <a:rPr lang="en-US" dirty="0"/>
              <a:t>Write performance</a:t>
            </a:r>
          </a:p>
          <a:p>
            <a:r>
              <a:rPr lang="en-US" dirty="0"/>
              <a:t>Distributed Counters</a:t>
            </a:r>
          </a:p>
          <a:p>
            <a:endParaRPr lang="en-US" dirty="0"/>
          </a:p>
        </p:txBody>
      </p:sp>
    </p:spTree>
    <p:extLst>
      <p:ext uri="{BB962C8B-B14F-4D97-AF65-F5344CB8AC3E}">
        <p14:creationId xmlns:p14="http://schemas.microsoft.com/office/powerpoint/2010/main" val="636287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Who is using Cassandra</a:t>
            </a:r>
          </a:p>
        </p:txBody>
      </p:sp>
      <p:pic>
        <p:nvPicPr>
          <p:cNvPr id="8" name="Picture 7"/>
          <p:cNvPicPr>
            <a:picLocks noChangeAspect="1"/>
          </p:cNvPicPr>
          <p:nvPr/>
        </p:nvPicPr>
        <p:blipFill>
          <a:blip r:embed="rId3"/>
          <a:stretch>
            <a:fillRect/>
          </a:stretch>
        </p:blipFill>
        <p:spPr>
          <a:xfrm>
            <a:off x="677334" y="1270000"/>
            <a:ext cx="8029575" cy="5162550"/>
          </a:xfrm>
          <a:prstGeom prst="rect">
            <a:avLst/>
          </a:prstGeom>
        </p:spPr>
      </p:pic>
    </p:spTree>
    <p:extLst>
      <p:ext uri="{BB962C8B-B14F-4D97-AF65-F5344CB8AC3E}">
        <p14:creationId xmlns:p14="http://schemas.microsoft.com/office/powerpoint/2010/main" val="1796583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Model</a:t>
            </a:r>
          </a:p>
        </p:txBody>
      </p:sp>
    </p:spTree>
    <p:extLst>
      <p:ext uri="{BB962C8B-B14F-4D97-AF65-F5344CB8AC3E}">
        <p14:creationId xmlns:p14="http://schemas.microsoft.com/office/powerpoint/2010/main" val="132162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Cassandra Data model</a:t>
            </a:r>
            <a:br>
              <a:rPr lang="en-US" dirty="0"/>
            </a:br>
            <a:r>
              <a:rPr lang="en-US" sz="2000" dirty="0"/>
              <a:t>(hierarchical views)</a:t>
            </a:r>
            <a:endParaRPr lang="en-US" dirty="0"/>
          </a:p>
        </p:txBody>
      </p:sp>
      <p:sp>
        <p:nvSpPr>
          <p:cNvPr id="5" name="Content Placeholder 4"/>
          <p:cNvSpPr>
            <a:spLocks noGrp="1"/>
          </p:cNvSpPr>
          <p:nvPr>
            <p:ph idx="1"/>
          </p:nvPr>
        </p:nvSpPr>
        <p:spPr>
          <a:xfrm>
            <a:off x="677334" y="1930400"/>
            <a:ext cx="8305892" cy="3767015"/>
          </a:xfrm>
        </p:spPr>
        <p:txBody>
          <a:bodyPr>
            <a:normAutofit/>
          </a:bodyPr>
          <a:lstStyle/>
          <a:p>
            <a:r>
              <a:rPr lang="en-US" sz="2800" dirty="0"/>
              <a:t>Key space (schema)</a:t>
            </a:r>
          </a:p>
          <a:p>
            <a:pPr lvl="1"/>
            <a:r>
              <a:rPr lang="en-US" sz="2400" dirty="0"/>
              <a:t>Table (column familiar)</a:t>
            </a:r>
          </a:p>
          <a:p>
            <a:pPr lvl="2"/>
            <a:r>
              <a:rPr lang="en-US" sz="2000" dirty="0"/>
              <a:t>Row</a:t>
            </a:r>
          </a:p>
          <a:p>
            <a:pPr lvl="3"/>
            <a:r>
              <a:rPr lang="en-US" sz="1800" dirty="0"/>
              <a:t>Partition key (part of primary key)</a:t>
            </a:r>
          </a:p>
          <a:p>
            <a:pPr lvl="4"/>
            <a:r>
              <a:rPr lang="en-US" sz="1800" dirty="0"/>
              <a:t>Static columns</a:t>
            </a:r>
          </a:p>
          <a:p>
            <a:pPr lvl="4"/>
            <a:r>
              <a:rPr lang="en-US" sz="1800" dirty="0"/>
              <a:t>Clustering key(part of primary key)</a:t>
            </a:r>
          </a:p>
          <a:p>
            <a:pPr lvl="5"/>
            <a:r>
              <a:rPr lang="en-US" sz="1800" dirty="0"/>
              <a:t>columns</a:t>
            </a:r>
          </a:p>
          <a:p>
            <a:pPr marL="1371600" lvl="3" indent="0">
              <a:buNone/>
            </a:pPr>
            <a:endParaRPr lang="en-US" dirty="0"/>
          </a:p>
        </p:txBody>
      </p:sp>
    </p:spTree>
    <p:extLst>
      <p:ext uri="{BB962C8B-B14F-4D97-AF65-F5344CB8AC3E}">
        <p14:creationId xmlns:p14="http://schemas.microsoft.com/office/powerpoint/2010/main" val="3384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Cassandra History</a:t>
            </a:r>
          </a:p>
        </p:txBody>
      </p:sp>
      <p:pic>
        <p:nvPicPr>
          <p:cNvPr id="8" name="Picture 7"/>
          <p:cNvPicPr>
            <a:picLocks noChangeAspect="1"/>
          </p:cNvPicPr>
          <p:nvPr/>
        </p:nvPicPr>
        <p:blipFill>
          <a:blip r:embed="rId3"/>
          <a:stretch>
            <a:fillRect/>
          </a:stretch>
        </p:blipFill>
        <p:spPr>
          <a:xfrm>
            <a:off x="677334" y="1930400"/>
            <a:ext cx="7162301" cy="4679977"/>
          </a:xfrm>
          <a:prstGeom prst="rect">
            <a:avLst/>
          </a:prstGeom>
        </p:spPr>
      </p:pic>
    </p:spTree>
    <p:extLst>
      <p:ext uri="{BB962C8B-B14F-4D97-AF65-F5344CB8AC3E}">
        <p14:creationId xmlns:p14="http://schemas.microsoft.com/office/powerpoint/2010/main" val="3598267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Cassandra Data model</a:t>
            </a:r>
            <a:br>
              <a:rPr lang="en-US" dirty="0"/>
            </a:br>
            <a:r>
              <a:rPr lang="en-US" sz="2000" dirty="0"/>
              <a:t>(hierarchical views)</a:t>
            </a:r>
            <a:endParaRPr lang="en-US" dirty="0"/>
          </a:p>
        </p:txBody>
      </p:sp>
      <p:pic>
        <p:nvPicPr>
          <p:cNvPr id="1026" name="Picture 2" descr="Image result for cassandra sparse columns">
            <a:extLst>
              <a:ext uri="{FF2B5EF4-FFF2-40B4-BE49-F238E27FC236}">
                <a16:creationId xmlns:a16="http://schemas.microsoft.com/office/drawing/2014/main" id="{DF434B9B-7D88-4051-9700-A47A7AF25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114549"/>
            <a:ext cx="8684974" cy="341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87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table paper</a:t>
            </a:r>
          </a:p>
        </p:txBody>
      </p:sp>
      <p:sp>
        <p:nvSpPr>
          <p:cNvPr id="10" name="Rectangle 9"/>
          <p:cNvSpPr/>
          <p:nvPr/>
        </p:nvSpPr>
        <p:spPr>
          <a:xfrm>
            <a:off x="635027" y="2451199"/>
            <a:ext cx="7728742" cy="3419342"/>
          </a:xfrm>
          <a:prstGeom prst="rect">
            <a:avLst/>
          </a:prstGeom>
          <a:solidFill>
            <a:schemeClr val="accent1">
              <a:lumMod val="40000"/>
              <a:lumOff val="60000"/>
            </a:schemeClr>
          </a:solidFill>
          <a:ln w="31750"/>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001359" y="1958251"/>
            <a:ext cx="4712057" cy="415498"/>
          </a:xfrm>
          <a:prstGeom prst="rect">
            <a:avLst/>
          </a:prstGeom>
          <a:noFill/>
        </p:spPr>
        <p:txBody>
          <a:bodyPr wrap="square" rtlCol="0">
            <a:spAutoFit/>
          </a:bodyPr>
          <a:lstStyle/>
          <a:p>
            <a:pPr algn="ctr"/>
            <a:r>
              <a:rPr lang="en-US" sz="2100" dirty="0"/>
              <a:t>Column Family</a:t>
            </a:r>
          </a:p>
        </p:txBody>
      </p:sp>
      <p:grpSp>
        <p:nvGrpSpPr>
          <p:cNvPr id="13" name="Group 12"/>
          <p:cNvGrpSpPr/>
          <p:nvPr/>
        </p:nvGrpSpPr>
        <p:grpSpPr>
          <a:xfrm>
            <a:off x="795481" y="2652854"/>
            <a:ext cx="7403071" cy="900000"/>
            <a:chOff x="795481" y="2652854"/>
            <a:chExt cx="7403071" cy="900000"/>
          </a:xfrm>
        </p:grpSpPr>
        <p:sp>
          <p:nvSpPr>
            <p:cNvPr id="14" name="Rounded Rectangle 18"/>
            <p:cNvSpPr/>
            <p:nvPr/>
          </p:nvSpPr>
          <p:spPr>
            <a:xfrm>
              <a:off x="795481" y="2652854"/>
              <a:ext cx="7403071" cy="900000"/>
            </a:xfrm>
            <a:prstGeom prst="roundRec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15" name="Rounded Rectangle 14"/>
            <p:cNvSpPr/>
            <p:nvPr/>
          </p:nvSpPr>
          <p:spPr>
            <a:xfrm>
              <a:off x="3017037" y="2871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cxnSp>
          <p:nvCxnSpPr>
            <p:cNvPr id="16" name="Straight Connector 15"/>
            <p:cNvCxnSpPr/>
            <p:nvPr/>
          </p:nvCxnSpPr>
          <p:spPr>
            <a:xfrm>
              <a:off x="2524108" y="2681267"/>
              <a:ext cx="0" cy="871587"/>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96422" y="2876899"/>
              <a:ext cx="1515630" cy="461665"/>
            </a:xfrm>
            <a:prstGeom prst="rect">
              <a:avLst/>
            </a:prstGeom>
            <a:noFill/>
          </p:spPr>
          <p:txBody>
            <a:bodyPr wrap="square" rtlCol="0">
              <a:spAutoFit/>
            </a:bodyPr>
            <a:lstStyle/>
            <a:p>
              <a:pPr algn="ctr"/>
              <a:r>
                <a:rPr lang="en-US" sz="2400" dirty="0"/>
                <a:t>Row Key</a:t>
              </a:r>
            </a:p>
          </p:txBody>
        </p:sp>
        <p:sp>
          <p:nvSpPr>
            <p:cNvPr id="18" name="Rounded Rectangle 17"/>
            <p:cNvSpPr/>
            <p:nvPr/>
          </p:nvSpPr>
          <p:spPr>
            <a:xfrm>
              <a:off x="4733725" y="28688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sp>
          <p:nvSpPr>
            <p:cNvPr id="19" name="Rounded Rectangle 21"/>
            <p:cNvSpPr/>
            <p:nvPr/>
          </p:nvSpPr>
          <p:spPr>
            <a:xfrm>
              <a:off x="6496877" y="2866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grpSp>
      <p:grpSp>
        <p:nvGrpSpPr>
          <p:cNvPr id="20" name="Group 19"/>
          <p:cNvGrpSpPr/>
          <p:nvPr/>
        </p:nvGrpSpPr>
        <p:grpSpPr>
          <a:xfrm>
            <a:off x="793001" y="3719164"/>
            <a:ext cx="7403071" cy="900000"/>
            <a:chOff x="795481" y="2652854"/>
            <a:chExt cx="7403071" cy="900000"/>
          </a:xfrm>
        </p:grpSpPr>
        <p:sp>
          <p:nvSpPr>
            <p:cNvPr id="21" name="Rounded Rectangle 23"/>
            <p:cNvSpPr/>
            <p:nvPr/>
          </p:nvSpPr>
          <p:spPr>
            <a:xfrm>
              <a:off x="795481" y="2652854"/>
              <a:ext cx="7403071" cy="900000"/>
            </a:xfrm>
            <a:prstGeom prst="roundRec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22" name="Rounded Rectangle 24"/>
            <p:cNvSpPr/>
            <p:nvPr/>
          </p:nvSpPr>
          <p:spPr>
            <a:xfrm>
              <a:off x="3017037" y="2871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cxnSp>
          <p:nvCxnSpPr>
            <p:cNvPr id="23" name="Straight Connector 22"/>
            <p:cNvCxnSpPr/>
            <p:nvPr/>
          </p:nvCxnSpPr>
          <p:spPr>
            <a:xfrm>
              <a:off x="2524108" y="2681267"/>
              <a:ext cx="0" cy="871587"/>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96422" y="2876899"/>
              <a:ext cx="1515630" cy="461665"/>
            </a:xfrm>
            <a:prstGeom prst="rect">
              <a:avLst/>
            </a:prstGeom>
            <a:noFill/>
          </p:spPr>
          <p:txBody>
            <a:bodyPr wrap="square" rtlCol="0">
              <a:spAutoFit/>
            </a:bodyPr>
            <a:lstStyle/>
            <a:p>
              <a:pPr algn="ctr"/>
              <a:r>
                <a:rPr lang="en-US" sz="2400" dirty="0"/>
                <a:t>Row Key</a:t>
              </a:r>
            </a:p>
          </p:txBody>
        </p:sp>
        <p:sp>
          <p:nvSpPr>
            <p:cNvPr id="25" name="Rounded Rectangle 27"/>
            <p:cNvSpPr/>
            <p:nvPr/>
          </p:nvSpPr>
          <p:spPr>
            <a:xfrm>
              <a:off x="4733725" y="28688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sp>
          <p:nvSpPr>
            <p:cNvPr id="26" name="Rounded Rectangle 28"/>
            <p:cNvSpPr/>
            <p:nvPr/>
          </p:nvSpPr>
          <p:spPr>
            <a:xfrm>
              <a:off x="6496877" y="2866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grpSp>
      <p:grpSp>
        <p:nvGrpSpPr>
          <p:cNvPr id="27" name="Group 26"/>
          <p:cNvGrpSpPr/>
          <p:nvPr/>
        </p:nvGrpSpPr>
        <p:grpSpPr>
          <a:xfrm>
            <a:off x="790521" y="4785474"/>
            <a:ext cx="7403071" cy="900000"/>
            <a:chOff x="795481" y="2652854"/>
            <a:chExt cx="7403071" cy="900000"/>
          </a:xfrm>
        </p:grpSpPr>
        <p:sp>
          <p:nvSpPr>
            <p:cNvPr id="28" name="Rounded Rectangle 30"/>
            <p:cNvSpPr/>
            <p:nvPr/>
          </p:nvSpPr>
          <p:spPr>
            <a:xfrm>
              <a:off x="795481" y="2652854"/>
              <a:ext cx="7403071" cy="900000"/>
            </a:xfrm>
            <a:prstGeom prst="roundRect">
              <a:avLst/>
            </a:prstGeom>
            <a:solidFill>
              <a:schemeClr val="accent1">
                <a:lumMod val="60000"/>
                <a:lumOff val="40000"/>
              </a:schemeClr>
            </a:solidFill>
          </p:spPr>
          <p:txBody>
            <a:bodyPr wrap="square" lIns="432000" tIns="144000" rIns="432000" bIns="144000" rtlCol="0">
              <a:spAutoFit/>
            </a:bodyPr>
            <a:lstStyle/>
            <a:p>
              <a:endParaRPr lang="en-US" sz="4000">
                <a:solidFill>
                  <a:schemeClr val="tx1"/>
                </a:solidFill>
              </a:endParaRPr>
            </a:p>
          </p:txBody>
        </p:sp>
        <p:sp>
          <p:nvSpPr>
            <p:cNvPr id="29" name="Rounded Rectangle 31"/>
            <p:cNvSpPr/>
            <p:nvPr/>
          </p:nvSpPr>
          <p:spPr>
            <a:xfrm>
              <a:off x="3017037" y="2871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cxnSp>
          <p:nvCxnSpPr>
            <p:cNvPr id="30" name="Straight Connector 29"/>
            <p:cNvCxnSpPr/>
            <p:nvPr/>
          </p:nvCxnSpPr>
          <p:spPr>
            <a:xfrm>
              <a:off x="2524108" y="2681267"/>
              <a:ext cx="0" cy="871587"/>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96422" y="2876899"/>
              <a:ext cx="1515630" cy="461665"/>
            </a:xfrm>
            <a:prstGeom prst="rect">
              <a:avLst/>
            </a:prstGeom>
            <a:noFill/>
          </p:spPr>
          <p:txBody>
            <a:bodyPr wrap="square" rtlCol="0">
              <a:spAutoFit/>
            </a:bodyPr>
            <a:lstStyle/>
            <a:p>
              <a:pPr algn="ctr"/>
              <a:r>
                <a:rPr lang="en-US" sz="2400" dirty="0"/>
                <a:t>Row Key</a:t>
              </a:r>
            </a:p>
          </p:txBody>
        </p:sp>
        <p:sp>
          <p:nvSpPr>
            <p:cNvPr id="32" name="Rounded Rectangle 34"/>
            <p:cNvSpPr/>
            <p:nvPr/>
          </p:nvSpPr>
          <p:spPr>
            <a:xfrm>
              <a:off x="4733725" y="28688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sp>
          <p:nvSpPr>
            <p:cNvPr id="33" name="Rounded Rectangle 35"/>
            <p:cNvSpPr/>
            <p:nvPr/>
          </p:nvSpPr>
          <p:spPr>
            <a:xfrm>
              <a:off x="6496877" y="2866326"/>
              <a:ext cx="1238536" cy="474413"/>
            </a:xfrm>
            <a:prstGeom prst="roundRect">
              <a:avLst/>
            </a:prstGeom>
            <a:solidFill>
              <a:schemeClr val="accent1">
                <a:lumMod val="40000"/>
                <a:lumOff val="60000"/>
              </a:schemeClr>
            </a:solidFill>
            <a:ln>
              <a:solidFill>
                <a:schemeClr val="accent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00" dirty="0"/>
                <a:t>Column</a:t>
              </a:r>
            </a:p>
          </p:txBody>
        </p:sp>
      </p:grpSp>
      <p:pic>
        <p:nvPicPr>
          <p:cNvPr id="34" name="Picture 33"/>
          <p:cNvPicPr>
            <a:picLocks noChangeAspect="1"/>
          </p:cNvPicPr>
          <p:nvPr/>
        </p:nvPicPr>
        <p:blipFill>
          <a:blip r:embed="rId3"/>
          <a:stretch>
            <a:fillRect/>
          </a:stretch>
        </p:blipFill>
        <p:spPr>
          <a:xfrm flipH="1">
            <a:off x="4855460" y="5918068"/>
            <a:ext cx="439852" cy="298537"/>
          </a:xfrm>
          <a:prstGeom prst="rect">
            <a:avLst/>
          </a:prstGeom>
        </p:spPr>
      </p:pic>
      <p:sp>
        <p:nvSpPr>
          <p:cNvPr id="35" name="TextBox 34"/>
          <p:cNvSpPr txBox="1"/>
          <p:nvPr/>
        </p:nvSpPr>
        <p:spPr>
          <a:xfrm>
            <a:off x="5247392" y="5965764"/>
            <a:ext cx="3657055" cy="400110"/>
          </a:xfrm>
          <a:prstGeom prst="rect">
            <a:avLst/>
          </a:prstGeom>
          <a:noFill/>
        </p:spPr>
        <p:txBody>
          <a:bodyPr wrap="square" rtlCol="0">
            <a:spAutoFit/>
          </a:bodyPr>
          <a:lstStyle/>
          <a:p>
            <a:r>
              <a:rPr lang="en-US" sz="2000" dirty="0">
                <a:latin typeface="Bradley Hand ITC TT-Bold"/>
                <a:cs typeface="Bradley Hand ITC TT-Bold"/>
              </a:rPr>
              <a:t>we can have billions of rows</a:t>
            </a:r>
          </a:p>
        </p:txBody>
      </p:sp>
    </p:spTree>
    <p:extLst>
      <p:ext uri="{BB962C8B-B14F-4D97-AF65-F5344CB8AC3E}">
        <p14:creationId xmlns:p14="http://schemas.microsoft.com/office/powerpoint/2010/main" val="476174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Column Family</a:t>
            </a:r>
            <a:endParaRPr lang="en-US" dirty="0"/>
          </a:p>
        </p:txBody>
      </p:sp>
      <p:sp>
        <p:nvSpPr>
          <p:cNvPr id="5" name="Content Placeholder 4"/>
          <p:cNvSpPr>
            <a:spLocks noGrp="1"/>
          </p:cNvSpPr>
          <p:nvPr>
            <p:ph idx="1"/>
          </p:nvPr>
        </p:nvSpPr>
        <p:spPr/>
        <p:txBody>
          <a:bodyPr/>
          <a:lstStyle/>
          <a:p>
            <a:r>
              <a:rPr lang="en-US" dirty="0" err="1"/>
              <a:t>ColumnFamily</a:t>
            </a:r>
            <a:endParaRPr lang="en-US" dirty="0"/>
          </a:p>
          <a:p>
            <a:pPr lvl="1"/>
            <a:r>
              <a:rPr lang="en-US" dirty="0"/>
              <a:t>Associates records of a similar kind</a:t>
            </a:r>
          </a:p>
          <a:p>
            <a:pPr lvl="1"/>
            <a:r>
              <a:rPr lang="en-US" dirty="0"/>
              <a:t>Record-level Atomicity</a:t>
            </a:r>
          </a:p>
          <a:p>
            <a:pPr lvl="1"/>
            <a:r>
              <a:rPr lang="en-US" dirty="0"/>
              <a:t>Indexed</a:t>
            </a:r>
          </a:p>
          <a:p>
            <a:r>
              <a:rPr lang="en-US" dirty="0"/>
              <a:t>Column</a:t>
            </a:r>
          </a:p>
          <a:p>
            <a:pPr lvl="1"/>
            <a:r>
              <a:rPr lang="en-US" dirty="0"/>
              <a:t>Basic unit of storage</a:t>
            </a:r>
          </a:p>
        </p:txBody>
      </p:sp>
    </p:spTree>
    <p:extLst>
      <p:ext uri="{BB962C8B-B14F-4D97-AF65-F5344CB8AC3E}">
        <p14:creationId xmlns:p14="http://schemas.microsoft.com/office/powerpoint/2010/main" val="286432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Example</a:t>
            </a:r>
            <a:endParaRPr lang="en-US" dirty="0"/>
          </a:p>
        </p:txBody>
      </p:sp>
      <p:pic>
        <p:nvPicPr>
          <p:cNvPr id="4098" name="Picture 2" descr="Image result for cassandra column fami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930399"/>
            <a:ext cx="7552266" cy="436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61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Per-column timestamp-based conflict resolution</a:t>
            </a:r>
          </a:p>
        </p:txBody>
      </p:sp>
      <p:sp>
        <p:nvSpPr>
          <p:cNvPr id="38" name="TextBox 37"/>
          <p:cNvSpPr txBox="1"/>
          <p:nvPr/>
        </p:nvSpPr>
        <p:spPr>
          <a:xfrm>
            <a:off x="787295" y="2134284"/>
            <a:ext cx="3760951" cy="2092881"/>
          </a:xfrm>
          <a:prstGeom prst="rect">
            <a:avLst/>
          </a:prstGeom>
          <a:noFill/>
        </p:spPr>
        <p:txBody>
          <a:bodyPr wrap="square" rtlCol="0">
            <a:spAutoFit/>
          </a:bodyPr>
          <a:lstStyle/>
          <a:p>
            <a:r>
              <a:rPr lang="en-US" sz="2600" dirty="0">
                <a:latin typeface="Courier New"/>
                <a:cs typeface="Courier New"/>
              </a:rPr>
              <a:t>{</a:t>
            </a:r>
          </a:p>
          <a:p>
            <a:r>
              <a:rPr lang="en-US" sz="2600" dirty="0">
                <a:latin typeface="Courier New"/>
                <a:cs typeface="Courier New"/>
              </a:rPr>
              <a:t>  column: foo,</a:t>
            </a:r>
            <a:br>
              <a:rPr lang="en-US" sz="2600" dirty="0">
                <a:latin typeface="Courier New"/>
                <a:cs typeface="Courier New"/>
              </a:rPr>
            </a:br>
            <a:r>
              <a:rPr lang="en-US" sz="2600" dirty="0">
                <a:latin typeface="Courier New"/>
                <a:cs typeface="Courier New"/>
              </a:rPr>
              <a:t>  value: bar,</a:t>
            </a:r>
            <a:br>
              <a:rPr lang="en-US" sz="2600" dirty="0">
                <a:latin typeface="Courier New"/>
                <a:cs typeface="Courier New"/>
              </a:rPr>
            </a:br>
            <a:r>
              <a:rPr lang="en-US" sz="2600" dirty="0">
                <a:latin typeface="Courier New"/>
                <a:cs typeface="Courier New"/>
              </a:rPr>
              <a:t>  timestamp: 1000</a:t>
            </a:r>
          </a:p>
          <a:p>
            <a:r>
              <a:rPr lang="en-US" sz="2600" dirty="0">
                <a:latin typeface="Courier New"/>
                <a:cs typeface="Courier New"/>
              </a:rPr>
              <a:t>}</a:t>
            </a:r>
          </a:p>
        </p:txBody>
      </p:sp>
      <p:sp>
        <p:nvSpPr>
          <p:cNvPr id="39" name="TextBox 38"/>
          <p:cNvSpPr txBox="1"/>
          <p:nvPr/>
        </p:nvSpPr>
        <p:spPr>
          <a:xfrm>
            <a:off x="4548246" y="2134284"/>
            <a:ext cx="3760951" cy="2092881"/>
          </a:xfrm>
          <a:prstGeom prst="rect">
            <a:avLst/>
          </a:prstGeom>
          <a:noFill/>
        </p:spPr>
        <p:txBody>
          <a:bodyPr wrap="square" rtlCol="0">
            <a:spAutoFit/>
          </a:bodyPr>
          <a:lstStyle/>
          <a:p>
            <a:r>
              <a:rPr lang="en-US" sz="2600" dirty="0">
                <a:latin typeface="Courier New"/>
                <a:cs typeface="Courier New"/>
              </a:rPr>
              <a:t>{</a:t>
            </a:r>
          </a:p>
          <a:p>
            <a:r>
              <a:rPr lang="en-US" sz="2600" dirty="0">
                <a:latin typeface="Courier New"/>
                <a:cs typeface="Courier New"/>
              </a:rPr>
              <a:t>  column: foo,</a:t>
            </a:r>
            <a:br>
              <a:rPr lang="en-US" sz="2600" dirty="0">
                <a:latin typeface="Courier New"/>
                <a:cs typeface="Courier New"/>
              </a:rPr>
            </a:br>
            <a:r>
              <a:rPr lang="en-US" sz="2600" dirty="0">
                <a:latin typeface="Courier New"/>
                <a:cs typeface="Courier New"/>
              </a:rPr>
              <a:t>  </a:t>
            </a:r>
            <a:r>
              <a:rPr lang="en-US" sz="2600" b="1" dirty="0">
                <a:solidFill>
                  <a:srgbClr val="FF0000"/>
                </a:solidFill>
                <a:latin typeface="Courier New"/>
                <a:cs typeface="Courier New"/>
              </a:rPr>
              <a:t>value: zing,</a:t>
            </a:r>
            <a:br>
              <a:rPr lang="en-US" sz="2600" dirty="0">
                <a:latin typeface="Courier New"/>
                <a:cs typeface="Courier New"/>
              </a:rPr>
            </a:br>
            <a:r>
              <a:rPr lang="en-US" sz="2600" dirty="0">
                <a:latin typeface="Courier New"/>
                <a:cs typeface="Courier New"/>
              </a:rPr>
              <a:t>  timestamp: 1001</a:t>
            </a:r>
          </a:p>
          <a:p>
            <a:r>
              <a:rPr lang="en-US" sz="2600" dirty="0">
                <a:latin typeface="Courier New"/>
                <a:cs typeface="Courier New"/>
              </a:rPr>
              <a:t>}</a:t>
            </a:r>
          </a:p>
        </p:txBody>
      </p:sp>
      <p:pic>
        <p:nvPicPr>
          <p:cNvPr id="40" name="Picture 39"/>
          <p:cNvPicPr>
            <a:picLocks noChangeAspect="1"/>
          </p:cNvPicPr>
          <p:nvPr/>
        </p:nvPicPr>
        <p:blipFill>
          <a:blip r:embed="rId3"/>
          <a:stretch>
            <a:fillRect/>
          </a:stretch>
        </p:blipFill>
        <p:spPr>
          <a:xfrm>
            <a:off x="7237922" y="4145403"/>
            <a:ext cx="439852" cy="298537"/>
          </a:xfrm>
          <a:prstGeom prst="rect">
            <a:avLst/>
          </a:prstGeom>
        </p:spPr>
      </p:pic>
      <p:sp>
        <p:nvSpPr>
          <p:cNvPr id="41" name="TextBox 40"/>
          <p:cNvSpPr txBox="1"/>
          <p:nvPr/>
        </p:nvSpPr>
        <p:spPr>
          <a:xfrm>
            <a:off x="5179668" y="4227165"/>
            <a:ext cx="2235769" cy="400110"/>
          </a:xfrm>
          <a:prstGeom prst="rect">
            <a:avLst/>
          </a:prstGeom>
          <a:noFill/>
        </p:spPr>
        <p:txBody>
          <a:bodyPr wrap="square" rtlCol="0">
            <a:spAutoFit/>
          </a:bodyPr>
          <a:lstStyle/>
          <a:p>
            <a:r>
              <a:rPr lang="en-US" sz="2000" dirty="0">
                <a:latin typeface="Bradley Hand ITC TT-Bold"/>
                <a:cs typeface="Bradley Hand ITC TT-Bold"/>
              </a:rPr>
              <a:t>bigger timestamp</a:t>
            </a:r>
          </a:p>
        </p:txBody>
      </p:sp>
    </p:spTree>
    <p:extLst>
      <p:ext uri="{BB962C8B-B14F-4D97-AF65-F5344CB8AC3E}">
        <p14:creationId xmlns:p14="http://schemas.microsoft.com/office/powerpoint/2010/main" val="2780379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CQL</a:t>
            </a:r>
          </a:p>
        </p:txBody>
      </p:sp>
      <p:sp>
        <p:nvSpPr>
          <p:cNvPr id="2" name="Text Placeholder 1"/>
          <p:cNvSpPr>
            <a:spLocks noGrp="1"/>
          </p:cNvSpPr>
          <p:nvPr>
            <p:ph type="body" idx="1"/>
          </p:nvPr>
        </p:nvSpPr>
        <p:spPr/>
        <p:txBody>
          <a:bodyPr/>
          <a:lstStyle/>
          <a:p>
            <a:r>
              <a:rPr lang="en-US" dirty="0"/>
              <a:t>CQL = Cassandra query language</a:t>
            </a:r>
          </a:p>
        </p:txBody>
      </p:sp>
    </p:spTree>
    <p:extLst>
      <p:ext uri="{BB962C8B-B14F-4D97-AF65-F5344CB8AC3E}">
        <p14:creationId xmlns:p14="http://schemas.microsoft.com/office/powerpoint/2010/main" val="2290159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CQL</a:t>
            </a:r>
            <a:endParaRPr lang="en-US" dirty="0"/>
          </a:p>
        </p:txBody>
      </p:sp>
      <p:sp>
        <p:nvSpPr>
          <p:cNvPr id="5" name="Content Placeholder 4"/>
          <p:cNvSpPr>
            <a:spLocks noGrp="1"/>
          </p:cNvSpPr>
          <p:nvPr>
            <p:ph idx="1"/>
          </p:nvPr>
        </p:nvSpPr>
        <p:spPr>
          <a:xfrm>
            <a:off x="677334" y="1930400"/>
            <a:ext cx="8305892" cy="3767015"/>
          </a:xfrm>
        </p:spPr>
        <p:txBody>
          <a:bodyPr>
            <a:normAutofit/>
          </a:bodyPr>
          <a:lstStyle/>
          <a:p>
            <a:r>
              <a:rPr lang="en-US" dirty="0"/>
              <a:t>CQL is SQL minus joins, minus subqueries, plus collections</a:t>
            </a:r>
          </a:p>
          <a:p>
            <a:pPr lvl="1"/>
            <a:r>
              <a:rPr lang="en-US" dirty="0"/>
              <a:t>Plus user types, plus tuple types</a:t>
            </a:r>
          </a:p>
          <a:p>
            <a:r>
              <a:rPr lang="en-US" dirty="0"/>
              <a:t>Introduces a schema to Cassandra</a:t>
            </a:r>
          </a:p>
          <a:p>
            <a:r>
              <a:rPr lang="en-US" dirty="0"/>
              <a:t>Familiar syntax</a:t>
            </a:r>
          </a:p>
          <a:p>
            <a:r>
              <a:rPr lang="en-US" dirty="0"/>
              <a:t>Easy to understand</a:t>
            </a:r>
          </a:p>
          <a:p>
            <a:r>
              <a:rPr lang="en-US" dirty="0"/>
              <a:t>DML operations are atomic</a:t>
            </a:r>
          </a:p>
        </p:txBody>
      </p:sp>
    </p:spTree>
    <p:extLst>
      <p:ext uri="{BB962C8B-B14F-4D97-AF65-F5344CB8AC3E}">
        <p14:creationId xmlns:p14="http://schemas.microsoft.com/office/powerpoint/2010/main" val="2049672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Cassandra Data Model</a:t>
            </a:r>
            <a:endParaRPr lang="en-US" dirty="0"/>
          </a:p>
        </p:txBody>
      </p:sp>
      <p:sp>
        <p:nvSpPr>
          <p:cNvPr id="5" name="Content Placeholder 4"/>
          <p:cNvSpPr>
            <a:spLocks noGrp="1"/>
          </p:cNvSpPr>
          <p:nvPr>
            <p:ph idx="1"/>
          </p:nvPr>
        </p:nvSpPr>
        <p:spPr>
          <a:xfrm>
            <a:off x="677334" y="1930400"/>
            <a:ext cx="8305892" cy="3767015"/>
          </a:xfrm>
        </p:spPr>
        <p:txBody>
          <a:bodyPr>
            <a:normAutofit/>
          </a:bodyPr>
          <a:lstStyle/>
          <a:p>
            <a:r>
              <a:rPr lang="en-US" dirty="0"/>
              <a:t>Access by key</a:t>
            </a:r>
          </a:p>
          <a:p>
            <a:r>
              <a:rPr lang="en-US" dirty="0"/>
              <a:t>no access by arbitrary WHERE clause</a:t>
            </a:r>
          </a:p>
          <a:p>
            <a:r>
              <a:rPr lang="en-US" dirty="0"/>
              <a:t>Duplicate data (it’s ok!)</a:t>
            </a:r>
          </a:p>
          <a:p>
            <a:r>
              <a:rPr lang="en-US" dirty="0"/>
              <a:t>Aggregate data</a:t>
            </a:r>
          </a:p>
          <a:p>
            <a:r>
              <a:rPr lang="en-US" dirty="0"/>
              <a:t>Build application maintained indexes</a:t>
            </a:r>
          </a:p>
        </p:txBody>
      </p:sp>
    </p:spTree>
    <p:extLst>
      <p:ext uri="{BB962C8B-B14F-4D97-AF65-F5344CB8AC3E}">
        <p14:creationId xmlns:p14="http://schemas.microsoft.com/office/powerpoint/2010/main" val="2205587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Difference with RDBMS in Data Modeling</a:t>
            </a:r>
            <a:endParaRPr lang="en-US" dirty="0"/>
          </a:p>
        </p:txBody>
      </p:sp>
      <p:sp>
        <p:nvSpPr>
          <p:cNvPr id="7" name="Text Placeholder 6"/>
          <p:cNvSpPr>
            <a:spLocks noGrp="1"/>
          </p:cNvSpPr>
          <p:nvPr>
            <p:ph type="body" idx="1"/>
          </p:nvPr>
        </p:nvSpPr>
        <p:spPr/>
        <p:txBody>
          <a:bodyPr/>
          <a:lstStyle/>
          <a:p>
            <a:r>
              <a:rPr lang="en-US" dirty="0"/>
              <a:t>RDBMS driven by</a:t>
            </a:r>
          </a:p>
        </p:txBody>
      </p:sp>
      <p:sp>
        <p:nvSpPr>
          <p:cNvPr id="8" name="Content Placeholder 7"/>
          <p:cNvSpPr>
            <a:spLocks noGrp="1"/>
          </p:cNvSpPr>
          <p:nvPr>
            <p:ph sz="half" idx="2"/>
          </p:nvPr>
        </p:nvSpPr>
        <p:spPr/>
        <p:txBody>
          <a:bodyPr/>
          <a:lstStyle/>
          <a:p>
            <a:r>
              <a:rPr lang="en-US" dirty="0"/>
              <a:t>How can I store something right?</a:t>
            </a:r>
          </a:p>
          <a:p>
            <a:r>
              <a:rPr lang="en-US" dirty="0"/>
              <a:t>What answers do I have?</a:t>
            </a:r>
          </a:p>
        </p:txBody>
      </p:sp>
      <p:sp>
        <p:nvSpPr>
          <p:cNvPr id="9" name="Text Placeholder 8"/>
          <p:cNvSpPr>
            <a:spLocks noGrp="1"/>
          </p:cNvSpPr>
          <p:nvPr>
            <p:ph type="body" sz="quarter" idx="3"/>
          </p:nvPr>
        </p:nvSpPr>
        <p:spPr/>
        <p:txBody>
          <a:bodyPr/>
          <a:lstStyle/>
          <a:p>
            <a:r>
              <a:rPr lang="en-US" dirty="0"/>
              <a:t>No SQL driven by</a:t>
            </a:r>
          </a:p>
        </p:txBody>
      </p:sp>
      <p:sp>
        <p:nvSpPr>
          <p:cNvPr id="10" name="Content Placeholder 9"/>
          <p:cNvSpPr>
            <a:spLocks noGrp="1"/>
          </p:cNvSpPr>
          <p:nvPr>
            <p:ph sz="quarter" idx="4"/>
          </p:nvPr>
        </p:nvSpPr>
        <p:spPr/>
        <p:txBody>
          <a:bodyPr/>
          <a:lstStyle/>
          <a:p>
            <a:r>
              <a:rPr lang="en-US" dirty="0"/>
              <a:t>How can I access something right?</a:t>
            </a:r>
          </a:p>
          <a:p>
            <a:r>
              <a:rPr lang="en-US" dirty="0"/>
              <a:t>What questions do I have?</a:t>
            </a:r>
          </a:p>
        </p:txBody>
      </p:sp>
    </p:spTree>
    <p:extLst>
      <p:ext uri="{BB962C8B-B14F-4D97-AF65-F5344CB8AC3E}">
        <p14:creationId xmlns:p14="http://schemas.microsoft.com/office/powerpoint/2010/main" val="3610929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Modeling Basics</a:t>
            </a:r>
            <a:endParaRPr lang="en-US" dirty="0"/>
          </a:p>
        </p:txBody>
      </p:sp>
      <p:sp>
        <p:nvSpPr>
          <p:cNvPr id="2" name="Content Placeholder 1"/>
          <p:cNvSpPr>
            <a:spLocks noGrp="1"/>
          </p:cNvSpPr>
          <p:nvPr>
            <p:ph idx="1"/>
          </p:nvPr>
        </p:nvSpPr>
        <p:spPr/>
        <p:txBody>
          <a:bodyPr/>
          <a:lstStyle/>
          <a:p>
            <a:r>
              <a:rPr lang="en-US" dirty="0"/>
              <a:t>Work top-down. Think about:</a:t>
            </a:r>
          </a:p>
          <a:p>
            <a:pPr lvl="1"/>
            <a:r>
              <a:rPr lang="en-US" dirty="0"/>
              <a:t>What does the application do?</a:t>
            </a:r>
          </a:p>
          <a:p>
            <a:pPr lvl="1"/>
            <a:r>
              <a:rPr lang="en-US" dirty="0"/>
              <a:t>What are the access pattern?</a:t>
            </a:r>
          </a:p>
          <a:p>
            <a:pPr marL="0" indent="0">
              <a:buNone/>
            </a:pPr>
            <a:endParaRPr lang="en-US" dirty="0">
              <a:hlinkClick r:id="rId3"/>
            </a:endParaRPr>
          </a:p>
          <a:p>
            <a:pPr marL="0" indent="0">
              <a:buNone/>
            </a:pPr>
            <a:r>
              <a:rPr lang="en-US" dirty="0">
                <a:hlinkClick r:id="rId3"/>
              </a:rPr>
              <a:t>https://de.slideshare.net/planetcassandra/cassandra-day-sv-2014-fundamentals-of-apache-cassandra-data-modeling</a:t>
            </a:r>
            <a:endParaRPr lang="en-US" dirty="0"/>
          </a:p>
          <a:p>
            <a:pPr marL="0" indent="0">
              <a:buNone/>
            </a:pPr>
            <a:r>
              <a:rPr lang="en-US" dirty="0">
                <a:hlinkClick r:id="rId4"/>
              </a:rPr>
              <a:t>https://de.slideshare.net/planetcassandra/data-modeling-with-travis-price</a:t>
            </a:r>
            <a:endParaRPr lang="en-US" dirty="0"/>
          </a:p>
          <a:p>
            <a:endParaRPr lang="en-US" dirty="0"/>
          </a:p>
        </p:txBody>
      </p:sp>
    </p:spTree>
    <p:extLst>
      <p:ext uri="{BB962C8B-B14F-4D97-AF65-F5344CB8AC3E}">
        <p14:creationId xmlns:p14="http://schemas.microsoft.com/office/powerpoint/2010/main" val="178960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NoSQL</a:t>
            </a:r>
            <a:endParaRPr lang="en-US" dirty="0"/>
          </a:p>
        </p:txBody>
      </p:sp>
      <p:sp>
        <p:nvSpPr>
          <p:cNvPr id="5" name="Content Placeholder 4"/>
          <p:cNvSpPr>
            <a:spLocks noGrp="1"/>
          </p:cNvSpPr>
          <p:nvPr>
            <p:ph sz="half" idx="1"/>
          </p:nvPr>
        </p:nvSpPr>
        <p:spPr/>
        <p:txBody>
          <a:bodyPr/>
          <a:lstStyle/>
          <a:p>
            <a:r>
              <a:rPr lang="en-US" dirty="0"/>
              <a:t>HBase</a:t>
            </a:r>
          </a:p>
          <a:p>
            <a:r>
              <a:rPr lang="en-US" dirty="0"/>
              <a:t>MongoDB</a:t>
            </a:r>
          </a:p>
          <a:p>
            <a:r>
              <a:rPr lang="en-US" dirty="0" err="1"/>
              <a:t>Riak</a:t>
            </a:r>
            <a:endParaRPr lang="en-US" dirty="0"/>
          </a:p>
          <a:p>
            <a:r>
              <a:rPr lang="en-US" dirty="0"/>
              <a:t>Voldemort</a:t>
            </a:r>
          </a:p>
          <a:p>
            <a:r>
              <a:rPr lang="en-US" dirty="0"/>
              <a:t>Neo4J</a:t>
            </a:r>
          </a:p>
          <a:p>
            <a:r>
              <a:rPr lang="en-US" dirty="0"/>
              <a:t>Cassandra</a:t>
            </a:r>
          </a:p>
        </p:txBody>
      </p:sp>
      <p:sp>
        <p:nvSpPr>
          <p:cNvPr id="2" name="Content Placeholder 1"/>
          <p:cNvSpPr>
            <a:spLocks noGrp="1"/>
          </p:cNvSpPr>
          <p:nvPr>
            <p:ph sz="half" idx="2"/>
          </p:nvPr>
        </p:nvSpPr>
        <p:spPr/>
        <p:txBody>
          <a:bodyPr/>
          <a:lstStyle/>
          <a:p>
            <a:r>
              <a:rPr lang="en-US" dirty="0" err="1"/>
              <a:t>Hypertable</a:t>
            </a:r>
            <a:endParaRPr lang="en-US" dirty="0"/>
          </a:p>
          <a:p>
            <a:r>
              <a:rPr lang="en-US" dirty="0" err="1"/>
              <a:t>HyperGraphDB</a:t>
            </a:r>
            <a:endParaRPr lang="en-US" dirty="0"/>
          </a:p>
          <a:p>
            <a:r>
              <a:rPr lang="en-US" dirty="0" err="1"/>
              <a:t>Memcached</a:t>
            </a:r>
            <a:endParaRPr lang="en-US" dirty="0"/>
          </a:p>
          <a:p>
            <a:r>
              <a:rPr lang="en-US" dirty="0"/>
              <a:t>Tokyo Cabinet</a:t>
            </a:r>
          </a:p>
          <a:p>
            <a:r>
              <a:rPr lang="en-US" dirty="0" err="1"/>
              <a:t>Redis</a:t>
            </a:r>
            <a:endParaRPr lang="en-US" dirty="0"/>
          </a:p>
          <a:p>
            <a:r>
              <a:rPr lang="en-US" dirty="0" err="1"/>
              <a:t>CouchDB</a:t>
            </a:r>
            <a:endParaRPr lang="en-US" dirty="0"/>
          </a:p>
        </p:txBody>
      </p:sp>
    </p:spTree>
    <p:extLst>
      <p:ext uri="{BB962C8B-B14F-4D97-AF65-F5344CB8AC3E}">
        <p14:creationId xmlns:p14="http://schemas.microsoft.com/office/powerpoint/2010/main" val="54226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CQL commands</a:t>
            </a:r>
            <a:endParaRPr lang="en-US" dirty="0"/>
          </a:p>
        </p:txBody>
      </p:sp>
      <p:sp>
        <p:nvSpPr>
          <p:cNvPr id="3" name="Text Placeholder 2"/>
          <p:cNvSpPr>
            <a:spLocks noGrp="1"/>
          </p:cNvSpPr>
          <p:nvPr>
            <p:ph type="body" idx="1"/>
          </p:nvPr>
        </p:nvSpPr>
        <p:spPr/>
        <p:txBody>
          <a:bodyPr/>
          <a:lstStyle/>
          <a:p>
            <a:r>
              <a:rPr lang="en-US" dirty="0"/>
              <a:t>DDL</a:t>
            </a:r>
          </a:p>
        </p:txBody>
      </p:sp>
      <p:sp>
        <p:nvSpPr>
          <p:cNvPr id="6" name="Content Placeholder 5"/>
          <p:cNvSpPr>
            <a:spLocks noGrp="1"/>
          </p:cNvSpPr>
          <p:nvPr>
            <p:ph sz="half" idx="2"/>
          </p:nvPr>
        </p:nvSpPr>
        <p:spPr/>
        <p:txBody>
          <a:bodyPr/>
          <a:lstStyle/>
          <a:p>
            <a:r>
              <a:rPr lang="en-US" dirty="0"/>
              <a:t>CREATE TABLE</a:t>
            </a:r>
          </a:p>
          <a:p>
            <a:r>
              <a:rPr lang="en-US" dirty="0"/>
              <a:t>ALTER TABLE</a:t>
            </a:r>
          </a:p>
          <a:p>
            <a:r>
              <a:rPr lang="en-US" dirty="0"/>
              <a:t>DROP TABLE</a:t>
            </a:r>
          </a:p>
        </p:txBody>
      </p:sp>
      <p:sp>
        <p:nvSpPr>
          <p:cNvPr id="7" name="Text Placeholder 6"/>
          <p:cNvSpPr>
            <a:spLocks noGrp="1"/>
          </p:cNvSpPr>
          <p:nvPr>
            <p:ph type="body" sz="quarter" idx="3"/>
          </p:nvPr>
        </p:nvSpPr>
        <p:spPr/>
        <p:txBody>
          <a:bodyPr/>
          <a:lstStyle/>
          <a:p>
            <a:r>
              <a:rPr lang="en-US" dirty="0"/>
              <a:t>DML</a:t>
            </a:r>
          </a:p>
        </p:txBody>
      </p:sp>
      <p:sp>
        <p:nvSpPr>
          <p:cNvPr id="8" name="Content Placeholder 7"/>
          <p:cNvSpPr>
            <a:spLocks noGrp="1"/>
          </p:cNvSpPr>
          <p:nvPr>
            <p:ph sz="quarter" idx="4"/>
          </p:nvPr>
        </p:nvSpPr>
        <p:spPr/>
        <p:txBody>
          <a:bodyPr/>
          <a:lstStyle/>
          <a:p>
            <a:r>
              <a:rPr lang="en-US" dirty="0"/>
              <a:t>INSERT</a:t>
            </a:r>
          </a:p>
          <a:p>
            <a:r>
              <a:rPr lang="en-US" dirty="0"/>
              <a:t>UPDATE</a:t>
            </a:r>
          </a:p>
          <a:p>
            <a:r>
              <a:rPr lang="en-US" dirty="0"/>
              <a:t>DELETE</a:t>
            </a:r>
          </a:p>
          <a:p>
            <a:r>
              <a:rPr lang="en-US" dirty="0"/>
              <a:t>SELECT</a:t>
            </a:r>
          </a:p>
          <a:p>
            <a:r>
              <a:rPr lang="en-US" dirty="0"/>
              <a:t>GROUP related modifications</a:t>
            </a:r>
          </a:p>
          <a:p>
            <a:pPr marL="0" indent="0">
              <a:buNone/>
            </a:pPr>
            <a:r>
              <a:rPr lang="en-US" dirty="0"/>
              <a:t>	(INSERT, UPDATE, DELETE)</a:t>
            </a:r>
          </a:p>
          <a:p>
            <a:r>
              <a:rPr lang="en-US" dirty="0"/>
              <a:t>Atomic operation</a:t>
            </a:r>
          </a:p>
          <a:p>
            <a:pPr marL="0" indent="0">
              <a:buNone/>
            </a:pPr>
            <a:endParaRPr lang="en-US" dirty="0"/>
          </a:p>
        </p:txBody>
      </p:sp>
    </p:spTree>
    <p:extLst>
      <p:ext uri="{BB962C8B-B14F-4D97-AF65-F5344CB8AC3E}">
        <p14:creationId xmlns:p14="http://schemas.microsoft.com/office/powerpoint/2010/main" val="767157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CQL types</a:t>
            </a:r>
            <a:endParaRPr lang="en-US" dirty="0"/>
          </a:p>
        </p:txBody>
      </p:sp>
      <p:sp>
        <p:nvSpPr>
          <p:cNvPr id="3" name="Text Placeholder 2"/>
          <p:cNvSpPr>
            <a:spLocks noGrp="1"/>
          </p:cNvSpPr>
          <p:nvPr>
            <p:ph type="body" idx="1"/>
          </p:nvPr>
        </p:nvSpPr>
        <p:spPr/>
        <p:txBody>
          <a:bodyPr/>
          <a:lstStyle/>
          <a:p>
            <a:r>
              <a:rPr lang="en-US" dirty="0"/>
              <a:t>Scalar</a:t>
            </a:r>
          </a:p>
        </p:txBody>
      </p:sp>
      <p:sp>
        <p:nvSpPr>
          <p:cNvPr id="6" name="Content Placeholder 5"/>
          <p:cNvSpPr>
            <a:spLocks noGrp="1"/>
          </p:cNvSpPr>
          <p:nvPr>
            <p:ph sz="half" idx="2"/>
          </p:nvPr>
        </p:nvSpPr>
        <p:spPr/>
        <p:txBody>
          <a:bodyPr/>
          <a:lstStyle/>
          <a:p>
            <a:r>
              <a:rPr lang="en-US" dirty="0" err="1"/>
              <a:t>boolean</a:t>
            </a:r>
            <a:r>
              <a:rPr lang="en-US" dirty="0"/>
              <a:t>, </a:t>
            </a:r>
            <a:r>
              <a:rPr lang="en-US" dirty="0" err="1"/>
              <a:t>int</a:t>
            </a:r>
            <a:r>
              <a:rPr lang="en-US" dirty="0"/>
              <a:t> (32bit), </a:t>
            </a:r>
            <a:r>
              <a:rPr lang="en-US" dirty="0" err="1"/>
              <a:t>bigint</a:t>
            </a:r>
            <a:r>
              <a:rPr lang="en-US" dirty="0"/>
              <a:t> (64bit),</a:t>
            </a:r>
          </a:p>
          <a:p>
            <a:r>
              <a:rPr lang="en-US" dirty="0"/>
              <a:t>float, double,</a:t>
            </a:r>
          </a:p>
          <a:p>
            <a:r>
              <a:rPr lang="en-US" dirty="0"/>
              <a:t>decimal ("</a:t>
            </a:r>
            <a:r>
              <a:rPr lang="en-US" dirty="0" err="1"/>
              <a:t>BigDecimal</a:t>
            </a:r>
            <a:r>
              <a:rPr lang="en-US" dirty="0"/>
              <a:t>"),</a:t>
            </a:r>
          </a:p>
          <a:p>
            <a:r>
              <a:rPr lang="en-US" dirty="0" err="1"/>
              <a:t>varint</a:t>
            </a:r>
            <a:r>
              <a:rPr lang="en-US" dirty="0"/>
              <a:t> ("</a:t>
            </a:r>
            <a:r>
              <a:rPr lang="en-US" dirty="0" err="1"/>
              <a:t>BigInteger</a:t>
            </a:r>
            <a:r>
              <a:rPr lang="en-US" dirty="0"/>
              <a:t>"),</a:t>
            </a:r>
          </a:p>
          <a:p>
            <a:r>
              <a:rPr lang="en-US" dirty="0" err="1"/>
              <a:t>ascii</a:t>
            </a:r>
            <a:r>
              <a:rPr lang="en-US" dirty="0"/>
              <a:t>, text (= varchar), blob,</a:t>
            </a:r>
          </a:p>
          <a:p>
            <a:r>
              <a:rPr lang="en-US" dirty="0" err="1"/>
              <a:t>inet</a:t>
            </a:r>
            <a:r>
              <a:rPr lang="en-US" dirty="0"/>
              <a:t>, timestamp, </a:t>
            </a:r>
            <a:r>
              <a:rPr lang="en-US" dirty="0" err="1"/>
              <a:t>uuid</a:t>
            </a:r>
            <a:r>
              <a:rPr lang="en-US" dirty="0"/>
              <a:t>, </a:t>
            </a:r>
            <a:r>
              <a:rPr lang="en-US" dirty="0" err="1"/>
              <a:t>timeuuid</a:t>
            </a:r>
            <a:endParaRPr lang="en-US" dirty="0"/>
          </a:p>
        </p:txBody>
      </p:sp>
      <p:sp>
        <p:nvSpPr>
          <p:cNvPr id="7" name="Text Placeholder 6"/>
          <p:cNvSpPr>
            <a:spLocks noGrp="1"/>
          </p:cNvSpPr>
          <p:nvPr>
            <p:ph type="body" sz="quarter" idx="3"/>
          </p:nvPr>
        </p:nvSpPr>
        <p:spPr/>
        <p:txBody>
          <a:bodyPr/>
          <a:lstStyle/>
          <a:p>
            <a:r>
              <a:rPr lang="en-US" dirty="0"/>
              <a:t>Collection</a:t>
            </a:r>
          </a:p>
        </p:txBody>
      </p:sp>
      <p:sp>
        <p:nvSpPr>
          <p:cNvPr id="8" name="Content Placeholder 7"/>
          <p:cNvSpPr>
            <a:spLocks noGrp="1"/>
          </p:cNvSpPr>
          <p:nvPr>
            <p:ph sz="quarter" idx="4"/>
          </p:nvPr>
        </p:nvSpPr>
        <p:spPr/>
        <p:txBody>
          <a:bodyPr/>
          <a:lstStyle/>
          <a:p>
            <a:r>
              <a:rPr lang="en-US" dirty="0"/>
              <a:t>list &lt;foo&gt;, set &lt;foo&gt;, map &lt;foo , bar&gt;</a:t>
            </a:r>
          </a:p>
          <a:p>
            <a:r>
              <a:rPr lang="en-US" dirty="0"/>
              <a:t>Time to live (TTL)</a:t>
            </a:r>
          </a:p>
          <a:p>
            <a:r>
              <a:rPr lang="en-US" dirty="0"/>
              <a:t>Counters</a:t>
            </a:r>
          </a:p>
          <a:p>
            <a:r>
              <a:rPr lang="en-US" dirty="0"/>
              <a:t>Secondary Indexes</a:t>
            </a:r>
          </a:p>
          <a:p>
            <a:r>
              <a:rPr lang="en-US" dirty="0"/>
              <a:t>user types (C* 2.1) are composite types with named fields</a:t>
            </a:r>
          </a:p>
          <a:p>
            <a:r>
              <a:rPr lang="en-US" dirty="0"/>
              <a:t>tuple types (C* 2.1) are unstructured lists of values</a:t>
            </a:r>
          </a:p>
        </p:txBody>
      </p:sp>
    </p:spTree>
    <p:extLst>
      <p:ext uri="{BB962C8B-B14F-4D97-AF65-F5344CB8AC3E}">
        <p14:creationId xmlns:p14="http://schemas.microsoft.com/office/powerpoint/2010/main" val="1567802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CQL examples</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a:t>CREATE KEYSPACE </a:t>
            </a:r>
            <a:r>
              <a:rPr lang="en-US" dirty="0" err="1"/>
              <a:t>packagetracker</a:t>
            </a:r>
            <a:r>
              <a:rPr lang="en-US" dirty="0"/>
              <a:t> WITH REPLICATION = { 'class' :</a:t>
            </a:r>
          </a:p>
          <a:p>
            <a:pPr marL="0" indent="0">
              <a:buNone/>
            </a:pPr>
            <a:r>
              <a:rPr lang="en-US" dirty="0"/>
              <a:t>'</a:t>
            </a:r>
            <a:r>
              <a:rPr lang="en-US" dirty="0" err="1"/>
              <a:t>SimpleStrategy</a:t>
            </a:r>
            <a:r>
              <a:rPr lang="en-US" dirty="0"/>
              <a:t>', '</a:t>
            </a:r>
            <a:r>
              <a:rPr lang="en-US" dirty="0" err="1"/>
              <a:t>replication_factor</a:t>
            </a:r>
            <a:r>
              <a:rPr lang="en-US" dirty="0"/>
              <a:t>' : 1 };</a:t>
            </a:r>
          </a:p>
          <a:p>
            <a:pPr marL="0" indent="0">
              <a:buNone/>
            </a:pPr>
            <a:r>
              <a:rPr lang="en-US" dirty="0"/>
              <a:t>CREATE KEYSPACE </a:t>
            </a:r>
            <a:r>
              <a:rPr lang="en-US" dirty="0" err="1"/>
              <a:t>packagetracker</a:t>
            </a:r>
            <a:r>
              <a:rPr lang="en-US" dirty="0"/>
              <a:t> WITH REPLICATION = { 'class' :</a:t>
            </a:r>
          </a:p>
          <a:p>
            <a:pPr marL="0" indent="0">
              <a:buNone/>
            </a:pPr>
            <a:r>
              <a:rPr lang="en-US" dirty="0"/>
              <a:t>'</a:t>
            </a:r>
            <a:r>
              <a:rPr lang="en-US" dirty="0" err="1"/>
              <a:t>NetworkTopologyStrategy</a:t>
            </a:r>
            <a:r>
              <a:rPr lang="en-US" dirty="0"/>
              <a:t>', 'dc1' : 2, 'dc2' : 2};</a:t>
            </a:r>
          </a:p>
          <a:p>
            <a:pPr marL="0" indent="0">
              <a:buNone/>
            </a:pPr>
            <a:r>
              <a:rPr lang="en-US" dirty="0"/>
              <a:t>CREATE TABLE events (</a:t>
            </a:r>
          </a:p>
          <a:p>
            <a:pPr marL="0" indent="0">
              <a:buNone/>
            </a:pPr>
            <a:r>
              <a:rPr lang="en-US" dirty="0" err="1"/>
              <a:t>package_id</a:t>
            </a:r>
            <a:r>
              <a:rPr lang="en-US" dirty="0"/>
              <a:t> text,</a:t>
            </a:r>
          </a:p>
          <a:p>
            <a:pPr marL="0" indent="0">
              <a:buNone/>
            </a:pPr>
            <a:r>
              <a:rPr lang="en-US" dirty="0" err="1"/>
              <a:t>status_timestamp</a:t>
            </a:r>
            <a:r>
              <a:rPr lang="en-US" dirty="0"/>
              <a:t> timestamp,</a:t>
            </a:r>
          </a:p>
          <a:p>
            <a:pPr marL="0" indent="0">
              <a:buNone/>
            </a:pPr>
            <a:r>
              <a:rPr lang="en-US" dirty="0"/>
              <a:t>location text,</a:t>
            </a:r>
          </a:p>
          <a:p>
            <a:pPr marL="0" indent="0">
              <a:buNone/>
            </a:pPr>
            <a:r>
              <a:rPr lang="en-US" dirty="0"/>
              <a:t>notes text,</a:t>
            </a:r>
          </a:p>
          <a:p>
            <a:pPr marL="0" indent="0">
              <a:buNone/>
            </a:pPr>
            <a:r>
              <a:rPr lang="en-US" dirty="0"/>
              <a:t>PRIMARY KEY (</a:t>
            </a:r>
            <a:r>
              <a:rPr lang="en-US" dirty="0" err="1"/>
              <a:t>package_id</a:t>
            </a:r>
            <a:r>
              <a:rPr lang="en-US" dirty="0"/>
              <a:t>, </a:t>
            </a:r>
            <a:r>
              <a:rPr lang="en-US" dirty="0" err="1"/>
              <a:t>status_timestamp</a:t>
            </a:r>
            <a:r>
              <a:rPr lang="en-US" dirty="0"/>
              <a:t>)</a:t>
            </a:r>
          </a:p>
          <a:p>
            <a:pPr marL="0" indent="0">
              <a:buNone/>
            </a:pPr>
            <a:r>
              <a:rPr lang="en-US" dirty="0"/>
              <a:t>);</a:t>
            </a:r>
          </a:p>
        </p:txBody>
      </p:sp>
    </p:spTree>
    <p:extLst>
      <p:ext uri="{BB962C8B-B14F-4D97-AF65-F5344CB8AC3E}">
        <p14:creationId xmlns:p14="http://schemas.microsoft.com/office/powerpoint/2010/main" val="117395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CQL examples</a:t>
            </a:r>
            <a:endParaRPr lang="en-US" dirty="0"/>
          </a:p>
        </p:txBody>
      </p:sp>
      <p:sp>
        <p:nvSpPr>
          <p:cNvPr id="6" name="Content Placeholder 5"/>
          <p:cNvSpPr>
            <a:spLocks noGrp="1"/>
          </p:cNvSpPr>
          <p:nvPr>
            <p:ph sz="half" idx="1"/>
          </p:nvPr>
        </p:nvSpPr>
        <p:spPr/>
        <p:txBody>
          <a:bodyPr>
            <a:normAutofit fontScale="85000" lnSpcReduction="10000"/>
          </a:bodyPr>
          <a:lstStyle/>
          <a:p>
            <a:pPr marL="0" indent="0">
              <a:buNone/>
            </a:pPr>
            <a:r>
              <a:rPr lang="en-US" dirty="0"/>
              <a:t>CREATE TYPE address (</a:t>
            </a:r>
          </a:p>
          <a:p>
            <a:pPr marL="0" indent="0">
              <a:buNone/>
            </a:pPr>
            <a:r>
              <a:rPr lang="en-US" dirty="0"/>
              <a:t>	street text,</a:t>
            </a:r>
          </a:p>
          <a:p>
            <a:pPr marL="0" indent="0">
              <a:buNone/>
            </a:pPr>
            <a:r>
              <a:rPr lang="en-US" dirty="0"/>
              <a:t>	zip </a:t>
            </a:r>
            <a:r>
              <a:rPr lang="en-US" dirty="0" err="1"/>
              <a:t>int</a:t>
            </a:r>
            <a:r>
              <a:rPr lang="en-US" dirty="0"/>
              <a:t>,</a:t>
            </a:r>
          </a:p>
          <a:p>
            <a:pPr marL="0" indent="0">
              <a:buNone/>
            </a:pPr>
            <a:r>
              <a:rPr lang="en-US" dirty="0"/>
              <a:t>	city text);</a:t>
            </a:r>
          </a:p>
          <a:p>
            <a:pPr marL="0" indent="0">
              <a:buNone/>
            </a:pPr>
            <a:r>
              <a:rPr lang="en-US" dirty="0"/>
              <a:t>CREATE TABLE users (</a:t>
            </a:r>
          </a:p>
          <a:p>
            <a:pPr marL="0" indent="0">
              <a:buNone/>
            </a:pPr>
            <a:r>
              <a:rPr lang="en-US" dirty="0"/>
              <a:t>	username text,</a:t>
            </a:r>
          </a:p>
          <a:p>
            <a:pPr marL="0" indent="0">
              <a:buNone/>
            </a:pPr>
            <a:r>
              <a:rPr lang="en-US" dirty="0"/>
              <a:t>	addresses map&lt;text, address&gt;,</a:t>
            </a:r>
          </a:p>
          <a:p>
            <a:pPr marL="0" indent="0">
              <a:buNone/>
            </a:pPr>
            <a:r>
              <a:rPr lang="en-US" dirty="0"/>
              <a:t>	...);</a:t>
            </a:r>
          </a:p>
          <a:p>
            <a:pPr marL="0" indent="0">
              <a:buNone/>
            </a:pPr>
            <a:r>
              <a:rPr lang="en-US" dirty="0"/>
              <a:t>INSERT INTO (id, name) VALUES ('key', 'value');</a:t>
            </a:r>
          </a:p>
        </p:txBody>
      </p:sp>
      <p:sp>
        <p:nvSpPr>
          <p:cNvPr id="8" name="Content Placeholder 7"/>
          <p:cNvSpPr>
            <a:spLocks noGrp="1"/>
          </p:cNvSpPr>
          <p:nvPr>
            <p:ph sz="half" idx="2"/>
          </p:nvPr>
        </p:nvSpPr>
        <p:spPr/>
        <p:txBody>
          <a:bodyPr>
            <a:normAutofit fontScale="85000" lnSpcReduction="10000"/>
          </a:bodyPr>
          <a:lstStyle/>
          <a:p>
            <a:pPr marL="0" indent="0">
              <a:buNone/>
            </a:pPr>
            <a:r>
              <a:rPr lang="en-US" dirty="0"/>
              <a:t>CREATE TABLE users (</a:t>
            </a:r>
          </a:p>
          <a:p>
            <a:pPr marL="0" indent="0">
              <a:buNone/>
            </a:pPr>
            <a:r>
              <a:rPr lang="en-US" dirty="0"/>
              <a:t>	id </a:t>
            </a:r>
            <a:r>
              <a:rPr lang="en-US" dirty="0" err="1"/>
              <a:t>uuid</a:t>
            </a:r>
            <a:r>
              <a:rPr lang="en-US" dirty="0"/>
              <a:t> PRIMARY KEY,</a:t>
            </a:r>
          </a:p>
          <a:p>
            <a:pPr marL="0" indent="0">
              <a:buNone/>
            </a:pPr>
            <a:r>
              <a:rPr lang="en-US" dirty="0"/>
              <a:t>	name text,</a:t>
            </a:r>
          </a:p>
          <a:p>
            <a:pPr marL="0" indent="0">
              <a:buNone/>
            </a:pPr>
            <a:r>
              <a:rPr lang="en-US" dirty="0"/>
              <a:t>	state text,</a:t>
            </a:r>
          </a:p>
          <a:p>
            <a:pPr marL="0" indent="0">
              <a:buNone/>
            </a:pPr>
            <a:r>
              <a:rPr lang="en-US" dirty="0"/>
              <a:t>	</a:t>
            </a:r>
            <a:r>
              <a:rPr lang="en-US" dirty="0" err="1"/>
              <a:t>birth_date</a:t>
            </a:r>
            <a:r>
              <a:rPr lang="en-US" dirty="0"/>
              <a:t> </a:t>
            </a:r>
            <a:r>
              <a:rPr lang="en-US" dirty="0" err="1"/>
              <a:t>int</a:t>
            </a:r>
            <a:r>
              <a:rPr lang="en-US" dirty="0"/>
              <a:t>,</a:t>
            </a:r>
          </a:p>
          <a:p>
            <a:pPr marL="0" indent="0">
              <a:buNone/>
            </a:pPr>
            <a:r>
              <a:rPr lang="en-US" dirty="0"/>
              <a:t>	</a:t>
            </a:r>
            <a:r>
              <a:rPr lang="en-US" dirty="0" err="1"/>
              <a:t>email_addresses</a:t>
            </a:r>
            <a:r>
              <a:rPr lang="en-US" dirty="0"/>
              <a:t> set&lt;text&gt;</a:t>
            </a:r>
          </a:p>
          <a:p>
            <a:pPr marL="0" indent="0">
              <a:buNone/>
            </a:pPr>
            <a:r>
              <a:rPr lang="en-US" dirty="0"/>
              <a:t>);</a:t>
            </a:r>
          </a:p>
          <a:p>
            <a:pPr marL="0" indent="0">
              <a:buNone/>
            </a:pPr>
            <a:r>
              <a:rPr lang="en-US" dirty="0"/>
              <a:t>UPDATE users</a:t>
            </a:r>
          </a:p>
          <a:p>
            <a:pPr marL="0" indent="0">
              <a:buNone/>
            </a:pPr>
            <a:r>
              <a:rPr lang="en-US" dirty="0"/>
              <a:t>SET </a:t>
            </a:r>
            <a:r>
              <a:rPr lang="en-US" dirty="0" err="1"/>
              <a:t>email_address</a:t>
            </a:r>
            <a:r>
              <a:rPr lang="en-US" dirty="0"/>
              <a:t> = </a:t>
            </a:r>
            <a:r>
              <a:rPr lang="en-US" dirty="0" err="1"/>
              <a:t>email_address</a:t>
            </a:r>
            <a:r>
              <a:rPr lang="en-US" dirty="0"/>
              <a:t> + {‘jbellis@gmail.com’, ‘jbellis@datastax.com’};</a:t>
            </a:r>
          </a:p>
          <a:p>
            <a:pPr marL="0" indent="0">
              <a:buNone/>
            </a:pPr>
            <a:r>
              <a:rPr lang="en-US" dirty="0"/>
              <a:t>SELECT *  FROM USERS WHERE username = ‘</a:t>
            </a:r>
            <a:r>
              <a:rPr lang="en-US" dirty="0" err="1"/>
              <a:t>jbellis</a:t>
            </a:r>
            <a:r>
              <a:rPr lang="en-US" dirty="0"/>
              <a:t>’;</a:t>
            </a:r>
          </a:p>
          <a:p>
            <a:pPr marL="0" indent="0">
              <a:buNone/>
            </a:pPr>
            <a:endParaRPr lang="en-US" dirty="0"/>
          </a:p>
        </p:txBody>
      </p:sp>
    </p:spTree>
    <p:extLst>
      <p:ext uri="{BB962C8B-B14F-4D97-AF65-F5344CB8AC3E}">
        <p14:creationId xmlns:p14="http://schemas.microsoft.com/office/powerpoint/2010/main" val="4007635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a:t>
            </a:r>
          </a:p>
        </p:txBody>
      </p:sp>
    </p:spTree>
    <p:extLst>
      <p:ext uri="{BB962C8B-B14F-4D97-AF65-F5344CB8AC3E}">
        <p14:creationId xmlns:p14="http://schemas.microsoft.com/office/powerpoint/2010/main" val="1200528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Column</a:t>
            </a:r>
            <a:endParaRPr lang="en-US" dirty="0"/>
          </a:p>
        </p:txBody>
      </p:sp>
      <p:sp>
        <p:nvSpPr>
          <p:cNvPr id="5" name="Content Placeholder 4"/>
          <p:cNvSpPr>
            <a:spLocks noGrp="1"/>
          </p:cNvSpPr>
          <p:nvPr>
            <p:ph idx="1"/>
          </p:nvPr>
        </p:nvSpPr>
        <p:spPr>
          <a:xfrm>
            <a:off x="677334" y="1930400"/>
            <a:ext cx="8596668" cy="3880773"/>
          </a:xfrm>
        </p:spPr>
        <p:txBody>
          <a:bodyPr>
            <a:normAutofit/>
          </a:bodyPr>
          <a:lstStyle/>
          <a:p>
            <a:r>
              <a:rPr lang="en-US" dirty="0"/>
              <a:t>name</a:t>
            </a:r>
          </a:p>
          <a:p>
            <a:pPr lvl="1"/>
            <a:r>
              <a:rPr lang="en-US" dirty="0"/>
              <a:t>byte[]</a:t>
            </a:r>
          </a:p>
          <a:p>
            <a:pPr lvl="1"/>
            <a:r>
              <a:rPr lang="en-US" dirty="0"/>
              <a:t>Queried against (predicates)</a:t>
            </a:r>
          </a:p>
          <a:p>
            <a:pPr lvl="1"/>
            <a:r>
              <a:rPr lang="en-US" dirty="0"/>
              <a:t>Determines sort order</a:t>
            </a:r>
          </a:p>
          <a:p>
            <a:r>
              <a:rPr lang="en-US" dirty="0"/>
              <a:t>value</a:t>
            </a:r>
          </a:p>
          <a:p>
            <a:pPr lvl="1"/>
            <a:r>
              <a:rPr lang="en-US" dirty="0"/>
              <a:t>byte[]</a:t>
            </a:r>
          </a:p>
          <a:p>
            <a:pPr lvl="1"/>
            <a:r>
              <a:rPr lang="en-US" dirty="0"/>
              <a:t>Opaque to Cassandra</a:t>
            </a:r>
          </a:p>
          <a:p>
            <a:r>
              <a:rPr lang="en-US" dirty="0"/>
              <a:t>timestamp</a:t>
            </a:r>
          </a:p>
          <a:p>
            <a:pPr lvl="1"/>
            <a:r>
              <a:rPr lang="en-US" dirty="0"/>
              <a:t>long</a:t>
            </a:r>
          </a:p>
          <a:p>
            <a:pPr lvl="1"/>
            <a:r>
              <a:rPr lang="en-US" dirty="0"/>
              <a:t>Conflict resolution (Last Write Wins)</a:t>
            </a:r>
          </a:p>
        </p:txBody>
      </p:sp>
    </p:spTree>
    <p:extLst>
      <p:ext uri="{BB962C8B-B14F-4D97-AF65-F5344CB8AC3E}">
        <p14:creationId xmlns:p14="http://schemas.microsoft.com/office/powerpoint/2010/main" val="3657818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Column Comparators</a:t>
            </a:r>
            <a:endParaRPr lang="en-US" dirty="0"/>
          </a:p>
        </p:txBody>
      </p:sp>
      <p:sp>
        <p:nvSpPr>
          <p:cNvPr id="5" name="Content Placeholder 4"/>
          <p:cNvSpPr>
            <a:spLocks noGrp="1"/>
          </p:cNvSpPr>
          <p:nvPr>
            <p:ph idx="1"/>
          </p:nvPr>
        </p:nvSpPr>
        <p:spPr>
          <a:xfrm>
            <a:off x="677334" y="1930400"/>
            <a:ext cx="8596668" cy="3880773"/>
          </a:xfrm>
        </p:spPr>
        <p:txBody>
          <a:bodyPr>
            <a:normAutofit/>
          </a:bodyPr>
          <a:lstStyle/>
          <a:p>
            <a:r>
              <a:rPr lang="en-US" dirty="0"/>
              <a:t>Bytes</a:t>
            </a:r>
          </a:p>
          <a:p>
            <a:r>
              <a:rPr lang="en-US" dirty="0"/>
              <a:t>UTF8</a:t>
            </a:r>
          </a:p>
          <a:p>
            <a:r>
              <a:rPr lang="en-US" dirty="0" err="1"/>
              <a:t>TimeUUID</a:t>
            </a:r>
            <a:endParaRPr lang="en-US" dirty="0"/>
          </a:p>
          <a:p>
            <a:r>
              <a:rPr lang="en-US" dirty="0"/>
              <a:t>Long</a:t>
            </a:r>
          </a:p>
          <a:p>
            <a:r>
              <a:rPr lang="en-US" dirty="0" err="1"/>
              <a:t>LexicalUUID</a:t>
            </a:r>
            <a:endParaRPr lang="en-US" dirty="0"/>
          </a:p>
          <a:p>
            <a:r>
              <a:rPr lang="en-US" dirty="0"/>
              <a:t>Composite (third-party)</a:t>
            </a:r>
          </a:p>
          <a:p>
            <a:pPr marL="0" indent="0">
              <a:buNone/>
            </a:pPr>
            <a:r>
              <a:rPr lang="en-US" sz="1400" dirty="0">
                <a:hlinkClick r:id="rId3"/>
              </a:rPr>
              <a:t>http://github.com/edanuff/CassandraCompositeType</a:t>
            </a:r>
            <a:endParaRPr lang="en-US" sz="1400" dirty="0"/>
          </a:p>
          <a:p>
            <a:pPr marL="0" indent="0">
              <a:buNone/>
            </a:pPr>
            <a:endParaRPr lang="en-US" sz="1400" dirty="0"/>
          </a:p>
        </p:txBody>
      </p:sp>
    </p:spTree>
    <p:extLst>
      <p:ext uri="{BB962C8B-B14F-4D97-AF65-F5344CB8AC3E}">
        <p14:creationId xmlns:p14="http://schemas.microsoft.com/office/powerpoint/2010/main" val="2507075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Idiomatic Client Libraries</a:t>
            </a:r>
            <a:endParaRPr lang="en-US" dirty="0"/>
          </a:p>
        </p:txBody>
      </p:sp>
      <p:sp>
        <p:nvSpPr>
          <p:cNvPr id="5" name="Content Placeholder 4"/>
          <p:cNvSpPr>
            <a:spLocks noGrp="1"/>
          </p:cNvSpPr>
          <p:nvPr>
            <p:ph idx="1"/>
          </p:nvPr>
        </p:nvSpPr>
        <p:spPr>
          <a:xfrm>
            <a:off x="677334" y="1537399"/>
            <a:ext cx="8596668" cy="4503964"/>
          </a:xfrm>
        </p:spPr>
        <p:txBody>
          <a:bodyPr>
            <a:normAutofit/>
          </a:bodyPr>
          <a:lstStyle/>
          <a:p>
            <a:r>
              <a:rPr lang="en-US" dirty="0"/>
              <a:t>Pelops, Hector (Java)</a:t>
            </a:r>
          </a:p>
          <a:p>
            <a:r>
              <a:rPr lang="en-US" dirty="0" err="1"/>
              <a:t>Pycassa</a:t>
            </a:r>
            <a:r>
              <a:rPr lang="en-US" dirty="0"/>
              <a:t> (Python)</a:t>
            </a:r>
          </a:p>
          <a:p>
            <a:r>
              <a:rPr lang="en-US" dirty="0"/>
              <a:t>Cassandra (Ruby)</a:t>
            </a:r>
          </a:p>
          <a:p>
            <a:r>
              <a:rPr lang="en-US" dirty="0"/>
              <a:t>Others …</a:t>
            </a:r>
          </a:p>
          <a:p>
            <a:pPr marL="0" indent="0">
              <a:buNone/>
            </a:pPr>
            <a:r>
              <a:rPr lang="en-US" sz="1400" dirty="0">
                <a:hlinkClick r:id="rId3"/>
              </a:rPr>
              <a:t>http://github.com/edanuff/CassandraCompositeType</a:t>
            </a:r>
            <a:endParaRPr lang="en-US" sz="1400" dirty="0"/>
          </a:p>
          <a:p>
            <a:pPr marL="0" indent="0">
              <a:buNone/>
            </a:pPr>
            <a:endParaRPr lang="en-US" sz="1400" dirty="0"/>
          </a:p>
        </p:txBody>
      </p:sp>
    </p:spTree>
    <p:extLst>
      <p:ext uri="{BB962C8B-B14F-4D97-AF65-F5344CB8AC3E}">
        <p14:creationId xmlns:p14="http://schemas.microsoft.com/office/powerpoint/2010/main" val="2760465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Example</a:t>
            </a:r>
          </a:p>
        </p:txBody>
      </p:sp>
      <p:sp>
        <p:nvSpPr>
          <p:cNvPr id="5" name="Text Placeholder 4"/>
          <p:cNvSpPr>
            <a:spLocks noGrp="1"/>
          </p:cNvSpPr>
          <p:nvPr>
            <p:ph type="body" idx="1"/>
          </p:nvPr>
        </p:nvSpPr>
        <p:spPr/>
        <p:txBody>
          <a:bodyPr/>
          <a:lstStyle/>
          <a:p>
            <a:r>
              <a:rPr lang="en-US" dirty="0"/>
              <a:t>Python</a:t>
            </a:r>
          </a:p>
        </p:txBody>
      </p:sp>
    </p:spTree>
    <p:extLst>
      <p:ext uri="{BB962C8B-B14F-4D97-AF65-F5344CB8AC3E}">
        <p14:creationId xmlns:p14="http://schemas.microsoft.com/office/powerpoint/2010/main" val="2856376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Pycassa</a:t>
            </a:r>
            <a:r>
              <a:rPr lang="en-US" b="1" dirty="0"/>
              <a:t> – Python Client API</a:t>
            </a:r>
            <a:endParaRPr lang="en-US" dirty="0"/>
          </a:p>
        </p:txBody>
      </p:sp>
      <p:sp>
        <p:nvSpPr>
          <p:cNvPr id="5" name="Content Placeholder 4"/>
          <p:cNvSpPr>
            <a:spLocks noGrp="1"/>
          </p:cNvSpPr>
          <p:nvPr>
            <p:ph idx="1"/>
          </p:nvPr>
        </p:nvSpPr>
        <p:spPr>
          <a:xfrm>
            <a:off x="677334" y="1547447"/>
            <a:ext cx="8596668" cy="4493916"/>
          </a:xfrm>
        </p:spPr>
        <p:txBody>
          <a:bodyPr>
            <a:normAutofit fontScale="55000" lnSpcReduction="20000"/>
          </a:bodyPr>
          <a:lstStyle/>
          <a:p>
            <a:pPr marL="0" indent="0">
              <a:buNone/>
            </a:pPr>
            <a:r>
              <a:rPr lang="en-US" sz="2900" dirty="0"/>
              <a:t># creating a connection</a:t>
            </a:r>
          </a:p>
          <a:p>
            <a:pPr marL="0" indent="0">
              <a:buNone/>
            </a:pPr>
            <a:r>
              <a:rPr lang="en-US" sz="2900" dirty="0"/>
              <a:t>from </a:t>
            </a:r>
            <a:r>
              <a:rPr lang="en-US" sz="2900" dirty="0" err="1"/>
              <a:t>pycassa</a:t>
            </a:r>
            <a:r>
              <a:rPr lang="en-US" sz="2900" dirty="0"/>
              <a:t> import connect</a:t>
            </a:r>
          </a:p>
          <a:p>
            <a:pPr marL="0" indent="0">
              <a:buNone/>
            </a:pPr>
            <a:r>
              <a:rPr lang="en-US" sz="2900" dirty="0"/>
              <a:t>hosts = ['host1:9160', 'host2:9160']</a:t>
            </a:r>
          </a:p>
          <a:p>
            <a:pPr marL="0" indent="0">
              <a:buNone/>
            </a:pPr>
            <a:r>
              <a:rPr lang="en-US" sz="2900" dirty="0"/>
              <a:t>client = connect('Keyspace1', hosts)</a:t>
            </a:r>
          </a:p>
          <a:p>
            <a:pPr marL="0" indent="0">
              <a:buNone/>
            </a:pPr>
            <a:endParaRPr lang="en-US" sz="2900" dirty="0"/>
          </a:p>
          <a:p>
            <a:pPr marL="0" indent="0">
              <a:buNone/>
            </a:pPr>
            <a:r>
              <a:rPr lang="en-US" sz="2900" dirty="0"/>
              <a:t># creating a column family instance</a:t>
            </a:r>
          </a:p>
          <a:p>
            <a:pPr marL="0" indent="0">
              <a:buNone/>
            </a:pPr>
            <a:r>
              <a:rPr lang="en-US" sz="2900" dirty="0"/>
              <a:t>from </a:t>
            </a:r>
            <a:r>
              <a:rPr lang="en-US" sz="2900" dirty="0" err="1"/>
              <a:t>pycassa</a:t>
            </a:r>
            <a:r>
              <a:rPr lang="en-US" sz="2900" dirty="0"/>
              <a:t> import </a:t>
            </a:r>
            <a:r>
              <a:rPr lang="en-US" sz="2900" dirty="0" err="1"/>
              <a:t>ColumnFamily</a:t>
            </a:r>
            <a:endParaRPr lang="en-US" sz="2900" dirty="0"/>
          </a:p>
          <a:p>
            <a:pPr marL="0" indent="0">
              <a:buNone/>
            </a:pPr>
            <a:r>
              <a:rPr lang="en-US" sz="2900" dirty="0" err="1"/>
              <a:t>cf</a:t>
            </a:r>
            <a:r>
              <a:rPr lang="en-US" sz="2900" dirty="0"/>
              <a:t> = </a:t>
            </a:r>
            <a:r>
              <a:rPr lang="en-US" sz="2900" dirty="0" err="1"/>
              <a:t>ColumnFamily</a:t>
            </a:r>
            <a:r>
              <a:rPr lang="en-US" sz="2900" dirty="0"/>
              <a:t>(client, “Standard1”)</a:t>
            </a:r>
          </a:p>
          <a:p>
            <a:pPr marL="0" indent="0">
              <a:buNone/>
            </a:pPr>
            <a:endParaRPr lang="en-US" sz="2900" dirty="0"/>
          </a:p>
          <a:p>
            <a:pPr marL="0" indent="0">
              <a:buNone/>
            </a:pPr>
            <a:r>
              <a:rPr lang="en-US" sz="2900" dirty="0"/>
              <a:t># reading/writing a column</a:t>
            </a:r>
          </a:p>
          <a:p>
            <a:pPr marL="0" indent="0">
              <a:buNone/>
            </a:pPr>
            <a:r>
              <a:rPr lang="en-US" sz="2900" dirty="0" err="1"/>
              <a:t>cf.insert</a:t>
            </a:r>
            <a:r>
              <a:rPr lang="en-US" sz="2900" dirty="0"/>
              <a:t>('key1', {'name': 'value'})</a:t>
            </a:r>
          </a:p>
          <a:p>
            <a:pPr marL="0" indent="0">
              <a:buNone/>
            </a:pPr>
            <a:r>
              <a:rPr lang="en-US" sz="2900" dirty="0"/>
              <a:t>print </a:t>
            </a:r>
            <a:r>
              <a:rPr lang="en-US" sz="2900" dirty="0" err="1"/>
              <a:t>cf.get</a:t>
            </a:r>
            <a:r>
              <a:rPr lang="en-US" sz="2900" dirty="0"/>
              <a:t>('key1')['name']</a:t>
            </a:r>
          </a:p>
          <a:p>
            <a:endParaRPr lang="en-US" sz="1400" dirty="0">
              <a:hlinkClick r:id="rId3"/>
            </a:endParaRPr>
          </a:p>
          <a:p>
            <a:pPr marL="0" indent="0">
              <a:buNone/>
            </a:pPr>
            <a:r>
              <a:rPr lang="en-US" sz="2500" dirty="0">
                <a:hlinkClick r:id="rId4"/>
              </a:rPr>
              <a:t>https://github.com/jhseu/pycassa</a:t>
            </a:r>
            <a:endParaRPr lang="en-US" sz="2500" dirty="0"/>
          </a:p>
          <a:p>
            <a:pPr marL="0" indent="0">
              <a:buNone/>
            </a:pPr>
            <a:endParaRPr lang="en-US" sz="1400" dirty="0"/>
          </a:p>
        </p:txBody>
      </p:sp>
    </p:spTree>
    <p:extLst>
      <p:ext uri="{BB962C8B-B14F-4D97-AF65-F5344CB8AC3E}">
        <p14:creationId xmlns:p14="http://schemas.microsoft.com/office/powerpoint/2010/main" val="154701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strike="sngStrike" dirty="0"/>
              <a:t>NoSQL </a:t>
            </a:r>
            <a:r>
              <a:rPr lang="en-US" b="1" dirty="0"/>
              <a:t>Big Data</a:t>
            </a:r>
            <a:endParaRPr lang="en-US" strike="sngStrike" dirty="0"/>
          </a:p>
        </p:txBody>
      </p:sp>
      <p:sp>
        <p:nvSpPr>
          <p:cNvPr id="5" name="Content Placeholder 4"/>
          <p:cNvSpPr>
            <a:spLocks noGrp="1"/>
          </p:cNvSpPr>
          <p:nvPr>
            <p:ph sz="half" idx="1"/>
          </p:nvPr>
        </p:nvSpPr>
        <p:spPr/>
        <p:txBody>
          <a:bodyPr/>
          <a:lstStyle/>
          <a:p>
            <a:r>
              <a:rPr lang="en-US" dirty="0"/>
              <a:t>HBase</a:t>
            </a:r>
          </a:p>
          <a:p>
            <a:r>
              <a:rPr lang="en-US" strike="sngStrike" dirty="0"/>
              <a:t>MongoDB</a:t>
            </a:r>
          </a:p>
          <a:p>
            <a:r>
              <a:rPr lang="en-US" dirty="0" err="1"/>
              <a:t>Riak</a:t>
            </a:r>
            <a:endParaRPr lang="en-US" dirty="0"/>
          </a:p>
          <a:p>
            <a:r>
              <a:rPr lang="en-US" dirty="0"/>
              <a:t>Voldemort</a:t>
            </a:r>
          </a:p>
          <a:p>
            <a:r>
              <a:rPr lang="en-US" strike="sngStrike" dirty="0"/>
              <a:t>Neo4J</a:t>
            </a:r>
          </a:p>
          <a:p>
            <a:r>
              <a:rPr lang="en-US" dirty="0"/>
              <a:t>Cassandra</a:t>
            </a:r>
          </a:p>
        </p:txBody>
      </p:sp>
      <p:sp>
        <p:nvSpPr>
          <p:cNvPr id="2" name="Content Placeholder 1"/>
          <p:cNvSpPr>
            <a:spLocks noGrp="1"/>
          </p:cNvSpPr>
          <p:nvPr>
            <p:ph sz="half" idx="2"/>
          </p:nvPr>
        </p:nvSpPr>
        <p:spPr/>
        <p:txBody>
          <a:bodyPr/>
          <a:lstStyle/>
          <a:p>
            <a:r>
              <a:rPr lang="en-US" dirty="0" err="1"/>
              <a:t>Hypertable</a:t>
            </a:r>
            <a:endParaRPr lang="en-US" dirty="0"/>
          </a:p>
          <a:p>
            <a:r>
              <a:rPr lang="en-US" strike="sngStrike" dirty="0" err="1"/>
              <a:t>HyperGraphDB</a:t>
            </a:r>
            <a:endParaRPr lang="en-US" strike="sngStrike" dirty="0"/>
          </a:p>
          <a:p>
            <a:r>
              <a:rPr lang="en-US" strike="sngStrike" dirty="0" err="1"/>
              <a:t>Memcached</a:t>
            </a:r>
            <a:endParaRPr lang="en-US" strike="sngStrike" dirty="0"/>
          </a:p>
          <a:p>
            <a:r>
              <a:rPr lang="en-US" strike="sngStrike" dirty="0"/>
              <a:t>Tokyo Cabinet</a:t>
            </a:r>
          </a:p>
          <a:p>
            <a:r>
              <a:rPr lang="en-US" strike="sngStrike" dirty="0" err="1"/>
              <a:t>Redis</a:t>
            </a:r>
            <a:endParaRPr lang="en-US" strike="sngStrike" dirty="0"/>
          </a:p>
          <a:p>
            <a:r>
              <a:rPr lang="en-US" strike="sngStrike" dirty="0" err="1"/>
              <a:t>CouchDB</a:t>
            </a:r>
            <a:endParaRPr lang="en-US" strike="sngStrike" dirty="0"/>
          </a:p>
        </p:txBody>
      </p:sp>
    </p:spTree>
    <p:extLst>
      <p:ext uri="{BB962C8B-B14F-4D97-AF65-F5344CB8AC3E}">
        <p14:creationId xmlns:p14="http://schemas.microsoft.com/office/powerpoint/2010/main" val="37557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Address Book – Setup</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 </a:t>
            </a:r>
            <a:r>
              <a:rPr lang="en-US" dirty="0" err="1"/>
              <a:t>conf</a:t>
            </a:r>
            <a:r>
              <a:rPr lang="en-US" dirty="0"/>
              <a:t>/</a:t>
            </a:r>
            <a:r>
              <a:rPr lang="en-US" dirty="0" err="1"/>
              <a:t>cassandra.yaml</a:t>
            </a:r>
            <a:endParaRPr lang="en-US" dirty="0"/>
          </a:p>
          <a:p>
            <a:pPr marL="0" indent="0">
              <a:buNone/>
            </a:pPr>
            <a:r>
              <a:rPr lang="en-US" dirty="0" err="1"/>
              <a:t>keyspaces</a:t>
            </a:r>
            <a:r>
              <a:rPr lang="en-US" dirty="0"/>
              <a:t>:</a:t>
            </a:r>
          </a:p>
          <a:p>
            <a:pPr marL="0" indent="0">
              <a:buNone/>
            </a:pPr>
            <a:r>
              <a:rPr lang="en-US" dirty="0"/>
              <a:t>	- name: </a:t>
            </a:r>
            <a:r>
              <a:rPr lang="en-US" dirty="0" err="1"/>
              <a:t>AddressBook</a:t>
            </a:r>
            <a:endParaRPr lang="en-US" dirty="0"/>
          </a:p>
          <a:p>
            <a:pPr marL="0" indent="0">
              <a:buNone/>
            </a:pPr>
            <a:r>
              <a:rPr lang="en-US" dirty="0">
                <a:solidFill>
                  <a:srgbClr val="FF0000"/>
                </a:solidFill>
              </a:rPr>
              <a:t>	  </a:t>
            </a:r>
            <a:r>
              <a:rPr lang="en-US" dirty="0" err="1">
                <a:solidFill>
                  <a:srgbClr val="FF0000"/>
                </a:solidFill>
              </a:rPr>
              <a:t>column_families</a:t>
            </a:r>
            <a:r>
              <a:rPr lang="en-US" dirty="0">
                <a:solidFill>
                  <a:srgbClr val="FF0000"/>
                </a:solidFill>
              </a:rPr>
              <a:t>:</a:t>
            </a:r>
          </a:p>
          <a:p>
            <a:pPr marL="0" indent="0">
              <a:buNone/>
            </a:pPr>
            <a:r>
              <a:rPr lang="en-US" dirty="0">
                <a:solidFill>
                  <a:srgbClr val="FF0000"/>
                </a:solidFill>
              </a:rPr>
              <a:t>		- name: Addresses</a:t>
            </a:r>
          </a:p>
          <a:p>
            <a:pPr marL="0" indent="0">
              <a:buNone/>
            </a:pPr>
            <a:r>
              <a:rPr lang="en-US" dirty="0">
                <a:solidFill>
                  <a:srgbClr val="FF0000"/>
                </a:solidFill>
              </a:rPr>
              <a:t>	  	  </a:t>
            </a:r>
            <a:r>
              <a:rPr lang="en-US" dirty="0" err="1">
                <a:solidFill>
                  <a:srgbClr val="FF0000"/>
                </a:solidFill>
              </a:rPr>
              <a:t>compare_with</a:t>
            </a:r>
            <a:r>
              <a:rPr lang="en-US" dirty="0">
                <a:solidFill>
                  <a:srgbClr val="FF0000"/>
                </a:solidFill>
              </a:rPr>
              <a:t>: </a:t>
            </a:r>
            <a:r>
              <a:rPr lang="en-US" dirty="0" err="1">
                <a:solidFill>
                  <a:srgbClr val="FF0000"/>
                </a:solidFill>
              </a:rPr>
              <a:t>BytesType</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rows_cached</a:t>
            </a:r>
            <a:r>
              <a:rPr lang="en-US" dirty="0">
                <a:solidFill>
                  <a:srgbClr val="FF0000"/>
                </a:solidFill>
              </a:rPr>
              <a:t>: 10000</a:t>
            </a:r>
          </a:p>
          <a:p>
            <a:pPr marL="0" indent="0">
              <a:buNone/>
            </a:pPr>
            <a:r>
              <a:rPr lang="en-US" dirty="0">
                <a:solidFill>
                  <a:srgbClr val="FF0000"/>
                </a:solidFill>
              </a:rPr>
              <a:t>		  </a:t>
            </a:r>
            <a:r>
              <a:rPr lang="en-US" dirty="0" err="1">
                <a:solidFill>
                  <a:srgbClr val="FF0000"/>
                </a:solidFill>
              </a:rPr>
              <a:t>keys_cached</a:t>
            </a:r>
            <a:r>
              <a:rPr lang="en-US" dirty="0">
                <a:solidFill>
                  <a:srgbClr val="FF0000"/>
                </a:solidFill>
              </a:rPr>
              <a:t>: 50</a:t>
            </a:r>
          </a:p>
          <a:p>
            <a:pPr marL="0" indent="0">
              <a:buNone/>
            </a:pPr>
            <a:r>
              <a:rPr lang="en-US" dirty="0">
                <a:solidFill>
                  <a:srgbClr val="FF0000"/>
                </a:solidFill>
              </a:rPr>
              <a:t>		  comment: 'No comment'</a:t>
            </a:r>
            <a:endParaRPr lang="en-US" sz="1400" dirty="0">
              <a:solidFill>
                <a:srgbClr val="FF0000"/>
              </a:solidFill>
              <a:hlinkClick r:id="rId3"/>
            </a:endParaRPr>
          </a:p>
          <a:p>
            <a:pPr marL="0" indent="0">
              <a:buNone/>
            </a:pPr>
            <a:endParaRPr lang="en-US" sz="1400" dirty="0"/>
          </a:p>
        </p:txBody>
      </p:sp>
    </p:spTree>
    <p:extLst>
      <p:ext uri="{BB962C8B-B14F-4D97-AF65-F5344CB8AC3E}">
        <p14:creationId xmlns:p14="http://schemas.microsoft.com/office/powerpoint/2010/main" val="2123126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Adding an entry</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key = </a:t>
            </a:r>
            <a:r>
              <a:rPr lang="en-US" dirty="0" err="1"/>
              <a:t>uuid</a:t>
            </a:r>
            <a:r>
              <a:rPr lang="en-US" dirty="0"/>
              <a:t>()</a:t>
            </a:r>
          </a:p>
          <a:p>
            <a:pPr marL="0" indent="0">
              <a:buNone/>
            </a:pPr>
            <a:r>
              <a:rPr lang="en-US" dirty="0"/>
              <a:t>columns = {</a:t>
            </a:r>
          </a:p>
          <a:p>
            <a:pPr marL="0" indent="0">
              <a:buNone/>
            </a:pPr>
            <a:r>
              <a:rPr lang="en-US" dirty="0"/>
              <a:t>	'first': 'Eric',</a:t>
            </a:r>
          </a:p>
          <a:p>
            <a:pPr marL="0" indent="0">
              <a:buNone/>
            </a:pPr>
            <a:r>
              <a:rPr lang="en-US" dirty="0"/>
              <a:t>	'last': 'Evans',</a:t>
            </a:r>
          </a:p>
          <a:p>
            <a:pPr marL="0" indent="0">
              <a:buNone/>
            </a:pPr>
            <a:r>
              <a:rPr lang="en-US" dirty="0"/>
              <a:t>	'email': 'eevans@rackspace.com',</a:t>
            </a:r>
          </a:p>
          <a:p>
            <a:pPr marL="0" indent="0">
              <a:buNone/>
            </a:pPr>
            <a:r>
              <a:rPr lang="en-US" dirty="0"/>
              <a:t>	'city': 'San Antonio',</a:t>
            </a:r>
          </a:p>
          <a:p>
            <a:pPr marL="0" indent="0">
              <a:buNone/>
            </a:pPr>
            <a:r>
              <a:rPr lang="en-US" dirty="0"/>
              <a:t>	'zip': 78250</a:t>
            </a:r>
          </a:p>
          <a:p>
            <a:pPr marL="0" indent="0">
              <a:buNone/>
            </a:pPr>
            <a:r>
              <a:rPr lang="en-US" dirty="0"/>
              <a:t>	}</a:t>
            </a:r>
          </a:p>
          <a:p>
            <a:pPr marL="0" indent="0">
              <a:buNone/>
            </a:pPr>
            <a:r>
              <a:rPr lang="en-US" dirty="0" err="1">
                <a:solidFill>
                  <a:srgbClr val="FF0000"/>
                </a:solidFill>
              </a:rPr>
              <a:t>addresses.insert</a:t>
            </a:r>
            <a:r>
              <a:rPr lang="en-US" dirty="0">
                <a:solidFill>
                  <a:srgbClr val="FF0000"/>
                </a:solidFill>
              </a:rPr>
              <a:t>(key, columns)</a:t>
            </a:r>
            <a:endParaRPr lang="en-US" sz="1400" dirty="0">
              <a:solidFill>
                <a:srgbClr val="FF0000"/>
              </a:solidFill>
            </a:endParaRPr>
          </a:p>
        </p:txBody>
      </p:sp>
    </p:spTree>
    <p:extLst>
      <p:ext uri="{BB962C8B-B14F-4D97-AF65-F5344CB8AC3E}">
        <p14:creationId xmlns:p14="http://schemas.microsoft.com/office/powerpoint/2010/main" val="3580378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Fetching a record</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 fetching the record by key</a:t>
            </a:r>
          </a:p>
          <a:p>
            <a:pPr marL="0" indent="0">
              <a:buNone/>
            </a:pPr>
            <a:r>
              <a:rPr lang="en-US" dirty="0">
                <a:solidFill>
                  <a:srgbClr val="FF0000"/>
                </a:solidFill>
              </a:rPr>
              <a:t>record = </a:t>
            </a:r>
            <a:r>
              <a:rPr lang="en-US" dirty="0" err="1">
                <a:solidFill>
                  <a:srgbClr val="FF0000"/>
                </a:solidFill>
              </a:rPr>
              <a:t>addresses.get</a:t>
            </a:r>
            <a:r>
              <a:rPr lang="en-US" dirty="0">
                <a:solidFill>
                  <a:srgbClr val="FF0000"/>
                </a:solidFill>
              </a:rPr>
              <a:t>(key)</a:t>
            </a:r>
          </a:p>
          <a:p>
            <a:pPr marL="0" indent="0">
              <a:buNone/>
            </a:pPr>
            <a:r>
              <a:rPr lang="en-US" dirty="0"/>
              <a:t># accessing columns by name</a:t>
            </a:r>
          </a:p>
          <a:p>
            <a:pPr marL="0" indent="0">
              <a:buNone/>
            </a:pPr>
            <a:r>
              <a:rPr lang="en-US" dirty="0" err="1"/>
              <a:t>zipcode</a:t>
            </a:r>
            <a:r>
              <a:rPr lang="en-US" dirty="0"/>
              <a:t> = record['zip']</a:t>
            </a:r>
          </a:p>
          <a:p>
            <a:pPr marL="0" indent="0">
              <a:buNone/>
            </a:pPr>
            <a:r>
              <a:rPr lang="en-US" dirty="0"/>
              <a:t>city = record['city']</a:t>
            </a:r>
            <a:endParaRPr lang="en-US" sz="1400" dirty="0"/>
          </a:p>
        </p:txBody>
      </p:sp>
    </p:spTree>
    <p:extLst>
      <p:ext uri="{BB962C8B-B14F-4D97-AF65-F5344CB8AC3E}">
        <p14:creationId xmlns:p14="http://schemas.microsoft.com/office/powerpoint/2010/main" val="22112899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Indexing (manual)</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 </a:t>
            </a:r>
            <a:r>
              <a:rPr lang="en-US" dirty="0" err="1"/>
              <a:t>conf</a:t>
            </a:r>
            <a:r>
              <a:rPr lang="en-US" dirty="0"/>
              <a:t>/</a:t>
            </a:r>
            <a:r>
              <a:rPr lang="en-US" dirty="0" err="1"/>
              <a:t>cassandra.yaml</a:t>
            </a:r>
            <a:endParaRPr lang="en-US" dirty="0"/>
          </a:p>
          <a:p>
            <a:pPr marL="0" indent="0">
              <a:buNone/>
            </a:pPr>
            <a:r>
              <a:rPr lang="en-US" dirty="0" err="1"/>
              <a:t>keyspaces</a:t>
            </a:r>
            <a:r>
              <a:rPr lang="en-US" dirty="0"/>
              <a:t>:</a:t>
            </a:r>
          </a:p>
          <a:p>
            <a:pPr marL="0" indent="0">
              <a:buNone/>
            </a:pPr>
            <a:r>
              <a:rPr lang="en-US" dirty="0"/>
              <a:t>	- name: </a:t>
            </a:r>
            <a:r>
              <a:rPr lang="en-US" dirty="0" err="1"/>
              <a:t>AddressBook</a:t>
            </a:r>
            <a:endParaRPr lang="en-US" dirty="0"/>
          </a:p>
          <a:p>
            <a:pPr marL="0" indent="0">
              <a:buNone/>
            </a:pPr>
            <a:r>
              <a:rPr lang="en-US" dirty="0"/>
              <a:t>	  </a:t>
            </a:r>
            <a:r>
              <a:rPr lang="en-US" dirty="0" err="1"/>
              <a:t>column_families</a:t>
            </a:r>
            <a:r>
              <a:rPr lang="en-US" dirty="0"/>
              <a:t>:</a:t>
            </a:r>
          </a:p>
          <a:p>
            <a:pPr marL="0" indent="0">
              <a:buNone/>
            </a:pPr>
            <a:r>
              <a:rPr lang="en-US" dirty="0"/>
              <a:t>	- name: Addresses</a:t>
            </a:r>
          </a:p>
          <a:p>
            <a:pPr marL="0" indent="0">
              <a:buNone/>
            </a:pPr>
            <a:r>
              <a:rPr lang="en-US" dirty="0"/>
              <a:t>	  </a:t>
            </a:r>
            <a:r>
              <a:rPr lang="en-US" dirty="0" err="1"/>
              <a:t>compare_with</a:t>
            </a:r>
            <a:r>
              <a:rPr lang="en-US" dirty="0"/>
              <a:t>: </a:t>
            </a:r>
            <a:r>
              <a:rPr lang="en-US" dirty="0" err="1"/>
              <a:t>BytesType</a:t>
            </a:r>
            <a:endParaRPr lang="en-US" dirty="0"/>
          </a:p>
          <a:p>
            <a:pPr marL="0" indent="0">
              <a:buNone/>
            </a:pPr>
            <a:r>
              <a:rPr lang="en-US" dirty="0"/>
              <a:t>         </a:t>
            </a:r>
            <a:r>
              <a:rPr lang="en-US" dirty="0" err="1"/>
              <a:t>rows_cached</a:t>
            </a:r>
            <a:r>
              <a:rPr lang="en-US" dirty="0"/>
              <a:t>: 10000</a:t>
            </a:r>
          </a:p>
          <a:p>
            <a:pPr marL="0" indent="0">
              <a:buNone/>
            </a:pPr>
            <a:r>
              <a:rPr lang="en-US" dirty="0"/>
              <a:t>         </a:t>
            </a:r>
            <a:r>
              <a:rPr lang="en-US" dirty="0" err="1"/>
              <a:t>keys_cached</a:t>
            </a:r>
            <a:r>
              <a:rPr lang="en-US" dirty="0"/>
              <a:t>: 50</a:t>
            </a:r>
          </a:p>
          <a:p>
            <a:pPr marL="0" indent="0">
              <a:buNone/>
            </a:pPr>
            <a:r>
              <a:rPr lang="en-US" dirty="0"/>
              <a:t>         comment: 'No comment'</a:t>
            </a:r>
          </a:p>
          <a:p>
            <a:pPr marL="0" indent="0">
              <a:buNone/>
            </a:pPr>
            <a:r>
              <a:rPr lang="en-US" dirty="0"/>
              <a:t>	</a:t>
            </a:r>
            <a:r>
              <a:rPr lang="en-US" dirty="0">
                <a:solidFill>
                  <a:srgbClr val="FF0000"/>
                </a:solidFill>
              </a:rPr>
              <a:t>- name: </a:t>
            </a:r>
            <a:r>
              <a:rPr lang="en-US" dirty="0" err="1">
                <a:solidFill>
                  <a:srgbClr val="FF0000"/>
                </a:solidFill>
              </a:rPr>
              <a:t>ByCity</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compare_with</a:t>
            </a:r>
            <a:r>
              <a:rPr lang="en-US" dirty="0">
                <a:solidFill>
                  <a:srgbClr val="FF0000"/>
                </a:solidFill>
              </a:rPr>
              <a:t>: UTF8Type</a:t>
            </a:r>
            <a:endParaRPr lang="en-US" sz="1400" dirty="0">
              <a:solidFill>
                <a:srgbClr val="FF0000"/>
              </a:solidFill>
            </a:endParaRPr>
          </a:p>
        </p:txBody>
      </p:sp>
    </p:spTree>
    <p:extLst>
      <p:ext uri="{BB962C8B-B14F-4D97-AF65-F5344CB8AC3E}">
        <p14:creationId xmlns:p14="http://schemas.microsoft.com/office/powerpoint/2010/main" val="1734813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Updating the index</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key = </a:t>
            </a:r>
            <a:r>
              <a:rPr lang="en-US" dirty="0" err="1"/>
              <a:t>uuid</a:t>
            </a:r>
            <a:r>
              <a:rPr lang="en-US" dirty="0"/>
              <a:t>()</a:t>
            </a:r>
          </a:p>
          <a:p>
            <a:pPr marL="0" indent="0">
              <a:buNone/>
            </a:pPr>
            <a:r>
              <a:rPr lang="en-US" dirty="0"/>
              <a:t>columns = {</a:t>
            </a:r>
          </a:p>
          <a:p>
            <a:pPr marL="0" indent="0">
              <a:buNone/>
            </a:pPr>
            <a:r>
              <a:rPr lang="en-US" dirty="0"/>
              <a:t>	'first': 'Eric',</a:t>
            </a:r>
          </a:p>
          <a:p>
            <a:pPr marL="0" indent="0">
              <a:buNone/>
            </a:pPr>
            <a:r>
              <a:rPr lang="en-US" dirty="0"/>
              <a:t>	'last': 'Evans',</a:t>
            </a:r>
          </a:p>
          <a:p>
            <a:pPr marL="0" indent="0">
              <a:buNone/>
            </a:pPr>
            <a:r>
              <a:rPr lang="en-US" dirty="0"/>
              <a:t>	'email': 'eevans@rackspace.com',</a:t>
            </a:r>
          </a:p>
          <a:p>
            <a:pPr marL="0" indent="0">
              <a:buNone/>
            </a:pPr>
            <a:r>
              <a:rPr lang="en-US" dirty="0"/>
              <a:t>	'city': 'San Antonio',</a:t>
            </a:r>
          </a:p>
          <a:p>
            <a:pPr marL="0" indent="0">
              <a:buNone/>
            </a:pPr>
            <a:r>
              <a:rPr lang="en-US" dirty="0"/>
              <a:t>	'zip': 78250</a:t>
            </a:r>
          </a:p>
          <a:p>
            <a:pPr marL="0" indent="0">
              <a:buNone/>
            </a:pPr>
            <a:r>
              <a:rPr lang="en-US" dirty="0"/>
              <a:t>}</a:t>
            </a:r>
          </a:p>
          <a:p>
            <a:pPr marL="0" indent="0">
              <a:buNone/>
            </a:pPr>
            <a:r>
              <a:rPr lang="en-US" dirty="0" err="1"/>
              <a:t>addresses.insert</a:t>
            </a:r>
            <a:r>
              <a:rPr lang="en-US" dirty="0"/>
              <a:t>(key, columns)</a:t>
            </a:r>
          </a:p>
          <a:p>
            <a:pPr marL="0" indent="0">
              <a:buNone/>
            </a:pPr>
            <a:r>
              <a:rPr lang="en-US" dirty="0" err="1">
                <a:solidFill>
                  <a:srgbClr val="FF0000"/>
                </a:solidFill>
              </a:rPr>
              <a:t>byCity.insert</a:t>
            </a:r>
            <a:r>
              <a:rPr lang="en-US" dirty="0">
                <a:solidFill>
                  <a:srgbClr val="FF0000"/>
                </a:solidFill>
              </a:rPr>
              <a:t>('San Antonio', {key: ''})</a:t>
            </a:r>
            <a:endParaRPr lang="en-US" sz="1400" dirty="0">
              <a:solidFill>
                <a:srgbClr val="FF0000"/>
              </a:solidFill>
            </a:endParaRPr>
          </a:p>
        </p:txBody>
      </p:sp>
    </p:spTree>
    <p:extLst>
      <p:ext uri="{BB962C8B-B14F-4D97-AF65-F5344CB8AC3E}">
        <p14:creationId xmlns:p14="http://schemas.microsoft.com/office/powerpoint/2010/main" val="1076702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Indexing (auto)</a:t>
            </a:r>
            <a:endParaRPr lang="en-US" dirty="0"/>
          </a:p>
        </p:txBody>
      </p:sp>
      <p:sp>
        <p:nvSpPr>
          <p:cNvPr id="5" name="Content Placeholder 4"/>
          <p:cNvSpPr>
            <a:spLocks noGrp="1"/>
          </p:cNvSpPr>
          <p:nvPr>
            <p:ph idx="1"/>
          </p:nvPr>
        </p:nvSpPr>
        <p:spPr>
          <a:xfrm>
            <a:off x="677334" y="1547447"/>
            <a:ext cx="8596668" cy="4493916"/>
          </a:xfrm>
        </p:spPr>
        <p:txBody>
          <a:bodyPr>
            <a:normAutofit lnSpcReduction="10000"/>
          </a:bodyPr>
          <a:lstStyle/>
          <a:p>
            <a:pPr marL="0" indent="0">
              <a:buNone/>
            </a:pPr>
            <a:r>
              <a:rPr lang="en-US" dirty="0"/>
              <a:t># </a:t>
            </a:r>
            <a:r>
              <a:rPr lang="en-US" dirty="0" err="1"/>
              <a:t>conf</a:t>
            </a:r>
            <a:r>
              <a:rPr lang="en-US" dirty="0"/>
              <a:t>/</a:t>
            </a:r>
            <a:r>
              <a:rPr lang="en-US" dirty="0" err="1"/>
              <a:t>cassandra.yaml</a:t>
            </a:r>
            <a:endParaRPr lang="en-US" dirty="0"/>
          </a:p>
          <a:p>
            <a:pPr marL="0" indent="0">
              <a:buNone/>
            </a:pPr>
            <a:r>
              <a:rPr lang="en-US" dirty="0" err="1"/>
              <a:t>keyspaces</a:t>
            </a:r>
            <a:r>
              <a:rPr lang="en-US" dirty="0"/>
              <a:t>:</a:t>
            </a:r>
          </a:p>
          <a:p>
            <a:pPr marL="0" indent="0">
              <a:buNone/>
            </a:pPr>
            <a:r>
              <a:rPr lang="en-US" dirty="0"/>
              <a:t>	- name: </a:t>
            </a:r>
            <a:r>
              <a:rPr lang="en-US" dirty="0" err="1"/>
              <a:t>AddressBook</a:t>
            </a:r>
            <a:endParaRPr lang="en-US" dirty="0"/>
          </a:p>
          <a:p>
            <a:pPr marL="0" indent="0">
              <a:buNone/>
            </a:pPr>
            <a:r>
              <a:rPr lang="en-US" dirty="0"/>
              <a:t>	  </a:t>
            </a:r>
            <a:r>
              <a:rPr lang="en-US" dirty="0" err="1"/>
              <a:t>column_families</a:t>
            </a:r>
            <a:r>
              <a:rPr lang="en-US" dirty="0"/>
              <a:t>:</a:t>
            </a:r>
          </a:p>
          <a:p>
            <a:pPr marL="0" indent="0">
              <a:buNone/>
            </a:pPr>
            <a:r>
              <a:rPr lang="en-US" dirty="0"/>
              <a:t>		- name: Addresses</a:t>
            </a:r>
          </a:p>
          <a:p>
            <a:pPr marL="0" indent="0">
              <a:buNone/>
            </a:pPr>
            <a:r>
              <a:rPr lang="en-US" dirty="0"/>
              <a:t>	  	   </a:t>
            </a:r>
            <a:r>
              <a:rPr lang="en-US" dirty="0" err="1"/>
              <a:t>compare_with</a:t>
            </a:r>
            <a:r>
              <a:rPr lang="en-US" dirty="0"/>
              <a:t>: </a:t>
            </a:r>
            <a:r>
              <a:rPr lang="en-US" dirty="0" err="1"/>
              <a:t>BytesType</a:t>
            </a:r>
            <a:endParaRPr lang="en-US" dirty="0"/>
          </a:p>
          <a:p>
            <a:pPr marL="0" indent="0">
              <a:buNone/>
            </a:pPr>
            <a:r>
              <a:rPr lang="en-US" dirty="0"/>
              <a:t>	  	   </a:t>
            </a:r>
            <a:r>
              <a:rPr lang="en-US" dirty="0" err="1"/>
              <a:t>rows_cached</a:t>
            </a:r>
            <a:r>
              <a:rPr lang="en-US" dirty="0"/>
              <a:t>: 10000</a:t>
            </a:r>
          </a:p>
          <a:p>
            <a:pPr marL="0" indent="0">
              <a:buNone/>
            </a:pPr>
            <a:r>
              <a:rPr lang="en-US" dirty="0"/>
              <a:t>	  	   </a:t>
            </a:r>
            <a:r>
              <a:rPr lang="en-US" dirty="0" err="1"/>
              <a:t>keys_cached</a:t>
            </a:r>
            <a:r>
              <a:rPr lang="en-US" dirty="0"/>
              <a:t>: 50</a:t>
            </a:r>
          </a:p>
          <a:p>
            <a:pPr marL="0" indent="0">
              <a:buNone/>
            </a:pPr>
            <a:r>
              <a:rPr lang="en-US" dirty="0"/>
              <a:t>	  	   comment: 'No comment'</a:t>
            </a:r>
          </a:p>
          <a:p>
            <a:pPr marL="0" indent="0">
              <a:buNone/>
            </a:pPr>
            <a:r>
              <a:rPr lang="en-US" dirty="0"/>
              <a:t>	  	   </a:t>
            </a:r>
            <a:r>
              <a:rPr lang="en-US" dirty="0" err="1">
                <a:solidFill>
                  <a:srgbClr val="FF0000"/>
                </a:solidFill>
              </a:rPr>
              <a:t>column_metadata</a:t>
            </a:r>
            <a:r>
              <a:rPr lang="en-US" dirty="0">
                <a:solidFill>
                  <a:srgbClr val="FF0000"/>
                </a:solidFill>
              </a:rPr>
              <a:t>:</a:t>
            </a:r>
          </a:p>
          <a:p>
            <a:pPr marL="0" indent="0">
              <a:buNone/>
            </a:pPr>
            <a:r>
              <a:rPr lang="en-US" dirty="0">
                <a:solidFill>
                  <a:srgbClr val="FF0000"/>
                </a:solidFill>
              </a:rPr>
              <a:t>			- name: city</a:t>
            </a:r>
          </a:p>
          <a:p>
            <a:pPr marL="0" indent="0">
              <a:buNone/>
            </a:pPr>
            <a:r>
              <a:rPr lang="en-US" dirty="0">
                <a:solidFill>
                  <a:srgbClr val="FF0000"/>
                </a:solidFill>
              </a:rPr>
              <a:t>	  	   	  </a:t>
            </a:r>
            <a:r>
              <a:rPr lang="en-US" dirty="0" err="1">
                <a:solidFill>
                  <a:srgbClr val="FF0000"/>
                </a:solidFill>
              </a:rPr>
              <a:t>index_type</a:t>
            </a:r>
            <a:r>
              <a:rPr lang="en-US" dirty="0">
                <a:solidFill>
                  <a:srgbClr val="FF0000"/>
                </a:solidFill>
              </a:rPr>
              <a:t>: KEYS</a:t>
            </a:r>
            <a:endParaRPr lang="en-US" sz="1400" dirty="0">
              <a:solidFill>
                <a:srgbClr val="FF0000"/>
              </a:solidFill>
            </a:endParaRPr>
          </a:p>
        </p:txBody>
      </p:sp>
    </p:spTree>
    <p:extLst>
      <p:ext uri="{BB962C8B-B14F-4D97-AF65-F5344CB8AC3E}">
        <p14:creationId xmlns:p14="http://schemas.microsoft.com/office/powerpoint/2010/main" val="29141440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Querying the Index</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from </a:t>
            </a:r>
            <a:r>
              <a:rPr lang="en-US" dirty="0" err="1"/>
              <a:t>pycassa.index</a:t>
            </a:r>
            <a:r>
              <a:rPr lang="en-US" dirty="0"/>
              <a:t> import </a:t>
            </a:r>
            <a:r>
              <a:rPr lang="en-US" dirty="0" err="1"/>
              <a:t>create_index_expression</a:t>
            </a:r>
            <a:endParaRPr lang="en-US" dirty="0"/>
          </a:p>
          <a:p>
            <a:pPr marL="0" indent="0">
              <a:buNone/>
            </a:pPr>
            <a:r>
              <a:rPr lang="en-US" dirty="0"/>
              <a:t>from </a:t>
            </a:r>
            <a:r>
              <a:rPr lang="en-US" dirty="0" err="1"/>
              <a:t>pycassa.index</a:t>
            </a:r>
            <a:r>
              <a:rPr lang="en-US" dirty="0"/>
              <a:t> import </a:t>
            </a:r>
            <a:r>
              <a:rPr lang="en-US" dirty="0" err="1"/>
              <a:t>create_index_clause</a:t>
            </a:r>
            <a:endParaRPr lang="en-US" dirty="0"/>
          </a:p>
          <a:p>
            <a:pPr marL="0" indent="0">
              <a:buNone/>
            </a:pPr>
            <a:r>
              <a:rPr lang="en-US" dirty="0"/>
              <a:t>e = </a:t>
            </a:r>
            <a:r>
              <a:rPr lang="en-US" dirty="0" err="1"/>
              <a:t>create_index_expression</a:t>
            </a:r>
            <a:r>
              <a:rPr lang="en-US" dirty="0"/>
              <a:t>('city', 'San Antonio')</a:t>
            </a:r>
          </a:p>
          <a:p>
            <a:pPr marL="0" indent="0">
              <a:buNone/>
            </a:pPr>
            <a:r>
              <a:rPr lang="en-US" dirty="0"/>
              <a:t>clause = </a:t>
            </a:r>
            <a:r>
              <a:rPr lang="en-US" dirty="0" err="1"/>
              <a:t>create_index_clause</a:t>
            </a:r>
            <a:r>
              <a:rPr lang="en-US" dirty="0"/>
              <a:t>([e])</a:t>
            </a:r>
          </a:p>
          <a:p>
            <a:pPr marL="0" indent="0">
              <a:buNone/>
            </a:pPr>
            <a:r>
              <a:rPr lang="en-US" dirty="0"/>
              <a:t>results = </a:t>
            </a:r>
            <a:r>
              <a:rPr lang="en-US" dirty="0" err="1"/>
              <a:t>address.get_indexed_slices</a:t>
            </a:r>
            <a:r>
              <a:rPr lang="en-US" dirty="0"/>
              <a:t>(clause)</a:t>
            </a:r>
          </a:p>
          <a:p>
            <a:pPr marL="0" indent="0">
              <a:buNone/>
            </a:pPr>
            <a:r>
              <a:rPr lang="en-US" dirty="0"/>
              <a:t>for (key, columns) in </a:t>
            </a:r>
            <a:r>
              <a:rPr lang="en-US" dirty="0" err="1"/>
              <a:t>results.items</a:t>
            </a:r>
            <a:r>
              <a:rPr lang="en-US" dirty="0"/>
              <a:t>():</a:t>
            </a:r>
          </a:p>
          <a:p>
            <a:pPr marL="0" indent="0">
              <a:buNone/>
            </a:pPr>
            <a:r>
              <a:rPr lang="en-US" dirty="0"/>
              <a:t>	print “%(first)s %(last)s” % columns</a:t>
            </a:r>
            <a:endParaRPr lang="en-US" sz="1400" dirty="0"/>
          </a:p>
        </p:txBody>
      </p:sp>
    </p:spTree>
    <p:extLst>
      <p:ext uri="{BB962C8B-B14F-4D97-AF65-F5344CB8AC3E}">
        <p14:creationId xmlns:p14="http://schemas.microsoft.com/office/powerpoint/2010/main" val="3635083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err="1"/>
              <a:t>Timeseries</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 </a:t>
            </a:r>
            <a:r>
              <a:rPr lang="en-US" dirty="0" err="1"/>
              <a:t>conf</a:t>
            </a:r>
            <a:r>
              <a:rPr lang="en-US" dirty="0"/>
              <a:t>/</a:t>
            </a:r>
            <a:r>
              <a:rPr lang="en-US" dirty="0" err="1"/>
              <a:t>cassandra.yaml</a:t>
            </a:r>
            <a:endParaRPr lang="en-US" dirty="0"/>
          </a:p>
          <a:p>
            <a:pPr marL="0" indent="0">
              <a:buNone/>
            </a:pPr>
            <a:r>
              <a:rPr lang="en-US" dirty="0" err="1"/>
              <a:t>keyspaces</a:t>
            </a:r>
            <a:r>
              <a:rPr lang="en-US" dirty="0"/>
              <a:t>:</a:t>
            </a:r>
          </a:p>
          <a:p>
            <a:pPr marL="0" indent="0">
              <a:buNone/>
            </a:pPr>
            <a:r>
              <a:rPr lang="en-US" dirty="0"/>
              <a:t>	- name: Sites</a:t>
            </a:r>
          </a:p>
          <a:p>
            <a:pPr marL="0" indent="0">
              <a:buNone/>
            </a:pPr>
            <a:r>
              <a:rPr lang="en-US" dirty="0"/>
              <a:t>	  </a:t>
            </a:r>
            <a:r>
              <a:rPr lang="en-US" dirty="0" err="1"/>
              <a:t>column_families</a:t>
            </a:r>
            <a:r>
              <a:rPr lang="en-US" dirty="0"/>
              <a:t>:</a:t>
            </a:r>
          </a:p>
          <a:p>
            <a:pPr marL="0" indent="0">
              <a:buNone/>
            </a:pPr>
            <a:r>
              <a:rPr lang="en-US" dirty="0"/>
              <a:t>		- name: Stats</a:t>
            </a:r>
          </a:p>
          <a:p>
            <a:pPr marL="0" indent="0">
              <a:buNone/>
            </a:pPr>
            <a:r>
              <a:rPr lang="en-US" dirty="0"/>
              <a:t>	  	  </a:t>
            </a:r>
            <a:r>
              <a:rPr lang="en-US" dirty="0" err="1"/>
              <a:t>compare_with</a:t>
            </a:r>
            <a:r>
              <a:rPr lang="en-US" dirty="0"/>
              <a:t>: </a:t>
            </a:r>
            <a:r>
              <a:rPr lang="en-US" dirty="0" err="1"/>
              <a:t>LongType</a:t>
            </a:r>
            <a:endParaRPr lang="en-US" sz="1400" dirty="0"/>
          </a:p>
        </p:txBody>
      </p:sp>
    </p:spTree>
    <p:extLst>
      <p:ext uri="{BB962C8B-B14F-4D97-AF65-F5344CB8AC3E}">
        <p14:creationId xmlns:p14="http://schemas.microsoft.com/office/powerpoint/2010/main" val="875179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Logging values</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 time as long (milliseconds since epoch)</a:t>
            </a:r>
          </a:p>
          <a:p>
            <a:pPr marL="0" indent="0">
              <a:buNone/>
            </a:pPr>
            <a:r>
              <a:rPr lang="en-US" dirty="0" err="1"/>
              <a:t>tstmp</a:t>
            </a:r>
            <a:r>
              <a:rPr lang="en-US" dirty="0"/>
              <a:t> = long(time() * 1e6)</a:t>
            </a:r>
          </a:p>
          <a:p>
            <a:pPr marL="0" indent="0">
              <a:buNone/>
            </a:pPr>
            <a:r>
              <a:rPr lang="en-US" dirty="0" err="1">
                <a:solidFill>
                  <a:srgbClr val="FF0000"/>
                </a:solidFill>
              </a:rPr>
              <a:t>stats.insert</a:t>
            </a:r>
            <a:r>
              <a:rPr lang="en-US" dirty="0">
                <a:solidFill>
                  <a:srgbClr val="FF0000"/>
                </a:solidFill>
              </a:rPr>
              <a:t>('</a:t>
            </a:r>
            <a:r>
              <a:rPr lang="en-US" dirty="0" err="1">
                <a:solidFill>
                  <a:srgbClr val="FF0000"/>
                </a:solidFill>
              </a:rPr>
              <a:t>org.apache</a:t>
            </a:r>
            <a:r>
              <a:rPr lang="en-US" dirty="0">
                <a:solidFill>
                  <a:srgbClr val="FF0000"/>
                </a:solidFill>
              </a:rPr>
              <a:t>', {</a:t>
            </a:r>
            <a:r>
              <a:rPr lang="en-US" dirty="0" err="1">
                <a:solidFill>
                  <a:srgbClr val="FF0000"/>
                </a:solidFill>
              </a:rPr>
              <a:t>tstmp</a:t>
            </a:r>
            <a:r>
              <a:rPr lang="en-US" dirty="0">
                <a:solidFill>
                  <a:srgbClr val="FF0000"/>
                </a:solidFill>
              </a:rPr>
              <a:t>: value})</a:t>
            </a:r>
            <a:endParaRPr lang="en-US" sz="1400" dirty="0">
              <a:solidFill>
                <a:srgbClr val="FF0000"/>
              </a:solidFill>
            </a:endParaRPr>
          </a:p>
        </p:txBody>
      </p:sp>
    </p:spTree>
    <p:extLst>
      <p:ext uri="{BB962C8B-B14F-4D97-AF65-F5344CB8AC3E}">
        <p14:creationId xmlns:p14="http://schemas.microsoft.com/office/powerpoint/2010/main" val="1913836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26831"/>
          </a:xfrm>
        </p:spPr>
        <p:txBody>
          <a:bodyPr/>
          <a:lstStyle/>
          <a:p>
            <a:r>
              <a:rPr lang="en-US" b="1" dirty="0"/>
              <a:t>Slicing</a:t>
            </a:r>
            <a:endParaRPr lang="en-US" dirty="0"/>
          </a:p>
        </p:txBody>
      </p:sp>
      <p:sp>
        <p:nvSpPr>
          <p:cNvPr id="5" name="Content Placeholder 4"/>
          <p:cNvSpPr>
            <a:spLocks noGrp="1"/>
          </p:cNvSpPr>
          <p:nvPr>
            <p:ph idx="1"/>
          </p:nvPr>
        </p:nvSpPr>
        <p:spPr>
          <a:xfrm>
            <a:off x="677334" y="1547447"/>
            <a:ext cx="8596668" cy="4493916"/>
          </a:xfrm>
        </p:spPr>
        <p:txBody>
          <a:bodyPr>
            <a:normAutofit/>
          </a:bodyPr>
          <a:lstStyle/>
          <a:p>
            <a:pPr marL="0" indent="0">
              <a:buNone/>
            </a:pPr>
            <a:r>
              <a:rPr lang="en-US" dirty="0"/>
              <a:t>begin = long(start * 1e6)</a:t>
            </a:r>
          </a:p>
          <a:p>
            <a:pPr marL="0" indent="0">
              <a:buNone/>
            </a:pPr>
            <a:r>
              <a:rPr lang="en-US" dirty="0" err="1">
                <a:solidFill>
                  <a:srgbClr val="FF0000"/>
                </a:solidFill>
              </a:rPr>
              <a:t>stats.get_range</a:t>
            </a:r>
            <a:r>
              <a:rPr lang="en-US" dirty="0">
                <a:solidFill>
                  <a:srgbClr val="FF0000"/>
                </a:solidFill>
              </a:rPr>
              <a:t>('</a:t>
            </a:r>
            <a:r>
              <a:rPr lang="en-US" dirty="0" err="1">
                <a:solidFill>
                  <a:srgbClr val="FF0000"/>
                </a:solidFill>
              </a:rPr>
              <a:t>org.apache</a:t>
            </a:r>
            <a:r>
              <a:rPr lang="en-US" dirty="0">
                <a:solidFill>
                  <a:srgbClr val="FF0000"/>
                </a:solidFill>
              </a:rPr>
              <a:t>', </a:t>
            </a:r>
          </a:p>
          <a:p>
            <a:pPr marL="0" indent="0">
              <a:buNone/>
            </a:pPr>
            <a:r>
              <a:rPr lang="en-US" dirty="0">
                <a:solidFill>
                  <a:srgbClr val="FF0000"/>
                </a:solidFill>
              </a:rPr>
              <a:t>                         </a:t>
            </a:r>
            <a:r>
              <a:rPr lang="en-US" dirty="0" err="1">
                <a:solidFill>
                  <a:srgbClr val="FF0000"/>
                </a:solidFill>
              </a:rPr>
              <a:t>column_start</a:t>
            </a:r>
            <a:r>
              <a:rPr lang="en-US" dirty="0">
                <a:solidFill>
                  <a:srgbClr val="FF0000"/>
                </a:solidFill>
              </a:rPr>
              <a:t>=begin)</a:t>
            </a:r>
          </a:p>
          <a:p>
            <a:pPr marL="0" indent="0">
              <a:buNone/>
            </a:pPr>
            <a:r>
              <a:rPr lang="en-US" dirty="0"/>
              <a:t>end = long((start + 86400) * 1e6)</a:t>
            </a:r>
          </a:p>
          <a:p>
            <a:pPr marL="0" indent="0">
              <a:buNone/>
            </a:pPr>
            <a:r>
              <a:rPr lang="en-US" dirty="0" err="1">
                <a:solidFill>
                  <a:srgbClr val="FF0000"/>
                </a:solidFill>
              </a:rPr>
              <a:t>stats.get_range</a:t>
            </a:r>
            <a:r>
              <a:rPr lang="en-US" dirty="0">
                <a:solidFill>
                  <a:srgbClr val="FF0000"/>
                </a:solidFill>
              </a:rPr>
              <a:t>(start='</a:t>
            </a:r>
            <a:r>
              <a:rPr lang="en-US" dirty="0" err="1">
                <a:solidFill>
                  <a:srgbClr val="FF0000"/>
                </a:solidFill>
              </a:rPr>
              <a:t>org.apache</a:t>
            </a:r>
            <a:r>
              <a:rPr lang="en-US" dirty="0">
                <a:solidFill>
                  <a:srgbClr val="FF0000"/>
                </a:solidFill>
              </a:rPr>
              <a:t>',</a:t>
            </a:r>
          </a:p>
          <a:p>
            <a:pPr marL="0" indent="0">
              <a:buNone/>
            </a:pPr>
            <a:r>
              <a:rPr lang="en-US" dirty="0">
                <a:solidFill>
                  <a:srgbClr val="FF0000"/>
                </a:solidFill>
              </a:rPr>
              <a:t>                         finish='</a:t>
            </a:r>
            <a:r>
              <a:rPr lang="en-US" dirty="0" err="1">
                <a:solidFill>
                  <a:srgbClr val="FF0000"/>
                </a:solidFill>
              </a:rPr>
              <a:t>org.debian</a:t>
            </a:r>
            <a:r>
              <a:rPr lang="en-US" dirty="0">
                <a:solidFill>
                  <a:srgbClr val="FF0000"/>
                </a:solidFill>
              </a:rPr>
              <a:t>',</a:t>
            </a:r>
          </a:p>
          <a:p>
            <a:pPr marL="0" indent="0">
              <a:buNone/>
            </a:pPr>
            <a:r>
              <a:rPr lang="en-US" dirty="0">
                <a:solidFill>
                  <a:srgbClr val="FF0000"/>
                </a:solidFill>
              </a:rPr>
              <a:t>                         </a:t>
            </a:r>
            <a:r>
              <a:rPr lang="en-US" dirty="0" err="1">
                <a:solidFill>
                  <a:srgbClr val="FF0000"/>
                </a:solidFill>
              </a:rPr>
              <a:t>column_start</a:t>
            </a:r>
            <a:r>
              <a:rPr lang="en-US" dirty="0">
                <a:solidFill>
                  <a:srgbClr val="FF0000"/>
                </a:solidFill>
              </a:rPr>
              <a:t>=begin,</a:t>
            </a:r>
          </a:p>
          <a:p>
            <a:pPr marL="0" indent="0">
              <a:buNone/>
            </a:pPr>
            <a:r>
              <a:rPr lang="en-US" dirty="0">
                <a:solidFill>
                  <a:srgbClr val="FF0000"/>
                </a:solidFill>
              </a:rPr>
              <a:t>                         </a:t>
            </a:r>
            <a:r>
              <a:rPr lang="en-US" dirty="0" err="1">
                <a:solidFill>
                  <a:srgbClr val="FF0000"/>
                </a:solidFill>
              </a:rPr>
              <a:t>column_finish</a:t>
            </a:r>
            <a:r>
              <a:rPr lang="en-US" dirty="0">
                <a:solidFill>
                  <a:srgbClr val="FF0000"/>
                </a:solidFill>
              </a:rPr>
              <a:t>=end)</a:t>
            </a:r>
            <a:endParaRPr lang="en-US" sz="1400" dirty="0">
              <a:solidFill>
                <a:srgbClr val="FF0000"/>
              </a:solidFill>
            </a:endParaRPr>
          </a:p>
        </p:txBody>
      </p:sp>
    </p:spTree>
    <p:extLst>
      <p:ext uri="{BB962C8B-B14F-4D97-AF65-F5344CB8AC3E}">
        <p14:creationId xmlns:p14="http://schemas.microsoft.com/office/powerpoint/2010/main" val="27284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CAP Theorem “Pick Two”</a:t>
            </a:r>
            <a:endParaRPr lang="en-US" dirty="0"/>
          </a:p>
        </p:txBody>
      </p:sp>
      <p:sp>
        <p:nvSpPr>
          <p:cNvPr id="2" name="Text Placeholder 1"/>
          <p:cNvSpPr>
            <a:spLocks noGrp="1"/>
          </p:cNvSpPr>
          <p:nvPr>
            <p:ph type="body" idx="1"/>
          </p:nvPr>
        </p:nvSpPr>
        <p:spPr/>
        <p:txBody>
          <a:bodyPr/>
          <a:lstStyle/>
          <a:p>
            <a:r>
              <a:rPr lang="en-US" dirty="0">
                <a:solidFill>
                  <a:schemeClr val="accent1"/>
                </a:solidFill>
              </a:rPr>
              <a:t>CP</a:t>
            </a:r>
          </a:p>
        </p:txBody>
      </p:sp>
      <p:sp>
        <p:nvSpPr>
          <p:cNvPr id="3" name="Content Placeholder 2"/>
          <p:cNvSpPr>
            <a:spLocks noGrp="1"/>
          </p:cNvSpPr>
          <p:nvPr>
            <p:ph sz="half" idx="2"/>
          </p:nvPr>
        </p:nvSpPr>
        <p:spPr/>
        <p:txBody>
          <a:bodyPr>
            <a:normAutofit/>
          </a:bodyPr>
          <a:lstStyle/>
          <a:p>
            <a:r>
              <a:rPr lang="en-US" dirty="0" err="1"/>
              <a:t>Bigtable</a:t>
            </a:r>
            <a:endParaRPr lang="en-US" dirty="0"/>
          </a:p>
          <a:p>
            <a:r>
              <a:rPr lang="en-US" dirty="0" err="1"/>
              <a:t>Hypertable</a:t>
            </a:r>
            <a:endParaRPr lang="en-US" dirty="0"/>
          </a:p>
          <a:p>
            <a:r>
              <a:rPr lang="en-US" dirty="0"/>
              <a:t>HBase</a:t>
            </a:r>
          </a:p>
        </p:txBody>
      </p:sp>
      <p:sp>
        <p:nvSpPr>
          <p:cNvPr id="6" name="Text Placeholder 5"/>
          <p:cNvSpPr>
            <a:spLocks noGrp="1"/>
          </p:cNvSpPr>
          <p:nvPr>
            <p:ph type="body" sz="quarter" idx="3"/>
          </p:nvPr>
        </p:nvSpPr>
        <p:spPr/>
        <p:txBody>
          <a:bodyPr/>
          <a:lstStyle/>
          <a:p>
            <a:r>
              <a:rPr lang="en-US" dirty="0">
                <a:solidFill>
                  <a:schemeClr val="accent1"/>
                </a:solidFill>
              </a:rPr>
              <a:t>AP</a:t>
            </a:r>
          </a:p>
        </p:txBody>
      </p:sp>
      <p:sp>
        <p:nvSpPr>
          <p:cNvPr id="7" name="Content Placeholder 6"/>
          <p:cNvSpPr>
            <a:spLocks noGrp="1"/>
          </p:cNvSpPr>
          <p:nvPr>
            <p:ph sz="quarter" idx="4"/>
          </p:nvPr>
        </p:nvSpPr>
        <p:spPr/>
        <p:txBody>
          <a:bodyPr/>
          <a:lstStyle/>
          <a:p>
            <a:r>
              <a:rPr lang="en-US" dirty="0"/>
              <a:t>Dynamo</a:t>
            </a:r>
          </a:p>
          <a:p>
            <a:r>
              <a:rPr lang="en-US" dirty="0"/>
              <a:t>Voldemort</a:t>
            </a:r>
          </a:p>
          <a:p>
            <a:r>
              <a:rPr lang="en-US" dirty="0"/>
              <a:t>Cassandra</a:t>
            </a:r>
          </a:p>
        </p:txBody>
      </p:sp>
    </p:spTree>
    <p:extLst>
      <p:ext uri="{BB962C8B-B14F-4D97-AF65-F5344CB8AC3E}">
        <p14:creationId xmlns:p14="http://schemas.microsoft.com/office/powerpoint/2010/main" val="4063301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Cassandra Community</a:t>
            </a:r>
            <a:endParaRPr lang="en-US" dirty="0"/>
          </a:p>
        </p:txBody>
      </p:sp>
      <p:sp>
        <p:nvSpPr>
          <p:cNvPr id="5" name="Content Placeholder 4"/>
          <p:cNvSpPr>
            <a:spLocks noGrp="1"/>
          </p:cNvSpPr>
          <p:nvPr>
            <p:ph idx="1"/>
          </p:nvPr>
        </p:nvSpPr>
        <p:spPr/>
        <p:txBody>
          <a:bodyPr>
            <a:normAutofit/>
          </a:bodyPr>
          <a:lstStyle/>
          <a:p>
            <a:r>
              <a:rPr lang="en-US" dirty="0">
                <a:hlinkClick r:id="rId3"/>
              </a:rPr>
              <a:t>http://cassandra.apache.org/</a:t>
            </a:r>
            <a:endParaRPr lang="en-US" dirty="0"/>
          </a:p>
          <a:p>
            <a:r>
              <a:rPr lang="en-US" dirty="0">
                <a:hlinkClick r:id="rId4"/>
              </a:rPr>
              <a:t>http://planetcassandra.org/</a:t>
            </a:r>
            <a:endParaRPr lang="en-US" dirty="0"/>
          </a:p>
          <a:p>
            <a:r>
              <a:rPr lang="en-US" dirty="0">
                <a:hlinkClick r:id="rId5"/>
              </a:rPr>
              <a:t>https://www.slideshare.net/planetcassandra/presentations</a:t>
            </a:r>
            <a:endParaRPr lang="en-US" dirty="0"/>
          </a:p>
          <a:p>
            <a:r>
              <a:rPr lang="en-US" dirty="0">
                <a:hlinkClick r:id="rId6"/>
              </a:rPr>
              <a:t>https://de.slideshare.net/DataStax/presentations</a:t>
            </a:r>
            <a:endParaRPr lang="en-US" dirty="0"/>
          </a:p>
          <a:p>
            <a:r>
              <a:rPr lang="en-US" dirty="0">
                <a:hlinkClick r:id="rId7"/>
              </a:rPr>
              <a:t>https://www.youtube.com/user/PlanetCassandra</a:t>
            </a:r>
            <a:endParaRPr lang="en-US" dirty="0"/>
          </a:p>
          <a:p>
            <a:r>
              <a:rPr lang="en-US" dirty="0">
                <a:hlinkClick r:id="rId8"/>
              </a:rPr>
              <a:t>https://www.youtube.com/user/DataStax</a:t>
            </a:r>
            <a:endParaRPr lang="en-US" dirty="0"/>
          </a:p>
          <a:p>
            <a:r>
              <a:rPr lang="en-US" dirty="0">
                <a:hlinkClick r:id="rId9"/>
              </a:rPr>
              <a:t>http://www.datastax.com/dev/blog/</a:t>
            </a:r>
            <a:endParaRPr lang="en-US" dirty="0"/>
          </a:p>
          <a:p>
            <a:r>
              <a:rPr lang="en-US" dirty="0">
                <a:hlinkClick r:id="rId10"/>
              </a:rPr>
              <a:t>http://www.datastax.com/docs/</a:t>
            </a:r>
            <a:endParaRPr lang="en-US" dirty="0"/>
          </a:p>
          <a:p>
            <a:r>
              <a:rPr lang="en-US" dirty="0">
                <a:hlinkClick r:id="rId11"/>
              </a:rPr>
              <a:t>https://academy.datastax.com/planet-cassandra//cassandra-training/</a:t>
            </a:r>
            <a:endParaRPr lang="en-US" dirty="0"/>
          </a:p>
          <a:p>
            <a:endParaRPr lang="en-US" dirty="0"/>
          </a:p>
          <a:p>
            <a:pPr marL="0" indent="0">
              <a:buNone/>
            </a:pPr>
            <a:endParaRPr lang="en-US" dirty="0"/>
          </a:p>
          <a:p>
            <a:endParaRPr lang="en-US" dirty="0"/>
          </a:p>
          <a:p>
            <a:endParaRPr lang="en-US" dirty="0"/>
          </a:p>
          <a:p>
            <a:pPr marL="0" indent="0">
              <a:buNone/>
            </a:pPr>
            <a:endParaRPr lang="en-US" sz="1400" dirty="0"/>
          </a:p>
        </p:txBody>
      </p:sp>
    </p:spTree>
    <p:extLst>
      <p:ext uri="{BB962C8B-B14F-4D97-AF65-F5344CB8AC3E}">
        <p14:creationId xmlns:p14="http://schemas.microsoft.com/office/powerpoint/2010/main" val="267303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4114698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Cassandra 2.0</a:t>
            </a:r>
          </a:p>
        </p:txBody>
      </p:sp>
    </p:spTree>
    <p:extLst>
      <p:ext uri="{BB962C8B-B14F-4D97-AF65-F5344CB8AC3E}">
        <p14:creationId xmlns:p14="http://schemas.microsoft.com/office/powerpoint/2010/main" val="2863561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Cassandra 2.0</a:t>
            </a:r>
          </a:p>
        </p:txBody>
      </p:sp>
      <p:sp>
        <p:nvSpPr>
          <p:cNvPr id="3" name="Content Placeholder 2"/>
          <p:cNvSpPr>
            <a:spLocks noGrp="1"/>
          </p:cNvSpPr>
          <p:nvPr>
            <p:ph idx="1"/>
          </p:nvPr>
        </p:nvSpPr>
        <p:spPr/>
        <p:txBody>
          <a:bodyPr/>
          <a:lstStyle/>
          <a:p>
            <a:r>
              <a:rPr lang="en-US" dirty="0"/>
              <a:t>Based on Big Table &amp; Dynamo</a:t>
            </a:r>
          </a:p>
          <a:p>
            <a:r>
              <a:rPr lang="en-US" dirty="0"/>
              <a:t>High Performance</a:t>
            </a:r>
          </a:p>
          <a:p>
            <a:r>
              <a:rPr lang="en-US" dirty="0"/>
              <a:t>Reliable / Available</a:t>
            </a:r>
          </a:p>
          <a:p>
            <a:r>
              <a:rPr lang="en-US" dirty="0"/>
              <a:t>Massively Scalable</a:t>
            </a:r>
          </a:p>
          <a:p>
            <a:r>
              <a:rPr lang="en-US" dirty="0"/>
              <a:t>Easy To Use </a:t>
            </a:r>
          </a:p>
          <a:p>
            <a:r>
              <a:rPr lang="en-US" dirty="0"/>
              <a:t>Developer Productivity Focused</a:t>
            </a:r>
          </a:p>
        </p:txBody>
      </p:sp>
      <p:pic>
        <p:nvPicPr>
          <p:cNvPr id="4" name="Picture 3"/>
          <p:cNvPicPr>
            <a:picLocks noChangeAspect="1"/>
          </p:cNvPicPr>
          <p:nvPr/>
        </p:nvPicPr>
        <p:blipFill>
          <a:blip r:embed="rId3"/>
          <a:stretch>
            <a:fillRect/>
          </a:stretch>
        </p:blipFill>
        <p:spPr>
          <a:xfrm>
            <a:off x="4424362" y="2516189"/>
            <a:ext cx="5248275" cy="1447800"/>
          </a:xfrm>
          <a:prstGeom prst="rect">
            <a:avLst/>
          </a:prstGeom>
        </p:spPr>
      </p:pic>
    </p:spTree>
    <p:extLst>
      <p:ext uri="{BB962C8B-B14F-4D97-AF65-F5344CB8AC3E}">
        <p14:creationId xmlns:p14="http://schemas.microsoft.com/office/powerpoint/2010/main" val="217487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C* 2.0</a:t>
            </a:r>
          </a:p>
        </p:txBody>
      </p:sp>
      <p:sp>
        <p:nvSpPr>
          <p:cNvPr id="3" name="Content Placeholder 2"/>
          <p:cNvSpPr>
            <a:spLocks noGrp="1"/>
          </p:cNvSpPr>
          <p:nvPr>
            <p:ph idx="1"/>
          </p:nvPr>
        </p:nvSpPr>
        <p:spPr/>
        <p:txBody>
          <a:bodyPr/>
          <a:lstStyle/>
          <a:p>
            <a:r>
              <a:rPr lang="en-US" dirty="0"/>
              <a:t>Finalized some legacy items</a:t>
            </a:r>
          </a:p>
          <a:p>
            <a:r>
              <a:rPr lang="en-US" dirty="0"/>
              <a:t>CQL Improvements</a:t>
            </a:r>
          </a:p>
          <a:p>
            <a:r>
              <a:rPr lang="en-US" dirty="0"/>
              <a:t>Lightweight Transactions</a:t>
            </a:r>
          </a:p>
          <a:p>
            <a:r>
              <a:rPr lang="en-US" dirty="0"/>
              <a:t>Triggers</a:t>
            </a:r>
          </a:p>
          <a:p>
            <a:r>
              <a:rPr lang="en-US" dirty="0"/>
              <a:t>Compaction Improvements</a:t>
            </a:r>
          </a:p>
          <a:p>
            <a:r>
              <a:rPr lang="en-US" dirty="0"/>
              <a:t>Eager Retries</a:t>
            </a:r>
          </a:p>
          <a:p>
            <a:r>
              <a:rPr lang="en-US" dirty="0"/>
              <a:t>More, More, More!!!</a:t>
            </a:r>
          </a:p>
        </p:txBody>
      </p:sp>
    </p:spTree>
    <p:extLst>
      <p:ext uri="{BB962C8B-B14F-4D97-AF65-F5344CB8AC3E}">
        <p14:creationId xmlns:p14="http://schemas.microsoft.com/office/powerpoint/2010/main" val="299599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Nodes are the default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422400"/>
            <a:ext cx="5295900" cy="5031106"/>
          </a:xfrm>
        </p:spPr>
      </p:pic>
    </p:spTree>
    <p:extLst>
      <p:ext uri="{BB962C8B-B14F-4D97-AF65-F5344CB8AC3E}">
        <p14:creationId xmlns:p14="http://schemas.microsoft.com/office/powerpoint/2010/main" val="1889277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CQL Improvements</a:t>
            </a:r>
          </a:p>
        </p:txBody>
      </p:sp>
      <p:sp>
        <p:nvSpPr>
          <p:cNvPr id="3" name="Content Placeholder 2"/>
          <p:cNvSpPr>
            <a:spLocks noGrp="1"/>
          </p:cNvSpPr>
          <p:nvPr>
            <p:ph idx="1"/>
          </p:nvPr>
        </p:nvSpPr>
        <p:spPr>
          <a:xfrm>
            <a:off x="677334" y="1498600"/>
            <a:ext cx="8596668" cy="5029199"/>
          </a:xfrm>
        </p:spPr>
        <p:txBody>
          <a:bodyPr>
            <a:normAutofit fontScale="85000" lnSpcReduction="20000"/>
          </a:bodyPr>
          <a:lstStyle/>
          <a:p>
            <a:r>
              <a:rPr lang="en-US" dirty="0"/>
              <a:t>Support for multiple prepared statements in batch</a:t>
            </a:r>
          </a:p>
          <a:p>
            <a:r>
              <a:rPr lang="en-US" dirty="0"/>
              <a:t>Prepared statement for the consistency level, timestamp and </a:t>
            </a:r>
            <a:r>
              <a:rPr lang="en-US" dirty="0" err="1"/>
              <a:t>ttl</a:t>
            </a:r>
            <a:endParaRPr lang="en-US" dirty="0"/>
          </a:p>
          <a:p>
            <a:r>
              <a:rPr lang="en-US" dirty="0"/>
              <a:t>Add cursor API/auto paging to the native CQL protocol</a:t>
            </a:r>
          </a:p>
          <a:p>
            <a:r>
              <a:rPr lang="en-US" dirty="0"/>
              <a:t>Support indexes on composite column components</a:t>
            </a:r>
          </a:p>
          <a:p>
            <a:r>
              <a:rPr lang="en-US" dirty="0"/>
              <a:t>ALTER TABLE to DROP a column</a:t>
            </a:r>
          </a:p>
          <a:p>
            <a:r>
              <a:rPr lang="en-US" dirty="0"/>
              <a:t>Column alias in SELECT statement</a:t>
            </a:r>
          </a:p>
          <a:p>
            <a:r>
              <a:rPr lang="en-US" dirty="0"/>
              <a:t>SASL (Simple Authentication and Security Layer ) support for improved authentication</a:t>
            </a:r>
          </a:p>
          <a:p>
            <a:r>
              <a:rPr lang="en-US" dirty="0"/>
              <a:t>Conditional DDL - Conditionally tests for the existence of a table, </a:t>
            </a:r>
            <a:r>
              <a:rPr lang="en-US" dirty="0" err="1"/>
              <a:t>keyspace</a:t>
            </a:r>
            <a:r>
              <a:rPr lang="en-US" dirty="0"/>
              <a:t>, or index before issuing a DROP or CREATE statement using IF EXISTS or IF NOT EXISTS</a:t>
            </a:r>
          </a:p>
          <a:p>
            <a:r>
              <a:rPr lang="en-US" dirty="0"/>
              <a:t>Support for an empty list of values in the IN clause of SELECT, UPDATE, and DELETE commands, useful in Java Driver applications when passing empty arrays as arguments for the IN clause</a:t>
            </a:r>
          </a:p>
          <a:p>
            <a:r>
              <a:rPr lang="en-US" dirty="0"/>
              <a:t>Imports and exports CSV (comma-separated values) data to and from Cassandra 1.1.3 and higher.</a:t>
            </a:r>
          </a:p>
          <a:p>
            <a:pPr marL="0" indent="0">
              <a:buNone/>
            </a:pPr>
            <a:r>
              <a:rPr lang="en-US" dirty="0"/>
              <a:t>COPY </a:t>
            </a:r>
            <a:r>
              <a:rPr lang="en-US" dirty="0" err="1"/>
              <a:t>table_name</a:t>
            </a:r>
            <a:r>
              <a:rPr lang="en-US" dirty="0"/>
              <a:t> ( column, ...)</a:t>
            </a:r>
          </a:p>
          <a:p>
            <a:pPr marL="0" indent="0">
              <a:buNone/>
            </a:pPr>
            <a:r>
              <a:rPr lang="en-US" dirty="0"/>
              <a:t>FROM ( '</a:t>
            </a:r>
            <a:r>
              <a:rPr lang="en-US" dirty="0" err="1"/>
              <a:t>file_name</a:t>
            </a:r>
            <a:r>
              <a:rPr lang="en-US" dirty="0"/>
              <a:t>' | STDIN ) or TO ( '</a:t>
            </a:r>
            <a:r>
              <a:rPr lang="en-US" dirty="0" err="1"/>
              <a:t>file_name</a:t>
            </a:r>
            <a:r>
              <a:rPr lang="en-US" dirty="0"/>
              <a:t>' | STDOUT )</a:t>
            </a:r>
          </a:p>
          <a:p>
            <a:pPr marL="0" indent="0">
              <a:buNone/>
            </a:pPr>
            <a:r>
              <a:rPr lang="en-US" dirty="0"/>
              <a:t>WITH option = 'value' AND ...</a:t>
            </a:r>
          </a:p>
          <a:p>
            <a:endParaRPr lang="en-US" dirty="0"/>
          </a:p>
          <a:p>
            <a:endParaRPr lang="en-US" dirty="0"/>
          </a:p>
        </p:txBody>
      </p:sp>
    </p:spTree>
    <p:extLst>
      <p:ext uri="{BB962C8B-B14F-4D97-AF65-F5344CB8AC3E}">
        <p14:creationId xmlns:p14="http://schemas.microsoft.com/office/powerpoint/2010/main" val="1536829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Transactions – Why?</a:t>
            </a:r>
          </a:p>
        </p:txBody>
      </p:sp>
      <p:sp>
        <p:nvSpPr>
          <p:cNvPr id="3" name="Content Placeholder 2"/>
          <p:cNvSpPr>
            <a:spLocks noGrp="1"/>
          </p:cNvSpPr>
          <p:nvPr>
            <p:ph idx="1"/>
          </p:nvPr>
        </p:nvSpPr>
        <p:spPr/>
        <p:txBody>
          <a:bodyPr>
            <a:normAutofit/>
          </a:bodyPr>
          <a:lstStyle/>
          <a:p>
            <a:r>
              <a:rPr lang="en-US" dirty="0"/>
              <a:t>Cassandra can provide strong consistency with quorum reads &amp; writes</a:t>
            </a:r>
          </a:p>
          <a:p>
            <a:pPr lvl="1"/>
            <a:r>
              <a:rPr lang="en-US" dirty="0"/>
              <a:t>A write must be written to the commit log and memory table on a quorum of replica nodes.</a:t>
            </a:r>
          </a:p>
          <a:p>
            <a:pPr lvl="1"/>
            <a:r>
              <a:rPr lang="en-US" dirty="0"/>
              <a:t>Quorum = (</a:t>
            </a:r>
            <a:r>
              <a:rPr lang="en-US" dirty="0" err="1"/>
              <a:t>replication_factor</a:t>
            </a:r>
            <a:r>
              <a:rPr lang="en-US" dirty="0"/>
              <a:t> / 2) + 1 (rounded down to a whole number)</a:t>
            </a:r>
          </a:p>
          <a:p>
            <a:r>
              <a:rPr lang="en-US" dirty="0"/>
              <a:t>This is sometimes not enough when transactions need to be handled in sequence (linearized) or when operating concurrently achieve the expected results without race conditions.</a:t>
            </a:r>
          </a:p>
          <a:p>
            <a:r>
              <a:rPr lang="en-US" dirty="0"/>
              <a:t>"Strong" consistency is not enough to prevent race conditions. The classic example is user account creation: we want to ensure usernames are unique, so we only want to signal account creation success if nobody else has created the account yet. But naive read-then-write allows clients to race and both think they have a green light to create.</a:t>
            </a:r>
          </a:p>
        </p:txBody>
      </p:sp>
    </p:spTree>
    <p:extLst>
      <p:ext uri="{BB962C8B-B14F-4D97-AF65-F5344CB8AC3E}">
        <p14:creationId xmlns:p14="http://schemas.microsoft.com/office/powerpoint/2010/main" val="1274823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Transactions - "when you really need it," not for all your updates.</a:t>
            </a:r>
          </a:p>
        </p:txBody>
      </p:sp>
      <p:sp>
        <p:nvSpPr>
          <p:cNvPr id="3" name="Content Placeholder 2"/>
          <p:cNvSpPr>
            <a:spLocks noGrp="1"/>
          </p:cNvSpPr>
          <p:nvPr>
            <p:ph idx="1"/>
          </p:nvPr>
        </p:nvSpPr>
        <p:spPr/>
        <p:txBody>
          <a:bodyPr>
            <a:normAutofit fontScale="77500" lnSpcReduction="20000"/>
          </a:bodyPr>
          <a:lstStyle/>
          <a:p>
            <a:r>
              <a:rPr lang="en-US" b="1" dirty="0"/>
              <a:t>Prepare</a:t>
            </a:r>
            <a:r>
              <a:rPr lang="en-US" dirty="0"/>
              <a:t>: the coordinator generates a ballot (</a:t>
            </a:r>
            <a:r>
              <a:rPr lang="en-US" dirty="0" err="1"/>
              <a:t>timeUUID</a:t>
            </a:r>
            <a:r>
              <a:rPr lang="en-US" dirty="0"/>
              <a:t> in our case) and asks replicas to (a) promise not to accept updates from older ballots and (b) tell us about the most recent update it has already accepted.</a:t>
            </a:r>
          </a:p>
          <a:p>
            <a:r>
              <a:rPr lang="en-US" b="1" dirty="0"/>
              <a:t>Read</a:t>
            </a:r>
            <a:r>
              <a:rPr lang="en-US" dirty="0"/>
              <a:t>: we perform a read (of committed values) between the prepare and accept phases. </a:t>
            </a:r>
            <a:r>
              <a:rPr lang="en-US" b="1" i="1" u="sng" dirty="0">
                <a:solidFill>
                  <a:schemeClr val="accent4"/>
                </a:solidFill>
              </a:rPr>
              <a:t>RETURNS HERE IF CAS failure</a:t>
            </a:r>
          </a:p>
          <a:p>
            <a:r>
              <a:rPr lang="en-US" b="1" dirty="0"/>
              <a:t>Accept</a:t>
            </a:r>
            <a:r>
              <a:rPr lang="en-US" dirty="0"/>
              <a:t>: if a majority of replicas reply, the coordinator asks replicas to accept the value of the highest proposal ballot it heard about, or a new value if no in-progress proposals were reported.</a:t>
            </a:r>
            <a:endParaRPr lang="en-US" b="1" i="1" u="sng" dirty="0">
              <a:solidFill>
                <a:schemeClr val="accent4"/>
              </a:solidFill>
            </a:endParaRPr>
          </a:p>
          <a:p>
            <a:r>
              <a:rPr lang="en-US" b="1" dirty="0"/>
              <a:t>Commit</a:t>
            </a:r>
            <a:r>
              <a:rPr lang="en-US" dirty="0"/>
              <a:t> (Learn): if a majority of replicas acknowledge the accept request, we can commit the new value.</a:t>
            </a:r>
          </a:p>
          <a:p>
            <a:pPr lvl="1"/>
            <a:r>
              <a:rPr lang="en-US" dirty="0"/>
              <a:t>The coordinator sends a commit message to all replicas with the ballot and value.</a:t>
            </a:r>
          </a:p>
          <a:p>
            <a:pPr lvl="1"/>
            <a:r>
              <a:rPr lang="en-US" dirty="0"/>
              <a:t>Because of Prepare &amp; Accept, this will be the highest-seen commit ballot.  The replicas will note that, and send it with subsequent promise replies.  This allows us to discard acceptance records for successfully committed replicas, without allowing incomplete proposals to commit erroneously later on.</a:t>
            </a:r>
          </a:p>
          <a:p>
            <a:r>
              <a:rPr lang="en-US" dirty="0"/>
              <a:t>1 second default timeout for total of above operations configured in </a:t>
            </a:r>
            <a:r>
              <a:rPr lang="en-US" dirty="0" err="1"/>
              <a:t>cas_contention_timeout_in_ms</a:t>
            </a:r>
            <a:endParaRPr lang="en-US" dirty="0"/>
          </a:p>
          <a:p>
            <a:r>
              <a:rPr lang="en-US" dirty="0"/>
              <a:t>For more details on exactly how this works, look at the code </a:t>
            </a:r>
            <a:r>
              <a:rPr lang="en-US" dirty="0">
                <a:sym typeface="Wingdings" panose="05000000000000000000" pitchFamily="2" charset="2"/>
              </a:rPr>
              <a:t> </a:t>
            </a:r>
            <a:r>
              <a:rPr lang="en-US" dirty="0">
                <a:sym typeface="Wingdings" panose="05000000000000000000" pitchFamily="2" charset="2"/>
                <a:hlinkClick r:id="rId3"/>
              </a:rPr>
              <a:t>https://github.com/apache/cassandra/blob/cassandra-2.0.1/src/java/org/apache/cassandra/service/StorageProxy.java#L202</a:t>
            </a:r>
            <a:endParaRPr lang="en-US" dirty="0"/>
          </a:p>
        </p:txBody>
      </p:sp>
      <p:pic>
        <p:nvPicPr>
          <p:cNvPr id="4" name="Picture 3"/>
          <p:cNvPicPr>
            <a:picLocks noChangeAspect="1"/>
          </p:cNvPicPr>
          <p:nvPr/>
        </p:nvPicPr>
        <p:blipFill>
          <a:blip r:embed="rId4"/>
          <a:stretch>
            <a:fillRect/>
          </a:stretch>
        </p:blipFill>
        <p:spPr>
          <a:xfrm>
            <a:off x="9522268" y="1270000"/>
            <a:ext cx="2579688" cy="4776503"/>
          </a:xfrm>
          <a:prstGeom prst="rect">
            <a:avLst/>
          </a:prstGeom>
        </p:spPr>
      </p:pic>
    </p:spTree>
    <p:extLst>
      <p:ext uri="{BB962C8B-B14F-4D97-AF65-F5344CB8AC3E}">
        <p14:creationId xmlns:p14="http://schemas.microsoft.com/office/powerpoint/2010/main" val="3993166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Transactions</a:t>
            </a:r>
            <a:br>
              <a:rPr lang="en-US" dirty="0"/>
            </a:br>
            <a:r>
              <a:rPr lang="en-US" dirty="0"/>
              <a:t>How do we use it?</a:t>
            </a:r>
          </a:p>
        </p:txBody>
      </p:sp>
      <p:sp>
        <p:nvSpPr>
          <p:cNvPr id="3" name="Content Placeholder 2"/>
          <p:cNvSpPr>
            <a:spLocks noGrp="1"/>
          </p:cNvSpPr>
          <p:nvPr>
            <p:ph idx="1"/>
          </p:nvPr>
        </p:nvSpPr>
        <p:spPr/>
        <p:txBody>
          <a:bodyPr>
            <a:normAutofit fontScale="92500" lnSpcReduction="20000"/>
          </a:bodyPr>
          <a:lstStyle/>
          <a:p>
            <a:r>
              <a:rPr lang="en-US" dirty="0"/>
              <a:t>Is isolated to the “partition key” for a CQL3 table</a:t>
            </a:r>
          </a:p>
          <a:p>
            <a:r>
              <a:rPr lang="en-US" dirty="0"/>
              <a:t>INSERT</a:t>
            </a:r>
          </a:p>
          <a:p>
            <a:pPr lvl="1"/>
            <a:r>
              <a:rPr lang="en-US" dirty="0"/>
              <a:t>IF NOT EXISTS</a:t>
            </a:r>
          </a:p>
          <a:p>
            <a:pPr lvl="1"/>
            <a:r>
              <a:rPr lang="en-US" dirty="0"/>
              <a:t>i.e. </a:t>
            </a:r>
            <a:r>
              <a:rPr lang="en-US" i="1" dirty="0"/>
              <a:t>INSERT INTO users (username, email, </a:t>
            </a:r>
            <a:r>
              <a:rPr lang="en-US" i="1" dirty="0" err="1"/>
              <a:t>full_name</a:t>
            </a:r>
            <a:r>
              <a:rPr lang="en-US" i="1" dirty="0"/>
              <a:t>) values (‘</a:t>
            </a:r>
            <a:r>
              <a:rPr lang="en-US" i="1" dirty="0" err="1"/>
              <a:t>hellocas</a:t>
            </a:r>
            <a:r>
              <a:rPr lang="en-US" i="1" dirty="0"/>
              <a:t>', cas@updateme.com', ‘Hello World CAS', 1) IF NOT EXISTS;</a:t>
            </a:r>
          </a:p>
          <a:p>
            <a:r>
              <a:rPr lang="en-US" dirty="0"/>
              <a:t>UPDATE </a:t>
            </a:r>
          </a:p>
          <a:p>
            <a:pPr lvl="1"/>
            <a:r>
              <a:rPr lang="en-US" dirty="0"/>
              <a:t>IF column = </a:t>
            </a:r>
            <a:r>
              <a:rPr lang="en-US" dirty="0" err="1"/>
              <a:t>some_value</a:t>
            </a:r>
            <a:r>
              <a:rPr lang="en-US" dirty="0"/>
              <a:t> </a:t>
            </a:r>
          </a:p>
          <a:p>
            <a:pPr lvl="1"/>
            <a:r>
              <a:rPr lang="en-US" dirty="0"/>
              <a:t>IF map[column] = </a:t>
            </a:r>
            <a:r>
              <a:rPr lang="en-US" dirty="0" err="1"/>
              <a:t>some_value</a:t>
            </a:r>
            <a:endParaRPr lang="en-US" dirty="0"/>
          </a:p>
          <a:p>
            <a:pPr lvl="1"/>
            <a:r>
              <a:rPr lang="en-US" dirty="0"/>
              <a:t>The </a:t>
            </a:r>
            <a:r>
              <a:rPr lang="en-US" dirty="0" err="1"/>
              <a:t>some_value</a:t>
            </a:r>
            <a:r>
              <a:rPr lang="en-US" dirty="0"/>
              <a:t> is what you read or expected the value to be prior to your change</a:t>
            </a:r>
          </a:p>
          <a:p>
            <a:pPr lvl="1"/>
            <a:r>
              <a:rPr lang="en-US" dirty="0"/>
              <a:t>i.e. </a:t>
            </a:r>
            <a:r>
              <a:rPr lang="en-US" i="1" dirty="0"/>
              <a:t>UPDATE inventory set </a:t>
            </a:r>
            <a:r>
              <a:rPr lang="en-US" i="1" dirty="0" err="1"/>
              <a:t>orderHistory</a:t>
            </a:r>
            <a:r>
              <a:rPr lang="en-US" i="1" dirty="0"/>
              <a:t>[(now)] = </a:t>
            </a:r>
            <a:r>
              <a:rPr lang="en-US" i="1" dirty="0" err="1"/>
              <a:t>uuid</a:t>
            </a:r>
            <a:r>
              <a:rPr lang="en-US" i="1" dirty="0"/>
              <a:t>, total[wharehouse13] = 7 where </a:t>
            </a:r>
            <a:r>
              <a:rPr lang="en-US" i="1" dirty="0" err="1"/>
              <a:t>itemID</a:t>
            </a:r>
            <a:r>
              <a:rPr lang="en-US" i="1" dirty="0"/>
              <a:t> = </a:t>
            </a:r>
            <a:r>
              <a:rPr lang="en-US" i="1" dirty="0" err="1"/>
              <a:t>uuid</a:t>
            </a:r>
            <a:r>
              <a:rPr lang="en-US" i="1" dirty="0"/>
              <a:t> IF map[wherehouse13] = 8;</a:t>
            </a:r>
          </a:p>
          <a:p>
            <a:r>
              <a:rPr lang="en-US" i="1" dirty="0"/>
              <a:t>Conditional updates are not allowed in batches</a:t>
            </a:r>
          </a:p>
          <a:p>
            <a:r>
              <a:rPr lang="en-US" i="1" dirty="0"/>
              <a:t>The columns updated do NOT have to be the same as the columns in the IF clause.</a:t>
            </a:r>
          </a:p>
        </p:txBody>
      </p:sp>
    </p:spTree>
    <p:extLst>
      <p:ext uri="{BB962C8B-B14F-4D97-AF65-F5344CB8AC3E}">
        <p14:creationId xmlns:p14="http://schemas.microsoft.com/office/powerpoint/2010/main" val="346137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Key features</a:t>
            </a:r>
            <a:endParaRPr lang="en-US" dirty="0"/>
          </a:p>
        </p:txBody>
      </p:sp>
      <p:pic>
        <p:nvPicPr>
          <p:cNvPr id="8" name="Picture 7"/>
          <p:cNvPicPr>
            <a:picLocks noChangeAspect="1"/>
          </p:cNvPicPr>
          <p:nvPr/>
        </p:nvPicPr>
        <p:blipFill>
          <a:blip r:embed="rId3"/>
          <a:stretch>
            <a:fillRect/>
          </a:stretch>
        </p:blipFill>
        <p:spPr>
          <a:xfrm>
            <a:off x="677334" y="1930400"/>
            <a:ext cx="6753532" cy="4729018"/>
          </a:xfrm>
          <a:prstGeom prst="rect">
            <a:avLst/>
          </a:prstGeom>
        </p:spPr>
      </p:pic>
    </p:spTree>
    <p:extLst>
      <p:ext uri="{BB962C8B-B14F-4D97-AF65-F5344CB8AC3E}">
        <p14:creationId xmlns:p14="http://schemas.microsoft.com/office/powerpoint/2010/main" val="572288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(Experimental)</a:t>
            </a:r>
          </a:p>
        </p:txBody>
      </p:sp>
      <p:sp>
        <p:nvSpPr>
          <p:cNvPr id="3" name="Content Placeholder 2"/>
          <p:cNvSpPr>
            <a:spLocks noGrp="1"/>
          </p:cNvSpPr>
          <p:nvPr>
            <p:ph idx="1"/>
          </p:nvPr>
        </p:nvSpPr>
        <p:spPr/>
        <p:txBody>
          <a:bodyPr/>
          <a:lstStyle/>
          <a:p>
            <a:r>
              <a:rPr lang="en-US" dirty="0"/>
              <a:t>Experimental = Expect the API to change and your triggers to have to be refactored in 2.1 … provide feedback to the community if you use this feature its how we make C* better!!!</a:t>
            </a:r>
          </a:p>
          <a:p>
            <a:r>
              <a:rPr lang="en-US" dirty="0"/>
              <a:t>Asynchronous triggers is a basic mechanism to implement various use cases of asynchronous execution of application code at database side. For example to support indexes and materialized views, online analytics, push-based data propagation.</a:t>
            </a:r>
          </a:p>
          <a:p>
            <a:r>
              <a:rPr lang="en-US" dirty="0"/>
              <a:t>Basically it takes a </a:t>
            </a:r>
            <a:r>
              <a:rPr lang="en-US" dirty="0" err="1"/>
              <a:t>RowMutation</a:t>
            </a:r>
            <a:r>
              <a:rPr lang="en-US" dirty="0"/>
              <a:t> that is occurring and allows you to pass back other </a:t>
            </a:r>
            <a:r>
              <a:rPr lang="en-US" dirty="0" err="1"/>
              <a:t>RowMutation</a:t>
            </a:r>
            <a:r>
              <a:rPr lang="en-US" dirty="0"/>
              <a:t>(s) you also want to occur </a:t>
            </a:r>
            <a:r>
              <a:rPr lang="en-US" dirty="0">
                <a:sym typeface="Wingdings" panose="05000000000000000000" pitchFamily="2" charset="2"/>
              </a:rPr>
              <a:t></a:t>
            </a:r>
            <a:endParaRPr lang="en-US" dirty="0"/>
          </a:p>
          <a:p>
            <a:r>
              <a:rPr lang="en-US" dirty="0"/>
              <a:t>triggers on counter tables are generally not supported (counter mutations are not allowed inside logged batches for obvious reasons – they aren’t idempotent).</a:t>
            </a:r>
          </a:p>
        </p:txBody>
      </p:sp>
    </p:spTree>
    <p:extLst>
      <p:ext uri="{BB962C8B-B14F-4D97-AF65-F5344CB8AC3E}">
        <p14:creationId xmlns:p14="http://schemas.microsoft.com/office/powerpoint/2010/main" val="1294742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Example</a:t>
            </a:r>
          </a:p>
        </p:txBody>
      </p:sp>
      <p:sp>
        <p:nvSpPr>
          <p:cNvPr id="3" name="Content Placeholder 2"/>
          <p:cNvSpPr>
            <a:spLocks noGrp="1"/>
          </p:cNvSpPr>
          <p:nvPr>
            <p:ph idx="1"/>
          </p:nvPr>
        </p:nvSpPr>
        <p:spPr>
          <a:xfrm>
            <a:off x="677334" y="1473201"/>
            <a:ext cx="9457266" cy="4568162"/>
          </a:xfrm>
        </p:spPr>
        <p:txBody>
          <a:bodyPr>
            <a:normAutofit fontScale="77500" lnSpcReduction="20000"/>
          </a:bodyPr>
          <a:lstStyle/>
          <a:p>
            <a:r>
              <a:rPr lang="en-US" dirty="0">
                <a:hlinkClick r:id="rId3"/>
              </a:rPr>
              <a:t>https://github.com/apache/cassandra/tree/trunk/examples/triggers</a:t>
            </a:r>
            <a:endParaRPr lang="en-US" dirty="0"/>
          </a:p>
          <a:p>
            <a:r>
              <a:rPr lang="en-US" dirty="0" err="1"/>
              <a:t>RowKey:ColumnName:Value</a:t>
            </a:r>
            <a:r>
              <a:rPr lang="en-US" dirty="0"/>
              <a:t> to </a:t>
            </a:r>
            <a:r>
              <a:rPr lang="en-US" dirty="0" err="1"/>
              <a:t>Value:ColumnName:RowKey</a:t>
            </a:r>
            <a:endParaRPr lang="en-US" dirty="0"/>
          </a:p>
          <a:p>
            <a:r>
              <a:rPr lang="en-US" dirty="0"/>
              <a:t>10214124124 – username = to </a:t>
            </a:r>
            <a:r>
              <a:rPr lang="en-US" dirty="0" err="1"/>
              <a:t>joestein</a:t>
            </a:r>
            <a:r>
              <a:rPr lang="en-US" dirty="0"/>
              <a:t> – username = 10214124124 </a:t>
            </a:r>
          </a:p>
          <a:p>
            <a:r>
              <a:rPr lang="en-US" dirty="0"/>
              <a:t>CREATE TRIGGER test1 ON "Keyspace1"."Standard1"  EXECUTE ('</a:t>
            </a:r>
            <a:r>
              <a:rPr lang="en-US" dirty="0" err="1"/>
              <a:t>org.apache.cassandra.triggers.InvertedIndex</a:t>
            </a:r>
            <a:r>
              <a:rPr lang="en-US" dirty="0"/>
              <a:t>');</a:t>
            </a:r>
          </a:p>
          <a:p>
            <a:r>
              <a:rPr lang="en-US" dirty="0"/>
              <a:t>Basically we are returning a row mutation from within a jar so we can do anything we want pretty much</a:t>
            </a:r>
          </a:p>
          <a:p>
            <a:pPr marL="0" indent="0">
              <a:buNone/>
            </a:pPr>
            <a:r>
              <a:rPr lang="en-US" b="1" dirty="0"/>
              <a:t>public Collection&lt;</a:t>
            </a:r>
            <a:r>
              <a:rPr lang="en-US" b="1" dirty="0" err="1"/>
              <a:t>RowMutation</a:t>
            </a:r>
            <a:r>
              <a:rPr lang="en-US" b="1" dirty="0"/>
              <a:t>&gt; augment(</a:t>
            </a:r>
            <a:r>
              <a:rPr lang="en-US" b="1" dirty="0" err="1"/>
              <a:t>ByteBuffer</a:t>
            </a:r>
            <a:r>
              <a:rPr lang="en-US" b="1" dirty="0"/>
              <a:t> key, </a:t>
            </a:r>
            <a:r>
              <a:rPr lang="en-US" b="1" dirty="0" err="1"/>
              <a:t>ColumnFamily</a:t>
            </a:r>
            <a:r>
              <a:rPr lang="en-US" b="1" dirty="0"/>
              <a:t> update) {</a:t>
            </a:r>
          </a:p>
          <a:p>
            <a:pPr marL="0" indent="0">
              <a:buNone/>
            </a:pPr>
            <a:r>
              <a:rPr lang="en-US" dirty="0"/>
              <a:t>        List&lt;</a:t>
            </a:r>
            <a:r>
              <a:rPr lang="en-US" dirty="0" err="1"/>
              <a:t>RowMutation</a:t>
            </a:r>
            <a:r>
              <a:rPr lang="en-US" dirty="0"/>
              <a:t>&gt; mutations = new </a:t>
            </a:r>
            <a:r>
              <a:rPr lang="en-US" dirty="0" err="1"/>
              <a:t>ArrayList</a:t>
            </a:r>
            <a:r>
              <a:rPr lang="en-US" dirty="0"/>
              <a:t>&lt;</a:t>
            </a:r>
            <a:r>
              <a:rPr lang="en-US" dirty="0" err="1"/>
              <a:t>RowMutation</a:t>
            </a:r>
            <a:r>
              <a:rPr lang="en-US" dirty="0"/>
              <a:t>&gt;();</a:t>
            </a:r>
          </a:p>
          <a:p>
            <a:pPr marL="0" indent="0">
              <a:buNone/>
            </a:pPr>
            <a:r>
              <a:rPr lang="en-US" dirty="0"/>
              <a:t>        for (</a:t>
            </a:r>
            <a:r>
              <a:rPr lang="en-US" dirty="0" err="1"/>
              <a:t>ByteBuffer</a:t>
            </a:r>
            <a:r>
              <a:rPr lang="en-US" dirty="0"/>
              <a:t> name : </a:t>
            </a:r>
            <a:r>
              <a:rPr lang="en-US" dirty="0" err="1"/>
              <a:t>update.getColumnNames</a:t>
            </a:r>
            <a:r>
              <a:rPr lang="en-US" dirty="0"/>
              <a:t>()) {</a:t>
            </a:r>
          </a:p>
          <a:p>
            <a:pPr marL="0" indent="0">
              <a:buNone/>
            </a:pPr>
            <a:r>
              <a:rPr lang="en-US" dirty="0"/>
              <a:t>            </a:t>
            </a:r>
            <a:r>
              <a:rPr lang="en-US" dirty="0" err="1"/>
              <a:t>RowMutation</a:t>
            </a:r>
            <a:r>
              <a:rPr lang="en-US" dirty="0"/>
              <a:t> mutation = new </a:t>
            </a:r>
            <a:r>
              <a:rPr lang="en-US" dirty="0" err="1"/>
              <a:t>RowMutation</a:t>
            </a:r>
            <a:r>
              <a:rPr lang="en-US" dirty="0"/>
              <a:t>(</a:t>
            </a:r>
            <a:r>
              <a:rPr lang="en-US" dirty="0" err="1"/>
              <a:t>properties.getProperty</a:t>
            </a:r>
            <a:r>
              <a:rPr lang="en-US" dirty="0"/>
              <a:t>("</a:t>
            </a:r>
            <a:r>
              <a:rPr lang="en-US" dirty="0" err="1"/>
              <a:t>keyspace</a:t>
            </a:r>
            <a:r>
              <a:rPr lang="en-US" dirty="0"/>
              <a:t>"), </a:t>
            </a:r>
            <a:r>
              <a:rPr lang="en-US" dirty="0" err="1"/>
              <a:t>update.getColumn</a:t>
            </a:r>
            <a:r>
              <a:rPr lang="en-US" dirty="0"/>
              <a:t>(name).value());</a:t>
            </a:r>
          </a:p>
          <a:p>
            <a:pPr marL="0" indent="0">
              <a:buNone/>
            </a:pPr>
            <a:r>
              <a:rPr lang="en-US" dirty="0"/>
              <a:t>            </a:t>
            </a:r>
            <a:r>
              <a:rPr lang="en-US" dirty="0" err="1"/>
              <a:t>mutation.add</a:t>
            </a:r>
            <a:r>
              <a:rPr lang="en-US" dirty="0"/>
              <a:t>(</a:t>
            </a:r>
            <a:r>
              <a:rPr lang="en-US" dirty="0" err="1"/>
              <a:t>properties.getProperty</a:t>
            </a:r>
            <a:r>
              <a:rPr lang="en-US" dirty="0"/>
              <a:t>("</a:t>
            </a:r>
            <a:r>
              <a:rPr lang="en-US" dirty="0" err="1"/>
              <a:t>columnfamily</a:t>
            </a:r>
            <a:r>
              <a:rPr lang="en-US" dirty="0"/>
              <a:t>"), name, key, </a:t>
            </a:r>
            <a:r>
              <a:rPr lang="en-US" dirty="0" err="1"/>
              <a:t>System.currentTimeMillis</a:t>
            </a:r>
            <a:r>
              <a:rPr lang="en-US" dirty="0"/>
              <a:t>());</a:t>
            </a:r>
          </a:p>
          <a:p>
            <a:pPr marL="0" indent="0">
              <a:buNone/>
            </a:pPr>
            <a:r>
              <a:rPr lang="en-US" dirty="0"/>
              <a:t>            </a:t>
            </a:r>
            <a:r>
              <a:rPr lang="en-US" dirty="0" err="1"/>
              <a:t>mutations.add</a:t>
            </a:r>
            <a:r>
              <a:rPr lang="en-US" dirty="0"/>
              <a:t>(mutation);</a:t>
            </a:r>
          </a:p>
          <a:p>
            <a:pPr marL="0" indent="0">
              <a:buNone/>
            </a:pPr>
            <a:r>
              <a:rPr lang="en-US" dirty="0"/>
              <a:t>        }</a:t>
            </a:r>
          </a:p>
          <a:p>
            <a:pPr marL="0" indent="0">
              <a:buNone/>
            </a:pPr>
            <a:r>
              <a:rPr lang="en-US" dirty="0"/>
              <a:t>        return mutations;</a:t>
            </a:r>
          </a:p>
          <a:p>
            <a:pPr marL="0" indent="0">
              <a:buNone/>
            </a:pPr>
            <a:r>
              <a:rPr lang="en-US" dirty="0"/>
              <a:t>    }</a:t>
            </a:r>
          </a:p>
        </p:txBody>
      </p:sp>
    </p:spTree>
    <p:extLst>
      <p:ext uri="{BB962C8B-B14F-4D97-AF65-F5344CB8AC3E}">
        <p14:creationId xmlns:p14="http://schemas.microsoft.com/office/powerpoint/2010/main" val="2857866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Improved Compaction</a:t>
            </a:r>
          </a:p>
        </p:txBody>
      </p:sp>
      <p:sp>
        <p:nvSpPr>
          <p:cNvPr id="3" name="Content Placeholder 2"/>
          <p:cNvSpPr>
            <a:spLocks noGrp="1"/>
          </p:cNvSpPr>
          <p:nvPr>
            <p:ph idx="1"/>
          </p:nvPr>
        </p:nvSpPr>
        <p:spPr>
          <a:xfrm>
            <a:off x="677334" y="1689101"/>
            <a:ext cx="8596668" cy="4352262"/>
          </a:xfrm>
        </p:spPr>
        <p:txBody>
          <a:bodyPr>
            <a:normAutofit fontScale="92500" lnSpcReduction="10000"/>
          </a:bodyPr>
          <a:lstStyle/>
          <a:p>
            <a:r>
              <a:rPr lang="en-US" dirty="0"/>
              <a:t>During compaction, Cassandra combines multiple data files to improve the performance of partition scans and to reclaim space from deleted data.</a:t>
            </a:r>
          </a:p>
          <a:p>
            <a:r>
              <a:rPr lang="en-US" b="1" dirty="0" err="1"/>
              <a:t>SizeTieredCompactionStrategy</a:t>
            </a:r>
            <a:r>
              <a:rPr lang="en-US" dirty="0"/>
              <a:t>: The default compaction strategy. This strategy gathers </a:t>
            </a:r>
            <a:r>
              <a:rPr lang="en-US" dirty="0" err="1"/>
              <a:t>SSTables</a:t>
            </a:r>
            <a:r>
              <a:rPr lang="en-US" dirty="0"/>
              <a:t> of similar size and compacts them together into a larger </a:t>
            </a:r>
            <a:r>
              <a:rPr lang="en-US" dirty="0" err="1"/>
              <a:t>SSTable</a:t>
            </a:r>
            <a:r>
              <a:rPr lang="en-US" dirty="0"/>
              <a:t>  This strategy is best suited for column families with insert-mostly workloads that are not read as frequently. This strategy also requires closer monitoring of disk utilization because (as a worst case scenario) a column family can temporarily double in size while a compaction is in progress.. </a:t>
            </a:r>
          </a:p>
          <a:p>
            <a:r>
              <a:rPr lang="en-US" b="1" dirty="0" err="1"/>
              <a:t>LeveledCompactionStrategy</a:t>
            </a:r>
            <a:r>
              <a:rPr lang="en-US" dirty="0"/>
              <a:t>: Introduced in Cassandra 1.0, this strategy creates </a:t>
            </a:r>
            <a:r>
              <a:rPr lang="en-US" dirty="0" err="1"/>
              <a:t>SSTables</a:t>
            </a:r>
            <a:r>
              <a:rPr lang="en-US" dirty="0"/>
              <a:t> of a fixed, relatively small size (5 MB by default) that are grouped into levels. Within each level, </a:t>
            </a:r>
            <a:r>
              <a:rPr lang="en-US" dirty="0" err="1"/>
              <a:t>SSTables</a:t>
            </a:r>
            <a:r>
              <a:rPr lang="en-US" dirty="0"/>
              <a:t> are guaranteed to be non-overlapping. Each level (L0, L1, L2 and so on) is 10 times as large as the previous. This strategy is best suited for column families with read-heavy workloads that also have frequent updates to existing rows. When using this strategy, you want to keep an eye on read latency performance for the column family. If a node cannot keep up with the write workload and pending compactions are piling up, then read performance will degrade for a longer period of time….</a:t>
            </a:r>
          </a:p>
        </p:txBody>
      </p:sp>
    </p:spTree>
    <p:extLst>
      <p:ext uri="{BB962C8B-B14F-4D97-AF65-F5344CB8AC3E}">
        <p14:creationId xmlns:p14="http://schemas.microsoft.com/office/powerpoint/2010/main" val="7386168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Leveled Compaction – in theory</a:t>
            </a:r>
          </a:p>
        </p:txBody>
      </p:sp>
      <p:sp>
        <p:nvSpPr>
          <p:cNvPr id="3" name="Content Placeholder 2"/>
          <p:cNvSpPr>
            <a:spLocks noGrp="1"/>
          </p:cNvSpPr>
          <p:nvPr>
            <p:ph idx="1"/>
          </p:nvPr>
        </p:nvSpPr>
        <p:spPr/>
        <p:txBody>
          <a:bodyPr/>
          <a:lstStyle/>
          <a:p>
            <a:r>
              <a:rPr lang="en-US" dirty="0"/>
              <a:t>Reads are through a small amount of files making it </a:t>
            </a:r>
            <a:r>
              <a:rPr lang="en-US" dirty="0" err="1"/>
              <a:t>performant</a:t>
            </a:r>
            <a:endParaRPr lang="en-US" dirty="0"/>
          </a:p>
          <a:p>
            <a:r>
              <a:rPr lang="en-US" dirty="0"/>
              <a:t>Compaction happens fast enough for the new L0 tier coming in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5" y="2910350"/>
            <a:ext cx="6762750" cy="2381250"/>
          </a:xfrm>
          <a:prstGeom prst="rect">
            <a:avLst/>
          </a:prstGeom>
        </p:spPr>
      </p:pic>
    </p:spTree>
    <p:extLst>
      <p:ext uri="{BB962C8B-B14F-4D97-AF65-F5344CB8AC3E}">
        <p14:creationId xmlns:p14="http://schemas.microsoft.com/office/powerpoint/2010/main" val="2728970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Leveled Compaction – high write load</a:t>
            </a:r>
          </a:p>
        </p:txBody>
      </p:sp>
      <p:sp>
        <p:nvSpPr>
          <p:cNvPr id="3" name="Content Placeholder 2"/>
          <p:cNvSpPr>
            <a:spLocks noGrp="1"/>
          </p:cNvSpPr>
          <p:nvPr>
            <p:ph idx="1"/>
          </p:nvPr>
        </p:nvSpPr>
        <p:spPr/>
        <p:txBody>
          <a:bodyPr/>
          <a:lstStyle/>
          <a:p>
            <a:r>
              <a:rPr lang="en-US" dirty="0"/>
              <a:t>This will cause read latency using level compaction when the tiered compaction can’t keep up with the writes coming in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2911475"/>
            <a:ext cx="8191500" cy="2762250"/>
          </a:xfrm>
          <a:prstGeom prst="rect">
            <a:avLst/>
          </a:prstGeom>
        </p:spPr>
      </p:pic>
    </p:spTree>
    <p:extLst>
      <p:ext uri="{BB962C8B-B14F-4D97-AF65-F5344CB8AC3E}">
        <p14:creationId xmlns:p14="http://schemas.microsoft.com/office/powerpoint/2010/main" val="843491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Leveled Compaction</a:t>
            </a:r>
          </a:p>
        </p:txBody>
      </p:sp>
      <p:sp>
        <p:nvSpPr>
          <p:cNvPr id="3" name="Content Placeholder 2"/>
          <p:cNvSpPr>
            <a:spLocks noGrp="1"/>
          </p:cNvSpPr>
          <p:nvPr>
            <p:ph idx="1"/>
          </p:nvPr>
        </p:nvSpPr>
        <p:spPr/>
        <p:txBody>
          <a:bodyPr/>
          <a:lstStyle/>
          <a:p>
            <a:r>
              <a:rPr lang="en-US" dirty="0"/>
              <a:t>Hybrid – best of both worlds </a:t>
            </a:r>
            <a:r>
              <a:rPr lang="en-US" dirty="0">
                <a:sym typeface="Wingdings" panose="05000000000000000000" pitchFamily="2" charset="2"/>
              </a:rPr>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25" y="2759075"/>
            <a:ext cx="6762750" cy="2381250"/>
          </a:xfrm>
          <a:prstGeom prst="rect">
            <a:avLst/>
          </a:prstGeom>
        </p:spPr>
      </p:pic>
    </p:spTree>
    <p:extLst>
      <p:ext uri="{BB962C8B-B14F-4D97-AF65-F5344CB8AC3E}">
        <p14:creationId xmlns:p14="http://schemas.microsoft.com/office/powerpoint/2010/main" val="15192613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Retries</a:t>
            </a:r>
          </a:p>
        </p:txBody>
      </p:sp>
      <p:sp>
        <p:nvSpPr>
          <p:cNvPr id="3" name="Content Placeholder 2"/>
          <p:cNvSpPr>
            <a:spLocks noGrp="1"/>
          </p:cNvSpPr>
          <p:nvPr>
            <p:ph idx="1"/>
          </p:nvPr>
        </p:nvSpPr>
        <p:spPr/>
        <p:txBody>
          <a:bodyPr/>
          <a:lstStyle/>
          <a:p>
            <a:r>
              <a:rPr lang="en-US" dirty="0"/>
              <a:t>Speculative execution for reads </a:t>
            </a:r>
          </a:p>
          <a:p>
            <a:r>
              <a:rPr lang="en-US" dirty="0"/>
              <a:t>Keeps metrics of read response times to nodes</a:t>
            </a:r>
          </a:p>
          <a:p>
            <a:r>
              <a:rPr lang="en-US" dirty="0"/>
              <a:t>Avoid query timeouts by sending redundant requests to other replicas if too much time elapses on the original request</a:t>
            </a:r>
          </a:p>
          <a:p>
            <a:pPr lvl="1"/>
            <a:r>
              <a:rPr lang="en-US" dirty="0"/>
              <a:t>ALWAYS</a:t>
            </a:r>
          </a:p>
          <a:p>
            <a:pPr lvl="1"/>
            <a:r>
              <a:rPr lang="en-US" dirty="0"/>
              <a:t>99</a:t>
            </a:r>
            <a:r>
              <a:rPr lang="en-US" baseline="30000" dirty="0"/>
              <a:t>th (Default)</a:t>
            </a:r>
            <a:endParaRPr lang="en-US" dirty="0"/>
          </a:p>
          <a:p>
            <a:pPr lvl="1"/>
            <a:r>
              <a:rPr lang="en-US" dirty="0"/>
              <a:t>X percentile</a:t>
            </a:r>
          </a:p>
          <a:p>
            <a:pPr lvl="1"/>
            <a:r>
              <a:rPr lang="en-US" dirty="0"/>
              <a:t>X </a:t>
            </a:r>
            <a:r>
              <a:rPr lang="en-US" dirty="0" err="1"/>
              <a:t>ms</a:t>
            </a:r>
            <a:endParaRPr lang="en-US" dirty="0"/>
          </a:p>
          <a:p>
            <a:pPr lvl="1"/>
            <a:r>
              <a:rPr lang="en-US" dirty="0"/>
              <a:t>NONE</a:t>
            </a:r>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3723948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Retries – in action</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12750" y="1259812"/>
            <a:ext cx="8572500" cy="4857750"/>
          </a:xfrm>
          <a:prstGeom prst="rect">
            <a:avLst/>
          </a:prstGeom>
        </p:spPr>
      </p:pic>
      <p:pic>
        <p:nvPicPr>
          <p:cNvPr id="7" name="Picture 6"/>
          <p:cNvPicPr>
            <a:picLocks noChangeAspect="1"/>
          </p:cNvPicPr>
          <p:nvPr/>
        </p:nvPicPr>
        <p:blipFill>
          <a:blip r:embed="rId4"/>
          <a:stretch>
            <a:fillRect/>
          </a:stretch>
        </p:blipFill>
        <p:spPr>
          <a:xfrm>
            <a:off x="9274002" y="134939"/>
            <a:ext cx="2315828" cy="3281361"/>
          </a:xfrm>
          <a:prstGeom prst="rect">
            <a:avLst/>
          </a:prstGeom>
        </p:spPr>
      </p:pic>
      <p:pic>
        <p:nvPicPr>
          <p:cNvPr id="9" name="Picture 8"/>
          <p:cNvPicPr>
            <a:picLocks noChangeAspect="1"/>
          </p:cNvPicPr>
          <p:nvPr/>
        </p:nvPicPr>
        <p:blipFill>
          <a:blip r:embed="rId5"/>
          <a:stretch>
            <a:fillRect/>
          </a:stretch>
        </p:blipFill>
        <p:spPr>
          <a:xfrm>
            <a:off x="9197802" y="3392094"/>
            <a:ext cx="2265028" cy="3299220"/>
          </a:xfrm>
          <a:prstGeom prst="rect">
            <a:avLst/>
          </a:prstGeom>
        </p:spPr>
      </p:pic>
      <p:sp>
        <p:nvSpPr>
          <p:cNvPr id="11" name="TextBox 10"/>
          <p:cNvSpPr txBox="1"/>
          <p:nvPr/>
        </p:nvSpPr>
        <p:spPr>
          <a:xfrm>
            <a:off x="3111500" y="6257872"/>
            <a:ext cx="2358403" cy="369332"/>
          </a:xfrm>
          <a:prstGeom prst="rect">
            <a:avLst/>
          </a:prstGeom>
          <a:noFill/>
        </p:spPr>
        <p:txBody>
          <a:bodyPr wrap="none" rtlCol="0">
            <a:spAutoFit/>
          </a:bodyPr>
          <a:lstStyle/>
          <a:p>
            <a:r>
              <a:rPr lang="en-US" dirty="0">
                <a:hlinkClick r:id="rId6"/>
              </a:rPr>
              <a:t>The JIRA for this test</a:t>
            </a:r>
            <a:endParaRPr lang="en-US" dirty="0"/>
          </a:p>
        </p:txBody>
      </p:sp>
    </p:spTree>
    <p:extLst>
      <p:ext uri="{BB962C8B-B14F-4D97-AF65-F5344CB8AC3E}">
        <p14:creationId xmlns:p14="http://schemas.microsoft.com/office/powerpoint/2010/main" val="23840905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More, More!!!	</a:t>
            </a:r>
          </a:p>
        </p:txBody>
      </p:sp>
      <p:sp>
        <p:nvSpPr>
          <p:cNvPr id="3" name="Content Placeholder 2"/>
          <p:cNvSpPr>
            <a:spLocks noGrp="1"/>
          </p:cNvSpPr>
          <p:nvPr>
            <p:ph idx="1"/>
          </p:nvPr>
        </p:nvSpPr>
        <p:spPr/>
        <p:txBody>
          <a:bodyPr>
            <a:normAutofit fontScale="85000" lnSpcReduction="20000"/>
          </a:bodyPr>
          <a:lstStyle/>
          <a:p>
            <a:r>
              <a:rPr lang="en-US" dirty="0"/>
              <a:t>The java heap and GC has not been able to keep pace with the heap to data ratio with the structures that C* has that can be cleaned up with manual garbage collection…. This was done initially started in 1.2 and finished up in 2.0.</a:t>
            </a:r>
          </a:p>
          <a:p>
            <a:r>
              <a:rPr lang="en-US" dirty="0"/>
              <a:t>New commands to disable background compactions </a:t>
            </a:r>
            <a:r>
              <a:rPr lang="en-US" dirty="0" err="1"/>
              <a:t>nodetool</a:t>
            </a:r>
            <a:r>
              <a:rPr lang="en-US" dirty="0"/>
              <a:t> </a:t>
            </a:r>
            <a:r>
              <a:rPr lang="en-US" dirty="0" err="1"/>
              <a:t>disableautocompaction</a:t>
            </a:r>
            <a:r>
              <a:rPr lang="en-US" dirty="0"/>
              <a:t> and </a:t>
            </a:r>
            <a:r>
              <a:rPr lang="en-US" dirty="0" err="1"/>
              <a:t>nodetool</a:t>
            </a:r>
            <a:r>
              <a:rPr lang="en-US" dirty="0"/>
              <a:t> </a:t>
            </a:r>
            <a:r>
              <a:rPr lang="en-US" dirty="0" err="1"/>
              <a:t>enableautocompaction</a:t>
            </a:r>
            <a:endParaRPr lang="en-US" dirty="0"/>
          </a:p>
          <a:p>
            <a:r>
              <a:rPr lang="en-US" dirty="0" err="1"/>
              <a:t>Auto_bootstrapping</a:t>
            </a:r>
            <a:r>
              <a:rPr lang="en-US" dirty="0"/>
              <a:t> of a single-token node with no </a:t>
            </a:r>
            <a:r>
              <a:rPr lang="en-US" dirty="0" err="1"/>
              <a:t>initial_token</a:t>
            </a:r>
            <a:endParaRPr lang="en-US" dirty="0"/>
          </a:p>
          <a:p>
            <a:r>
              <a:rPr lang="en-US" dirty="0"/>
              <a:t>Timestamp condition eliminates </a:t>
            </a:r>
            <a:r>
              <a:rPr lang="en-US" dirty="0" err="1"/>
              <a:t>sstable</a:t>
            </a:r>
            <a:r>
              <a:rPr lang="en-US" dirty="0"/>
              <a:t> seeks with </a:t>
            </a:r>
            <a:r>
              <a:rPr lang="en-US" dirty="0" err="1"/>
              <a:t>sstable</a:t>
            </a:r>
            <a:r>
              <a:rPr lang="en-US" dirty="0"/>
              <a:t> holding min/max timestamp for each file skipping unnecessary files</a:t>
            </a:r>
          </a:p>
          <a:p>
            <a:r>
              <a:rPr lang="en-US" dirty="0"/>
              <a:t>Thrift users got a major bump in performance using a LMAX disruptor implementation </a:t>
            </a:r>
          </a:p>
          <a:p>
            <a:r>
              <a:rPr lang="en-US" dirty="0"/>
              <a:t>Java 7 is now required</a:t>
            </a:r>
          </a:p>
          <a:p>
            <a:r>
              <a:rPr lang="en-US" dirty="0"/>
              <a:t>Level compaction information is moved into the </a:t>
            </a:r>
            <a:r>
              <a:rPr lang="en-US" dirty="0" err="1"/>
              <a:t>sstables</a:t>
            </a:r>
            <a:endParaRPr lang="en-US" dirty="0"/>
          </a:p>
          <a:p>
            <a:r>
              <a:rPr lang="en-US" dirty="0"/>
              <a:t>Streaming has been rewritten – better control, traceability and performance!</a:t>
            </a:r>
          </a:p>
          <a:p>
            <a:r>
              <a:rPr lang="en-US" dirty="0"/>
              <a:t>Removed row level bloom filters for columns</a:t>
            </a:r>
          </a:p>
          <a:p>
            <a:r>
              <a:rPr lang="en-US" dirty="0"/>
              <a:t>Row reads during compaction halved … doubling the speed</a:t>
            </a:r>
          </a:p>
          <a:p>
            <a:endParaRPr lang="en-US" dirty="0"/>
          </a:p>
        </p:txBody>
      </p:sp>
    </p:spTree>
    <p:extLst>
      <p:ext uri="{BB962C8B-B14F-4D97-AF65-F5344CB8AC3E}">
        <p14:creationId xmlns:p14="http://schemas.microsoft.com/office/powerpoint/2010/main" val="19602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Distributed and Decentralized</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Distributed: running on many nodes, all nodes are equal.</a:t>
            </a:r>
          </a:p>
          <a:p>
            <a:r>
              <a:rPr lang="en-US" dirty="0"/>
              <a:t>Data is organized in a Distributed Hash Table.</a:t>
            </a:r>
          </a:p>
          <a:p>
            <a:r>
              <a:rPr lang="en-US" dirty="0"/>
              <a:t>Decentralized: No single point failure.</a:t>
            </a:r>
          </a:p>
          <a:p>
            <a:r>
              <a:rPr lang="en-US" dirty="0"/>
              <a:t>No master node, peer to peer, using gossip protocol</a:t>
            </a:r>
          </a:p>
          <a:p>
            <a:r>
              <a:rPr lang="en-US" dirty="0"/>
              <a:t>Single Cassandra cluster may run across geographically dispersed data centers</a:t>
            </a:r>
          </a:p>
          <a:p>
            <a:r>
              <a:rPr lang="en-US" dirty="0"/>
              <a:t>No fail-over during maintenance or software upgrade.</a:t>
            </a:r>
          </a:p>
        </p:txBody>
      </p:sp>
      <p:pic>
        <p:nvPicPr>
          <p:cNvPr id="6" name="Picture 5"/>
          <p:cNvPicPr>
            <a:picLocks noChangeAspect="1"/>
          </p:cNvPicPr>
          <p:nvPr/>
        </p:nvPicPr>
        <p:blipFill>
          <a:blip r:embed="rId3"/>
          <a:stretch>
            <a:fillRect/>
          </a:stretch>
        </p:blipFill>
        <p:spPr>
          <a:xfrm>
            <a:off x="5224756" y="2160589"/>
            <a:ext cx="4143375" cy="3771900"/>
          </a:xfrm>
          <a:prstGeom prst="rect">
            <a:avLst/>
          </a:prstGeom>
        </p:spPr>
      </p:pic>
    </p:spTree>
    <p:extLst>
      <p:ext uri="{BB962C8B-B14F-4D97-AF65-F5344CB8AC3E}">
        <p14:creationId xmlns:p14="http://schemas.microsoft.com/office/powerpoint/2010/main" val="199478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2902</TotalTime>
  <Words>3426</Words>
  <Application>Microsoft Office PowerPoint</Application>
  <PresentationFormat>Widescreen</PresentationFormat>
  <Paragraphs>701</Paragraphs>
  <Slides>88</Slides>
  <Notes>88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Bradley Hand ITC TT-Bold</vt:lpstr>
      <vt:lpstr>LiberationSans-Bold</vt:lpstr>
      <vt:lpstr>Arial</vt:lpstr>
      <vt:lpstr>Calibri</vt:lpstr>
      <vt:lpstr>Courier New</vt:lpstr>
      <vt:lpstr>Trebuchet MS</vt:lpstr>
      <vt:lpstr>Wingdings 3</vt:lpstr>
      <vt:lpstr>Facet</vt:lpstr>
      <vt:lpstr>Introduction to Cassandra</vt:lpstr>
      <vt:lpstr>Overview</vt:lpstr>
      <vt:lpstr>Influential Papers</vt:lpstr>
      <vt:lpstr>Cassandra History</vt:lpstr>
      <vt:lpstr>NoSQL</vt:lpstr>
      <vt:lpstr>NoSQL Big Data</vt:lpstr>
      <vt:lpstr>CAP Theorem “Pick Two”</vt:lpstr>
      <vt:lpstr>Key features</vt:lpstr>
      <vt:lpstr>Distributed and Decentralized</vt:lpstr>
      <vt:lpstr>Partition and Replica Placement</vt:lpstr>
      <vt:lpstr>Partition (Consistent Hashing)</vt:lpstr>
      <vt:lpstr>Replication across Data Center</vt:lpstr>
      <vt:lpstr>Elastic Scalability</vt:lpstr>
      <vt:lpstr>Scaling Benchmark by Netflix*</vt:lpstr>
      <vt:lpstr>Netflix Performance Test</vt:lpstr>
      <vt:lpstr>Benchmark from 2011 (Cassandra 0.7.4)* </vt:lpstr>
      <vt:lpstr>Benchmark from 2013 (Cassandra 1.1.6)*  </vt:lpstr>
      <vt:lpstr>Mixed read write(2011)  </vt:lpstr>
      <vt:lpstr>High Availability and Fault Tolerance</vt:lpstr>
      <vt:lpstr>Tunable Data Consistency</vt:lpstr>
      <vt:lpstr>Consistency Level on Read / Write</vt:lpstr>
      <vt:lpstr>Choose Consistency Level</vt:lpstr>
      <vt:lpstr>The dynamo paper</vt:lpstr>
      <vt:lpstr>The dynamo paper</vt:lpstr>
      <vt:lpstr>The dynamo paper</vt:lpstr>
      <vt:lpstr>The dynamo paper</vt:lpstr>
      <vt:lpstr>When do we have strong consistency? </vt:lpstr>
      <vt:lpstr>Column-oriented Key-Value Store </vt:lpstr>
      <vt:lpstr>High Performance</vt:lpstr>
      <vt:lpstr>Data Compression</vt:lpstr>
      <vt:lpstr>Cassandra Storage</vt:lpstr>
      <vt:lpstr>When do we need these features?  </vt:lpstr>
      <vt:lpstr>Cassandra/Hadoop Deployment</vt:lpstr>
      <vt:lpstr>Cassandra @ Apple  </vt:lpstr>
      <vt:lpstr>eBay Data Infrastructure  </vt:lpstr>
      <vt:lpstr>eBay Data Infrastructure  </vt:lpstr>
      <vt:lpstr>Who is using Cassandra</vt:lpstr>
      <vt:lpstr>Data Model</vt:lpstr>
      <vt:lpstr>Cassandra Data model (hierarchical views)</vt:lpstr>
      <vt:lpstr>Cassandra Data model (hierarchical views)</vt:lpstr>
      <vt:lpstr>The big table paper</vt:lpstr>
      <vt:lpstr>Column Family</vt:lpstr>
      <vt:lpstr>Example</vt:lpstr>
      <vt:lpstr>Per-column timestamp-based conflict resolution</vt:lpstr>
      <vt:lpstr>CQL</vt:lpstr>
      <vt:lpstr>What is CQL</vt:lpstr>
      <vt:lpstr>Cassandra Data Model</vt:lpstr>
      <vt:lpstr>Difference with RDBMS in Data Modeling</vt:lpstr>
      <vt:lpstr>Data Modeling Basics</vt:lpstr>
      <vt:lpstr>CQL commands</vt:lpstr>
      <vt:lpstr>CQL types</vt:lpstr>
      <vt:lpstr>CQL examples</vt:lpstr>
      <vt:lpstr>CQL examples</vt:lpstr>
      <vt:lpstr>API</vt:lpstr>
      <vt:lpstr>Column</vt:lpstr>
      <vt:lpstr>Column Comparators</vt:lpstr>
      <vt:lpstr>Idiomatic Client Libraries</vt:lpstr>
      <vt:lpstr>Code Example</vt:lpstr>
      <vt:lpstr>Pycassa – Python Client API</vt:lpstr>
      <vt:lpstr>Address Book – Setup</vt:lpstr>
      <vt:lpstr>Adding an entry</vt:lpstr>
      <vt:lpstr>Fetching a record</vt:lpstr>
      <vt:lpstr>Indexing (manual)</vt:lpstr>
      <vt:lpstr>Updating the index</vt:lpstr>
      <vt:lpstr>Indexing (auto)</vt:lpstr>
      <vt:lpstr>Querying the Index</vt:lpstr>
      <vt:lpstr>Timeseries</vt:lpstr>
      <vt:lpstr>Logging values</vt:lpstr>
      <vt:lpstr>Slicing</vt:lpstr>
      <vt:lpstr>Cassandra Community</vt:lpstr>
      <vt:lpstr>Backup slides</vt:lpstr>
      <vt:lpstr>Cassandra 2.0</vt:lpstr>
      <vt:lpstr>Apache Cassandra 2.0</vt:lpstr>
      <vt:lpstr>What’s new in C* 2.0</vt:lpstr>
      <vt:lpstr>Virtual Nodes are the default</vt:lpstr>
      <vt:lpstr>CQL Improvements</vt:lpstr>
      <vt:lpstr>Lightweight Transactions – Why?</vt:lpstr>
      <vt:lpstr>Lightweight Transactions - "when you really need it," not for all your updates.</vt:lpstr>
      <vt:lpstr>Lightweight Transactions How do we use it?</vt:lpstr>
      <vt:lpstr>Trigger (Experimental)</vt:lpstr>
      <vt:lpstr>Trigger Example</vt:lpstr>
      <vt:lpstr>Improved Compaction</vt:lpstr>
      <vt:lpstr>Leveled Compaction – in theory</vt:lpstr>
      <vt:lpstr>Leveled Compaction – high write load</vt:lpstr>
      <vt:lpstr>Leveled Compaction</vt:lpstr>
      <vt:lpstr>Eager Retries</vt:lpstr>
      <vt:lpstr>Eager Retries – in action</vt:lpstr>
      <vt:lpstr>More, More,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Cassandra</dc:title>
  <dc:creator>Huanmin Wu</dc:creator>
  <cp:lastModifiedBy>Huanmin Wu</cp:lastModifiedBy>
  <cp:revision>48</cp:revision>
  <dcterms:created xsi:type="dcterms:W3CDTF">2017-06-07T01:49:13Z</dcterms:created>
  <dcterms:modified xsi:type="dcterms:W3CDTF">2019-01-11T03:47:12Z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huanminw@microsoft.com</vt:lpwstr>
  </property>
  <property fmtid="{D5CDD505-2E9C-101B-9397-08002B2CF9AE}" pid="6" name="MSIP_Label_f42aa342-8706-4288-bd11-ebb85995028c_SetDate">
    <vt:lpwstr>2017-06-07T12:07:21.1197447-07:00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