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480" r:id="rId3"/>
    <p:sldId id="474" r:id="rId4"/>
    <p:sldId id="876" r:id="rId5"/>
    <p:sldId id="877" r:id="rId6"/>
    <p:sldId id="879" r:id="rId7"/>
    <p:sldId id="880" r:id="rId8"/>
    <p:sldId id="881" r:id="rId9"/>
    <p:sldId id="882" r:id="rId10"/>
    <p:sldId id="883" r:id="rId11"/>
    <p:sldId id="493" r:id="rId12"/>
    <p:sldId id="476" r:id="rId13"/>
    <p:sldId id="887" r:id="rId14"/>
    <p:sldId id="892" r:id="rId15"/>
    <p:sldId id="893" r:id="rId16"/>
    <p:sldId id="897" r:id="rId17"/>
    <p:sldId id="886" r:id="rId18"/>
    <p:sldId id="888" r:id="rId19"/>
    <p:sldId id="894" r:id="rId20"/>
    <p:sldId id="884" r:id="rId21"/>
    <p:sldId id="895" r:id="rId22"/>
    <p:sldId id="891" r:id="rId23"/>
    <p:sldId id="896" r:id="rId24"/>
    <p:sldId id="885" r:id="rId25"/>
    <p:sldId id="898" r:id="rId26"/>
    <p:sldId id="899" r:id="rId27"/>
    <p:sldId id="900" r:id="rId28"/>
    <p:sldId id="901" r:id="rId29"/>
    <p:sldId id="9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6" d="100"/>
          <a:sy n="86" d="100"/>
        </p:scale>
        <p:origin x="571"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002C1-FA30-4B6D-9A4C-6220CA567D97}"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A7830-A90E-4252-B27F-B085137B4D6A}" type="slidenum">
              <a:rPr lang="en-US" smtClean="0"/>
              <a:t>‹#›</a:t>
            </a:fld>
            <a:endParaRPr lang="en-US"/>
          </a:p>
        </p:txBody>
      </p:sp>
    </p:spTree>
    <p:extLst>
      <p:ext uri="{BB962C8B-B14F-4D97-AF65-F5344CB8AC3E}">
        <p14:creationId xmlns:p14="http://schemas.microsoft.com/office/powerpoint/2010/main" val="133444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A7830-A90E-4252-B27F-B085137B4D6A}" type="slidenum">
              <a:rPr lang="en-US" smtClean="0"/>
              <a:t>1</a:t>
            </a:fld>
            <a:endParaRPr lang="en-US" dirty="0"/>
          </a:p>
        </p:txBody>
      </p:sp>
    </p:spTree>
    <p:extLst>
      <p:ext uri="{BB962C8B-B14F-4D97-AF65-F5344CB8AC3E}">
        <p14:creationId xmlns:p14="http://schemas.microsoft.com/office/powerpoint/2010/main" val="124030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5C1191-D6DE-438A-94D0-43627C0D6477}" type="slidenum">
              <a:rPr lang="en-US" smtClean="0"/>
              <a:t>11</a:t>
            </a:fld>
            <a:endParaRPr lang="en-US" dirty="0"/>
          </a:p>
        </p:txBody>
      </p:sp>
    </p:spTree>
    <p:extLst>
      <p:ext uri="{BB962C8B-B14F-4D97-AF65-F5344CB8AC3E}">
        <p14:creationId xmlns:p14="http://schemas.microsoft.com/office/powerpoint/2010/main" val="406886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D390-531F-46CE-9F01-CA49BF88B0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F904AA-12BA-44BE-8585-82717F9E2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D8AA0-BFA3-4D9F-B8E2-E93ECBEFD6FB}"/>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5" name="Footer Placeholder 4">
            <a:extLst>
              <a:ext uri="{FF2B5EF4-FFF2-40B4-BE49-F238E27FC236}">
                <a16:creationId xmlns:a16="http://schemas.microsoft.com/office/drawing/2014/main" id="{5B5163E3-C597-4266-99AD-C4003D2EB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12FA0-ED2C-4799-83F7-21B95F63B521}"/>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290908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5925-4529-41FE-8566-7E5930F649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F31C5-4ECF-4C7A-BBFD-CF2EED6F50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C831E-8859-4277-B06D-B0ED360CE914}"/>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5" name="Footer Placeholder 4">
            <a:extLst>
              <a:ext uri="{FF2B5EF4-FFF2-40B4-BE49-F238E27FC236}">
                <a16:creationId xmlns:a16="http://schemas.microsoft.com/office/drawing/2014/main" id="{0DC92E0D-1054-4EB6-8AF9-43013865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9F200-4332-4C61-8215-0D11CB0954CC}"/>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275733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592F5-33D9-47F4-A999-252C9CA395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9E995-68DD-408E-8526-8F24C039D3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E0C5E-82E3-4B4A-8B5D-16D551BA1D67}"/>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5" name="Footer Placeholder 4">
            <a:extLst>
              <a:ext uri="{FF2B5EF4-FFF2-40B4-BE49-F238E27FC236}">
                <a16:creationId xmlns:a16="http://schemas.microsoft.com/office/drawing/2014/main" id="{9B3EB4C3-FAFD-43AE-AA85-320D38AC2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4192D-EE5D-4A0E-AA04-43AE0D0DE588}"/>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398084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07E3-C6BA-4D6C-93BE-533368D381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EE5E6-1445-4BAC-B43C-CB090E38E3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33AD6-DF83-41F4-A22B-4F0888360781}"/>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5" name="Footer Placeholder 4">
            <a:extLst>
              <a:ext uri="{FF2B5EF4-FFF2-40B4-BE49-F238E27FC236}">
                <a16:creationId xmlns:a16="http://schemas.microsoft.com/office/drawing/2014/main" id="{09990B58-8A59-4A3F-BDBE-166118F9D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9A334-7414-408A-8FA9-A3BDC924C27A}"/>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94644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CDED-7B69-40C4-BCA9-CD5DC8CEB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32F602-3F8F-4122-97CF-88E314EB7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749C08-DCC8-4CDE-9126-022ADA995356}"/>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5" name="Footer Placeholder 4">
            <a:extLst>
              <a:ext uri="{FF2B5EF4-FFF2-40B4-BE49-F238E27FC236}">
                <a16:creationId xmlns:a16="http://schemas.microsoft.com/office/drawing/2014/main" id="{E0791854-328A-43C5-A801-DF532247F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35154-9EB6-4430-88D7-F7A6B12A8387}"/>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269528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8305-1056-41C6-BAEE-1F1D3E7D2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4C38E-DC20-44BC-A574-1F6DED23F0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0F8A4D-48FD-47F9-A914-52539F27CB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A6C7F3-DAAC-4634-8D73-04825AAE5CCB}"/>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6" name="Footer Placeholder 5">
            <a:extLst>
              <a:ext uri="{FF2B5EF4-FFF2-40B4-BE49-F238E27FC236}">
                <a16:creationId xmlns:a16="http://schemas.microsoft.com/office/drawing/2014/main" id="{43D2D7F7-64DE-4E57-B927-5E3A9BF17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45B86-6E80-4024-A76F-37B073D92810}"/>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200718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D5C9-385E-4476-BB22-791CF34FA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1745B-559C-4B06-AE1D-08520D923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F7701D-7AFE-491F-89FF-0DEBD9331A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2F153-7EA8-44B4-89C6-C3EC364C9F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4EE825-F160-46EC-8057-56969AFD4D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5BE3CE-CCA0-46C7-B1E6-CE5B7890568B}"/>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8" name="Footer Placeholder 7">
            <a:extLst>
              <a:ext uri="{FF2B5EF4-FFF2-40B4-BE49-F238E27FC236}">
                <a16:creationId xmlns:a16="http://schemas.microsoft.com/office/drawing/2014/main" id="{EB10E830-9685-44F6-A14A-1EE00505A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42AAAD-525E-47A5-BEC0-1FE791EB211A}"/>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179518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1FE6-B66C-4045-9ABC-1F48DDE1D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7349DC-6372-494F-A3C4-BB14F8D141FA}"/>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4" name="Footer Placeholder 3">
            <a:extLst>
              <a:ext uri="{FF2B5EF4-FFF2-40B4-BE49-F238E27FC236}">
                <a16:creationId xmlns:a16="http://schemas.microsoft.com/office/drawing/2014/main" id="{06906BE6-FF9F-4D26-A583-4798A1BC8F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81CDC4-AC16-417A-9C1F-1634282D4BEA}"/>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186955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D0801-C82C-4B85-A0DF-6610CE43F987}"/>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3" name="Footer Placeholder 2">
            <a:extLst>
              <a:ext uri="{FF2B5EF4-FFF2-40B4-BE49-F238E27FC236}">
                <a16:creationId xmlns:a16="http://schemas.microsoft.com/office/drawing/2014/main" id="{EFFDF6D8-B5AE-42EF-87D4-3FB2D7B56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03EAD0-D818-4419-905B-B3B115B06AB6}"/>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183006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508-C1BF-4815-8479-1EC77902D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2BF055-ECDD-4F19-8346-B5DFF1661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98A7B-2FE7-4AC0-9B56-41D22CFA7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A5FC47-36E1-424F-AE6A-73081AF8E0B3}"/>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6" name="Footer Placeholder 5">
            <a:extLst>
              <a:ext uri="{FF2B5EF4-FFF2-40B4-BE49-F238E27FC236}">
                <a16:creationId xmlns:a16="http://schemas.microsoft.com/office/drawing/2014/main" id="{2040ABE1-6EEC-4B82-BC9B-0A697DC7A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B5CA2-7501-40E7-B4D0-3E548A211B77}"/>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190582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1F25-5696-4546-8843-E1B2870AB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6F57E8-6AC4-441E-B997-38DBA35AF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C686A-14F1-470B-BBA7-F25029B16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6FA626-45EF-401A-9F20-1529CBD3B7E4}"/>
              </a:ext>
            </a:extLst>
          </p:cNvPr>
          <p:cNvSpPr>
            <a:spLocks noGrp="1"/>
          </p:cNvSpPr>
          <p:nvPr>
            <p:ph type="dt" sz="half" idx="10"/>
          </p:nvPr>
        </p:nvSpPr>
        <p:spPr/>
        <p:txBody>
          <a:bodyPr/>
          <a:lstStyle/>
          <a:p>
            <a:fld id="{25AF0DB3-7EED-4A4D-8F04-4705CE7B760D}" type="datetimeFigureOut">
              <a:rPr lang="en-US" smtClean="0"/>
              <a:t>11/3/2018</a:t>
            </a:fld>
            <a:endParaRPr lang="en-US"/>
          </a:p>
        </p:txBody>
      </p:sp>
      <p:sp>
        <p:nvSpPr>
          <p:cNvPr id="6" name="Footer Placeholder 5">
            <a:extLst>
              <a:ext uri="{FF2B5EF4-FFF2-40B4-BE49-F238E27FC236}">
                <a16:creationId xmlns:a16="http://schemas.microsoft.com/office/drawing/2014/main" id="{7C17DF9B-6E90-49A3-BE08-66617DF39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1469B-B72E-4A95-AF0A-515194DC3F55}"/>
              </a:ext>
            </a:extLst>
          </p:cNvPr>
          <p:cNvSpPr>
            <a:spLocks noGrp="1"/>
          </p:cNvSpPr>
          <p:nvPr>
            <p:ph type="sldNum" sz="quarter" idx="12"/>
          </p:nvPr>
        </p:nvSpPr>
        <p:spPr/>
        <p:txBody>
          <a:bodyPr/>
          <a:lstStyle/>
          <a:p>
            <a:fld id="{961223F8-7EBA-426A-BD90-1951C1E6D4F6}" type="slidenum">
              <a:rPr lang="en-US" smtClean="0"/>
              <a:t>‹#›</a:t>
            </a:fld>
            <a:endParaRPr lang="en-US"/>
          </a:p>
        </p:txBody>
      </p:sp>
    </p:spTree>
    <p:extLst>
      <p:ext uri="{BB962C8B-B14F-4D97-AF65-F5344CB8AC3E}">
        <p14:creationId xmlns:p14="http://schemas.microsoft.com/office/powerpoint/2010/main" val="194318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F8F1F1-C375-45E3-ADC5-7F4C30A37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101B5C-ED95-4D9F-B9E8-AAC46885F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0D534-778D-47FE-ACD8-BBE31F4A1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F0DB3-7EED-4A4D-8F04-4705CE7B760D}" type="datetimeFigureOut">
              <a:rPr lang="en-US" smtClean="0"/>
              <a:t>11/3/2018</a:t>
            </a:fld>
            <a:endParaRPr lang="en-US"/>
          </a:p>
        </p:txBody>
      </p:sp>
      <p:sp>
        <p:nvSpPr>
          <p:cNvPr id="5" name="Footer Placeholder 4">
            <a:extLst>
              <a:ext uri="{FF2B5EF4-FFF2-40B4-BE49-F238E27FC236}">
                <a16:creationId xmlns:a16="http://schemas.microsoft.com/office/drawing/2014/main" id="{80CFDC21-398F-4F0E-A003-8BA2E3728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0AAF34-E867-4202-ADF3-3F2AA4E45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223F8-7EBA-426A-BD90-1951C1E6D4F6}" type="slidenum">
              <a:rPr lang="en-US" smtClean="0"/>
              <a:t>‹#›</a:t>
            </a:fld>
            <a:endParaRPr lang="en-US"/>
          </a:p>
        </p:txBody>
      </p:sp>
    </p:spTree>
    <p:extLst>
      <p:ext uri="{BB962C8B-B14F-4D97-AF65-F5344CB8AC3E}">
        <p14:creationId xmlns:p14="http://schemas.microsoft.com/office/powerpoint/2010/main" val="231064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eetcode.com/problems/max-stack/descrip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leetcode.com/problems/lru-cache/descrip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eetcode.com/problems/flatten-2d-vector/descrip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leetcode.com/problems/random-point-in-non-overlapping-rectangles/descrip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etcode.com/problems/lfu-cache/descrip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24DAAC-6D92-4B87-9721-88BD08C4D017}"/>
              </a:ext>
            </a:extLst>
          </p:cNvPr>
          <p:cNvSpPr>
            <a:spLocks noGrp="1"/>
          </p:cNvSpPr>
          <p:nvPr>
            <p:ph type="ctrTitle"/>
          </p:nvPr>
        </p:nvSpPr>
        <p:spPr/>
        <p:txBody>
          <a:bodyPr/>
          <a:lstStyle/>
          <a:p>
            <a:r>
              <a:rPr lang="en-US" altLang="zh-CN" dirty="0"/>
              <a:t>Design Practice II</a:t>
            </a:r>
            <a:endParaRPr lang="en-US" dirty="0"/>
          </a:p>
        </p:txBody>
      </p:sp>
    </p:spTree>
    <p:extLst>
      <p:ext uri="{BB962C8B-B14F-4D97-AF65-F5344CB8AC3E}">
        <p14:creationId xmlns:p14="http://schemas.microsoft.com/office/powerpoint/2010/main" val="41792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04794A6-467E-4280-A15A-85C973EC377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a:solidFill>
                  <a:schemeClr val="bg1"/>
                </a:solidFill>
              </a:rPr>
              <a:t>  Dependency Inversion Principle</a:t>
            </a:r>
          </a:p>
        </p:txBody>
      </p:sp>
      <p:sp>
        <p:nvSpPr>
          <p:cNvPr id="7" name="Content Placeholder 6">
            <a:extLst>
              <a:ext uri="{FF2B5EF4-FFF2-40B4-BE49-F238E27FC236}">
                <a16:creationId xmlns:a16="http://schemas.microsoft.com/office/drawing/2014/main" id="{CD04DB61-587F-40E3-87B5-EA4BA4B0800C}"/>
              </a:ext>
            </a:extLst>
          </p:cNvPr>
          <p:cNvSpPr>
            <a:spLocks noGrp="1"/>
          </p:cNvSpPr>
          <p:nvPr>
            <p:ph idx="1"/>
          </p:nvPr>
        </p:nvSpPr>
        <p:spPr>
          <a:xfrm>
            <a:off x="643468" y="2638044"/>
            <a:ext cx="3363974" cy="3415622"/>
          </a:xfrm>
        </p:spPr>
        <p:txBody>
          <a:bodyPr>
            <a:normAutofit/>
          </a:bodyPr>
          <a:lstStyle/>
          <a:p>
            <a:pPr marL="0" indent="0">
              <a:buNone/>
            </a:pPr>
            <a:r>
              <a:rPr lang="en-US" sz="2000">
                <a:solidFill>
                  <a:schemeClr val="bg1"/>
                </a:solidFill>
              </a:rPr>
              <a:t>High-level modules should not depend on low-level modules. Both should depend on abstractions.</a:t>
            </a:r>
          </a:p>
          <a:p>
            <a:pPr marL="0" indent="0">
              <a:buNone/>
            </a:pPr>
            <a:r>
              <a:rPr lang="en-US" sz="2000">
                <a:solidFill>
                  <a:schemeClr val="bg1"/>
                </a:solidFill>
              </a:rPr>
              <a:t>Abstractions should not depend on details. Details should depend on abstractions.</a:t>
            </a:r>
          </a:p>
        </p:txBody>
      </p:sp>
      <p:pic>
        <p:nvPicPr>
          <p:cNvPr id="6146" name="Picture 2" descr="https://www.codeproject.com/script/Membership/Uploads/3723168/DIP5.jpg">
            <a:extLst>
              <a:ext uri="{FF2B5EF4-FFF2-40B4-BE49-F238E27FC236}">
                <a16:creationId xmlns:a16="http://schemas.microsoft.com/office/drawing/2014/main" id="{073AC3D6-D55D-4694-9672-1A18091B1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645232"/>
            <a:ext cx="6250769" cy="3406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8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740388" y="2176002"/>
            <a:ext cx="5815024" cy="305288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Title 8"/>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Facebook Erlang</a:t>
            </a:r>
          </a:p>
        </p:txBody>
      </p:sp>
      <p:sp>
        <p:nvSpPr>
          <p:cNvPr id="20" name="Content Placeholder 19"/>
          <p:cNvSpPr>
            <a:spLocks noGrp="1"/>
          </p:cNvSpPr>
          <p:nvPr>
            <p:ph sz="half" idx="1"/>
          </p:nvPr>
        </p:nvSpPr>
        <p:spPr>
          <a:xfrm>
            <a:off x="1141412" y="2249487"/>
            <a:ext cx="4459287" cy="3965046"/>
          </a:xfrm>
        </p:spPr>
        <p:txBody>
          <a:bodyPr vert="horz" lIns="91440" tIns="45720" rIns="91440" bIns="45720" rtlCol="0">
            <a:normAutofit/>
          </a:bodyPr>
          <a:lstStyle/>
          <a:p>
            <a:r>
              <a:rPr lang="en-US" sz="2000" dirty="0"/>
              <a:t>Entity: User, message, channel, friend list.</a:t>
            </a:r>
          </a:p>
          <a:p>
            <a:r>
              <a:rPr lang="en-US" sz="2000" dirty="0"/>
              <a:t>Public channel is almost like a news feed.</a:t>
            </a:r>
          </a:p>
          <a:p>
            <a:r>
              <a:rPr lang="en-US" sz="2000" dirty="0"/>
              <a:t>Monotonic read consistency.</a:t>
            </a:r>
          </a:p>
          <a:p>
            <a:r>
              <a:rPr lang="en-US" sz="2000" dirty="0"/>
              <a:t>SQL for user management and friend list</a:t>
            </a:r>
          </a:p>
          <a:p>
            <a:r>
              <a:rPr lang="en-US" sz="2000" dirty="0"/>
              <a:t>Non-SQL, such as Kafka for channel or messages.</a:t>
            </a:r>
          </a:p>
        </p:txBody>
      </p:sp>
    </p:spTree>
    <p:extLst>
      <p:ext uri="{BB962C8B-B14F-4D97-AF65-F5344CB8AC3E}">
        <p14:creationId xmlns:p14="http://schemas.microsoft.com/office/powerpoint/2010/main" val="167121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Design an Elevator</a:t>
            </a:r>
          </a:p>
        </p:txBody>
      </p:sp>
    </p:spTree>
    <p:extLst>
      <p:ext uri="{BB962C8B-B14F-4D97-AF65-F5344CB8AC3E}">
        <p14:creationId xmlns:p14="http://schemas.microsoft.com/office/powerpoint/2010/main" val="358501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Design an Elevator</a:t>
            </a:r>
          </a:p>
        </p:txBody>
      </p:sp>
      <p:sp>
        <p:nvSpPr>
          <p:cNvPr id="3" name="Content Placeholder 2">
            <a:extLst>
              <a:ext uri="{FF2B5EF4-FFF2-40B4-BE49-F238E27FC236}">
                <a16:creationId xmlns:a16="http://schemas.microsoft.com/office/drawing/2014/main" id="{32869427-3D2C-4C22-8A99-5CCAC09663E6}"/>
              </a:ext>
            </a:extLst>
          </p:cNvPr>
          <p:cNvSpPr>
            <a:spLocks noGrp="1"/>
          </p:cNvSpPr>
          <p:nvPr>
            <p:ph idx="1"/>
          </p:nvPr>
        </p:nvSpPr>
        <p:spPr/>
        <p:txBody>
          <a:bodyPr>
            <a:normAutofit fontScale="85000" lnSpcReduction="20000"/>
          </a:bodyPr>
          <a:lstStyle/>
          <a:p>
            <a:r>
              <a:rPr lang="en-US" dirty="0"/>
              <a:t>Car</a:t>
            </a:r>
          </a:p>
          <a:p>
            <a:pPr lvl="1"/>
            <a:r>
              <a:rPr lang="en-US" dirty="0"/>
              <a:t>How to decide moving direction?</a:t>
            </a:r>
          </a:p>
          <a:p>
            <a:pPr lvl="1"/>
            <a:r>
              <a:rPr lang="en-US" dirty="0"/>
              <a:t>When to respond request, fast elevator or slow one?</a:t>
            </a:r>
          </a:p>
          <a:p>
            <a:pPr lvl="1"/>
            <a:r>
              <a:rPr lang="en-US" dirty="0"/>
              <a:t>When to stop? Open door, close door</a:t>
            </a:r>
          </a:p>
          <a:p>
            <a:pPr lvl="1"/>
            <a:r>
              <a:rPr lang="en-US" dirty="0"/>
              <a:t>Overloaded?</a:t>
            </a:r>
          </a:p>
          <a:p>
            <a:r>
              <a:rPr lang="en-US" dirty="0"/>
              <a:t>Inner Button</a:t>
            </a:r>
          </a:p>
          <a:p>
            <a:pPr lvl="1"/>
            <a:r>
              <a:rPr lang="en-US" dirty="0"/>
              <a:t>Press, clear</a:t>
            </a:r>
          </a:p>
          <a:p>
            <a:pPr lvl="1"/>
            <a:r>
              <a:rPr lang="en-US" dirty="0"/>
              <a:t>When to ignore</a:t>
            </a:r>
          </a:p>
          <a:p>
            <a:r>
              <a:rPr lang="en-US" dirty="0"/>
              <a:t>External Button</a:t>
            </a:r>
          </a:p>
          <a:p>
            <a:pPr lvl="1"/>
            <a:r>
              <a:rPr lang="en-US" dirty="0"/>
              <a:t>Request up/down,</a:t>
            </a:r>
          </a:p>
          <a:p>
            <a:pPr lvl="1"/>
            <a:r>
              <a:rPr lang="en-US" dirty="0"/>
              <a:t>How to send request to cars? Or let them figure out themselves?</a:t>
            </a:r>
          </a:p>
          <a:p>
            <a:r>
              <a:rPr lang="en-US" dirty="0"/>
              <a:t>Building</a:t>
            </a:r>
          </a:p>
          <a:p>
            <a:pPr lvl="1"/>
            <a:r>
              <a:rPr lang="en-US" dirty="0"/>
              <a:t>Display where each car is located.</a:t>
            </a:r>
          </a:p>
          <a:p>
            <a:pPr lvl="1"/>
            <a:r>
              <a:rPr lang="en-US" dirty="0"/>
              <a:t>Only at lobby</a:t>
            </a:r>
          </a:p>
          <a:p>
            <a:endParaRPr lang="en-US" dirty="0"/>
          </a:p>
        </p:txBody>
      </p:sp>
    </p:spTree>
    <p:extLst>
      <p:ext uri="{BB962C8B-B14F-4D97-AF65-F5344CB8AC3E}">
        <p14:creationId xmlns:p14="http://schemas.microsoft.com/office/powerpoint/2010/main" val="278893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Top N error code</a:t>
            </a:r>
          </a:p>
        </p:txBody>
      </p:sp>
      <p:sp>
        <p:nvSpPr>
          <p:cNvPr id="3" name="Content Placeholder 2">
            <a:extLst>
              <a:ext uri="{FF2B5EF4-FFF2-40B4-BE49-F238E27FC236}">
                <a16:creationId xmlns:a16="http://schemas.microsoft.com/office/drawing/2014/main" id="{F26B7232-606E-4A79-9972-9F1AD17EDC21}"/>
              </a:ext>
            </a:extLst>
          </p:cNvPr>
          <p:cNvSpPr>
            <a:spLocks noGrp="1"/>
          </p:cNvSpPr>
          <p:nvPr>
            <p:ph idx="1"/>
          </p:nvPr>
        </p:nvSpPr>
        <p:spPr/>
        <p:txBody>
          <a:bodyPr/>
          <a:lstStyle/>
          <a:p>
            <a:r>
              <a:rPr lang="en-US" dirty="0"/>
              <a:t>There are many logs coming in order of time, each with a timestamp, with granularity as seconds, tell me top N error code in last five minutes.</a:t>
            </a:r>
          </a:p>
          <a:p>
            <a:r>
              <a:rPr lang="en-US" dirty="0"/>
              <a:t>Follow up</a:t>
            </a:r>
          </a:p>
          <a:p>
            <a:pPr lvl="1"/>
            <a:r>
              <a:rPr lang="en-US" dirty="0"/>
              <a:t>What if logs are not in order of time.</a:t>
            </a:r>
          </a:p>
          <a:p>
            <a:pPr lvl="1"/>
            <a:r>
              <a:rPr lang="en-US" dirty="0"/>
              <a:t>What if no minimum granularity in time stamp.</a:t>
            </a:r>
          </a:p>
          <a:p>
            <a:pPr lvl="1"/>
            <a:r>
              <a:rPr lang="en-US" dirty="0"/>
              <a:t>What if we want to query any time range</a:t>
            </a:r>
          </a:p>
          <a:p>
            <a:pPr lvl="1"/>
            <a:r>
              <a:rPr lang="en-US" dirty="0"/>
              <a:t>We do not need check logs 24 hours ago.</a:t>
            </a:r>
          </a:p>
          <a:p>
            <a:pPr marL="457200" lvl="1" indent="0">
              <a:buNone/>
            </a:pPr>
            <a:endParaRPr lang="en-US" dirty="0"/>
          </a:p>
        </p:txBody>
      </p:sp>
    </p:spTree>
    <p:extLst>
      <p:ext uri="{BB962C8B-B14F-4D97-AF65-F5344CB8AC3E}">
        <p14:creationId xmlns:p14="http://schemas.microsoft.com/office/powerpoint/2010/main" val="384597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Design Top N error code</a:t>
            </a:r>
          </a:p>
        </p:txBody>
      </p:sp>
      <p:sp>
        <p:nvSpPr>
          <p:cNvPr id="3" name="Content Placeholder 2">
            <a:extLst>
              <a:ext uri="{FF2B5EF4-FFF2-40B4-BE49-F238E27FC236}">
                <a16:creationId xmlns:a16="http://schemas.microsoft.com/office/drawing/2014/main" id="{F26B7232-606E-4A79-9972-9F1AD17EDC21}"/>
              </a:ext>
            </a:extLst>
          </p:cNvPr>
          <p:cNvSpPr>
            <a:spLocks noGrp="1"/>
          </p:cNvSpPr>
          <p:nvPr>
            <p:ph idx="1"/>
          </p:nvPr>
        </p:nvSpPr>
        <p:spPr/>
        <p:txBody>
          <a:bodyPr>
            <a:normAutofit/>
          </a:bodyPr>
          <a:lstStyle/>
          <a:p>
            <a:r>
              <a:rPr lang="en-US" dirty="0"/>
              <a:t>If logs are in order of time with granularity</a:t>
            </a:r>
          </a:p>
          <a:p>
            <a:pPr lvl="1"/>
            <a:r>
              <a:rPr lang="en-US" dirty="0"/>
              <a:t>We can use circular buffer, vector&lt;map&lt;int, int&gt;&gt;, every last element contains accumulated count of error code.</a:t>
            </a:r>
          </a:p>
          <a:p>
            <a:r>
              <a:rPr lang="en-US" dirty="0"/>
              <a:t>If logs are NOT in order of time without granularity</a:t>
            </a:r>
          </a:p>
          <a:p>
            <a:pPr lvl="1"/>
            <a:r>
              <a:rPr lang="en-US" dirty="0"/>
              <a:t>We can use </a:t>
            </a:r>
            <a:r>
              <a:rPr lang="en-US" dirty="0" err="1"/>
              <a:t>TreeMap</a:t>
            </a:r>
            <a:r>
              <a:rPr lang="en-US" dirty="0"/>
              <a:t> (BST), or B+ tree, ordered by time, with error code count.</a:t>
            </a:r>
          </a:p>
          <a:p>
            <a:r>
              <a:rPr lang="en-US" dirty="0"/>
              <a:t>For massive logs</a:t>
            </a:r>
          </a:p>
          <a:p>
            <a:pPr lvl="1"/>
            <a:r>
              <a:rPr lang="en-US" dirty="0"/>
              <a:t>Page is a good idea, page by fixed time range, say 5 minutes, within page use B+ tree, ordered by </a:t>
            </a:r>
            <a:r>
              <a:rPr lang="en-US"/>
              <a:t>timestamp.</a:t>
            </a:r>
            <a:endParaRPr lang="en-US" dirty="0"/>
          </a:p>
        </p:txBody>
      </p:sp>
    </p:spTree>
    <p:extLst>
      <p:ext uri="{BB962C8B-B14F-4D97-AF65-F5344CB8AC3E}">
        <p14:creationId xmlns:p14="http://schemas.microsoft.com/office/powerpoint/2010/main" val="152480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Design Tiny URL</a:t>
            </a:r>
          </a:p>
        </p:txBody>
      </p:sp>
      <p:sp>
        <p:nvSpPr>
          <p:cNvPr id="3" name="Content Placeholder 2">
            <a:extLst>
              <a:ext uri="{FF2B5EF4-FFF2-40B4-BE49-F238E27FC236}">
                <a16:creationId xmlns:a16="http://schemas.microsoft.com/office/drawing/2014/main" id="{F26B7232-606E-4A79-9972-9F1AD17EDC21}"/>
              </a:ext>
            </a:extLst>
          </p:cNvPr>
          <p:cNvSpPr>
            <a:spLocks noGrp="1"/>
          </p:cNvSpPr>
          <p:nvPr>
            <p:ph idx="1"/>
          </p:nvPr>
        </p:nvSpPr>
        <p:spPr/>
        <p:txBody>
          <a:bodyPr/>
          <a:lstStyle/>
          <a:p>
            <a:r>
              <a:rPr lang="en-US" dirty="0"/>
              <a:t>Encode long URL to a short one</a:t>
            </a:r>
          </a:p>
          <a:p>
            <a:pPr lvl="1"/>
            <a:r>
              <a:rPr lang="en-US" dirty="0"/>
              <a:t>Hash table, can use database</a:t>
            </a:r>
          </a:p>
          <a:p>
            <a:pPr lvl="1"/>
            <a:r>
              <a:rPr lang="en-US" dirty="0"/>
              <a:t>Base64 encoding</a:t>
            </a:r>
          </a:p>
        </p:txBody>
      </p:sp>
    </p:spTree>
    <p:extLst>
      <p:ext uri="{BB962C8B-B14F-4D97-AF65-F5344CB8AC3E}">
        <p14:creationId xmlns:p14="http://schemas.microsoft.com/office/powerpoint/2010/main" val="402130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Common Data Structure</a:t>
            </a:r>
          </a:p>
        </p:txBody>
      </p:sp>
      <p:graphicFrame>
        <p:nvGraphicFramePr>
          <p:cNvPr id="4" name="Table 3">
            <a:extLst>
              <a:ext uri="{FF2B5EF4-FFF2-40B4-BE49-F238E27FC236}">
                <a16:creationId xmlns:a16="http://schemas.microsoft.com/office/drawing/2014/main" id="{9CDE874F-26C2-4E9E-8F85-D78A87483415}"/>
              </a:ext>
            </a:extLst>
          </p:cNvPr>
          <p:cNvGraphicFramePr>
            <a:graphicFrameLocks noGrp="1"/>
          </p:cNvGraphicFramePr>
          <p:nvPr/>
        </p:nvGraphicFramePr>
        <p:xfrm>
          <a:off x="1011068" y="1690688"/>
          <a:ext cx="8128000" cy="3235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79699291"/>
                    </a:ext>
                  </a:extLst>
                </a:gridCol>
                <a:gridCol w="4064000">
                  <a:extLst>
                    <a:ext uri="{9D8B030D-6E8A-4147-A177-3AD203B41FA5}">
                      <a16:colId xmlns:a16="http://schemas.microsoft.com/office/drawing/2014/main" val="2440226380"/>
                    </a:ext>
                  </a:extLst>
                </a:gridCol>
              </a:tblGrid>
              <a:tr h="370840">
                <a:tc>
                  <a:txBody>
                    <a:bodyPr/>
                    <a:lstStyle/>
                    <a:p>
                      <a:r>
                        <a:rPr lang="en-US" dirty="0"/>
                        <a:t>Data Structure</a:t>
                      </a:r>
                    </a:p>
                  </a:txBody>
                  <a:tcPr/>
                </a:tc>
                <a:tc>
                  <a:txBody>
                    <a:bodyPr/>
                    <a:lstStyle/>
                    <a:p>
                      <a:endParaRPr lang="en-US"/>
                    </a:p>
                  </a:txBody>
                  <a:tcPr/>
                </a:tc>
                <a:extLst>
                  <a:ext uri="{0D108BD9-81ED-4DB2-BD59-A6C34878D82A}">
                    <a16:rowId xmlns:a16="http://schemas.microsoft.com/office/drawing/2014/main" val="1823982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Queue and Stack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FIFO or LIFO, no direct access</a:t>
                      </a:r>
                    </a:p>
                  </a:txBody>
                  <a:tcPr/>
                </a:tc>
                <a:extLst>
                  <a:ext uri="{0D108BD9-81ED-4DB2-BD59-A6C34878D82A}">
                    <a16:rowId xmlns:a16="http://schemas.microsoft.com/office/drawing/2014/main" val="3075333971"/>
                  </a:ext>
                </a:extLst>
              </a:tr>
              <a:tr h="370840">
                <a:tc>
                  <a:txBody>
                    <a:bodyPr/>
                    <a:lstStyle/>
                    <a:p>
                      <a:r>
                        <a:rPr lang="en-US" b="1" dirty="0"/>
                        <a:t>List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Easy extend, O(1) insert and remove</a:t>
                      </a:r>
                    </a:p>
                  </a:txBody>
                  <a:tcPr/>
                </a:tc>
                <a:extLst>
                  <a:ext uri="{0D108BD9-81ED-4DB2-BD59-A6C34878D82A}">
                    <a16:rowId xmlns:a16="http://schemas.microsoft.com/office/drawing/2014/main" val="3176694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Hash 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 access by key</a:t>
                      </a:r>
                    </a:p>
                  </a:txBody>
                  <a:tcPr/>
                </a:tc>
                <a:extLst>
                  <a:ext uri="{0D108BD9-81ED-4DB2-BD59-A6C34878D82A}">
                    <a16:rowId xmlns:a16="http://schemas.microsoft.com/office/drawing/2014/main" val="4755629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Tree Map</a:t>
                      </a:r>
                    </a:p>
                  </a:txBody>
                  <a:tcPr/>
                </a:tc>
                <a:tc>
                  <a:txBody>
                    <a:bodyPr/>
                    <a:lstStyle/>
                    <a:p>
                      <a:r>
                        <a:rPr lang="en-US" dirty="0"/>
                        <a:t>Binary Search, get range, O(1) access minimum, max and next</a:t>
                      </a:r>
                    </a:p>
                  </a:txBody>
                  <a:tcPr/>
                </a:tc>
                <a:extLst>
                  <a:ext uri="{0D108BD9-81ED-4DB2-BD59-A6C34878D82A}">
                    <a16:rowId xmlns:a16="http://schemas.microsoft.com/office/drawing/2014/main" val="2870266020"/>
                  </a:ext>
                </a:extLst>
              </a:tr>
              <a:tr h="370840">
                <a:tc>
                  <a:txBody>
                    <a:bodyPr/>
                    <a:lstStyle/>
                    <a:p>
                      <a:r>
                        <a:rPr lang="en-US" b="1" dirty="0" err="1"/>
                        <a:t>Trie</a:t>
                      </a:r>
                      <a:r>
                        <a:rPr lang="en-US" b="1" dirty="0"/>
                        <a:t> Tree</a:t>
                      </a:r>
                    </a:p>
                  </a:txBody>
                  <a:tcPr/>
                </a:tc>
                <a:tc>
                  <a:txBody>
                    <a:bodyPr/>
                    <a:lstStyle/>
                    <a:p>
                      <a:r>
                        <a:rPr lang="en-US" dirty="0"/>
                        <a:t>Search words when typing</a:t>
                      </a:r>
                    </a:p>
                  </a:txBody>
                  <a:tcPr/>
                </a:tc>
                <a:extLst>
                  <a:ext uri="{0D108BD9-81ED-4DB2-BD59-A6C34878D82A}">
                    <a16:rowId xmlns:a16="http://schemas.microsoft.com/office/drawing/2014/main" val="3854954677"/>
                  </a:ext>
                </a:extLst>
              </a:tr>
              <a:tr h="370840">
                <a:tc>
                  <a:txBody>
                    <a:bodyPr/>
                    <a:lstStyle/>
                    <a:p>
                      <a:r>
                        <a:rPr lang="en-US" altLang="zh-CN" b="1" dirty="0"/>
                        <a:t>Bucket</a:t>
                      </a:r>
                      <a:endParaRPr lang="en-US" b="1" dirty="0"/>
                    </a:p>
                  </a:txBody>
                  <a:tcPr/>
                </a:tc>
                <a:tc>
                  <a:txBody>
                    <a:bodyPr/>
                    <a:lstStyle/>
                    <a:p>
                      <a:r>
                        <a:rPr lang="en-US" altLang="zh-CN" dirty="0"/>
                        <a:t>Divide and Conquer </a:t>
                      </a:r>
                      <a:endParaRPr lang="en-US" dirty="0"/>
                    </a:p>
                  </a:txBody>
                  <a:tcPr/>
                </a:tc>
                <a:extLst>
                  <a:ext uri="{0D108BD9-81ED-4DB2-BD59-A6C34878D82A}">
                    <a16:rowId xmlns:a16="http://schemas.microsoft.com/office/drawing/2014/main" val="1845261746"/>
                  </a:ext>
                </a:extLst>
              </a:tr>
              <a:tr h="370840">
                <a:tc>
                  <a:txBody>
                    <a:bodyPr/>
                    <a:lstStyle/>
                    <a:p>
                      <a:r>
                        <a:rPr lang="en-US" b="1" dirty="0"/>
                        <a:t>B+ Tree</a:t>
                      </a:r>
                    </a:p>
                  </a:txBody>
                  <a:tcPr/>
                </a:tc>
                <a:tc>
                  <a:txBody>
                    <a:bodyPr/>
                    <a:lstStyle/>
                    <a:p>
                      <a:r>
                        <a:rPr lang="en-US" dirty="0"/>
                        <a:t>Frequent Update and Search</a:t>
                      </a:r>
                    </a:p>
                  </a:txBody>
                  <a:tcPr/>
                </a:tc>
                <a:extLst>
                  <a:ext uri="{0D108BD9-81ED-4DB2-BD59-A6C34878D82A}">
                    <a16:rowId xmlns:a16="http://schemas.microsoft.com/office/drawing/2014/main" val="797379518"/>
                  </a:ext>
                </a:extLst>
              </a:tr>
            </a:tbl>
          </a:graphicData>
        </a:graphic>
      </p:graphicFrame>
    </p:spTree>
    <p:extLst>
      <p:ext uri="{BB962C8B-B14F-4D97-AF65-F5344CB8AC3E}">
        <p14:creationId xmlns:p14="http://schemas.microsoft.com/office/powerpoint/2010/main" val="52422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Max Stack</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a:bodyPr>
          <a:lstStyle/>
          <a:p>
            <a:pPr marL="0" indent="0">
              <a:buNone/>
            </a:pPr>
            <a:r>
              <a:rPr lang="en-US" dirty="0">
                <a:hlinkClick r:id="rId2"/>
              </a:rPr>
              <a:t>https://leetcode.com/problems/max-stack/description/</a:t>
            </a:r>
            <a:endParaRPr lang="en-US" dirty="0"/>
          </a:p>
          <a:p>
            <a:endParaRPr lang="en-US" dirty="0"/>
          </a:p>
        </p:txBody>
      </p:sp>
    </p:spTree>
    <p:extLst>
      <p:ext uri="{BB962C8B-B14F-4D97-AF65-F5344CB8AC3E}">
        <p14:creationId xmlns:p14="http://schemas.microsoft.com/office/powerpoint/2010/main" val="425086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Max Stack</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a:bodyPr>
          <a:lstStyle/>
          <a:p>
            <a:pPr marL="0" indent="0">
              <a:buNone/>
            </a:pPr>
            <a:r>
              <a:rPr lang="en-US" dirty="0"/>
              <a:t>class </a:t>
            </a:r>
            <a:r>
              <a:rPr lang="en-US" dirty="0" err="1"/>
              <a:t>MaxStack</a:t>
            </a:r>
            <a:r>
              <a:rPr lang="en-US" dirty="0"/>
              <a:t> {</a:t>
            </a:r>
          </a:p>
          <a:p>
            <a:pPr marL="0" indent="0">
              <a:buNone/>
            </a:pPr>
            <a:r>
              <a:rPr lang="en-US" dirty="0"/>
              <a:t>private:</a:t>
            </a:r>
          </a:p>
          <a:p>
            <a:pPr marL="0" indent="0">
              <a:buNone/>
            </a:pPr>
            <a:r>
              <a:rPr lang="en-US" dirty="0"/>
              <a:t>    map&lt;int, stack&lt;list&lt;int&gt;::iterator&gt;&gt; </a:t>
            </a:r>
            <a:r>
              <a:rPr lang="en-US" dirty="0" err="1"/>
              <a:t>m_ValueMap</a:t>
            </a:r>
            <a:r>
              <a:rPr lang="en-US" dirty="0"/>
              <a:t>;</a:t>
            </a:r>
          </a:p>
          <a:p>
            <a:pPr marL="0" indent="0">
              <a:buNone/>
            </a:pPr>
            <a:r>
              <a:rPr lang="en-US" dirty="0"/>
              <a:t>    list&lt;int&gt; </a:t>
            </a:r>
            <a:r>
              <a:rPr lang="en-US" dirty="0" err="1"/>
              <a:t>m_Stack</a:t>
            </a:r>
            <a:r>
              <a:rPr lang="en-US" dirty="0"/>
              <a:t>;</a:t>
            </a:r>
          </a:p>
          <a:p>
            <a:pPr marL="0" indent="0">
              <a:buNone/>
            </a:pPr>
            <a:r>
              <a:rPr lang="en-US" dirty="0"/>
              <a:t>public:</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2748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86B286-033A-4B43-9358-6D5D6F3E84FD}"/>
              </a:ext>
            </a:extLst>
          </p:cNvPr>
          <p:cNvSpPr>
            <a:spLocks noGrp="1"/>
          </p:cNvSpPr>
          <p:nvPr>
            <p:ph type="title"/>
          </p:nvPr>
        </p:nvSpPr>
        <p:spPr/>
        <p:txBody>
          <a:bodyPr/>
          <a:lstStyle/>
          <a:p>
            <a:r>
              <a:rPr lang="en-US" dirty="0"/>
              <a:t>OOP and Data Model</a:t>
            </a:r>
          </a:p>
        </p:txBody>
      </p:sp>
    </p:spTree>
    <p:extLst>
      <p:ext uri="{BB962C8B-B14F-4D97-AF65-F5344CB8AC3E}">
        <p14:creationId xmlns:p14="http://schemas.microsoft.com/office/powerpoint/2010/main" val="318142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LRU Algorithm</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a:bodyPr>
          <a:lstStyle/>
          <a:p>
            <a:pPr marL="0" indent="0">
              <a:buNone/>
            </a:pPr>
            <a:r>
              <a:rPr lang="en-US" dirty="0">
                <a:hlinkClick r:id="rId2"/>
              </a:rPr>
              <a:t>https://leetcode.com/problems/lru-cache/description/</a:t>
            </a:r>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241352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LRU Algorithm</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lnSpcReduction="10000"/>
          </a:bodyPr>
          <a:lstStyle/>
          <a:p>
            <a:pPr marL="0" indent="0">
              <a:buNone/>
            </a:pPr>
            <a:r>
              <a:rPr lang="en-US" dirty="0"/>
              <a:t>class </a:t>
            </a:r>
            <a:r>
              <a:rPr lang="en-US" dirty="0" err="1"/>
              <a:t>LRUCache</a:t>
            </a:r>
            <a:endParaRPr lang="en-US" dirty="0"/>
          </a:p>
          <a:p>
            <a:pPr marL="0" indent="0">
              <a:buNone/>
            </a:pPr>
            <a:r>
              <a:rPr lang="en-US" dirty="0"/>
              <a:t>{</a:t>
            </a:r>
          </a:p>
          <a:p>
            <a:pPr marL="0" indent="0">
              <a:buNone/>
            </a:pPr>
            <a:r>
              <a:rPr lang="en-US" dirty="0"/>
              <a:t>private:</a:t>
            </a:r>
          </a:p>
          <a:p>
            <a:pPr marL="0" indent="0">
              <a:buNone/>
            </a:pPr>
            <a:r>
              <a:rPr lang="en-US" dirty="0"/>
              <a:t>    </a:t>
            </a:r>
            <a:r>
              <a:rPr lang="en-US" dirty="0" err="1"/>
              <a:t>size_t</a:t>
            </a:r>
            <a:r>
              <a:rPr lang="en-US" dirty="0"/>
              <a:t> </a:t>
            </a:r>
            <a:r>
              <a:rPr lang="en-US" dirty="0" err="1"/>
              <a:t>m_Capacity</a:t>
            </a:r>
            <a:r>
              <a:rPr lang="en-US" dirty="0"/>
              <a:t>;</a:t>
            </a:r>
          </a:p>
          <a:p>
            <a:pPr marL="0" indent="0">
              <a:buNone/>
            </a:pPr>
            <a:r>
              <a:rPr lang="en-US" dirty="0"/>
              <a:t>    list&lt;pair&lt;int, int&gt;&gt; </a:t>
            </a:r>
            <a:r>
              <a:rPr lang="en-US" dirty="0" err="1"/>
              <a:t>m_List</a:t>
            </a:r>
            <a:r>
              <a:rPr lang="en-US" dirty="0"/>
              <a:t>;</a:t>
            </a:r>
          </a:p>
          <a:p>
            <a:pPr marL="0" indent="0">
              <a:buNone/>
            </a:pPr>
            <a:r>
              <a:rPr lang="en-US" dirty="0"/>
              <a:t>    map&lt;int, list&lt;pair&lt;int, int&gt;&gt;::iterator&gt; </a:t>
            </a:r>
            <a:r>
              <a:rPr lang="en-US" dirty="0" err="1"/>
              <a:t>m_map</a:t>
            </a:r>
            <a:r>
              <a:rPr lang="en-US" dirty="0"/>
              <a:t>;</a:t>
            </a:r>
          </a:p>
          <a:p>
            <a:pPr marL="0" indent="0">
              <a:buNone/>
            </a:pPr>
            <a:r>
              <a:rPr lang="en-US" dirty="0"/>
              <a:t>public:</a:t>
            </a:r>
          </a:p>
          <a:p>
            <a:pPr marL="0" indent="0">
              <a:buNone/>
            </a:pPr>
            <a:r>
              <a:rPr lang="en-US" dirty="0"/>
              <a:t>   …</a:t>
            </a:r>
          </a:p>
          <a:p>
            <a:pPr marL="0" indent="0">
              <a:buNone/>
            </a:pPr>
            <a:r>
              <a:rPr lang="en-US" dirty="0"/>
              <a:t>};</a:t>
            </a:r>
          </a:p>
          <a:p>
            <a:endParaRPr lang="en-US" dirty="0"/>
          </a:p>
          <a:p>
            <a:endParaRPr lang="en-US" dirty="0"/>
          </a:p>
        </p:txBody>
      </p:sp>
    </p:spTree>
    <p:extLst>
      <p:ext uri="{BB962C8B-B14F-4D97-AF65-F5344CB8AC3E}">
        <p14:creationId xmlns:p14="http://schemas.microsoft.com/office/powerpoint/2010/main" val="1517040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Flatten 2D Vector</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a:bodyPr>
          <a:lstStyle/>
          <a:p>
            <a:pPr marL="0" indent="0">
              <a:buNone/>
            </a:pPr>
            <a:r>
              <a:rPr lang="en-US" dirty="0">
                <a:hlinkClick r:id="rId2"/>
              </a:rPr>
              <a:t>https://leetcode.com/problems/flatten-2d-vector/description/</a:t>
            </a:r>
            <a:endParaRPr lang="en-US" dirty="0"/>
          </a:p>
          <a:p>
            <a:endParaRPr lang="en-US" dirty="0"/>
          </a:p>
        </p:txBody>
      </p:sp>
    </p:spTree>
    <p:extLst>
      <p:ext uri="{BB962C8B-B14F-4D97-AF65-F5344CB8AC3E}">
        <p14:creationId xmlns:p14="http://schemas.microsoft.com/office/powerpoint/2010/main" val="3083072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Flatten 2D Vector</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a:bodyPr>
          <a:lstStyle/>
          <a:p>
            <a:pPr marL="0" indent="0">
              <a:buNone/>
            </a:pPr>
            <a:r>
              <a:rPr lang="en-US" dirty="0"/>
              <a:t>class Vector2D</a:t>
            </a:r>
          </a:p>
          <a:p>
            <a:pPr marL="0" indent="0">
              <a:buNone/>
            </a:pPr>
            <a:r>
              <a:rPr lang="en-US" dirty="0"/>
              <a:t>{</a:t>
            </a:r>
          </a:p>
          <a:p>
            <a:pPr marL="0" indent="0">
              <a:buNone/>
            </a:pPr>
            <a:r>
              <a:rPr lang="en-US" dirty="0"/>
              <a:t>private:</a:t>
            </a:r>
          </a:p>
          <a:p>
            <a:pPr marL="0" indent="0">
              <a:buNone/>
            </a:pPr>
            <a:r>
              <a:rPr lang="en-US" dirty="0"/>
              <a:t>    </a:t>
            </a:r>
            <a:r>
              <a:rPr lang="en-US" dirty="0" err="1"/>
              <a:t>size_t</a:t>
            </a:r>
            <a:r>
              <a:rPr lang="en-US" dirty="0"/>
              <a:t> </a:t>
            </a:r>
            <a:r>
              <a:rPr lang="en-US" dirty="0" err="1"/>
              <a:t>m_Row</a:t>
            </a:r>
            <a:r>
              <a:rPr lang="en-US" dirty="0"/>
              <a:t>;</a:t>
            </a:r>
          </a:p>
          <a:p>
            <a:pPr marL="0" indent="0">
              <a:buNone/>
            </a:pPr>
            <a:r>
              <a:rPr lang="en-US" dirty="0"/>
              <a:t>    </a:t>
            </a:r>
            <a:r>
              <a:rPr lang="en-US" dirty="0" err="1"/>
              <a:t>size_t</a:t>
            </a:r>
            <a:r>
              <a:rPr lang="en-US" dirty="0"/>
              <a:t> </a:t>
            </a:r>
            <a:r>
              <a:rPr lang="en-US" dirty="0" err="1"/>
              <a:t>m_Col</a:t>
            </a:r>
            <a:r>
              <a:rPr lang="en-US" dirty="0"/>
              <a:t>;</a:t>
            </a:r>
          </a:p>
          <a:p>
            <a:pPr marL="0" indent="0">
              <a:buNone/>
            </a:pPr>
            <a:r>
              <a:rPr lang="en-US" dirty="0"/>
              <a:t>    vector&lt;vector&lt;int&gt;&gt; </a:t>
            </a:r>
            <a:r>
              <a:rPr lang="en-US" dirty="0" err="1"/>
              <a:t>m_Vector</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782493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Random Point in Non-overlapping Rectangles</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a:bodyPr>
          <a:lstStyle/>
          <a:p>
            <a:pPr marL="0" indent="0">
              <a:buNone/>
            </a:pPr>
            <a:r>
              <a:rPr lang="en-US" dirty="0">
                <a:hlinkClick r:id="rId2"/>
              </a:rPr>
              <a:t>https://leetcode.com/problems/random-point-in-non-overlapping-rectangles/description/</a:t>
            </a:r>
            <a:endParaRPr lang="en-US" dirty="0"/>
          </a:p>
          <a:p>
            <a:endParaRPr lang="en-US" dirty="0"/>
          </a:p>
          <a:p>
            <a:endParaRPr lang="en-US" dirty="0"/>
          </a:p>
        </p:txBody>
      </p:sp>
    </p:spTree>
    <p:extLst>
      <p:ext uri="{BB962C8B-B14F-4D97-AF65-F5344CB8AC3E}">
        <p14:creationId xmlns:p14="http://schemas.microsoft.com/office/powerpoint/2010/main" val="3040134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LFU Cache</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a:bodyPr>
          <a:lstStyle/>
          <a:p>
            <a:pPr marL="0" indent="0">
              <a:buNone/>
            </a:pPr>
            <a:r>
              <a:rPr lang="en-US" dirty="0">
                <a:hlinkClick r:id="rId2"/>
              </a:rPr>
              <a:t>https://leetcode.com/problems/lfu-cache/description/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29427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LFU Cache</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a:xfrm>
            <a:off x="838200" y="1825625"/>
            <a:ext cx="10515600" cy="4397622"/>
          </a:xfrm>
        </p:spPr>
        <p:txBody>
          <a:bodyPr>
            <a:normAutofit fontScale="77500" lnSpcReduction="20000"/>
          </a:bodyPr>
          <a:lstStyle/>
          <a:p>
            <a:pPr marL="0" indent="0">
              <a:buNone/>
            </a:pPr>
            <a:r>
              <a:rPr lang="en-US" dirty="0"/>
              <a:t>class </a:t>
            </a:r>
            <a:r>
              <a:rPr lang="en-US" dirty="0" err="1"/>
              <a:t>LFUCache</a:t>
            </a:r>
            <a:endParaRPr lang="en-US" dirty="0"/>
          </a:p>
          <a:p>
            <a:pPr marL="0" indent="0">
              <a:buNone/>
            </a:pPr>
            <a:r>
              <a:rPr lang="en-US" dirty="0"/>
              <a:t>{</a:t>
            </a:r>
          </a:p>
          <a:p>
            <a:pPr marL="0" indent="0">
              <a:buNone/>
            </a:pPr>
            <a:r>
              <a:rPr lang="en-US" dirty="0"/>
              <a:t>private:</a:t>
            </a:r>
          </a:p>
          <a:p>
            <a:pPr marL="0" indent="0">
              <a:buNone/>
            </a:pPr>
            <a:r>
              <a:rPr lang="en-US" dirty="0"/>
              <a:t>    </a:t>
            </a:r>
            <a:r>
              <a:rPr lang="en-US" dirty="0" err="1"/>
              <a:t>size_t</a:t>
            </a:r>
            <a:r>
              <a:rPr lang="en-US" dirty="0"/>
              <a:t> </a:t>
            </a:r>
            <a:r>
              <a:rPr lang="en-US" dirty="0" err="1"/>
              <a:t>m_capacity</a:t>
            </a:r>
            <a:r>
              <a:rPr lang="en-US" dirty="0"/>
              <a:t>;</a:t>
            </a:r>
          </a:p>
          <a:p>
            <a:pPr marL="0" indent="0">
              <a:buNone/>
            </a:pPr>
            <a:r>
              <a:rPr lang="en-US" dirty="0"/>
              <a:t>    int </a:t>
            </a:r>
            <a:r>
              <a:rPr lang="en-US" dirty="0" err="1"/>
              <a:t>m_minFreq</a:t>
            </a:r>
            <a:r>
              <a:rPr lang="en-US" dirty="0"/>
              <a:t>;</a:t>
            </a:r>
          </a:p>
          <a:p>
            <a:pPr marL="0" indent="0">
              <a:buNone/>
            </a:pPr>
            <a:r>
              <a:rPr lang="en-US" dirty="0"/>
              <a:t>    // map key to the frequency list position</a:t>
            </a:r>
          </a:p>
          <a:p>
            <a:pPr marL="0" indent="0">
              <a:buNone/>
            </a:pPr>
            <a:r>
              <a:rPr lang="en-US" dirty="0"/>
              <a:t>    </a:t>
            </a:r>
            <a:r>
              <a:rPr lang="en-US" dirty="0" err="1"/>
              <a:t>unordered_map</a:t>
            </a:r>
            <a:r>
              <a:rPr lang="en-US" dirty="0"/>
              <a:t>&lt;int, pair&lt;int, list&lt;pair&lt;int, int&gt;&gt;::iterator&gt;&gt; </a:t>
            </a:r>
            <a:r>
              <a:rPr lang="en-US" dirty="0" err="1"/>
              <a:t>m_keyMap</a:t>
            </a:r>
            <a:r>
              <a:rPr lang="en-US" dirty="0"/>
              <a:t>;</a:t>
            </a:r>
          </a:p>
          <a:p>
            <a:pPr marL="0" indent="0">
              <a:buNone/>
            </a:pPr>
            <a:r>
              <a:rPr lang="en-US" dirty="0"/>
              <a:t>    // map frequency to the value list</a:t>
            </a:r>
          </a:p>
          <a:p>
            <a:pPr marL="0" indent="0">
              <a:buNone/>
            </a:pPr>
            <a:r>
              <a:rPr lang="en-US" dirty="0"/>
              <a:t>    </a:t>
            </a:r>
            <a:r>
              <a:rPr lang="en-US" dirty="0" err="1"/>
              <a:t>unordered_map</a:t>
            </a:r>
            <a:r>
              <a:rPr lang="en-US" dirty="0"/>
              <a:t>&lt;int, list&lt;pair&lt;int, int&gt;&gt;&gt; </a:t>
            </a:r>
            <a:r>
              <a:rPr lang="en-US" dirty="0" err="1"/>
              <a:t>m_freqMap</a:t>
            </a:r>
            <a:r>
              <a:rPr lang="en-US" dirty="0"/>
              <a:t>;</a:t>
            </a:r>
          </a:p>
          <a:p>
            <a:pPr marL="0" indent="0">
              <a:buNone/>
            </a:pPr>
            <a:r>
              <a:rPr lang="en-US" dirty="0"/>
              <a:t>public:</a:t>
            </a:r>
          </a:p>
          <a:p>
            <a:pPr marL="0" indent="0">
              <a:buNone/>
            </a:pPr>
            <a:r>
              <a:rPr lang="en-US" dirty="0"/>
              <a:t>    ...</a:t>
            </a:r>
          </a:p>
          <a:p>
            <a:pPr marL="0" indent="0">
              <a:buNone/>
            </a:pPr>
            <a:r>
              <a:rPr lang="en-US" dirty="0"/>
              <a:t>};</a:t>
            </a:r>
          </a:p>
          <a:p>
            <a:pPr marL="0" indent="0">
              <a:buNone/>
            </a:pPr>
            <a:endParaRPr lang="en-US" dirty="0"/>
          </a:p>
          <a:p>
            <a:endParaRPr lang="en-US" dirty="0"/>
          </a:p>
        </p:txBody>
      </p:sp>
    </p:spTree>
    <p:extLst>
      <p:ext uri="{BB962C8B-B14F-4D97-AF65-F5344CB8AC3E}">
        <p14:creationId xmlns:p14="http://schemas.microsoft.com/office/powerpoint/2010/main" val="2174697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F12A3-ABE0-45AD-A9F8-E743FB080F4B}"/>
              </a:ext>
            </a:extLst>
          </p:cNvPr>
          <p:cNvSpPr>
            <a:spLocks noGrp="1"/>
          </p:cNvSpPr>
          <p:nvPr>
            <p:ph type="title"/>
          </p:nvPr>
        </p:nvSpPr>
        <p:spPr/>
        <p:txBody>
          <a:bodyPr/>
          <a:lstStyle/>
          <a:p>
            <a:r>
              <a:rPr lang="en-US" dirty="0"/>
              <a:t>Common Knowledge</a:t>
            </a:r>
          </a:p>
        </p:txBody>
      </p:sp>
    </p:spTree>
    <p:extLst>
      <p:ext uri="{BB962C8B-B14F-4D97-AF65-F5344CB8AC3E}">
        <p14:creationId xmlns:p14="http://schemas.microsoft.com/office/powerpoint/2010/main" val="3508064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F12A3-ABE0-45AD-A9F8-E743FB080F4B}"/>
              </a:ext>
            </a:extLst>
          </p:cNvPr>
          <p:cNvSpPr>
            <a:spLocks noGrp="1"/>
          </p:cNvSpPr>
          <p:nvPr>
            <p:ph type="title"/>
          </p:nvPr>
        </p:nvSpPr>
        <p:spPr/>
        <p:txBody>
          <a:bodyPr/>
          <a:lstStyle/>
          <a:p>
            <a:r>
              <a:rPr lang="en-US" dirty="0"/>
              <a:t>Difference Between Abstract and Template</a:t>
            </a:r>
          </a:p>
        </p:txBody>
      </p:sp>
      <p:sp>
        <p:nvSpPr>
          <p:cNvPr id="2" name="Text Placeholder 1">
            <a:extLst>
              <a:ext uri="{FF2B5EF4-FFF2-40B4-BE49-F238E27FC236}">
                <a16:creationId xmlns:a16="http://schemas.microsoft.com/office/drawing/2014/main" id="{529064F6-CA0F-44DD-9699-E7123E05F4EB}"/>
              </a:ext>
            </a:extLst>
          </p:cNvPr>
          <p:cNvSpPr>
            <a:spLocks noGrp="1"/>
          </p:cNvSpPr>
          <p:nvPr>
            <p:ph type="body" idx="1"/>
          </p:nvPr>
        </p:nvSpPr>
        <p:spPr/>
        <p:txBody>
          <a:bodyPr/>
          <a:lstStyle/>
          <a:p>
            <a:r>
              <a:rPr lang="en-US" dirty="0"/>
              <a:t>Abstract</a:t>
            </a:r>
          </a:p>
        </p:txBody>
      </p:sp>
      <p:sp>
        <p:nvSpPr>
          <p:cNvPr id="3" name="Content Placeholder 2">
            <a:extLst>
              <a:ext uri="{FF2B5EF4-FFF2-40B4-BE49-F238E27FC236}">
                <a16:creationId xmlns:a16="http://schemas.microsoft.com/office/drawing/2014/main" id="{8927E447-6035-4AF4-8F95-FF9EB80DB219}"/>
              </a:ext>
            </a:extLst>
          </p:cNvPr>
          <p:cNvSpPr>
            <a:spLocks noGrp="1"/>
          </p:cNvSpPr>
          <p:nvPr>
            <p:ph sz="half" idx="2"/>
          </p:nvPr>
        </p:nvSpPr>
        <p:spPr/>
        <p:txBody>
          <a:bodyPr>
            <a:normAutofit/>
          </a:bodyPr>
          <a:lstStyle/>
          <a:p>
            <a:r>
              <a:rPr lang="en-US" sz="2000" dirty="0"/>
              <a:t>Interfaces are explicit and focus on function signatures. </a:t>
            </a:r>
          </a:p>
          <a:p>
            <a:r>
              <a:rPr lang="en-US" sz="2000" dirty="0"/>
              <a:t>Polymorphism occurs at runtime through virtual functions.</a:t>
            </a:r>
          </a:p>
          <a:p>
            <a:r>
              <a:rPr lang="en-US" sz="2000" dirty="0"/>
              <a:t>Inheritance is "vertical" and goes down, from the abstract to the more and more concrete. A shape, a triangle, an equilateral triangle.</a:t>
            </a:r>
          </a:p>
        </p:txBody>
      </p:sp>
      <p:sp>
        <p:nvSpPr>
          <p:cNvPr id="5" name="Text Placeholder 4">
            <a:extLst>
              <a:ext uri="{FF2B5EF4-FFF2-40B4-BE49-F238E27FC236}">
                <a16:creationId xmlns:a16="http://schemas.microsoft.com/office/drawing/2014/main" id="{026C41D0-165A-4340-BDBB-6D5CF589C39C}"/>
              </a:ext>
            </a:extLst>
          </p:cNvPr>
          <p:cNvSpPr>
            <a:spLocks noGrp="1"/>
          </p:cNvSpPr>
          <p:nvPr>
            <p:ph type="body" sz="quarter" idx="3"/>
          </p:nvPr>
        </p:nvSpPr>
        <p:spPr/>
        <p:txBody>
          <a:bodyPr/>
          <a:lstStyle/>
          <a:p>
            <a:r>
              <a:rPr lang="en-US" dirty="0"/>
              <a:t>Template</a:t>
            </a:r>
          </a:p>
        </p:txBody>
      </p:sp>
      <p:sp>
        <p:nvSpPr>
          <p:cNvPr id="6" name="Content Placeholder 5">
            <a:extLst>
              <a:ext uri="{FF2B5EF4-FFF2-40B4-BE49-F238E27FC236}">
                <a16:creationId xmlns:a16="http://schemas.microsoft.com/office/drawing/2014/main" id="{4986A56D-B026-4850-B5FC-5F0AB5D66D42}"/>
              </a:ext>
            </a:extLst>
          </p:cNvPr>
          <p:cNvSpPr>
            <a:spLocks noGrp="1"/>
          </p:cNvSpPr>
          <p:nvPr>
            <p:ph sz="quarter" idx="4"/>
          </p:nvPr>
        </p:nvSpPr>
        <p:spPr/>
        <p:txBody>
          <a:bodyPr>
            <a:normAutofit/>
          </a:bodyPr>
          <a:lstStyle/>
          <a:p>
            <a:r>
              <a:rPr lang="en-US" sz="2000" dirty="0"/>
              <a:t>For template parameters, interfaces are implicit and based on valid expressions.</a:t>
            </a:r>
          </a:p>
          <a:p>
            <a:r>
              <a:rPr lang="en-US" sz="2000" dirty="0"/>
              <a:t> Polymorphism occurs during compilation through template instantiation and function overloading resolution.</a:t>
            </a:r>
          </a:p>
          <a:p>
            <a:r>
              <a:rPr lang="en-US" sz="2000" dirty="0"/>
              <a:t>Templates are "horizontal" and define parallel instances of code that knowns nothing of each other. Sorting integers is formally the same as sorting doubles and sorting strings, but those are three entirely different functions.</a:t>
            </a:r>
          </a:p>
        </p:txBody>
      </p:sp>
    </p:spTree>
    <p:extLst>
      <p:ext uri="{BB962C8B-B14F-4D97-AF65-F5344CB8AC3E}">
        <p14:creationId xmlns:p14="http://schemas.microsoft.com/office/powerpoint/2010/main" val="2915967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F12A3-ABE0-45AD-A9F8-E743FB080F4B}"/>
              </a:ext>
            </a:extLst>
          </p:cNvPr>
          <p:cNvSpPr>
            <a:spLocks noGrp="1"/>
          </p:cNvSpPr>
          <p:nvPr>
            <p:ph type="title"/>
          </p:nvPr>
        </p:nvSpPr>
        <p:spPr/>
        <p:txBody>
          <a:bodyPr/>
          <a:lstStyle/>
          <a:p>
            <a:r>
              <a:rPr lang="en-US" dirty="0"/>
              <a:t>Difference Between Abstract and Interface</a:t>
            </a:r>
          </a:p>
        </p:txBody>
      </p:sp>
      <p:sp>
        <p:nvSpPr>
          <p:cNvPr id="2" name="Text Placeholder 1">
            <a:extLst>
              <a:ext uri="{FF2B5EF4-FFF2-40B4-BE49-F238E27FC236}">
                <a16:creationId xmlns:a16="http://schemas.microsoft.com/office/drawing/2014/main" id="{529064F6-CA0F-44DD-9699-E7123E05F4EB}"/>
              </a:ext>
            </a:extLst>
          </p:cNvPr>
          <p:cNvSpPr>
            <a:spLocks noGrp="1"/>
          </p:cNvSpPr>
          <p:nvPr>
            <p:ph type="body" idx="1"/>
          </p:nvPr>
        </p:nvSpPr>
        <p:spPr/>
        <p:txBody>
          <a:bodyPr/>
          <a:lstStyle/>
          <a:p>
            <a:r>
              <a:rPr lang="en-US" dirty="0"/>
              <a:t>Interface</a:t>
            </a:r>
          </a:p>
        </p:txBody>
      </p:sp>
      <p:sp>
        <p:nvSpPr>
          <p:cNvPr id="3" name="Content Placeholder 2">
            <a:extLst>
              <a:ext uri="{FF2B5EF4-FFF2-40B4-BE49-F238E27FC236}">
                <a16:creationId xmlns:a16="http://schemas.microsoft.com/office/drawing/2014/main" id="{8927E447-6035-4AF4-8F95-FF9EB80DB219}"/>
              </a:ext>
            </a:extLst>
          </p:cNvPr>
          <p:cNvSpPr>
            <a:spLocks noGrp="1"/>
          </p:cNvSpPr>
          <p:nvPr>
            <p:ph sz="half" idx="2"/>
          </p:nvPr>
        </p:nvSpPr>
        <p:spPr/>
        <p:txBody>
          <a:bodyPr>
            <a:normAutofit fontScale="92500" lnSpcReduction="20000"/>
          </a:bodyPr>
          <a:lstStyle/>
          <a:p>
            <a:r>
              <a:rPr lang="en-US" sz="2000" dirty="0"/>
              <a:t>Interface can have only abstract methods</a:t>
            </a:r>
          </a:p>
          <a:p>
            <a:r>
              <a:rPr lang="en-US" sz="2000" dirty="0"/>
              <a:t>Interface has only static and final variables.</a:t>
            </a:r>
          </a:p>
          <a:p>
            <a:r>
              <a:rPr lang="en-US" sz="2000" dirty="0"/>
              <a:t>Interface can’t provide the implementation of abstract class.</a:t>
            </a:r>
          </a:p>
          <a:p>
            <a:r>
              <a:rPr lang="en-US" sz="2000" dirty="0"/>
              <a:t>A Java interface can be implemented using keyword “implements”.</a:t>
            </a:r>
          </a:p>
          <a:p>
            <a:r>
              <a:rPr lang="en-US" sz="2000" dirty="0"/>
              <a:t>An interface can extend another Java interface only.</a:t>
            </a:r>
          </a:p>
          <a:p>
            <a:r>
              <a:rPr lang="en-US" sz="2000" dirty="0"/>
              <a:t>Members of a Java interface are public by default</a:t>
            </a:r>
          </a:p>
        </p:txBody>
      </p:sp>
      <p:sp>
        <p:nvSpPr>
          <p:cNvPr id="5" name="Text Placeholder 4">
            <a:extLst>
              <a:ext uri="{FF2B5EF4-FFF2-40B4-BE49-F238E27FC236}">
                <a16:creationId xmlns:a16="http://schemas.microsoft.com/office/drawing/2014/main" id="{026C41D0-165A-4340-BDBB-6D5CF589C39C}"/>
              </a:ext>
            </a:extLst>
          </p:cNvPr>
          <p:cNvSpPr>
            <a:spLocks noGrp="1"/>
          </p:cNvSpPr>
          <p:nvPr>
            <p:ph type="body" sz="quarter" idx="3"/>
          </p:nvPr>
        </p:nvSpPr>
        <p:spPr/>
        <p:txBody>
          <a:bodyPr/>
          <a:lstStyle/>
          <a:p>
            <a:r>
              <a:rPr lang="en-US" dirty="0"/>
              <a:t>Abstract</a:t>
            </a:r>
          </a:p>
        </p:txBody>
      </p:sp>
      <p:sp>
        <p:nvSpPr>
          <p:cNvPr id="6" name="Content Placeholder 5">
            <a:extLst>
              <a:ext uri="{FF2B5EF4-FFF2-40B4-BE49-F238E27FC236}">
                <a16:creationId xmlns:a16="http://schemas.microsoft.com/office/drawing/2014/main" id="{4986A56D-B026-4850-B5FC-5F0AB5D66D42}"/>
              </a:ext>
            </a:extLst>
          </p:cNvPr>
          <p:cNvSpPr>
            <a:spLocks noGrp="1"/>
          </p:cNvSpPr>
          <p:nvPr>
            <p:ph sz="quarter" idx="4"/>
          </p:nvPr>
        </p:nvSpPr>
        <p:spPr/>
        <p:txBody>
          <a:bodyPr>
            <a:normAutofit fontScale="92500" lnSpcReduction="20000"/>
          </a:bodyPr>
          <a:lstStyle/>
          <a:p>
            <a:r>
              <a:rPr lang="en-US" sz="2000" dirty="0"/>
              <a:t>Abstract class can have abstract and non-abstract methods. From Java 8, it can have default and static methods also.</a:t>
            </a:r>
          </a:p>
          <a:p>
            <a:r>
              <a:rPr lang="en-US" sz="2000" dirty="0"/>
              <a:t>Abstract class can have final, non-final, static and non-static variables.</a:t>
            </a:r>
          </a:p>
          <a:p>
            <a:r>
              <a:rPr lang="en-US" sz="2000" dirty="0"/>
              <a:t>Abstract class can provide the implementation of interface.</a:t>
            </a:r>
          </a:p>
          <a:p>
            <a:r>
              <a:rPr lang="en-US" sz="2000" dirty="0"/>
              <a:t>Abstract class can be extended using keyword “extends”.</a:t>
            </a:r>
          </a:p>
          <a:p>
            <a:r>
              <a:rPr lang="en-US" sz="2000" dirty="0"/>
              <a:t>Abstract class can extend another Java class and implement multiple Java interfaces.</a:t>
            </a:r>
          </a:p>
          <a:p>
            <a:r>
              <a:rPr lang="en-US" sz="2000" dirty="0"/>
              <a:t>A Java abstract class can have class members like private, protected, etc.</a:t>
            </a:r>
          </a:p>
        </p:txBody>
      </p:sp>
    </p:spTree>
    <p:extLst>
      <p:ext uri="{BB962C8B-B14F-4D97-AF65-F5344CB8AC3E}">
        <p14:creationId xmlns:p14="http://schemas.microsoft.com/office/powerpoint/2010/main" val="20880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3AA-ABD9-43CD-8B99-39B3727DCD6B}"/>
              </a:ext>
            </a:extLst>
          </p:cNvPr>
          <p:cNvSpPr>
            <a:spLocks noGrp="1"/>
          </p:cNvSpPr>
          <p:nvPr>
            <p:ph type="title"/>
          </p:nvPr>
        </p:nvSpPr>
        <p:spPr/>
        <p:txBody>
          <a:bodyPr/>
          <a:lstStyle/>
          <a:p>
            <a:r>
              <a:rPr lang="en-US" dirty="0"/>
              <a:t>OOP design</a:t>
            </a:r>
          </a:p>
        </p:txBody>
      </p:sp>
      <p:sp>
        <p:nvSpPr>
          <p:cNvPr id="3" name="Content Placeholder 2">
            <a:extLst>
              <a:ext uri="{FF2B5EF4-FFF2-40B4-BE49-F238E27FC236}">
                <a16:creationId xmlns:a16="http://schemas.microsoft.com/office/drawing/2014/main" id="{73944391-E8FD-413E-89ED-147243A4A496}"/>
              </a:ext>
            </a:extLst>
          </p:cNvPr>
          <p:cNvSpPr>
            <a:spLocks noGrp="1"/>
          </p:cNvSpPr>
          <p:nvPr>
            <p:ph idx="1"/>
          </p:nvPr>
        </p:nvSpPr>
        <p:spPr/>
        <p:txBody>
          <a:bodyPr/>
          <a:lstStyle/>
          <a:p>
            <a:r>
              <a:rPr lang="en-US" dirty="0"/>
              <a:t>This step happens in the Application layer or Business logic layer</a:t>
            </a:r>
          </a:p>
          <a:p>
            <a:r>
              <a:rPr lang="en-US" dirty="0"/>
              <a:t>A easy tips</a:t>
            </a:r>
          </a:p>
          <a:p>
            <a:pPr lvl="1"/>
            <a:r>
              <a:rPr lang="en-US" dirty="0"/>
              <a:t>All nouns are classes, all verbs are method, all attributes are private members.</a:t>
            </a:r>
          </a:p>
          <a:p>
            <a:r>
              <a:rPr lang="en-US" dirty="0"/>
              <a:t>How the objects are created? Object factory?</a:t>
            </a:r>
          </a:p>
          <a:p>
            <a:pPr lvl="1"/>
            <a:r>
              <a:rPr lang="en-US" dirty="0"/>
              <a:t>Singleton Object creation?</a:t>
            </a:r>
          </a:p>
        </p:txBody>
      </p:sp>
    </p:spTree>
    <p:extLst>
      <p:ext uri="{BB962C8B-B14F-4D97-AF65-F5344CB8AC3E}">
        <p14:creationId xmlns:p14="http://schemas.microsoft.com/office/powerpoint/2010/main" val="208300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106379B1-CB34-4BA5-8B45-FD7029BFF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315" y="643466"/>
            <a:ext cx="8103370"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58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4794A6-467E-4280-A15A-85C973EC377C}"/>
              </a:ext>
            </a:extLst>
          </p:cNvPr>
          <p:cNvSpPr>
            <a:spLocks noGrp="1"/>
          </p:cNvSpPr>
          <p:nvPr>
            <p:ph type="title"/>
          </p:nvPr>
        </p:nvSpPr>
        <p:spPr/>
        <p:txBody>
          <a:bodyPr/>
          <a:lstStyle/>
          <a:p>
            <a:r>
              <a:rPr lang="en-US" b="1" dirty="0"/>
              <a:t>Single Responsibility Principle</a:t>
            </a:r>
            <a:endParaRPr lang="en-US" dirty="0"/>
          </a:p>
        </p:txBody>
      </p:sp>
      <p:sp>
        <p:nvSpPr>
          <p:cNvPr id="7" name="Content Placeholder 6">
            <a:extLst>
              <a:ext uri="{FF2B5EF4-FFF2-40B4-BE49-F238E27FC236}">
                <a16:creationId xmlns:a16="http://schemas.microsoft.com/office/drawing/2014/main" id="{CD04DB61-587F-40E3-87B5-EA4BA4B0800C}"/>
              </a:ext>
            </a:extLst>
          </p:cNvPr>
          <p:cNvSpPr>
            <a:spLocks noGrp="1"/>
          </p:cNvSpPr>
          <p:nvPr>
            <p:ph idx="1"/>
          </p:nvPr>
        </p:nvSpPr>
        <p:spPr/>
        <p:txBody>
          <a:bodyPr/>
          <a:lstStyle/>
          <a:p>
            <a:pPr marL="0" indent="0">
              <a:buNone/>
            </a:pPr>
            <a:r>
              <a:rPr lang="en-US" dirty="0"/>
              <a:t>Class should have only one reason to change. It can be changed multiple time over the period of time but within the context of that class. In simple word, it should have the contextual reason to change in the class.</a:t>
            </a:r>
          </a:p>
          <a:p>
            <a:pPr marL="0" indent="0">
              <a:buNone/>
            </a:pPr>
            <a:endParaRPr lang="en-US" dirty="0"/>
          </a:p>
        </p:txBody>
      </p:sp>
    </p:spTree>
    <p:extLst>
      <p:ext uri="{BB962C8B-B14F-4D97-AF65-F5344CB8AC3E}">
        <p14:creationId xmlns:p14="http://schemas.microsoft.com/office/powerpoint/2010/main" val="416686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04794A6-467E-4280-A15A-85C973EC377C}"/>
              </a:ext>
            </a:extLst>
          </p:cNvPr>
          <p:cNvSpPr>
            <a:spLocks noGrp="1"/>
          </p:cNvSpPr>
          <p:nvPr>
            <p:ph type="title"/>
          </p:nvPr>
        </p:nvSpPr>
        <p:spPr>
          <a:xfrm>
            <a:off x="821516" y="640263"/>
            <a:ext cx="6204984" cy="1344975"/>
          </a:xfrm>
        </p:spPr>
        <p:txBody>
          <a:bodyPr>
            <a:normAutofit/>
          </a:bodyPr>
          <a:lstStyle/>
          <a:p>
            <a:r>
              <a:rPr lang="en-US" sz="4000" b="1"/>
              <a:t>Open and Closed Principle</a:t>
            </a:r>
            <a:endParaRPr lang="en-US" sz="4000"/>
          </a:p>
        </p:txBody>
      </p:sp>
      <p:sp>
        <p:nvSpPr>
          <p:cNvPr id="7" name="Content Placeholder 6">
            <a:extLst>
              <a:ext uri="{FF2B5EF4-FFF2-40B4-BE49-F238E27FC236}">
                <a16:creationId xmlns:a16="http://schemas.microsoft.com/office/drawing/2014/main" id="{CD04DB61-587F-40E3-87B5-EA4BA4B0800C}"/>
              </a:ext>
            </a:extLst>
          </p:cNvPr>
          <p:cNvSpPr>
            <a:spLocks noGrp="1"/>
          </p:cNvSpPr>
          <p:nvPr>
            <p:ph idx="1"/>
          </p:nvPr>
        </p:nvSpPr>
        <p:spPr>
          <a:xfrm>
            <a:off x="775861" y="1700726"/>
            <a:ext cx="6204984" cy="3626917"/>
          </a:xfrm>
        </p:spPr>
        <p:txBody>
          <a:bodyPr>
            <a:normAutofit/>
          </a:bodyPr>
          <a:lstStyle/>
          <a:p>
            <a:pPr marL="0" indent="0">
              <a:buNone/>
            </a:pPr>
            <a:r>
              <a:rPr lang="en-US" sz="2400" dirty="0"/>
              <a:t>In simple term, Open for extension but closed for modification. Classes should be open for extending the functionality of the class but should not allow to touch/modify the existing functionality.</a:t>
            </a:r>
          </a:p>
          <a:p>
            <a:endParaRPr lang="en-US" sz="2400" dirty="0"/>
          </a:p>
        </p:txBody>
      </p:sp>
      <p:pic>
        <p:nvPicPr>
          <p:cNvPr id="2050" name="Picture 2" descr="https://cdn-images-1.medium.com/max/1600/1*XrzvRJTpK0y6bXTqoV9MqQ.png">
            <a:extLst>
              <a:ext uri="{FF2B5EF4-FFF2-40B4-BE49-F238E27FC236}">
                <a16:creationId xmlns:a16="http://schemas.microsoft.com/office/drawing/2014/main" id="{DE346DC4-F04D-4ABB-AAE7-4C1BE6F27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551" y="550867"/>
            <a:ext cx="4042409" cy="17980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images-1.medium.com/max/1600/1*s6KXBszk1fz95ZXd3l-_9w.png">
            <a:extLst>
              <a:ext uri="{FF2B5EF4-FFF2-40B4-BE49-F238E27FC236}">
                <a16:creationId xmlns:a16="http://schemas.microsoft.com/office/drawing/2014/main" id="{B9EFBCD9-19B9-46BB-B2C3-E159DBEB4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573" y="3831602"/>
            <a:ext cx="9748544" cy="270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82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4794A6-467E-4280-A15A-85C973EC377C}"/>
              </a:ext>
            </a:extLst>
          </p:cNvPr>
          <p:cNvSpPr>
            <a:spLocks noGrp="1"/>
          </p:cNvSpPr>
          <p:nvPr>
            <p:ph type="title"/>
          </p:nvPr>
        </p:nvSpPr>
        <p:spPr>
          <a:xfrm>
            <a:off x="838200" y="365125"/>
            <a:ext cx="10515600" cy="1325563"/>
          </a:xfrm>
        </p:spPr>
        <p:txBody>
          <a:bodyPr>
            <a:normAutofit/>
          </a:bodyPr>
          <a:lstStyle/>
          <a:p>
            <a:r>
              <a:rPr lang="en-US" b="1" dirty="0"/>
              <a:t> </a:t>
            </a:r>
            <a:r>
              <a:rPr lang="en-US" b="1" dirty="0" err="1"/>
              <a:t>Liskov</a:t>
            </a:r>
            <a:r>
              <a:rPr lang="en-US" b="1" dirty="0"/>
              <a:t> Substitution Principle</a:t>
            </a:r>
          </a:p>
        </p:txBody>
      </p:sp>
      <p:sp>
        <p:nvSpPr>
          <p:cNvPr id="7" name="Content Placeholder 6">
            <a:extLst>
              <a:ext uri="{FF2B5EF4-FFF2-40B4-BE49-F238E27FC236}">
                <a16:creationId xmlns:a16="http://schemas.microsoft.com/office/drawing/2014/main" id="{CD04DB61-587F-40E3-87B5-EA4BA4B0800C}"/>
              </a:ext>
            </a:extLst>
          </p:cNvPr>
          <p:cNvSpPr>
            <a:spLocks noGrp="1"/>
          </p:cNvSpPr>
          <p:nvPr>
            <p:ph idx="1"/>
          </p:nvPr>
        </p:nvSpPr>
        <p:spPr>
          <a:xfrm>
            <a:off x="972343" y="1580436"/>
            <a:ext cx="3423459" cy="4351338"/>
          </a:xfrm>
        </p:spPr>
        <p:txBody>
          <a:bodyPr>
            <a:normAutofit/>
          </a:bodyPr>
          <a:lstStyle/>
          <a:p>
            <a:pPr marL="0" indent="0">
              <a:buNone/>
            </a:pPr>
            <a:r>
              <a:rPr lang="en-US" sz="2000" dirty="0" err="1"/>
              <a:t>Liskov's</a:t>
            </a:r>
            <a:r>
              <a:rPr lang="en-US" sz="2000" dirty="0"/>
              <a:t> notion of a </a:t>
            </a:r>
            <a:r>
              <a:rPr lang="en-US" sz="2000" dirty="0" err="1"/>
              <a:t>behavioural</a:t>
            </a:r>
            <a:r>
              <a:rPr lang="en-US" sz="2000" dirty="0"/>
              <a:t> subtype defines a notion of substitutability for objects; that is, if </a:t>
            </a:r>
            <a:r>
              <a:rPr lang="en-US" sz="2000" i="1" dirty="0"/>
              <a:t>S</a:t>
            </a:r>
            <a:r>
              <a:rPr lang="en-US" sz="2000" dirty="0"/>
              <a:t> is a subtype of </a:t>
            </a:r>
            <a:r>
              <a:rPr lang="en-US" sz="2000" i="1" dirty="0"/>
              <a:t>T</a:t>
            </a:r>
            <a:r>
              <a:rPr lang="en-US" sz="2000" dirty="0"/>
              <a:t>, then objects of type </a:t>
            </a:r>
            <a:r>
              <a:rPr lang="en-US" sz="2000" i="1" dirty="0"/>
              <a:t>T</a:t>
            </a:r>
            <a:r>
              <a:rPr lang="en-US" sz="2000" dirty="0"/>
              <a:t> in a program may be replaced with objects of type </a:t>
            </a:r>
            <a:r>
              <a:rPr lang="en-US" sz="2000" i="1" dirty="0"/>
              <a:t>S</a:t>
            </a:r>
            <a:r>
              <a:rPr lang="en-US" sz="2000" dirty="0"/>
              <a:t> without altering any of the desirable properties of that program.</a:t>
            </a:r>
          </a:p>
        </p:txBody>
      </p:sp>
      <p:pic>
        <p:nvPicPr>
          <p:cNvPr id="3074" name="Picture 2" descr="LSP violation example: A violation of LSP causing a violation of OCP &lt;ul&gt;&lt;ul&gt;&lt;li&gt;public enum ShapeType {square, circle}; &lt;...">
            <a:extLst>
              <a:ext uri="{FF2B5EF4-FFF2-40B4-BE49-F238E27FC236}">
                <a16:creationId xmlns:a16="http://schemas.microsoft.com/office/drawing/2014/main" id="{B9EA0CBE-AD01-406F-BB8A-BCFE49E06F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17" r="1" b="4586"/>
          <a:stretch/>
        </p:blipFill>
        <p:spPr bwMode="auto">
          <a:xfrm>
            <a:off x="4648201" y="1580436"/>
            <a:ext cx="7166464" cy="491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14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nother LSP violation example: Rectangle and Square &lt;ul&gt;&lt;li&gt;void g(Rectangle r)  &lt;/li&gt;&lt;/ul&gt;&lt;ul&gt;&lt;li&gt;{  &lt;/li&gt;&lt;/ul&gt;&lt;ul&gt;&lt;li&gt;r....">
            <a:extLst>
              <a:ext uri="{FF2B5EF4-FFF2-40B4-BE49-F238E27FC236}">
                <a16:creationId xmlns:a16="http://schemas.microsoft.com/office/drawing/2014/main" id="{02D33832-E398-4AED-B197-0ADD2F2C6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955" y="643466"/>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9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4794A6-467E-4280-A15A-85C973EC377C}"/>
              </a:ext>
            </a:extLst>
          </p:cNvPr>
          <p:cNvSpPr>
            <a:spLocks noGrp="1"/>
          </p:cNvSpPr>
          <p:nvPr>
            <p:ph type="title"/>
          </p:nvPr>
        </p:nvSpPr>
        <p:spPr>
          <a:xfrm>
            <a:off x="838200" y="365125"/>
            <a:ext cx="10515600" cy="1325563"/>
          </a:xfrm>
        </p:spPr>
        <p:txBody>
          <a:bodyPr>
            <a:normAutofit/>
          </a:bodyPr>
          <a:lstStyle/>
          <a:p>
            <a:r>
              <a:rPr lang="en-US" b="1" dirty="0"/>
              <a:t>  Interface segregation principle</a:t>
            </a:r>
          </a:p>
        </p:txBody>
      </p:sp>
      <p:sp>
        <p:nvSpPr>
          <p:cNvPr id="7" name="Content Placeholder 6">
            <a:extLst>
              <a:ext uri="{FF2B5EF4-FFF2-40B4-BE49-F238E27FC236}">
                <a16:creationId xmlns:a16="http://schemas.microsoft.com/office/drawing/2014/main" id="{CD04DB61-587F-40E3-87B5-EA4BA4B0800C}"/>
              </a:ext>
            </a:extLst>
          </p:cNvPr>
          <p:cNvSpPr>
            <a:spLocks noGrp="1"/>
          </p:cNvSpPr>
          <p:nvPr>
            <p:ph idx="1"/>
          </p:nvPr>
        </p:nvSpPr>
        <p:spPr>
          <a:xfrm>
            <a:off x="838200" y="1825625"/>
            <a:ext cx="3797807" cy="4351338"/>
          </a:xfrm>
        </p:spPr>
        <p:txBody>
          <a:bodyPr>
            <a:normAutofit/>
          </a:bodyPr>
          <a:lstStyle/>
          <a:p>
            <a:pPr marL="0" indent="0">
              <a:buNone/>
            </a:pPr>
            <a:r>
              <a:rPr lang="en-US" sz="2000" dirty="0"/>
              <a:t>The interface-segregation principle (ISP) states that no client should be forced to depend on methods it does not use. ISP splits interfaces that are very large into smaller and more specific ones so that clients will only have to know about the methods that are of interest to them. Such shrunken interfaces are also called role interfaces. ISP is intended to keep a system decoupled and thus easier to refactor, change, and redeploy.</a:t>
            </a:r>
          </a:p>
        </p:txBody>
      </p:sp>
      <p:pic>
        <p:nvPicPr>
          <p:cNvPr id="5122" name="Picture 2" descr="Image result for interface segregation principle">
            <a:extLst>
              <a:ext uri="{FF2B5EF4-FFF2-40B4-BE49-F238E27FC236}">
                <a16:creationId xmlns:a16="http://schemas.microsoft.com/office/drawing/2014/main" id="{ADF03167-4487-4D9C-B675-05A5B513DF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3" r="10061" b="2"/>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64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2921</TotalTime>
  <Words>1195</Words>
  <Application>Microsoft Office PowerPoint</Application>
  <PresentationFormat>Widescreen</PresentationFormat>
  <Paragraphs>152</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等线</vt:lpstr>
      <vt:lpstr>等线 Light</vt:lpstr>
      <vt:lpstr>Arial</vt:lpstr>
      <vt:lpstr>Calibri</vt:lpstr>
      <vt:lpstr>Calibri Light</vt:lpstr>
      <vt:lpstr>Office Theme</vt:lpstr>
      <vt:lpstr>Design Practice II</vt:lpstr>
      <vt:lpstr>OOP and Data Model</vt:lpstr>
      <vt:lpstr>OOP design</vt:lpstr>
      <vt:lpstr>PowerPoint Presentation</vt:lpstr>
      <vt:lpstr>Single Responsibility Principle</vt:lpstr>
      <vt:lpstr>Open and Closed Principle</vt:lpstr>
      <vt:lpstr> Liskov Substitution Principle</vt:lpstr>
      <vt:lpstr>PowerPoint Presentation</vt:lpstr>
      <vt:lpstr>  Interface segregation principle</vt:lpstr>
      <vt:lpstr>  Dependency Inversion Principle</vt:lpstr>
      <vt:lpstr>Facebook Erlang</vt:lpstr>
      <vt:lpstr>Design an Elevator</vt:lpstr>
      <vt:lpstr>Design an Elevator</vt:lpstr>
      <vt:lpstr>Top N error code</vt:lpstr>
      <vt:lpstr>Design Top N error code</vt:lpstr>
      <vt:lpstr>Design Tiny URL</vt:lpstr>
      <vt:lpstr>Common Data Structure</vt:lpstr>
      <vt:lpstr>Max Stack</vt:lpstr>
      <vt:lpstr>Max Stack</vt:lpstr>
      <vt:lpstr>LRU Algorithm</vt:lpstr>
      <vt:lpstr>LRU Algorithm</vt:lpstr>
      <vt:lpstr>Flatten 2D Vector</vt:lpstr>
      <vt:lpstr>Flatten 2D Vector</vt:lpstr>
      <vt:lpstr>Random Point in Non-overlapping Rectangles</vt:lpstr>
      <vt:lpstr>LFU Cache</vt:lpstr>
      <vt:lpstr>LFU Cache</vt:lpstr>
      <vt:lpstr>Common Knowledge</vt:lpstr>
      <vt:lpstr>Difference Between Abstract and Template</vt:lpstr>
      <vt:lpstr>Difference Between Abstract and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Practice</dc:title>
  <dc:creator>Huanmin Wu</dc:creator>
  <cp:lastModifiedBy>Huanmin Wu</cp:lastModifiedBy>
  <cp:revision>16</cp:revision>
  <dcterms:created xsi:type="dcterms:W3CDTF">2018-10-30T03:00:42Z</dcterms:created>
  <dcterms:modified xsi:type="dcterms:W3CDTF">2018-11-04T03:59:36Z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huanminw@microsoft.com</vt:lpwstr>
  </property>
  <property fmtid="{D5CDD505-2E9C-101B-9397-08002B2CF9AE}" pid="5" name="MSIP_Label_f42aa342-8706-4288-bd11-ebb85995028c_SetDate">
    <vt:lpwstr>2018-10-31T04:05:14.4774453Z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