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3" r:id="rId4"/>
    <p:sldId id="274" r:id="rId5"/>
    <p:sldId id="478" r:id="rId6"/>
    <p:sldId id="275" r:id="rId7"/>
    <p:sldId id="276" r:id="rId8"/>
    <p:sldId id="277" r:id="rId9"/>
    <p:sldId id="278" r:id="rId10"/>
    <p:sldId id="479" r:id="rId11"/>
    <p:sldId id="471" r:id="rId12"/>
    <p:sldId id="472" r:id="rId13"/>
    <p:sldId id="480" r:id="rId14"/>
    <p:sldId id="474" r:id="rId15"/>
    <p:sldId id="475" r:id="rId16"/>
    <p:sldId id="476" r:id="rId17"/>
    <p:sldId id="477" r:id="rId18"/>
    <p:sldId id="481" r:id="rId19"/>
    <p:sldId id="860" r:id="rId20"/>
    <p:sldId id="861" r:id="rId21"/>
    <p:sldId id="858" r:id="rId22"/>
    <p:sldId id="851" r:id="rId23"/>
    <p:sldId id="855" r:id="rId24"/>
    <p:sldId id="856" r:id="rId25"/>
    <p:sldId id="431" r:id="rId26"/>
    <p:sldId id="862" r:id="rId27"/>
    <p:sldId id="864" r:id="rId28"/>
    <p:sldId id="870" r:id="rId29"/>
    <p:sldId id="869" r:id="rId30"/>
    <p:sldId id="868" r:id="rId31"/>
    <p:sldId id="489" r:id="rId32"/>
    <p:sldId id="871" r:id="rId33"/>
    <p:sldId id="872" r:id="rId34"/>
    <p:sldId id="865" r:id="rId35"/>
    <p:sldId id="866" r:id="rId36"/>
    <p:sldId id="482" r:id="rId37"/>
    <p:sldId id="483" r:id="rId38"/>
    <p:sldId id="484" r:id="rId39"/>
    <p:sldId id="873" r:id="rId40"/>
    <p:sldId id="485" r:id="rId41"/>
    <p:sldId id="486" r:id="rId42"/>
    <p:sldId id="874" r:id="rId43"/>
    <p:sldId id="487" r:id="rId44"/>
    <p:sldId id="87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02C1-FA30-4B6D-9A4C-6220CA567D9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7830-A90E-4252-B27F-B085137B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7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9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8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4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21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9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4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79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1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0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48B07-0587-410C-A5C7-6F4E0FBDE14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7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48B07-0587-410C-A5C7-6F4E0FBDE14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8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191-D6DE-438A-94D0-43627C0D647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390-531F-46CE-9F01-CA49BF88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04AA-12BA-44BE-8585-82717F9E2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8AA0-BFA3-4D9F-B8E2-E93ECBEF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63E3-C597-4266-99AD-C4003D2E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2FA0-ED2C-4799-83F7-21B95F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5925-4529-41FE-8566-7E5930F6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31C5-4ECF-4C7A-BBFD-CF2EED6F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831E-8859-4277-B06D-B0ED360C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2E0D-1054-4EB6-8AF9-43013865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F200-4332-4C61-8215-0D11CB09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592F5-33D9-47F4-A999-252C9CA3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9E995-68DD-408E-8526-8F24C039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0C5E-82E3-4B4A-8B5D-16D551B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B4C3-FAFD-43AE-AA85-320D38A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192D-EE5D-4A0E-AA04-43AE0D0D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07E3-C6BA-4D6C-93BE-533368D3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E5E6-1445-4BAC-B43C-CB090E38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3AD6-DF83-41F4-A22B-4F088836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0B58-8A59-4A3F-BDBE-166118F9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A334-7414-408A-8FA9-A3BDC92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CDED-7B69-40C4-BCA9-CD5DC8C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2F602-3F8F-4122-97CF-88E314EB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9C08-DCC8-4CDE-9126-022ADA9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854-328A-43C5-A801-DF532247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5154-9EB6-4430-88D7-F7A6B12A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8305-1056-41C6-BAEE-1F1D3E7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C38E-DC20-44BC-A574-1F6DED23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F8A4D-48FD-47F9-A914-52539F27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C7F3-DAAC-4634-8D73-04825AA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D7F7-64DE-4E57-B927-5E3A9BF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5B86-6E80-4024-A76F-37B073D9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D5C9-385E-4476-BB22-791CF34F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745B-559C-4B06-AE1D-08520D92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7701D-7AFE-491F-89FF-0DEBD933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2F153-7EA8-44B4-89C6-C3EC364C9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EE825-F160-46EC-8057-56969AFD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E3CE-CCA0-46C7-B1E6-CE5B789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0E830-9685-44F6-A14A-1EE00505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2AAAD-525E-47A5-BEC0-1FE791EB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1FE6-B66C-4045-9ABC-1F48DDE1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49DC-6372-494F-A3C4-BB14F8D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06BE6-FF9F-4D26-A583-4798A1B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1CDC4-AC16-417A-9C1F-1634282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D0801-C82C-4B85-A0DF-6610CE43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DF6D8-B5AE-42EF-87D4-3FB2D7B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EAD0-D818-4419-905B-B3B115B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508-C1BF-4815-8479-1EC77902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F055-ECDD-4F19-8346-B5DFF166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98A7B-2FE7-4AC0-9B56-41D22CFA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FC47-36E1-424F-AE6A-73081AF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ABE1-6EEC-4B82-BC9B-0A697DC7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5CA2-7501-40E7-B4D0-3E548A2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1F25-5696-4546-8843-E1B2870A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57E8-6AC4-441E-B997-38DBA35A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C686A-14F1-470B-BBA7-F25029B1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A626-45EF-401A-9F20-1529CBD3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DF9B-6E90-49A3-BE08-66617DF3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469B-B72E-4A95-AF0A-515194DC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8F1F1-C375-45E3-ADC5-7F4C30A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1B5C-ED95-4D9F-B9E8-AAC46885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D534-778D-47FE-ACD8-BBE31F4A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0DB3-7EED-4A4D-8F04-4705CE7B76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DC21-398F-4F0E-A003-8BA2E372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AF34-E867-4202-ADF3-3F2AA4E45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ipatterns.com/PipesAndFilter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4DAAC-6D92-4B87-9721-88BD08C4D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Design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typical asynchronous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Spaces with Finite State Machine</a:t>
            </a:r>
          </a:p>
          <a:p>
            <a:r>
              <a:rPr lang="en-US" dirty="0"/>
              <a:t>Producer and consumer queue</a:t>
            </a:r>
          </a:p>
        </p:txBody>
      </p:sp>
    </p:spTree>
    <p:extLst>
      <p:ext uri="{BB962C8B-B14F-4D97-AF65-F5344CB8AC3E}">
        <p14:creationId xmlns:p14="http://schemas.microsoft.com/office/powerpoint/2010/main" val="36134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933450"/>
            <a:ext cx="4149195" cy="992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Shared Space with FSM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301595" cy="3846514"/>
          </a:xfrm>
        </p:spPr>
        <p:txBody>
          <a:bodyPr>
            <a:normAutofit/>
          </a:bodyPr>
          <a:lstStyle/>
          <a:p>
            <a:r>
              <a:rPr lang="en-US" dirty="0"/>
              <a:t>This model also known as "Blackboard"; all workers monitors information from the shared space and contributes partial knowledge back to the blackboard. The information is continuously enriched until a solution is reached.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objects in the shared space may have states, the worker may process the object when the state is satisfactory and set the state for the next step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8" y="1524792"/>
            <a:ext cx="5844340" cy="40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933450"/>
            <a:ext cx="4149195" cy="992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Pipe and Filter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301595" cy="3846514"/>
          </a:xfrm>
        </p:spPr>
        <p:txBody>
          <a:bodyPr>
            <a:normAutofit/>
          </a:bodyPr>
          <a:lstStyle/>
          <a:p>
            <a:r>
              <a:rPr lang="en-US" dirty="0"/>
              <a:t>This model is also known as "Data Flow Programming"; all workers connected by pipes where data is flow across.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This pattern</a:t>
            </a:r>
            <a:r>
              <a:rPr lang="en-US" dirty="0"/>
              <a:t> is a very common EAI pattern.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8" y="1590806"/>
            <a:ext cx="5912809" cy="42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6B286-033A-4B43-9358-6D5D6F3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 Data Model</a:t>
            </a:r>
          </a:p>
        </p:txBody>
      </p:sp>
    </p:spTree>
    <p:extLst>
      <p:ext uri="{BB962C8B-B14F-4D97-AF65-F5344CB8AC3E}">
        <p14:creationId xmlns:p14="http://schemas.microsoft.com/office/powerpoint/2010/main" val="31814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happens in the Application layer or Business logic layer</a:t>
            </a:r>
          </a:p>
          <a:p>
            <a:r>
              <a:rPr lang="en-US" dirty="0"/>
              <a:t>A easy tips</a:t>
            </a:r>
          </a:p>
          <a:p>
            <a:pPr lvl="1"/>
            <a:r>
              <a:rPr lang="en-US" dirty="0"/>
              <a:t>All nouns are classes, all verbs are method, all attributes are private members.</a:t>
            </a:r>
          </a:p>
          <a:p>
            <a:r>
              <a:rPr lang="en-US" dirty="0"/>
              <a:t>How the objects are created? Object factory?</a:t>
            </a:r>
          </a:p>
          <a:p>
            <a:pPr lvl="1"/>
            <a:r>
              <a:rPr lang="en-US" dirty="0"/>
              <a:t>Singleton Object creation?</a:t>
            </a:r>
          </a:p>
        </p:txBody>
      </p:sp>
    </p:spTree>
    <p:extLst>
      <p:ext uri="{BB962C8B-B14F-4D97-AF65-F5344CB8AC3E}">
        <p14:creationId xmlns:p14="http://schemas.microsoft.com/office/powerpoint/2010/main" val="208300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and Relation</a:t>
            </a:r>
          </a:p>
          <a:p>
            <a:pPr lvl="1"/>
            <a:r>
              <a:rPr lang="en-US" dirty="0"/>
              <a:t>Both entity and  relation can be a table</a:t>
            </a:r>
          </a:p>
          <a:p>
            <a:r>
              <a:rPr lang="en-US" dirty="0"/>
              <a:t>What is primary key, what is secondary key</a:t>
            </a:r>
          </a:p>
          <a:p>
            <a:r>
              <a:rPr lang="en-US" dirty="0"/>
              <a:t>What are the common search and update pattern?</a:t>
            </a:r>
          </a:p>
          <a:p>
            <a:r>
              <a:rPr lang="en-US" dirty="0"/>
              <a:t>How do you build index?</a:t>
            </a:r>
          </a:p>
          <a:p>
            <a:pPr lvl="1"/>
            <a:r>
              <a:rPr lang="en-US" dirty="0"/>
              <a:t>Cluster index and non cluster index?</a:t>
            </a:r>
          </a:p>
        </p:txBody>
      </p:sp>
    </p:spTree>
    <p:extLst>
      <p:ext uri="{BB962C8B-B14F-4D97-AF65-F5344CB8AC3E}">
        <p14:creationId xmlns:p14="http://schemas.microsoft.com/office/powerpoint/2010/main" val="389017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System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you need strong data consistency?</a:t>
            </a:r>
          </a:p>
          <a:p>
            <a:pPr lvl="1"/>
            <a:r>
              <a:rPr lang="en-US" dirty="0"/>
              <a:t>If yes, RDBMS is your answer.</a:t>
            </a:r>
          </a:p>
          <a:p>
            <a:r>
              <a:rPr lang="en-US" dirty="0"/>
              <a:t>Do we have heavy join?</a:t>
            </a:r>
          </a:p>
          <a:p>
            <a:pPr lvl="1"/>
            <a:r>
              <a:rPr lang="en-US" dirty="0"/>
              <a:t>If yes, RDBMS or Data warehouse, data cube. </a:t>
            </a:r>
          </a:p>
          <a:p>
            <a:r>
              <a:rPr lang="en-US" dirty="0"/>
              <a:t>Is this a batch processing?</a:t>
            </a:r>
          </a:p>
          <a:p>
            <a:pPr lvl="1"/>
            <a:r>
              <a:rPr lang="en-US" dirty="0"/>
              <a:t>Map reduce is a batch processing.</a:t>
            </a:r>
          </a:p>
          <a:p>
            <a:r>
              <a:rPr lang="en-US" dirty="0"/>
              <a:t>Is this a data stream pipeline?</a:t>
            </a:r>
          </a:p>
          <a:p>
            <a:pPr lvl="1"/>
            <a:r>
              <a:rPr lang="en-US" dirty="0"/>
              <a:t>IOT, data sampling based on sensors. Service Bus, Event Hub, Kafka</a:t>
            </a:r>
          </a:p>
          <a:p>
            <a:r>
              <a:rPr lang="en-US" dirty="0"/>
              <a:t>Is this a key value access store?</a:t>
            </a:r>
          </a:p>
          <a:p>
            <a:pPr lvl="1"/>
            <a:r>
              <a:rPr lang="en-US" dirty="0"/>
              <a:t>Normally return a object or a set of objects, not row set</a:t>
            </a:r>
          </a:p>
          <a:p>
            <a:r>
              <a:rPr lang="en-US" dirty="0"/>
              <a:t>Do we need sparse columns?</a:t>
            </a:r>
          </a:p>
          <a:p>
            <a:pPr lvl="1"/>
            <a:r>
              <a:rPr lang="en-US" dirty="0"/>
              <a:t>Cassandra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60793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61E9B-DBDA-48DE-985E-A36102C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9F07B-D50B-4B59-AC69-35FB0CD4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partition your process node?</a:t>
            </a:r>
          </a:p>
          <a:p>
            <a:pPr lvl="1"/>
            <a:r>
              <a:rPr lang="en-US" dirty="0"/>
              <a:t>Consistent Hash</a:t>
            </a:r>
          </a:p>
          <a:p>
            <a:r>
              <a:rPr lang="en-US" dirty="0"/>
              <a:t>How to partition your data?</a:t>
            </a:r>
          </a:p>
          <a:p>
            <a:pPr lvl="1"/>
            <a:r>
              <a:rPr lang="en-US" dirty="0"/>
              <a:t>Sharding</a:t>
            </a:r>
          </a:p>
          <a:p>
            <a:r>
              <a:rPr lang="en-US" dirty="0"/>
              <a:t>Centralized meta data or completely distribute system?</a:t>
            </a:r>
          </a:p>
          <a:p>
            <a:r>
              <a:rPr lang="en-US" dirty="0"/>
              <a:t>Scalability vs Consistency</a:t>
            </a:r>
          </a:p>
          <a:p>
            <a:pPr lvl="1"/>
            <a:r>
              <a:rPr lang="en-US" dirty="0"/>
              <a:t>CAP theory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</p:spTree>
    <p:extLst>
      <p:ext uri="{BB962C8B-B14F-4D97-AF65-F5344CB8AC3E}">
        <p14:creationId xmlns:p14="http://schemas.microsoft.com/office/powerpoint/2010/main" val="39684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you are evaluated in the Design Interview?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DE15F7-C28B-45C3-8734-C29C143CC9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3822" y="721442"/>
            <a:ext cx="6553545" cy="54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2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nsactional Image">
            <a:extLst>
              <a:ext uri="{FF2B5EF4-FFF2-40B4-BE49-F238E27FC236}">
                <a16:creationId xmlns:a16="http://schemas.microsoft.com/office/drawing/2014/main" id="{F64A1A31-154F-44A6-8239-E5FF25F5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37241"/>
            <a:ext cx="6553545" cy="339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02156C-BD8D-419D-B3BE-A8DF0B5B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7485F-6134-4CBB-8604-AE9E50E5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Idempotence is the property of certain operations in mathematics and computer science whereby they can be applied multiple times without changing the result beyond the initial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2217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Linearizability</a:t>
            </a:r>
          </a:p>
        </p:txBody>
      </p:sp>
    </p:spTree>
    <p:extLst>
      <p:ext uri="{BB962C8B-B14F-4D97-AF65-F5344CB8AC3E}">
        <p14:creationId xmlns:p14="http://schemas.microsoft.com/office/powerpoint/2010/main" val="128360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b="1" dirty="0"/>
              <a:t>Linearizability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E55F0-FCC8-4AEC-B8E9-C1771CBDEA06}"/>
              </a:ext>
            </a:extLst>
          </p:cNvPr>
          <p:cNvGrpSpPr/>
          <p:nvPr/>
        </p:nvGrpSpPr>
        <p:grpSpPr>
          <a:xfrm>
            <a:off x="677334" y="1524000"/>
            <a:ext cx="6655663" cy="2351373"/>
            <a:chOff x="0" y="0"/>
            <a:chExt cx="4576905" cy="1404572"/>
          </a:xfrm>
        </p:grpSpPr>
        <p:sp>
          <p:nvSpPr>
            <p:cNvPr id="19" name="Shape 28848">
              <a:extLst>
                <a:ext uri="{FF2B5EF4-FFF2-40B4-BE49-F238E27FC236}">
                  <a16:creationId xmlns:a16="http://schemas.microsoft.com/office/drawing/2014/main" id="{540676B8-7A9A-4AAF-9869-429F5724C4FD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8850">
              <a:extLst>
                <a:ext uri="{FF2B5EF4-FFF2-40B4-BE49-F238E27FC236}">
                  <a16:creationId xmlns:a16="http://schemas.microsoft.com/office/drawing/2014/main" id="{68AE813C-6A5C-42FF-AA14-534E3A6B2A80}"/>
                </a:ext>
              </a:extLst>
            </p:cNvPr>
            <p:cNvSpPr/>
            <p:nvPr/>
          </p:nvSpPr>
          <p:spPr>
            <a:xfrm>
              <a:off x="4576040" y="0"/>
              <a:ext cx="0" cy="1404572"/>
            </a:xfrm>
            <a:custGeom>
              <a:avLst/>
              <a:gdLst/>
              <a:ahLst/>
              <a:cxnLst/>
              <a:rect l="0" t="0" r="0" b="0"/>
              <a:pathLst>
                <a:path h="1404572">
                  <a:moveTo>
                    <a:pt x="0" y="1404572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8852">
              <a:extLst>
                <a:ext uri="{FF2B5EF4-FFF2-40B4-BE49-F238E27FC236}">
                  <a16:creationId xmlns:a16="http://schemas.microsoft.com/office/drawing/2014/main" id="{D57F7E5A-A273-4AD7-A37F-BBEB0AC26D1D}"/>
                </a:ext>
              </a:extLst>
            </p:cNvPr>
            <p:cNvSpPr/>
            <p:nvPr/>
          </p:nvSpPr>
          <p:spPr>
            <a:xfrm>
              <a:off x="0" y="1403707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8854">
              <a:extLst>
                <a:ext uri="{FF2B5EF4-FFF2-40B4-BE49-F238E27FC236}">
                  <a16:creationId xmlns:a16="http://schemas.microsoft.com/office/drawing/2014/main" id="{63EA29D5-8E73-4362-8346-954CBED4C623}"/>
                </a:ext>
              </a:extLst>
            </p:cNvPr>
            <p:cNvSpPr/>
            <p:nvPr/>
          </p:nvSpPr>
          <p:spPr>
            <a:xfrm>
              <a:off x="865" y="0"/>
              <a:ext cx="0" cy="1404572"/>
            </a:xfrm>
            <a:custGeom>
              <a:avLst/>
              <a:gdLst/>
              <a:ahLst/>
              <a:cxnLst/>
              <a:rect l="0" t="0" r="0" b="0"/>
              <a:pathLst>
                <a:path h="1404572">
                  <a:moveTo>
                    <a:pt x="0" y="1404572"/>
                  </a:moveTo>
                  <a:lnTo>
                    <a:pt x="0" y="140450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0B4C97-B432-4C8B-B88F-D6815854229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3892" y="65952"/>
              <a:ext cx="4389120" cy="1263396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6B4E1C-133C-4E91-932C-2D998474ECCB}"/>
              </a:ext>
            </a:extLst>
          </p:cNvPr>
          <p:cNvSpPr/>
          <p:nvPr/>
        </p:nvSpPr>
        <p:spPr>
          <a:xfrm>
            <a:off x="677333" y="3998410"/>
            <a:ext cx="8375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basic idea behind linearizability is simple: to make a system appear as if there is only a single copy of the data.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In a linearizable system we imagine that there must be some point in time (between the start and end of the write operation) at which the value of </a:t>
            </a:r>
            <a:r>
              <a:rPr lang="en-US" i="1" dirty="0"/>
              <a:t>x</a:t>
            </a:r>
            <a:r>
              <a:rPr lang="en-US" dirty="0"/>
              <a:t> atomically flips from 0 to 1. Thus, if one client’s read returns the new value 1, all subsequent reads must also return the new value, even if the write operation has not yet completed.</a:t>
            </a:r>
          </a:p>
        </p:txBody>
      </p:sp>
    </p:spTree>
    <p:extLst>
      <p:ext uri="{BB962C8B-B14F-4D97-AF65-F5344CB8AC3E}">
        <p14:creationId xmlns:p14="http://schemas.microsoft.com/office/powerpoint/2010/main" val="110577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b="1" dirty="0"/>
              <a:t>Implementing Linearizable Systems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6B4E1C-133C-4E91-932C-2D998474ECCB}"/>
              </a:ext>
            </a:extLst>
          </p:cNvPr>
          <p:cNvSpPr/>
          <p:nvPr/>
        </p:nvSpPr>
        <p:spPr>
          <a:xfrm>
            <a:off x="677334" y="1524000"/>
            <a:ext cx="107628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Single-leader replication (potentially linearizable)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Consensus algorithms (linearizable)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Multi-leader replication (not linearizable)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Leaderless replication (probably not linearizable</a:t>
            </a:r>
            <a:r>
              <a:rPr lang="zh-CN" altLang="en-US" b="1" dirty="0"/>
              <a:t>，</a:t>
            </a:r>
            <a:r>
              <a:rPr lang="en-US" altLang="zh-CN" b="1" dirty="0"/>
              <a:t>even with quorum</a:t>
            </a:r>
            <a:r>
              <a:rPr lang="en-US" b="1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E3545-D439-4311-B9DC-9F947AFD127B}"/>
              </a:ext>
            </a:extLst>
          </p:cNvPr>
          <p:cNvGrpSpPr/>
          <p:nvPr/>
        </p:nvGrpSpPr>
        <p:grpSpPr>
          <a:xfrm>
            <a:off x="851217" y="3645456"/>
            <a:ext cx="7175183" cy="2958544"/>
            <a:chOff x="0" y="0"/>
            <a:chExt cx="4576905" cy="2582624"/>
          </a:xfrm>
        </p:grpSpPr>
        <p:sp>
          <p:nvSpPr>
            <p:cNvPr id="7" name="Shape 29417">
              <a:extLst>
                <a:ext uri="{FF2B5EF4-FFF2-40B4-BE49-F238E27FC236}">
                  <a16:creationId xmlns:a16="http://schemas.microsoft.com/office/drawing/2014/main" id="{E249B0AA-EF9D-4498-B309-A3B15D4B7A2D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9419">
              <a:extLst>
                <a:ext uri="{FF2B5EF4-FFF2-40B4-BE49-F238E27FC236}">
                  <a16:creationId xmlns:a16="http://schemas.microsoft.com/office/drawing/2014/main" id="{BB9B44C7-F74A-4EFF-8E3E-77AA68955DB1}"/>
                </a:ext>
              </a:extLst>
            </p:cNvPr>
            <p:cNvSpPr/>
            <p:nvPr/>
          </p:nvSpPr>
          <p:spPr>
            <a:xfrm>
              <a:off x="4576040" y="0"/>
              <a:ext cx="0" cy="2582623"/>
            </a:xfrm>
            <a:custGeom>
              <a:avLst/>
              <a:gdLst/>
              <a:ahLst/>
              <a:cxnLst/>
              <a:rect l="0" t="0" r="0" b="0"/>
              <a:pathLst>
                <a:path h="2582623">
                  <a:moveTo>
                    <a:pt x="0" y="2582623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9421">
              <a:extLst>
                <a:ext uri="{FF2B5EF4-FFF2-40B4-BE49-F238E27FC236}">
                  <a16:creationId xmlns:a16="http://schemas.microsoft.com/office/drawing/2014/main" id="{26FC1E91-A3B1-44DC-976B-52B8A5BBC4A2}"/>
                </a:ext>
              </a:extLst>
            </p:cNvPr>
            <p:cNvSpPr/>
            <p:nvPr/>
          </p:nvSpPr>
          <p:spPr>
            <a:xfrm>
              <a:off x="0" y="258175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9423">
              <a:extLst>
                <a:ext uri="{FF2B5EF4-FFF2-40B4-BE49-F238E27FC236}">
                  <a16:creationId xmlns:a16="http://schemas.microsoft.com/office/drawing/2014/main" id="{F10FACC8-E3E8-41B5-9EB8-7A80CF12CB57}"/>
                </a:ext>
              </a:extLst>
            </p:cNvPr>
            <p:cNvSpPr/>
            <p:nvPr/>
          </p:nvSpPr>
          <p:spPr>
            <a:xfrm>
              <a:off x="865" y="0"/>
              <a:ext cx="0" cy="2582624"/>
            </a:xfrm>
            <a:custGeom>
              <a:avLst/>
              <a:gdLst/>
              <a:ahLst/>
              <a:cxnLst/>
              <a:rect l="0" t="0" r="0" b="0"/>
              <a:pathLst>
                <a:path h="2582624">
                  <a:moveTo>
                    <a:pt x="0" y="2582624"/>
                  </a:moveTo>
                  <a:lnTo>
                    <a:pt x="0" y="2582552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AA1D6E-A77D-47AB-8059-F398A709ADA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3892" y="65952"/>
              <a:ext cx="4389120" cy="244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0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5902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2677" y="2538383"/>
            <a:ext cx="3658201" cy="983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Private Caching</a:t>
            </a:r>
          </a:p>
        </p:txBody>
      </p:sp>
      <p:pic>
        <p:nvPicPr>
          <p:cNvPr id="25604" name="Picture 4" descr="Using an in-memory cache in different instances of an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17" y="636588"/>
            <a:ext cx="6786470" cy="57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5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Strategy</a:t>
            </a:r>
          </a:p>
        </p:txBody>
      </p:sp>
    </p:spTree>
    <p:extLst>
      <p:ext uri="{BB962C8B-B14F-4D97-AF65-F5344CB8AC3E}">
        <p14:creationId xmlns:p14="http://schemas.microsoft.com/office/powerpoint/2010/main" val="304357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Challenge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expect to predict the most challenge problem in the system based on the scenario.</a:t>
            </a:r>
          </a:p>
          <a:p>
            <a:r>
              <a:rPr lang="en-US" dirty="0"/>
              <a:t>You need to design the strategy and algorithm to resolve the challenge.</a:t>
            </a:r>
          </a:p>
          <a:p>
            <a:r>
              <a:rPr lang="en-US" dirty="0"/>
              <a:t>But before you start, you can define user scenario and workflow to make your life easy.</a:t>
            </a:r>
          </a:p>
          <a:p>
            <a:r>
              <a:rPr lang="en-US" dirty="0"/>
              <a:t>Let’s look at some real examples and see what are the most challenge issues.</a:t>
            </a:r>
          </a:p>
        </p:txBody>
      </p:sp>
    </p:spTree>
    <p:extLst>
      <p:ext uri="{BB962C8B-B14F-4D97-AF65-F5344CB8AC3E}">
        <p14:creationId xmlns:p14="http://schemas.microsoft.com/office/powerpoint/2010/main" val="364034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Uber</a:t>
            </a:r>
          </a:p>
        </p:txBody>
      </p:sp>
    </p:spTree>
    <p:extLst>
      <p:ext uri="{BB962C8B-B14F-4D97-AF65-F5344CB8AC3E}">
        <p14:creationId xmlns:p14="http://schemas.microsoft.com/office/powerpoint/2010/main" val="178093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Uber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locate rider and driver? </a:t>
            </a:r>
          </a:p>
          <a:p>
            <a:r>
              <a:rPr lang="en-US" dirty="0"/>
              <a:t>How do you calculate the ETA for a driver to reach you?</a:t>
            </a:r>
          </a:p>
          <a:p>
            <a:r>
              <a:rPr lang="en-US" dirty="0"/>
              <a:t>How do you calculate the fares?</a:t>
            </a:r>
          </a:p>
        </p:txBody>
      </p:sp>
    </p:spTree>
    <p:extLst>
      <p:ext uri="{BB962C8B-B14F-4D97-AF65-F5344CB8AC3E}">
        <p14:creationId xmlns:p14="http://schemas.microsoft.com/office/powerpoint/2010/main" val="31014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F720-6499-4BD6-8E36-E24ED6B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Clarify scenarios.</a:t>
            </a:r>
          </a:p>
          <a:p>
            <a:r>
              <a:rPr lang="en-US" altLang="zh-CN" dirty="0"/>
              <a:t>C</a:t>
            </a:r>
            <a:r>
              <a:rPr lang="en-US" dirty="0"/>
              <a:t>omponent design</a:t>
            </a:r>
          </a:p>
          <a:p>
            <a:r>
              <a:rPr lang="en-US" dirty="0"/>
              <a:t>OOP design</a:t>
            </a:r>
          </a:p>
          <a:p>
            <a:r>
              <a:rPr lang="en-US" dirty="0"/>
              <a:t>Data model design</a:t>
            </a:r>
          </a:p>
          <a:p>
            <a:r>
              <a:rPr lang="en-US" dirty="0"/>
              <a:t>Choose data system,</a:t>
            </a:r>
          </a:p>
          <a:p>
            <a:pPr lvl="1"/>
            <a:r>
              <a:rPr lang="en-US" dirty="0"/>
              <a:t>Trade off between scalability or consistency</a:t>
            </a:r>
          </a:p>
          <a:p>
            <a:r>
              <a:rPr lang="en-US" dirty="0"/>
              <a:t>Scalability and fault tolerance</a:t>
            </a:r>
          </a:p>
          <a:p>
            <a:r>
              <a:rPr lang="en-US" dirty="0"/>
              <a:t>Performance Enhancement</a:t>
            </a:r>
          </a:p>
          <a:p>
            <a:r>
              <a:rPr lang="en-US" dirty="0"/>
              <a:t>Special algorithm</a:t>
            </a:r>
          </a:p>
          <a:p>
            <a:r>
              <a:rPr lang="en-US" dirty="0"/>
              <a:t>API Design</a:t>
            </a:r>
          </a:p>
          <a:p>
            <a:pPr lvl="1"/>
            <a:r>
              <a:rPr lang="en-US" dirty="0"/>
              <a:t>Stateless or Stateful?</a:t>
            </a:r>
          </a:p>
        </p:txBody>
      </p:sp>
    </p:spTree>
    <p:extLst>
      <p:ext uri="{BB962C8B-B14F-4D97-AF65-F5344CB8AC3E}">
        <p14:creationId xmlns:p14="http://schemas.microsoft.com/office/powerpoint/2010/main" val="24570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Uber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how do you describe the map?</a:t>
            </a:r>
          </a:p>
          <a:p>
            <a:r>
              <a:rPr lang="en-US" dirty="0"/>
              <a:t>A driver goes by road, which is similar to Manhattan distance, not directly distance.</a:t>
            </a:r>
          </a:p>
          <a:p>
            <a:r>
              <a:rPr lang="en-US" dirty="0"/>
              <a:t>The travel time can be accumulated by the road time, and the road time can be calculated either by the car speed pass the sensor or by tracking other drivers.</a:t>
            </a:r>
          </a:p>
          <a:p>
            <a:r>
              <a:rPr lang="en-US" dirty="0"/>
              <a:t>Geo hash can help you to calculate the most close driver or customer but you need to think road above.</a:t>
            </a:r>
          </a:p>
        </p:txBody>
      </p:sp>
    </p:spTree>
    <p:extLst>
      <p:ext uri="{BB962C8B-B14F-4D97-AF65-F5344CB8AC3E}">
        <p14:creationId xmlns:p14="http://schemas.microsoft.com/office/powerpoint/2010/main" val="1750909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hash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3800044" cy="3541714"/>
          </a:xfrm>
        </p:spPr>
        <p:txBody>
          <a:bodyPr>
            <a:normAutofit/>
          </a:bodyPr>
          <a:lstStyle/>
          <a:p>
            <a:r>
              <a:rPr lang="en-US" sz="2000" dirty="0"/>
              <a:t>Use binary divide the global geo location.</a:t>
            </a:r>
          </a:p>
          <a:p>
            <a:r>
              <a:rPr lang="en-US" sz="2000" dirty="0"/>
              <a:t>Smaller location have more bits.</a:t>
            </a:r>
          </a:p>
          <a:p>
            <a:r>
              <a:rPr lang="en-US" sz="2000" dirty="0"/>
              <a:t>Adjacent location has only 1 bit different.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49" y="1849438"/>
            <a:ext cx="6248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Netflix</a:t>
            </a:r>
          </a:p>
        </p:txBody>
      </p:sp>
    </p:spTree>
    <p:extLst>
      <p:ext uri="{BB962C8B-B14F-4D97-AF65-F5344CB8AC3E}">
        <p14:creationId xmlns:p14="http://schemas.microsoft.com/office/powerpoint/2010/main" val="269318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Netflix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Video Delivery</a:t>
            </a:r>
          </a:p>
          <a:p>
            <a:pPr lvl="1"/>
            <a:r>
              <a:rPr lang="en-US" dirty="0"/>
              <a:t>Make the content close to the player -- CDN</a:t>
            </a:r>
          </a:p>
          <a:p>
            <a:r>
              <a:rPr lang="en-US" dirty="0"/>
              <a:t>Progressive playback</a:t>
            </a:r>
          </a:p>
          <a:p>
            <a:pPr lvl="1"/>
            <a:r>
              <a:rPr lang="en-US" dirty="0"/>
              <a:t>Make the video as small clips and store it in read only data store. EC2, S2, live streaming</a:t>
            </a:r>
          </a:p>
          <a:p>
            <a:r>
              <a:rPr lang="en-US" dirty="0"/>
              <a:t>Content Management and DRM</a:t>
            </a:r>
          </a:p>
          <a:p>
            <a:pPr lvl="1"/>
            <a:r>
              <a:rPr lang="en-US" dirty="0"/>
              <a:t>Control your copy right</a:t>
            </a:r>
          </a:p>
          <a:p>
            <a:r>
              <a:rPr lang="en-US" dirty="0"/>
              <a:t>Adaptive broadcasting</a:t>
            </a:r>
          </a:p>
          <a:p>
            <a:pPr lvl="1"/>
            <a:r>
              <a:rPr lang="en-US" dirty="0"/>
              <a:t>Adjust video quality based on bandwidth</a:t>
            </a:r>
          </a:p>
          <a:p>
            <a:r>
              <a:rPr lang="en-US" dirty="0"/>
              <a:t>Cross- device delivery</a:t>
            </a:r>
          </a:p>
          <a:p>
            <a:r>
              <a:rPr lang="en-US" dirty="0"/>
              <a:t>Payment</a:t>
            </a:r>
          </a:p>
          <a:p>
            <a:r>
              <a:rPr lang="en-US" dirty="0" err="1"/>
              <a:t>Recommandation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of recommender systems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Personalized recommendations</a:t>
            </a:r>
          </a:p>
          <a:p>
            <a:r>
              <a:rPr lang="en-US" sz="2000" dirty="0"/>
              <a:t>Collaborative: "Tell me what's popular among my peers“</a:t>
            </a:r>
          </a:p>
          <a:p>
            <a:r>
              <a:rPr lang="en-US" sz="2000" dirty="0"/>
              <a:t>Content‐based: "Show me more of the same what I've liked“</a:t>
            </a:r>
          </a:p>
          <a:p>
            <a:r>
              <a:rPr lang="en-US" sz="2000" dirty="0"/>
              <a:t>Knowledge‐based: "Tell me what fits based on my needs"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36" y="2249486"/>
            <a:ext cx="5376269" cy="29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8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1" y="0"/>
            <a:ext cx="9744539" cy="68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3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1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7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Facebook</a:t>
            </a:r>
          </a:p>
        </p:txBody>
      </p:sp>
    </p:spTree>
    <p:extLst>
      <p:ext uri="{BB962C8B-B14F-4D97-AF65-F5344CB8AC3E}">
        <p14:creationId xmlns:p14="http://schemas.microsoft.com/office/powerpoint/2010/main" val="10864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6413-883C-4813-AACF-C49924C7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Scenario, Service, Storage, 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2D5A-CC2D-4BF7-9F85-B0499B82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cenario</a:t>
            </a:r>
          </a:p>
          <a:p>
            <a:pPr lvl="1"/>
            <a:r>
              <a:rPr lang="en-US" dirty="0"/>
              <a:t>Ask / Features / Scale / Interfaces / Data</a:t>
            </a:r>
          </a:p>
          <a:p>
            <a:r>
              <a:rPr lang="en-US" b="1" dirty="0"/>
              <a:t>S</a:t>
            </a:r>
            <a:r>
              <a:rPr lang="en-US" dirty="0"/>
              <a:t>ervice</a:t>
            </a:r>
          </a:p>
          <a:p>
            <a:pPr lvl="1"/>
            <a:r>
              <a:rPr lang="en-US" dirty="0"/>
              <a:t>Split big system into small components</a:t>
            </a:r>
          </a:p>
          <a:p>
            <a:r>
              <a:rPr lang="en-US" b="1" dirty="0"/>
              <a:t>S</a:t>
            </a:r>
            <a:r>
              <a:rPr lang="en-US" dirty="0"/>
              <a:t>torage</a:t>
            </a:r>
          </a:p>
          <a:p>
            <a:pPr lvl="1"/>
            <a:r>
              <a:rPr lang="en-US" dirty="0"/>
              <a:t>Schema / Data / SQL / NoSQL / File System</a:t>
            </a:r>
          </a:p>
          <a:p>
            <a:r>
              <a:rPr lang="en-US" b="1" dirty="0"/>
              <a:t>S</a:t>
            </a:r>
            <a:r>
              <a:rPr lang="en-US" dirty="0"/>
              <a:t>cale</a:t>
            </a:r>
          </a:p>
          <a:p>
            <a:pPr lvl="1"/>
            <a:r>
              <a:rPr lang="en-US" dirty="0"/>
              <a:t>Sharding / Cache / Optimize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3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563" y="2552093"/>
            <a:ext cx="3916362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Facebook news feed and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618518"/>
            <a:ext cx="6096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57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563" y="2552093"/>
            <a:ext cx="2322801" cy="1478570"/>
          </a:xfrm>
        </p:spPr>
        <p:txBody>
          <a:bodyPr>
            <a:normAutofit/>
          </a:bodyPr>
          <a:lstStyle/>
          <a:p>
            <a:r>
              <a:rPr lang="en-US" dirty="0"/>
              <a:t>Tweeter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512" y="1070032"/>
            <a:ext cx="7942241" cy="4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a unique ID with time order in cloud</a:t>
            </a:r>
          </a:p>
        </p:txBody>
      </p:sp>
    </p:spTree>
    <p:extLst>
      <p:ext uri="{BB962C8B-B14F-4D97-AF65-F5344CB8AC3E}">
        <p14:creationId xmlns:p14="http://schemas.microsoft.com/office/powerpoint/2010/main" val="3727297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Twitter-Snowflake</a:t>
            </a:r>
            <a:br>
              <a:rPr lang="en-US" dirty="0"/>
            </a:br>
            <a:r>
              <a:rPr lang="en-US" sz="1600" dirty="0"/>
              <a:t>64 bits mono-increasing unique 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15572"/>
            <a:ext cx="9725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9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B8C4E-9A01-4F23-BF43-20E7D0B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Something like we chat</a:t>
            </a:r>
          </a:p>
        </p:txBody>
      </p:sp>
    </p:spTree>
    <p:extLst>
      <p:ext uri="{BB962C8B-B14F-4D97-AF65-F5344CB8AC3E}">
        <p14:creationId xmlns:p14="http://schemas.microsoft.com/office/powerpoint/2010/main" val="3066698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88" y="2176002"/>
            <a:ext cx="5815024" cy="30528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Facebook Erlang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Entity: User, message, channel, friend list.</a:t>
            </a:r>
          </a:p>
          <a:p>
            <a:r>
              <a:rPr lang="en-US" sz="2000" dirty="0"/>
              <a:t>Public channel is almost like a news feed.</a:t>
            </a:r>
          </a:p>
          <a:p>
            <a:r>
              <a:rPr lang="en-US" sz="2000" dirty="0"/>
              <a:t>Monotonic read consistency.</a:t>
            </a:r>
          </a:p>
          <a:p>
            <a:r>
              <a:rPr lang="en-US" sz="2000" dirty="0"/>
              <a:t>SQL for user management and friend list</a:t>
            </a:r>
          </a:p>
          <a:p>
            <a:r>
              <a:rPr lang="en-US" sz="2000" dirty="0"/>
              <a:t>Non-SQL, such as Kafka for channel or messages.</a:t>
            </a:r>
          </a:p>
        </p:txBody>
      </p:sp>
    </p:spTree>
    <p:extLst>
      <p:ext uri="{BB962C8B-B14F-4D97-AF65-F5344CB8AC3E}">
        <p14:creationId xmlns:p14="http://schemas.microsoft.com/office/powerpoint/2010/main" val="16712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8427A1-F2C2-4CE8-B37B-1208D42D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</p:spTree>
    <p:extLst>
      <p:ext uri="{BB962C8B-B14F-4D97-AF65-F5344CB8AC3E}">
        <p14:creationId xmlns:p14="http://schemas.microsoft.com/office/powerpoint/2010/main" val="39492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77166-C476-451D-93A0-4B5CEA10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Web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969E3-98A0-40AA-BF1F-C36E6315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313846"/>
            <a:ext cx="6496049" cy="59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Web Server and Business logic</a:t>
            </a:r>
          </a:p>
          <a:p>
            <a:pPr lvl="1"/>
            <a:r>
              <a:rPr lang="en-US" dirty="0"/>
              <a:t>Application Server.</a:t>
            </a:r>
          </a:p>
          <a:p>
            <a:r>
              <a:rPr lang="en-US" dirty="0"/>
              <a:t>Each component module has to be independent</a:t>
            </a:r>
          </a:p>
          <a:p>
            <a:r>
              <a:rPr lang="en-US" dirty="0"/>
              <a:t>Think services, not just web server</a:t>
            </a:r>
          </a:p>
          <a:p>
            <a:r>
              <a:rPr lang="en-US" dirty="0"/>
              <a:t>How the components or services work together</a:t>
            </a:r>
          </a:p>
          <a:p>
            <a:pPr lvl="1"/>
            <a:r>
              <a:rPr lang="en-US" dirty="0"/>
              <a:t>Synchronous API or Asynchronous work flow.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AA-ABD9-43CD-8B99-39B3727D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391-E8FD-413E-89ED-147243A4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Web Server and Business logic</a:t>
            </a:r>
          </a:p>
          <a:p>
            <a:pPr lvl="1"/>
            <a:r>
              <a:rPr lang="en-US" dirty="0"/>
              <a:t>Application Server.</a:t>
            </a:r>
          </a:p>
          <a:p>
            <a:r>
              <a:rPr lang="en-US" dirty="0"/>
              <a:t>Each component module has to be independent</a:t>
            </a:r>
          </a:p>
          <a:p>
            <a:r>
              <a:rPr lang="en-US" dirty="0"/>
              <a:t>Think services, not just web server</a:t>
            </a:r>
          </a:p>
          <a:p>
            <a:r>
              <a:rPr lang="en-US" dirty="0"/>
              <a:t>How the components or services work together</a:t>
            </a:r>
          </a:p>
          <a:p>
            <a:pPr lvl="1"/>
            <a:r>
              <a:rPr lang="en-US" dirty="0"/>
              <a:t>Synchronous API or Asynchronous work flow.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2C06B-FFD8-42F9-8ADD-DA54915B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typical workflow</a:t>
            </a:r>
          </a:p>
        </p:txBody>
      </p:sp>
      <p:pic>
        <p:nvPicPr>
          <p:cNvPr id="4" name="Picture 4" descr="Generating a compensating transaction to undo a long-running transaction to book a travel itinerary">
            <a:extLst>
              <a:ext uri="{FF2B5EF4-FFF2-40B4-BE49-F238E27FC236}">
                <a16:creationId xmlns:a16="http://schemas.microsoft.com/office/drawing/2014/main" id="{8D0810E3-D809-4769-A28E-C67173918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044" y="1675227"/>
            <a:ext cx="755991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9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1040</Words>
  <Application>Microsoft Office PowerPoint</Application>
  <PresentationFormat>Widescreen</PresentationFormat>
  <Paragraphs>173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Theme</vt:lpstr>
      <vt:lpstr>Design Practice</vt:lpstr>
      <vt:lpstr>How you are evaluated in the Design Interview?</vt:lpstr>
      <vt:lpstr>What is your steps</vt:lpstr>
      <vt:lpstr>Scenario, Service, Storage, Scale</vt:lpstr>
      <vt:lpstr>Component Design</vt:lpstr>
      <vt:lpstr>Common Web Architecture</vt:lpstr>
      <vt:lpstr>Component Design</vt:lpstr>
      <vt:lpstr>Component Design</vt:lpstr>
      <vt:lpstr>A typical workflow</vt:lpstr>
      <vt:lpstr>Two typical asynchronous patterns</vt:lpstr>
      <vt:lpstr>Shared Space with FSM</vt:lpstr>
      <vt:lpstr>Pipe and Filter</vt:lpstr>
      <vt:lpstr>OOP and Data Model</vt:lpstr>
      <vt:lpstr>OOP design</vt:lpstr>
      <vt:lpstr>Data Model Design</vt:lpstr>
      <vt:lpstr>Data System Choice</vt:lpstr>
      <vt:lpstr>Scalability and Fault Tolerance</vt:lpstr>
      <vt:lpstr>Scalability</vt:lpstr>
      <vt:lpstr>Idempotence</vt:lpstr>
      <vt:lpstr>Idempotence</vt:lpstr>
      <vt:lpstr>Linearizability</vt:lpstr>
      <vt:lpstr>Linearizability</vt:lpstr>
      <vt:lpstr>Implementing Linearizable Systems</vt:lpstr>
      <vt:lpstr>Performance Optimization</vt:lpstr>
      <vt:lpstr>Private Caching</vt:lpstr>
      <vt:lpstr>Algorithm and Strategy</vt:lpstr>
      <vt:lpstr>Critical Challenge</vt:lpstr>
      <vt:lpstr>Design Uber</vt:lpstr>
      <vt:lpstr>Design Uber</vt:lpstr>
      <vt:lpstr>Design Uber</vt:lpstr>
      <vt:lpstr>Geo hash</vt:lpstr>
      <vt:lpstr>Design Netflix</vt:lpstr>
      <vt:lpstr>Design Netflix</vt:lpstr>
      <vt:lpstr>Paradigms of recommender systems</vt:lpstr>
      <vt:lpstr>PowerPoint Presentation</vt:lpstr>
      <vt:lpstr>PowerPoint Presentation</vt:lpstr>
      <vt:lpstr>PowerPoint Presentation</vt:lpstr>
      <vt:lpstr>PowerPoint Presentation</vt:lpstr>
      <vt:lpstr>Design Facebook</vt:lpstr>
      <vt:lpstr>Facebook news feed and Timeline</vt:lpstr>
      <vt:lpstr>Tweeter</vt:lpstr>
      <vt:lpstr>Design a unique ID with time order in cloud</vt:lpstr>
      <vt:lpstr>Twitter-Snowflake 64 bits mono-increasing unique id</vt:lpstr>
      <vt:lpstr>Something like we chat</vt:lpstr>
      <vt:lpstr>Facebook Erlang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Pratice</dc:title>
  <dc:creator>Huanmin Wu</dc:creator>
  <cp:lastModifiedBy>Huanmin Wu</cp:lastModifiedBy>
  <cp:revision>8</cp:revision>
  <dcterms:created xsi:type="dcterms:W3CDTF">2018-10-16T04:40:51Z</dcterms:created>
  <dcterms:modified xsi:type="dcterms:W3CDTF">2018-10-17T03:54:58Z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2018-10-16T04:46:06.8634030Z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