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313" r:id="rId3"/>
    <p:sldId id="314" r:id="rId4"/>
    <p:sldId id="315" r:id="rId5"/>
    <p:sldId id="319" r:id="rId6"/>
    <p:sldId id="322" r:id="rId7"/>
    <p:sldId id="316" r:id="rId8"/>
    <p:sldId id="317" r:id="rId9"/>
    <p:sldId id="318" r:id="rId10"/>
    <p:sldId id="320" r:id="rId11"/>
    <p:sldId id="32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FDEA1-AF5F-496D-B509-B12027710BFB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0FCC9-C8A3-4477-ADFD-EE15F145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FE22-1C55-4F83-B320-89BF8DD2B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宏观经济和市场展望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9D734-D0E5-4A19-B15E-696A7F5A7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2020/07</a:t>
            </a:r>
          </a:p>
        </p:txBody>
      </p:sp>
    </p:spTree>
    <p:extLst>
      <p:ext uri="{BB962C8B-B14F-4D97-AF65-F5344CB8AC3E}">
        <p14:creationId xmlns:p14="http://schemas.microsoft.com/office/powerpoint/2010/main" val="362583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3670-3C39-4F44-898E-5ADB177D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军工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C4E12-110E-4E7F-B6EA-824A083F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看不见的高科技公司</a:t>
            </a:r>
            <a:endParaRPr lang="en-US" altLang="zh-CN" dirty="0"/>
          </a:p>
          <a:p>
            <a:pPr lvl="0"/>
            <a:r>
              <a:rPr lang="zh-CN" altLang="en-US" dirty="0"/>
              <a:t>狭窄的赛道</a:t>
            </a:r>
            <a:endParaRPr lang="en-US" altLang="zh-CN" dirty="0"/>
          </a:p>
          <a:p>
            <a:pPr lvl="0"/>
            <a:r>
              <a:rPr lang="zh-CN" altLang="en-US" dirty="0"/>
              <a:t>较高的边际成本</a:t>
            </a: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321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3670-3C39-4F44-898E-5ADB177D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服饰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C4E12-110E-4E7F-B6EA-824A083F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跟上潮流</a:t>
            </a:r>
            <a:endParaRPr lang="en-US" altLang="zh-CN" dirty="0"/>
          </a:p>
          <a:p>
            <a:pPr lvl="0"/>
            <a:r>
              <a:rPr lang="en-US" altLang="zh-CN" dirty="0"/>
              <a:t>2-3</a:t>
            </a:r>
            <a:r>
              <a:rPr lang="zh-CN" altLang="en-US" dirty="0"/>
              <a:t>年的高成长</a:t>
            </a:r>
            <a:endParaRPr lang="en-US" altLang="zh-CN" dirty="0"/>
          </a:p>
          <a:p>
            <a:pPr lvl="0"/>
            <a:r>
              <a:rPr lang="zh-CN" altLang="en-US" dirty="0"/>
              <a:t>永远的奢侈品，不一样的品牌</a:t>
            </a: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790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3670-3C39-4F44-898E-5ADB177D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市场目前的状况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C4E12-110E-4E7F-B6EA-824A083F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资金驱动的疯牛市场早期阶段</a:t>
            </a:r>
            <a:endParaRPr lang="en-US" dirty="0"/>
          </a:p>
          <a:p>
            <a:pPr lvl="0"/>
            <a:r>
              <a:rPr lang="zh-CN" altLang="en-US" dirty="0"/>
              <a:t>用</a:t>
            </a:r>
            <a:r>
              <a:rPr lang="en-US" altLang="zh-CN" dirty="0"/>
              <a:t>10</a:t>
            </a:r>
            <a:r>
              <a:rPr lang="zh-CN" altLang="en-US" dirty="0"/>
              <a:t>年</a:t>
            </a:r>
            <a:r>
              <a:rPr lang="en-US" altLang="zh-CN" dirty="0"/>
              <a:t>DCF</a:t>
            </a:r>
            <a:r>
              <a:rPr lang="zh-CN" altLang="en-US" dirty="0"/>
              <a:t>几乎找不出好公司</a:t>
            </a:r>
            <a:endParaRPr lang="en-US" dirty="0"/>
          </a:p>
          <a:p>
            <a:pPr lvl="0"/>
            <a:r>
              <a:rPr lang="zh-CN" altLang="en-US" dirty="0"/>
              <a:t>中国的又一轮人造牛市开始了</a:t>
            </a:r>
            <a:endParaRPr lang="en-US" dirty="0"/>
          </a:p>
          <a:p>
            <a:pPr lvl="0"/>
            <a:r>
              <a:rPr lang="zh-CN" altLang="en-US" dirty="0"/>
              <a:t>拿好你的头部筹码，准备过山车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6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3670-3C39-4F44-898E-5ADB177D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货币发行和通胀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C4E12-110E-4E7F-B6EA-824A083F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积极的财政政策和宽松的货币政策。</a:t>
            </a:r>
            <a:endParaRPr lang="en-US" altLang="zh-CN" dirty="0"/>
          </a:p>
          <a:p>
            <a:pPr lvl="1"/>
            <a:r>
              <a:rPr lang="zh-CN" altLang="en-US" dirty="0"/>
              <a:t>四万亿和美联储扩表</a:t>
            </a:r>
            <a:endParaRPr lang="en-US" altLang="zh-CN" dirty="0"/>
          </a:p>
          <a:p>
            <a:pPr lvl="0"/>
            <a:r>
              <a:rPr lang="zh-CN" altLang="en-US" dirty="0"/>
              <a:t>凯恩斯和哈耶克</a:t>
            </a:r>
            <a:endParaRPr lang="en-US" altLang="zh-CN" dirty="0"/>
          </a:p>
          <a:p>
            <a:pPr lvl="0"/>
            <a:r>
              <a:rPr lang="zh-CN" altLang="en-US" dirty="0"/>
              <a:t>资金的流动</a:t>
            </a:r>
            <a:endParaRPr lang="en-US" altLang="zh-CN" dirty="0"/>
          </a:p>
          <a:p>
            <a:pPr lvl="1"/>
            <a:r>
              <a:rPr lang="zh-CN" altLang="en-US" dirty="0"/>
              <a:t>消费品，债券和股票，房产，贵金属</a:t>
            </a:r>
            <a:endParaRPr lang="en-US" altLang="zh-CN" dirty="0"/>
          </a:p>
          <a:p>
            <a:pPr lvl="0"/>
            <a:r>
              <a:rPr lang="zh-CN" altLang="en-US" dirty="0"/>
              <a:t>超额的货币发行会导致温和的通胀，但供应链的短缺会导致恶行通货膨胀</a:t>
            </a:r>
            <a:endParaRPr lang="en-US" altLang="zh-CN" dirty="0"/>
          </a:p>
          <a:p>
            <a:pPr lvl="0"/>
            <a:r>
              <a:rPr lang="zh-CN" altLang="en-US" dirty="0"/>
              <a:t>黄金会不会涨</a:t>
            </a:r>
            <a:endParaRPr lang="en-US" altLang="zh-CN" dirty="0"/>
          </a:p>
          <a:p>
            <a:pPr lvl="1"/>
            <a:r>
              <a:rPr lang="zh-CN" altLang="en-US" dirty="0"/>
              <a:t>取决于国际关系和对美元的信心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928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3670-3C39-4F44-898E-5ADB177D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高成长的好公司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C4E12-110E-4E7F-B6EA-824A083F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首先是好产品，难以复制，难以超越，知名度。</a:t>
            </a:r>
            <a:endParaRPr lang="en-US" altLang="zh-CN" dirty="0"/>
          </a:p>
          <a:p>
            <a:pPr lvl="0"/>
            <a:r>
              <a:rPr lang="zh-CN" altLang="en-US" dirty="0"/>
              <a:t>销售的高成长 </a:t>
            </a:r>
            <a:r>
              <a:rPr lang="en-US" altLang="zh-CN" dirty="0"/>
              <a:t>&gt; 20%</a:t>
            </a:r>
          </a:p>
          <a:p>
            <a:pPr lvl="0"/>
            <a:r>
              <a:rPr lang="zh-CN" altLang="en-US" dirty="0"/>
              <a:t>较高的毛利率 </a:t>
            </a:r>
            <a:r>
              <a:rPr lang="en-US" altLang="zh-CN" dirty="0"/>
              <a:t>&gt; 25%</a:t>
            </a:r>
          </a:p>
          <a:p>
            <a:pPr lvl="0"/>
            <a:r>
              <a:rPr lang="zh-CN" altLang="en-US" dirty="0"/>
              <a:t>轻微的负债，好公司不需要借钱</a:t>
            </a:r>
            <a:endParaRPr lang="en-US" altLang="zh-CN" dirty="0"/>
          </a:p>
          <a:p>
            <a:pPr lvl="0"/>
            <a:r>
              <a:rPr lang="zh-CN" altLang="en-US" dirty="0"/>
              <a:t>小的市值， </a:t>
            </a:r>
            <a:r>
              <a:rPr lang="en-US" altLang="zh-CN" dirty="0"/>
              <a:t>&lt; 20 B</a:t>
            </a:r>
          </a:p>
          <a:p>
            <a:r>
              <a:rPr lang="zh-CN" altLang="en-US" dirty="0"/>
              <a:t>利润，现金流不太重要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580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3670-3C39-4F44-898E-5ADB177D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高科技的公司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C4E12-110E-4E7F-B6EA-824A083F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云科技</a:t>
            </a:r>
            <a:r>
              <a:rPr lang="en-US" altLang="zh-CN" dirty="0"/>
              <a:t>: AMZN</a:t>
            </a:r>
            <a:r>
              <a:rPr lang="zh-CN" altLang="en-US" dirty="0"/>
              <a:t>，</a:t>
            </a:r>
            <a:r>
              <a:rPr lang="en-US" altLang="zh-CN" dirty="0"/>
              <a:t>MSFT, FB, GOOG, CRM</a:t>
            </a:r>
          </a:p>
          <a:p>
            <a:pPr lvl="0"/>
            <a:r>
              <a:rPr lang="zh-CN" altLang="en-US" dirty="0"/>
              <a:t>电商：</a:t>
            </a:r>
            <a:r>
              <a:rPr lang="en-US" altLang="zh-CN" dirty="0"/>
              <a:t>AMZN</a:t>
            </a:r>
            <a:r>
              <a:rPr lang="zh-CN" altLang="en-US" dirty="0"/>
              <a:t>，</a:t>
            </a:r>
            <a:r>
              <a:rPr lang="en-US" altLang="zh-CN" dirty="0"/>
              <a:t>SHOP</a:t>
            </a:r>
          </a:p>
          <a:p>
            <a:pPr lvl="0"/>
            <a:r>
              <a:rPr lang="zh-CN" altLang="en-US" dirty="0"/>
              <a:t>假肉：</a:t>
            </a:r>
            <a:r>
              <a:rPr lang="en-US" altLang="zh-CN" dirty="0"/>
              <a:t>BYND</a:t>
            </a:r>
          </a:p>
          <a:p>
            <a:r>
              <a:rPr lang="zh-CN" altLang="en-US" dirty="0"/>
              <a:t>电动车：</a:t>
            </a:r>
            <a:r>
              <a:rPr lang="en-US" altLang="zh-CN" dirty="0"/>
              <a:t>TSLA</a:t>
            </a:r>
          </a:p>
          <a:p>
            <a:r>
              <a:rPr lang="en-US" altLang="zh-CN" dirty="0"/>
              <a:t>Edge: FSLY</a:t>
            </a:r>
          </a:p>
          <a:p>
            <a:pPr lvl="0"/>
            <a:r>
              <a:rPr lang="zh-CN" altLang="en-US" dirty="0"/>
              <a:t>支付：</a:t>
            </a:r>
            <a:r>
              <a:rPr lang="en-US" altLang="zh-CN" dirty="0"/>
              <a:t>PYPL</a:t>
            </a:r>
            <a:r>
              <a:rPr lang="zh-CN" altLang="en-US" dirty="0"/>
              <a:t>，</a:t>
            </a:r>
            <a:r>
              <a:rPr lang="en-US" altLang="zh-CN" dirty="0"/>
              <a:t>SQ</a:t>
            </a:r>
          </a:p>
          <a:p>
            <a:pPr lvl="0"/>
            <a:r>
              <a:rPr lang="zh-CN" altLang="en-US" dirty="0"/>
              <a:t>医药：</a:t>
            </a:r>
            <a:r>
              <a:rPr lang="en-US" altLang="zh-CN" dirty="0"/>
              <a:t>ISRG</a:t>
            </a:r>
            <a:r>
              <a:rPr lang="zh-CN" altLang="en-US" dirty="0"/>
              <a:t>，</a:t>
            </a:r>
            <a:r>
              <a:rPr lang="en-US" altLang="zh-CN" dirty="0"/>
              <a:t>DXCM</a:t>
            </a:r>
            <a:r>
              <a:rPr lang="zh-CN" altLang="en-US" dirty="0"/>
              <a:t>，</a:t>
            </a:r>
            <a:r>
              <a:rPr lang="en-US" altLang="zh-CN" dirty="0"/>
              <a:t>MRNA</a:t>
            </a:r>
          </a:p>
          <a:p>
            <a:pPr lvl="0"/>
            <a:r>
              <a:rPr lang="zh-CN" altLang="en-US" dirty="0"/>
              <a:t>避免</a:t>
            </a:r>
            <a:r>
              <a:rPr lang="en-US" altLang="zh-CN" dirty="0"/>
              <a:t> me too</a:t>
            </a:r>
          </a:p>
        </p:txBody>
      </p:sp>
    </p:spTree>
    <p:extLst>
      <p:ext uri="{BB962C8B-B14F-4D97-AF65-F5344CB8AC3E}">
        <p14:creationId xmlns:p14="http://schemas.microsoft.com/office/powerpoint/2010/main" val="157335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3670-3C39-4F44-898E-5ADB177D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从困境中复苏的公司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C4E12-110E-4E7F-B6EA-824A083F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不是每个公司都能复苏</a:t>
            </a:r>
            <a:endParaRPr lang="en-US" altLang="zh-CN" dirty="0"/>
          </a:p>
          <a:p>
            <a:pPr lvl="0"/>
            <a:r>
              <a:rPr lang="zh-CN" altLang="en-US" dirty="0"/>
              <a:t>负债不能太高，产品不可替代</a:t>
            </a:r>
            <a:endParaRPr lang="en-US" altLang="zh-CN" dirty="0"/>
          </a:p>
          <a:p>
            <a:pPr lvl="0"/>
            <a:r>
              <a:rPr lang="zh-CN" altLang="en-US" dirty="0"/>
              <a:t>航空公司破产无数，但貌似这次都会活下来。</a:t>
            </a:r>
            <a:endParaRPr lang="en-US" altLang="zh-CN" dirty="0"/>
          </a:p>
          <a:p>
            <a:r>
              <a:rPr lang="zh-CN" altLang="en-US" dirty="0"/>
              <a:t>油股大概率复苏，</a:t>
            </a:r>
            <a:r>
              <a:rPr lang="en-US" altLang="zh-CN" dirty="0"/>
              <a:t>OXY</a:t>
            </a:r>
            <a:r>
              <a:rPr lang="zh-CN" altLang="en-US" dirty="0"/>
              <a:t>可能会活，但</a:t>
            </a:r>
            <a:r>
              <a:rPr lang="en-US" altLang="zh-CN" dirty="0"/>
              <a:t>CHK</a:t>
            </a:r>
            <a:r>
              <a:rPr lang="zh-CN" altLang="en-US" dirty="0"/>
              <a:t>没了。</a:t>
            </a:r>
            <a:endParaRPr lang="en-US" altLang="zh-CN" dirty="0"/>
          </a:p>
          <a:p>
            <a:r>
              <a:rPr lang="zh-CN" altLang="en-US" dirty="0"/>
              <a:t>完全复苏并成长的：</a:t>
            </a:r>
            <a:r>
              <a:rPr lang="en-US" altLang="zh-CN" dirty="0"/>
              <a:t>LMT, </a:t>
            </a:r>
            <a:r>
              <a:rPr lang="zh-CN" altLang="en-US" dirty="0"/>
              <a:t>克莱斯勒，</a:t>
            </a:r>
            <a:r>
              <a:rPr lang="en-US" altLang="zh-CN" dirty="0"/>
              <a:t>AMC</a:t>
            </a:r>
          </a:p>
          <a:p>
            <a:r>
              <a:rPr lang="zh-CN" altLang="en-US" dirty="0"/>
              <a:t>没破产但付出巨大代价的：</a:t>
            </a:r>
            <a:r>
              <a:rPr lang="en-US" altLang="zh-CN" dirty="0"/>
              <a:t>AIG</a:t>
            </a:r>
            <a:r>
              <a:rPr lang="zh-CN" altLang="en-US" dirty="0"/>
              <a:t>，</a:t>
            </a:r>
            <a:r>
              <a:rPr lang="en-US" altLang="zh-CN" dirty="0"/>
              <a:t>Ford</a:t>
            </a:r>
          </a:p>
          <a:p>
            <a:r>
              <a:rPr lang="zh-CN" altLang="en-US" dirty="0"/>
              <a:t>完全破产的：泛美航空公司，赫兹。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202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3670-3C39-4F44-898E-5ADB177D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航空业和邮轮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C4E12-110E-4E7F-B6EA-824A083F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生活的必需品。</a:t>
            </a:r>
            <a:endParaRPr lang="en-US" altLang="zh-CN" dirty="0"/>
          </a:p>
          <a:p>
            <a:pPr lvl="0"/>
            <a:r>
              <a:rPr lang="zh-CN" altLang="en-US" dirty="0"/>
              <a:t>目前按现金流和利润估值较低</a:t>
            </a:r>
            <a:endParaRPr lang="en-US" altLang="zh-CN" dirty="0"/>
          </a:p>
          <a:p>
            <a:pPr lvl="0"/>
            <a:r>
              <a:rPr lang="zh-CN" altLang="en-US" dirty="0"/>
              <a:t>大额且持续的资本开销是硬伤</a:t>
            </a:r>
            <a:endParaRPr lang="en-US" altLang="zh-CN" dirty="0"/>
          </a:p>
          <a:p>
            <a:pPr lvl="0"/>
            <a:r>
              <a:rPr lang="zh-CN" altLang="en-US" dirty="0"/>
              <a:t>挑资产负债轻，经营状况好的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406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3670-3C39-4F44-898E-5ADB177D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金融业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C4E12-110E-4E7F-B6EA-824A083F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银行和保险</a:t>
            </a:r>
            <a:endParaRPr lang="en-US" altLang="zh-CN" dirty="0"/>
          </a:p>
          <a:p>
            <a:pPr lvl="0"/>
            <a:r>
              <a:rPr lang="zh-CN" altLang="en-US" dirty="0"/>
              <a:t>资产负债表远重要于现金流和损益表</a:t>
            </a:r>
            <a:endParaRPr lang="en-US" altLang="zh-CN" dirty="0"/>
          </a:p>
          <a:p>
            <a:pPr lvl="0"/>
            <a:r>
              <a:rPr lang="zh-CN" altLang="en-US" dirty="0"/>
              <a:t>保险业，尤其是人寿险受市场利率制约</a:t>
            </a:r>
            <a:endParaRPr lang="en-US" altLang="zh-CN" dirty="0"/>
          </a:p>
          <a:p>
            <a:pPr lvl="0"/>
            <a:r>
              <a:rPr lang="zh-CN" altLang="en-US"/>
              <a:t>坏</a:t>
            </a:r>
            <a:r>
              <a:rPr lang="zh-CN" altLang="en-US" dirty="0"/>
              <a:t>账的风险</a:t>
            </a:r>
            <a:endParaRPr lang="en-US" altLang="zh-CN" dirty="0"/>
          </a:p>
          <a:p>
            <a:pPr lvl="0"/>
            <a:r>
              <a:rPr lang="zh-CN" altLang="en-US" dirty="0"/>
              <a:t>高分红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825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3670-3C39-4F44-898E-5ADB177D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能源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C4E12-110E-4E7F-B6EA-824A083F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石油，天然气，清洁能源</a:t>
            </a:r>
            <a:endParaRPr lang="en-US" altLang="zh-CN" dirty="0"/>
          </a:p>
          <a:p>
            <a:pPr lvl="0"/>
            <a:r>
              <a:rPr lang="zh-CN" altLang="en-US" dirty="0"/>
              <a:t>石油的产业链，勘探，开采，管道，炼油，加油站。</a:t>
            </a:r>
            <a:endParaRPr lang="en-US" altLang="zh-CN" dirty="0"/>
          </a:p>
          <a:p>
            <a:pPr lvl="1"/>
            <a:r>
              <a:rPr lang="en-US" altLang="zh-CN" dirty="0"/>
              <a:t>SLB, CVX, RDS, XOM, PSX.</a:t>
            </a:r>
          </a:p>
          <a:p>
            <a:pPr lvl="0"/>
            <a:r>
              <a:rPr lang="zh-CN" altLang="en-US" dirty="0"/>
              <a:t>目前的价值洼地</a:t>
            </a:r>
            <a:endParaRPr lang="en-US" altLang="zh-CN" dirty="0"/>
          </a:p>
          <a:p>
            <a:pPr lvl="0"/>
            <a:r>
              <a:rPr lang="zh-CN" altLang="en-US" dirty="0"/>
              <a:t>绿党的崛起会加速清洁能源的转化</a:t>
            </a:r>
            <a:endParaRPr lang="en-US" altLang="zh-CN" dirty="0"/>
          </a:p>
          <a:p>
            <a:pPr lvl="0"/>
            <a:r>
              <a:rPr lang="zh-CN" altLang="en-US" dirty="0"/>
              <a:t>关注天然气，太阳能，风能</a:t>
            </a: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2162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662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宏观经济和市场展望</vt:lpstr>
      <vt:lpstr>市场目前的状况</vt:lpstr>
      <vt:lpstr>货币发行和通胀</vt:lpstr>
      <vt:lpstr>高成长的好公司</vt:lpstr>
      <vt:lpstr>高科技的公司</vt:lpstr>
      <vt:lpstr>从困境中复苏的公司</vt:lpstr>
      <vt:lpstr>航空业和邮轮</vt:lpstr>
      <vt:lpstr>金融业</vt:lpstr>
      <vt:lpstr>能源</vt:lpstr>
      <vt:lpstr>军工</vt:lpstr>
      <vt:lpstr>服饰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Value Analysis</dc:title>
  <dc:creator>Huanmin Wu</dc:creator>
  <cp:lastModifiedBy>Huanmin Wu</cp:lastModifiedBy>
  <cp:revision>6</cp:revision>
  <dcterms:created xsi:type="dcterms:W3CDTF">2020-03-18T23:37:25Z</dcterms:created>
  <dcterms:modified xsi:type="dcterms:W3CDTF">2020-07-10T15:55:14Z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2020-03-18T23:37:30.4287932Z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d254e20a-dc1e-4a9d-b35b-d27cc338282c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</Properties>
</file>