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6" r:id="rId1"/>
    <p:sldMasterId id="2147483817" r:id="rId2"/>
    <p:sldMasterId id="2147483883" r:id="rId3"/>
    <p:sldMasterId id="2147484045" r:id="rId4"/>
    <p:sldMasterId id="2147486708" r:id="rId5"/>
    <p:sldMasterId id="2147486711" r:id="rId6"/>
    <p:sldMasterId id="2147486723" r:id="rId7"/>
    <p:sldMasterId id="2147486827" r:id="rId8"/>
  </p:sldMasterIdLst>
  <p:notesMasterIdLst>
    <p:notesMasterId r:id="rId224"/>
  </p:notesMasterIdLst>
  <p:handoutMasterIdLst>
    <p:handoutMasterId r:id="rId225"/>
  </p:handoutMasterIdLst>
  <p:sldIdLst>
    <p:sldId id="256" r:id="rId9"/>
    <p:sldId id="1181" r:id="rId10"/>
    <p:sldId id="1261" r:id="rId11"/>
    <p:sldId id="1152" r:id="rId12"/>
    <p:sldId id="1263" r:id="rId13"/>
    <p:sldId id="1262" r:id="rId14"/>
    <p:sldId id="1264" r:id="rId15"/>
    <p:sldId id="1266" r:id="rId16"/>
    <p:sldId id="988" r:id="rId17"/>
    <p:sldId id="1163" r:id="rId18"/>
    <p:sldId id="1268" r:id="rId19"/>
    <p:sldId id="1269" r:id="rId20"/>
    <p:sldId id="1066" r:id="rId21"/>
    <p:sldId id="989" r:id="rId22"/>
    <p:sldId id="1213" r:id="rId23"/>
    <p:sldId id="1168" r:id="rId24"/>
    <p:sldId id="1271" r:id="rId25"/>
    <p:sldId id="1265" r:id="rId26"/>
    <p:sldId id="1270" r:id="rId27"/>
    <p:sldId id="1084" r:id="rId28"/>
    <p:sldId id="1273" r:id="rId29"/>
    <p:sldId id="1274" r:id="rId30"/>
    <p:sldId id="1275" r:id="rId31"/>
    <p:sldId id="270" r:id="rId32"/>
    <p:sldId id="1279" r:id="rId33"/>
    <p:sldId id="1280" r:id="rId34"/>
    <p:sldId id="1052" r:id="rId35"/>
    <p:sldId id="1055" r:id="rId36"/>
    <p:sldId id="1056" r:id="rId37"/>
    <p:sldId id="1060" r:id="rId38"/>
    <p:sldId id="1062" r:id="rId39"/>
    <p:sldId id="1048" r:id="rId40"/>
    <p:sldId id="1272" r:id="rId41"/>
    <p:sldId id="1004" r:id="rId42"/>
    <p:sldId id="1153" r:id="rId43"/>
    <p:sldId id="972" r:id="rId44"/>
    <p:sldId id="1327" r:id="rId45"/>
    <p:sldId id="1328" r:id="rId46"/>
    <p:sldId id="1326" r:id="rId47"/>
    <p:sldId id="993" r:id="rId48"/>
    <p:sldId id="992" r:id="rId49"/>
    <p:sldId id="994" r:id="rId50"/>
    <p:sldId id="995" r:id="rId51"/>
    <p:sldId id="996" r:id="rId52"/>
    <p:sldId id="1000" r:id="rId53"/>
    <p:sldId id="1002" r:id="rId54"/>
    <p:sldId id="1026" r:id="rId55"/>
    <p:sldId id="1028" r:id="rId56"/>
    <p:sldId id="1029" r:id="rId57"/>
    <p:sldId id="1030" r:id="rId58"/>
    <p:sldId id="1031" r:id="rId59"/>
    <p:sldId id="1033" r:id="rId60"/>
    <p:sldId id="1034" r:id="rId61"/>
    <p:sldId id="1036" r:id="rId62"/>
    <p:sldId id="1325" r:id="rId63"/>
    <p:sldId id="1209" r:id="rId64"/>
    <p:sldId id="1210" r:id="rId65"/>
    <p:sldId id="1211" r:id="rId66"/>
    <p:sldId id="1267" r:id="rId67"/>
    <p:sldId id="1276" r:id="rId68"/>
    <p:sldId id="276" r:id="rId69"/>
    <p:sldId id="1170" r:id="rId70"/>
    <p:sldId id="1204" r:id="rId71"/>
    <p:sldId id="1296" r:id="rId72"/>
    <p:sldId id="1295" r:id="rId73"/>
    <p:sldId id="1322" r:id="rId74"/>
    <p:sldId id="1040" r:id="rId75"/>
    <p:sldId id="1045" r:id="rId76"/>
    <p:sldId id="1323" r:id="rId77"/>
    <p:sldId id="1298" r:id="rId78"/>
    <p:sldId id="1299" r:id="rId79"/>
    <p:sldId id="1300" r:id="rId80"/>
    <p:sldId id="1301" r:id="rId81"/>
    <p:sldId id="1284" r:id="rId82"/>
    <p:sldId id="1282" r:id="rId83"/>
    <p:sldId id="1286" r:id="rId84"/>
    <p:sldId id="1291" r:id="rId85"/>
    <p:sldId id="1294" r:id="rId86"/>
    <p:sldId id="1287" r:id="rId87"/>
    <p:sldId id="1289" r:id="rId88"/>
    <p:sldId id="1329" r:id="rId89"/>
    <p:sldId id="1202" r:id="rId90"/>
    <p:sldId id="1302" r:id="rId91"/>
    <p:sldId id="1303" r:id="rId92"/>
    <p:sldId id="1304" r:id="rId93"/>
    <p:sldId id="1306" r:id="rId94"/>
    <p:sldId id="1305" r:id="rId95"/>
    <p:sldId id="1253" r:id="rId96"/>
    <p:sldId id="1254" r:id="rId97"/>
    <p:sldId id="1255" r:id="rId98"/>
    <p:sldId id="985" r:id="rId99"/>
    <p:sldId id="1307" r:id="rId100"/>
    <p:sldId id="1311" r:id="rId101"/>
    <p:sldId id="1260" r:id="rId102"/>
    <p:sldId id="1158" r:id="rId103"/>
    <p:sldId id="1308" r:id="rId104"/>
    <p:sldId id="1251" r:id="rId105"/>
    <p:sldId id="1074" r:id="rId106"/>
    <p:sldId id="1076" r:id="rId107"/>
    <p:sldId id="1077" r:id="rId108"/>
    <p:sldId id="1078" r:id="rId109"/>
    <p:sldId id="1207" r:id="rId110"/>
    <p:sldId id="1321" r:id="rId111"/>
    <p:sldId id="1256" r:id="rId112"/>
    <p:sldId id="1157" r:id="rId113"/>
    <p:sldId id="1257" r:id="rId114"/>
    <p:sldId id="1318" r:id="rId115"/>
    <p:sldId id="1310" r:id="rId116"/>
    <p:sldId id="1312" r:id="rId117"/>
    <p:sldId id="1313" r:id="rId118"/>
    <p:sldId id="1314" r:id="rId119"/>
    <p:sldId id="1315" r:id="rId120"/>
    <p:sldId id="1316" r:id="rId121"/>
    <p:sldId id="1317" r:id="rId122"/>
    <p:sldId id="1155" r:id="rId123"/>
    <p:sldId id="1161" r:id="rId124"/>
    <p:sldId id="1160" r:id="rId125"/>
    <p:sldId id="1214" r:id="rId126"/>
    <p:sldId id="1216" r:id="rId127"/>
    <p:sldId id="1217" r:id="rId128"/>
    <p:sldId id="1218" r:id="rId129"/>
    <p:sldId id="1219" r:id="rId130"/>
    <p:sldId id="1220" r:id="rId131"/>
    <p:sldId id="1221" r:id="rId132"/>
    <p:sldId id="1226" r:id="rId133"/>
    <p:sldId id="1222" r:id="rId134"/>
    <p:sldId id="1223" r:id="rId135"/>
    <p:sldId id="1224" r:id="rId136"/>
    <p:sldId id="1225" r:id="rId137"/>
    <p:sldId id="1227" r:id="rId138"/>
    <p:sldId id="1174" r:id="rId139"/>
    <p:sldId id="1175" r:id="rId140"/>
    <p:sldId id="1228" r:id="rId141"/>
    <p:sldId id="1184" r:id="rId142"/>
    <p:sldId id="1187" r:id="rId143"/>
    <p:sldId id="1229" r:id="rId144"/>
    <p:sldId id="1179" r:id="rId145"/>
    <p:sldId id="1178" r:id="rId146"/>
    <p:sldId id="1190" r:id="rId147"/>
    <p:sldId id="1185" r:id="rId148"/>
    <p:sldId id="1230" r:id="rId149"/>
    <p:sldId id="1231" r:id="rId150"/>
    <p:sldId id="1195" r:id="rId151"/>
    <p:sldId id="1196" r:id="rId152"/>
    <p:sldId id="1233" r:id="rId153"/>
    <p:sldId id="1234" r:id="rId154"/>
    <p:sldId id="1235" r:id="rId155"/>
    <p:sldId id="1236" r:id="rId156"/>
    <p:sldId id="1237" r:id="rId157"/>
    <p:sldId id="1197" r:id="rId158"/>
    <p:sldId id="1198" r:id="rId159"/>
    <p:sldId id="1199" r:id="rId160"/>
    <p:sldId id="1238" r:id="rId161"/>
    <p:sldId id="1239" r:id="rId162"/>
    <p:sldId id="1240" r:id="rId163"/>
    <p:sldId id="1189" r:id="rId164"/>
    <p:sldId id="1200" r:id="rId165"/>
    <p:sldId id="1242" r:id="rId166"/>
    <p:sldId id="1250" r:id="rId167"/>
    <p:sldId id="1243" r:id="rId168"/>
    <p:sldId id="1244" r:id="rId169"/>
    <p:sldId id="1245" r:id="rId170"/>
    <p:sldId id="1246" r:id="rId171"/>
    <p:sldId id="1248" r:id="rId172"/>
    <p:sldId id="1249" r:id="rId173"/>
    <p:sldId id="1241" r:id="rId174"/>
    <p:sldId id="1156" r:id="rId175"/>
    <p:sldId id="1009" r:id="rId176"/>
    <p:sldId id="1010" r:id="rId177"/>
    <p:sldId id="1096" r:id="rId178"/>
    <p:sldId id="1095" r:id="rId179"/>
    <p:sldId id="1097" r:id="rId180"/>
    <p:sldId id="1098" r:id="rId181"/>
    <p:sldId id="1099" r:id="rId182"/>
    <p:sldId id="1100" r:id="rId183"/>
    <p:sldId id="1101" r:id="rId184"/>
    <p:sldId id="1120" r:id="rId185"/>
    <p:sldId id="1102" r:id="rId186"/>
    <p:sldId id="1119" r:id="rId187"/>
    <p:sldId id="1137" r:id="rId188"/>
    <p:sldId id="1109" r:id="rId189"/>
    <p:sldId id="1138" r:id="rId190"/>
    <p:sldId id="1139" r:id="rId191"/>
    <p:sldId id="1111" r:id="rId192"/>
    <p:sldId id="1132" r:id="rId193"/>
    <p:sldId id="1112" r:id="rId194"/>
    <p:sldId id="1113" r:id="rId195"/>
    <p:sldId id="1114" r:id="rId196"/>
    <p:sldId id="1121" r:id="rId197"/>
    <p:sldId id="1122" r:id="rId198"/>
    <p:sldId id="1136" r:id="rId199"/>
    <p:sldId id="1134" r:id="rId200"/>
    <p:sldId id="1141" r:id="rId201"/>
    <p:sldId id="1142" r:id="rId202"/>
    <p:sldId id="1143" r:id="rId203"/>
    <p:sldId id="1144" r:id="rId204"/>
    <p:sldId id="1145" r:id="rId205"/>
    <p:sldId id="1147" r:id="rId206"/>
    <p:sldId id="1146" r:id="rId207"/>
    <p:sldId id="1123" r:id="rId208"/>
    <p:sldId id="1124" r:id="rId209"/>
    <p:sldId id="1140" r:id="rId210"/>
    <p:sldId id="1125" r:id="rId211"/>
    <p:sldId id="1127" r:id="rId212"/>
    <p:sldId id="1128" r:id="rId213"/>
    <p:sldId id="1129" r:id="rId214"/>
    <p:sldId id="1131" r:id="rId215"/>
    <p:sldId id="1126" r:id="rId216"/>
    <p:sldId id="1148" r:id="rId217"/>
    <p:sldId id="1150" r:id="rId218"/>
    <p:sldId id="1130" r:id="rId219"/>
    <p:sldId id="1151" r:id="rId220"/>
    <p:sldId id="1069" r:id="rId221"/>
    <p:sldId id="1103" r:id="rId222"/>
    <p:sldId id="1324" r:id="rId223"/>
  </p:sldIdLst>
  <p:sldSz cx="9144000" cy="6858000" type="screen4x3"/>
  <p:notesSz cx="6858000" cy="9144000"/>
  <p:defaultTextStyle>
    <a:defPPr>
      <a:defRPr lang="en-GB"/>
    </a:defPPr>
    <a:lvl1pPr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6FF77"/>
    <a:srgbClr val="000000"/>
    <a:srgbClr val="00264D"/>
    <a:srgbClr val="E8161F"/>
    <a:srgbClr val="636464"/>
    <a:srgbClr val="F3F3F3"/>
    <a:srgbClr val="E8E1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6" autoAdjust="0"/>
    <p:restoredTop sz="94660"/>
  </p:normalViewPr>
  <p:slideViewPr>
    <p:cSldViewPr>
      <p:cViewPr varScale="1">
        <p:scale>
          <a:sx n="75" d="100"/>
          <a:sy n="75" d="100"/>
        </p:scale>
        <p:origin x="993" y="27"/>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50" d="100"/>
        <a:sy n="150" d="100"/>
      </p:scale>
      <p:origin x="0" y="66192"/>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09.xml"/><Relationship Id="rId21" Type="http://schemas.openxmlformats.org/officeDocument/2006/relationships/slide" Target="slides/slide13.xml"/><Relationship Id="rId42" Type="http://schemas.openxmlformats.org/officeDocument/2006/relationships/slide" Target="slides/slide34.xml"/><Relationship Id="rId63" Type="http://schemas.openxmlformats.org/officeDocument/2006/relationships/slide" Target="slides/slide55.xml"/><Relationship Id="rId84" Type="http://schemas.openxmlformats.org/officeDocument/2006/relationships/slide" Target="slides/slide76.xml"/><Relationship Id="rId138" Type="http://schemas.openxmlformats.org/officeDocument/2006/relationships/slide" Target="slides/slide130.xml"/><Relationship Id="rId159" Type="http://schemas.openxmlformats.org/officeDocument/2006/relationships/slide" Target="slides/slide151.xml"/><Relationship Id="rId170" Type="http://schemas.openxmlformats.org/officeDocument/2006/relationships/slide" Target="slides/slide162.xml"/><Relationship Id="rId191" Type="http://schemas.openxmlformats.org/officeDocument/2006/relationships/slide" Target="slides/slide183.xml"/><Relationship Id="rId205" Type="http://schemas.openxmlformats.org/officeDocument/2006/relationships/slide" Target="slides/slide197.xml"/><Relationship Id="rId226" Type="http://schemas.openxmlformats.org/officeDocument/2006/relationships/presProps" Target="presProps.xml"/><Relationship Id="rId107" Type="http://schemas.openxmlformats.org/officeDocument/2006/relationships/slide" Target="slides/slide99.xml"/><Relationship Id="rId11" Type="http://schemas.openxmlformats.org/officeDocument/2006/relationships/slide" Target="slides/slide3.xml"/><Relationship Id="rId32" Type="http://schemas.openxmlformats.org/officeDocument/2006/relationships/slide" Target="slides/slide24.xml"/><Relationship Id="rId53" Type="http://schemas.openxmlformats.org/officeDocument/2006/relationships/slide" Target="slides/slide45.xml"/><Relationship Id="rId74" Type="http://schemas.openxmlformats.org/officeDocument/2006/relationships/slide" Target="slides/slide66.xml"/><Relationship Id="rId128" Type="http://schemas.openxmlformats.org/officeDocument/2006/relationships/slide" Target="slides/slide120.xml"/><Relationship Id="rId149" Type="http://schemas.openxmlformats.org/officeDocument/2006/relationships/slide" Target="slides/slide141.xml"/><Relationship Id="rId5" Type="http://schemas.openxmlformats.org/officeDocument/2006/relationships/slideMaster" Target="slideMasters/slideMaster5.xml"/><Relationship Id="rId95" Type="http://schemas.openxmlformats.org/officeDocument/2006/relationships/slide" Target="slides/slide87.xml"/><Relationship Id="rId160" Type="http://schemas.openxmlformats.org/officeDocument/2006/relationships/slide" Target="slides/slide152.xml"/><Relationship Id="rId181" Type="http://schemas.openxmlformats.org/officeDocument/2006/relationships/slide" Target="slides/slide173.xml"/><Relationship Id="rId216" Type="http://schemas.openxmlformats.org/officeDocument/2006/relationships/slide" Target="slides/slide208.xml"/><Relationship Id="rId22" Type="http://schemas.openxmlformats.org/officeDocument/2006/relationships/slide" Target="slides/slide14.xml"/><Relationship Id="rId27" Type="http://schemas.openxmlformats.org/officeDocument/2006/relationships/slide" Target="slides/slide19.xml"/><Relationship Id="rId43" Type="http://schemas.openxmlformats.org/officeDocument/2006/relationships/slide" Target="slides/slide35.xml"/><Relationship Id="rId48" Type="http://schemas.openxmlformats.org/officeDocument/2006/relationships/slide" Target="slides/slide40.xml"/><Relationship Id="rId64" Type="http://schemas.openxmlformats.org/officeDocument/2006/relationships/slide" Target="slides/slide56.xml"/><Relationship Id="rId69" Type="http://schemas.openxmlformats.org/officeDocument/2006/relationships/slide" Target="slides/slide61.xml"/><Relationship Id="rId113" Type="http://schemas.openxmlformats.org/officeDocument/2006/relationships/slide" Target="slides/slide105.xml"/><Relationship Id="rId118" Type="http://schemas.openxmlformats.org/officeDocument/2006/relationships/slide" Target="slides/slide110.xml"/><Relationship Id="rId134" Type="http://schemas.openxmlformats.org/officeDocument/2006/relationships/slide" Target="slides/slide126.xml"/><Relationship Id="rId139" Type="http://schemas.openxmlformats.org/officeDocument/2006/relationships/slide" Target="slides/slide131.xml"/><Relationship Id="rId80" Type="http://schemas.openxmlformats.org/officeDocument/2006/relationships/slide" Target="slides/slide72.xml"/><Relationship Id="rId85" Type="http://schemas.openxmlformats.org/officeDocument/2006/relationships/slide" Target="slides/slide77.xml"/><Relationship Id="rId150" Type="http://schemas.openxmlformats.org/officeDocument/2006/relationships/slide" Target="slides/slide142.xml"/><Relationship Id="rId155" Type="http://schemas.openxmlformats.org/officeDocument/2006/relationships/slide" Target="slides/slide147.xml"/><Relationship Id="rId171" Type="http://schemas.openxmlformats.org/officeDocument/2006/relationships/slide" Target="slides/slide163.xml"/><Relationship Id="rId176" Type="http://schemas.openxmlformats.org/officeDocument/2006/relationships/slide" Target="slides/slide168.xml"/><Relationship Id="rId192" Type="http://schemas.openxmlformats.org/officeDocument/2006/relationships/slide" Target="slides/slide184.xml"/><Relationship Id="rId197" Type="http://schemas.openxmlformats.org/officeDocument/2006/relationships/slide" Target="slides/slide189.xml"/><Relationship Id="rId206" Type="http://schemas.openxmlformats.org/officeDocument/2006/relationships/slide" Target="slides/slide198.xml"/><Relationship Id="rId227" Type="http://schemas.openxmlformats.org/officeDocument/2006/relationships/viewProps" Target="viewProps.xml"/><Relationship Id="rId201" Type="http://schemas.openxmlformats.org/officeDocument/2006/relationships/slide" Target="slides/slide193.xml"/><Relationship Id="rId222" Type="http://schemas.openxmlformats.org/officeDocument/2006/relationships/slide" Target="slides/slide214.xml"/><Relationship Id="rId12" Type="http://schemas.openxmlformats.org/officeDocument/2006/relationships/slide" Target="slides/slide4.xml"/><Relationship Id="rId17" Type="http://schemas.openxmlformats.org/officeDocument/2006/relationships/slide" Target="slides/slide9.xml"/><Relationship Id="rId33" Type="http://schemas.openxmlformats.org/officeDocument/2006/relationships/slide" Target="slides/slide25.xml"/><Relationship Id="rId38" Type="http://schemas.openxmlformats.org/officeDocument/2006/relationships/slide" Target="slides/slide30.xml"/><Relationship Id="rId59" Type="http://schemas.openxmlformats.org/officeDocument/2006/relationships/slide" Target="slides/slide51.xml"/><Relationship Id="rId103" Type="http://schemas.openxmlformats.org/officeDocument/2006/relationships/slide" Target="slides/slide95.xml"/><Relationship Id="rId108" Type="http://schemas.openxmlformats.org/officeDocument/2006/relationships/slide" Target="slides/slide100.xml"/><Relationship Id="rId124" Type="http://schemas.openxmlformats.org/officeDocument/2006/relationships/slide" Target="slides/slide116.xml"/><Relationship Id="rId129" Type="http://schemas.openxmlformats.org/officeDocument/2006/relationships/slide" Target="slides/slide121.xml"/><Relationship Id="rId54" Type="http://schemas.openxmlformats.org/officeDocument/2006/relationships/slide" Target="slides/slide46.xml"/><Relationship Id="rId70" Type="http://schemas.openxmlformats.org/officeDocument/2006/relationships/slide" Target="slides/slide62.xml"/><Relationship Id="rId75" Type="http://schemas.openxmlformats.org/officeDocument/2006/relationships/slide" Target="slides/slide67.xml"/><Relationship Id="rId91" Type="http://schemas.openxmlformats.org/officeDocument/2006/relationships/slide" Target="slides/slide83.xml"/><Relationship Id="rId96" Type="http://schemas.openxmlformats.org/officeDocument/2006/relationships/slide" Target="slides/slide88.xml"/><Relationship Id="rId140" Type="http://schemas.openxmlformats.org/officeDocument/2006/relationships/slide" Target="slides/slide132.xml"/><Relationship Id="rId145" Type="http://schemas.openxmlformats.org/officeDocument/2006/relationships/slide" Target="slides/slide137.xml"/><Relationship Id="rId161" Type="http://schemas.openxmlformats.org/officeDocument/2006/relationships/slide" Target="slides/slide153.xml"/><Relationship Id="rId166" Type="http://schemas.openxmlformats.org/officeDocument/2006/relationships/slide" Target="slides/slide158.xml"/><Relationship Id="rId182" Type="http://schemas.openxmlformats.org/officeDocument/2006/relationships/slide" Target="slides/slide174.xml"/><Relationship Id="rId187" Type="http://schemas.openxmlformats.org/officeDocument/2006/relationships/slide" Target="slides/slide179.xml"/><Relationship Id="rId217" Type="http://schemas.openxmlformats.org/officeDocument/2006/relationships/slide" Target="slides/slide209.xml"/><Relationship Id="rId1" Type="http://schemas.openxmlformats.org/officeDocument/2006/relationships/slideMaster" Target="slideMasters/slideMaster1.xml"/><Relationship Id="rId6" Type="http://schemas.openxmlformats.org/officeDocument/2006/relationships/slideMaster" Target="slideMasters/slideMaster6.xml"/><Relationship Id="rId212" Type="http://schemas.openxmlformats.org/officeDocument/2006/relationships/slide" Target="slides/slide204.xml"/><Relationship Id="rId23" Type="http://schemas.openxmlformats.org/officeDocument/2006/relationships/slide" Target="slides/slide15.xml"/><Relationship Id="rId28" Type="http://schemas.openxmlformats.org/officeDocument/2006/relationships/slide" Target="slides/slide20.xml"/><Relationship Id="rId49" Type="http://schemas.openxmlformats.org/officeDocument/2006/relationships/slide" Target="slides/slide41.xml"/><Relationship Id="rId114" Type="http://schemas.openxmlformats.org/officeDocument/2006/relationships/slide" Target="slides/slide106.xml"/><Relationship Id="rId119" Type="http://schemas.openxmlformats.org/officeDocument/2006/relationships/slide" Target="slides/slide111.xml"/><Relationship Id="rId44" Type="http://schemas.openxmlformats.org/officeDocument/2006/relationships/slide" Target="slides/slide36.xml"/><Relationship Id="rId60" Type="http://schemas.openxmlformats.org/officeDocument/2006/relationships/slide" Target="slides/slide52.xml"/><Relationship Id="rId65" Type="http://schemas.openxmlformats.org/officeDocument/2006/relationships/slide" Target="slides/slide57.xml"/><Relationship Id="rId81" Type="http://schemas.openxmlformats.org/officeDocument/2006/relationships/slide" Target="slides/slide73.xml"/><Relationship Id="rId86" Type="http://schemas.openxmlformats.org/officeDocument/2006/relationships/slide" Target="slides/slide78.xml"/><Relationship Id="rId130" Type="http://schemas.openxmlformats.org/officeDocument/2006/relationships/slide" Target="slides/slide122.xml"/><Relationship Id="rId135" Type="http://schemas.openxmlformats.org/officeDocument/2006/relationships/slide" Target="slides/slide127.xml"/><Relationship Id="rId151" Type="http://schemas.openxmlformats.org/officeDocument/2006/relationships/slide" Target="slides/slide143.xml"/><Relationship Id="rId156" Type="http://schemas.openxmlformats.org/officeDocument/2006/relationships/slide" Target="slides/slide148.xml"/><Relationship Id="rId177" Type="http://schemas.openxmlformats.org/officeDocument/2006/relationships/slide" Target="slides/slide169.xml"/><Relationship Id="rId198" Type="http://schemas.openxmlformats.org/officeDocument/2006/relationships/slide" Target="slides/slide190.xml"/><Relationship Id="rId172" Type="http://schemas.openxmlformats.org/officeDocument/2006/relationships/slide" Target="slides/slide164.xml"/><Relationship Id="rId193" Type="http://schemas.openxmlformats.org/officeDocument/2006/relationships/slide" Target="slides/slide185.xml"/><Relationship Id="rId202" Type="http://schemas.openxmlformats.org/officeDocument/2006/relationships/slide" Target="slides/slide194.xml"/><Relationship Id="rId207" Type="http://schemas.openxmlformats.org/officeDocument/2006/relationships/slide" Target="slides/slide199.xml"/><Relationship Id="rId223" Type="http://schemas.openxmlformats.org/officeDocument/2006/relationships/slide" Target="slides/slide215.xml"/><Relationship Id="rId228" Type="http://schemas.openxmlformats.org/officeDocument/2006/relationships/theme" Target="theme/them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109" Type="http://schemas.openxmlformats.org/officeDocument/2006/relationships/slide" Target="slides/slide10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slide" Target="slides/slide89.xml"/><Relationship Id="rId104" Type="http://schemas.openxmlformats.org/officeDocument/2006/relationships/slide" Target="slides/slide96.xml"/><Relationship Id="rId120" Type="http://schemas.openxmlformats.org/officeDocument/2006/relationships/slide" Target="slides/slide112.xml"/><Relationship Id="rId125" Type="http://schemas.openxmlformats.org/officeDocument/2006/relationships/slide" Target="slides/slide117.xml"/><Relationship Id="rId141" Type="http://schemas.openxmlformats.org/officeDocument/2006/relationships/slide" Target="slides/slide133.xml"/><Relationship Id="rId146" Type="http://schemas.openxmlformats.org/officeDocument/2006/relationships/slide" Target="slides/slide138.xml"/><Relationship Id="rId167" Type="http://schemas.openxmlformats.org/officeDocument/2006/relationships/slide" Target="slides/slide159.xml"/><Relationship Id="rId188" Type="http://schemas.openxmlformats.org/officeDocument/2006/relationships/slide" Target="slides/slide180.xml"/><Relationship Id="rId7" Type="http://schemas.openxmlformats.org/officeDocument/2006/relationships/slideMaster" Target="slideMasters/slideMaster7.xml"/><Relationship Id="rId71" Type="http://schemas.openxmlformats.org/officeDocument/2006/relationships/slide" Target="slides/slide63.xml"/><Relationship Id="rId92" Type="http://schemas.openxmlformats.org/officeDocument/2006/relationships/slide" Target="slides/slide84.xml"/><Relationship Id="rId162" Type="http://schemas.openxmlformats.org/officeDocument/2006/relationships/slide" Target="slides/slide154.xml"/><Relationship Id="rId183" Type="http://schemas.openxmlformats.org/officeDocument/2006/relationships/slide" Target="slides/slide175.xml"/><Relationship Id="rId213" Type="http://schemas.openxmlformats.org/officeDocument/2006/relationships/slide" Target="slides/slide205.xml"/><Relationship Id="rId218" Type="http://schemas.openxmlformats.org/officeDocument/2006/relationships/slide" Target="slides/slide210.xml"/><Relationship Id="rId2" Type="http://schemas.openxmlformats.org/officeDocument/2006/relationships/slideMaster" Target="slideMasters/slideMaster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110" Type="http://schemas.openxmlformats.org/officeDocument/2006/relationships/slide" Target="slides/slide102.xml"/><Relationship Id="rId115" Type="http://schemas.openxmlformats.org/officeDocument/2006/relationships/slide" Target="slides/slide107.xml"/><Relationship Id="rId131" Type="http://schemas.openxmlformats.org/officeDocument/2006/relationships/slide" Target="slides/slide123.xml"/><Relationship Id="rId136" Type="http://schemas.openxmlformats.org/officeDocument/2006/relationships/slide" Target="slides/slide128.xml"/><Relationship Id="rId157" Type="http://schemas.openxmlformats.org/officeDocument/2006/relationships/slide" Target="slides/slide149.xml"/><Relationship Id="rId178" Type="http://schemas.openxmlformats.org/officeDocument/2006/relationships/slide" Target="slides/slide170.xml"/><Relationship Id="rId61" Type="http://schemas.openxmlformats.org/officeDocument/2006/relationships/slide" Target="slides/slide53.xml"/><Relationship Id="rId82" Type="http://schemas.openxmlformats.org/officeDocument/2006/relationships/slide" Target="slides/slide74.xml"/><Relationship Id="rId152" Type="http://schemas.openxmlformats.org/officeDocument/2006/relationships/slide" Target="slides/slide144.xml"/><Relationship Id="rId173" Type="http://schemas.openxmlformats.org/officeDocument/2006/relationships/slide" Target="slides/slide165.xml"/><Relationship Id="rId194" Type="http://schemas.openxmlformats.org/officeDocument/2006/relationships/slide" Target="slides/slide186.xml"/><Relationship Id="rId199" Type="http://schemas.openxmlformats.org/officeDocument/2006/relationships/slide" Target="slides/slide191.xml"/><Relationship Id="rId203" Type="http://schemas.openxmlformats.org/officeDocument/2006/relationships/slide" Target="slides/slide195.xml"/><Relationship Id="rId208" Type="http://schemas.openxmlformats.org/officeDocument/2006/relationships/slide" Target="slides/slide200.xml"/><Relationship Id="rId229" Type="http://schemas.openxmlformats.org/officeDocument/2006/relationships/tableStyles" Target="tableStyles.xml"/><Relationship Id="rId19" Type="http://schemas.openxmlformats.org/officeDocument/2006/relationships/slide" Target="slides/slide11.xml"/><Relationship Id="rId224" Type="http://schemas.openxmlformats.org/officeDocument/2006/relationships/notesMaster" Target="notesMasters/notesMaster1.xml"/><Relationship Id="rId14" Type="http://schemas.openxmlformats.org/officeDocument/2006/relationships/slide" Target="slides/slide6.xml"/><Relationship Id="rId30" Type="http://schemas.openxmlformats.org/officeDocument/2006/relationships/slide" Target="slides/slide22.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slide" Target="slides/slide69.xml"/><Relationship Id="rId100" Type="http://schemas.openxmlformats.org/officeDocument/2006/relationships/slide" Target="slides/slide92.xml"/><Relationship Id="rId105" Type="http://schemas.openxmlformats.org/officeDocument/2006/relationships/slide" Target="slides/slide97.xml"/><Relationship Id="rId126" Type="http://schemas.openxmlformats.org/officeDocument/2006/relationships/slide" Target="slides/slide118.xml"/><Relationship Id="rId147" Type="http://schemas.openxmlformats.org/officeDocument/2006/relationships/slide" Target="slides/slide139.xml"/><Relationship Id="rId168" Type="http://schemas.openxmlformats.org/officeDocument/2006/relationships/slide" Target="slides/slide160.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93" Type="http://schemas.openxmlformats.org/officeDocument/2006/relationships/slide" Target="slides/slide85.xml"/><Relationship Id="rId98" Type="http://schemas.openxmlformats.org/officeDocument/2006/relationships/slide" Target="slides/slide90.xml"/><Relationship Id="rId121" Type="http://schemas.openxmlformats.org/officeDocument/2006/relationships/slide" Target="slides/slide113.xml"/><Relationship Id="rId142" Type="http://schemas.openxmlformats.org/officeDocument/2006/relationships/slide" Target="slides/slide134.xml"/><Relationship Id="rId163" Type="http://schemas.openxmlformats.org/officeDocument/2006/relationships/slide" Target="slides/slide155.xml"/><Relationship Id="rId184" Type="http://schemas.openxmlformats.org/officeDocument/2006/relationships/slide" Target="slides/slide176.xml"/><Relationship Id="rId189" Type="http://schemas.openxmlformats.org/officeDocument/2006/relationships/slide" Target="slides/slide181.xml"/><Relationship Id="rId219" Type="http://schemas.openxmlformats.org/officeDocument/2006/relationships/slide" Target="slides/slide211.xml"/><Relationship Id="rId3" Type="http://schemas.openxmlformats.org/officeDocument/2006/relationships/slideMaster" Target="slideMasters/slideMaster3.xml"/><Relationship Id="rId214" Type="http://schemas.openxmlformats.org/officeDocument/2006/relationships/slide" Target="slides/slide206.xml"/><Relationship Id="rId25" Type="http://schemas.openxmlformats.org/officeDocument/2006/relationships/slide" Target="slides/slide17.xml"/><Relationship Id="rId46" Type="http://schemas.openxmlformats.org/officeDocument/2006/relationships/slide" Target="slides/slide38.xml"/><Relationship Id="rId67" Type="http://schemas.openxmlformats.org/officeDocument/2006/relationships/slide" Target="slides/slide59.xml"/><Relationship Id="rId116" Type="http://schemas.openxmlformats.org/officeDocument/2006/relationships/slide" Target="slides/slide108.xml"/><Relationship Id="rId137" Type="http://schemas.openxmlformats.org/officeDocument/2006/relationships/slide" Target="slides/slide129.xml"/><Relationship Id="rId158" Type="http://schemas.openxmlformats.org/officeDocument/2006/relationships/slide" Target="slides/slide150.xml"/><Relationship Id="rId20" Type="http://schemas.openxmlformats.org/officeDocument/2006/relationships/slide" Target="slides/slide12.xml"/><Relationship Id="rId41" Type="http://schemas.openxmlformats.org/officeDocument/2006/relationships/slide" Target="slides/slide33.xml"/><Relationship Id="rId62" Type="http://schemas.openxmlformats.org/officeDocument/2006/relationships/slide" Target="slides/slide54.xml"/><Relationship Id="rId83" Type="http://schemas.openxmlformats.org/officeDocument/2006/relationships/slide" Target="slides/slide75.xml"/><Relationship Id="rId88" Type="http://schemas.openxmlformats.org/officeDocument/2006/relationships/slide" Target="slides/slide80.xml"/><Relationship Id="rId111" Type="http://schemas.openxmlformats.org/officeDocument/2006/relationships/slide" Target="slides/slide103.xml"/><Relationship Id="rId132" Type="http://schemas.openxmlformats.org/officeDocument/2006/relationships/slide" Target="slides/slide124.xml"/><Relationship Id="rId153" Type="http://schemas.openxmlformats.org/officeDocument/2006/relationships/slide" Target="slides/slide145.xml"/><Relationship Id="rId174" Type="http://schemas.openxmlformats.org/officeDocument/2006/relationships/slide" Target="slides/slide166.xml"/><Relationship Id="rId179" Type="http://schemas.openxmlformats.org/officeDocument/2006/relationships/slide" Target="slides/slide171.xml"/><Relationship Id="rId195" Type="http://schemas.openxmlformats.org/officeDocument/2006/relationships/slide" Target="slides/slide187.xml"/><Relationship Id="rId209" Type="http://schemas.openxmlformats.org/officeDocument/2006/relationships/slide" Target="slides/slide201.xml"/><Relationship Id="rId190" Type="http://schemas.openxmlformats.org/officeDocument/2006/relationships/slide" Target="slides/slide182.xml"/><Relationship Id="rId204" Type="http://schemas.openxmlformats.org/officeDocument/2006/relationships/slide" Target="slides/slide196.xml"/><Relationship Id="rId220" Type="http://schemas.openxmlformats.org/officeDocument/2006/relationships/slide" Target="slides/slide212.xml"/><Relationship Id="rId225" Type="http://schemas.openxmlformats.org/officeDocument/2006/relationships/handoutMaster" Target="handoutMasters/handoutMaster1.xml"/><Relationship Id="rId15" Type="http://schemas.openxmlformats.org/officeDocument/2006/relationships/slide" Target="slides/slide7.xml"/><Relationship Id="rId36" Type="http://schemas.openxmlformats.org/officeDocument/2006/relationships/slide" Target="slides/slide28.xml"/><Relationship Id="rId57" Type="http://schemas.openxmlformats.org/officeDocument/2006/relationships/slide" Target="slides/slide49.xml"/><Relationship Id="rId106" Type="http://schemas.openxmlformats.org/officeDocument/2006/relationships/slide" Target="slides/slide98.xml"/><Relationship Id="rId127" Type="http://schemas.openxmlformats.org/officeDocument/2006/relationships/slide" Target="slides/slide119.xml"/><Relationship Id="rId10" Type="http://schemas.openxmlformats.org/officeDocument/2006/relationships/slide" Target="slides/slide2.xml"/><Relationship Id="rId31" Type="http://schemas.openxmlformats.org/officeDocument/2006/relationships/slide" Target="slides/slide23.xml"/><Relationship Id="rId52" Type="http://schemas.openxmlformats.org/officeDocument/2006/relationships/slide" Target="slides/slide44.xml"/><Relationship Id="rId73" Type="http://schemas.openxmlformats.org/officeDocument/2006/relationships/slide" Target="slides/slide65.xml"/><Relationship Id="rId78" Type="http://schemas.openxmlformats.org/officeDocument/2006/relationships/slide" Target="slides/slide70.xml"/><Relationship Id="rId94" Type="http://schemas.openxmlformats.org/officeDocument/2006/relationships/slide" Target="slides/slide86.xml"/><Relationship Id="rId99" Type="http://schemas.openxmlformats.org/officeDocument/2006/relationships/slide" Target="slides/slide91.xml"/><Relationship Id="rId101" Type="http://schemas.openxmlformats.org/officeDocument/2006/relationships/slide" Target="slides/slide93.xml"/><Relationship Id="rId122" Type="http://schemas.openxmlformats.org/officeDocument/2006/relationships/slide" Target="slides/slide114.xml"/><Relationship Id="rId143" Type="http://schemas.openxmlformats.org/officeDocument/2006/relationships/slide" Target="slides/slide135.xml"/><Relationship Id="rId148" Type="http://schemas.openxmlformats.org/officeDocument/2006/relationships/slide" Target="slides/slide140.xml"/><Relationship Id="rId164" Type="http://schemas.openxmlformats.org/officeDocument/2006/relationships/slide" Target="slides/slide156.xml"/><Relationship Id="rId169" Type="http://schemas.openxmlformats.org/officeDocument/2006/relationships/slide" Target="slides/slide161.xml"/><Relationship Id="rId185" Type="http://schemas.openxmlformats.org/officeDocument/2006/relationships/slide" Target="slides/slide177.xml"/><Relationship Id="rId4" Type="http://schemas.openxmlformats.org/officeDocument/2006/relationships/slideMaster" Target="slideMasters/slideMaster4.xml"/><Relationship Id="rId9" Type="http://schemas.openxmlformats.org/officeDocument/2006/relationships/slide" Target="slides/slide1.xml"/><Relationship Id="rId180" Type="http://schemas.openxmlformats.org/officeDocument/2006/relationships/slide" Target="slides/slide172.xml"/><Relationship Id="rId210" Type="http://schemas.openxmlformats.org/officeDocument/2006/relationships/slide" Target="slides/slide202.xml"/><Relationship Id="rId215" Type="http://schemas.openxmlformats.org/officeDocument/2006/relationships/slide" Target="slides/slide207.xml"/><Relationship Id="rId26" Type="http://schemas.openxmlformats.org/officeDocument/2006/relationships/slide" Target="slides/slide18.xml"/><Relationship Id="rId47" Type="http://schemas.openxmlformats.org/officeDocument/2006/relationships/slide" Target="slides/slide39.xml"/><Relationship Id="rId68" Type="http://schemas.openxmlformats.org/officeDocument/2006/relationships/slide" Target="slides/slide60.xml"/><Relationship Id="rId89" Type="http://schemas.openxmlformats.org/officeDocument/2006/relationships/slide" Target="slides/slide81.xml"/><Relationship Id="rId112" Type="http://schemas.openxmlformats.org/officeDocument/2006/relationships/slide" Target="slides/slide104.xml"/><Relationship Id="rId133" Type="http://schemas.openxmlformats.org/officeDocument/2006/relationships/slide" Target="slides/slide125.xml"/><Relationship Id="rId154" Type="http://schemas.openxmlformats.org/officeDocument/2006/relationships/slide" Target="slides/slide146.xml"/><Relationship Id="rId175" Type="http://schemas.openxmlformats.org/officeDocument/2006/relationships/slide" Target="slides/slide167.xml"/><Relationship Id="rId196" Type="http://schemas.openxmlformats.org/officeDocument/2006/relationships/slide" Target="slides/slide188.xml"/><Relationship Id="rId200" Type="http://schemas.openxmlformats.org/officeDocument/2006/relationships/slide" Target="slides/slide192.xml"/><Relationship Id="rId16" Type="http://schemas.openxmlformats.org/officeDocument/2006/relationships/slide" Target="slides/slide8.xml"/><Relationship Id="rId221" Type="http://schemas.openxmlformats.org/officeDocument/2006/relationships/slide" Target="slides/slide213.xml"/><Relationship Id="rId37" Type="http://schemas.openxmlformats.org/officeDocument/2006/relationships/slide" Target="slides/slide29.xml"/><Relationship Id="rId58" Type="http://schemas.openxmlformats.org/officeDocument/2006/relationships/slide" Target="slides/slide50.xml"/><Relationship Id="rId79" Type="http://schemas.openxmlformats.org/officeDocument/2006/relationships/slide" Target="slides/slide71.xml"/><Relationship Id="rId102" Type="http://schemas.openxmlformats.org/officeDocument/2006/relationships/slide" Target="slides/slide94.xml"/><Relationship Id="rId123" Type="http://schemas.openxmlformats.org/officeDocument/2006/relationships/slide" Target="slides/slide115.xml"/><Relationship Id="rId144" Type="http://schemas.openxmlformats.org/officeDocument/2006/relationships/slide" Target="slides/slide136.xml"/><Relationship Id="rId90" Type="http://schemas.openxmlformats.org/officeDocument/2006/relationships/slide" Target="slides/slide82.xml"/><Relationship Id="rId165" Type="http://schemas.openxmlformats.org/officeDocument/2006/relationships/slide" Target="slides/slide157.xml"/><Relationship Id="rId186" Type="http://schemas.openxmlformats.org/officeDocument/2006/relationships/slide" Target="slides/slide178.xml"/><Relationship Id="rId211" Type="http://schemas.openxmlformats.org/officeDocument/2006/relationships/slide" Target="slides/slide203.xml"/></Relationships>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svg"/><Relationship Id="rId1" Type="http://schemas.openxmlformats.org/officeDocument/2006/relationships/image" Target="../media/image26.png"/><Relationship Id="rId6" Type="http://schemas.openxmlformats.org/officeDocument/2006/relationships/image" Target="../media/image25.svg"/><Relationship Id="rId5" Type="http://schemas.openxmlformats.org/officeDocument/2006/relationships/image" Target="../media/image28.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svg"/><Relationship Id="rId1" Type="http://schemas.openxmlformats.org/officeDocument/2006/relationships/image" Target="../media/image40.png"/><Relationship Id="rId6" Type="http://schemas.openxmlformats.org/officeDocument/2006/relationships/image" Target="../media/image39.svg"/><Relationship Id="rId5" Type="http://schemas.openxmlformats.org/officeDocument/2006/relationships/image" Target="../media/image42.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6BAC85-99FD-4F37-AC25-E17DDA2C969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F85E5A0-54B8-4F3C-8521-C3235CD2AC88}">
      <dgm:prSet/>
      <dgm:spPr/>
      <dgm:t>
        <a:bodyPr/>
        <a:lstStyle/>
        <a:p>
          <a:pPr>
            <a:lnSpc>
              <a:spcPct val="100000"/>
            </a:lnSpc>
          </a:pPr>
          <a:r>
            <a:rPr lang="en-US" b="1"/>
            <a:t>Parallel Workers</a:t>
          </a:r>
          <a:endParaRPr lang="en-US"/>
        </a:p>
      </dgm:t>
    </dgm:pt>
    <dgm:pt modelId="{A1CE78D8-68DB-4A7A-85D5-B4A7E087608A}" type="parTrans" cxnId="{4C8D2447-98E0-4054-B514-B3594A9DFFB1}">
      <dgm:prSet/>
      <dgm:spPr/>
      <dgm:t>
        <a:bodyPr/>
        <a:lstStyle/>
        <a:p>
          <a:endParaRPr lang="en-US"/>
        </a:p>
      </dgm:t>
    </dgm:pt>
    <dgm:pt modelId="{CB71C614-DD4F-42EB-9B70-F1015208E2C4}" type="sibTrans" cxnId="{4C8D2447-98E0-4054-B514-B3594A9DFFB1}">
      <dgm:prSet/>
      <dgm:spPr/>
      <dgm:t>
        <a:bodyPr/>
        <a:lstStyle/>
        <a:p>
          <a:endParaRPr lang="en-US"/>
        </a:p>
      </dgm:t>
    </dgm:pt>
    <dgm:pt modelId="{07068DDD-21D8-4177-9DC7-CCC746E2B849}">
      <dgm:prSet/>
      <dgm:spPr/>
      <dgm:t>
        <a:bodyPr/>
        <a:lstStyle/>
        <a:p>
          <a:pPr>
            <a:lnSpc>
              <a:spcPct val="100000"/>
            </a:lnSpc>
          </a:pPr>
          <a:r>
            <a:rPr lang="en-US" b="1"/>
            <a:t>Assembly Line</a:t>
          </a:r>
          <a:endParaRPr lang="en-US"/>
        </a:p>
      </dgm:t>
    </dgm:pt>
    <dgm:pt modelId="{93693944-5D3F-4DB8-BF06-E19E45B793DF}" type="parTrans" cxnId="{BB507F37-B275-436F-98CD-D11140F41302}">
      <dgm:prSet/>
      <dgm:spPr/>
      <dgm:t>
        <a:bodyPr/>
        <a:lstStyle/>
        <a:p>
          <a:endParaRPr lang="en-US"/>
        </a:p>
      </dgm:t>
    </dgm:pt>
    <dgm:pt modelId="{96D85452-D556-48A0-99C3-D5E4A927C0F2}" type="sibTrans" cxnId="{BB507F37-B275-436F-98CD-D11140F41302}">
      <dgm:prSet/>
      <dgm:spPr/>
      <dgm:t>
        <a:bodyPr/>
        <a:lstStyle/>
        <a:p>
          <a:endParaRPr lang="en-US"/>
        </a:p>
      </dgm:t>
    </dgm:pt>
    <dgm:pt modelId="{8B41116D-2E8D-42A5-86D0-40A4A8C11D36}">
      <dgm:prSet/>
      <dgm:spPr/>
      <dgm:t>
        <a:bodyPr/>
        <a:lstStyle/>
        <a:p>
          <a:pPr>
            <a:lnSpc>
              <a:spcPct val="100000"/>
            </a:lnSpc>
          </a:pPr>
          <a:r>
            <a:rPr lang="en-US" b="1"/>
            <a:t>Functional Parallelism</a:t>
          </a:r>
          <a:endParaRPr lang="en-US"/>
        </a:p>
      </dgm:t>
    </dgm:pt>
    <dgm:pt modelId="{97563EED-80C1-40A8-99B6-456CDE5EFA51}" type="parTrans" cxnId="{AC56CBAF-1FCE-447D-ACA3-D879F093FC35}">
      <dgm:prSet/>
      <dgm:spPr/>
      <dgm:t>
        <a:bodyPr/>
        <a:lstStyle/>
        <a:p>
          <a:endParaRPr lang="en-US"/>
        </a:p>
      </dgm:t>
    </dgm:pt>
    <dgm:pt modelId="{7B1C6898-D28D-46F1-881E-931A4EEA38BF}" type="sibTrans" cxnId="{AC56CBAF-1FCE-447D-ACA3-D879F093FC35}">
      <dgm:prSet/>
      <dgm:spPr/>
      <dgm:t>
        <a:bodyPr/>
        <a:lstStyle/>
        <a:p>
          <a:endParaRPr lang="en-US"/>
        </a:p>
      </dgm:t>
    </dgm:pt>
    <dgm:pt modelId="{3E64B288-1AB3-4C74-B1FB-0475F125A939}" type="pres">
      <dgm:prSet presAssocID="{C66BAC85-99FD-4F37-AC25-E17DDA2C9692}" presName="root" presStyleCnt="0">
        <dgm:presLayoutVars>
          <dgm:dir/>
          <dgm:resizeHandles val="exact"/>
        </dgm:presLayoutVars>
      </dgm:prSet>
      <dgm:spPr/>
    </dgm:pt>
    <dgm:pt modelId="{A5193A06-56D0-4629-8E3A-593043B06660}" type="pres">
      <dgm:prSet presAssocID="{7F85E5A0-54B8-4F3C-8521-C3235CD2AC88}" presName="compNode" presStyleCnt="0"/>
      <dgm:spPr/>
    </dgm:pt>
    <dgm:pt modelId="{CFA33365-8C0C-43E8-987F-348DD34AA543}" type="pres">
      <dgm:prSet presAssocID="{7F85E5A0-54B8-4F3C-8521-C3235CD2AC88}" presName="bgRect" presStyleLbl="bgShp" presStyleIdx="0" presStyleCnt="3"/>
      <dgm:spPr/>
    </dgm:pt>
    <dgm:pt modelId="{8CCF1EE2-9F81-4D70-985D-8A4061407F68}" type="pres">
      <dgm:prSet presAssocID="{7F85E5A0-54B8-4F3C-8521-C3235CD2AC8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m"/>
        </a:ext>
      </dgm:extLst>
    </dgm:pt>
    <dgm:pt modelId="{EFBEBA58-85F4-4EF3-93C9-F6FC7EF66D0C}" type="pres">
      <dgm:prSet presAssocID="{7F85E5A0-54B8-4F3C-8521-C3235CD2AC88}" presName="spaceRect" presStyleCnt="0"/>
      <dgm:spPr/>
    </dgm:pt>
    <dgm:pt modelId="{C05A7A19-CCBC-4CAE-949C-0850D9090E42}" type="pres">
      <dgm:prSet presAssocID="{7F85E5A0-54B8-4F3C-8521-C3235CD2AC88}" presName="parTx" presStyleLbl="revTx" presStyleIdx="0" presStyleCnt="3">
        <dgm:presLayoutVars>
          <dgm:chMax val="0"/>
          <dgm:chPref val="0"/>
        </dgm:presLayoutVars>
      </dgm:prSet>
      <dgm:spPr/>
    </dgm:pt>
    <dgm:pt modelId="{59554BCC-1155-4ECF-BBBF-A6C0C4D0223F}" type="pres">
      <dgm:prSet presAssocID="{CB71C614-DD4F-42EB-9B70-F1015208E2C4}" presName="sibTrans" presStyleCnt="0"/>
      <dgm:spPr/>
    </dgm:pt>
    <dgm:pt modelId="{32E09BEB-0E68-4957-9790-5038CFA1016A}" type="pres">
      <dgm:prSet presAssocID="{07068DDD-21D8-4177-9DC7-CCC746E2B849}" presName="compNode" presStyleCnt="0"/>
      <dgm:spPr/>
    </dgm:pt>
    <dgm:pt modelId="{88FDB898-7973-42FA-9C55-88391E969D7E}" type="pres">
      <dgm:prSet presAssocID="{07068DDD-21D8-4177-9DC7-CCC746E2B849}" presName="bgRect" presStyleLbl="bgShp" presStyleIdx="1" presStyleCnt="3"/>
      <dgm:spPr/>
    </dgm:pt>
    <dgm:pt modelId="{F45CACC2-FC4D-4172-85EF-1EF4FA888F8C}" type="pres">
      <dgm:prSet presAssocID="{07068DDD-21D8-4177-9DC7-CCC746E2B84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ne Arrow: Rotate right"/>
        </a:ext>
      </dgm:extLst>
    </dgm:pt>
    <dgm:pt modelId="{97EBE5CF-40D2-4060-BDAC-C90976AAB13D}" type="pres">
      <dgm:prSet presAssocID="{07068DDD-21D8-4177-9DC7-CCC746E2B849}" presName="spaceRect" presStyleCnt="0"/>
      <dgm:spPr/>
    </dgm:pt>
    <dgm:pt modelId="{AB73F0F1-6973-4EE7-BEA0-D14065528CEC}" type="pres">
      <dgm:prSet presAssocID="{07068DDD-21D8-4177-9DC7-CCC746E2B849}" presName="parTx" presStyleLbl="revTx" presStyleIdx="1" presStyleCnt="3">
        <dgm:presLayoutVars>
          <dgm:chMax val="0"/>
          <dgm:chPref val="0"/>
        </dgm:presLayoutVars>
      </dgm:prSet>
      <dgm:spPr/>
    </dgm:pt>
    <dgm:pt modelId="{1973C082-D374-4120-95B4-AF19DC68C70E}" type="pres">
      <dgm:prSet presAssocID="{96D85452-D556-48A0-99C3-D5E4A927C0F2}" presName="sibTrans" presStyleCnt="0"/>
      <dgm:spPr/>
    </dgm:pt>
    <dgm:pt modelId="{3CAC1528-7146-44AA-A88F-BD9BD088EE99}" type="pres">
      <dgm:prSet presAssocID="{8B41116D-2E8D-42A5-86D0-40A4A8C11D36}" presName="compNode" presStyleCnt="0"/>
      <dgm:spPr/>
    </dgm:pt>
    <dgm:pt modelId="{BAE3CE15-9AAA-47B6-9CAD-4A17E493018F}" type="pres">
      <dgm:prSet presAssocID="{8B41116D-2E8D-42A5-86D0-40A4A8C11D36}" presName="bgRect" presStyleLbl="bgShp" presStyleIdx="2" presStyleCnt="3"/>
      <dgm:spPr/>
    </dgm:pt>
    <dgm:pt modelId="{D37C012D-C3AC-4929-BAD2-A016D85B822C}" type="pres">
      <dgm:prSet presAssocID="{8B41116D-2E8D-42A5-86D0-40A4A8C11D3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9186AB2C-8B7D-422E-8B8F-B2DF59B93344}" type="pres">
      <dgm:prSet presAssocID="{8B41116D-2E8D-42A5-86D0-40A4A8C11D36}" presName="spaceRect" presStyleCnt="0"/>
      <dgm:spPr/>
    </dgm:pt>
    <dgm:pt modelId="{A00E6B2A-C91F-442A-9955-74048021B597}" type="pres">
      <dgm:prSet presAssocID="{8B41116D-2E8D-42A5-86D0-40A4A8C11D36}" presName="parTx" presStyleLbl="revTx" presStyleIdx="2" presStyleCnt="3">
        <dgm:presLayoutVars>
          <dgm:chMax val="0"/>
          <dgm:chPref val="0"/>
        </dgm:presLayoutVars>
      </dgm:prSet>
      <dgm:spPr/>
    </dgm:pt>
  </dgm:ptLst>
  <dgm:cxnLst>
    <dgm:cxn modelId="{BB507F37-B275-436F-98CD-D11140F41302}" srcId="{C66BAC85-99FD-4F37-AC25-E17DDA2C9692}" destId="{07068DDD-21D8-4177-9DC7-CCC746E2B849}" srcOrd="1" destOrd="0" parTransId="{93693944-5D3F-4DB8-BF06-E19E45B793DF}" sibTransId="{96D85452-D556-48A0-99C3-D5E4A927C0F2}"/>
    <dgm:cxn modelId="{4C8D2447-98E0-4054-B514-B3594A9DFFB1}" srcId="{C66BAC85-99FD-4F37-AC25-E17DDA2C9692}" destId="{7F85E5A0-54B8-4F3C-8521-C3235CD2AC88}" srcOrd="0" destOrd="0" parTransId="{A1CE78D8-68DB-4A7A-85D5-B4A7E087608A}" sibTransId="{CB71C614-DD4F-42EB-9B70-F1015208E2C4}"/>
    <dgm:cxn modelId="{06C66E68-D4F3-4702-94E0-A4E5F7EB12BF}" type="presOf" srcId="{07068DDD-21D8-4177-9DC7-CCC746E2B849}" destId="{AB73F0F1-6973-4EE7-BEA0-D14065528CEC}" srcOrd="0" destOrd="0" presId="urn:microsoft.com/office/officeart/2018/2/layout/IconVerticalSolidList"/>
    <dgm:cxn modelId="{F9888680-3906-42EB-B467-C1F27ED056D7}" type="presOf" srcId="{8B41116D-2E8D-42A5-86D0-40A4A8C11D36}" destId="{A00E6B2A-C91F-442A-9955-74048021B597}" srcOrd="0" destOrd="0" presId="urn:microsoft.com/office/officeart/2018/2/layout/IconVerticalSolidList"/>
    <dgm:cxn modelId="{BC089A87-CA6D-440F-BB12-DCB81C2FE640}" type="presOf" srcId="{C66BAC85-99FD-4F37-AC25-E17DDA2C9692}" destId="{3E64B288-1AB3-4C74-B1FB-0475F125A939}" srcOrd="0" destOrd="0" presId="urn:microsoft.com/office/officeart/2018/2/layout/IconVerticalSolidList"/>
    <dgm:cxn modelId="{AC56CBAF-1FCE-447D-ACA3-D879F093FC35}" srcId="{C66BAC85-99FD-4F37-AC25-E17DDA2C9692}" destId="{8B41116D-2E8D-42A5-86D0-40A4A8C11D36}" srcOrd="2" destOrd="0" parTransId="{97563EED-80C1-40A8-99B6-456CDE5EFA51}" sibTransId="{7B1C6898-D28D-46F1-881E-931A4EEA38BF}"/>
    <dgm:cxn modelId="{4956A6ED-3A4D-48C7-A1F8-C3C900E3AAD6}" type="presOf" srcId="{7F85E5A0-54B8-4F3C-8521-C3235CD2AC88}" destId="{C05A7A19-CCBC-4CAE-949C-0850D9090E42}" srcOrd="0" destOrd="0" presId="urn:microsoft.com/office/officeart/2018/2/layout/IconVerticalSolidList"/>
    <dgm:cxn modelId="{EA2460C0-A6E3-4FB0-80CE-9578DCAC808C}" type="presParOf" srcId="{3E64B288-1AB3-4C74-B1FB-0475F125A939}" destId="{A5193A06-56D0-4629-8E3A-593043B06660}" srcOrd="0" destOrd="0" presId="urn:microsoft.com/office/officeart/2018/2/layout/IconVerticalSolidList"/>
    <dgm:cxn modelId="{85F3DD4B-EE33-487F-9904-5C47E2084948}" type="presParOf" srcId="{A5193A06-56D0-4629-8E3A-593043B06660}" destId="{CFA33365-8C0C-43E8-987F-348DD34AA543}" srcOrd="0" destOrd="0" presId="urn:microsoft.com/office/officeart/2018/2/layout/IconVerticalSolidList"/>
    <dgm:cxn modelId="{1A1A2D33-4496-473F-B3D1-AA420357863F}" type="presParOf" srcId="{A5193A06-56D0-4629-8E3A-593043B06660}" destId="{8CCF1EE2-9F81-4D70-985D-8A4061407F68}" srcOrd="1" destOrd="0" presId="urn:microsoft.com/office/officeart/2018/2/layout/IconVerticalSolidList"/>
    <dgm:cxn modelId="{0B6FFA76-0383-417F-9118-E70F9CCF1F92}" type="presParOf" srcId="{A5193A06-56D0-4629-8E3A-593043B06660}" destId="{EFBEBA58-85F4-4EF3-93C9-F6FC7EF66D0C}" srcOrd="2" destOrd="0" presId="urn:microsoft.com/office/officeart/2018/2/layout/IconVerticalSolidList"/>
    <dgm:cxn modelId="{932FFF9C-91F0-43DC-AE2D-AF31391EE071}" type="presParOf" srcId="{A5193A06-56D0-4629-8E3A-593043B06660}" destId="{C05A7A19-CCBC-4CAE-949C-0850D9090E42}" srcOrd="3" destOrd="0" presId="urn:microsoft.com/office/officeart/2018/2/layout/IconVerticalSolidList"/>
    <dgm:cxn modelId="{5A1604C4-E268-4F29-AAA9-C864A65CCAD7}" type="presParOf" srcId="{3E64B288-1AB3-4C74-B1FB-0475F125A939}" destId="{59554BCC-1155-4ECF-BBBF-A6C0C4D0223F}" srcOrd="1" destOrd="0" presId="urn:microsoft.com/office/officeart/2018/2/layout/IconVerticalSolidList"/>
    <dgm:cxn modelId="{777CE9BF-2542-4A44-8593-E8A395FA0A88}" type="presParOf" srcId="{3E64B288-1AB3-4C74-B1FB-0475F125A939}" destId="{32E09BEB-0E68-4957-9790-5038CFA1016A}" srcOrd="2" destOrd="0" presId="urn:microsoft.com/office/officeart/2018/2/layout/IconVerticalSolidList"/>
    <dgm:cxn modelId="{DF9F7711-68A1-46FB-B5D5-26EEF961CDB1}" type="presParOf" srcId="{32E09BEB-0E68-4957-9790-5038CFA1016A}" destId="{88FDB898-7973-42FA-9C55-88391E969D7E}" srcOrd="0" destOrd="0" presId="urn:microsoft.com/office/officeart/2018/2/layout/IconVerticalSolidList"/>
    <dgm:cxn modelId="{E68D5D50-1A95-4670-B643-FB4D75CA52EF}" type="presParOf" srcId="{32E09BEB-0E68-4957-9790-5038CFA1016A}" destId="{F45CACC2-FC4D-4172-85EF-1EF4FA888F8C}" srcOrd="1" destOrd="0" presId="urn:microsoft.com/office/officeart/2018/2/layout/IconVerticalSolidList"/>
    <dgm:cxn modelId="{0C718AFD-C71A-40ED-83D8-204DC1DA8AB5}" type="presParOf" srcId="{32E09BEB-0E68-4957-9790-5038CFA1016A}" destId="{97EBE5CF-40D2-4060-BDAC-C90976AAB13D}" srcOrd="2" destOrd="0" presId="urn:microsoft.com/office/officeart/2018/2/layout/IconVerticalSolidList"/>
    <dgm:cxn modelId="{B9E00872-1754-4DAA-829E-8326D475E481}" type="presParOf" srcId="{32E09BEB-0E68-4957-9790-5038CFA1016A}" destId="{AB73F0F1-6973-4EE7-BEA0-D14065528CEC}" srcOrd="3" destOrd="0" presId="urn:microsoft.com/office/officeart/2018/2/layout/IconVerticalSolidList"/>
    <dgm:cxn modelId="{B761C1A2-3A58-4974-BCAB-7AED4666B28A}" type="presParOf" srcId="{3E64B288-1AB3-4C74-B1FB-0475F125A939}" destId="{1973C082-D374-4120-95B4-AF19DC68C70E}" srcOrd="3" destOrd="0" presId="urn:microsoft.com/office/officeart/2018/2/layout/IconVerticalSolidList"/>
    <dgm:cxn modelId="{2FF01A9F-7362-4773-8A15-CF90C13A5619}" type="presParOf" srcId="{3E64B288-1AB3-4C74-B1FB-0475F125A939}" destId="{3CAC1528-7146-44AA-A88F-BD9BD088EE99}" srcOrd="4" destOrd="0" presId="urn:microsoft.com/office/officeart/2018/2/layout/IconVerticalSolidList"/>
    <dgm:cxn modelId="{84AEAE6C-8FEA-4794-83A1-B3DF36352DB2}" type="presParOf" srcId="{3CAC1528-7146-44AA-A88F-BD9BD088EE99}" destId="{BAE3CE15-9AAA-47B6-9CAD-4A17E493018F}" srcOrd="0" destOrd="0" presId="urn:microsoft.com/office/officeart/2018/2/layout/IconVerticalSolidList"/>
    <dgm:cxn modelId="{D58A8EAE-96D5-4E59-A0BB-B74C8216488B}" type="presParOf" srcId="{3CAC1528-7146-44AA-A88F-BD9BD088EE99}" destId="{D37C012D-C3AC-4929-BAD2-A016D85B822C}" srcOrd="1" destOrd="0" presId="urn:microsoft.com/office/officeart/2018/2/layout/IconVerticalSolidList"/>
    <dgm:cxn modelId="{039378EF-0C95-4B91-B390-999E59B921E4}" type="presParOf" srcId="{3CAC1528-7146-44AA-A88F-BD9BD088EE99}" destId="{9186AB2C-8B7D-422E-8B8F-B2DF59B93344}" srcOrd="2" destOrd="0" presId="urn:microsoft.com/office/officeart/2018/2/layout/IconVerticalSolidList"/>
    <dgm:cxn modelId="{0D465EB7-7567-489E-AFF3-413210471738}" type="presParOf" srcId="{3CAC1528-7146-44AA-A88F-BD9BD088EE99}" destId="{A00E6B2A-C91F-442A-9955-74048021B5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9F6388-11A2-4EB5-A412-1F61A2E10D7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D30D20-3BF1-4D26-B123-33E514A49B7B}">
      <dgm:prSet/>
      <dgm:spPr/>
      <dgm:t>
        <a:bodyPr/>
        <a:lstStyle/>
        <a:p>
          <a:r>
            <a:rPr lang="en-US" b="0"/>
            <a:t>Thread priorities are integers that specify the relative priority of one thread to another.</a:t>
          </a:r>
          <a:endParaRPr lang="en-US"/>
        </a:p>
      </dgm:t>
    </dgm:pt>
    <dgm:pt modelId="{917EB498-B532-47B9-BAAC-ECE9F7A86A19}" type="parTrans" cxnId="{24E5DA58-D6F8-4138-8F03-1245EA975C74}">
      <dgm:prSet/>
      <dgm:spPr/>
      <dgm:t>
        <a:bodyPr/>
        <a:lstStyle/>
        <a:p>
          <a:endParaRPr lang="en-US"/>
        </a:p>
      </dgm:t>
    </dgm:pt>
    <dgm:pt modelId="{7397C77B-12D3-4ED3-8AFF-15EE229C8B29}" type="sibTrans" cxnId="{24E5DA58-D6F8-4138-8F03-1245EA975C74}">
      <dgm:prSet/>
      <dgm:spPr/>
      <dgm:t>
        <a:bodyPr/>
        <a:lstStyle/>
        <a:p>
          <a:endParaRPr lang="en-US"/>
        </a:p>
      </dgm:t>
    </dgm:pt>
    <dgm:pt modelId="{3FD97033-6539-4D97-AEF7-50D1AD5925AD}">
      <dgm:prSet/>
      <dgm:spPr/>
      <dgm:t>
        <a:bodyPr/>
        <a:lstStyle/>
        <a:p>
          <a:r>
            <a:rPr lang="en-US" b="0"/>
            <a:t>As an absolute value, a priority is meaningless; </a:t>
          </a:r>
          <a:endParaRPr lang="en-US"/>
        </a:p>
      </dgm:t>
    </dgm:pt>
    <dgm:pt modelId="{CBC4DA3A-A91F-4932-8273-803038F864C6}" type="parTrans" cxnId="{BD1AD047-1C35-422D-AB80-0B39AF8AF4BC}">
      <dgm:prSet/>
      <dgm:spPr/>
      <dgm:t>
        <a:bodyPr/>
        <a:lstStyle/>
        <a:p>
          <a:endParaRPr lang="en-US"/>
        </a:p>
      </dgm:t>
    </dgm:pt>
    <dgm:pt modelId="{4B95E41F-CAE4-4479-8507-469D6D75AEFF}" type="sibTrans" cxnId="{BD1AD047-1C35-422D-AB80-0B39AF8AF4BC}">
      <dgm:prSet/>
      <dgm:spPr/>
      <dgm:t>
        <a:bodyPr/>
        <a:lstStyle/>
        <a:p>
          <a:endParaRPr lang="en-US"/>
        </a:p>
      </dgm:t>
    </dgm:pt>
    <dgm:pt modelId="{2DF959FF-BBB2-4774-AEC8-3DA54CA8A780}">
      <dgm:prSet/>
      <dgm:spPr/>
      <dgm:t>
        <a:bodyPr/>
        <a:lstStyle/>
        <a:p>
          <a:r>
            <a:rPr lang="en-US" b="0" i="1"/>
            <a:t>A </a:t>
          </a:r>
          <a:r>
            <a:rPr lang="en-US" i="1"/>
            <a:t>thread can voluntarily relinquish control</a:t>
          </a:r>
          <a:r>
            <a:rPr lang="en-US" b="0" i="1"/>
            <a:t>. </a:t>
          </a:r>
          <a:r>
            <a:rPr lang="en-US" b="0"/>
            <a:t>This is done by explicitly yielding, sleeping, or blocking on pending I/O. In this scenario, all other threads are examined, and the highest priority thread that is ready to run is given the CPU.</a:t>
          </a:r>
          <a:endParaRPr lang="en-US"/>
        </a:p>
      </dgm:t>
    </dgm:pt>
    <dgm:pt modelId="{73359282-8758-4D86-AF30-7E2FDA2D0237}" type="parTrans" cxnId="{44DC8605-FBA5-41CE-B52D-6D696ED42FB2}">
      <dgm:prSet/>
      <dgm:spPr/>
      <dgm:t>
        <a:bodyPr/>
        <a:lstStyle/>
        <a:p>
          <a:endParaRPr lang="en-US"/>
        </a:p>
      </dgm:t>
    </dgm:pt>
    <dgm:pt modelId="{E450F5AA-14F2-4B7D-B357-0F1F5F3C1084}" type="sibTrans" cxnId="{44DC8605-FBA5-41CE-B52D-6D696ED42FB2}">
      <dgm:prSet/>
      <dgm:spPr/>
      <dgm:t>
        <a:bodyPr/>
        <a:lstStyle/>
        <a:p>
          <a:endParaRPr lang="en-US"/>
        </a:p>
      </dgm:t>
    </dgm:pt>
    <dgm:pt modelId="{7F472726-67FE-4CB1-9EBE-F377EA20D1F9}">
      <dgm:prSet/>
      <dgm:spPr/>
      <dgm:t>
        <a:bodyPr/>
        <a:lstStyle/>
        <a:p>
          <a:r>
            <a:rPr lang="en-US" b="0" i="1"/>
            <a:t>A </a:t>
          </a:r>
          <a:r>
            <a:rPr lang="en-US" i="1"/>
            <a:t>thread can be preempted by a higher-priority thread. </a:t>
          </a:r>
          <a:r>
            <a:rPr lang="en-US" b="0"/>
            <a:t>In this case, a lower-priority thread that does not yield the processor is simply preempted – no matter what it is doing – by a higher priority thread. Basically, as soon as a higher-priority thread wants to run, it does. This is called </a:t>
          </a:r>
          <a:r>
            <a:rPr lang="en-US" b="0" i="1"/>
            <a:t>preemptive multitasking.</a:t>
          </a:r>
          <a:endParaRPr lang="en-US"/>
        </a:p>
      </dgm:t>
    </dgm:pt>
    <dgm:pt modelId="{72A15B97-9FE7-4667-92E5-33EBB22242F1}" type="parTrans" cxnId="{21401496-DF62-40BB-9993-C8DB9220BA01}">
      <dgm:prSet/>
      <dgm:spPr/>
      <dgm:t>
        <a:bodyPr/>
        <a:lstStyle/>
        <a:p>
          <a:endParaRPr lang="en-US"/>
        </a:p>
      </dgm:t>
    </dgm:pt>
    <dgm:pt modelId="{DE263AA7-1F44-4975-A42B-3EBD6E50DFDF}" type="sibTrans" cxnId="{21401496-DF62-40BB-9993-C8DB9220BA01}">
      <dgm:prSet/>
      <dgm:spPr/>
      <dgm:t>
        <a:bodyPr/>
        <a:lstStyle/>
        <a:p>
          <a:endParaRPr lang="en-US"/>
        </a:p>
      </dgm:t>
    </dgm:pt>
    <dgm:pt modelId="{F60EB2A3-6491-4452-82EC-2787678D7A0D}" type="pres">
      <dgm:prSet presAssocID="{B19F6388-11A2-4EB5-A412-1F61A2E10D72}" presName="root" presStyleCnt="0">
        <dgm:presLayoutVars>
          <dgm:dir/>
          <dgm:resizeHandles val="exact"/>
        </dgm:presLayoutVars>
      </dgm:prSet>
      <dgm:spPr/>
    </dgm:pt>
    <dgm:pt modelId="{CDFC00EB-76D8-45F1-A049-358FBFE0EB45}" type="pres">
      <dgm:prSet presAssocID="{F3D30D20-3BF1-4D26-B123-33E514A49B7B}" presName="compNode" presStyleCnt="0"/>
      <dgm:spPr/>
    </dgm:pt>
    <dgm:pt modelId="{5A29EC9D-4CB6-4AA8-BC28-B4D750426B84}" type="pres">
      <dgm:prSet presAssocID="{F3D30D20-3BF1-4D26-B123-33E514A49B7B}" presName="bgRect" presStyleLbl="bgShp" presStyleIdx="0" presStyleCnt="3"/>
      <dgm:spPr/>
    </dgm:pt>
    <dgm:pt modelId="{9490ED8D-FBC3-487D-836D-18A7C1ED0AA4}" type="pres">
      <dgm:prSet presAssocID="{F3D30D20-3BF1-4D26-B123-33E514A49B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0B3E0A2A-722F-4D41-87A5-CED8B73DD5DF}" type="pres">
      <dgm:prSet presAssocID="{F3D30D20-3BF1-4D26-B123-33E514A49B7B}" presName="spaceRect" presStyleCnt="0"/>
      <dgm:spPr/>
    </dgm:pt>
    <dgm:pt modelId="{EAD5450F-5408-40A9-B600-6719A31475A5}" type="pres">
      <dgm:prSet presAssocID="{F3D30D20-3BF1-4D26-B123-33E514A49B7B}" presName="parTx" presStyleLbl="revTx" presStyleIdx="0" presStyleCnt="4">
        <dgm:presLayoutVars>
          <dgm:chMax val="0"/>
          <dgm:chPref val="0"/>
        </dgm:presLayoutVars>
      </dgm:prSet>
      <dgm:spPr/>
    </dgm:pt>
    <dgm:pt modelId="{8A0DFD45-AAFA-42A5-A1B1-2BF1DEE05039}" type="pres">
      <dgm:prSet presAssocID="{F3D30D20-3BF1-4D26-B123-33E514A49B7B}" presName="desTx" presStyleLbl="revTx" presStyleIdx="1" presStyleCnt="4">
        <dgm:presLayoutVars/>
      </dgm:prSet>
      <dgm:spPr/>
    </dgm:pt>
    <dgm:pt modelId="{9F4F06CB-7B9D-4B0A-A5EE-B7AFEA1A3767}" type="pres">
      <dgm:prSet presAssocID="{7397C77B-12D3-4ED3-8AFF-15EE229C8B29}" presName="sibTrans" presStyleCnt="0"/>
      <dgm:spPr/>
    </dgm:pt>
    <dgm:pt modelId="{A05E1B15-25AE-4DF3-BD8C-2C62D191ABEE}" type="pres">
      <dgm:prSet presAssocID="{2DF959FF-BBB2-4774-AEC8-3DA54CA8A780}" presName="compNode" presStyleCnt="0"/>
      <dgm:spPr/>
    </dgm:pt>
    <dgm:pt modelId="{388D2B6B-EDB1-4919-BF05-555D9C01C033}" type="pres">
      <dgm:prSet presAssocID="{2DF959FF-BBB2-4774-AEC8-3DA54CA8A780}" presName="bgRect" presStyleLbl="bgShp" presStyleIdx="1" presStyleCnt="3"/>
      <dgm:spPr/>
    </dgm:pt>
    <dgm:pt modelId="{AF311D37-DBA0-4820-85C1-98CFD79E67F6}" type="pres">
      <dgm:prSet presAssocID="{2DF959FF-BBB2-4774-AEC8-3DA54CA8A78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0F1F4A92-E3D8-46EA-A90E-5BDD2F9B4925}" type="pres">
      <dgm:prSet presAssocID="{2DF959FF-BBB2-4774-AEC8-3DA54CA8A780}" presName="spaceRect" presStyleCnt="0"/>
      <dgm:spPr/>
    </dgm:pt>
    <dgm:pt modelId="{88D4B98A-4A37-41C5-A08B-D9DAE0C1DDAA}" type="pres">
      <dgm:prSet presAssocID="{2DF959FF-BBB2-4774-AEC8-3DA54CA8A780}" presName="parTx" presStyleLbl="revTx" presStyleIdx="2" presStyleCnt="4">
        <dgm:presLayoutVars>
          <dgm:chMax val="0"/>
          <dgm:chPref val="0"/>
        </dgm:presLayoutVars>
      </dgm:prSet>
      <dgm:spPr/>
    </dgm:pt>
    <dgm:pt modelId="{15BC53F6-96A6-4D5B-92D0-D1A4741B30D1}" type="pres">
      <dgm:prSet presAssocID="{E450F5AA-14F2-4B7D-B357-0F1F5F3C1084}" presName="sibTrans" presStyleCnt="0"/>
      <dgm:spPr/>
    </dgm:pt>
    <dgm:pt modelId="{5036B446-FD23-4DCF-8749-AA531E2C4D95}" type="pres">
      <dgm:prSet presAssocID="{7F472726-67FE-4CB1-9EBE-F377EA20D1F9}" presName="compNode" presStyleCnt="0"/>
      <dgm:spPr/>
    </dgm:pt>
    <dgm:pt modelId="{011E5741-739E-4915-B8DE-6362E0AE7057}" type="pres">
      <dgm:prSet presAssocID="{7F472726-67FE-4CB1-9EBE-F377EA20D1F9}" presName="bgRect" presStyleLbl="bgShp" presStyleIdx="2" presStyleCnt="3"/>
      <dgm:spPr/>
    </dgm:pt>
    <dgm:pt modelId="{18843A31-2D54-4787-95F0-E13F8695825F}" type="pres">
      <dgm:prSet presAssocID="{7F472726-67FE-4CB1-9EBE-F377EA20D1F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eed Bump"/>
        </a:ext>
      </dgm:extLst>
    </dgm:pt>
    <dgm:pt modelId="{0B898411-F82B-40C4-9FB6-9D72EF01032B}" type="pres">
      <dgm:prSet presAssocID="{7F472726-67FE-4CB1-9EBE-F377EA20D1F9}" presName="spaceRect" presStyleCnt="0"/>
      <dgm:spPr/>
    </dgm:pt>
    <dgm:pt modelId="{18E5D186-3AA0-4BE0-B84F-EE633DF4F815}" type="pres">
      <dgm:prSet presAssocID="{7F472726-67FE-4CB1-9EBE-F377EA20D1F9}" presName="parTx" presStyleLbl="revTx" presStyleIdx="3" presStyleCnt="4">
        <dgm:presLayoutVars>
          <dgm:chMax val="0"/>
          <dgm:chPref val="0"/>
        </dgm:presLayoutVars>
      </dgm:prSet>
      <dgm:spPr/>
    </dgm:pt>
  </dgm:ptLst>
  <dgm:cxnLst>
    <dgm:cxn modelId="{44DC8605-FBA5-41CE-B52D-6D696ED42FB2}" srcId="{B19F6388-11A2-4EB5-A412-1F61A2E10D72}" destId="{2DF959FF-BBB2-4774-AEC8-3DA54CA8A780}" srcOrd="1" destOrd="0" parTransId="{73359282-8758-4D86-AF30-7E2FDA2D0237}" sibTransId="{E450F5AA-14F2-4B7D-B357-0F1F5F3C1084}"/>
    <dgm:cxn modelId="{D2859434-2A84-4427-81E8-C24D45BF8593}" type="presOf" srcId="{7F472726-67FE-4CB1-9EBE-F377EA20D1F9}" destId="{18E5D186-3AA0-4BE0-B84F-EE633DF4F815}" srcOrd="0" destOrd="0" presId="urn:microsoft.com/office/officeart/2018/2/layout/IconVerticalSolidList"/>
    <dgm:cxn modelId="{0383F439-6BBD-4348-8C05-1DDD1FECE7C8}" type="presOf" srcId="{3FD97033-6539-4D97-AEF7-50D1AD5925AD}" destId="{8A0DFD45-AAFA-42A5-A1B1-2BF1DEE05039}" srcOrd="0" destOrd="0" presId="urn:microsoft.com/office/officeart/2018/2/layout/IconVerticalSolidList"/>
    <dgm:cxn modelId="{BD1AD047-1C35-422D-AB80-0B39AF8AF4BC}" srcId="{F3D30D20-3BF1-4D26-B123-33E514A49B7B}" destId="{3FD97033-6539-4D97-AEF7-50D1AD5925AD}" srcOrd="0" destOrd="0" parTransId="{CBC4DA3A-A91F-4932-8273-803038F864C6}" sibTransId="{4B95E41F-CAE4-4479-8507-469D6D75AEFF}"/>
    <dgm:cxn modelId="{24E5DA58-D6F8-4138-8F03-1245EA975C74}" srcId="{B19F6388-11A2-4EB5-A412-1F61A2E10D72}" destId="{F3D30D20-3BF1-4D26-B123-33E514A49B7B}" srcOrd="0" destOrd="0" parTransId="{917EB498-B532-47B9-BAAC-ECE9F7A86A19}" sibTransId="{7397C77B-12D3-4ED3-8AFF-15EE229C8B29}"/>
    <dgm:cxn modelId="{21401496-DF62-40BB-9993-C8DB9220BA01}" srcId="{B19F6388-11A2-4EB5-A412-1F61A2E10D72}" destId="{7F472726-67FE-4CB1-9EBE-F377EA20D1F9}" srcOrd="2" destOrd="0" parTransId="{72A15B97-9FE7-4667-92E5-33EBB22242F1}" sibTransId="{DE263AA7-1F44-4975-A42B-3EBD6E50DFDF}"/>
    <dgm:cxn modelId="{4E0B5AA4-036C-429E-BA7E-E0C83446826D}" type="presOf" srcId="{B19F6388-11A2-4EB5-A412-1F61A2E10D72}" destId="{F60EB2A3-6491-4452-82EC-2787678D7A0D}" srcOrd="0" destOrd="0" presId="urn:microsoft.com/office/officeart/2018/2/layout/IconVerticalSolidList"/>
    <dgm:cxn modelId="{4C908DC0-6482-4991-A2A3-BF041C6AA6CF}" type="presOf" srcId="{F3D30D20-3BF1-4D26-B123-33E514A49B7B}" destId="{EAD5450F-5408-40A9-B600-6719A31475A5}" srcOrd="0" destOrd="0" presId="urn:microsoft.com/office/officeart/2018/2/layout/IconVerticalSolidList"/>
    <dgm:cxn modelId="{F87178CD-15D3-4108-B4BD-F3FB5576E093}" type="presOf" srcId="{2DF959FF-BBB2-4774-AEC8-3DA54CA8A780}" destId="{88D4B98A-4A37-41C5-A08B-D9DAE0C1DDAA}" srcOrd="0" destOrd="0" presId="urn:microsoft.com/office/officeart/2018/2/layout/IconVerticalSolidList"/>
    <dgm:cxn modelId="{ED5EDB86-FFEE-44E8-A264-DC0636A0FE27}" type="presParOf" srcId="{F60EB2A3-6491-4452-82EC-2787678D7A0D}" destId="{CDFC00EB-76D8-45F1-A049-358FBFE0EB45}" srcOrd="0" destOrd="0" presId="urn:microsoft.com/office/officeart/2018/2/layout/IconVerticalSolidList"/>
    <dgm:cxn modelId="{C97E6923-431B-479D-8546-1D647692F0C7}" type="presParOf" srcId="{CDFC00EB-76D8-45F1-A049-358FBFE0EB45}" destId="{5A29EC9D-4CB6-4AA8-BC28-B4D750426B84}" srcOrd="0" destOrd="0" presId="urn:microsoft.com/office/officeart/2018/2/layout/IconVerticalSolidList"/>
    <dgm:cxn modelId="{464BD436-0172-4104-9BAE-067DFD86F6EE}" type="presParOf" srcId="{CDFC00EB-76D8-45F1-A049-358FBFE0EB45}" destId="{9490ED8D-FBC3-487D-836D-18A7C1ED0AA4}" srcOrd="1" destOrd="0" presId="urn:microsoft.com/office/officeart/2018/2/layout/IconVerticalSolidList"/>
    <dgm:cxn modelId="{0A6338AE-D075-4E7B-8DBB-BB47E0F1AC3B}" type="presParOf" srcId="{CDFC00EB-76D8-45F1-A049-358FBFE0EB45}" destId="{0B3E0A2A-722F-4D41-87A5-CED8B73DD5DF}" srcOrd="2" destOrd="0" presId="urn:microsoft.com/office/officeart/2018/2/layout/IconVerticalSolidList"/>
    <dgm:cxn modelId="{10C6E446-13A2-4D45-BCC8-916B16CC2A5F}" type="presParOf" srcId="{CDFC00EB-76D8-45F1-A049-358FBFE0EB45}" destId="{EAD5450F-5408-40A9-B600-6719A31475A5}" srcOrd="3" destOrd="0" presId="urn:microsoft.com/office/officeart/2018/2/layout/IconVerticalSolidList"/>
    <dgm:cxn modelId="{2D4CE512-D527-46BB-8716-2EC2E43B0B75}" type="presParOf" srcId="{CDFC00EB-76D8-45F1-A049-358FBFE0EB45}" destId="{8A0DFD45-AAFA-42A5-A1B1-2BF1DEE05039}" srcOrd="4" destOrd="0" presId="urn:microsoft.com/office/officeart/2018/2/layout/IconVerticalSolidList"/>
    <dgm:cxn modelId="{B650E0D9-CF60-43B6-860E-CC6058AF4647}" type="presParOf" srcId="{F60EB2A3-6491-4452-82EC-2787678D7A0D}" destId="{9F4F06CB-7B9D-4B0A-A5EE-B7AFEA1A3767}" srcOrd="1" destOrd="0" presId="urn:microsoft.com/office/officeart/2018/2/layout/IconVerticalSolidList"/>
    <dgm:cxn modelId="{C7680432-1B50-4255-B9B4-644AFB61484E}" type="presParOf" srcId="{F60EB2A3-6491-4452-82EC-2787678D7A0D}" destId="{A05E1B15-25AE-4DF3-BD8C-2C62D191ABEE}" srcOrd="2" destOrd="0" presId="urn:microsoft.com/office/officeart/2018/2/layout/IconVerticalSolidList"/>
    <dgm:cxn modelId="{93523226-902A-416C-B500-EF01E43C17E3}" type="presParOf" srcId="{A05E1B15-25AE-4DF3-BD8C-2C62D191ABEE}" destId="{388D2B6B-EDB1-4919-BF05-555D9C01C033}" srcOrd="0" destOrd="0" presId="urn:microsoft.com/office/officeart/2018/2/layout/IconVerticalSolidList"/>
    <dgm:cxn modelId="{410156E1-BBCB-4EEC-B096-611D0824A749}" type="presParOf" srcId="{A05E1B15-25AE-4DF3-BD8C-2C62D191ABEE}" destId="{AF311D37-DBA0-4820-85C1-98CFD79E67F6}" srcOrd="1" destOrd="0" presId="urn:microsoft.com/office/officeart/2018/2/layout/IconVerticalSolidList"/>
    <dgm:cxn modelId="{E7BDBEE9-B905-48A3-B81E-E1AE524DD258}" type="presParOf" srcId="{A05E1B15-25AE-4DF3-BD8C-2C62D191ABEE}" destId="{0F1F4A92-E3D8-46EA-A90E-5BDD2F9B4925}" srcOrd="2" destOrd="0" presId="urn:microsoft.com/office/officeart/2018/2/layout/IconVerticalSolidList"/>
    <dgm:cxn modelId="{9A085E0C-F306-4683-8BB7-6D4181F90D7B}" type="presParOf" srcId="{A05E1B15-25AE-4DF3-BD8C-2C62D191ABEE}" destId="{88D4B98A-4A37-41C5-A08B-D9DAE0C1DDAA}" srcOrd="3" destOrd="0" presId="urn:microsoft.com/office/officeart/2018/2/layout/IconVerticalSolidList"/>
    <dgm:cxn modelId="{8CA371C2-4944-4970-AC5B-50C84C2582AE}" type="presParOf" srcId="{F60EB2A3-6491-4452-82EC-2787678D7A0D}" destId="{15BC53F6-96A6-4D5B-92D0-D1A4741B30D1}" srcOrd="3" destOrd="0" presId="urn:microsoft.com/office/officeart/2018/2/layout/IconVerticalSolidList"/>
    <dgm:cxn modelId="{4D5B0188-DC3C-4B96-A1CE-073E34305E43}" type="presParOf" srcId="{F60EB2A3-6491-4452-82EC-2787678D7A0D}" destId="{5036B446-FD23-4DCF-8749-AA531E2C4D95}" srcOrd="4" destOrd="0" presId="urn:microsoft.com/office/officeart/2018/2/layout/IconVerticalSolidList"/>
    <dgm:cxn modelId="{2F4BE989-0F58-4438-AD84-06DD11F43DBB}" type="presParOf" srcId="{5036B446-FD23-4DCF-8749-AA531E2C4D95}" destId="{011E5741-739E-4915-B8DE-6362E0AE7057}" srcOrd="0" destOrd="0" presId="urn:microsoft.com/office/officeart/2018/2/layout/IconVerticalSolidList"/>
    <dgm:cxn modelId="{93BE48A3-14E1-485A-82A5-B357689CFA18}" type="presParOf" srcId="{5036B446-FD23-4DCF-8749-AA531E2C4D95}" destId="{18843A31-2D54-4787-95F0-E13F8695825F}" srcOrd="1" destOrd="0" presId="urn:microsoft.com/office/officeart/2018/2/layout/IconVerticalSolidList"/>
    <dgm:cxn modelId="{01D02050-DDCF-4942-998E-2404BC54EF8E}" type="presParOf" srcId="{5036B446-FD23-4DCF-8749-AA531E2C4D95}" destId="{0B898411-F82B-40C4-9FB6-9D72EF01032B}" srcOrd="2" destOrd="0" presId="urn:microsoft.com/office/officeart/2018/2/layout/IconVerticalSolidList"/>
    <dgm:cxn modelId="{03112C8B-9BAB-47CD-A6BE-407EF4032A66}" type="presParOf" srcId="{5036B446-FD23-4DCF-8749-AA531E2C4D95}" destId="{18E5D186-3AA0-4BE0-B84F-EE633DF4F8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33365-8C0C-43E8-987F-348DD34AA543}">
      <dsp:nvSpPr>
        <dsp:cNvPr id="0" name=""/>
        <dsp:cNvSpPr/>
      </dsp:nvSpPr>
      <dsp:spPr>
        <a:xfrm>
          <a:off x="0" y="582"/>
          <a:ext cx="4642845" cy="13621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CF1EE2-9F81-4D70-985D-8A4061407F68}">
      <dsp:nvSpPr>
        <dsp:cNvPr id="0" name=""/>
        <dsp:cNvSpPr/>
      </dsp:nvSpPr>
      <dsp:spPr>
        <a:xfrm>
          <a:off x="412052" y="307067"/>
          <a:ext cx="749186" cy="7491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5A7A19-CCBC-4CAE-949C-0850D9090E42}">
      <dsp:nvSpPr>
        <dsp:cNvPr id="0" name=""/>
        <dsp:cNvSpPr/>
      </dsp:nvSpPr>
      <dsp:spPr>
        <a:xfrm>
          <a:off x="1573291" y="582"/>
          <a:ext cx="3069553" cy="1362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162" tIns="144162" rIns="144162" bIns="144162" numCol="1" spcCol="1270" anchor="ctr" anchorCtr="0">
          <a:noAutofit/>
        </a:bodyPr>
        <a:lstStyle/>
        <a:p>
          <a:pPr marL="0" lvl="0" indent="0" algn="l" defTabSz="1111250">
            <a:lnSpc>
              <a:spcPct val="100000"/>
            </a:lnSpc>
            <a:spcBef>
              <a:spcPct val="0"/>
            </a:spcBef>
            <a:spcAft>
              <a:spcPct val="35000"/>
            </a:spcAft>
            <a:buNone/>
          </a:pPr>
          <a:r>
            <a:rPr lang="en-US" sz="2500" b="1" kern="1200"/>
            <a:t>Parallel Workers</a:t>
          </a:r>
          <a:endParaRPr lang="en-US" sz="2500" kern="1200"/>
        </a:p>
      </dsp:txBody>
      <dsp:txXfrm>
        <a:off x="1573291" y="582"/>
        <a:ext cx="3069553" cy="1362156"/>
      </dsp:txXfrm>
    </dsp:sp>
    <dsp:sp modelId="{88FDB898-7973-42FA-9C55-88391E969D7E}">
      <dsp:nvSpPr>
        <dsp:cNvPr id="0" name=""/>
        <dsp:cNvSpPr/>
      </dsp:nvSpPr>
      <dsp:spPr>
        <a:xfrm>
          <a:off x="0" y="1703278"/>
          <a:ext cx="4642845" cy="13621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5CACC2-FC4D-4172-85EF-1EF4FA888F8C}">
      <dsp:nvSpPr>
        <dsp:cNvPr id="0" name=""/>
        <dsp:cNvSpPr/>
      </dsp:nvSpPr>
      <dsp:spPr>
        <a:xfrm>
          <a:off x="412052" y="2009763"/>
          <a:ext cx="749186" cy="7491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73F0F1-6973-4EE7-BEA0-D14065528CEC}">
      <dsp:nvSpPr>
        <dsp:cNvPr id="0" name=""/>
        <dsp:cNvSpPr/>
      </dsp:nvSpPr>
      <dsp:spPr>
        <a:xfrm>
          <a:off x="1573291" y="1703278"/>
          <a:ext cx="3069553" cy="1362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162" tIns="144162" rIns="144162" bIns="144162" numCol="1" spcCol="1270" anchor="ctr" anchorCtr="0">
          <a:noAutofit/>
        </a:bodyPr>
        <a:lstStyle/>
        <a:p>
          <a:pPr marL="0" lvl="0" indent="0" algn="l" defTabSz="1111250">
            <a:lnSpc>
              <a:spcPct val="100000"/>
            </a:lnSpc>
            <a:spcBef>
              <a:spcPct val="0"/>
            </a:spcBef>
            <a:spcAft>
              <a:spcPct val="35000"/>
            </a:spcAft>
            <a:buNone/>
          </a:pPr>
          <a:r>
            <a:rPr lang="en-US" sz="2500" b="1" kern="1200"/>
            <a:t>Assembly Line</a:t>
          </a:r>
          <a:endParaRPr lang="en-US" sz="2500" kern="1200"/>
        </a:p>
      </dsp:txBody>
      <dsp:txXfrm>
        <a:off x="1573291" y="1703278"/>
        <a:ext cx="3069553" cy="1362156"/>
      </dsp:txXfrm>
    </dsp:sp>
    <dsp:sp modelId="{BAE3CE15-9AAA-47B6-9CAD-4A17E493018F}">
      <dsp:nvSpPr>
        <dsp:cNvPr id="0" name=""/>
        <dsp:cNvSpPr/>
      </dsp:nvSpPr>
      <dsp:spPr>
        <a:xfrm>
          <a:off x="0" y="3405974"/>
          <a:ext cx="4642845" cy="13621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7C012D-C3AC-4929-BAD2-A016D85B822C}">
      <dsp:nvSpPr>
        <dsp:cNvPr id="0" name=""/>
        <dsp:cNvSpPr/>
      </dsp:nvSpPr>
      <dsp:spPr>
        <a:xfrm>
          <a:off x="412052" y="3712459"/>
          <a:ext cx="749186" cy="7491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0E6B2A-C91F-442A-9955-74048021B597}">
      <dsp:nvSpPr>
        <dsp:cNvPr id="0" name=""/>
        <dsp:cNvSpPr/>
      </dsp:nvSpPr>
      <dsp:spPr>
        <a:xfrm>
          <a:off x="1573291" y="3405974"/>
          <a:ext cx="3069553" cy="1362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162" tIns="144162" rIns="144162" bIns="144162" numCol="1" spcCol="1270" anchor="ctr" anchorCtr="0">
          <a:noAutofit/>
        </a:bodyPr>
        <a:lstStyle/>
        <a:p>
          <a:pPr marL="0" lvl="0" indent="0" algn="l" defTabSz="1111250">
            <a:lnSpc>
              <a:spcPct val="100000"/>
            </a:lnSpc>
            <a:spcBef>
              <a:spcPct val="0"/>
            </a:spcBef>
            <a:spcAft>
              <a:spcPct val="35000"/>
            </a:spcAft>
            <a:buNone/>
          </a:pPr>
          <a:r>
            <a:rPr lang="en-US" sz="2500" b="1" kern="1200"/>
            <a:t>Functional Parallelism</a:t>
          </a:r>
          <a:endParaRPr lang="en-US" sz="2500" kern="1200"/>
        </a:p>
      </dsp:txBody>
      <dsp:txXfrm>
        <a:off x="1573291" y="3405974"/>
        <a:ext cx="3069553" cy="1362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9EC9D-4CB6-4AA8-BC28-B4D750426B84}">
      <dsp:nvSpPr>
        <dsp:cNvPr id="0" name=""/>
        <dsp:cNvSpPr/>
      </dsp:nvSpPr>
      <dsp:spPr>
        <a:xfrm>
          <a:off x="0" y="3477"/>
          <a:ext cx="4642845" cy="653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90ED8D-FBC3-487D-836D-18A7C1ED0AA4}">
      <dsp:nvSpPr>
        <dsp:cNvPr id="0" name=""/>
        <dsp:cNvSpPr/>
      </dsp:nvSpPr>
      <dsp:spPr>
        <a:xfrm>
          <a:off x="19758" y="18173"/>
          <a:ext cx="35959" cy="359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D5450F-5408-40A9-B600-6719A31475A5}">
      <dsp:nvSpPr>
        <dsp:cNvPr id="0" name=""/>
        <dsp:cNvSpPr/>
      </dsp:nvSpPr>
      <dsp:spPr>
        <a:xfrm>
          <a:off x="75476" y="3477"/>
          <a:ext cx="2089280" cy="1436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080" tIns="152080" rIns="152080" bIns="152080" numCol="1" spcCol="1270" anchor="ctr" anchorCtr="0">
          <a:noAutofit/>
        </a:bodyPr>
        <a:lstStyle/>
        <a:p>
          <a:pPr marL="0" lvl="0" indent="0" algn="l" defTabSz="622300">
            <a:lnSpc>
              <a:spcPct val="90000"/>
            </a:lnSpc>
            <a:spcBef>
              <a:spcPct val="0"/>
            </a:spcBef>
            <a:spcAft>
              <a:spcPct val="35000"/>
            </a:spcAft>
            <a:buNone/>
          </a:pPr>
          <a:r>
            <a:rPr lang="en-US" sz="1400" b="0" kern="1200"/>
            <a:t>Thread priorities are integers that specify the relative priority of one thread to another.</a:t>
          </a:r>
          <a:endParaRPr lang="en-US" sz="1400" kern="1200"/>
        </a:p>
      </dsp:txBody>
      <dsp:txXfrm>
        <a:off x="75476" y="3477"/>
        <a:ext cx="2089280" cy="1436980"/>
      </dsp:txXfrm>
    </dsp:sp>
    <dsp:sp modelId="{8A0DFD45-AAFA-42A5-A1B1-2BF1DEE05039}">
      <dsp:nvSpPr>
        <dsp:cNvPr id="0" name=""/>
        <dsp:cNvSpPr/>
      </dsp:nvSpPr>
      <dsp:spPr>
        <a:xfrm>
          <a:off x="2164756" y="3477"/>
          <a:ext cx="2159593" cy="906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941" tIns="95941" rIns="95941" bIns="95941" numCol="1" spcCol="1270" anchor="ctr" anchorCtr="0">
          <a:noAutofit/>
        </a:bodyPr>
        <a:lstStyle/>
        <a:p>
          <a:pPr marL="0" lvl="0" indent="0" algn="l" defTabSz="488950">
            <a:lnSpc>
              <a:spcPct val="90000"/>
            </a:lnSpc>
            <a:spcBef>
              <a:spcPct val="0"/>
            </a:spcBef>
            <a:spcAft>
              <a:spcPct val="35000"/>
            </a:spcAft>
            <a:buNone/>
          </a:pPr>
          <a:r>
            <a:rPr lang="en-US" sz="1100" b="0" kern="1200"/>
            <a:t>As an absolute value, a priority is meaningless; </a:t>
          </a:r>
          <a:endParaRPr lang="en-US" sz="1100" kern="1200"/>
        </a:p>
      </dsp:txBody>
      <dsp:txXfrm>
        <a:off x="2164756" y="3477"/>
        <a:ext cx="2159593" cy="906532"/>
      </dsp:txXfrm>
    </dsp:sp>
    <dsp:sp modelId="{388D2B6B-EDB1-4919-BF05-555D9C01C033}">
      <dsp:nvSpPr>
        <dsp:cNvPr id="0" name=""/>
        <dsp:cNvSpPr/>
      </dsp:nvSpPr>
      <dsp:spPr>
        <a:xfrm>
          <a:off x="0" y="1665866"/>
          <a:ext cx="4642845" cy="653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311D37-DBA0-4820-85C1-98CFD79E67F6}">
      <dsp:nvSpPr>
        <dsp:cNvPr id="0" name=""/>
        <dsp:cNvSpPr/>
      </dsp:nvSpPr>
      <dsp:spPr>
        <a:xfrm>
          <a:off x="19758" y="1680562"/>
          <a:ext cx="35959" cy="359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D4B98A-4A37-41C5-A08B-D9DAE0C1DDAA}">
      <dsp:nvSpPr>
        <dsp:cNvPr id="0" name=""/>
        <dsp:cNvSpPr/>
      </dsp:nvSpPr>
      <dsp:spPr>
        <a:xfrm>
          <a:off x="75476" y="1665866"/>
          <a:ext cx="4248873" cy="1436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080" tIns="152080" rIns="152080" bIns="152080" numCol="1" spcCol="1270" anchor="ctr" anchorCtr="0">
          <a:noAutofit/>
        </a:bodyPr>
        <a:lstStyle/>
        <a:p>
          <a:pPr marL="0" lvl="0" indent="0" algn="l" defTabSz="622300">
            <a:lnSpc>
              <a:spcPct val="90000"/>
            </a:lnSpc>
            <a:spcBef>
              <a:spcPct val="0"/>
            </a:spcBef>
            <a:spcAft>
              <a:spcPct val="35000"/>
            </a:spcAft>
            <a:buNone/>
          </a:pPr>
          <a:r>
            <a:rPr lang="en-US" sz="1400" b="0" i="1" kern="1200"/>
            <a:t>A </a:t>
          </a:r>
          <a:r>
            <a:rPr lang="en-US" sz="1400" i="1" kern="1200"/>
            <a:t>thread can voluntarily relinquish control</a:t>
          </a:r>
          <a:r>
            <a:rPr lang="en-US" sz="1400" b="0" i="1" kern="1200"/>
            <a:t>. </a:t>
          </a:r>
          <a:r>
            <a:rPr lang="en-US" sz="1400" b="0" kern="1200"/>
            <a:t>This is done by explicitly yielding, sleeping, or blocking on pending I/O. In this scenario, all other threads are examined, and the highest priority thread that is ready to run is given the CPU.</a:t>
          </a:r>
          <a:endParaRPr lang="en-US" sz="1400" kern="1200"/>
        </a:p>
      </dsp:txBody>
      <dsp:txXfrm>
        <a:off x="75476" y="1665866"/>
        <a:ext cx="4248873" cy="1436980"/>
      </dsp:txXfrm>
    </dsp:sp>
    <dsp:sp modelId="{011E5741-739E-4915-B8DE-6362E0AE7057}">
      <dsp:nvSpPr>
        <dsp:cNvPr id="0" name=""/>
        <dsp:cNvSpPr/>
      </dsp:nvSpPr>
      <dsp:spPr>
        <a:xfrm>
          <a:off x="0" y="3328255"/>
          <a:ext cx="4642845" cy="653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843A31-2D54-4787-95F0-E13F8695825F}">
      <dsp:nvSpPr>
        <dsp:cNvPr id="0" name=""/>
        <dsp:cNvSpPr/>
      </dsp:nvSpPr>
      <dsp:spPr>
        <a:xfrm>
          <a:off x="19758" y="3342951"/>
          <a:ext cx="35959" cy="359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E5D186-3AA0-4BE0-B84F-EE633DF4F815}">
      <dsp:nvSpPr>
        <dsp:cNvPr id="0" name=""/>
        <dsp:cNvSpPr/>
      </dsp:nvSpPr>
      <dsp:spPr>
        <a:xfrm>
          <a:off x="75476" y="3328255"/>
          <a:ext cx="4248873" cy="1436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080" tIns="152080" rIns="152080" bIns="152080" numCol="1" spcCol="1270" anchor="ctr" anchorCtr="0">
          <a:noAutofit/>
        </a:bodyPr>
        <a:lstStyle/>
        <a:p>
          <a:pPr marL="0" lvl="0" indent="0" algn="l" defTabSz="622300">
            <a:lnSpc>
              <a:spcPct val="90000"/>
            </a:lnSpc>
            <a:spcBef>
              <a:spcPct val="0"/>
            </a:spcBef>
            <a:spcAft>
              <a:spcPct val="35000"/>
            </a:spcAft>
            <a:buNone/>
          </a:pPr>
          <a:r>
            <a:rPr lang="en-US" sz="1400" b="0" i="1" kern="1200"/>
            <a:t>A </a:t>
          </a:r>
          <a:r>
            <a:rPr lang="en-US" sz="1400" i="1" kern="1200"/>
            <a:t>thread can be preempted by a higher-priority thread. </a:t>
          </a:r>
          <a:r>
            <a:rPr lang="en-US" sz="1400" b="0" kern="1200"/>
            <a:t>In this case, a lower-priority thread that does not yield the processor is simply preempted – no matter what it is doing – by a higher priority thread. Basically, as soon as a higher-priority thread wants to run, it does. This is called </a:t>
          </a:r>
          <a:r>
            <a:rPr lang="en-US" sz="1400" b="0" i="1" kern="1200"/>
            <a:t>preemptive multitasking.</a:t>
          </a:r>
          <a:endParaRPr lang="en-US" sz="1400" kern="1200"/>
        </a:p>
      </dsp:txBody>
      <dsp:txXfrm>
        <a:off x="75476" y="3328255"/>
        <a:ext cx="4248873" cy="14369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C7047CAF-C96D-3849-B4B9-71BB22B2D372}" type="datetime1">
              <a:rPr lang="en-US"/>
              <a:pPr>
                <a:defRPr/>
              </a:pPr>
              <a:t>7/18/2019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7A10DCA7-16BF-5249-B6E1-15CBB72C333B}" type="slidenum">
              <a:rPr lang="en-US"/>
              <a:pPr>
                <a:defRPr/>
              </a:pPr>
              <a:t>‹#›</a:t>
            </a:fld>
            <a:endParaRPr lang="en-US"/>
          </a:p>
        </p:txBody>
      </p:sp>
    </p:spTree>
    <p:extLst>
      <p:ext uri="{BB962C8B-B14F-4D97-AF65-F5344CB8AC3E}">
        <p14:creationId xmlns:p14="http://schemas.microsoft.com/office/powerpoint/2010/main" val="15509528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 xmlns:a14="http://schemas.microsoft.com/office/drawing/2010/main" w="9360">
                <a:solidFill>
                  <a:srgbClr val="000000"/>
                </a:solidFill>
                <a:miter lim="800000"/>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89091"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89092" name="Text Box 3"/>
          <p:cNvSpPr txBox="1">
            <a:spLocks noChangeArrowheads="1"/>
          </p:cNvSpPr>
          <p:nvPr/>
        </p:nvSpPr>
        <p:spPr bwMode="auto">
          <a:xfrm>
            <a:off x="0" y="0"/>
            <a:ext cx="2971800"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76"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ea typeface="Arial" charset="0"/>
                <a:cs typeface="Arial" charset="0"/>
              </a:defRPr>
            </a:lvl1pPr>
          </a:lstStyle>
          <a:p>
            <a:pPr>
              <a:defRPr/>
            </a:pPr>
            <a:endParaRPr lang="en-US"/>
          </a:p>
        </p:txBody>
      </p:sp>
      <p:sp>
        <p:nvSpPr>
          <p:cNvPr id="89094" name="Rectangle 5"/>
          <p:cNvSpPr>
            <a:spLocks noGrp="1" noRot="1" noChangeAspect="1" noChangeArrowheads="1"/>
          </p:cNvSpPr>
          <p:nvPr>
            <p:ph type="sldImg"/>
          </p:nvPr>
        </p:nvSpPr>
        <p:spPr bwMode="auto">
          <a:xfrm>
            <a:off x="1143000" y="685800"/>
            <a:ext cx="4568825" cy="3425825"/>
          </a:xfrm>
          <a:prstGeom prst="rect">
            <a:avLst/>
          </a:prstGeom>
          <a:noFill/>
          <a:ln w="12600">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8"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89096" name="Text Box 7"/>
          <p:cNvSpPr txBox="1">
            <a:spLocks noChangeArrowheads="1"/>
          </p:cNvSpPr>
          <p:nvPr/>
        </p:nvSpPr>
        <p:spPr bwMode="auto">
          <a:xfrm>
            <a:off x="0" y="8683625"/>
            <a:ext cx="2971800"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80"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cs typeface="Arial" charset="0"/>
              </a:defRPr>
            </a:lvl1pPr>
          </a:lstStyle>
          <a:p>
            <a:pPr>
              <a:defRPr/>
            </a:pPr>
            <a:fld id="{D364FDC8-A719-0044-BB93-2E4525EC66DE}" type="slidenum">
              <a:rPr lang="en-US"/>
              <a:pPr>
                <a:defRPr/>
              </a:pPr>
              <a:t>‹#›</a:t>
            </a:fld>
            <a:endParaRPr lang="en-US"/>
          </a:p>
        </p:txBody>
      </p:sp>
    </p:spTree>
    <p:extLst>
      <p:ext uri="{BB962C8B-B14F-4D97-AF65-F5344CB8AC3E}">
        <p14:creationId xmlns:p14="http://schemas.microsoft.com/office/powerpoint/2010/main" val="122569293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tutorials.jenkov.com/java-concurrency/race-conditions-and-critical-sections.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tutorials.jenkov.com/java-concurrency/race-conditions-and-critical-sections.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tutorials.jenkov.com/java-concurrency/locks.html#reentrance"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tutorials.jenkov.com/java-concurrency/race-conditions-and-critical-sections.html" TargetMode="External"/><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EF62EB9B-E420-604E-8C18-71CD287B9E21}" type="slidenum">
              <a:rPr lang="en-US" sz="1200">
                <a:solidFill>
                  <a:srgbClr val="000000"/>
                </a:solidFill>
                <a:latin typeface="Calibri" charset="0"/>
              </a:rPr>
              <a:pPr eaLnBrk="1" hangingPunct="1"/>
              <a:t>1</a:t>
            </a:fld>
            <a:endParaRPr lang="en-US" sz="1200" dirty="0">
              <a:solidFill>
                <a:srgbClr val="000000"/>
              </a:solidFill>
              <a:latin typeface="Calibri" charset="0"/>
            </a:endParaRPr>
          </a:p>
        </p:txBody>
      </p:sp>
      <p:sp>
        <p:nvSpPr>
          <p:cNvPr id="9113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charset="0"/>
              <a:buNone/>
            </a:pPr>
            <a:endParaRPr lang="en-US" sz="1800" dirty="0"/>
          </a:p>
        </p:txBody>
      </p:sp>
      <p:sp>
        <p:nvSpPr>
          <p:cNvPr id="91140" name="Rectangle 2"/>
          <p:cNvSpPr>
            <a:spLocks noGrp="1" noChangeArrowheads="1"/>
          </p:cNvSpPr>
          <p:nvPr>
            <p:ph type="body"/>
          </p:nvPr>
        </p:nvSpPr>
        <p:spPr>
          <a:xfrm>
            <a:off x="685800" y="4343400"/>
            <a:ext cx="5484813"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dirty="0">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D364FDC8-A719-0044-BB93-2E4525EC66DE}" type="slidenum">
              <a:rPr lang="en-US" smtClean="0"/>
              <a:pPr>
                <a:defRPr/>
              </a:pPr>
              <a:t>105</a:t>
            </a:fld>
            <a:endParaRPr lang="en-US"/>
          </a:p>
        </p:txBody>
      </p:sp>
    </p:spTree>
    <p:extLst>
      <p:ext uri="{BB962C8B-B14F-4D97-AF65-F5344CB8AC3E}">
        <p14:creationId xmlns:p14="http://schemas.microsoft.com/office/powerpoint/2010/main" val="349805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D364FDC8-A719-0044-BB93-2E4525EC66DE}" type="slidenum">
              <a:rPr lang="en-US" smtClean="0"/>
              <a:pPr>
                <a:defRPr/>
              </a:pPr>
              <a:t>133</a:t>
            </a:fld>
            <a:endParaRPr lang="en-US"/>
          </a:p>
        </p:txBody>
      </p:sp>
    </p:spTree>
    <p:extLst>
      <p:ext uri="{BB962C8B-B14F-4D97-AF65-F5344CB8AC3E}">
        <p14:creationId xmlns:p14="http://schemas.microsoft.com/office/powerpoint/2010/main" val="4168897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D364FDC8-A719-0044-BB93-2E4525EC66DE}" type="slidenum">
              <a:rPr lang="en-US" smtClean="0"/>
              <a:pPr>
                <a:defRPr/>
              </a:pPr>
              <a:t>137</a:t>
            </a:fld>
            <a:endParaRPr lang="en-US"/>
          </a:p>
        </p:txBody>
      </p:sp>
    </p:spTree>
    <p:extLst>
      <p:ext uri="{BB962C8B-B14F-4D97-AF65-F5344CB8AC3E}">
        <p14:creationId xmlns:p14="http://schemas.microsoft.com/office/powerpoint/2010/main" val="2699415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D364FDC8-A719-0044-BB93-2E4525EC66DE}" type="slidenum">
              <a:rPr lang="en-US" smtClean="0"/>
              <a:pPr>
                <a:defRPr/>
              </a:pPr>
              <a:t>138</a:t>
            </a:fld>
            <a:endParaRPr lang="en-US"/>
          </a:p>
        </p:txBody>
      </p:sp>
    </p:spTree>
    <p:extLst>
      <p:ext uri="{BB962C8B-B14F-4D97-AF65-F5344CB8AC3E}">
        <p14:creationId xmlns:p14="http://schemas.microsoft.com/office/powerpoint/2010/main" val="2540575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D364FDC8-A719-0044-BB93-2E4525EC66DE}" type="slidenum">
              <a:rPr lang="en-US" smtClean="0"/>
              <a:pPr>
                <a:defRPr/>
              </a:pPr>
              <a:t>142</a:t>
            </a:fld>
            <a:endParaRPr lang="en-US"/>
          </a:p>
        </p:txBody>
      </p:sp>
    </p:spTree>
    <p:extLst>
      <p:ext uri="{BB962C8B-B14F-4D97-AF65-F5344CB8AC3E}">
        <p14:creationId xmlns:p14="http://schemas.microsoft.com/office/powerpoint/2010/main" val="901603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BAF35655-A163-CA42-B858-920384539065}" type="slidenum">
              <a:rPr lang="en-US" sz="1200">
                <a:solidFill>
                  <a:prstClr val="black"/>
                </a:solidFill>
                <a:latin typeface="Times New Roman" charset="0"/>
              </a:rPr>
              <a:pPr eaLnBrk="1" hangingPunct="1"/>
              <a:t>193</a:t>
            </a:fld>
            <a:endParaRPr lang="en-US" sz="1200">
              <a:solidFill>
                <a:prstClr val="black"/>
              </a:solidFill>
              <a:latin typeface="Times New Roman" charset="0"/>
            </a:endParaRPr>
          </a:p>
        </p:txBody>
      </p:sp>
      <p:sp>
        <p:nvSpPr>
          <p:cNvPr id="25602" name="Rectangle 2"/>
          <p:cNvSpPr>
            <a:spLocks noGrp="1" noRot="1" noChangeAspect="1" noChangeArrowheads="1" noTextEdit="1"/>
          </p:cNvSpPr>
          <p:nvPr>
            <p:ph type="sldImg"/>
          </p:nvPr>
        </p:nvSpPr>
        <p:spPr>
          <a:xfrm>
            <a:off x="3400425" y="2401888"/>
            <a:ext cx="0" cy="0"/>
          </a:xfrm>
          <a:ln/>
        </p:spPr>
      </p:sp>
      <p:sp>
        <p:nvSpPr>
          <p:cNvPr id="25603" name="Rectangle 3"/>
          <p:cNvSpPr>
            <a:spLocks noGrp="1" noChangeArrowheads="1"/>
          </p:cNvSpPr>
          <p:nvPr>
            <p:ph type="body" idx="1"/>
          </p:nvPr>
        </p:nvSpPr>
        <p:spPr>
          <a:xfrm>
            <a:off x="896938" y="4354513"/>
            <a:ext cx="5710237" cy="97313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pPr lvl="1"/>
            <a:endParaRPr lang="en-US">
              <a:latin typeface="Times New Roman" charset="0"/>
              <a:ea typeface="ＭＳ Ｐゴシック" charset="0"/>
            </a:endParaRPr>
          </a:p>
        </p:txBody>
      </p:sp>
    </p:spTree>
    <p:extLst>
      <p:ext uri="{BB962C8B-B14F-4D97-AF65-F5344CB8AC3E}">
        <p14:creationId xmlns:p14="http://schemas.microsoft.com/office/powerpoint/2010/main" val="4006796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a:latin typeface="Times New Roman" charset="0"/>
                <a:ea typeface="ＭＳ Ｐゴシック" charset="0"/>
                <a:cs typeface="ＭＳ Ｐゴシック" charset="0"/>
              </a:rPr>
              <a:t>Linux determines timeslice dynamically on a per-process basis based on priority.</a:t>
            </a:r>
          </a:p>
        </p:txBody>
      </p:sp>
      <p:sp>
        <p:nvSpPr>
          <p:cNvPr id="30723" name="Slide Number Placeholder 3"/>
          <p:cNvSpPr>
            <a:spLocks noGrp="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E06C6AC5-1E7E-FA4D-8275-53CEBDEF8D14}" type="slidenum">
              <a:rPr lang="en-US" sz="1200">
                <a:solidFill>
                  <a:prstClr val="black"/>
                </a:solidFill>
                <a:latin typeface="Times New Roman" charset="0"/>
              </a:rPr>
              <a:pPr eaLnBrk="1" hangingPunct="1"/>
              <a:t>197</a:t>
            </a:fld>
            <a:endParaRPr lang="en-US" sz="1200">
              <a:solidFill>
                <a:prstClr val="black"/>
              </a:solidFill>
              <a:latin typeface="Times New Roman" charset="0"/>
            </a:endParaRPr>
          </a:p>
        </p:txBody>
      </p:sp>
    </p:spTree>
    <p:extLst>
      <p:ext uri="{BB962C8B-B14F-4D97-AF65-F5344CB8AC3E}">
        <p14:creationId xmlns:p14="http://schemas.microsoft.com/office/powerpoint/2010/main" val="2912838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a:ln/>
        </p:spPr>
      </p:sp>
      <p:sp>
        <p:nvSpPr>
          <p:cNvPr id="3789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lstStyle/>
          <a:p>
            <a:r>
              <a:rPr lang="en-US">
                <a:latin typeface="Times New Roman" charset="0"/>
                <a:ea typeface="ＭＳ Ｐゴシック" charset="0"/>
                <a:cs typeface="ＭＳ Ｐゴシック" charset="0"/>
              </a:rPr>
              <a:t>Linux uses a bitmap priority array to figure which queues are populated.  X86 provides a find-first-set-bit instruction.</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That is the vaunted Linux </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O(1)</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 scheduler.</a:t>
            </a:r>
            <a:endParaRPr lang="en-US">
              <a:latin typeface="Times New Roman" charset="0"/>
              <a:ea typeface="ＭＳ Ｐゴシック" charset="0"/>
              <a:cs typeface="ＭＳ Ｐゴシック" charset="0"/>
            </a:endParaRPr>
          </a:p>
        </p:txBody>
      </p:sp>
      <p:sp>
        <p:nvSpPr>
          <p:cNvPr id="37891" name="Slide Number Placeholder 3"/>
          <p:cNvSpPr>
            <a:spLocks noGrp="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2E631CC5-571C-9342-BC91-5F4034AE7D6C}" type="slidenum">
              <a:rPr lang="en-US" sz="1200">
                <a:solidFill>
                  <a:prstClr val="black"/>
                </a:solidFill>
                <a:latin typeface="Times New Roman" charset="0"/>
              </a:rPr>
              <a:pPr eaLnBrk="1" hangingPunct="1"/>
              <a:t>207</a:t>
            </a:fld>
            <a:endParaRPr lang="en-US" sz="1200">
              <a:solidFill>
                <a:prstClr val="black"/>
              </a:solidFill>
              <a:latin typeface="Times New Roman" charset="0"/>
            </a:endParaRPr>
          </a:p>
        </p:txBody>
      </p:sp>
    </p:spTree>
    <p:extLst>
      <p:ext uri="{BB962C8B-B14F-4D97-AF65-F5344CB8AC3E}">
        <p14:creationId xmlns:p14="http://schemas.microsoft.com/office/powerpoint/2010/main" val="687757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rgbClr val="000000"/>
                </a:solidFill>
                <a:effectLst/>
                <a:latin typeface="Times New Roman" pitchFamily="16" charset="0"/>
                <a:ea typeface="ＭＳ Ｐゴシック" charset="-128"/>
                <a:cs typeface="ＭＳ Ｐゴシック" charset="-128"/>
              </a:rPr>
              <a:t>The Java volatile Visibility Guarantee</a:t>
            </a:r>
          </a:p>
          <a:p>
            <a:r>
              <a:rPr lang="en-US" sz="1200" b="0" i="0" kern="1200" dirty="0">
                <a:solidFill>
                  <a:srgbClr val="000000"/>
                </a:solidFill>
                <a:effectLst/>
                <a:latin typeface="Times New Roman" pitchFamily="16" charset="0"/>
                <a:ea typeface="ＭＳ Ｐゴシック" charset="-128"/>
                <a:cs typeface="ＭＳ Ｐゴシック" charset="-128"/>
              </a:rPr>
              <a:t>The Java volatile keyword is intended to address variable visibility problems. By declaring the </a:t>
            </a:r>
            <a:r>
              <a:rPr lang="en-US" sz="1200" b="0" i="0" kern="1200" dirty="0" err="1">
                <a:solidFill>
                  <a:srgbClr val="000000"/>
                </a:solidFill>
                <a:effectLst/>
                <a:latin typeface="Times New Roman" pitchFamily="16" charset="0"/>
                <a:ea typeface="ＭＳ Ｐゴシック" charset="-128"/>
                <a:cs typeface="ＭＳ Ｐゴシック" charset="-128"/>
              </a:rPr>
              <a:t>countervariable</a:t>
            </a:r>
            <a:r>
              <a:rPr lang="en-US" sz="1200" b="0" i="0" kern="1200" dirty="0">
                <a:solidFill>
                  <a:srgbClr val="000000"/>
                </a:solidFill>
                <a:effectLst/>
                <a:latin typeface="Times New Roman" pitchFamily="16" charset="0"/>
                <a:ea typeface="ＭＳ Ｐゴシック" charset="-128"/>
                <a:cs typeface="ＭＳ Ｐゴシック" charset="-128"/>
              </a:rPr>
              <a:t> volatile all writes to the counter variable will be written back to main memory immediately. Also, all reads of the counter variable will be read directly from main memory.</a:t>
            </a:r>
          </a:p>
          <a:p>
            <a:endParaRPr lang="en-US" sz="1200" b="1" i="0" kern="1200" dirty="0">
              <a:solidFill>
                <a:srgbClr val="000000"/>
              </a:solidFill>
              <a:effectLst/>
              <a:latin typeface="Times New Roman" pitchFamily="16" charset="0"/>
              <a:ea typeface="ＭＳ Ｐゴシック" charset="-128"/>
              <a:cs typeface="ＭＳ Ｐゴシック" charset="-128"/>
            </a:endParaRPr>
          </a:p>
          <a:p>
            <a:r>
              <a:rPr lang="en-US" sz="1200" b="1" i="0" kern="1200" dirty="0">
                <a:solidFill>
                  <a:srgbClr val="000000"/>
                </a:solidFill>
                <a:effectLst/>
                <a:latin typeface="Times New Roman" pitchFamily="16" charset="0"/>
                <a:ea typeface="ＭＳ Ｐゴシック" charset="-128"/>
                <a:cs typeface="ＭＳ Ｐゴシック" charset="-128"/>
              </a:rPr>
              <a:t>The Java volatile Happens-Before Guarantee</a:t>
            </a:r>
          </a:p>
          <a:p>
            <a:r>
              <a:rPr lang="en-US" sz="1200" b="0" i="0" kern="1200" dirty="0">
                <a:solidFill>
                  <a:srgbClr val="000000"/>
                </a:solidFill>
                <a:effectLst/>
                <a:latin typeface="Times New Roman" pitchFamily="16" charset="0"/>
                <a:ea typeface="ＭＳ Ｐゴシック" charset="-128"/>
                <a:cs typeface="ＭＳ Ｐゴシック" charset="-128"/>
              </a:rPr>
              <a:t>To address the instruction reordering challenge, the Java volatile keyword gives a "happens-before" guarantee, in addition to the visibility guarantee. The happens-before guarantee guarantees that:</a:t>
            </a:r>
          </a:p>
          <a:p>
            <a:r>
              <a:rPr lang="en-US" sz="1200" b="0" i="0" kern="1200" dirty="0">
                <a:solidFill>
                  <a:srgbClr val="000000"/>
                </a:solidFill>
                <a:effectLst/>
                <a:latin typeface="Times New Roman" pitchFamily="16" charset="0"/>
                <a:ea typeface="ＭＳ Ｐゴシック" charset="-128"/>
                <a:cs typeface="ＭＳ Ｐゴシック" charset="-128"/>
              </a:rPr>
              <a:t>Reads from and writes to other variables cannot be reordered to occur after a write to a </a:t>
            </a:r>
            <a:r>
              <a:rPr lang="en-US" sz="1200" b="0" i="0" kern="1200" dirty="0" err="1">
                <a:solidFill>
                  <a:srgbClr val="000000"/>
                </a:solidFill>
                <a:effectLst/>
                <a:latin typeface="Times New Roman" pitchFamily="16" charset="0"/>
                <a:ea typeface="ＭＳ Ｐゴシック" charset="-128"/>
                <a:cs typeface="ＭＳ Ｐゴシック" charset="-128"/>
              </a:rPr>
              <a:t>volatilevariable</a:t>
            </a:r>
            <a:r>
              <a:rPr lang="en-US" sz="1200" b="0" i="0" kern="1200" dirty="0">
                <a:solidFill>
                  <a:srgbClr val="000000"/>
                </a:solidFill>
                <a:effectLst/>
                <a:latin typeface="Times New Roman" pitchFamily="16" charset="0"/>
                <a:ea typeface="ＭＳ Ｐゴシック" charset="-128"/>
                <a:cs typeface="ＭＳ Ｐゴシック" charset="-128"/>
              </a:rPr>
              <a:t>, if the reads / writes originally occurred before the write to the volatile variable. </a:t>
            </a:r>
            <a:br>
              <a:rPr lang="en-US" sz="1200" b="0" i="0" kern="1200" dirty="0">
                <a:solidFill>
                  <a:srgbClr val="000000"/>
                </a:solidFill>
                <a:effectLst/>
                <a:latin typeface="Times New Roman" pitchFamily="16" charset="0"/>
                <a:ea typeface="ＭＳ Ｐゴシック" charset="-128"/>
                <a:cs typeface="ＭＳ Ｐゴシック" charset="-128"/>
              </a:rPr>
            </a:br>
            <a:r>
              <a:rPr lang="en-US" sz="1200" b="0" i="0" kern="1200" dirty="0">
                <a:solidFill>
                  <a:srgbClr val="000000"/>
                </a:solidFill>
                <a:effectLst/>
                <a:latin typeface="Times New Roman" pitchFamily="16" charset="0"/>
                <a:ea typeface="ＭＳ Ｐゴシック" charset="-128"/>
                <a:cs typeface="ＭＳ Ｐゴシック" charset="-128"/>
              </a:rPr>
              <a:t>The reads / writes before a write to a volatile variable are guaranteed to "happen before" the write to the volatile variable. Notice that it is still possible for e.g. reads / writes of other variables located after a write to a volatile to be reordered to occur before that write to the volatile. Just not the other way around. From after to before is allowed, but from before to after is not allowed.</a:t>
            </a:r>
          </a:p>
          <a:p>
            <a:r>
              <a:rPr lang="en-US" sz="1200" b="0" i="0" kern="1200" dirty="0">
                <a:solidFill>
                  <a:srgbClr val="000000"/>
                </a:solidFill>
                <a:effectLst/>
                <a:latin typeface="Times New Roman" pitchFamily="16" charset="0"/>
                <a:ea typeface="ＭＳ Ｐゴシック" charset="-128"/>
                <a:cs typeface="ＭＳ Ｐゴシック" charset="-128"/>
              </a:rPr>
              <a:t>Reads from and writes to other variables cannot be reordered to occur before a read of a </a:t>
            </a:r>
            <a:r>
              <a:rPr lang="en-US" sz="1200" b="0" i="0" kern="1200" dirty="0" err="1">
                <a:solidFill>
                  <a:srgbClr val="000000"/>
                </a:solidFill>
                <a:effectLst/>
                <a:latin typeface="Times New Roman" pitchFamily="16" charset="0"/>
                <a:ea typeface="ＭＳ Ｐゴシック" charset="-128"/>
                <a:cs typeface="ＭＳ Ｐゴシック" charset="-128"/>
              </a:rPr>
              <a:t>volatilevariable</a:t>
            </a:r>
            <a:r>
              <a:rPr lang="en-US" sz="1200" b="0" i="0" kern="1200" dirty="0">
                <a:solidFill>
                  <a:srgbClr val="000000"/>
                </a:solidFill>
                <a:effectLst/>
                <a:latin typeface="Times New Roman" pitchFamily="16" charset="0"/>
                <a:ea typeface="ＭＳ Ｐゴシック" charset="-128"/>
                <a:cs typeface="ＭＳ Ｐゴシック" charset="-128"/>
              </a:rPr>
              <a:t>, if the reads / writes originally occurred after the read of the volatile variable. Notice that it is possible for reads of other variables that occur before the read of a volatile variable can be reordered to occur after the read of the volatile. Just not the other way around. From before to after is allowed, but from after to before is not allowed.</a:t>
            </a:r>
          </a:p>
          <a:p>
            <a:r>
              <a:rPr lang="en-US" sz="1200" b="0" i="0" kern="1200" dirty="0">
                <a:solidFill>
                  <a:srgbClr val="000000"/>
                </a:solidFill>
                <a:effectLst/>
                <a:latin typeface="Times New Roman" pitchFamily="16" charset="0"/>
                <a:ea typeface="ＭＳ Ｐゴシック" charset="-128"/>
                <a:cs typeface="ＭＳ Ｐゴシック" charset="-128"/>
              </a:rPr>
              <a:t>The above happens-before guarantee assures that the visibility guarantee of the volatile keyword are being enforced.</a:t>
            </a:r>
          </a:p>
          <a:p>
            <a:endParaRPr lang="en-US" dirty="0"/>
          </a:p>
          <a:p>
            <a:r>
              <a:rPr lang="en-US" sz="1200" b="1" i="0" kern="1200" dirty="0">
                <a:solidFill>
                  <a:srgbClr val="000000"/>
                </a:solidFill>
                <a:effectLst/>
                <a:latin typeface="Times New Roman" pitchFamily="16" charset="0"/>
                <a:ea typeface="ＭＳ Ｐゴシック" charset="-128"/>
                <a:cs typeface="ＭＳ Ｐゴシック" charset="-128"/>
              </a:rPr>
              <a:t>volatile is Not Always Enough</a:t>
            </a:r>
          </a:p>
          <a:p>
            <a:r>
              <a:rPr lang="en-US" sz="1200" b="0" i="0" kern="1200" dirty="0">
                <a:solidFill>
                  <a:srgbClr val="000000"/>
                </a:solidFill>
                <a:effectLst/>
                <a:latin typeface="Times New Roman" pitchFamily="16" charset="0"/>
                <a:ea typeface="ＭＳ Ｐゴシック" charset="-128"/>
                <a:cs typeface="ＭＳ Ｐゴシック" charset="-128"/>
              </a:rPr>
              <a:t>Even if the volatile keyword guarantees that all reads of a volatile variable are read directly from main memory, and all writes to a volatile variable are written directly to main memory, there are still situations where it is not enough to declare a variable volatile.</a:t>
            </a:r>
          </a:p>
          <a:p>
            <a:r>
              <a:rPr lang="en-US" sz="1200" b="0" i="0" kern="1200" dirty="0">
                <a:solidFill>
                  <a:srgbClr val="000000"/>
                </a:solidFill>
                <a:effectLst/>
                <a:latin typeface="Times New Roman" pitchFamily="16" charset="0"/>
                <a:ea typeface="ＭＳ Ｐゴシック" charset="-128"/>
                <a:cs typeface="ＭＳ Ｐゴシック" charset="-128"/>
              </a:rPr>
              <a:t>In the situation explained earlier where only Thread 1 writes to the shared counter variable, declaring the counter variable volatile is enough to make sure that Thread 2 always sees the latest written value.</a:t>
            </a:r>
          </a:p>
          <a:p>
            <a:r>
              <a:rPr lang="en-US" sz="1200" b="0" i="0" kern="1200" dirty="0">
                <a:solidFill>
                  <a:srgbClr val="000000"/>
                </a:solidFill>
                <a:effectLst/>
                <a:latin typeface="Times New Roman" pitchFamily="16" charset="0"/>
                <a:ea typeface="ＭＳ Ｐゴシック" charset="-128"/>
                <a:cs typeface="ＭＳ Ｐゴシック" charset="-128"/>
              </a:rPr>
              <a:t>In fact, multiple threads could even be writing to a shared volatile variable, and still have the correct value stored in main memory, if the new value written to the variable does not depend on its previous value. In other words, if a thread writing a value to the shared volatile variable does not first need to read its value to figure out its next value.</a:t>
            </a:r>
          </a:p>
          <a:p>
            <a:r>
              <a:rPr lang="en-US" sz="1200" b="0" i="0" kern="1200" dirty="0">
                <a:solidFill>
                  <a:srgbClr val="000000"/>
                </a:solidFill>
                <a:effectLst/>
                <a:latin typeface="Times New Roman" pitchFamily="16" charset="0"/>
                <a:ea typeface="ＭＳ Ｐゴシック" charset="-128"/>
                <a:cs typeface="ＭＳ Ｐゴシック" charset="-128"/>
              </a:rPr>
              <a:t>As soon as a thread needs to first read the value of a volatile variable, and based on that value generate a new value for the shared volatile variable, a volatile variable is no longer enough to guarantee correct visibility. The short time gap in between the reading of the volatile variable and the writing of its new value, creates an </a:t>
            </a:r>
            <a:r>
              <a:rPr lang="en-US" sz="1200" b="1" i="0" u="none" strike="noStrike" kern="1200" dirty="0">
                <a:solidFill>
                  <a:srgbClr val="000000"/>
                </a:solidFill>
                <a:effectLst/>
                <a:latin typeface="Times New Roman" pitchFamily="16" charset="0"/>
                <a:ea typeface="ＭＳ Ｐゴシック" charset="-128"/>
                <a:cs typeface="ＭＳ Ｐゴシック" charset="-128"/>
                <a:hlinkClick r:id="rId3"/>
              </a:rPr>
              <a:t>race condition</a:t>
            </a:r>
            <a:r>
              <a:rPr lang="en-US" sz="1200" b="0" i="0" kern="1200" dirty="0">
                <a:solidFill>
                  <a:srgbClr val="000000"/>
                </a:solidFill>
                <a:effectLst/>
                <a:latin typeface="Times New Roman" pitchFamily="16" charset="0"/>
                <a:ea typeface="ＭＳ Ｐゴシック" charset="-128"/>
                <a:cs typeface="ＭＳ Ｐゴシック" charset="-128"/>
              </a:rPr>
              <a:t> where multiple threads might read the same value of the volatile variable, generate a new value for the variable, and when writing the value back to main memory - overwrite each other's values.</a:t>
            </a:r>
          </a:p>
          <a:p>
            <a:r>
              <a:rPr lang="en-US" sz="1200" b="0" i="0" kern="1200" dirty="0">
                <a:solidFill>
                  <a:srgbClr val="000000"/>
                </a:solidFill>
                <a:effectLst/>
                <a:latin typeface="Times New Roman" pitchFamily="16" charset="0"/>
                <a:ea typeface="ＭＳ Ｐゴシック" charset="-128"/>
                <a:cs typeface="ＭＳ Ｐゴシック" charset="-128"/>
              </a:rPr>
              <a:t>The situation where multiple threads are incrementing the same counter is exactly such a situation where a volatile variable is not enough. The following sections explain this case in more detail.</a:t>
            </a:r>
          </a:p>
          <a:p>
            <a:r>
              <a:rPr lang="en-US" sz="1200" b="0" i="0" kern="1200" dirty="0">
                <a:solidFill>
                  <a:srgbClr val="000000"/>
                </a:solidFill>
                <a:effectLst/>
                <a:latin typeface="Times New Roman" pitchFamily="16" charset="0"/>
                <a:ea typeface="ＭＳ Ｐゴシック" charset="-128"/>
                <a:cs typeface="ＭＳ Ｐゴシック" charset="-128"/>
              </a:rPr>
              <a:t>Imagine if Thread 1 reads a shared counter variable with the value 0 into its CPU cache, increment it to 1 and not write the changed value back into main memory. Thread 2 could then read the same </a:t>
            </a:r>
            <a:r>
              <a:rPr lang="en-US" sz="1200" b="0" i="0" kern="1200" dirty="0" err="1">
                <a:solidFill>
                  <a:srgbClr val="000000"/>
                </a:solidFill>
                <a:effectLst/>
                <a:latin typeface="Times New Roman" pitchFamily="16" charset="0"/>
                <a:ea typeface="ＭＳ Ｐゴシック" charset="-128"/>
                <a:cs typeface="ＭＳ Ｐゴシック" charset="-128"/>
              </a:rPr>
              <a:t>countervariable</a:t>
            </a:r>
            <a:r>
              <a:rPr lang="en-US" sz="1200" b="0" i="0" kern="1200" dirty="0">
                <a:solidFill>
                  <a:srgbClr val="000000"/>
                </a:solidFill>
                <a:effectLst/>
                <a:latin typeface="Times New Roman" pitchFamily="16" charset="0"/>
                <a:ea typeface="ＭＳ Ｐゴシック" charset="-128"/>
                <a:cs typeface="ＭＳ Ｐゴシック" charset="-128"/>
              </a:rPr>
              <a:t> from main memory where the value of the variable is still 0, into its own CPU cache. Thread 2 could then also increment the counter to 1, and also not write it back to main memory. </a:t>
            </a:r>
            <a:endParaRPr lang="en-US" dirty="0"/>
          </a:p>
        </p:txBody>
      </p:sp>
      <p:sp>
        <p:nvSpPr>
          <p:cNvPr id="4" name="Slide Number Placeholder 3"/>
          <p:cNvSpPr>
            <a:spLocks noGrp="1"/>
          </p:cNvSpPr>
          <p:nvPr>
            <p:ph type="sldNum"/>
          </p:nvPr>
        </p:nvSpPr>
        <p:spPr/>
        <p:txBody>
          <a:bodyPr/>
          <a:lstStyle/>
          <a:p>
            <a:pPr>
              <a:defRPr/>
            </a:pPr>
            <a:fld id="{D364FDC8-A719-0044-BB93-2E4525EC66DE}" type="slidenum">
              <a:rPr lang="en-US" smtClean="0"/>
              <a:pPr>
                <a:defRPr/>
              </a:pPr>
              <a:t>21</a:t>
            </a:fld>
            <a:endParaRPr lang="en-US"/>
          </a:p>
        </p:txBody>
      </p:sp>
    </p:spTree>
    <p:extLst>
      <p:ext uri="{BB962C8B-B14F-4D97-AF65-F5344CB8AC3E}">
        <p14:creationId xmlns:p14="http://schemas.microsoft.com/office/powerpoint/2010/main" val="3584926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rgbClr val="000000"/>
                </a:solidFill>
                <a:effectLst/>
                <a:latin typeface="Times New Roman" pitchFamily="16" charset="0"/>
                <a:ea typeface="ＭＳ Ｐゴシック" charset="-128"/>
                <a:cs typeface="ＭＳ Ｐゴシック" charset="-128"/>
              </a:rPr>
              <a:t>The Java volatile Visibility Guarantee</a:t>
            </a:r>
          </a:p>
          <a:p>
            <a:r>
              <a:rPr lang="en-US" sz="1200" b="0" i="0" kern="1200" dirty="0">
                <a:solidFill>
                  <a:srgbClr val="000000"/>
                </a:solidFill>
                <a:effectLst/>
                <a:latin typeface="Times New Roman" pitchFamily="16" charset="0"/>
                <a:ea typeface="ＭＳ Ｐゴシック" charset="-128"/>
                <a:cs typeface="ＭＳ Ｐゴシック" charset="-128"/>
              </a:rPr>
              <a:t>The Java volatile keyword is intended to address variable visibility problems. By declaring the </a:t>
            </a:r>
            <a:r>
              <a:rPr lang="en-US" sz="1200" b="0" i="0" kern="1200" dirty="0" err="1">
                <a:solidFill>
                  <a:srgbClr val="000000"/>
                </a:solidFill>
                <a:effectLst/>
                <a:latin typeface="Times New Roman" pitchFamily="16" charset="0"/>
                <a:ea typeface="ＭＳ Ｐゴシック" charset="-128"/>
                <a:cs typeface="ＭＳ Ｐゴシック" charset="-128"/>
              </a:rPr>
              <a:t>countervariable</a:t>
            </a:r>
            <a:r>
              <a:rPr lang="en-US" sz="1200" b="0" i="0" kern="1200" dirty="0">
                <a:solidFill>
                  <a:srgbClr val="000000"/>
                </a:solidFill>
                <a:effectLst/>
                <a:latin typeface="Times New Roman" pitchFamily="16" charset="0"/>
                <a:ea typeface="ＭＳ Ｐゴシック" charset="-128"/>
                <a:cs typeface="ＭＳ Ｐゴシック" charset="-128"/>
              </a:rPr>
              <a:t> volatile all writes to the counter variable will be written back to main memory immediately. Also, all reads of the counter variable will be read directly from main memory.</a:t>
            </a:r>
          </a:p>
          <a:p>
            <a:endParaRPr lang="en-US" sz="1200" b="1" i="0" kern="1200" dirty="0">
              <a:solidFill>
                <a:srgbClr val="000000"/>
              </a:solidFill>
              <a:effectLst/>
              <a:latin typeface="Times New Roman" pitchFamily="16" charset="0"/>
              <a:ea typeface="ＭＳ Ｐゴシック" charset="-128"/>
              <a:cs typeface="ＭＳ Ｐゴシック" charset="-128"/>
            </a:endParaRPr>
          </a:p>
          <a:p>
            <a:r>
              <a:rPr lang="en-US" sz="1200" b="1" i="0" kern="1200" dirty="0">
                <a:solidFill>
                  <a:srgbClr val="000000"/>
                </a:solidFill>
                <a:effectLst/>
                <a:latin typeface="Times New Roman" pitchFamily="16" charset="0"/>
                <a:ea typeface="ＭＳ Ｐゴシック" charset="-128"/>
                <a:cs typeface="ＭＳ Ｐゴシック" charset="-128"/>
              </a:rPr>
              <a:t>The Java volatile Happens-Before Guarantee</a:t>
            </a:r>
          </a:p>
          <a:p>
            <a:r>
              <a:rPr lang="en-US" sz="1200" b="0" i="0" kern="1200" dirty="0">
                <a:solidFill>
                  <a:srgbClr val="000000"/>
                </a:solidFill>
                <a:effectLst/>
                <a:latin typeface="Times New Roman" pitchFamily="16" charset="0"/>
                <a:ea typeface="ＭＳ Ｐゴシック" charset="-128"/>
                <a:cs typeface="ＭＳ Ｐゴシック" charset="-128"/>
              </a:rPr>
              <a:t>To address the instruction reordering challenge, the Java volatile keyword gives a "happens-before" guarantee, in addition to the visibility guarantee. The happens-before guarantee guarantees that:</a:t>
            </a:r>
          </a:p>
          <a:p>
            <a:r>
              <a:rPr lang="en-US" sz="1200" b="0" i="0" kern="1200" dirty="0">
                <a:solidFill>
                  <a:srgbClr val="000000"/>
                </a:solidFill>
                <a:effectLst/>
                <a:latin typeface="Times New Roman" pitchFamily="16" charset="0"/>
                <a:ea typeface="ＭＳ Ｐゴシック" charset="-128"/>
                <a:cs typeface="ＭＳ Ｐゴシック" charset="-128"/>
              </a:rPr>
              <a:t>Reads from and writes to other variables cannot be reordered to occur after a write to a </a:t>
            </a:r>
            <a:r>
              <a:rPr lang="en-US" sz="1200" b="0" i="0" kern="1200" dirty="0" err="1">
                <a:solidFill>
                  <a:srgbClr val="000000"/>
                </a:solidFill>
                <a:effectLst/>
                <a:latin typeface="Times New Roman" pitchFamily="16" charset="0"/>
                <a:ea typeface="ＭＳ Ｐゴシック" charset="-128"/>
                <a:cs typeface="ＭＳ Ｐゴシック" charset="-128"/>
              </a:rPr>
              <a:t>volatilevariable</a:t>
            </a:r>
            <a:r>
              <a:rPr lang="en-US" sz="1200" b="0" i="0" kern="1200" dirty="0">
                <a:solidFill>
                  <a:srgbClr val="000000"/>
                </a:solidFill>
                <a:effectLst/>
                <a:latin typeface="Times New Roman" pitchFamily="16" charset="0"/>
                <a:ea typeface="ＭＳ Ｐゴシック" charset="-128"/>
                <a:cs typeface="ＭＳ Ｐゴシック" charset="-128"/>
              </a:rPr>
              <a:t>, if the reads / writes originally occurred before the write to the volatile variable. </a:t>
            </a:r>
            <a:br>
              <a:rPr lang="en-US" sz="1200" b="0" i="0" kern="1200" dirty="0">
                <a:solidFill>
                  <a:srgbClr val="000000"/>
                </a:solidFill>
                <a:effectLst/>
                <a:latin typeface="Times New Roman" pitchFamily="16" charset="0"/>
                <a:ea typeface="ＭＳ Ｐゴシック" charset="-128"/>
                <a:cs typeface="ＭＳ Ｐゴシック" charset="-128"/>
              </a:rPr>
            </a:br>
            <a:r>
              <a:rPr lang="en-US" sz="1200" b="0" i="0" kern="1200" dirty="0">
                <a:solidFill>
                  <a:srgbClr val="000000"/>
                </a:solidFill>
                <a:effectLst/>
                <a:latin typeface="Times New Roman" pitchFamily="16" charset="0"/>
                <a:ea typeface="ＭＳ Ｐゴシック" charset="-128"/>
                <a:cs typeface="ＭＳ Ｐゴシック" charset="-128"/>
              </a:rPr>
              <a:t>The reads / writes before a write to a volatile variable are guaranteed to "happen before" the write to the volatile variable. Notice that it is still possible for e.g. reads / writes of other variables located after a write to a volatile to be reordered to occur before that write to the volatile. Just not the other way around. From after to before is allowed, but from before to after is not allowed.</a:t>
            </a:r>
          </a:p>
          <a:p>
            <a:r>
              <a:rPr lang="en-US" sz="1200" b="0" i="0" kern="1200" dirty="0">
                <a:solidFill>
                  <a:srgbClr val="000000"/>
                </a:solidFill>
                <a:effectLst/>
                <a:latin typeface="Times New Roman" pitchFamily="16" charset="0"/>
                <a:ea typeface="ＭＳ Ｐゴシック" charset="-128"/>
                <a:cs typeface="ＭＳ Ｐゴシック" charset="-128"/>
              </a:rPr>
              <a:t>Reads from and writes to other variables cannot be reordered to occur before a read of a </a:t>
            </a:r>
            <a:r>
              <a:rPr lang="en-US" sz="1200" b="0" i="0" kern="1200" dirty="0" err="1">
                <a:solidFill>
                  <a:srgbClr val="000000"/>
                </a:solidFill>
                <a:effectLst/>
                <a:latin typeface="Times New Roman" pitchFamily="16" charset="0"/>
                <a:ea typeface="ＭＳ Ｐゴシック" charset="-128"/>
                <a:cs typeface="ＭＳ Ｐゴシック" charset="-128"/>
              </a:rPr>
              <a:t>volatilevariable</a:t>
            </a:r>
            <a:r>
              <a:rPr lang="en-US" sz="1200" b="0" i="0" kern="1200" dirty="0">
                <a:solidFill>
                  <a:srgbClr val="000000"/>
                </a:solidFill>
                <a:effectLst/>
                <a:latin typeface="Times New Roman" pitchFamily="16" charset="0"/>
                <a:ea typeface="ＭＳ Ｐゴシック" charset="-128"/>
                <a:cs typeface="ＭＳ Ｐゴシック" charset="-128"/>
              </a:rPr>
              <a:t>, if the reads / writes originally occurred after the read of the volatile variable. Notice that it is possible for reads of other variables that occur before the read of a volatile variable can be reordered to occur after the read of the volatile. Just not the other way around. From before to after is allowed, but from after to before is not allowed.</a:t>
            </a:r>
          </a:p>
          <a:p>
            <a:r>
              <a:rPr lang="en-US" sz="1200" b="0" i="0" kern="1200" dirty="0">
                <a:solidFill>
                  <a:srgbClr val="000000"/>
                </a:solidFill>
                <a:effectLst/>
                <a:latin typeface="Times New Roman" pitchFamily="16" charset="0"/>
                <a:ea typeface="ＭＳ Ｐゴシック" charset="-128"/>
                <a:cs typeface="ＭＳ Ｐゴシック" charset="-128"/>
              </a:rPr>
              <a:t>The above happens-before guarantee assures that the visibility guarantee of the volatile keyword are being enforced.</a:t>
            </a:r>
          </a:p>
          <a:p>
            <a:endParaRPr lang="en-US" dirty="0"/>
          </a:p>
          <a:p>
            <a:r>
              <a:rPr lang="en-US" sz="1200" b="1" i="0" kern="1200" dirty="0">
                <a:solidFill>
                  <a:srgbClr val="000000"/>
                </a:solidFill>
                <a:effectLst/>
                <a:latin typeface="Times New Roman" pitchFamily="16" charset="0"/>
                <a:ea typeface="ＭＳ Ｐゴシック" charset="-128"/>
                <a:cs typeface="ＭＳ Ｐゴシック" charset="-128"/>
              </a:rPr>
              <a:t>volatile is Not Always Enough</a:t>
            </a:r>
          </a:p>
          <a:p>
            <a:r>
              <a:rPr lang="en-US" sz="1200" b="0" i="0" kern="1200" dirty="0">
                <a:solidFill>
                  <a:srgbClr val="000000"/>
                </a:solidFill>
                <a:effectLst/>
                <a:latin typeface="Times New Roman" pitchFamily="16" charset="0"/>
                <a:ea typeface="ＭＳ Ｐゴシック" charset="-128"/>
                <a:cs typeface="ＭＳ Ｐゴシック" charset="-128"/>
              </a:rPr>
              <a:t>Even if the volatile keyword guarantees that all reads of a volatile variable are read directly from main memory, and all writes to a volatile variable are written directly to main memory, there are still situations where it is not enough to declare a variable volatile.</a:t>
            </a:r>
          </a:p>
          <a:p>
            <a:r>
              <a:rPr lang="en-US" sz="1200" b="0" i="0" kern="1200" dirty="0">
                <a:solidFill>
                  <a:srgbClr val="000000"/>
                </a:solidFill>
                <a:effectLst/>
                <a:latin typeface="Times New Roman" pitchFamily="16" charset="0"/>
                <a:ea typeface="ＭＳ Ｐゴシック" charset="-128"/>
                <a:cs typeface="ＭＳ Ｐゴシック" charset="-128"/>
              </a:rPr>
              <a:t>In the situation explained earlier where only Thread 1 writes to the shared counter variable, declaring the counter variable volatile is enough to make sure that Thread 2 always sees the latest written value.</a:t>
            </a:r>
          </a:p>
          <a:p>
            <a:r>
              <a:rPr lang="en-US" sz="1200" b="0" i="0" kern="1200" dirty="0">
                <a:solidFill>
                  <a:srgbClr val="000000"/>
                </a:solidFill>
                <a:effectLst/>
                <a:latin typeface="Times New Roman" pitchFamily="16" charset="0"/>
                <a:ea typeface="ＭＳ Ｐゴシック" charset="-128"/>
                <a:cs typeface="ＭＳ Ｐゴシック" charset="-128"/>
              </a:rPr>
              <a:t>In fact, multiple threads could even be writing to a shared volatile variable, and still have the correct value stored in main memory, if the new value written to the variable does not depend on its previous value. In other words, if a thread writing a value to the shared volatile variable does not first need to read its value to figure out its next value.</a:t>
            </a:r>
          </a:p>
          <a:p>
            <a:r>
              <a:rPr lang="en-US" sz="1200" b="0" i="0" kern="1200" dirty="0">
                <a:solidFill>
                  <a:srgbClr val="000000"/>
                </a:solidFill>
                <a:effectLst/>
                <a:latin typeface="Times New Roman" pitchFamily="16" charset="0"/>
                <a:ea typeface="ＭＳ Ｐゴシック" charset="-128"/>
                <a:cs typeface="ＭＳ Ｐゴシック" charset="-128"/>
              </a:rPr>
              <a:t>As soon as a thread needs to first read the value of a volatile variable, and based on that value generate a new value for the shared volatile variable, a volatile variable is no longer enough to guarantee correct visibility. The short time gap in between the reading of the volatile variable and the writing of its new value, creates an </a:t>
            </a:r>
            <a:r>
              <a:rPr lang="en-US" sz="1200" b="1" i="0" u="none" strike="noStrike" kern="1200" dirty="0">
                <a:solidFill>
                  <a:srgbClr val="000000"/>
                </a:solidFill>
                <a:effectLst/>
                <a:latin typeface="Times New Roman" pitchFamily="16" charset="0"/>
                <a:ea typeface="ＭＳ Ｐゴシック" charset="-128"/>
                <a:cs typeface="ＭＳ Ｐゴシック" charset="-128"/>
                <a:hlinkClick r:id="rId3"/>
              </a:rPr>
              <a:t>race condition</a:t>
            </a:r>
            <a:r>
              <a:rPr lang="en-US" sz="1200" b="0" i="0" kern="1200" dirty="0">
                <a:solidFill>
                  <a:srgbClr val="000000"/>
                </a:solidFill>
                <a:effectLst/>
                <a:latin typeface="Times New Roman" pitchFamily="16" charset="0"/>
                <a:ea typeface="ＭＳ Ｐゴシック" charset="-128"/>
                <a:cs typeface="ＭＳ Ｐゴシック" charset="-128"/>
              </a:rPr>
              <a:t> where multiple threads might read the same value of the volatile variable, generate a new value for the variable, and when writing the value back to main memory - overwrite each other's values.</a:t>
            </a:r>
          </a:p>
          <a:p>
            <a:r>
              <a:rPr lang="en-US" sz="1200" b="0" i="0" kern="1200" dirty="0">
                <a:solidFill>
                  <a:srgbClr val="000000"/>
                </a:solidFill>
                <a:effectLst/>
                <a:latin typeface="Times New Roman" pitchFamily="16" charset="0"/>
                <a:ea typeface="ＭＳ Ｐゴシック" charset="-128"/>
                <a:cs typeface="ＭＳ Ｐゴシック" charset="-128"/>
              </a:rPr>
              <a:t>The situation where multiple threads are incrementing the same counter is exactly such a situation where a volatile variable is not enough. The following sections explain this case in more detail.</a:t>
            </a:r>
          </a:p>
          <a:p>
            <a:r>
              <a:rPr lang="en-US" sz="1200" b="0" i="0" kern="1200" dirty="0">
                <a:solidFill>
                  <a:srgbClr val="000000"/>
                </a:solidFill>
                <a:effectLst/>
                <a:latin typeface="Times New Roman" pitchFamily="16" charset="0"/>
                <a:ea typeface="ＭＳ Ｐゴシック" charset="-128"/>
                <a:cs typeface="ＭＳ Ｐゴシック" charset="-128"/>
              </a:rPr>
              <a:t>Imagine if Thread 1 reads a shared counter variable with the value 0 into its CPU cache, increment it to 1 and not write the changed value back into main memory. Thread 2 could then read the same </a:t>
            </a:r>
            <a:r>
              <a:rPr lang="en-US" sz="1200" b="0" i="0" kern="1200" dirty="0" err="1">
                <a:solidFill>
                  <a:srgbClr val="000000"/>
                </a:solidFill>
                <a:effectLst/>
                <a:latin typeface="Times New Roman" pitchFamily="16" charset="0"/>
                <a:ea typeface="ＭＳ Ｐゴシック" charset="-128"/>
                <a:cs typeface="ＭＳ Ｐゴシック" charset="-128"/>
              </a:rPr>
              <a:t>countervariable</a:t>
            </a:r>
            <a:r>
              <a:rPr lang="en-US" sz="1200" b="0" i="0" kern="1200" dirty="0">
                <a:solidFill>
                  <a:srgbClr val="000000"/>
                </a:solidFill>
                <a:effectLst/>
                <a:latin typeface="Times New Roman" pitchFamily="16" charset="0"/>
                <a:ea typeface="ＭＳ Ｐゴシック" charset="-128"/>
                <a:cs typeface="ＭＳ Ｐゴシック" charset="-128"/>
              </a:rPr>
              <a:t> from main memory where the value of the variable is still 0, into its own CPU cache. Thread 2 could then also increment the counter to 1, and also not write it back to main memory. </a:t>
            </a:r>
            <a:endParaRPr lang="en-US" dirty="0"/>
          </a:p>
        </p:txBody>
      </p:sp>
      <p:sp>
        <p:nvSpPr>
          <p:cNvPr id="4" name="Slide Number Placeholder 3"/>
          <p:cNvSpPr>
            <a:spLocks noGrp="1"/>
          </p:cNvSpPr>
          <p:nvPr>
            <p:ph type="sldNum"/>
          </p:nvPr>
        </p:nvSpPr>
        <p:spPr/>
        <p:txBody>
          <a:bodyPr/>
          <a:lstStyle/>
          <a:p>
            <a:pPr>
              <a:defRPr/>
            </a:pPr>
            <a:fld id="{D364FDC8-A719-0044-BB93-2E4525EC66DE}" type="slidenum">
              <a:rPr lang="en-US" smtClean="0"/>
              <a:pPr>
                <a:defRPr/>
              </a:pPr>
              <a:t>22</a:t>
            </a:fld>
            <a:endParaRPr lang="en-US"/>
          </a:p>
        </p:txBody>
      </p:sp>
    </p:spTree>
    <p:extLst>
      <p:ext uri="{BB962C8B-B14F-4D97-AF65-F5344CB8AC3E}">
        <p14:creationId xmlns:p14="http://schemas.microsoft.com/office/powerpoint/2010/main" val="2842884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other syntax to create thread</a:t>
            </a:r>
          </a:p>
          <a:p>
            <a:r>
              <a:rPr lang="en-US" dirty="0"/>
              <a:t>1. Thread </a:t>
            </a:r>
            <a:r>
              <a:rPr lang="en-US" dirty="0" err="1"/>
              <a:t>thread</a:t>
            </a:r>
            <a:r>
              <a:rPr lang="en-US" dirty="0"/>
              <a:t> = new Thread(){ public void run(){ </a:t>
            </a:r>
            <a:r>
              <a:rPr lang="en-US" dirty="0" err="1"/>
              <a:t>System.out.println</a:t>
            </a:r>
            <a:r>
              <a:rPr lang="en-US" dirty="0"/>
              <a:t>("Thread Running"); } } </a:t>
            </a:r>
            <a:r>
              <a:rPr lang="en-US" dirty="0" err="1"/>
              <a:t>thread.start</a:t>
            </a:r>
            <a:r>
              <a:rPr lang="en-US" dirty="0"/>
              <a:t>();</a:t>
            </a:r>
          </a:p>
          <a:p>
            <a:r>
              <a:rPr lang="en-US" dirty="0"/>
              <a:t>2. Runnable </a:t>
            </a:r>
            <a:r>
              <a:rPr lang="en-US" dirty="0" err="1"/>
              <a:t>myRunnable</a:t>
            </a:r>
            <a:r>
              <a:rPr lang="en-US" dirty="0"/>
              <a:t> = new Runnable(){ public void run(){ </a:t>
            </a:r>
            <a:r>
              <a:rPr lang="en-US" dirty="0" err="1"/>
              <a:t>System.out.println</a:t>
            </a:r>
            <a:r>
              <a:rPr lang="en-US" dirty="0"/>
              <a:t>("Runnable running"); } }</a:t>
            </a:r>
          </a:p>
          <a:p>
            <a:r>
              <a:rPr lang="en-US" dirty="0"/>
              <a:t>3. Runnable </a:t>
            </a:r>
            <a:r>
              <a:rPr lang="en-US" dirty="0" err="1"/>
              <a:t>runnable</a:t>
            </a:r>
            <a:r>
              <a:rPr lang="en-US" dirty="0"/>
              <a:t> = () -&gt; { </a:t>
            </a:r>
            <a:r>
              <a:rPr lang="en-US" dirty="0" err="1"/>
              <a:t>System.out.println</a:t>
            </a:r>
            <a:r>
              <a:rPr lang="en-US" dirty="0"/>
              <a:t>("Lambda Runnable running"); };</a:t>
            </a:r>
          </a:p>
        </p:txBody>
      </p:sp>
      <p:sp>
        <p:nvSpPr>
          <p:cNvPr id="4" name="Slide Number Placeholder 3"/>
          <p:cNvSpPr>
            <a:spLocks noGrp="1"/>
          </p:cNvSpPr>
          <p:nvPr>
            <p:ph type="sldNum"/>
          </p:nvPr>
        </p:nvSpPr>
        <p:spPr/>
        <p:txBody>
          <a:bodyPr/>
          <a:lstStyle/>
          <a:p>
            <a:pPr>
              <a:defRPr/>
            </a:pPr>
            <a:fld id="{D364FDC8-A719-0044-BB93-2E4525EC66DE}" type="slidenum">
              <a:rPr lang="en-US" smtClean="0"/>
              <a:pPr>
                <a:defRPr/>
              </a:pPr>
              <a:t>57</a:t>
            </a:fld>
            <a:endParaRPr lang="en-US"/>
          </a:p>
        </p:txBody>
      </p:sp>
    </p:spTree>
    <p:extLst>
      <p:ext uri="{BB962C8B-B14F-4D97-AF65-F5344CB8AC3E}">
        <p14:creationId xmlns:p14="http://schemas.microsoft.com/office/powerpoint/2010/main" val="1771285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8D78B3B2-36D3-E040-9C9A-C4B64225AB46}" type="slidenum">
              <a:rPr lang="en-US" sz="1200">
                <a:solidFill>
                  <a:srgbClr val="000000"/>
                </a:solidFill>
                <a:latin typeface="Calibri" charset="0"/>
                <a:cs typeface="Arial" charset="0"/>
              </a:rPr>
              <a:pPr eaLnBrk="1" hangingPunct="1"/>
              <a:t>67</a:t>
            </a:fld>
            <a:endParaRPr lang="en-US" sz="1200">
              <a:solidFill>
                <a:srgbClr val="000000"/>
              </a:solidFill>
              <a:latin typeface="Calibri" charset="0"/>
              <a:cs typeface="Arial" charset="0"/>
            </a:endParaRPr>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xfrm>
            <a:off x="896938" y="4354513"/>
            <a:ext cx="5083175" cy="26987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89913" tIns="44956" rIns="89913" bIns="44956"/>
          <a:lstStyle/>
          <a:p>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747958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F4BDC0C8-B5A4-1049-B917-01373A679256}" type="slidenum">
              <a:rPr lang="en-US" sz="1200">
                <a:solidFill>
                  <a:srgbClr val="000000"/>
                </a:solidFill>
                <a:latin typeface="Calibri" charset="0"/>
                <a:cs typeface="Arial" charset="0"/>
              </a:rPr>
              <a:pPr eaLnBrk="1" hangingPunct="1"/>
              <a:t>68</a:t>
            </a:fld>
            <a:endParaRPr lang="en-US" sz="1200">
              <a:solidFill>
                <a:srgbClr val="000000"/>
              </a:solidFill>
              <a:latin typeface="Calibri" charset="0"/>
              <a:cs typeface="Arial" charset="0"/>
            </a:endParaRPr>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xfrm>
            <a:off x="896938" y="4354513"/>
            <a:ext cx="5083175" cy="26987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89913" tIns="44956" rIns="89913" bIns="44956"/>
          <a:lstStyle/>
          <a:p>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047964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rgbClr val="000000"/>
                </a:solidFill>
                <a:effectLst/>
                <a:latin typeface="Times New Roman" pitchFamily="16" charset="0"/>
                <a:ea typeface="ＭＳ Ｐゴシック" charset="-128"/>
                <a:cs typeface="ＭＳ Ｐゴシック" charset="-128"/>
              </a:rPr>
              <a:t>Read / Write Lock Reentrance</a:t>
            </a:r>
          </a:p>
          <a:p>
            <a:r>
              <a:rPr lang="en-US" sz="1200" b="0" i="0" kern="1200" dirty="0">
                <a:solidFill>
                  <a:srgbClr val="000000"/>
                </a:solidFill>
                <a:effectLst/>
                <a:latin typeface="Times New Roman" pitchFamily="16" charset="0"/>
                <a:ea typeface="ＭＳ Ｐゴシック" charset="-128"/>
                <a:cs typeface="ＭＳ Ｐゴシック" charset="-128"/>
              </a:rPr>
              <a:t>The </a:t>
            </a:r>
            <a:r>
              <a:rPr lang="en-US" sz="1200" b="0" i="0" kern="1200" dirty="0" err="1">
                <a:solidFill>
                  <a:srgbClr val="000000"/>
                </a:solidFill>
                <a:effectLst/>
                <a:latin typeface="Times New Roman" pitchFamily="16" charset="0"/>
                <a:ea typeface="ＭＳ Ｐゴシック" charset="-128"/>
                <a:cs typeface="ＭＳ Ｐゴシック" charset="-128"/>
              </a:rPr>
              <a:t>ReadWriteLock</a:t>
            </a:r>
            <a:r>
              <a:rPr lang="en-US" sz="1200" b="0" i="0" kern="1200" dirty="0">
                <a:solidFill>
                  <a:srgbClr val="000000"/>
                </a:solidFill>
                <a:effectLst/>
                <a:latin typeface="Times New Roman" pitchFamily="16" charset="0"/>
                <a:ea typeface="ＭＳ Ｐゴシック" charset="-128"/>
                <a:cs typeface="ＭＳ Ｐゴシック" charset="-128"/>
              </a:rPr>
              <a:t> class shown earlier is not </a:t>
            </a:r>
            <a:r>
              <a:rPr lang="en-US" sz="1200" b="1" i="0" u="none" strike="noStrike" kern="1200" dirty="0">
                <a:solidFill>
                  <a:srgbClr val="000000"/>
                </a:solidFill>
                <a:effectLst/>
                <a:latin typeface="Times New Roman" pitchFamily="16" charset="0"/>
                <a:ea typeface="ＭＳ Ｐゴシック" charset="-128"/>
                <a:cs typeface="ＭＳ Ｐゴシック" charset="-128"/>
                <a:hlinkClick r:id="rId3"/>
              </a:rPr>
              <a:t>reentrant</a:t>
            </a:r>
            <a:r>
              <a:rPr lang="en-US" sz="1200" b="0" i="0" kern="1200" dirty="0">
                <a:solidFill>
                  <a:srgbClr val="000000"/>
                </a:solidFill>
                <a:effectLst/>
                <a:latin typeface="Times New Roman" pitchFamily="16" charset="0"/>
                <a:ea typeface="ＭＳ Ｐゴシック" charset="-128"/>
                <a:cs typeface="ＭＳ Ｐゴシック" charset="-128"/>
              </a:rPr>
              <a:t>. If a thread that has write access requests it again, it will block because there is already one writer - itself. Furthermore, consider this case:</a:t>
            </a:r>
          </a:p>
          <a:p>
            <a:r>
              <a:rPr lang="en-US" sz="1200" b="0" i="0" kern="1200" dirty="0">
                <a:solidFill>
                  <a:srgbClr val="000000"/>
                </a:solidFill>
                <a:effectLst/>
                <a:latin typeface="Times New Roman" pitchFamily="16" charset="0"/>
                <a:ea typeface="ＭＳ Ｐゴシック" charset="-128"/>
                <a:cs typeface="ＭＳ Ｐゴシック" charset="-128"/>
              </a:rPr>
              <a:t>Thread 1 gets read access.</a:t>
            </a:r>
            <a:br>
              <a:rPr lang="en-US" sz="1200" b="0" i="0" kern="1200" dirty="0">
                <a:solidFill>
                  <a:srgbClr val="000000"/>
                </a:solidFill>
                <a:effectLst/>
                <a:latin typeface="Times New Roman" pitchFamily="16" charset="0"/>
                <a:ea typeface="ＭＳ Ｐゴシック" charset="-128"/>
                <a:cs typeface="ＭＳ Ｐゴシック" charset="-128"/>
              </a:rPr>
            </a:br>
            <a:br>
              <a:rPr lang="en-US" sz="1200" b="0" i="0" kern="1200" dirty="0">
                <a:solidFill>
                  <a:srgbClr val="000000"/>
                </a:solidFill>
                <a:effectLst/>
                <a:latin typeface="Times New Roman" pitchFamily="16" charset="0"/>
                <a:ea typeface="ＭＳ Ｐゴシック" charset="-128"/>
                <a:cs typeface="ＭＳ Ｐゴシック" charset="-128"/>
              </a:rPr>
            </a:br>
            <a:endParaRPr lang="en-US" sz="1200" b="0" i="0" kern="1200" dirty="0">
              <a:solidFill>
                <a:srgbClr val="000000"/>
              </a:solidFill>
              <a:effectLst/>
              <a:latin typeface="Times New Roman" pitchFamily="16" charset="0"/>
              <a:ea typeface="ＭＳ Ｐゴシック" charset="-128"/>
              <a:cs typeface="ＭＳ Ｐゴシック" charset="-128"/>
            </a:endParaRPr>
          </a:p>
          <a:p>
            <a:r>
              <a:rPr lang="en-US" sz="1200" b="0" i="0" kern="1200" dirty="0">
                <a:solidFill>
                  <a:srgbClr val="000000"/>
                </a:solidFill>
                <a:effectLst/>
                <a:latin typeface="Times New Roman" pitchFamily="16" charset="0"/>
                <a:ea typeface="ＭＳ Ｐゴシック" charset="-128"/>
                <a:cs typeface="ＭＳ Ｐゴシック" charset="-128"/>
              </a:rPr>
              <a:t>Thread 2 requests write access but is blocked because there is one reader.</a:t>
            </a:r>
            <a:br>
              <a:rPr lang="en-US" sz="1200" b="0" i="0" kern="1200" dirty="0">
                <a:solidFill>
                  <a:srgbClr val="000000"/>
                </a:solidFill>
                <a:effectLst/>
                <a:latin typeface="Times New Roman" pitchFamily="16" charset="0"/>
                <a:ea typeface="ＭＳ Ｐゴシック" charset="-128"/>
                <a:cs typeface="ＭＳ Ｐゴシック" charset="-128"/>
              </a:rPr>
            </a:br>
            <a:br>
              <a:rPr lang="en-US" sz="1200" b="0" i="0" kern="1200" dirty="0">
                <a:solidFill>
                  <a:srgbClr val="000000"/>
                </a:solidFill>
                <a:effectLst/>
                <a:latin typeface="Times New Roman" pitchFamily="16" charset="0"/>
                <a:ea typeface="ＭＳ Ｐゴシック" charset="-128"/>
                <a:cs typeface="ＭＳ Ｐゴシック" charset="-128"/>
              </a:rPr>
            </a:br>
            <a:endParaRPr lang="en-US" sz="1200" b="0" i="0" kern="1200" dirty="0">
              <a:solidFill>
                <a:srgbClr val="000000"/>
              </a:solidFill>
              <a:effectLst/>
              <a:latin typeface="Times New Roman" pitchFamily="16" charset="0"/>
              <a:ea typeface="ＭＳ Ｐゴシック" charset="-128"/>
              <a:cs typeface="ＭＳ Ｐゴシック" charset="-128"/>
            </a:endParaRPr>
          </a:p>
          <a:p>
            <a:r>
              <a:rPr lang="en-US" sz="1200" b="0" i="0" kern="1200" dirty="0">
                <a:solidFill>
                  <a:srgbClr val="000000"/>
                </a:solidFill>
                <a:effectLst/>
                <a:latin typeface="Times New Roman" pitchFamily="16" charset="0"/>
                <a:ea typeface="ＭＳ Ｐゴシック" charset="-128"/>
                <a:cs typeface="ＭＳ Ｐゴシック" charset="-128"/>
              </a:rPr>
              <a:t>Thread 1 re-requests read access (re-enters the lock), but is blocked because there is a write request</a:t>
            </a:r>
          </a:p>
          <a:p>
            <a:r>
              <a:rPr lang="en-US" sz="1200" b="0" i="0" kern="1200" dirty="0">
                <a:solidFill>
                  <a:srgbClr val="000000"/>
                </a:solidFill>
                <a:effectLst/>
                <a:latin typeface="Times New Roman" pitchFamily="16" charset="0"/>
                <a:ea typeface="ＭＳ Ｐゴシック" charset="-128"/>
                <a:cs typeface="ＭＳ Ｐゴシック" charset="-128"/>
              </a:rPr>
              <a:t>In this situation the previous </a:t>
            </a:r>
            <a:r>
              <a:rPr lang="en-US" sz="1200" b="0" i="0" kern="1200" dirty="0" err="1">
                <a:solidFill>
                  <a:srgbClr val="000000"/>
                </a:solidFill>
                <a:effectLst/>
                <a:latin typeface="Times New Roman" pitchFamily="16" charset="0"/>
                <a:ea typeface="ＭＳ Ｐゴシック" charset="-128"/>
                <a:cs typeface="ＭＳ Ｐゴシック" charset="-128"/>
              </a:rPr>
              <a:t>ReadWriteLock</a:t>
            </a:r>
            <a:r>
              <a:rPr lang="en-US" sz="1200" b="0" i="0" kern="1200" dirty="0">
                <a:solidFill>
                  <a:srgbClr val="000000"/>
                </a:solidFill>
                <a:effectLst/>
                <a:latin typeface="Times New Roman" pitchFamily="16" charset="0"/>
                <a:ea typeface="ＭＳ Ｐゴシック" charset="-128"/>
                <a:cs typeface="ＭＳ Ｐゴシック" charset="-128"/>
              </a:rPr>
              <a:t> would lock up - a situation similar to deadlock. No threads requesting neither read nor write access would be granted so.</a:t>
            </a:r>
          </a:p>
          <a:p>
            <a:r>
              <a:rPr lang="en-US" sz="1200" b="0" i="0" kern="1200" dirty="0">
                <a:solidFill>
                  <a:srgbClr val="000000"/>
                </a:solidFill>
                <a:effectLst/>
                <a:latin typeface="Times New Roman" pitchFamily="16" charset="0"/>
                <a:ea typeface="ＭＳ Ｐゴシック" charset="-128"/>
                <a:cs typeface="ＭＳ Ｐゴシック" charset="-128"/>
              </a:rPr>
              <a:t>To make the </a:t>
            </a:r>
            <a:r>
              <a:rPr lang="en-US" sz="1200" b="0" i="0" kern="1200" dirty="0" err="1">
                <a:solidFill>
                  <a:srgbClr val="000000"/>
                </a:solidFill>
                <a:effectLst/>
                <a:latin typeface="Times New Roman" pitchFamily="16" charset="0"/>
                <a:ea typeface="ＭＳ Ｐゴシック" charset="-128"/>
                <a:cs typeface="ＭＳ Ｐゴシック" charset="-128"/>
              </a:rPr>
              <a:t>ReadWriteLock</a:t>
            </a:r>
            <a:r>
              <a:rPr lang="en-US" sz="1200" b="0" i="0" kern="1200" dirty="0">
                <a:solidFill>
                  <a:srgbClr val="000000"/>
                </a:solidFill>
                <a:effectLst/>
                <a:latin typeface="Times New Roman" pitchFamily="16" charset="0"/>
                <a:ea typeface="ＭＳ Ｐゴシック" charset="-128"/>
                <a:cs typeface="ＭＳ Ｐゴシック" charset="-128"/>
              </a:rPr>
              <a:t> reentrant it is necessary to make a few changes. Reentrance for readers and writers will be dealt with separately.</a:t>
            </a:r>
          </a:p>
          <a:p>
            <a:r>
              <a:rPr lang="en-US" sz="1200" b="1" i="0" kern="1200" dirty="0">
                <a:solidFill>
                  <a:srgbClr val="000000"/>
                </a:solidFill>
                <a:effectLst/>
                <a:latin typeface="Times New Roman" pitchFamily="16" charset="0"/>
                <a:ea typeface="ＭＳ Ｐゴシック" charset="-128"/>
                <a:cs typeface="ＭＳ Ｐゴシック" charset="-128"/>
              </a:rPr>
              <a:t>Read Reentrance</a:t>
            </a:r>
          </a:p>
          <a:p>
            <a:r>
              <a:rPr lang="en-US" sz="1200" b="0" i="0" kern="1200" dirty="0">
                <a:solidFill>
                  <a:srgbClr val="000000"/>
                </a:solidFill>
                <a:effectLst/>
                <a:latin typeface="Times New Roman" pitchFamily="16" charset="0"/>
                <a:ea typeface="ＭＳ Ｐゴシック" charset="-128"/>
                <a:cs typeface="ＭＳ Ｐゴシック" charset="-128"/>
              </a:rPr>
              <a:t>To make the </a:t>
            </a:r>
            <a:r>
              <a:rPr lang="en-US" sz="1200" b="0" i="0" kern="1200" dirty="0" err="1">
                <a:solidFill>
                  <a:srgbClr val="000000"/>
                </a:solidFill>
                <a:effectLst/>
                <a:latin typeface="Times New Roman" pitchFamily="16" charset="0"/>
                <a:ea typeface="ＭＳ Ｐゴシック" charset="-128"/>
                <a:cs typeface="ＭＳ Ｐゴシック" charset="-128"/>
              </a:rPr>
              <a:t>ReadWriteLock</a:t>
            </a:r>
            <a:r>
              <a:rPr lang="en-US" sz="1200" b="0" i="0" kern="1200" dirty="0">
                <a:solidFill>
                  <a:srgbClr val="000000"/>
                </a:solidFill>
                <a:effectLst/>
                <a:latin typeface="Times New Roman" pitchFamily="16" charset="0"/>
                <a:ea typeface="ＭＳ Ｐゴシック" charset="-128"/>
                <a:cs typeface="ＭＳ Ｐゴシック" charset="-128"/>
              </a:rPr>
              <a:t> reentrant for readers we will first establish the rules for read reentrance:</a:t>
            </a:r>
          </a:p>
          <a:p>
            <a:r>
              <a:rPr lang="en-US" sz="1200" b="0" i="0" kern="1200" dirty="0">
                <a:solidFill>
                  <a:srgbClr val="000000"/>
                </a:solidFill>
                <a:effectLst/>
                <a:latin typeface="Times New Roman" pitchFamily="16" charset="0"/>
                <a:ea typeface="ＭＳ Ｐゴシック" charset="-128"/>
                <a:cs typeface="ＭＳ Ｐゴシック" charset="-128"/>
              </a:rPr>
              <a:t>A thread is granted read reentrance if it can get read access (no writers or write requests), or if it already has read access (regardless of write requests).</a:t>
            </a:r>
          </a:p>
          <a:p>
            <a:r>
              <a:rPr lang="en-US" sz="1200" b="0" i="0" kern="1200" dirty="0">
                <a:solidFill>
                  <a:srgbClr val="000000"/>
                </a:solidFill>
                <a:effectLst/>
                <a:latin typeface="Times New Roman" pitchFamily="16" charset="0"/>
                <a:ea typeface="ＭＳ Ｐゴシック" charset="-128"/>
                <a:cs typeface="ＭＳ Ｐゴシック" charset="-128"/>
              </a:rPr>
              <a:t>To determine if a thread has read access already a reference to each thread granted read access is kept in a Map along with how many times it has acquired read lock. When </a:t>
            </a:r>
            <a:r>
              <a:rPr lang="en-US" sz="1200" b="0" i="0" kern="1200" dirty="0" err="1">
                <a:solidFill>
                  <a:srgbClr val="000000"/>
                </a:solidFill>
                <a:effectLst/>
                <a:latin typeface="Times New Roman" pitchFamily="16" charset="0"/>
                <a:ea typeface="ＭＳ Ｐゴシック" charset="-128"/>
                <a:cs typeface="ＭＳ Ｐゴシック" charset="-128"/>
              </a:rPr>
              <a:t>determing</a:t>
            </a:r>
            <a:r>
              <a:rPr lang="en-US" sz="1200" b="0" i="0" kern="1200" dirty="0">
                <a:solidFill>
                  <a:srgbClr val="000000"/>
                </a:solidFill>
                <a:effectLst/>
                <a:latin typeface="Times New Roman" pitchFamily="16" charset="0"/>
                <a:ea typeface="ＭＳ Ｐゴシック" charset="-128"/>
                <a:cs typeface="ＭＳ Ｐゴシック" charset="-128"/>
              </a:rPr>
              <a:t> if read access can be granted this Map will be checked for a reference to the calling thread. Here is how the </a:t>
            </a:r>
            <a:r>
              <a:rPr lang="en-US" sz="1200" b="0" i="0" kern="1200" dirty="0" err="1">
                <a:solidFill>
                  <a:srgbClr val="000000"/>
                </a:solidFill>
                <a:effectLst/>
                <a:latin typeface="Times New Roman" pitchFamily="16" charset="0"/>
                <a:ea typeface="ＭＳ Ｐゴシック" charset="-128"/>
                <a:cs typeface="ＭＳ Ｐゴシック" charset="-128"/>
              </a:rPr>
              <a:t>lockRead</a:t>
            </a:r>
            <a:r>
              <a:rPr lang="en-US" sz="1200" b="0" i="0" kern="1200" dirty="0">
                <a:solidFill>
                  <a:srgbClr val="000000"/>
                </a:solidFill>
                <a:effectLst/>
                <a:latin typeface="Times New Roman" pitchFamily="16" charset="0"/>
                <a:ea typeface="ＭＳ Ｐゴシック" charset="-128"/>
                <a:cs typeface="ＭＳ Ｐゴシック" charset="-128"/>
              </a:rPr>
              <a:t>() and </a:t>
            </a:r>
            <a:r>
              <a:rPr lang="en-US" sz="1200" b="0" i="0" kern="1200" dirty="0" err="1">
                <a:solidFill>
                  <a:srgbClr val="000000"/>
                </a:solidFill>
                <a:effectLst/>
                <a:latin typeface="Times New Roman" pitchFamily="16" charset="0"/>
                <a:ea typeface="ＭＳ Ｐゴシック" charset="-128"/>
                <a:cs typeface="ＭＳ Ｐゴシック" charset="-128"/>
              </a:rPr>
              <a:t>unlockRead</a:t>
            </a:r>
            <a:r>
              <a:rPr lang="en-US" sz="1200" b="0" i="0" kern="1200" dirty="0">
                <a:solidFill>
                  <a:srgbClr val="000000"/>
                </a:solidFill>
                <a:effectLst/>
                <a:latin typeface="Times New Roman" pitchFamily="16" charset="0"/>
                <a:ea typeface="ＭＳ Ｐゴシック" charset="-128"/>
                <a:cs typeface="ＭＳ Ｐゴシック" charset="-128"/>
              </a:rPr>
              <a:t>() methods looks after that change:</a:t>
            </a:r>
          </a:p>
          <a:p>
            <a:r>
              <a:rPr lang="en-US" dirty="0"/>
              <a:t>public class </a:t>
            </a:r>
            <a:r>
              <a:rPr lang="en-US" dirty="0" err="1"/>
              <a:t>ReadWriteLock</a:t>
            </a:r>
            <a:r>
              <a:rPr lang="en-US" dirty="0"/>
              <a:t>{ private Map&lt;Thread, Integer&gt; </a:t>
            </a:r>
            <a:r>
              <a:rPr lang="en-US" dirty="0" err="1"/>
              <a:t>readingThreads</a:t>
            </a:r>
            <a:r>
              <a:rPr lang="en-US" dirty="0"/>
              <a:t> = new HashMap&lt;Thread, Integer&gt;(); private int writers = 0; private int </a:t>
            </a:r>
            <a:r>
              <a:rPr lang="en-US" dirty="0" err="1"/>
              <a:t>writeRequests</a:t>
            </a:r>
            <a:r>
              <a:rPr lang="en-US" dirty="0"/>
              <a:t> = 0; public synchronized void </a:t>
            </a:r>
            <a:r>
              <a:rPr lang="en-US" dirty="0" err="1"/>
              <a:t>lockRead</a:t>
            </a:r>
            <a:r>
              <a:rPr lang="en-US" dirty="0"/>
              <a:t>() throws </a:t>
            </a:r>
            <a:r>
              <a:rPr lang="en-US" dirty="0" err="1"/>
              <a:t>InterruptedException</a:t>
            </a:r>
            <a:r>
              <a:rPr lang="en-US" dirty="0"/>
              <a:t>{ Thread </a:t>
            </a:r>
            <a:r>
              <a:rPr lang="en-US" dirty="0" err="1"/>
              <a:t>callingThread</a:t>
            </a:r>
            <a:r>
              <a:rPr lang="en-US" dirty="0"/>
              <a:t> = </a:t>
            </a:r>
            <a:r>
              <a:rPr lang="en-US" dirty="0" err="1"/>
              <a:t>Thread.currentThread</a:t>
            </a:r>
            <a:r>
              <a:rPr lang="en-US" dirty="0"/>
              <a:t>(); while(! </a:t>
            </a:r>
            <a:r>
              <a:rPr lang="en-US" dirty="0" err="1"/>
              <a:t>canGrantReadAccess</a:t>
            </a:r>
            <a:r>
              <a:rPr lang="en-US" dirty="0"/>
              <a:t>(</a:t>
            </a:r>
            <a:r>
              <a:rPr lang="en-US" dirty="0" err="1"/>
              <a:t>callingThread</a:t>
            </a:r>
            <a:r>
              <a:rPr lang="en-US" dirty="0"/>
              <a:t>)){ wait(); } </a:t>
            </a:r>
            <a:r>
              <a:rPr lang="en-US" dirty="0" err="1"/>
              <a:t>readingThreads.put</a:t>
            </a:r>
            <a:r>
              <a:rPr lang="en-US" dirty="0"/>
              <a:t>(</a:t>
            </a:r>
            <a:r>
              <a:rPr lang="en-US" dirty="0" err="1"/>
              <a:t>callingThread</a:t>
            </a:r>
            <a:r>
              <a:rPr lang="en-US" dirty="0"/>
              <a:t>, (</a:t>
            </a:r>
            <a:r>
              <a:rPr lang="en-US" dirty="0" err="1"/>
              <a:t>getAccessCount</a:t>
            </a:r>
            <a:r>
              <a:rPr lang="en-US" dirty="0"/>
              <a:t>(</a:t>
            </a:r>
            <a:r>
              <a:rPr lang="en-US" dirty="0" err="1"/>
              <a:t>callingThread</a:t>
            </a:r>
            <a:r>
              <a:rPr lang="en-US" dirty="0"/>
              <a:t>) + 1)); } public synchronized void </a:t>
            </a:r>
            <a:r>
              <a:rPr lang="en-US" dirty="0" err="1"/>
              <a:t>unlockRead</a:t>
            </a:r>
            <a:r>
              <a:rPr lang="en-US" dirty="0"/>
              <a:t>(){ Thread </a:t>
            </a:r>
            <a:r>
              <a:rPr lang="en-US" dirty="0" err="1"/>
              <a:t>callingThread</a:t>
            </a:r>
            <a:r>
              <a:rPr lang="en-US" dirty="0"/>
              <a:t> = </a:t>
            </a:r>
            <a:r>
              <a:rPr lang="en-US" dirty="0" err="1"/>
              <a:t>Thread.currentThread</a:t>
            </a:r>
            <a:r>
              <a:rPr lang="en-US" dirty="0"/>
              <a:t>(); int </a:t>
            </a:r>
            <a:r>
              <a:rPr lang="en-US" dirty="0" err="1"/>
              <a:t>accessCount</a:t>
            </a:r>
            <a:r>
              <a:rPr lang="en-US" dirty="0"/>
              <a:t> = </a:t>
            </a:r>
            <a:r>
              <a:rPr lang="en-US" dirty="0" err="1"/>
              <a:t>getAccessCount</a:t>
            </a:r>
            <a:r>
              <a:rPr lang="en-US" dirty="0"/>
              <a:t>(</a:t>
            </a:r>
            <a:r>
              <a:rPr lang="en-US" dirty="0" err="1"/>
              <a:t>callingThread</a:t>
            </a:r>
            <a:r>
              <a:rPr lang="en-US" dirty="0"/>
              <a:t>); if(</a:t>
            </a:r>
            <a:r>
              <a:rPr lang="en-US" dirty="0" err="1"/>
              <a:t>accessCount</a:t>
            </a:r>
            <a:r>
              <a:rPr lang="en-US" dirty="0"/>
              <a:t> == 1){ </a:t>
            </a:r>
            <a:r>
              <a:rPr lang="en-US" dirty="0" err="1"/>
              <a:t>readingThreads.remove</a:t>
            </a:r>
            <a:r>
              <a:rPr lang="en-US" dirty="0"/>
              <a:t>(</a:t>
            </a:r>
            <a:r>
              <a:rPr lang="en-US" dirty="0" err="1"/>
              <a:t>callingThread</a:t>
            </a:r>
            <a:r>
              <a:rPr lang="en-US" dirty="0"/>
              <a:t>); } else { </a:t>
            </a:r>
            <a:r>
              <a:rPr lang="en-US" dirty="0" err="1"/>
              <a:t>readingThreads.put</a:t>
            </a:r>
            <a:r>
              <a:rPr lang="en-US" dirty="0"/>
              <a:t>(</a:t>
            </a:r>
            <a:r>
              <a:rPr lang="en-US" dirty="0" err="1"/>
              <a:t>callingThread</a:t>
            </a:r>
            <a:r>
              <a:rPr lang="en-US" dirty="0"/>
              <a:t>, (</a:t>
            </a:r>
            <a:r>
              <a:rPr lang="en-US" dirty="0" err="1"/>
              <a:t>accessCount</a:t>
            </a:r>
            <a:r>
              <a:rPr lang="en-US" dirty="0"/>
              <a:t> -1)); } </a:t>
            </a:r>
            <a:r>
              <a:rPr lang="en-US" dirty="0" err="1"/>
              <a:t>notifyAll</a:t>
            </a:r>
            <a:r>
              <a:rPr lang="en-US" dirty="0"/>
              <a:t>(); } private </a:t>
            </a:r>
            <a:r>
              <a:rPr lang="en-US" dirty="0" err="1"/>
              <a:t>boolean</a:t>
            </a:r>
            <a:r>
              <a:rPr lang="en-US" dirty="0"/>
              <a:t> </a:t>
            </a:r>
            <a:r>
              <a:rPr lang="en-US" dirty="0" err="1"/>
              <a:t>canGrantReadAccess</a:t>
            </a:r>
            <a:r>
              <a:rPr lang="en-US" dirty="0"/>
              <a:t>(Thread </a:t>
            </a:r>
            <a:r>
              <a:rPr lang="en-US" dirty="0" err="1"/>
              <a:t>callingThread</a:t>
            </a:r>
            <a:r>
              <a:rPr lang="en-US" dirty="0"/>
              <a:t>){ if(writers &gt; 0) return false; if(</a:t>
            </a:r>
            <a:r>
              <a:rPr lang="en-US" dirty="0" err="1"/>
              <a:t>isReader</a:t>
            </a:r>
            <a:r>
              <a:rPr lang="en-US" dirty="0"/>
              <a:t>(</a:t>
            </a:r>
            <a:r>
              <a:rPr lang="en-US" dirty="0" err="1"/>
              <a:t>callingThread</a:t>
            </a:r>
            <a:r>
              <a:rPr lang="en-US" dirty="0"/>
              <a:t>) return true; if(</a:t>
            </a:r>
            <a:r>
              <a:rPr lang="en-US" dirty="0" err="1"/>
              <a:t>writeRequests</a:t>
            </a:r>
            <a:r>
              <a:rPr lang="en-US" dirty="0"/>
              <a:t> &gt; 0) return false; return true; } private int </a:t>
            </a:r>
            <a:r>
              <a:rPr lang="en-US" dirty="0" err="1"/>
              <a:t>getReadAccessCount</a:t>
            </a:r>
            <a:r>
              <a:rPr lang="en-US" dirty="0"/>
              <a:t>(Thread </a:t>
            </a:r>
            <a:r>
              <a:rPr lang="en-US" dirty="0" err="1"/>
              <a:t>callingThread</a:t>
            </a:r>
            <a:r>
              <a:rPr lang="en-US" dirty="0"/>
              <a:t>){ Integer </a:t>
            </a:r>
            <a:r>
              <a:rPr lang="en-US" dirty="0" err="1"/>
              <a:t>accessCount</a:t>
            </a:r>
            <a:r>
              <a:rPr lang="en-US" dirty="0"/>
              <a:t> = </a:t>
            </a:r>
            <a:r>
              <a:rPr lang="en-US" dirty="0" err="1"/>
              <a:t>readingThreads.get</a:t>
            </a:r>
            <a:r>
              <a:rPr lang="en-US" dirty="0"/>
              <a:t>(</a:t>
            </a:r>
            <a:r>
              <a:rPr lang="en-US" dirty="0" err="1"/>
              <a:t>callingThread</a:t>
            </a:r>
            <a:r>
              <a:rPr lang="en-US" dirty="0"/>
              <a:t>); if(</a:t>
            </a:r>
            <a:r>
              <a:rPr lang="en-US" dirty="0" err="1"/>
              <a:t>accessCount</a:t>
            </a:r>
            <a:r>
              <a:rPr lang="en-US" dirty="0"/>
              <a:t> == null) return 0; return </a:t>
            </a:r>
            <a:r>
              <a:rPr lang="en-US" dirty="0" err="1"/>
              <a:t>accessCount.intValue</a:t>
            </a:r>
            <a:r>
              <a:rPr lang="en-US" dirty="0"/>
              <a:t>(); } private </a:t>
            </a:r>
            <a:r>
              <a:rPr lang="en-US" dirty="0" err="1"/>
              <a:t>boolean</a:t>
            </a:r>
            <a:r>
              <a:rPr lang="en-US" dirty="0"/>
              <a:t> </a:t>
            </a:r>
            <a:r>
              <a:rPr lang="en-US" dirty="0" err="1"/>
              <a:t>isReader</a:t>
            </a:r>
            <a:r>
              <a:rPr lang="en-US" dirty="0"/>
              <a:t>(Thread </a:t>
            </a:r>
            <a:r>
              <a:rPr lang="en-US" dirty="0" err="1"/>
              <a:t>callingThread</a:t>
            </a:r>
            <a:r>
              <a:rPr lang="en-US" dirty="0"/>
              <a:t>){ return </a:t>
            </a:r>
            <a:r>
              <a:rPr lang="en-US" dirty="0" err="1"/>
              <a:t>readingThreads.get</a:t>
            </a:r>
            <a:r>
              <a:rPr lang="en-US" dirty="0"/>
              <a:t>(</a:t>
            </a:r>
            <a:r>
              <a:rPr lang="en-US" dirty="0" err="1"/>
              <a:t>callingThread</a:t>
            </a:r>
            <a:r>
              <a:rPr lang="en-US" dirty="0"/>
              <a:t>) != null; } } </a:t>
            </a:r>
            <a:r>
              <a:rPr lang="en-US" sz="1200" b="0" i="0" kern="1200" dirty="0">
                <a:solidFill>
                  <a:srgbClr val="000000"/>
                </a:solidFill>
                <a:effectLst/>
                <a:latin typeface="Times New Roman" pitchFamily="16" charset="0"/>
                <a:ea typeface="ＭＳ Ｐゴシック" charset="-128"/>
                <a:cs typeface="ＭＳ Ｐゴシック" charset="-128"/>
              </a:rPr>
              <a:t>As you can see read reentrance is only granted if no threads are currently writing to the resource. Additionally, if the calling thread already has read access this takes precedence over any </a:t>
            </a:r>
            <a:r>
              <a:rPr lang="en-US" sz="1200" b="0" i="0" kern="1200" dirty="0" err="1">
                <a:solidFill>
                  <a:srgbClr val="000000"/>
                </a:solidFill>
                <a:effectLst/>
                <a:latin typeface="Times New Roman" pitchFamily="16" charset="0"/>
                <a:ea typeface="ＭＳ Ｐゴシック" charset="-128"/>
                <a:cs typeface="ＭＳ Ｐゴシック" charset="-128"/>
              </a:rPr>
              <a:t>writeRequests</a:t>
            </a:r>
            <a:r>
              <a:rPr lang="en-US" sz="1200" b="0" i="0" kern="1200" dirty="0">
                <a:solidFill>
                  <a:srgbClr val="000000"/>
                </a:solidFill>
                <a:effectLst/>
                <a:latin typeface="Times New Roman" pitchFamily="16" charset="0"/>
                <a:ea typeface="ＭＳ Ｐゴシック" charset="-128"/>
                <a:cs typeface="ＭＳ Ｐゴシック" charset="-128"/>
              </a:rPr>
              <a:t>.</a:t>
            </a:r>
          </a:p>
          <a:p>
            <a:r>
              <a:rPr lang="en-US" sz="1200" b="1" i="0" kern="1200" dirty="0">
                <a:solidFill>
                  <a:srgbClr val="000000"/>
                </a:solidFill>
                <a:effectLst/>
                <a:latin typeface="Times New Roman" pitchFamily="16" charset="0"/>
                <a:ea typeface="ＭＳ Ｐゴシック" charset="-128"/>
                <a:cs typeface="ＭＳ Ｐゴシック" charset="-128"/>
              </a:rPr>
              <a:t>Write Reentrance</a:t>
            </a:r>
          </a:p>
          <a:p>
            <a:r>
              <a:rPr lang="en-US" sz="1200" b="0" i="0" kern="1200" dirty="0">
                <a:solidFill>
                  <a:srgbClr val="000000"/>
                </a:solidFill>
                <a:effectLst/>
                <a:latin typeface="Times New Roman" pitchFamily="16" charset="0"/>
                <a:ea typeface="ＭＳ Ｐゴシック" charset="-128"/>
                <a:cs typeface="ＭＳ Ｐゴシック" charset="-128"/>
              </a:rPr>
              <a:t>Write reentrance is granted only if the thread has already write access. Here is how the </a:t>
            </a:r>
            <a:r>
              <a:rPr lang="en-US" sz="1200" b="0" i="0" kern="1200" dirty="0" err="1">
                <a:solidFill>
                  <a:srgbClr val="000000"/>
                </a:solidFill>
                <a:effectLst/>
                <a:latin typeface="Times New Roman" pitchFamily="16" charset="0"/>
                <a:ea typeface="ＭＳ Ｐゴシック" charset="-128"/>
                <a:cs typeface="ＭＳ Ｐゴシック" charset="-128"/>
              </a:rPr>
              <a:t>lockWrite</a:t>
            </a:r>
            <a:r>
              <a:rPr lang="en-US" sz="1200" b="0" i="0" kern="1200" dirty="0">
                <a:solidFill>
                  <a:srgbClr val="000000"/>
                </a:solidFill>
                <a:effectLst/>
                <a:latin typeface="Times New Roman" pitchFamily="16" charset="0"/>
                <a:ea typeface="ＭＳ Ｐゴシック" charset="-128"/>
                <a:cs typeface="ＭＳ Ｐゴシック" charset="-128"/>
              </a:rPr>
              <a:t>() and </a:t>
            </a:r>
            <a:r>
              <a:rPr lang="en-US" sz="1200" b="0" i="0" kern="1200" dirty="0" err="1">
                <a:solidFill>
                  <a:srgbClr val="000000"/>
                </a:solidFill>
                <a:effectLst/>
                <a:latin typeface="Times New Roman" pitchFamily="16" charset="0"/>
                <a:ea typeface="ＭＳ Ｐゴシック" charset="-128"/>
                <a:cs typeface="ＭＳ Ｐゴシック" charset="-128"/>
              </a:rPr>
              <a:t>unlockWrite</a:t>
            </a:r>
            <a:r>
              <a:rPr lang="en-US" sz="1200" b="0" i="0" kern="1200" dirty="0">
                <a:solidFill>
                  <a:srgbClr val="000000"/>
                </a:solidFill>
                <a:effectLst/>
                <a:latin typeface="Times New Roman" pitchFamily="16" charset="0"/>
                <a:ea typeface="ＭＳ Ｐゴシック" charset="-128"/>
                <a:cs typeface="ＭＳ Ｐゴシック" charset="-128"/>
              </a:rPr>
              <a:t>() methods look after that change:</a:t>
            </a:r>
          </a:p>
          <a:p>
            <a:r>
              <a:rPr lang="en-US" dirty="0"/>
              <a:t>public class </a:t>
            </a:r>
            <a:r>
              <a:rPr lang="en-US" dirty="0" err="1"/>
              <a:t>ReadWriteLock</a:t>
            </a:r>
            <a:r>
              <a:rPr lang="en-US" dirty="0"/>
              <a:t>{ private Map&lt;Thread, Integer&gt; </a:t>
            </a:r>
            <a:r>
              <a:rPr lang="en-US" dirty="0" err="1"/>
              <a:t>readingThreads</a:t>
            </a:r>
            <a:r>
              <a:rPr lang="en-US" dirty="0"/>
              <a:t> = new HashMap&lt;Thread, Integer&gt;(); private int </a:t>
            </a:r>
            <a:r>
              <a:rPr lang="en-US" dirty="0" err="1"/>
              <a:t>writeAccesses</a:t>
            </a:r>
            <a:r>
              <a:rPr lang="en-US" dirty="0"/>
              <a:t> = 0; private int </a:t>
            </a:r>
            <a:r>
              <a:rPr lang="en-US" dirty="0" err="1"/>
              <a:t>writeRequests</a:t>
            </a:r>
            <a:r>
              <a:rPr lang="en-US" dirty="0"/>
              <a:t> = 0; private Thread </a:t>
            </a:r>
            <a:r>
              <a:rPr lang="en-US" dirty="0" err="1"/>
              <a:t>writingThread</a:t>
            </a:r>
            <a:r>
              <a:rPr lang="en-US" dirty="0"/>
              <a:t> = null; public synchronized void </a:t>
            </a:r>
            <a:r>
              <a:rPr lang="en-US" dirty="0" err="1"/>
              <a:t>lockWrite</a:t>
            </a:r>
            <a:r>
              <a:rPr lang="en-US" dirty="0"/>
              <a:t>() throws </a:t>
            </a:r>
            <a:r>
              <a:rPr lang="en-US" dirty="0" err="1"/>
              <a:t>InterruptedException</a:t>
            </a:r>
            <a:r>
              <a:rPr lang="en-US" dirty="0"/>
              <a:t>{ </a:t>
            </a:r>
            <a:r>
              <a:rPr lang="en-US" dirty="0" err="1"/>
              <a:t>writeRequests</a:t>
            </a:r>
            <a:r>
              <a:rPr lang="en-US" dirty="0"/>
              <a:t>++; Thread </a:t>
            </a:r>
            <a:r>
              <a:rPr lang="en-US" dirty="0" err="1"/>
              <a:t>callingThread</a:t>
            </a:r>
            <a:r>
              <a:rPr lang="en-US" dirty="0"/>
              <a:t> = </a:t>
            </a:r>
            <a:r>
              <a:rPr lang="en-US" dirty="0" err="1"/>
              <a:t>Thread.currentThread</a:t>
            </a:r>
            <a:r>
              <a:rPr lang="en-US" dirty="0"/>
              <a:t>(); while(! </a:t>
            </a:r>
            <a:r>
              <a:rPr lang="en-US" dirty="0" err="1"/>
              <a:t>canGrantWriteAccess</a:t>
            </a:r>
            <a:r>
              <a:rPr lang="en-US" dirty="0"/>
              <a:t>(</a:t>
            </a:r>
            <a:r>
              <a:rPr lang="en-US" dirty="0" err="1"/>
              <a:t>callingThread</a:t>
            </a:r>
            <a:r>
              <a:rPr lang="en-US" dirty="0"/>
              <a:t>)){ wait(); } </a:t>
            </a:r>
            <a:r>
              <a:rPr lang="en-US" dirty="0" err="1"/>
              <a:t>writeRequests</a:t>
            </a:r>
            <a:r>
              <a:rPr lang="en-US" dirty="0"/>
              <a:t>--; </a:t>
            </a:r>
            <a:r>
              <a:rPr lang="en-US" dirty="0" err="1"/>
              <a:t>writeAccesses</a:t>
            </a:r>
            <a:r>
              <a:rPr lang="en-US" dirty="0"/>
              <a:t>++; </a:t>
            </a:r>
            <a:r>
              <a:rPr lang="en-US" dirty="0" err="1"/>
              <a:t>writingThread</a:t>
            </a:r>
            <a:r>
              <a:rPr lang="en-US" dirty="0"/>
              <a:t> = </a:t>
            </a:r>
            <a:r>
              <a:rPr lang="en-US" dirty="0" err="1"/>
              <a:t>callingThread</a:t>
            </a:r>
            <a:r>
              <a:rPr lang="en-US" dirty="0"/>
              <a:t>; } public synchronized void </a:t>
            </a:r>
            <a:r>
              <a:rPr lang="en-US" dirty="0" err="1"/>
              <a:t>unlockWrite</a:t>
            </a:r>
            <a:r>
              <a:rPr lang="en-US" dirty="0"/>
              <a:t>() throws </a:t>
            </a:r>
            <a:r>
              <a:rPr lang="en-US" dirty="0" err="1"/>
              <a:t>InterruptedException</a:t>
            </a:r>
            <a:r>
              <a:rPr lang="en-US" dirty="0"/>
              <a:t>{ </a:t>
            </a:r>
            <a:r>
              <a:rPr lang="en-US" dirty="0" err="1"/>
              <a:t>writeAccesses</a:t>
            </a:r>
            <a:r>
              <a:rPr lang="en-US" dirty="0"/>
              <a:t>--; if(</a:t>
            </a:r>
            <a:r>
              <a:rPr lang="en-US" dirty="0" err="1"/>
              <a:t>writeAccesses</a:t>
            </a:r>
            <a:r>
              <a:rPr lang="en-US" dirty="0"/>
              <a:t> == 0){ </a:t>
            </a:r>
            <a:r>
              <a:rPr lang="en-US" dirty="0" err="1"/>
              <a:t>writingThread</a:t>
            </a:r>
            <a:r>
              <a:rPr lang="en-US" dirty="0"/>
              <a:t> = null; } </a:t>
            </a:r>
            <a:r>
              <a:rPr lang="en-US" dirty="0" err="1"/>
              <a:t>notifyAll</a:t>
            </a:r>
            <a:r>
              <a:rPr lang="en-US" dirty="0"/>
              <a:t>(); } private </a:t>
            </a:r>
            <a:r>
              <a:rPr lang="en-US" dirty="0" err="1"/>
              <a:t>boolean</a:t>
            </a:r>
            <a:r>
              <a:rPr lang="en-US" dirty="0"/>
              <a:t> </a:t>
            </a:r>
            <a:r>
              <a:rPr lang="en-US" dirty="0" err="1"/>
              <a:t>canGrantWriteAccess</a:t>
            </a:r>
            <a:r>
              <a:rPr lang="en-US" dirty="0"/>
              <a:t>(Thread </a:t>
            </a:r>
            <a:r>
              <a:rPr lang="en-US" dirty="0" err="1"/>
              <a:t>callingThread</a:t>
            </a:r>
            <a:r>
              <a:rPr lang="en-US" dirty="0"/>
              <a:t>){ if(</a:t>
            </a:r>
            <a:r>
              <a:rPr lang="en-US" dirty="0" err="1"/>
              <a:t>hasReaders</a:t>
            </a:r>
            <a:r>
              <a:rPr lang="en-US" dirty="0"/>
              <a:t>()) return false; if(</a:t>
            </a:r>
            <a:r>
              <a:rPr lang="en-US" dirty="0" err="1"/>
              <a:t>writingThread</a:t>
            </a:r>
            <a:r>
              <a:rPr lang="en-US" dirty="0"/>
              <a:t> == null) return true; if(!</a:t>
            </a:r>
            <a:r>
              <a:rPr lang="en-US" dirty="0" err="1"/>
              <a:t>isWriter</a:t>
            </a:r>
            <a:r>
              <a:rPr lang="en-US" dirty="0"/>
              <a:t>(</a:t>
            </a:r>
            <a:r>
              <a:rPr lang="en-US" dirty="0" err="1"/>
              <a:t>callingThread</a:t>
            </a:r>
            <a:r>
              <a:rPr lang="en-US" dirty="0"/>
              <a:t>)) return false; return true; } private </a:t>
            </a:r>
            <a:r>
              <a:rPr lang="en-US" dirty="0" err="1"/>
              <a:t>boolean</a:t>
            </a:r>
            <a:r>
              <a:rPr lang="en-US" dirty="0"/>
              <a:t> </a:t>
            </a:r>
            <a:r>
              <a:rPr lang="en-US" dirty="0" err="1"/>
              <a:t>hasReaders</a:t>
            </a:r>
            <a:r>
              <a:rPr lang="en-US" dirty="0"/>
              <a:t>(){ return </a:t>
            </a:r>
            <a:r>
              <a:rPr lang="en-US" dirty="0" err="1"/>
              <a:t>readingThreads.size</a:t>
            </a:r>
            <a:r>
              <a:rPr lang="en-US" dirty="0"/>
              <a:t>() &gt; 0; } private </a:t>
            </a:r>
            <a:r>
              <a:rPr lang="en-US" dirty="0" err="1"/>
              <a:t>boolean</a:t>
            </a:r>
            <a:r>
              <a:rPr lang="en-US" dirty="0"/>
              <a:t> </a:t>
            </a:r>
            <a:r>
              <a:rPr lang="en-US" dirty="0" err="1"/>
              <a:t>isWriter</a:t>
            </a:r>
            <a:r>
              <a:rPr lang="en-US" dirty="0"/>
              <a:t>(Thread </a:t>
            </a:r>
            <a:r>
              <a:rPr lang="en-US" dirty="0" err="1"/>
              <a:t>callingThread</a:t>
            </a:r>
            <a:r>
              <a:rPr lang="en-US" dirty="0"/>
              <a:t>){ return </a:t>
            </a:r>
            <a:r>
              <a:rPr lang="en-US" dirty="0" err="1"/>
              <a:t>writingThread</a:t>
            </a:r>
            <a:r>
              <a:rPr lang="en-US" dirty="0"/>
              <a:t> == </a:t>
            </a:r>
            <a:r>
              <a:rPr lang="en-US" dirty="0" err="1"/>
              <a:t>callingThread</a:t>
            </a:r>
            <a:r>
              <a:rPr lang="en-US" dirty="0"/>
              <a:t>; } } </a:t>
            </a:r>
            <a:r>
              <a:rPr lang="en-US" sz="1200" b="0" i="0" kern="1200" dirty="0">
                <a:solidFill>
                  <a:srgbClr val="000000"/>
                </a:solidFill>
                <a:effectLst/>
                <a:latin typeface="Times New Roman" pitchFamily="16" charset="0"/>
                <a:ea typeface="ＭＳ Ｐゴシック" charset="-128"/>
                <a:cs typeface="ＭＳ Ｐゴシック" charset="-128"/>
              </a:rPr>
              <a:t>Notice how the thread currently holding the write lock is now taken into account when determining if the calling thread can get write access.</a:t>
            </a:r>
          </a:p>
          <a:p>
            <a:r>
              <a:rPr lang="en-US" sz="1200" b="1" i="0" kern="1200" dirty="0">
                <a:solidFill>
                  <a:srgbClr val="000000"/>
                </a:solidFill>
                <a:effectLst/>
                <a:latin typeface="Times New Roman" pitchFamily="16" charset="0"/>
                <a:ea typeface="ＭＳ Ｐゴシック" charset="-128"/>
                <a:cs typeface="ＭＳ Ｐゴシック" charset="-128"/>
              </a:rPr>
              <a:t>Read to Write Reentrance</a:t>
            </a:r>
          </a:p>
          <a:p>
            <a:r>
              <a:rPr lang="en-US" sz="1200" b="0" i="0" kern="1200" dirty="0">
                <a:solidFill>
                  <a:srgbClr val="000000"/>
                </a:solidFill>
                <a:effectLst/>
                <a:latin typeface="Times New Roman" pitchFamily="16" charset="0"/>
                <a:ea typeface="ＭＳ Ｐゴシック" charset="-128"/>
                <a:cs typeface="ＭＳ Ｐゴシック" charset="-128"/>
              </a:rPr>
              <a:t>Sometimes it is necessary for a thread that have read access to also obtain write access. For this to be allowed the thread must be the only reader. To achieve this the </a:t>
            </a:r>
            <a:r>
              <a:rPr lang="en-US" sz="1200" b="0" i="0" kern="1200" dirty="0" err="1">
                <a:solidFill>
                  <a:srgbClr val="000000"/>
                </a:solidFill>
                <a:effectLst/>
                <a:latin typeface="Times New Roman" pitchFamily="16" charset="0"/>
                <a:ea typeface="ＭＳ Ｐゴシック" charset="-128"/>
                <a:cs typeface="ＭＳ Ｐゴシック" charset="-128"/>
              </a:rPr>
              <a:t>writeLock</a:t>
            </a:r>
            <a:r>
              <a:rPr lang="en-US" sz="1200" b="0" i="0" kern="1200" dirty="0">
                <a:solidFill>
                  <a:srgbClr val="000000"/>
                </a:solidFill>
                <a:effectLst/>
                <a:latin typeface="Times New Roman" pitchFamily="16" charset="0"/>
                <a:ea typeface="ＭＳ Ｐゴシック" charset="-128"/>
                <a:cs typeface="ＭＳ Ｐゴシック" charset="-128"/>
              </a:rPr>
              <a:t>() method should be changed a bit. Here is what it would look like:</a:t>
            </a:r>
          </a:p>
          <a:p>
            <a:r>
              <a:rPr lang="en-US" dirty="0"/>
              <a:t>public class </a:t>
            </a:r>
            <a:r>
              <a:rPr lang="en-US" dirty="0" err="1"/>
              <a:t>ReadWriteLock</a:t>
            </a:r>
            <a:r>
              <a:rPr lang="en-US" dirty="0"/>
              <a:t>{ private Map&lt;Thread, Integer&gt; </a:t>
            </a:r>
            <a:r>
              <a:rPr lang="en-US" dirty="0" err="1"/>
              <a:t>readingThreads</a:t>
            </a:r>
            <a:r>
              <a:rPr lang="en-US" dirty="0"/>
              <a:t> = new HashMap&lt;Thread, Integer&gt;(); private int </a:t>
            </a:r>
            <a:r>
              <a:rPr lang="en-US" dirty="0" err="1"/>
              <a:t>writeAccesses</a:t>
            </a:r>
            <a:r>
              <a:rPr lang="en-US" dirty="0"/>
              <a:t> = 0; private int </a:t>
            </a:r>
            <a:r>
              <a:rPr lang="en-US" dirty="0" err="1"/>
              <a:t>writeRequests</a:t>
            </a:r>
            <a:r>
              <a:rPr lang="en-US" dirty="0"/>
              <a:t> = 0; private Thread </a:t>
            </a:r>
            <a:r>
              <a:rPr lang="en-US" dirty="0" err="1"/>
              <a:t>writingThread</a:t>
            </a:r>
            <a:r>
              <a:rPr lang="en-US" dirty="0"/>
              <a:t> = null; public synchronized void </a:t>
            </a:r>
            <a:r>
              <a:rPr lang="en-US" dirty="0" err="1"/>
              <a:t>lockWrite</a:t>
            </a:r>
            <a:r>
              <a:rPr lang="en-US" dirty="0"/>
              <a:t>() throws </a:t>
            </a:r>
            <a:r>
              <a:rPr lang="en-US" dirty="0" err="1"/>
              <a:t>InterruptedException</a:t>
            </a:r>
            <a:r>
              <a:rPr lang="en-US" dirty="0"/>
              <a:t>{ </a:t>
            </a:r>
            <a:r>
              <a:rPr lang="en-US" dirty="0" err="1"/>
              <a:t>writeRequests</a:t>
            </a:r>
            <a:r>
              <a:rPr lang="en-US" dirty="0"/>
              <a:t>++; Thread </a:t>
            </a:r>
            <a:r>
              <a:rPr lang="en-US" dirty="0" err="1"/>
              <a:t>callingThread</a:t>
            </a:r>
            <a:r>
              <a:rPr lang="en-US" dirty="0"/>
              <a:t> = </a:t>
            </a:r>
            <a:r>
              <a:rPr lang="en-US" dirty="0" err="1"/>
              <a:t>Thread.currentThread</a:t>
            </a:r>
            <a:r>
              <a:rPr lang="en-US" dirty="0"/>
              <a:t>(); while(! </a:t>
            </a:r>
            <a:r>
              <a:rPr lang="en-US" dirty="0" err="1"/>
              <a:t>canGrantWriteAccess</a:t>
            </a:r>
            <a:r>
              <a:rPr lang="en-US" dirty="0"/>
              <a:t>(</a:t>
            </a:r>
            <a:r>
              <a:rPr lang="en-US" dirty="0" err="1"/>
              <a:t>callingThread</a:t>
            </a:r>
            <a:r>
              <a:rPr lang="en-US" dirty="0"/>
              <a:t>)){ wait(); } </a:t>
            </a:r>
            <a:r>
              <a:rPr lang="en-US" dirty="0" err="1"/>
              <a:t>writeRequests</a:t>
            </a:r>
            <a:r>
              <a:rPr lang="en-US" dirty="0"/>
              <a:t>--; </a:t>
            </a:r>
            <a:r>
              <a:rPr lang="en-US" dirty="0" err="1"/>
              <a:t>writeAccesses</a:t>
            </a:r>
            <a:r>
              <a:rPr lang="en-US" dirty="0"/>
              <a:t>++; </a:t>
            </a:r>
            <a:r>
              <a:rPr lang="en-US" dirty="0" err="1"/>
              <a:t>writingThread</a:t>
            </a:r>
            <a:r>
              <a:rPr lang="en-US" dirty="0"/>
              <a:t> = </a:t>
            </a:r>
            <a:r>
              <a:rPr lang="en-US" dirty="0" err="1"/>
              <a:t>callingThread</a:t>
            </a:r>
            <a:r>
              <a:rPr lang="en-US" dirty="0"/>
              <a:t>; } public synchronized void </a:t>
            </a:r>
            <a:r>
              <a:rPr lang="en-US" dirty="0" err="1"/>
              <a:t>unlockWrite</a:t>
            </a:r>
            <a:r>
              <a:rPr lang="en-US" dirty="0"/>
              <a:t>() throws </a:t>
            </a:r>
            <a:r>
              <a:rPr lang="en-US" dirty="0" err="1"/>
              <a:t>InterruptedException</a:t>
            </a:r>
            <a:r>
              <a:rPr lang="en-US" dirty="0"/>
              <a:t>{ </a:t>
            </a:r>
            <a:r>
              <a:rPr lang="en-US" dirty="0" err="1"/>
              <a:t>writeAccesses</a:t>
            </a:r>
            <a:r>
              <a:rPr lang="en-US" dirty="0"/>
              <a:t>--; if(</a:t>
            </a:r>
            <a:r>
              <a:rPr lang="en-US" dirty="0" err="1"/>
              <a:t>writeAccesses</a:t>
            </a:r>
            <a:r>
              <a:rPr lang="en-US" dirty="0"/>
              <a:t> == 0){ </a:t>
            </a:r>
            <a:r>
              <a:rPr lang="en-US" dirty="0" err="1"/>
              <a:t>writingThread</a:t>
            </a:r>
            <a:r>
              <a:rPr lang="en-US" dirty="0"/>
              <a:t> = null; } </a:t>
            </a:r>
            <a:r>
              <a:rPr lang="en-US" dirty="0" err="1"/>
              <a:t>notifyAll</a:t>
            </a:r>
            <a:r>
              <a:rPr lang="en-US" dirty="0"/>
              <a:t>(); } private </a:t>
            </a:r>
            <a:r>
              <a:rPr lang="en-US" dirty="0" err="1"/>
              <a:t>boolean</a:t>
            </a:r>
            <a:r>
              <a:rPr lang="en-US" dirty="0"/>
              <a:t> </a:t>
            </a:r>
            <a:r>
              <a:rPr lang="en-US" dirty="0" err="1"/>
              <a:t>canGrantWriteAccess</a:t>
            </a:r>
            <a:r>
              <a:rPr lang="en-US" dirty="0"/>
              <a:t>(Thread </a:t>
            </a:r>
            <a:r>
              <a:rPr lang="en-US" dirty="0" err="1"/>
              <a:t>callingThread</a:t>
            </a:r>
            <a:r>
              <a:rPr lang="en-US" dirty="0"/>
              <a:t>){ </a:t>
            </a:r>
            <a:r>
              <a:rPr lang="en-US" b="1" dirty="0"/>
              <a:t>if(</a:t>
            </a:r>
            <a:r>
              <a:rPr lang="en-US" b="1" dirty="0" err="1"/>
              <a:t>isOnlyReader</a:t>
            </a:r>
            <a:r>
              <a:rPr lang="en-US" b="1" dirty="0"/>
              <a:t>(</a:t>
            </a:r>
            <a:r>
              <a:rPr lang="en-US" b="1" dirty="0" err="1"/>
              <a:t>callingThread</a:t>
            </a:r>
            <a:r>
              <a:rPr lang="en-US" b="1" dirty="0"/>
              <a:t>)) return true;</a:t>
            </a:r>
            <a:r>
              <a:rPr lang="en-US" dirty="0"/>
              <a:t> if(</a:t>
            </a:r>
            <a:r>
              <a:rPr lang="en-US" dirty="0" err="1"/>
              <a:t>hasReaders</a:t>
            </a:r>
            <a:r>
              <a:rPr lang="en-US" dirty="0"/>
              <a:t>()) return false; if(</a:t>
            </a:r>
            <a:r>
              <a:rPr lang="en-US" dirty="0" err="1"/>
              <a:t>writingThread</a:t>
            </a:r>
            <a:r>
              <a:rPr lang="en-US" dirty="0"/>
              <a:t> == null) return true; if(!</a:t>
            </a:r>
            <a:r>
              <a:rPr lang="en-US" dirty="0" err="1"/>
              <a:t>isWriter</a:t>
            </a:r>
            <a:r>
              <a:rPr lang="en-US" dirty="0"/>
              <a:t>(</a:t>
            </a:r>
            <a:r>
              <a:rPr lang="en-US" dirty="0" err="1"/>
              <a:t>callingThread</a:t>
            </a:r>
            <a:r>
              <a:rPr lang="en-US" dirty="0"/>
              <a:t>)) return false; return true; } private </a:t>
            </a:r>
            <a:r>
              <a:rPr lang="en-US" dirty="0" err="1"/>
              <a:t>boolean</a:t>
            </a:r>
            <a:r>
              <a:rPr lang="en-US" dirty="0"/>
              <a:t> </a:t>
            </a:r>
            <a:r>
              <a:rPr lang="en-US" dirty="0" err="1"/>
              <a:t>hasReaders</a:t>
            </a:r>
            <a:r>
              <a:rPr lang="en-US" dirty="0"/>
              <a:t>(){ return </a:t>
            </a:r>
            <a:r>
              <a:rPr lang="en-US" dirty="0" err="1"/>
              <a:t>readingThreads.size</a:t>
            </a:r>
            <a:r>
              <a:rPr lang="en-US" dirty="0"/>
              <a:t>() &gt; 0; } private </a:t>
            </a:r>
            <a:r>
              <a:rPr lang="en-US" dirty="0" err="1"/>
              <a:t>boolean</a:t>
            </a:r>
            <a:r>
              <a:rPr lang="en-US" dirty="0"/>
              <a:t> </a:t>
            </a:r>
            <a:r>
              <a:rPr lang="en-US" dirty="0" err="1"/>
              <a:t>isWriter</a:t>
            </a:r>
            <a:r>
              <a:rPr lang="en-US" dirty="0"/>
              <a:t>(Thread </a:t>
            </a:r>
            <a:r>
              <a:rPr lang="en-US" dirty="0" err="1"/>
              <a:t>callingThread</a:t>
            </a:r>
            <a:r>
              <a:rPr lang="en-US" dirty="0"/>
              <a:t>){ return </a:t>
            </a:r>
            <a:r>
              <a:rPr lang="en-US" dirty="0" err="1"/>
              <a:t>writingThread</a:t>
            </a:r>
            <a:r>
              <a:rPr lang="en-US" dirty="0"/>
              <a:t> == </a:t>
            </a:r>
            <a:r>
              <a:rPr lang="en-US" dirty="0" err="1"/>
              <a:t>callingThread</a:t>
            </a:r>
            <a:r>
              <a:rPr lang="en-US" dirty="0"/>
              <a:t>; } </a:t>
            </a:r>
            <a:r>
              <a:rPr lang="en-US" b="1" dirty="0"/>
              <a:t>private </a:t>
            </a:r>
            <a:r>
              <a:rPr lang="en-US" b="1" dirty="0" err="1"/>
              <a:t>boolean</a:t>
            </a:r>
            <a:r>
              <a:rPr lang="en-US" b="1" dirty="0"/>
              <a:t> </a:t>
            </a:r>
            <a:r>
              <a:rPr lang="en-US" b="1" dirty="0" err="1"/>
              <a:t>isOnlyReader</a:t>
            </a:r>
            <a:r>
              <a:rPr lang="en-US" b="1" dirty="0"/>
              <a:t>(Thread thread){ return readers == 1 &amp;&amp; </a:t>
            </a:r>
            <a:r>
              <a:rPr lang="en-US" b="1" dirty="0" err="1"/>
              <a:t>readingThreads.get</a:t>
            </a:r>
            <a:r>
              <a:rPr lang="en-US" b="1" dirty="0"/>
              <a:t>(</a:t>
            </a:r>
            <a:r>
              <a:rPr lang="en-US" b="1" dirty="0" err="1"/>
              <a:t>callingThread</a:t>
            </a:r>
            <a:r>
              <a:rPr lang="en-US" b="1" dirty="0"/>
              <a:t>) != null; } </a:t>
            </a:r>
            <a:r>
              <a:rPr lang="en-US" dirty="0"/>
              <a:t>} </a:t>
            </a:r>
            <a:r>
              <a:rPr lang="en-US" sz="1200" b="0" i="0" kern="1200" dirty="0">
                <a:solidFill>
                  <a:srgbClr val="000000"/>
                </a:solidFill>
                <a:effectLst/>
                <a:latin typeface="Times New Roman" pitchFamily="16" charset="0"/>
                <a:ea typeface="ＭＳ Ｐゴシック" charset="-128"/>
                <a:cs typeface="ＭＳ Ｐゴシック" charset="-128"/>
              </a:rPr>
              <a:t>Now the </a:t>
            </a:r>
            <a:r>
              <a:rPr lang="en-US" sz="1200" b="0" i="0" kern="1200" dirty="0" err="1">
                <a:solidFill>
                  <a:srgbClr val="000000"/>
                </a:solidFill>
                <a:effectLst/>
                <a:latin typeface="Times New Roman" pitchFamily="16" charset="0"/>
                <a:ea typeface="ＭＳ Ｐゴシック" charset="-128"/>
                <a:cs typeface="ＭＳ Ｐゴシック" charset="-128"/>
              </a:rPr>
              <a:t>ReadWriteLock</a:t>
            </a:r>
            <a:r>
              <a:rPr lang="en-US" sz="1200" b="0" i="0" kern="1200" dirty="0">
                <a:solidFill>
                  <a:srgbClr val="000000"/>
                </a:solidFill>
                <a:effectLst/>
                <a:latin typeface="Times New Roman" pitchFamily="16" charset="0"/>
                <a:ea typeface="ＭＳ Ｐゴシック" charset="-128"/>
                <a:cs typeface="ＭＳ Ｐゴシック" charset="-128"/>
              </a:rPr>
              <a:t> class is read-to-write access reentrant.</a:t>
            </a:r>
          </a:p>
          <a:p>
            <a:r>
              <a:rPr lang="en-US" sz="1200" b="1" i="0" kern="1200" dirty="0">
                <a:solidFill>
                  <a:srgbClr val="000000"/>
                </a:solidFill>
                <a:effectLst/>
                <a:latin typeface="Times New Roman" pitchFamily="16" charset="0"/>
                <a:ea typeface="ＭＳ Ｐゴシック" charset="-128"/>
                <a:cs typeface="ＭＳ Ｐゴシック" charset="-128"/>
              </a:rPr>
              <a:t>Write to Read Reentrance</a:t>
            </a:r>
          </a:p>
          <a:p>
            <a:r>
              <a:rPr lang="en-US" sz="1200" b="0" i="0" kern="1200" dirty="0">
                <a:solidFill>
                  <a:srgbClr val="000000"/>
                </a:solidFill>
                <a:effectLst/>
                <a:latin typeface="Times New Roman" pitchFamily="16" charset="0"/>
                <a:ea typeface="ＭＳ Ｐゴシック" charset="-128"/>
                <a:cs typeface="ＭＳ Ｐゴシック" charset="-128"/>
              </a:rPr>
              <a:t>Sometimes a thread that has write access needs read access too. A writer should always be granted read access if requested. If a thread has write access no other threads can have read nor write access, so it is not dangerous. Here is how the </a:t>
            </a:r>
            <a:r>
              <a:rPr lang="en-US" sz="1200" b="0" i="0" kern="1200" dirty="0" err="1">
                <a:solidFill>
                  <a:srgbClr val="000000"/>
                </a:solidFill>
                <a:effectLst/>
                <a:latin typeface="Times New Roman" pitchFamily="16" charset="0"/>
                <a:ea typeface="ＭＳ Ｐゴシック" charset="-128"/>
                <a:cs typeface="ＭＳ Ｐゴシック" charset="-128"/>
              </a:rPr>
              <a:t>canGrantReadAccess</a:t>
            </a:r>
            <a:r>
              <a:rPr lang="en-US" sz="1200" b="0" i="0" kern="1200" dirty="0">
                <a:solidFill>
                  <a:srgbClr val="000000"/>
                </a:solidFill>
                <a:effectLst/>
                <a:latin typeface="Times New Roman" pitchFamily="16" charset="0"/>
                <a:ea typeface="ＭＳ Ｐゴシック" charset="-128"/>
                <a:cs typeface="ＭＳ Ｐゴシック" charset="-128"/>
              </a:rPr>
              <a:t>() method will look with that change:</a:t>
            </a:r>
          </a:p>
          <a:p>
            <a:r>
              <a:rPr lang="en-US" dirty="0"/>
              <a:t>public class </a:t>
            </a:r>
            <a:r>
              <a:rPr lang="en-US" dirty="0" err="1"/>
              <a:t>ReadWriteLock</a:t>
            </a:r>
            <a:r>
              <a:rPr lang="en-US" dirty="0"/>
              <a:t>{ private </a:t>
            </a:r>
            <a:r>
              <a:rPr lang="en-US" dirty="0" err="1"/>
              <a:t>boolean</a:t>
            </a:r>
            <a:r>
              <a:rPr lang="en-US" dirty="0"/>
              <a:t> </a:t>
            </a:r>
            <a:r>
              <a:rPr lang="en-US" dirty="0" err="1"/>
              <a:t>canGrantReadAccess</a:t>
            </a:r>
            <a:r>
              <a:rPr lang="en-US" dirty="0"/>
              <a:t>(Thread </a:t>
            </a:r>
            <a:r>
              <a:rPr lang="en-US" dirty="0" err="1"/>
              <a:t>callingThread</a:t>
            </a:r>
            <a:r>
              <a:rPr lang="en-US" dirty="0"/>
              <a:t>){ </a:t>
            </a:r>
            <a:r>
              <a:rPr lang="en-US" b="1" dirty="0"/>
              <a:t>if(</a:t>
            </a:r>
            <a:r>
              <a:rPr lang="en-US" b="1" dirty="0" err="1"/>
              <a:t>isWriter</a:t>
            </a:r>
            <a:r>
              <a:rPr lang="en-US" b="1" dirty="0"/>
              <a:t>(</a:t>
            </a:r>
            <a:r>
              <a:rPr lang="en-US" b="1" dirty="0" err="1"/>
              <a:t>callingThread</a:t>
            </a:r>
            <a:r>
              <a:rPr lang="en-US" b="1" dirty="0"/>
              <a:t>)) return true;</a:t>
            </a:r>
            <a:r>
              <a:rPr lang="en-US" dirty="0"/>
              <a:t> if(</a:t>
            </a:r>
            <a:r>
              <a:rPr lang="en-US" dirty="0" err="1"/>
              <a:t>writingThread</a:t>
            </a:r>
            <a:r>
              <a:rPr lang="en-US" dirty="0"/>
              <a:t> != null) return false; if(</a:t>
            </a:r>
            <a:r>
              <a:rPr lang="en-US" dirty="0" err="1"/>
              <a:t>isReader</a:t>
            </a:r>
            <a:r>
              <a:rPr lang="en-US" dirty="0"/>
              <a:t>(</a:t>
            </a:r>
            <a:r>
              <a:rPr lang="en-US" dirty="0" err="1"/>
              <a:t>callingThread</a:t>
            </a:r>
            <a:r>
              <a:rPr lang="en-US" dirty="0"/>
              <a:t>) return true; if(</a:t>
            </a:r>
            <a:r>
              <a:rPr lang="en-US" dirty="0" err="1"/>
              <a:t>writeRequests</a:t>
            </a:r>
            <a:r>
              <a:rPr lang="en-US" dirty="0"/>
              <a:t> &gt; 0) return false; return true; } } </a:t>
            </a:r>
            <a:r>
              <a:rPr lang="en-US" sz="1200" b="1" i="0" kern="1200" dirty="0">
                <a:solidFill>
                  <a:srgbClr val="000000"/>
                </a:solidFill>
                <a:effectLst/>
                <a:latin typeface="Times New Roman" pitchFamily="16" charset="0"/>
                <a:ea typeface="ＭＳ Ｐゴシック" charset="-128"/>
                <a:cs typeface="ＭＳ Ｐゴシック" charset="-128"/>
              </a:rPr>
              <a:t>Fully Reentrant </a:t>
            </a:r>
            <a:r>
              <a:rPr lang="en-US" sz="1200" b="1" i="0" kern="1200" dirty="0" err="1">
                <a:solidFill>
                  <a:srgbClr val="000000"/>
                </a:solidFill>
                <a:effectLst/>
                <a:latin typeface="Times New Roman" pitchFamily="16" charset="0"/>
                <a:ea typeface="ＭＳ Ｐゴシック" charset="-128"/>
                <a:cs typeface="ＭＳ Ｐゴシック" charset="-128"/>
              </a:rPr>
              <a:t>ReadWriteLock</a:t>
            </a:r>
            <a:endParaRPr lang="en-US" sz="1200" b="1" i="0" kern="1200" dirty="0">
              <a:solidFill>
                <a:srgbClr val="000000"/>
              </a:solidFill>
              <a:effectLst/>
              <a:latin typeface="Times New Roman" pitchFamily="16" charset="0"/>
              <a:ea typeface="ＭＳ Ｐゴシック" charset="-128"/>
              <a:cs typeface="ＭＳ Ｐゴシック" charset="-128"/>
            </a:endParaRPr>
          </a:p>
          <a:p>
            <a:r>
              <a:rPr lang="en-US" sz="1200" b="0" i="0" kern="1200" dirty="0">
                <a:solidFill>
                  <a:srgbClr val="000000"/>
                </a:solidFill>
                <a:effectLst/>
                <a:latin typeface="Times New Roman" pitchFamily="16" charset="0"/>
                <a:ea typeface="ＭＳ Ｐゴシック" charset="-128"/>
                <a:cs typeface="ＭＳ Ｐゴシック" charset="-128"/>
              </a:rPr>
              <a:t>Below is the fully </a:t>
            </a:r>
            <a:r>
              <a:rPr lang="en-US" sz="1200" b="0" i="0" kern="1200" dirty="0" err="1">
                <a:solidFill>
                  <a:srgbClr val="000000"/>
                </a:solidFill>
                <a:effectLst/>
                <a:latin typeface="Times New Roman" pitchFamily="16" charset="0"/>
                <a:ea typeface="ＭＳ Ｐゴシック" charset="-128"/>
                <a:cs typeface="ＭＳ Ｐゴシック" charset="-128"/>
              </a:rPr>
              <a:t>reentran</a:t>
            </a:r>
            <a:r>
              <a:rPr lang="en-US" sz="1200" b="0" i="0" kern="1200" dirty="0">
                <a:solidFill>
                  <a:srgbClr val="000000"/>
                </a:solidFill>
                <a:effectLst/>
                <a:latin typeface="Times New Roman" pitchFamily="16" charset="0"/>
                <a:ea typeface="ＭＳ Ｐゴシック" charset="-128"/>
                <a:cs typeface="ＭＳ Ｐゴシック" charset="-128"/>
              </a:rPr>
              <a:t> </a:t>
            </a:r>
            <a:r>
              <a:rPr lang="en-US" sz="1200" b="0" i="0" kern="1200" dirty="0" err="1">
                <a:solidFill>
                  <a:srgbClr val="000000"/>
                </a:solidFill>
                <a:effectLst/>
                <a:latin typeface="Times New Roman" pitchFamily="16" charset="0"/>
                <a:ea typeface="ＭＳ Ｐゴシック" charset="-128"/>
                <a:cs typeface="ＭＳ Ｐゴシック" charset="-128"/>
              </a:rPr>
              <a:t>ReadWriteLock</a:t>
            </a:r>
            <a:r>
              <a:rPr lang="en-US" sz="1200" b="0" i="0" kern="1200" dirty="0">
                <a:solidFill>
                  <a:srgbClr val="000000"/>
                </a:solidFill>
                <a:effectLst/>
                <a:latin typeface="Times New Roman" pitchFamily="16" charset="0"/>
                <a:ea typeface="ＭＳ Ｐゴシック" charset="-128"/>
                <a:cs typeface="ＭＳ Ｐゴシック" charset="-128"/>
              </a:rPr>
              <a:t> implementation. I have made a few </a:t>
            </a:r>
            <a:r>
              <a:rPr lang="en-US" sz="1200" b="0" i="0" kern="1200" dirty="0" err="1">
                <a:solidFill>
                  <a:srgbClr val="000000"/>
                </a:solidFill>
                <a:effectLst/>
                <a:latin typeface="Times New Roman" pitchFamily="16" charset="0"/>
                <a:ea typeface="ＭＳ Ｐゴシック" charset="-128"/>
                <a:cs typeface="ＭＳ Ｐゴシック" charset="-128"/>
              </a:rPr>
              <a:t>refactorings</a:t>
            </a:r>
            <a:r>
              <a:rPr lang="en-US" sz="1200" b="0" i="0" kern="1200" dirty="0">
                <a:solidFill>
                  <a:srgbClr val="000000"/>
                </a:solidFill>
                <a:effectLst/>
                <a:latin typeface="Times New Roman" pitchFamily="16" charset="0"/>
                <a:ea typeface="ＭＳ Ｐゴシック" charset="-128"/>
                <a:cs typeface="ＭＳ Ｐゴシック" charset="-128"/>
              </a:rPr>
              <a:t> to the access conditions to make them easier to read, and thereby easier to convince yourself that they are correct.</a:t>
            </a:r>
          </a:p>
          <a:p>
            <a:r>
              <a:rPr lang="en-US" dirty="0"/>
              <a:t>public class </a:t>
            </a:r>
            <a:r>
              <a:rPr lang="en-US" dirty="0" err="1"/>
              <a:t>ReadWriteLock</a:t>
            </a:r>
            <a:r>
              <a:rPr lang="en-US" dirty="0"/>
              <a:t>{ private Map&lt;Thread, Integer&gt; </a:t>
            </a:r>
            <a:r>
              <a:rPr lang="en-US" dirty="0" err="1"/>
              <a:t>readingThreads</a:t>
            </a:r>
            <a:r>
              <a:rPr lang="en-US" dirty="0"/>
              <a:t> = new HashMap&lt;Thread, Integer&gt;(); private int </a:t>
            </a:r>
            <a:r>
              <a:rPr lang="en-US" dirty="0" err="1"/>
              <a:t>writeAccesses</a:t>
            </a:r>
            <a:r>
              <a:rPr lang="en-US" dirty="0"/>
              <a:t> = 0; private int </a:t>
            </a:r>
            <a:r>
              <a:rPr lang="en-US" dirty="0" err="1"/>
              <a:t>writeRequests</a:t>
            </a:r>
            <a:r>
              <a:rPr lang="en-US" dirty="0"/>
              <a:t> = 0; private Thread </a:t>
            </a:r>
            <a:r>
              <a:rPr lang="en-US" dirty="0" err="1"/>
              <a:t>writingThread</a:t>
            </a:r>
            <a:r>
              <a:rPr lang="en-US" dirty="0"/>
              <a:t> = null; public synchronized void </a:t>
            </a:r>
            <a:r>
              <a:rPr lang="en-US" dirty="0" err="1"/>
              <a:t>lockRead</a:t>
            </a:r>
            <a:r>
              <a:rPr lang="en-US" dirty="0"/>
              <a:t>() throws </a:t>
            </a:r>
            <a:r>
              <a:rPr lang="en-US" dirty="0" err="1"/>
              <a:t>InterruptedException</a:t>
            </a:r>
            <a:r>
              <a:rPr lang="en-US" dirty="0"/>
              <a:t>{ Thread </a:t>
            </a:r>
            <a:r>
              <a:rPr lang="en-US" dirty="0" err="1"/>
              <a:t>callingThread</a:t>
            </a:r>
            <a:r>
              <a:rPr lang="en-US" dirty="0"/>
              <a:t> = </a:t>
            </a:r>
            <a:r>
              <a:rPr lang="en-US" dirty="0" err="1"/>
              <a:t>Thread.currentThread</a:t>
            </a:r>
            <a:r>
              <a:rPr lang="en-US" dirty="0"/>
              <a:t>(); while(! </a:t>
            </a:r>
            <a:r>
              <a:rPr lang="en-US" dirty="0" err="1"/>
              <a:t>canGrantReadAccess</a:t>
            </a:r>
            <a:r>
              <a:rPr lang="en-US" dirty="0"/>
              <a:t>(</a:t>
            </a:r>
            <a:r>
              <a:rPr lang="en-US" dirty="0" err="1"/>
              <a:t>callingThread</a:t>
            </a:r>
            <a:r>
              <a:rPr lang="en-US" dirty="0"/>
              <a:t>)){ wait(); } </a:t>
            </a:r>
            <a:r>
              <a:rPr lang="en-US" dirty="0" err="1"/>
              <a:t>readingThreads.put</a:t>
            </a:r>
            <a:r>
              <a:rPr lang="en-US" dirty="0"/>
              <a:t>(</a:t>
            </a:r>
            <a:r>
              <a:rPr lang="en-US" dirty="0" err="1"/>
              <a:t>callingThread</a:t>
            </a:r>
            <a:r>
              <a:rPr lang="en-US" dirty="0"/>
              <a:t>, (</a:t>
            </a:r>
            <a:r>
              <a:rPr lang="en-US" dirty="0" err="1"/>
              <a:t>getReadAccessCount</a:t>
            </a:r>
            <a:r>
              <a:rPr lang="en-US" dirty="0"/>
              <a:t>(</a:t>
            </a:r>
            <a:r>
              <a:rPr lang="en-US" dirty="0" err="1"/>
              <a:t>callingThread</a:t>
            </a:r>
            <a:r>
              <a:rPr lang="en-US" dirty="0"/>
              <a:t>) + 1)); } private </a:t>
            </a:r>
            <a:r>
              <a:rPr lang="en-US" dirty="0" err="1"/>
              <a:t>boolean</a:t>
            </a:r>
            <a:r>
              <a:rPr lang="en-US" dirty="0"/>
              <a:t> </a:t>
            </a:r>
            <a:r>
              <a:rPr lang="en-US" dirty="0" err="1"/>
              <a:t>canGrantReadAccess</a:t>
            </a:r>
            <a:r>
              <a:rPr lang="en-US" dirty="0"/>
              <a:t>(Thread </a:t>
            </a:r>
            <a:r>
              <a:rPr lang="en-US" dirty="0" err="1"/>
              <a:t>callingThread</a:t>
            </a:r>
            <a:r>
              <a:rPr lang="en-US" dirty="0"/>
              <a:t>){ if( </a:t>
            </a:r>
            <a:r>
              <a:rPr lang="en-US" dirty="0" err="1"/>
              <a:t>isWriter</a:t>
            </a:r>
            <a:r>
              <a:rPr lang="en-US" dirty="0"/>
              <a:t>(</a:t>
            </a:r>
            <a:r>
              <a:rPr lang="en-US" dirty="0" err="1"/>
              <a:t>callingThread</a:t>
            </a:r>
            <a:r>
              <a:rPr lang="en-US" dirty="0"/>
              <a:t>) ) return true; if( </a:t>
            </a:r>
            <a:r>
              <a:rPr lang="en-US" dirty="0" err="1"/>
              <a:t>hasWriter</a:t>
            </a:r>
            <a:r>
              <a:rPr lang="en-US" dirty="0"/>
              <a:t>() ) return false; if( </a:t>
            </a:r>
            <a:r>
              <a:rPr lang="en-US" dirty="0" err="1"/>
              <a:t>isReader</a:t>
            </a:r>
            <a:r>
              <a:rPr lang="en-US" dirty="0"/>
              <a:t>(</a:t>
            </a:r>
            <a:r>
              <a:rPr lang="en-US" dirty="0" err="1"/>
              <a:t>callingThread</a:t>
            </a:r>
            <a:r>
              <a:rPr lang="en-US" dirty="0"/>
              <a:t>) ) return true; if( </a:t>
            </a:r>
            <a:r>
              <a:rPr lang="en-US" dirty="0" err="1"/>
              <a:t>hasWriteRequests</a:t>
            </a:r>
            <a:r>
              <a:rPr lang="en-US" dirty="0"/>
              <a:t>() ) return false; return true; } public synchronized void </a:t>
            </a:r>
            <a:r>
              <a:rPr lang="en-US" dirty="0" err="1"/>
              <a:t>unlockRead</a:t>
            </a:r>
            <a:r>
              <a:rPr lang="en-US" dirty="0"/>
              <a:t>(){ Thread </a:t>
            </a:r>
            <a:r>
              <a:rPr lang="en-US" dirty="0" err="1"/>
              <a:t>callingThread</a:t>
            </a:r>
            <a:r>
              <a:rPr lang="en-US" dirty="0"/>
              <a:t> = </a:t>
            </a:r>
            <a:r>
              <a:rPr lang="en-US" dirty="0" err="1"/>
              <a:t>Thread.currentThread</a:t>
            </a:r>
            <a:r>
              <a:rPr lang="en-US" dirty="0"/>
              <a:t>(); if(!</a:t>
            </a:r>
            <a:r>
              <a:rPr lang="en-US" dirty="0" err="1"/>
              <a:t>isReader</a:t>
            </a:r>
            <a:r>
              <a:rPr lang="en-US" dirty="0"/>
              <a:t>(</a:t>
            </a:r>
            <a:r>
              <a:rPr lang="en-US" dirty="0" err="1"/>
              <a:t>callingThread</a:t>
            </a:r>
            <a:r>
              <a:rPr lang="en-US" dirty="0"/>
              <a:t>)){ throw new </a:t>
            </a:r>
            <a:r>
              <a:rPr lang="en-US" dirty="0" err="1"/>
              <a:t>IllegalMonitorStateException</a:t>
            </a:r>
            <a:r>
              <a:rPr lang="en-US" dirty="0"/>
              <a:t>("Calling Thread does not" + " hold a read lock on this </a:t>
            </a:r>
            <a:r>
              <a:rPr lang="en-US" dirty="0" err="1"/>
              <a:t>ReadWriteLock</a:t>
            </a:r>
            <a:r>
              <a:rPr lang="en-US" dirty="0"/>
              <a:t>"); } int </a:t>
            </a:r>
            <a:r>
              <a:rPr lang="en-US" dirty="0" err="1"/>
              <a:t>accessCount</a:t>
            </a:r>
            <a:r>
              <a:rPr lang="en-US" dirty="0"/>
              <a:t> = </a:t>
            </a:r>
            <a:r>
              <a:rPr lang="en-US" dirty="0" err="1"/>
              <a:t>getReadAccessCount</a:t>
            </a:r>
            <a:r>
              <a:rPr lang="en-US" dirty="0"/>
              <a:t>(</a:t>
            </a:r>
            <a:r>
              <a:rPr lang="en-US" dirty="0" err="1"/>
              <a:t>callingThread</a:t>
            </a:r>
            <a:r>
              <a:rPr lang="en-US" dirty="0"/>
              <a:t>); if(</a:t>
            </a:r>
            <a:r>
              <a:rPr lang="en-US" dirty="0" err="1"/>
              <a:t>accessCount</a:t>
            </a:r>
            <a:r>
              <a:rPr lang="en-US" dirty="0"/>
              <a:t> == 1){ </a:t>
            </a:r>
            <a:r>
              <a:rPr lang="en-US" dirty="0" err="1"/>
              <a:t>readingThreads.remove</a:t>
            </a:r>
            <a:r>
              <a:rPr lang="en-US" dirty="0"/>
              <a:t>(</a:t>
            </a:r>
            <a:r>
              <a:rPr lang="en-US" dirty="0" err="1"/>
              <a:t>callingThread</a:t>
            </a:r>
            <a:r>
              <a:rPr lang="en-US" dirty="0"/>
              <a:t>); } else { </a:t>
            </a:r>
            <a:r>
              <a:rPr lang="en-US" dirty="0" err="1"/>
              <a:t>readingThreads.put</a:t>
            </a:r>
            <a:r>
              <a:rPr lang="en-US" dirty="0"/>
              <a:t>(</a:t>
            </a:r>
            <a:r>
              <a:rPr lang="en-US" dirty="0" err="1"/>
              <a:t>callingThread</a:t>
            </a:r>
            <a:r>
              <a:rPr lang="en-US" dirty="0"/>
              <a:t>, (</a:t>
            </a:r>
            <a:r>
              <a:rPr lang="en-US" dirty="0" err="1"/>
              <a:t>accessCount</a:t>
            </a:r>
            <a:r>
              <a:rPr lang="en-US" dirty="0"/>
              <a:t> -1)); } </a:t>
            </a:r>
            <a:r>
              <a:rPr lang="en-US" dirty="0" err="1"/>
              <a:t>notifyAll</a:t>
            </a:r>
            <a:r>
              <a:rPr lang="en-US" dirty="0"/>
              <a:t>(); } public synchronized void </a:t>
            </a:r>
            <a:r>
              <a:rPr lang="en-US" dirty="0" err="1"/>
              <a:t>lockWrite</a:t>
            </a:r>
            <a:r>
              <a:rPr lang="en-US" dirty="0"/>
              <a:t>() throws </a:t>
            </a:r>
            <a:r>
              <a:rPr lang="en-US" dirty="0" err="1"/>
              <a:t>InterruptedException</a:t>
            </a:r>
            <a:r>
              <a:rPr lang="en-US" dirty="0"/>
              <a:t>{ </a:t>
            </a:r>
            <a:r>
              <a:rPr lang="en-US" dirty="0" err="1"/>
              <a:t>writeRequests</a:t>
            </a:r>
            <a:r>
              <a:rPr lang="en-US" dirty="0"/>
              <a:t>++; Thread </a:t>
            </a:r>
            <a:r>
              <a:rPr lang="en-US" dirty="0" err="1"/>
              <a:t>callingThread</a:t>
            </a:r>
            <a:r>
              <a:rPr lang="en-US" dirty="0"/>
              <a:t> = </a:t>
            </a:r>
            <a:r>
              <a:rPr lang="en-US" dirty="0" err="1"/>
              <a:t>Thread.currentThread</a:t>
            </a:r>
            <a:r>
              <a:rPr lang="en-US" dirty="0"/>
              <a:t>(); while(! </a:t>
            </a:r>
            <a:r>
              <a:rPr lang="en-US" dirty="0" err="1"/>
              <a:t>canGrantWriteAccess</a:t>
            </a:r>
            <a:r>
              <a:rPr lang="en-US" dirty="0"/>
              <a:t>(</a:t>
            </a:r>
            <a:r>
              <a:rPr lang="en-US" dirty="0" err="1"/>
              <a:t>callingThread</a:t>
            </a:r>
            <a:r>
              <a:rPr lang="en-US" dirty="0"/>
              <a:t>)){ wait(); } </a:t>
            </a:r>
            <a:r>
              <a:rPr lang="en-US" dirty="0" err="1"/>
              <a:t>writeRequests</a:t>
            </a:r>
            <a:r>
              <a:rPr lang="en-US" dirty="0"/>
              <a:t>--; </a:t>
            </a:r>
            <a:r>
              <a:rPr lang="en-US" dirty="0" err="1"/>
              <a:t>writeAccesses</a:t>
            </a:r>
            <a:r>
              <a:rPr lang="en-US" dirty="0"/>
              <a:t>++; </a:t>
            </a:r>
            <a:r>
              <a:rPr lang="en-US" dirty="0" err="1"/>
              <a:t>writingThread</a:t>
            </a:r>
            <a:r>
              <a:rPr lang="en-US" dirty="0"/>
              <a:t> = </a:t>
            </a:r>
            <a:r>
              <a:rPr lang="en-US" dirty="0" err="1"/>
              <a:t>callingThread</a:t>
            </a:r>
            <a:r>
              <a:rPr lang="en-US" dirty="0"/>
              <a:t>; } public synchronized void </a:t>
            </a:r>
            <a:r>
              <a:rPr lang="en-US" dirty="0" err="1"/>
              <a:t>unlockWrite</a:t>
            </a:r>
            <a:r>
              <a:rPr lang="en-US" dirty="0"/>
              <a:t>() throws </a:t>
            </a:r>
            <a:r>
              <a:rPr lang="en-US" dirty="0" err="1"/>
              <a:t>InterruptedException</a:t>
            </a:r>
            <a:r>
              <a:rPr lang="en-US" dirty="0"/>
              <a:t>{ if(!</a:t>
            </a:r>
            <a:r>
              <a:rPr lang="en-US" dirty="0" err="1"/>
              <a:t>isWriter</a:t>
            </a:r>
            <a:r>
              <a:rPr lang="en-US" dirty="0"/>
              <a:t>(</a:t>
            </a:r>
            <a:r>
              <a:rPr lang="en-US" dirty="0" err="1"/>
              <a:t>Thread.currentThread</a:t>
            </a:r>
            <a:r>
              <a:rPr lang="en-US" dirty="0"/>
              <a:t>()){ throw new </a:t>
            </a:r>
            <a:r>
              <a:rPr lang="en-US" dirty="0" err="1"/>
              <a:t>IllegalMonitorStateException</a:t>
            </a:r>
            <a:r>
              <a:rPr lang="en-US" dirty="0"/>
              <a:t>("Calling Thread does not" + " hold the write lock on this </a:t>
            </a:r>
            <a:r>
              <a:rPr lang="en-US" dirty="0" err="1"/>
              <a:t>ReadWriteLock</a:t>
            </a:r>
            <a:r>
              <a:rPr lang="en-US" dirty="0"/>
              <a:t>"); } </a:t>
            </a:r>
            <a:r>
              <a:rPr lang="en-US" dirty="0" err="1"/>
              <a:t>writeAccesses</a:t>
            </a:r>
            <a:r>
              <a:rPr lang="en-US" dirty="0"/>
              <a:t>--; if(</a:t>
            </a:r>
            <a:r>
              <a:rPr lang="en-US" dirty="0" err="1"/>
              <a:t>writeAccesses</a:t>
            </a:r>
            <a:r>
              <a:rPr lang="en-US" dirty="0"/>
              <a:t> == 0){ </a:t>
            </a:r>
            <a:r>
              <a:rPr lang="en-US" dirty="0" err="1"/>
              <a:t>writingThread</a:t>
            </a:r>
            <a:r>
              <a:rPr lang="en-US" dirty="0"/>
              <a:t> = null; } </a:t>
            </a:r>
            <a:r>
              <a:rPr lang="en-US" dirty="0" err="1"/>
              <a:t>notifyAll</a:t>
            </a:r>
            <a:r>
              <a:rPr lang="en-US" dirty="0"/>
              <a:t>(); } private </a:t>
            </a:r>
            <a:r>
              <a:rPr lang="en-US" dirty="0" err="1"/>
              <a:t>boolean</a:t>
            </a:r>
            <a:r>
              <a:rPr lang="en-US" dirty="0"/>
              <a:t> </a:t>
            </a:r>
            <a:r>
              <a:rPr lang="en-US" dirty="0" err="1"/>
              <a:t>canGrantWriteAccess</a:t>
            </a:r>
            <a:r>
              <a:rPr lang="en-US" dirty="0"/>
              <a:t>(Thread </a:t>
            </a:r>
            <a:r>
              <a:rPr lang="en-US" dirty="0" err="1"/>
              <a:t>callingThread</a:t>
            </a:r>
            <a:r>
              <a:rPr lang="en-US" dirty="0"/>
              <a:t>){ if(</a:t>
            </a:r>
            <a:r>
              <a:rPr lang="en-US" dirty="0" err="1"/>
              <a:t>isOnlyReader</a:t>
            </a:r>
            <a:r>
              <a:rPr lang="en-US" dirty="0"/>
              <a:t>(</a:t>
            </a:r>
            <a:r>
              <a:rPr lang="en-US" dirty="0" err="1"/>
              <a:t>callingThread</a:t>
            </a:r>
            <a:r>
              <a:rPr lang="en-US" dirty="0"/>
              <a:t>)) return true; if(</a:t>
            </a:r>
            <a:r>
              <a:rPr lang="en-US" dirty="0" err="1"/>
              <a:t>hasReaders</a:t>
            </a:r>
            <a:r>
              <a:rPr lang="en-US" dirty="0"/>
              <a:t>()) return false; if(</a:t>
            </a:r>
            <a:r>
              <a:rPr lang="en-US" dirty="0" err="1"/>
              <a:t>writingThread</a:t>
            </a:r>
            <a:r>
              <a:rPr lang="en-US" dirty="0"/>
              <a:t> == null) return true; if(!</a:t>
            </a:r>
            <a:r>
              <a:rPr lang="en-US" dirty="0" err="1"/>
              <a:t>isWriter</a:t>
            </a:r>
            <a:r>
              <a:rPr lang="en-US" dirty="0"/>
              <a:t>(</a:t>
            </a:r>
            <a:r>
              <a:rPr lang="en-US" dirty="0" err="1"/>
              <a:t>callingThread</a:t>
            </a:r>
            <a:r>
              <a:rPr lang="en-US" dirty="0"/>
              <a:t>)) return false; return true; } private int </a:t>
            </a:r>
            <a:r>
              <a:rPr lang="en-US" dirty="0" err="1"/>
              <a:t>getReadAccessCount</a:t>
            </a:r>
            <a:r>
              <a:rPr lang="en-US" dirty="0"/>
              <a:t>(Thread </a:t>
            </a:r>
            <a:r>
              <a:rPr lang="en-US" dirty="0" err="1"/>
              <a:t>callingThread</a:t>
            </a:r>
            <a:r>
              <a:rPr lang="en-US" dirty="0"/>
              <a:t>){ Integer </a:t>
            </a:r>
            <a:r>
              <a:rPr lang="en-US" dirty="0" err="1"/>
              <a:t>accessCount</a:t>
            </a:r>
            <a:r>
              <a:rPr lang="en-US" dirty="0"/>
              <a:t> = </a:t>
            </a:r>
            <a:r>
              <a:rPr lang="en-US" dirty="0" err="1"/>
              <a:t>readingThreads.get</a:t>
            </a:r>
            <a:r>
              <a:rPr lang="en-US" dirty="0"/>
              <a:t>(</a:t>
            </a:r>
            <a:r>
              <a:rPr lang="en-US" dirty="0" err="1"/>
              <a:t>callingThread</a:t>
            </a:r>
            <a:r>
              <a:rPr lang="en-US" dirty="0"/>
              <a:t>); if(</a:t>
            </a:r>
            <a:r>
              <a:rPr lang="en-US" dirty="0" err="1"/>
              <a:t>accessCount</a:t>
            </a:r>
            <a:r>
              <a:rPr lang="en-US" dirty="0"/>
              <a:t> == null) return 0; return </a:t>
            </a:r>
            <a:r>
              <a:rPr lang="en-US" dirty="0" err="1"/>
              <a:t>accessCount.intValue</a:t>
            </a:r>
            <a:r>
              <a:rPr lang="en-US" dirty="0"/>
              <a:t>(); } private </a:t>
            </a:r>
            <a:r>
              <a:rPr lang="en-US" dirty="0" err="1"/>
              <a:t>boolean</a:t>
            </a:r>
            <a:r>
              <a:rPr lang="en-US" dirty="0"/>
              <a:t> </a:t>
            </a:r>
            <a:r>
              <a:rPr lang="en-US" dirty="0" err="1"/>
              <a:t>hasReaders</a:t>
            </a:r>
            <a:r>
              <a:rPr lang="en-US" dirty="0"/>
              <a:t>(){ return </a:t>
            </a:r>
            <a:r>
              <a:rPr lang="en-US" dirty="0" err="1"/>
              <a:t>readingThreads.size</a:t>
            </a:r>
            <a:r>
              <a:rPr lang="en-US" dirty="0"/>
              <a:t>() &gt; 0; } private </a:t>
            </a:r>
            <a:r>
              <a:rPr lang="en-US" dirty="0" err="1"/>
              <a:t>boolean</a:t>
            </a:r>
            <a:r>
              <a:rPr lang="en-US" dirty="0"/>
              <a:t> </a:t>
            </a:r>
            <a:r>
              <a:rPr lang="en-US" dirty="0" err="1"/>
              <a:t>isReader</a:t>
            </a:r>
            <a:r>
              <a:rPr lang="en-US" dirty="0"/>
              <a:t>(Thread </a:t>
            </a:r>
            <a:r>
              <a:rPr lang="en-US" dirty="0" err="1"/>
              <a:t>callingThread</a:t>
            </a:r>
            <a:r>
              <a:rPr lang="en-US" dirty="0"/>
              <a:t>){ return </a:t>
            </a:r>
            <a:r>
              <a:rPr lang="en-US" dirty="0" err="1"/>
              <a:t>readingThreads.get</a:t>
            </a:r>
            <a:r>
              <a:rPr lang="en-US" dirty="0"/>
              <a:t>(</a:t>
            </a:r>
            <a:r>
              <a:rPr lang="en-US" dirty="0" err="1"/>
              <a:t>callingThread</a:t>
            </a:r>
            <a:r>
              <a:rPr lang="en-US" dirty="0"/>
              <a:t>) != null; } private </a:t>
            </a:r>
            <a:r>
              <a:rPr lang="en-US" dirty="0" err="1"/>
              <a:t>boolean</a:t>
            </a:r>
            <a:r>
              <a:rPr lang="en-US" dirty="0"/>
              <a:t> </a:t>
            </a:r>
            <a:r>
              <a:rPr lang="en-US" dirty="0" err="1"/>
              <a:t>isOnlyReader</a:t>
            </a:r>
            <a:r>
              <a:rPr lang="en-US" dirty="0"/>
              <a:t>(Thread </a:t>
            </a:r>
            <a:r>
              <a:rPr lang="en-US" dirty="0" err="1"/>
              <a:t>callingThread</a:t>
            </a:r>
            <a:r>
              <a:rPr lang="en-US" dirty="0"/>
              <a:t>){ return </a:t>
            </a:r>
            <a:r>
              <a:rPr lang="en-US" dirty="0" err="1"/>
              <a:t>readingThreads.size</a:t>
            </a:r>
            <a:r>
              <a:rPr lang="en-US" dirty="0"/>
              <a:t>() == 1 &amp;&amp; </a:t>
            </a:r>
            <a:r>
              <a:rPr lang="en-US" dirty="0" err="1"/>
              <a:t>readingThreads.get</a:t>
            </a:r>
            <a:r>
              <a:rPr lang="en-US" dirty="0"/>
              <a:t>(</a:t>
            </a:r>
            <a:r>
              <a:rPr lang="en-US" dirty="0" err="1"/>
              <a:t>callingThread</a:t>
            </a:r>
            <a:r>
              <a:rPr lang="en-US" dirty="0"/>
              <a:t>) != null; } private </a:t>
            </a:r>
            <a:r>
              <a:rPr lang="en-US" dirty="0" err="1"/>
              <a:t>boolean</a:t>
            </a:r>
            <a:r>
              <a:rPr lang="en-US" dirty="0"/>
              <a:t> </a:t>
            </a:r>
            <a:r>
              <a:rPr lang="en-US" dirty="0" err="1"/>
              <a:t>hasWriter</a:t>
            </a:r>
            <a:r>
              <a:rPr lang="en-US" dirty="0"/>
              <a:t>(){ return </a:t>
            </a:r>
            <a:r>
              <a:rPr lang="en-US" dirty="0" err="1"/>
              <a:t>writingThread</a:t>
            </a:r>
            <a:r>
              <a:rPr lang="en-US" dirty="0"/>
              <a:t> != null; } private </a:t>
            </a:r>
            <a:r>
              <a:rPr lang="en-US" dirty="0" err="1"/>
              <a:t>boolean</a:t>
            </a:r>
            <a:r>
              <a:rPr lang="en-US" dirty="0"/>
              <a:t> </a:t>
            </a:r>
            <a:r>
              <a:rPr lang="en-US" dirty="0" err="1"/>
              <a:t>isWriter</a:t>
            </a:r>
            <a:r>
              <a:rPr lang="en-US" dirty="0"/>
              <a:t>(Thread </a:t>
            </a:r>
            <a:r>
              <a:rPr lang="en-US" dirty="0" err="1"/>
              <a:t>callingThread</a:t>
            </a:r>
            <a:r>
              <a:rPr lang="en-US" dirty="0"/>
              <a:t>){ return </a:t>
            </a:r>
            <a:r>
              <a:rPr lang="en-US" dirty="0" err="1"/>
              <a:t>writingThread</a:t>
            </a:r>
            <a:r>
              <a:rPr lang="en-US" dirty="0"/>
              <a:t> == </a:t>
            </a:r>
            <a:r>
              <a:rPr lang="en-US" dirty="0" err="1"/>
              <a:t>callingThread</a:t>
            </a:r>
            <a:r>
              <a:rPr lang="en-US" dirty="0"/>
              <a:t>; } private </a:t>
            </a:r>
            <a:r>
              <a:rPr lang="en-US" dirty="0" err="1"/>
              <a:t>boolean</a:t>
            </a:r>
            <a:r>
              <a:rPr lang="en-US" dirty="0"/>
              <a:t> </a:t>
            </a:r>
            <a:r>
              <a:rPr lang="en-US" dirty="0" err="1"/>
              <a:t>hasWriteRequests</a:t>
            </a:r>
            <a:r>
              <a:rPr lang="en-US" dirty="0"/>
              <a:t>(){ return </a:t>
            </a:r>
            <a:r>
              <a:rPr lang="en-US" dirty="0" err="1"/>
              <a:t>this.writeRequests</a:t>
            </a:r>
            <a:r>
              <a:rPr lang="en-US" dirty="0"/>
              <a:t> &gt; 0; } }</a:t>
            </a:r>
          </a:p>
        </p:txBody>
      </p:sp>
      <p:sp>
        <p:nvSpPr>
          <p:cNvPr id="4" name="Slide Number Placeholder 3"/>
          <p:cNvSpPr>
            <a:spLocks noGrp="1"/>
          </p:cNvSpPr>
          <p:nvPr>
            <p:ph type="sldNum"/>
          </p:nvPr>
        </p:nvSpPr>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fld id="{D364FDC8-A719-0044-BB93-2E4525EC66DE}" type="slidenum">
              <a:rPr kumimoji="0" lang="en-US" sz="1200" b="0" i="0" u="none" strike="noStrike" kern="1200" cap="none" spc="0" normalizeH="0" baseline="0" noProof="0" smtClean="0">
                <a:ln>
                  <a:noFill/>
                </a:ln>
                <a:solidFill>
                  <a:srgbClr val="000000"/>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t>69</a:t>
            </a:fld>
            <a:endParaRPr kumimoji="0" lang="en-US" sz="1200" b="0" i="0" u="none" strike="noStrike" kern="1200" cap="none" spc="0" normalizeH="0" baseline="0" noProof="0">
              <a:ln>
                <a:noFill/>
              </a:ln>
              <a:solidFill>
                <a:srgbClr val="000000"/>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4005377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rgbClr val="000000"/>
                </a:solidFill>
                <a:effectLst/>
                <a:latin typeface="Times New Roman" pitchFamily="16" charset="0"/>
                <a:ea typeface="ＭＳ Ｐゴシック" charset="-128"/>
                <a:cs typeface="ＭＳ Ｐゴシック" charset="-128"/>
              </a:rPr>
              <a:t>The Java volatile Visibility Guarantee</a:t>
            </a:r>
          </a:p>
          <a:p>
            <a:r>
              <a:rPr lang="en-US" sz="1200" b="0" i="0" kern="1200" dirty="0">
                <a:solidFill>
                  <a:srgbClr val="000000"/>
                </a:solidFill>
                <a:effectLst/>
                <a:latin typeface="Times New Roman" pitchFamily="16" charset="0"/>
                <a:ea typeface="ＭＳ Ｐゴシック" charset="-128"/>
                <a:cs typeface="ＭＳ Ｐゴシック" charset="-128"/>
              </a:rPr>
              <a:t>The Java volatile keyword is intended to address variable visibility problems. By declaring the </a:t>
            </a:r>
            <a:r>
              <a:rPr lang="en-US" sz="1200" b="0" i="0" kern="1200" dirty="0" err="1">
                <a:solidFill>
                  <a:srgbClr val="000000"/>
                </a:solidFill>
                <a:effectLst/>
                <a:latin typeface="Times New Roman" pitchFamily="16" charset="0"/>
                <a:ea typeface="ＭＳ Ｐゴシック" charset="-128"/>
                <a:cs typeface="ＭＳ Ｐゴシック" charset="-128"/>
              </a:rPr>
              <a:t>countervariable</a:t>
            </a:r>
            <a:r>
              <a:rPr lang="en-US" sz="1200" b="0" i="0" kern="1200" dirty="0">
                <a:solidFill>
                  <a:srgbClr val="000000"/>
                </a:solidFill>
                <a:effectLst/>
                <a:latin typeface="Times New Roman" pitchFamily="16" charset="0"/>
                <a:ea typeface="ＭＳ Ｐゴシック" charset="-128"/>
                <a:cs typeface="ＭＳ Ｐゴシック" charset="-128"/>
              </a:rPr>
              <a:t> volatile all writes to the counter variable will be written back to main memory immediately. Also, all reads of the counter variable will be read directly from main memory.</a:t>
            </a:r>
          </a:p>
          <a:p>
            <a:endParaRPr lang="en-US" sz="1200" b="1" i="0" kern="1200" dirty="0">
              <a:solidFill>
                <a:srgbClr val="000000"/>
              </a:solidFill>
              <a:effectLst/>
              <a:latin typeface="Times New Roman" pitchFamily="16" charset="0"/>
              <a:ea typeface="ＭＳ Ｐゴシック" charset="-128"/>
              <a:cs typeface="ＭＳ Ｐゴシック" charset="-128"/>
            </a:endParaRPr>
          </a:p>
          <a:p>
            <a:r>
              <a:rPr lang="en-US" sz="1200" b="1" i="0" kern="1200" dirty="0">
                <a:solidFill>
                  <a:srgbClr val="000000"/>
                </a:solidFill>
                <a:effectLst/>
                <a:latin typeface="Times New Roman" pitchFamily="16" charset="0"/>
                <a:ea typeface="ＭＳ Ｐゴシック" charset="-128"/>
                <a:cs typeface="ＭＳ Ｐゴシック" charset="-128"/>
              </a:rPr>
              <a:t>The Java volatile Happens-Before Guarantee</a:t>
            </a:r>
          </a:p>
          <a:p>
            <a:r>
              <a:rPr lang="en-US" sz="1200" b="0" i="0" kern="1200" dirty="0">
                <a:solidFill>
                  <a:srgbClr val="000000"/>
                </a:solidFill>
                <a:effectLst/>
                <a:latin typeface="Times New Roman" pitchFamily="16" charset="0"/>
                <a:ea typeface="ＭＳ Ｐゴシック" charset="-128"/>
                <a:cs typeface="ＭＳ Ｐゴシック" charset="-128"/>
              </a:rPr>
              <a:t>To address the instruction reordering challenge, the Java volatile keyword gives a "happens-before" guarantee, in addition to the visibility guarantee. The happens-before guarantee guarantees that:</a:t>
            </a:r>
          </a:p>
          <a:p>
            <a:r>
              <a:rPr lang="en-US" sz="1200" b="0" i="0" kern="1200" dirty="0">
                <a:solidFill>
                  <a:srgbClr val="000000"/>
                </a:solidFill>
                <a:effectLst/>
                <a:latin typeface="Times New Roman" pitchFamily="16" charset="0"/>
                <a:ea typeface="ＭＳ Ｐゴシック" charset="-128"/>
                <a:cs typeface="ＭＳ Ｐゴシック" charset="-128"/>
              </a:rPr>
              <a:t>Reads from and writes to other variables cannot be reordered to occur after a write to a </a:t>
            </a:r>
            <a:r>
              <a:rPr lang="en-US" sz="1200" b="0" i="0" kern="1200" dirty="0" err="1">
                <a:solidFill>
                  <a:srgbClr val="000000"/>
                </a:solidFill>
                <a:effectLst/>
                <a:latin typeface="Times New Roman" pitchFamily="16" charset="0"/>
                <a:ea typeface="ＭＳ Ｐゴシック" charset="-128"/>
                <a:cs typeface="ＭＳ Ｐゴシック" charset="-128"/>
              </a:rPr>
              <a:t>volatilevariable</a:t>
            </a:r>
            <a:r>
              <a:rPr lang="en-US" sz="1200" b="0" i="0" kern="1200" dirty="0">
                <a:solidFill>
                  <a:srgbClr val="000000"/>
                </a:solidFill>
                <a:effectLst/>
                <a:latin typeface="Times New Roman" pitchFamily="16" charset="0"/>
                <a:ea typeface="ＭＳ Ｐゴシック" charset="-128"/>
                <a:cs typeface="ＭＳ Ｐゴシック" charset="-128"/>
              </a:rPr>
              <a:t>, if the reads / writes originally occurred before the write to the volatile variable. </a:t>
            </a:r>
            <a:br>
              <a:rPr lang="en-US" sz="1200" b="0" i="0" kern="1200" dirty="0">
                <a:solidFill>
                  <a:srgbClr val="000000"/>
                </a:solidFill>
                <a:effectLst/>
                <a:latin typeface="Times New Roman" pitchFamily="16" charset="0"/>
                <a:ea typeface="ＭＳ Ｐゴシック" charset="-128"/>
                <a:cs typeface="ＭＳ Ｐゴシック" charset="-128"/>
              </a:rPr>
            </a:br>
            <a:r>
              <a:rPr lang="en-US" sz="1200" b="0" i="0" kern="1200" dirty="0">
                <a:solidFill>
                  <a:srgbClr val="000000"/>
                </a:solidFill>
                <a:effectLst/>
                <a:latin typeface="Times New Roman" pitchFamily="16" charset="0"/>
                <a:ea typeface="ＭＳ Ｐゴシック" charset="-128"/>
                <a:cs typeface="ＭＳ Ｐゴシック" charset="-128"/>
              </a:rPr>
              <a:t>The reads / writes before a write to a volatile variable are guaranteed to "happen before" the write to the volatile variable. Notice that it is still possible for e.g. reads / writes of other variables located after a write to a volatile to be reordered to occur before that write to the volatile. Just not the other way around. From after to before is allowed, but from before to after is not allowed.</a:t>
            </a:r>
          </a:p>
          <a:p>
            <a:r>
              <a:rPr lang="en-US" sz="1200" b="0" i="0" kern="1200" dirty="0">
                <a:solidFill>
                  <a:srgbClr val="000000"/>
                </a:solidFill>
                <a:effectLst/>
                <a:latin typeface="Times New Roman" pitchFamily="16" charset="0"/>
                <a:ea typeface="ＭＳ Ｐゴシック" charset="-128"/>
                <a:cs typeface="ＭＳ Ｐゴシック" charset="-128"/>
              </a:rPr>
              <a:t>Reads from and writes to other variables cannot be reordered to occur before a read of a </a:t>
            </a:r>
            <a:r>
              <a:rPr lang="en-US" sz="1200" b="0" i="0" kern="1200" dirty="0" err="1">
                <a:solidFill>
                  <a:srgbClr val="000000"/>
                </a:solidFill>
                <a:effectLst/>
                <a:latin typeface="Times New Roman" pitchFamily="16" charset="0"/>
                <a:ea typeface="ＭＳ Ｐゴシック" charset="-128"/>
                <a:cs typeface="ＭＳ Ｐゴシック" charset="-128"/>
              </a:rPr>
              <a:t>volatilevariable</a:t>
            </a:r>
            <a:r>
              <a:rPr lang="en-US" sz="1200" b="0" i="0" kern="1200" dirty="0">
                <a:solidFill>
                  <a:srgbClr val="000000"/>
                </a:solidFill>
                <a:effectLst/>
                <a:latin typeface="Times New Roman" pitchFamily="16" charset="0"/>
                <a:ea typeface="ＭＳ Ｐゴシック" charset="-128"/>
                <a:cs typeface="ＭＳ Ｐゴシック" charset="-128"/>
              </a:rPr>
              <a:t>, if the reads / writes originally occurred after the read of the volatile variable. Notice that it is possible for reads of other variables that occur before the read of a volatile variable can be reordered to occur after the read of the volatile. Just not the other way around. From before to after is allowed, but from after to before is not allowed.</a:t>
            </a:r>
          </a:p>
          <a:p>
            <a:r>
              <a:rPr lang="en-US" sz="1200" b="0" i="0" kern="1200" dirty="0">
                <a:solidFill>
                  <a:srgbClr val="000000"/>
                </a:solidFill>
                <a:effectLst/>
                <a:latin typeface="Times New Roman" pitchFamily="16" charset="0"/>
                <a:ea typeface="ＭＳ Ｐゴシック" charset="-128"/>
                <a:cs typeface="ＭＳ Ｐゴシック" charset="-128"/>
              </a:rPr>
              <a:t>The above happens-before guarantee assures that the visibility guarantee of the volatile keyword are being enforced.</a:t>
            </a:r>
          </a:p>
          <a:p>
            <a:endParaRPr lang="en-US" dirty="0"/>
          </a:p>
          <a:p>
            <a:r>
              <a:rPr lang="en-US" sz="1200" b="1" i="0" kern="1200" dirty="0">
                <a:solidFill>
                  <a:srgbClr val="000000"/>
                </a:solidFill>
                <a:effectLst/>
                <a:latin typeface="Times New Roman" pitchFamily="16" charset="0"/>
                <a:ea typeface="ＭＳ Ｐゴシック" charset="-128"/>
                <a:cs typeface="ＭＳ Ｐゴシック" charset="-128"/>
              </a:rPr>
              <a:t>volatile is Not Always Enough</a:t>
            </a:r>
          </a:p>
          <a:p>
            <a:r>
              <a:rPr lang="en-US" sz="1200" b="0" i="0" kern="1200" dirty="0">
                <a:solidFill>
                  <a:srgbClr val="000000"/>
                </a:solidFill>
                <a:effectLst/>
                <a:latin typeface="Times New Roman" pitchFamily="16" charset="0"/>
                <a:ea typeface="ＭＳ Ｐゴシック" charset="-128"/>
                <a:cs typeface="ＭＳ Ｐゴシック" charset="-128"/>
              </a:rPr>
              <a:t>Even if the volatile keyword guarantees that all reads of a volatile variable are read directly from main memory, and all writes to a volatile variable are written directly to main memory, there are still situations where it is not enough to declare a variable volatile.</a:t>
            </a:r>
          </a:p>
          <a:p>
            <a:r>
              <a:rPr lang="en-US" sz="1200" b="0" i="0" kern="1200" dirty="0">
                <a:solidFill>
                  <a:srgbClr val="000000"/>
                </a:solidFill>
                <a:effectLst/>
                <a:latin typeface="Times New Roman" pitchFamily="16" charset="0"/>
                <a:ea typeface="ＭＳ Ｐゴシック" charset="-128"/>
                <a:cs typeface="ＭＳ Ｐゴシック" charset="-128"/>
              </a:rPr>
              <a:t>In the situation explained earlier where only Thread 1 writes to the shared counter variable, declaring the counter variable volatile is enough to make sure that Thread 2 always sees the latest written value.</a:t>
            </a:r>
          </a:p>
          <a:p>
            <a:r>
              <a:rPr lang="en-US" sz="1200" b="0" i="0" kern="1200" dirty="0">
                <a:solidFill>
                  <a:srgbClr val="000000"/>
                </a:solidFill>
                <a:effectLst/>
                <a:latin typeface="Times New Roman" pitchFamily="16" charset="0"/>
                <a:ea typeface="ＭＳ Ｐゴシック" charset="-128"/>
                <a:cs typeface="ＭＳ Ｐゴシック" charset="-128"/>
              </a:rPr>
              <a:t>In fact, multiple threads could even be writing to a shared volatile variable, and still have the correct value stored in main memory, if the new value written to the variable does not depend on its previous value. In other words, if a thread writing a value to the shared volatile variable does not first need to read its value to figure out its next value.</a:t>
            </a:r>
          </a:p>
          <a:p>
            <a:r>
              <a:rPr lang="en-US" sz="1200" b="0" i="0" kern="1200" dirty="0">
                <a:solidFill>
                  <a:srgbClr val="000000"/>
                </a:solidFill>
                <a:effectLst/>
                <a:latin typeface="Times New Roman" pitchFamily="16" charset="0"/>
                <a:ea typeface="ＭＳ Ｐゴシック" charset="-128"/>
                <a:cs typeface="ＭＳ Ｐゴシック" charset="-128"/>
              </a:rPr>
              <a:t>As soon as a thread needs to first read the value of a volatile variable, and based on that value generate a new value for the shared volatile variable, a volatile variable is no longer enough to guarantee correct visibility. The short time gap in between the reading of the volatile variable and the writing of its new value, creates an </a:t>
            </a:r>
            <a:r>
              <a:rPr lang="en-US" sz="1200" b="1" i="0" u="none" strike="noStrike" kern="1200" dirty="0">
                <a:solidFill>
                  <a:srgbClr val="000000"/>
                </a:solidFill>
                <a:effectLst/>
                <a:latin typeface="Times New Roman" pitchFamily="16" charset="0"/>
                <a:ea typeface="ＭＳ Ｐゴシック" charset="-128"/>
                <a:cs typeface="ＭＳ Ｐゴシック" charset="-128"/>
                <a:hlinkClick r:id="rId3"/>
              </a:rPr>
              <a:t>race condition</a:t>
            </a:r>
            <a:r>
              <a:rPr lang="en-US" sz="1200" b="0" i="0" kern="1200" dirty="0">
                <a:solidFill>
                  <a:srgbClr val="000000"/>
                </a:solidFill>
                <a:effectLst/>
                <a:latin typeface="Times New Roman" pitchFamily="16" charset="0"/>
                <a:ea typeface="ＭＳ Ｐゴシック" charset="-128"/>
                <a:cs typeface="ＭＳ Ｐゴシック" charset="-128"/>
              </a:rPr>
              <a:t> where multiple threads might read the same value of the volatile variable, generate a new value for the variable, and when writing the value back to main memory - overwrite each other's values.</a:t>
            </a:r>
          </a:p>
          <a:p>
            <a:r>
              <a:rPr lang="en-US" sz="1200" b="0" i="0" kern="1200" dirty="0">
                <a:solidFill>
                  <a:srgbClr val="000000"/>
                </a:solidFill>
                <a:effectLst/>
                <a:latin typeface="Times New Roman" pitchFamily="16" charset="0"/>
                <a:ea typeface="ＭＳ Ｐゴシック" charset="-128"/>
                <a:cs typeface="ＭＳ Ｐゴシック" charset="-128"/>
              </a:rPr>
              <a:t>The situation where multiple threads are incrementing the same counter is exactly such a situation where a volatile variable is not enough. The following sections explain this case in more detail.</a:t>
            </a:r>
          </a:p>
          <a:p>
            <a:r>
              <a:rPr lang="en-US" sz="1200" b="0" i="0" kern="1200" dirty="0">
                <a:solidFill>
                  <a:srgbClr val="000000"/>
                </a:solidFill>
                <a:effectLst/>
                <a:latin typeface="Times New Roman" pitchFamily="16" charset="0"/>
                <a:ea typeface="ＭＳ Ｐゴシック" charset="-128"/>
                <a:cs typeface="ＭＳ Ｐゴシック" charset="-128"/>
              </a:rPr>
              <a:t>Imagine if Thread 1 reads a shared counter variable with the value 0 into its CPU cache, increment it to 1 and not write the changed value back into main memory. Thread 2 could then read the same </a:t>
            </a:r>
            <a:r>
              <a:rPr lang="en-US" sz="1200" b="0" i="0" kern="1200" dirty="0" err="1">
                <a:solidFill>
                  <a:srgbClr val="000000"/>
                </a:solidFill>
                <a:effectLst/>
                <a:latin typeface="Times New Roman" pitchFamily="16" charset="0"/>
                <a:ea typeface="ＭＳ Ｐゴシック" charset="-128"/>
                <a:cs typeface="ＭＳ Ｐゴシック" charset="-128"/>
              </a:rPr>
              <a:t>countervariable</a:t>
            </a:r>
            <a:r>
              <a:rPr lang="en-US" sz="1200" b="0" i="0" kern="1200" dirty="0">
                <a:solidFill>
                  <a:srgbClr val="000000"/>
                </a:solidFill>
                <a:effectLst/>
                <a:latin typeface="Times New Roman" pitchFamily="16" charset="0"/>
                <a:ea typeface="ＭＳ Ｐゴシック" charset="-128"/>
                <a:cs typeface="ＭＳ Ｐゴシック" charset="-128"/>
              </a:rPr>
              <a:t> from main memory where the value of the variable is still 0, into its own CPU cache. Thread 2 could then also increment the counter to 1, and also not write it back to main memory. </a:t>
            </a:r>
            <a:endParaRPr lang="en-US" dirty="0"/>
          </a:p>
        </p:txBody>
      </p:sp>
      <p:sp>
        <p:nvSpPr>
          <p:cNvPr id="4" name="Slide Number Placeholder 3"/>
          <p:cNvSpPr>
            <a:spLocks noGrp="1"/>
          </p:cNvSpPr>
          <p:nvPr>
            <p:ph type="sldNum"/>
          </p:nvPr>
        </p:nvSpPr>
        <p:spPr/>
        <p:txBody>
          <a:bodyPr/>
          <a:lstStyle/>
          <a:p>
            <a:pPr>
              <a:defRPr/>
            </a:pPr>
            <a:fld id="{D364FDC8-A719-0044-BB93-2E4525EC66DE}" type="slidenum">
              <a:rPr lang="en-US" smtClean="0"/>
              <a:pPr>
                <a:defRPr/>
              </a:pPr>
              <a:t>86</a:t>
            </a:fld>
            <a:endParaRPr lang="en-US"/>
          </a:p>
        </p:txBody>
      </p:sp>
    </p:spTree>
    <p:extLst>
      <p:ext uri="{BB962C8B-B14F-4D97-AF65-F5344CB8AC3E}">
        <p14:creationId xmlns:p14="http://schemas.microsoft.com/office/powerpoint/2010/main" val="2777919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D364FDC8-A719-0044-BB93-2E4525EC66DE}" type="slidenum">
              <a:rPr lang="en-US" smtClean="0"/>
              <a:pPr>
                <a:defRPr/>
              </a:pPr>
              <a:t>101</a:t>
            </a:fld>
            <a:endParaRPr lang="en-US"/>
          </a:p>
        </p:txBody>
      </p:sp>
    </p:spTree>
    <p:extLst>
      <p:ext uri="{BB962C8B-B14F-4D97-AF65-F5344CB8AC3E}">
        <p14:creationId xmlns:p14="http://schemas.microsoft.com/office/powerpoint/2010/main" val="41125656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2.xml"/><Relationship Id="rId1" Type="http://schemas.openxmlformats.org/officeDocument/2006/relationships/themeOverride" Target="../theme/themeOverride1.xml"/><Relationship Id="rId5" Type="http://schemas.openxmlformats.org/officeDocument/2006/relationships/image" Target="../media/image7.jpe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slideMaster" Target="../slideMasters/slideMaster4.xml"/><Relationship Id="rId1" Type="http://schemas.openxmlformats.org/officeDocument/2006/relationships/vmlDrawing" Target="../drawings/vmlDrawing2.v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P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3" descr="GENI-logo-final"/>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4"/>
          <p:cNvSpPr>
            <a:spLocks noChangeArrowheads="1"/>
          </p:cNvSpPr>
          <p:nvPr userDrawn="1"/>
        </p:nvSpPr>
        <p:spPr bwMode="auto">
          <a:xfrm>
            <a:off x="482600" y="6577013"/>
            <a:ext cx="33083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buClr>
                <a:srgbClr val="000000"/>
              </a:buClr>
              <a:buSzPct val="100000"/>
              <a:buFont typeface="Times New Roman" charset="0"/>
              <a:buNone/>
            </a:pPr>
            <a:r>
              <a:rPr lang="en-US" sz="1000">
                <a:solidFill>
                  <a:schemeClr val="bg2"/>
                </a:solidFill>
                <a:ea typeface="Kozuka Gothic Pro L" charset="0"/>
                <a:cs typeface="Kozuka Gothic Pro L" charset="0"/>
              </a:rPr>
              <a:t>Sponsored by the National Science Foundation</a:t>
            </a:r>
          </a:p>
        </p:txBody>
      </p:sp>
      <p:pic>
        <p:nvPicPr>
          <p:cNvPr id="7" name="Picture 15" descr="nsf2"/>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268288" y="6573838"/>
            <a:ext cx="280987" cy="26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390" name="Rectangle 6"/>
          <p:cNvSpPr>
            <a:spLocks noGrp="1" noChangeArrowheads="1"/>
          </p:cNvSpPr>
          <p:nvPr>
            <p:ph type="ctrTitle"/>
          </p:nvPr>
        </p:nvSpPr>
        <p:spPr>
          <a:xfrm>
            <a:off x="685800" y="1447800"/>
            <a:ext cx="7772400" cy="1470025"/>
          </a:xfrm>
        </p:spPr>
        <p:txBody>
          <a:bodyPr/>
          <a:lstStyle>
            <a:lvl1pPr>
              <a:defRPr sz="3200">
                <a:solidFill>
                  <a:srgbClr val="1C1C1C"/>
                </a:solidFill>
              </a:defRPr>
            </a:lvl1pPr>
          </a:lstStyle>
          <a:p>
            <a:r>
              <a:rPr lang="en-US"/>
              <a:t>Click to edit Master title style</a:t>
            </a:r>
          </a:p>
        </p:txBody>
      </p:sp>
      <p:sp>
        <p:nvSpPr>
          <p:cNvPr id="16395" name="Rectangle 11"/>
          <p:cNvSpPr>
            <a:spLocks noGrp="1" noChangeArrowheads="1"/>
          </p:cNvSpPr>
          <p:nvPr>
            <p:ph type="subTitle" sz="quarter" idx="1"/>
          </p:nvPr>
        </p:nvSpPr>
        <p:spPr>
          <a:xfrm>
            <a:off x="2057400" y="4495800"/>
            <a:ext cx="6400800" cy="1752600"/>
          </a:xfrm>
        </p:spPr>
        <p:txBody>
          <a:bodyPr/>
          <a:lstStyle>
            <a:lvl1pPr marL="0" indent="0" algn="r">
              <a:buFontTx/>
              <a:buNone/>
              <a:defRPr>
                <a:solidFill>
                  <a:srgbClr val="4D4D4D"/>
                </a:solidFill>
              </a:defRPr>
            </a:lvl1pPr>
          </a:lstStyle>
          <a:p>
            <a:r>
              <a:rPr lang="en-US"/>
              <a:t>Click to edit Master subtitle style</a:t>
            </a:r>
          </a:p>
        </p:txBody>
      </p:sp>
    </p:spTree>
    <p:extLst>
      <p:ext uri="{BB962C8B-B14F-4D97-AF65-F5344CB8AC3E}">
        <p14:creationId xmlns:p14="http://schemas.microsoft.com/office/powerpoint/2010/main" val="355141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5019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5279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447800"/>
            <a:ext cx="41529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14478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39624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4545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0"/>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4478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14478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624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762500" y="39624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9995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4478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 y="39624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762500" y="1447800"/>
            <a:ext cx="41529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0851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pic>
        <p:nvPicPr>
          <p:cNvPr id="4" name="Picture 120" descr="title_blu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72125" y="0"/>
            <a:ext cx="357187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118" descr="plushp"/>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5549900" y="4087813"/>
            <a:ext cx="2486025" cy="1919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 name="Group 111"/>
          <p:cNvGrpSpPr>
            <a:grpSpLocks/>
          </p:cNvGrpSpPr>
          <p:nvPr userDrawn="1"/>
        </p:nvGrpSpPr>
        <p:grpSpPr bwMode="auto">
          <a:xfrm>
            <a:off x="0" y="0"/>
            <a:ext cx="5524500" cy="4800600"/>
            <a:chOff x="0" y="0"/>
            <a:chExt cx="3480" cy="3024"/>
          </a:xfrm>
        </p:grpSpPr>
        <p:sp>
          <p:nvSpPr>
            <p:cNvPr id="7" name="Rectangle 105"/>
            <p:cNvSpPr>
              <a:spLocks noChangeArrowheads="1"/>
            </p:cNvSpPr>
            <p:nvPr userDrawn="1"/>
          </p:nvSpPr>
          <p:spPr bwMode="ltGray">
            <a:xfrm>
              <a:off x="0" y="0"/>
              <a:ext cx="3480" cy="3024"/>
            </a:xfrm>
            <a:prstGeom prst="rect">
              <a:avLst/>
            </a:prstGeom>
            <a:solidFill>
              <a:srgbClr val="0071B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pic>
          <p:nvPicPr>
            <p:cNvPr id="8" name="Picture 109" descr="logo_bluesmall"/>
            <p:cNvPicPr>
              <a:picLocks noChangeAspect="1" noChangeArrowheads="1"/>
            </p:cNvPicPr>
            <p:nvPr userDrawn="1"/>
          </p:nvPicPr>
          <p:blipFill>
            <a:blip r:embed="rId5" cstate="email">
              <a:extLst>
                <a:ext uri="{28A0092B-C50C-407E-A947-70E740481C1C}">
                  <a14:useLocalDpi xmlns:a14="http://schemas.microsoft.com/office/drawing/2010/main" val="0"/>
                </a:ext>
              </a:extLst>
            </a:blip>
            <a:srcRect/>
            <a:stretch>
              <a:fillRect/>
            </a:stretch>
          </p:blipFill>
          <p:spPr bwMode="ltGray">
            <a:xfrm>
              <a:off x="127" y="165"/>
              <a:ext cx="489"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9" name="Text Box 117"/>
          <p:cNvSpPr txBox="1">
            <a:spLocks noChangeArrowheads="1"/>
          </p:cNvSpPr>
          <p:nvPr userDrawn="1"/>
        </p:nvSpPr>
        <p:spPr bwMode="auto">
          <a:xfrm>
            <a:off x="446088" y="6354763"/>
            <a:ext cx="6019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ct val="50000"/>
              </a:spcBef>
            </a:pPr>
            <a:r>
              <a:rPr lang="en-US" sz="900">
                <a:solidFill>
                  <a:srgbClr val="000000"/>
                </a:solidFill>
              </a:rPr>
              <a:t>© 2004 Hewlett-Packard Development Company, L.P. </a:t>
            </a:r>
            <a:br>
              <a:rPr lang="en-US" sz="900">
                <a:solidFill>
                  <a:srgbClr val="000000"/>
                </a:solidFill>
              </a:rPr>
            </a:br>
            <a:r>
              <a:rPr lang="en-US" sz="900">
                <a:solidFill>
                  <a:srgbClr val="000000"/>
                </a:solidFill>
              </a:rPr>
              <a:t>The information contained herein is subject to change without notice </a:t>
            </a:r>
          </a:p>
        </p:txBody>
      </p:sp>
      <p:sp>
        <p:nvSpPr>
          <p:cNvPr id="5124" name="Rectangle 4"/>
          <p:cNvSpPr>
            <a:spLocks noGrp="1" noChangeArrowheads="1"/>
          </p:cNvSpPr>
          <p:nvPr>
            <p:ph type="subTitle" idx="1"/>
          </p:nvPr>
        </p:nvSpPr>
        <p:spPr>
          <a:xfrm>
            <a:off x="428625" y="5373688"/>
            <a:ext cx="4570413" cy="914400"/>
          </a:xfrm>
        </p:spPr>
        <p:txBody>
          <a:bodyPr/>
          <a:lstStyle>
            <a:lvl1pPr marL="0" indent="0">
              <a:spcBef>
                <a:spcPct val="10000"/>
              </a:spcBef>
              <a:buFontTx/>
              <a:buNone/>
              <a:defRPr sz="2000">
                <a:solidFill>
                  <a:srgbClr val="000000"/>
                </a:solidFill>
                <a:latin typeface="Futura Hv" pitchFamily="34" charset="0"/>
              </a:defRPr>
            </a:lvl1pPr>
          </a:lstStyle>
          <a:p>
            <a:r>
              <a:rPr lang="en-US"/>
              <a:t>Click to edit Master subtitle style</a:t>
            </a:r>
          </a:p>
        </p:txBody>
      </p:sp>
      <p:sp>
        <p:nvSpPr>
          <p:cNvPr id="5125" name="Rectangle 5"/>
          <p:cNvSpPr>
            <a:spLocks noGrp="1" noChangeArrowheads="1"/>
          </p:cNvSpPr>
          <p:nvPr>
            <p:ph type="ctrTitle"/>
          </p:nvPr>
        </p:nvSpPr>
        <p:spPr>
          <a:xfrm>
            <a:off x="428625" y="1143000"/>
            <a:ext cx="4829175" cy="2968625"/>
          </a:xfrm>
        </p:spPr>
        <p:txBody>
          <a:bodyPr/>
          <a:lstStyle>
            <a:lvl1pPr>
              <a:defRPr sz="4400">
                <a:latin typeface="Futura Lt" pitchFamily="34" charset="0"/>
              </a:defRPr>
            </a:lvl1pPr>
          </a:lstStyle>
          <a:p>
            <a:r>
              <a:rPr lang="en-US"/>
              <a:t>Click to edit Master title style</a:t>
            </a:r>
          </a:p>
        </p:txBody>
      </p:sp>
    </p:spTree>
    <p:extLst>
      <p:ext uri="{BB962C8B-B14F-4D97-AF65-F5344CB8AC3E}">
        <p14:creationId xmlns:p14="http://schemas.microsoft.com/office/powerpoint/2010/main" val="4213047237"/>
      </p:ext>
    </p:extLst>
  </p:cSld>
  <p:clrMapOvr>
    <a:overrideClrMapping bg1="dk2" tx1="lt1" bg2="dk1"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April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Emergent (Mis)behavior vs. Complex Software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E357E2BD-2DA5-A445-8F19-F2EA8A0FF227}" type="slidenum">
              <a:rPr lang="en-US"/>
              <a:pPr>
                <a:defRPr/>
              </a:pPr>
              <a:t>‹#›</a:t>
            </a:fld>
            <a:endParaRPr lang="en-US"/>
          </a:p>
        </p:txBody>
      </p:sp>
    </p:spTree>
    <p:extLst>
      <p:ext uri="{BB962C8B-B14F-4D97-AF65-F5344CB8AC3E}">
        <p14:creationId xmlns:p14="http://schemas.microsoft.com/office/powerpoint/2010/main" val="148679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April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Emergent (Mis)behavior vs. Complex Software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60019738-FCA1-B644-91BF-AFB9F629EDF7}" type="slidenum">
              <a:rPr lang="en-US"/>
              <a:pPr>
                <a:defRPr/>
              </a:pPr>
              <a:t>‹#›</a:t>
            </a:fld>
            <a:endParaRPr lang="en-US"/>
          </a:p>
        </p:txBody>
      </p:sp>
    </p:spTree>
    <p:extLst>
      <p:ext uri="{BB962C8B-B14F-4D97-AF65-F5344CB8AC3E}">
        <p14:creationId xmlns:p14="http://schemas.microsoft.com/office/powerpoint/2010/main" val="2641787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9100" y="1447800"/>
            <a:ext cx="4151313"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2813" y="1447800"/>
            <a:ext cx="4151312"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April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Emergent (Mis)behavior vs. Complex Software Systems</a:t>
            </a:r>
          </a:p>
        </p:txBody>
      </p:sp>
      <p:sp>
        <p:nvSpPr>
          <p:cNvPr id="7" name="Rectangle 6"/>
          <p:cNvSpPr>
            <a:spLocks noGrp="1" noChangeArrowheads="1"/>
          </p:cNvSpPr>
          <p:nvPr>
            <p:ph type="sldNum" sz="quarter" idx="12"/>
          </p:nvPr>
        </p:nvSpPr>
        <p:spPr>
          <a:ln/>
        </p:spPr>
        <p:txBody>
          <a:bodyPr/>
          <a:lstStyle>
            <a:lvl1pPr>
              <a:defRPr/>
            </a:lvl1pPr>
          </a:lstStyle>
          <a:p>
            <a:pPr>
              <a:defRPr/>
            </a:pPr>
            <a:fld id="{F480915E-5202-E440-A279-0C713000F601}" type="slidenum">
              <a:rPr lang="en-US"/>
              <a:pPr>
                <a:defRPr/>
              </a:pPr>
              <a:t>‹#›</a:t>
            </a:fld>
            <a:endParaRPr lang="en-US"/>
          </a:p>
        </p:txBody>
      </p:sp>
    </p:spTree>
    <p:extLst>
      <p:ext uri="{BB962C8B-B14F-4D97-AF65-F5344CB8AC3E}">
        <p14:creationId xmlns:p14="http://schemas.microsoft.com/office/powerpoint/2010/main" val="3728055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April 2006</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Emergent (Mis)behavior vs. Complex Software Systems</a:t>
            </a:r>
          </a:p>
        </p:txBody>
      </p:sp>
      <p:sp>
        <p:nvSpPr>
          <p:cNvPr id="9" name="Rectangle 6"/>
          <p:cNvSpPr>
            <a:spLocks noGrp="1" noChangeArrowheads="1"/>
          </p:cNvSpPr>
          <p:nvPr>
            <p:ph type="sldNum" sz="quarter" idx="12"/>
          </p:nvPr>
        </p:nvSpPr>
        <p:spPr>
          <a:ln/>
        </p:spPr>
        <p:txBody>
          <a:bodyPr/>
          <a:lstStyle>
            <a:lvl1pPr>
              <a:defRPr/>
            </a:lvl1pPr>
          </a:lstStyle>
          <a:p>
            <a:pPr>
              <a:defRPr/>
            </a:pPr>
            <a:fld id="{DC39B3F2-1806-614D-BD13-B7560753B33B}" type="slidenum">
              <a:rPr lang="en-US"/>
              <a:pPr>
                <a:defRPr/>
              </a:pPr>
              <a:t>‹#›</a:t>
            </a:fld>
            <a:endParaRPr lang="en-US"/>
          </a:p>
        </p:txBody>
      </p:sp>
    </p:spTree>
    <p:extLst>
      <p:ext uri="{BB962C8B-B14F-4D97-AF65-F5344CB8AC3E}">
        <p14:creationId xmlns:p14="http://schemas.microsoft.com/office/powerpoint/2010/main" val="1574359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86526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April 2006</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Emergent (Mis)behavior vs. Complex Software Systems</a:t>
            </a:r>
          </a:p>
        </p:txBody>
      </p:sp>
      <p:sp>
        <p:nvSpPr>
          <p:cNvPr id="5" name="Rectangle 6"/>
          <p:cNvSpPr>
            <a:spLocks noGrp="1" noChangeArrowheads="1"/>
          </p:cNvSpPr>
          <p:nvPr>
            <p:ph type="sldNum" sz="quarter" idx="12"/>
          </p:nvPr>
        </p:nvSpPr>
        <p:spPr>
          <a:ln/>
        </p:spPr>
        <p:txBody>
          <a:bodyPr/>
          <a:lstStyle>
            <a:lvl1pPr>
              <a:defRPr/>
            </a:lvl1pPr>
          </a:lstStyle>
          <a:p>
            <a:pPr>
              <a:defRPr/>
            </a:pPr>
            <a:fld id="{121A9155-70BE-1340-A8AB-AF1687FCE835}" type="slidenum">
              <a:rPr lang="en-US"/>
              <a:pPr>
                <a:defRPr/>
              </a:pPr>
              <a:t>‹#›</a:t>
            </a:fld>
            <a:endParaRPr lang="en-US"/>
          </a:p>
        </p:txBody>
      </p:sp>
    </p:spTree>
    <p:extLst>
      <p:ext uri="{BB962C8B-B14F-4D97-AF65-F5344CB8AC3E}">
        <p14:creationId xmlns:p14="http://schemas.microsoft.com/office/powerpoint/2010/main" val="36995453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April 2006</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Emergent (Mis)behavior vs. Complex Software Systems</a:t>
            </a:r>
          </a:p>
        </p:txBody>
      </p:sp>
      <p:sp>
        <p:nvSpPr>
          <p:cNvPr id="4" name="Rectangle 6"/>
          <p:cNvSpPr>
            <a:spLocks noGrp="1" noChangeArrowheads="1"/>
          </p:cNvSpPr>
          <p:nvPr>
            <p:ph type="sldNum" sz="quarter" idx="12"/>
          </p:nvPr>
        </p:nvSpPr>
        <p:spPr>
          <a:ln/>
        </p:spPr>
        <p:txBody>
          <a:bodyPr/>
          <a:lstStyle>
            <a:lvl1pPr>
              <a:defRPr/>
            </a:lvl1pPr>
          </a:lstStyle>
          <a:p>
            <a:pPr>
              <a:defRPr/>
            </a:pPr>
            <a:fld id="{15E3875B-3C75-F34B-A4BA-56FEBFBB6580}" type="slidenum">
              <a:rPr lang="en-US"/>
              <a:pPr>
                <a:defRPr/>
              </a:pPr>
              <a:t>‹#›</a:t>
            </a:fld>
            <a:endParaRPr lang="en-US"/>
          </a:p>
        </p:txBody>
      </p:sp>
    </p:spTree>
    <p:extLst>
      <p:ext uri="{BB962C8B-B14F-4D97-AF65-F5344CB8AC3E}">
        <p14:creationId xmlns:p14="http://schemas.microsoft.com/office/powerpoint/2010/main" val="33803310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April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Emergent (Mis)behavior vs. Complex Software Systems</a:t>
            </a:r>
          </a:p>
        </p:txBody>
      </p:sp>
      <p:sp>
        <p:nvSpPr>
          <p:cNvPr id="7" name="Rectangle 6"/>
          <p:cNvSpPr>
            <a:spLocks noGrp="1" noChangeArrowheads="1"/>
          </p:cNvSpPr>
          <p:nvPr>
            <p:ph type="sldNum" sz="quarter" idx="12"/>
          </p:nvPr>
        </p:nvSpPr>
        <p:spPr>
          <a:ln/>
        </p:spPr>
        <p:txBody>
          <a:bodyPr/>
          <a:lstStyle>
            <a:lvl1pPr>
              <a:defRPr/>
            </a:lvl1pPr>
          </a:lstStyle>
          <a:p>
            <a:pPr>
              <a:defRPr/>
            </a:pPr>
            <a:fld id="{99AB58BA-5593-8942-BA9A-A10BC789DF27}" type="slidenum">
              <a:rPr lang="en-US"/>
              <a:pPr>
                <a:defRPr/>
              </a:pPr>
              <a:t>‹#›</a:t>
            </a:fld>
            <a:endParaRPr lang="en-US"/>
          </a:p>
        </p:txBody>
      </p:sp>
    </p:spTree>
    <p:extLst>
      <p:ext uri="{BB962C8B-B14F-4D97-AF65-F5344CB8AC3E}">
        <p14:creationId xmlns:p14="http://schemas.microsoft.com/office/powerpoint/2010/main" val="31686762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April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Emergent (Mis)behavior vs. Complex Software Systems</a:t>
            </a:r>
          </a:p>
        </p:txBody>
      </p:sp>
      <p:sp>
        <p:nvSpPr>
          <p:cNvPr id="7" name="Rectangle 6"/>
          <p:cNvSpPr>
            <a:spLocks noGrp="1" noChangeArrowheads="1"/>
          </p:cNvSpPr>
          <p:nvPr>
            <p:ph type="sldNum" sz="quarter" idx="12"/>
          </p:nvPr>
        </p:nvSpPr>
        <p:spPr>
          <a:ln/>
        </p:spPr>
        <p:txBody>
          <a:bodyPr/>
          <a:lstStyle>
            <a:lvl1pPr>
              <a:defRPr/>
            </a:lvl1pPr>
          </a:lstStyle>
          <a:p>
            <a:pPr>
              <a:defRPr/>
            </a:pPr>
            <a:fld id="{B3BC5340-EA04-2E45-9068-6E037DB11CF9}" type="slidenum">
              <a:rPr lang="en-US"/>
              <a:pPr>
                <a:defRPr/>
              </a:pPr>
              <a:t>‹#›</a:t>
            </a:fld>
            <a:endParaRPr lang="en-US"/>
          </a:p>
        </p:txBody>
      </p:sp>
    </p:spTree>
    <p:extLst>
      <p:ext uri="{BB962C8B-B14F-4D97-AF65-F5344CB8AC3E}">
        <p14:creationId xmlns:p14="http://schemas.microsoft.com/office/powerpoint/2010/main" val="34412311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April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Emergent (Mis)behavior vs. Complex Software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7280CAC3-085E-6748-B252-8A03644E36C1}" type="slidenum">
              <a:rPr lang="en-US"/>
              <a:pPr>
                <a:defRPr/>
              </a:pPr>
              <a:t>‹#›</a:t>
            </a:fld>
            <a:endParaRPr lang="en-US"/>
          </a:p>
        </p:txBody>
      </p:sp>
    </p:spTree>
    <p:extLst>
      <p:ext uri="{BB962C8B-B14F-4D97-AF65-F5344CB8AC3E}">
        <p14:creationId xmlns:p14="http://schemas.microsoft.com/office/powerpoint/2010/main" val="35417276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1163" y="114300"/>
            <a:ext cx="2112962" cy="63611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9100" y="114300"/>
            <a:ext cx="6189663" cy="63611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April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Emergent (Mis)behavior vs. Complex Software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F04A4157-E1A8-1245-B7F8-D0F2DFCCE07D}" type="slidenum">
              <a:rPr lang="en-US"/>
              <a:pPr>
                <a:defRPr/>
              </a:pPr>
              <a:t>‹#›</a:t>
            </a:fld>
            <a:endParaRPr lang="en-US"/>
          </a:p>
        </p:txBody>
      </p:sp>
    </p:spTree>
    <p:extLst>
      <p:ext uri="{BB962C8B-B14F-4D97-AF65-F5344CB8AC3E}">
        <p14:creationId xmlns:p14="http://schemas.microsoft.com/office/powerpoint/2010/main" val="18777279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Text Box 4"/>
          <p:cNvSpPr txBox="1">
            <a:spLocks noChangeArrowheads="1"/>
          </p:cNvSpPr>
          <p:nvPr/>
        </p:nvSpPr>
        <p:spPr bwMode="invGray">
          <a:xfrm>
            <a:off x="465138" y="6376988"/>
            <a:ext cx="6019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900">
                <a:solidFill>
                  <a:srgbClr val="FFFFFF"/>
                </a:solidFill>
              </a:rPr>
              <a:t>© 2006 Hewlett-Packard Development Company, L.P.</a:t>
            </a:r>
            <a:br>
              <a:rPr lang="en-US" sz="900">
                <a:solidFill>
                  <a:srgbClr val="FFFFFF"/>
                </a:solidFill>
              </a:rPr>
            </a:br>
            <a:r>
              <a:rPr lang="en-US" sz="900">
                <a:solidFill>
                  <a:srgbClr val="FFFFFF"/>
                </a:solidFill>
              </a:rPr>
              <a:t>The information contained herein is subject to change without notice </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
          <a:xfrm>
            <a:off x="0" y="4838700"/>
            <a:ext cx="9151938" cy="800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pic>
      <p:sp>
        <p:nvSpPr>
          <p:cNvPr id="10242" name="Rectangle 2"/>
          <p:cNvSpPr>
            <a:spLocks noGrp="1" noChangeArrowheads="1"/>
          </p:cNvSpPr>
          <p:nvPr>
            <p:ph type="subTitle" idx="1"/>
          </p:nvPr>
        </p:nvSpPr>
        <p:spPr bwMode="invGray">
          <a:xfrm>
            <a:off x="433388" y="3741738"/>
            <a:ext cx="4570412" cy="914400"/>
          </a:xfrm>
        </p:spPr>
        <p:txBody>
          <a:bodyPr/>
          <a:lstStyle>
            <a:lvl1pPr marL="0" indent="0">
              <a:buFontTx/>
              <a:buNone/>
              <a:defRPr sz="2000">
                <a:solidFill>
                  <a:schemeClr val="bg1"/>
                </a:solidFill>
                <a:latin typeface="Futura Hv" pitchFamily="34" charset="0"/>
              </a:defRPr>
            </a:lvl1pPr>
          </a:lstStyle>
          <a:p>
            <a:r>
              <a:rPr lang="en-US"/>
              <a:t>Click to edit Master subtitle style</a:t>
            </a:r>
          </a:p>
        </p:txBody>
      </p:sp>
      <p:sp>
        <p:nvSpPr>
          <p:cNvPr id="10243" name="Rectangle 3"/>
          <p:cNvSpPr>
            <a:spLocks noGrp="1" noChangeArrowheads="1"/>
          </p:cNvSpPr>
          <p:nvPr>
            <p:ph type="ctrTitle"/>
          </p:nvPr>
        </p:nvSpPr>
        <p:spPr bwMode="invGray">
          <a:xfrm>
            <a:off x="441325" y="274638"/>
            <a:ext cx="4551363" cy="3059112"/>
          </a:xfrm>
        </p:spPr>
        <p:txBody>
          <a:bodyPr/>
          <a:lstStyle>
            <a:lvl1pPr>
              <a:defRPr sz="4400">
                <a:solidFill>
                  <a:schemeClr val="bg1"/>
                </a:solidFill>
                <a:latin typeface="Futura Lt" pitchFamily="34" charset="0"/>
              </a:defRPr>
            </a:lvl1pPr>
          </a:lstStyle>
          <a:p>
            <a:r>
              <a:rPr lang="en-US"/>
              <a:t>Click to edit Master title style</a:t>
            </a:r>
          </a:p>
        </p:txBody>
      </p:sp>
    </p:spTree>
    <p:extLst>
      <p:ext uri="{BB962C8B-B14F-4D97-AF65-F5344CB8AC3E}">
        <p14:creationId xmlns:p14="http://schemas.microsoft.com/office/powerpoint/2010/main" val="32818840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31997EE2-B679-3F42-B4D8-6C460E8816BA}" type="slidenum">
              <a:rPr lang="en-US"/>
              <a:pPr>
                <a:defRPr/>
              </a:pPr>
              <a:t>‹#›</a:t>
            </a:fld>
            <a:endParaRPr lang="en-US"/>
          </a:p>
        </p:txBody>
      </p:sp>
      <p:sp>
        <p:nvSpPr>
          <p:cNvPr id="5" name="Rectangle 8"/>
          <p:cNvSpPr>
            <a:spLocks noGrp="1" noChangeArrowheads="1"/>
          </p:cNvSpPr>
          <p:nvPr>
            <p:ph type="dt" sz="half" idx="11"/>
          </p:nvPr>
        </p:nvSpPr>
        <p:spPr>
          <a:ln/>
        </p:spPr>
        <p:txBody>
          <a:bodyPr/>
          <a:lstStyle>
            <a:lvl1pPr>
              <a:defRPr/>
            </a:lvl1pPr>
          </a:lstStyle>
          <a:p>
            <a:pPr>
              <a:defRPr/>
            </a:pPr>
            <a:endParaRPr lang="en-US"/>
          </a:p>
        </p:txBody>
      </p:sp>
      <p:sp>
        <p:nvSpPr>
          <p:cNvPr id="6"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272532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2D3C7ADD-9951-444C-9E60-F3901B6F3DB6}" type="slidenum">
              <a:rPr lang="en-US"/>
              <a:pPr>
                <a:defRPr/>
              </a:pPr>
              <a:t>‹#›</a:t>
            </a:fld>
            <a:endParaRPr lang="en-US"/>
          </a:p>
        </p:txBody>
      </p:sp>
      <p:sp>
        <p:nvSpPr>
          <p:cNvPr id="5" name="Rectangle 8"/>
          <p:cNvSpPr>
            <a:spLocks noGrp="1" noChangeArrowheads="1"/>
          </p:cNvSpPr>
          <p:nvPr>
            <p:ph type="dt" sz="half" idx="11"/>
          </p:nvPr>
        </p:nvSpPr>
        <p:spPr>
          <a:ln/>
        </p:spPr>
        <p:txBody>
          <a:bodyPr/>
          <a:lstStyle>
            <a:lvl1pPr>
              <a:defRPr/>
            </a:lvl1pPr>
          </a:lstStyle>
          <a:p>
            <a:pPr>
              <a:defRPr/>
            </a:pPr>
            <a:endParaRPr lang="en-US"/>
          </a:p>
        </p:txBody>
      </p:sp>
      <p:sp>
        <p:nvSpPr>
          <p:cNvPr id="6"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711354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0050" y="1447800"/>
            <a:ext cx="4059238" cy="4632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1688" y="1447800"/>
            <a:ext cx="4060825" cy="4632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sldNum" sz="quarter" idx="10"/>
          </p:nvPr>
        </p:nvSpPr>
        <p:spPr>
          <a:ln/>
        </p:spPr>
        <p:txBody>
          <a:bodyPr/>
          <a:lstStyle>
            <a:lvl1pPr>
              <a:defRPr/>
            </a:lvl1pPr>
          </a:lstStyle>
          <a:p>
            <a:pPr>
              <a:defRPr/>
            </a:pPr>
            <a:fld id="{AD06BA63-8435-6C41-BA8B-633F39F5623B}" type="slidenum">
              <a:rPr lang="en-US"/>
              <a:pPr>
                <a:defRPr/>
              </a:pPr>
              <a:t>‹#›</a:t>
            </a:fld>
            <a:endParaRPr lang="en-US"/>
          </a:p>
        </p:txBody>
      </p:sp>
      <p:sp>
        <p:nvSpPr>
          <p:cNvPr id="6" name="Rectangle 8"/>
          <p:cNvSpPr>
            <a:spLocks noGrp="1" noChangeArrowheads="1"/>
          </p:cNvSpPr>
          <p:nvPr>
            <p:ph type="dt" sz="half" idx="11"/>
          </p:nvPr>
        </p:nvSpPr>
        <p:spPr>
          <a:ln/>
        </p:spPr>
        <p:txBody>
          <a:bodyPr/>
          <a:lstStyle>
            <a:lvl1pPr>
              <a:defRPr/>
            </a:lvl1pPr>
          </a:lstStyle>
          <a:p>
            <a:pPr>
              <a:defRPr/>
            </a:pPr>
            <a:endParaRPr lang="en-US"/>
          </a:p>
        </p:txBody>
      </p:sp>
      <p:sp>
        <p:nvSpPr>
          <p:cNvPr id="7"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12055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719806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sldNum" sz="quarter" idx="10"/>
          </p:nvPr>
        </p:nvSpPr>
        <p:spPr>
          <a:ln/>
        </p:spPr>
        <p:txBody>
          <a:bodyPr/>
          <a:lstStyle>
            <a:lvl1pPr>
              <a:defRPr/>
            </a:lvl1pPr>
          </a:lstStyle>
          <a:p>
            <a:pPr>
              <a:defRPr/>
            </a:pPr>
            <a:fld id="{B4524B29-22BA-1143-89B1-F871CBCA3882}" type="slidenum">
              <a:rPr lang="en-US"/>
              <a:pPr>
                <a:defRPr/>
              </a:pPr>
              <a:t>‹#›</a:t>
            </a:fld>
            <a:endParaRPr lang="en-US"/>
          </a:p>
        </p:txBody>
      </p:sp>
      <p:sp>
        <p:nvSpPr>
          <p:cNvPr id="8" name="Rectangle 8"/>
          <p:cNvSpPr>
            <a:spLocks noGrp="1" noChangeArrowheads="1"/>
          </p:cNvSpPr>
          <p:nvPr>
            <p:ph type="dt" sz="half" idx="11"/>
          </p:nvPr>
        </p:nvSpPr>
        <p:spPr>
          <a:ln/>
        </p:spPr>
        <p:txBody>
          <a:bodyPr/>
          <a:lstStyle>
            <a:lvl1pPr>
              <a:defRPr/>
            </a:lvl1pPr>
          </a:lstStyle>
          <a:p>
            <a:pPr>
              <a:defRPr/>
            </a:pPr>
            <a:endParaRPr lang="en-US"/>
          </a:p>
        </p:txBody>
      </p:sp>
      <p:sp>
        <p:nvSpPr>
          <p:cNvPr id="9"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541736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sldNum" sz="quarter" idx="10"/>
          </p:nvPr>
        </p:nvSpPr>
        <p:spPr>
          <a:ln/>
        </p:spPr>
        <p:txBody>
          <a:bodyPr/>
          <a:lstStyle>
            <a:lvl1pPr>
              <a:defRPr/>
            </a:lvl1pPr>
          </a:lstStyle>
          <a:p>
            <a:pPr>
              <a:defRPr/>
            </a:pPr>
            <a:fld id="{816F7A73-AD3B-7646-9D53-D11B28C63372}" type="slidenum">
              <a:rPr lang="en-US"/>
              <a:pPr>
                <a:defRPr/>
              </a:pPr>
              <a:t>‹#›</a:t>
            </a:fld>
            <a:endParaRPr lang="en-US"/>
          </a:p>
        </p:txBody>
      </p:sp>
      <p:sp>
        <p:nvSpPr>
          <p:cNvPr id="4" name="Rectangle 8"/>
          <p:cNvSpPr>
            <a:spLocks noGrp="1" noChangeArrowheads="1"/>
          </p:cNvSpPr>
          <p:nvPr>
            <p:ph type="dt" sz="half" idx="11"/>
          </p:nvPr>
        </p:nvSpPr>
        <p:spPr>
          <a:ln/>
        </p:spPr>
        <p:txBody>
          <a:bodyPr/>
          <a:lstStyle>
            <a:lvl1pPr>
              <a:defRPr/>
            </a:lvl1pPr>
          </a:lstStyle>
          <a:p>
            <a:pPr>
              <a:defRPr/>
            </a:pPr>
            <a:endParaRPr lang="en-US"/>
          </a:p>
        </p:txBody>
      </p:sp>
      <p:sp>
        <p:nvSpPr>
          <p:cNvPr id="5"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488267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72C5573E-A00C-214C-B53C-6A8ED0BD0968}" type="slidenum">
              <a:rPr lang="en-US"/>
              <a:pPr>
                <a:defRPr/>
              </a:pPr>
              <a:t>‹#›</a:t>
            </a:fld>
            <a:endParaRPr lang="en-US"/>
          </a:p>
        </p:txBody>
      </p:sp>
      <p:sp>
        <p:nvSpPr>
          <p:cNvPr id="3" name="Rectangle 8"/>
          <p:cNvSpPr>
            <a:spLocks noGrp="1" noChangeArrowheads="1"/>
          </p:cNvSpPr>
          <p:nvPr>
            <p:ph type="dt" sz="half" idx="11"/>
          </p:nvPr>
        </p:nvSpPr>
        <p:spPr>
          <a:ln/>
        </p:spPr>
        <p:txBody>
          <a:bodyPr/>
          <a:lstStyle>
            <a:lvl1pPr>
              <a:defRPr/>
            </a:lvl1pPr>
          </a:lstStyle>
          <a:p>
            <a:pPr>
              <a:defRPr/>
            </a:pPr>
            <a:endParaRPr lang="en-US"/>
          </a:p>
        </p:txBody>
      </p:sp>
      <p:sp>
        <p:nvSpPr>
          <p:cNvPr id="4"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860218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ABE585CD-01CA-574E-9CC3-FE07481B13A5}" type="slidenum">
              <a:rPr lang="en-US"/>
              <a:pPr>
                <a:defRPr/>
              </a:pPr>
              <a:t>‹#›</a:t>
            </a:fld>
            <a:endParaRPr lang="en-US"/>
          </a:p>
        </p:txBody>
      </p:sp>
      <p:sp>
        <p:nvSpPr>
          <p:cNvPr id="6" name="Rectangle 8"/>
          <p:cNvSpPr>
            <a:spLocks noGrp="1" noChangeArrowheads="1"/>
          </p:cNvSpPr>
          <p:nvPr>
            <p:ph type="dt" sz="half" idx="11"/>
          </p:nvPr>
        </p:nvSpPr>
        <p:spPr>
          <a:ln/>
        </p:spPr>
        <p:txBody>
          <a:bodyPr/>
          <a:lstStyle>
            <a:lvl1pPr>
              <a:defRPr/>
            </a:lvl1pPr>
          </a:lstStyle>
          <a:p>
            <a:pPr>
              <a:defRPr/>
            </a:pPr>
            <a:endParaRPr lang="en-US"/>
          </a:p>
        </p:txBody>
      </p:sp>
      <p:sp>
        <p:nvSpPr>
          <p:cNvPr id="7"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029555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52A883F4-D0DD-EE4A-938D-515FA94B6007}" type="slidenum">
              <a:rPr lang="en-US"/>
              <a:pPr>
                <a:defRPr/>
              </a:pPr>
              <a:t>‹#›</a:t>
            </a:fld>
            <a:endParaRPr lang="en-US"/>
          </a:p>
        </p:txBody>
      </p:sp>
      <p:sp>
        <p:nvSpPr>
          <p:cNvPr id="6" name="Rectangle 8"/>
          <p:cNvSpPr>
            <a:spLocks noGrp="1" noChangeArrowheads="1"/>
          </p:cNvSpPr>
          <p:nvPr>
            <p:ph type="dt" sz="half" idx="11"/>
          </p:nvPr>
        </p:nvSpPr>
        <p:spPr>
          <a:ln/>
        </p:spPr>
        <p:txBody>
          <a:bodyPr/>
          <a:lstStyle>
            <a:lvl1pPr>
              <a:defRPr/>
            </a:lvl1pPr>
          </a:lstStyle>
          <a:p>
            <a:pPr>
              <a:defRPr/>
            </a:pPr>
            <a:endParaRPr lang="en-US"/>
          </a:p>
        </p:txBody>
      </p:sp>
      <p:sp>
        <p:nvSpPr>
          <p:cNvPr id="7"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289788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AAA602BC-BC7C-1043-B080-6C8FB2BBB606}" type="slidenum">
              <a:rPr lang="en-US"/>
              <a:pPr>
                <a:defRPr/>
              </a:pPr>
              <a:t>‹#›</a:t>
            </a:fld>
            <a:endParaRPr lang="en-US"/>
          </a:p>
        </p:txBody>
      </p:sp>
      <p:sp>
        <p:nvSpPr>
          <p:cNvPr id="5" name="Rectangle 8"/>
          <p:cNvSpPr>
            <a:spLocks noGrp="1" noChangeArrowheads="1"/>
          </p:cNvSpPr>
          <p:nvPr>
            <p:ph type="dt" sz="half" idx="11"/>
          </p:nvPr>
        </p:nvSpPr>
        <p:spPr>
          <a:ln/>
        </p:spPr>
        <p:txBody>
          <a:bodyPr/>
          <a:lstStyle>
            <a:lvl1pPr>
              <a:defRPr/>
            </a:lvl1pPr>
          </a:lstStyle>
          <a:p>
            <a:pPr>
              <a:defRPr/>
            </a:pPr>
            <a:endParaRPr lang="en-US"/>
          </a:p>
        </p:txBody>
      </p:sp>
      <p:sp>
        <p:nvSpPr>
          <p:cNvPr id="6"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213689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5588" y="114300"/>
            <a:ext cx="2068512" cy="59658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0050" y="114300"/>
            <a:ext cx="6053138" cy="59658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14B4E6DE-539C-8B47-A3BE-ADF8E0BD9122}" type="slidenum">
              <a:rPr lang="en-US"/>
              <a:pPr>
                <a:defRPr/>
              </a:pPr>
              <a:t>‹#›</a:t>
            </a:fld>
            <a:endParaRPr lang="en-US"/>
          </a:p>
        </p:txBody>
      </p:sp>
      <p:sp>
        <p:nvSpPr>
          <p:cNvPr id="5" name="Rectangle 8"/>
          <p:cNvSpPr>
            <a:spLocks noGrp="1" noChangeArrowheads="1"/>
          </p:cNvSpPr>
          <p:nvPr>
            <p:ph type="dt" sz="half" idx="11"/>
          </p:nvPr>
        </p:nvSpPr>
        <p:spPr>
          <a:ln/>
        </p:spPr>
        <p:txBody>
          <a:bodyPr/>
          <a:lstStyle>
            <a:lvl1pPr>
              <a:defRPr/>
            </a:lvl1pPr>
          </a:lstStyle>
          <a:p>
            <a:pPr>
              <a:defRPr/>
            </a:pPr>
            <a:endParaRPr lang="en-US"/>
          </a:p>
        </p:txBody>
      </p:sp>
      <p:sp>
        <p:nvSpPr>
          <p:cNvPr id="6"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715213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28625" y="114300"/>
            <a:ext cx="8245475" cy="1143000"/>
          </a:xfrm>
        </p:spPr>
        <p:txBody>
          <a:bodyPr/>
          <a:lstStyle/>
          <a:p>
            <a:r>
              <a:rPr lang="en-US"/>
              <a:t>Click to edit Master title style</a:t>
            </a:r>
          </a:p>
        </p:txBody>
      </p:sp>
      <p:sp>
        <p:nvSpPr>
          <p:cNvPr id="3" name="Text Placeholder 2"/>
          <p:cNvSpPr>
            <a:spLocks noGrp="1"/>
          </p:cNvSpPr>
          <p:nvPr>
            <p:ph type="body" sz="half" idx="1"/>
          </p:nvPr>
        </p:nvSpPr>
        <p:spPr>
          <a:xfrm>
            <a:off x="400050" y="1447800"/>
            <a:ext cx="4059238" cy="4632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1688" y="1447800"/>
            <a:ext cx="4060825" cy="2239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1688" y="3840163"/>
            <a:ext cx="4060825" cy="2239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sldNum" sz="quarter" idx="10"/>
          </p:nvPr>
        </p:nvSpPr>
        <p:spPr>
          <a:ln/>
        </p:spPr>
        <p:txBody>
          <a:bodyPr/>
          <a:lstStyle>
            <a:lvl1pPr>
              <a:defRPr/>
            </a:lvl1pPr>
          </a:lstStyle>
          <a:p>
            <a:pPr>
              <a:defRPr/>
            </a:pPr>
            <a:fld id="{54FE684B-1579-C344-A323-084ECBFD060B}" type="slidenum">
              <a:rPr lang="en-US"/>
              <a:pPr>
                <a:defRPr/>
              </a:pPr>
              <a:t>‹#›</a:t>
            </a:fld>
            <a:endParaRPr lang="en-US"/>
          </a:p>
        </p:txBody>
      </p:sp>
      <p:sp>
        <p:nvSpPr>
          <p:cNvPr id="7" name="Rectangle 8"/>
          <p:cNvSpPr>
            <a:spLocks noGrp="1" noChangeArrowheads="1"/>
          </p:cNvSpPr>
          <p:nvPr>
            <p:ph type="dt" sz="half" idx="11"/>
          </p:nvPr>
        </p:nvSpPr>
        <p:spPr>
          <a:ln/>
        </p:spPr>
        <p:txBody>
          <a:bodyPr/>
          <a:lstStyle>
            <a:lvl1pPr>
              <a:defRPr/>
            </a:lvl1pPr>
          </a:lstStyle>
          <a:p>
            <a:pPr>
              <a:defRPr/>
            </a:pPr>
            <a:endParaRPr lang="en-US"/>
          </a:p>
        </p:txBody>
      </p:sp>
      <p:sp>
        <p:nvSpPr>
          <p:cNvPr id="8"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523501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625" y="114300"/>
            <a:ext cx="8245475" cy="1143000"/>
          </a:xfrm>
        </p:spPr>
        <p:txBody>
          <a:bodyPr/>
          <a:lstStyle/>
          <a:p>
            <a:r>
              <a:rPr lang="en-US"/>
              <a:t>Click to edit Master title style</a:t>
            </a:r>
          </a:p>
        </p:txBody>
      </p:sp>
      <p:sp>
        <p:nvSpPr>
          <p:cNvPr id="3" name="Text Placeholder 2"/>
          <p:cNvSpPr>
            <a:spLocks noGrp="1"/>
          </p:cNvSpPr>
          <p:nvPr>
            <p:ph type="body" sz="half" idx="1"/>
          </p:nvPr>
        </p:nvSpPr>
        <p:spPr>
          <a:xfrm>
            <a:off x="400050" y="1447800"/>
            <a:ext cx="4059238" cy="4632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1688" y="1447800"/>
            <a:ext cx="4060825" cy="4632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sldNum" sz="quarter" idx="10"/>
          </p:nvPr>
        </p:nvSpPr>
        <p:spPr>
          <a:ln/>
        </p:spPr>
        <p:txBody>
          <a:bodyPr/>
          <a:lstStyle>
            <a:lvl1pPr>
              <a:defRPr/>
            </a:lvl1pPr>
          </a:lstStyle>
          <a:p>
            <a:pPr>
              <a:defRPr/>
            </a:pPr>
            <a:fld id="{24AE04DB-D4CF-DB4C-8789-C20A6DE121C5}" type="slidenum">
              <a:rPr lang="en-US"/>
              <a:pPr>
                <a:defRPr/>
              </a:pPr>
              <a:t>‹#›</a:t>
            </a:fld>
            <a:endParaRPr lang="en-US"/>
          </a:p>
        </p:txBody>
      </p:sp>
      <p:sp>
        <p:nvSpPr>
          <p:cNvPr id="6" name="Rectangle 8"/>
          <p:cNvSpPr>
            <a:spLocks noGrp="1" noChangeArrowheads="1"/>
          </p:cNvSpPr>
          <p:nvPr>
            <p:ph type="dt" sz="half" idx="11"/>
          </p:nvPr>
        </p:nvSpPr>
        <p:spPr>
          <a:ln/>
        </p:spPr>
        <p:txBody>
          <a:bodyPr/>
          <a:lstStyle>
            <a:lvl1pPr>
              <a:defRPr/>
            </a:lvl1pPr>
          </a:lstStyle>
          <a:p>
            <a:pPr>
              <a:defRPr/>
            </a:pPr>
            <a:endParaRPr lang="en-US"/>
          </a:p>
        </p:txBody>
      </p:sp>
      <p:sp>
        <p:nvSpPr>
          <p:cNvPr id="7"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441262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npo000003"/>
          <p:cNvPicPr>
            <a:picLocks noChangeArrowheads="1"/>
          </p:cNvPicPr>
          <p:nvPr/>
        </p:nvPicPr>
        <p:blipFill>
          <a:blip r:embed="rId3" cstate="email">
            <a:extLst>
              <a:ext uri="{28A0092B-C50C-407E-A947-70E740481C1C}">
                <a14:useLocalDpi xmlns:a14="http://schemas.microsoft.com/office/drawing/2010/main" val="0"/>
              </a:ext>
            </a:extLst>
          </a:blip>
          <a:srcRect l="156" b="542"/>
          <a:stretch>
            <a:fillRect/>
          </a:stretch>
        </p:blipFill>
        <p:spPr bwMode="auto">
          <a:xfrm>
            <a:off x="0" y="5149850"/>
            <a:ext cx="9144000" cy="170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7" descr="npo000007"/>
          <p:cNvPicPr>
            <a:picLocks noChangeAspect="1" noChangeArrowheads="1"/>
          </p:cNvPicPr>
          <p:nvPr/>
        </p:nvPicPr>
        <p:blipFill>
          <a:blip r:embed="rId4" cstate="email">
            <a:extLst>
              <a:ext uri="{28A0092B-C50C-407E-A947-70E740481C1C}">
                <a14:useLocalDpi xmlns:a14="http://schemas.microsoft.com/office/drawing/2010/main" val="0"/>
              </a:ext>
            </a:extLst>
          </a:blip>
          <a:srcRect l="121" r="-17"/>
          <a:stretch>
            <a:fillRect/>
          </a:stretch>
        </p:blipFill>
        <p:spPr bwMode="auto">
          <a:xfrm>
            <a:off x="0" y="-14288"/>
            <a:ext cx="9147175" cy="17081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 name="Group 18"/>
          <p:cNvGrpSpPr>
            <a:grpSpLocks/>
          </p:cNvGrpSpPr>
          <p:nvPr/>
        </p:nvGrpSpPr>
        <p:grpSpPr bwMode="auto">
          <a:xfrm>
            <a:off x="7705725" y="623888"/>
            <a:ext cx="1162050" cy="558800"/>
            <a:chOff x="4738" y="433"/>
            <a:chExt cx="732" cy="352"/>
          </a:xfrm>
        </p:grpSpPr>
        <p:pic>
          <p:nvPicPr>
            <p:cNvPr id="7" name="Picture 19" descr="ibm_white_logo_300dpi"/>
            <p:cNvPicPr>
              <a:picLocks noChangeAspect="1" noChangeArrowheads="1"/>
            </p:cNvPicPr>
            <p:nvPr/>
          </p:nvPicPr>
          <p:blipFill>
            <a:blip r:embed="rId5" cstate="email">
              <a:clrChange>
                <a:clrFrom>
                  <a:srgbClr val="7889FB"/>
                </a:clrFrom>
                <a:clrTo>
                  <a:srgbClr val="7889FB">
                    <a:alpha val="0"/>
                  </a:srgbClr>
                </a:clrTo>
              </a:clrChange>
              <a:extLst>
                <a:ext uri="{28A0092B-C50C-407E-A947-70E740481C1C}">
                  <a14:useLocalDpi xmlns:a14="http://schemas.microsoft.com/office/drawing/2010/main" val="0"/>
                </a:ext>
              </a:extLst>
            </a:blip>
            <a:srcRect r="6470"/>
            <a:stretch>
              <a:fillRect/>
            </a:stretch>
          </p:blipFill>
          <p:spPr bwMode="invGray">
            <a:xfrm>
              <a:off x="4738" y="433"/>
              <a:ext cx="632"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20"/>
            <p:cNvSpPr>
              <a:spLocks noChangeArrowheads="1"/>
            </p:cNvSpPr>
            <p:nvPr/>
          </p:nvSpPr>
          <p:spPr bwMode="black">
            <a:xfrm>
              <a:off x="5325" y="611"/>
              <a:ext cx="145"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r"/>
              <a:r>
                <a:rPr lang="en-US" sz="600"/>
                <a:t>®</a:t>
              </a:r>
            </a:p>
            <a:p>
              <a:pPr algn="r"/>
              <a:endParaRPr lang="en-US" sz="600"/>
            </a:p>
          </p:txBody>
        </p:sp>
      </p:grpSp>
      <p:pic>
        <p:nvPicPr>
          <p:cNvPr id="9" name="Picture 21" descr="DB2_title"/>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588" y="4789488"/>
            <a:ext cx="9142412" cy="377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black">
          <a:xfrm>
            <a:off x="7239000" y="6248400"/>
            <a:ext cx="1639888"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r"/>
            <a:r>
              <a:rPr lang="en-US" sz="1000">
                <a:solidFill>
                  <a:srgbClr val="FFFFFF"/>
                </a:solidFill>
              </a:rPr>
              <a:t>© 2009 IBM Corporation</a:t>
            </a:r>
          </a:p>
        </p:txBody>
      </p:sp>
      <p:sp>
        <p:nvSpPr>
          <p:cNvPr id="11" name="Rectangle 21"/>
          <p:cNvSpPr>
            <a:spLocks noChangeArrowheads="1"/>
          </p:cNvSpPr>
          <p:nvPr/>
        </p:nvSpPr>
        <p:spPr bwMode="auto">
          <a:xfrm>
            <a:off x="258763" y="711200"/>
            <a:ext cx="1974850" cy="230188"/>
          </a:xfrm>
          <a:prstGeom prst="rect">
            <a:avLst/>
          </a:prstGeom>
          <a:solidFill>
            <a:srgbClr val="0099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pic>
        <p:nvPicPr>
          <p:cNvPr id="12" name="Picture 33" descr="Information Management"/>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409575" y="760413"/>
            <a:ext cx="1676400" cy="161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3" name="Object 41"/>
          <p:cNvGraphicFramePr>
            <a:graphicFrameLocks noChangeAspect="1"/>
          </p:cNvGraphicFramePr>
          <p:nvPr/>
        </p:nvGraphicFramePr>
        <p:xfrm>
          <a:off x="8099425" y="4264025"/>
          <a:ext cx="768350" cy="373063"/>
        </p:xfrm>
        <a:graphic>
          <a:graphicData uri="http://schemas.openxmlformats.org/presentationml/2006/ole">
            <mc:AlternateContent xmlns:mc="http://schemas.openxmlformats.org/markup-compatibility/2006">
              <mc:Choice xmlns:v="urn:schemas-microsoft-com:vml" Requires="v">
                <p:oleObj spid="_x0000_s270565" name="Photo Editor Photo" r:id="rId8" imgW="628571" imgH="304923" progId="MSPhotoEd.3">
                  <p:embed/>
                </p:oleObj>
              </mc:Choice>
              <mc:Fallback>
                <p:oleObj name="Photo Editor Photo" r:id="rId8" imgW="628571" imgH="304923" progId="MSPhotoEd.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99425" y="4264025"/>
                        <a:ext cx="768350" cy="373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52249" name="Rectangle 2"/>
          <p:cNvSpPr>
            <a:spLocks noGrp="1" noChangeArrowheads="1"/>
          </p:cNvSpPr>
          <p:nvPr>
            <p:ph type="ctrTitle"/>
          </p:nvPr>
        </p:nvSpPr>
        <p:spPr>
          <a:xfrm>
            <a:off x="571500" y="1997075"/>
            <a:ext cx="8001000" cy="1223963"/>
          </a:xfrm>
        </p:spPr>
        <p:txBody>
          <a:bodyPr anchor="ctr"/>
          <a:lstStyle>
            <a:lvl1pPr>
              <a:defRPr smtClean="0"/>
            </a:lvl1pPr>
          </a:lstStyle>
          <a:p>
            <a:r>
              <a:rPr lang="en-US"/>
              <a:t>Click to edit Master title style</a:t>
            </a:r>
          </a:p>
        </p:txBody>
      </p:sp>
      <p:sp>
        <p:nvSpPr>
          <p:cNvPr id="52250" name="Rectangle 3"/>
          <p:cNvSpPr>
            <a:spLocks noGrp="1" noChangeArrowheads="1"/>
          </p:cNvSpPr>
          <p:nvPr>
            <p:ph type="subTitle" idx="1"/>
          </p:nvPr>
        </p:nvSpPr>
        <p:spPr>
          <a:xfrm>
            <a:off x="571500" y="3332163"/>
            <a:ext cx="5286375" cy="1223962"/>
          </a:xfrm>
        </p:spPr>
        <p:txBody>
          <a:bodyPr/>
          <a:lstStyle>
            <a:lvl1pPr marL="0" indent="0">
              <a:buFont typeface="Wingdings" pitchFamily="2" charset="2"/>
              <a:buNone/>
              <a:defRPr b="1" smtClean="0">
                <a:solidFill>
                  <a:schemeClr val="accent1"/>
                </a:solidFill>
              </a:defRPr>
            </a:lvl1pPr>
          </a:lstStyle>
          <a:p>
            <a:r>
              <a:rPr lang="en-US"/>
              <a:t>Click to edit Master subtitle style</a:t>
            </a:r>
          </a:p>
        </p:txBody>
      </p:sp>
    </p:spTree>
    <p:extLst>
      <p:ext uri="{BB962C8B-B14F-4D97-AF65-F5344CB8AC3E}">
        <p14:creationId xmlns:p14="http://schemas.microsoft.com/office/powerpoint/2010/main" val="2521408147"/>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4478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84106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
          <p:cNvSpPr>
            <a:spLocks noGrp="1" noChangeArrowheads="1"/>
          </p:cNvSpPr>
          <p:nvPr>
            <p:ph type="sldNum" sz="quarter" idx="10"/>
          </p:nvPr>
        </p:nvSpPr>
        <p:spPr>
          <a:ln/>
        </p:spPr>
        <p:txBody>
          <a:bodyPr/>
          <a:lstStyle>
            <a:lvl1pPr>
              <a:defRPr/>
            </a:lvl1pPr>
          </a:lstStyle>
          <a:p>
            <a:pPr>
              <a:defRPr/>
            </a:pPr>
            <a:fld id="{387627CB-A481-B04F-B6C5-55304C25AD73}" type="slidenum">
              <a:rPr lang="en-US"/>
              <a:pPr>
                <a:defRPr/>
              </a:pPr>
              <a:t>‹#›</a:t>
            </a:fld>
            <a:endParaRPr lang="en-US"/>
          </a:p>
        </p:txBody>
      </p:sp>
    </p:spTree>
    <p:extLst>
      <p:ext uri="{BB962C8B-B14F-4D97-AF65-F5344CB8AC3E}">
        <p14:creationId xmlns:p14="http://schemas.microsoft.com/office/powerpoint/2010/main" val="4010770637"/>
      </p:ext>
    </p:extLst>
  </p:cSld>
  <p:clrMapOvr>
    <a:masterClrMapping/>
  </p:clrMapOvr>
  <p:transition>
    <p:zoom dir="in"/>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p:cNvSpPr>
            <a:spLocks noGrp="1" noChangeArrowheads="1"/>
          </p:cNvSpPr>
          <p:nvPr>
            <p:ph type="sldNum" sz="quarter" idx="10"/>
          </p:nvPr>
        </p:nvSpPr>
        <p:spPr>
          <a:ln/>
        </p:spPr>
        <p:txBody>
          <a:bodyPr/>
          <a:lstStyle>
            <a:lvl1pPr>
              <a:defRPr/>
            </a:lvl1pPr>
          </a:lstStyle>
          <a:p>
            <a:pPr>
              <a:defRPr/>
            </a:pPr>
            <a:fld id="{2870FB6D-7FC3-4A4B-847E-ECD4668EAB9F}" type="slidenum">
              <a:rPr lang="en-US"/>
              <a:pPr>
                <a:defRPr/>
              </a:pPr>
              <a:t>‹#›</a:t>
            </a:fld>
            <a:endParaRPr lang="en-US"/>
          </a:p>
        </p:txBody>
      </p:sp>
    </p:spTree>
    <p:extLst>
      <p:ext uri="{BB962C8B-B14F-4D97-AF65-F5344CB8AC3E}">
        <p14:creationId xmlns:p14="http://schemas.microsoft.com/office/powerpoint/2010/main" val="611090985"/>
      </p:ext>
    </p:extLst>
  </p:cSld>
  <p:clrMapOvr>
    <a:masterClrMapping/>
  </p:clrMapOvr>
  <p:transition>
    <p:zoom dir="in"/>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52425" y="1427163"/>
            <a:ext cx="3811588"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316413" y="1427163"/>
            <a:ext cx="3811587"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
          <p:cNvSpPr>
            <a:spLocks noGrp="1" noChangeArrowheads="1"/>
          </p:cNvSpPr>
          <p:nvPr>
            <p:ph type="sldNum" sz="quarter" idx="10"/>
          </p:nvPr>
        </p:nvSpPr>
        <p:spPr>
          <a:ln/>
        </p:spPr>
        <p:txBody>
          <a:bodyPr/>
          <a:lstStyle>
            <a:lvl1pPr>
              <a:defRPr/>
            </a:lvl1pPr>
          </a:lstStyle>
          <a:p>
            <a:pPr>
              <a:defRPr/>
            </a:pPr>
            <a:fld id="{06A70815-37C0-DB4C-AE0C-92CB0EB6F268}" type="slidenum">
              <a:rPr lang="en-US"/>
              <a:pPr>
                <a:defRPr/>
              </a:pPr>
              <a:t>‹#›</a:t>
            </a:fld>
            <a:endParaRPr lang="en-US"/>
          </a:p>
        </p:txBody>
      </p:sp>
    </p:spTree>
    <p:extLst>
      <p:ext uri="{BB962C8B-B14F-4D97-AF65-F5344CB8AC3E}">
        <p14:creationId xmlns:p14="http://schemas.microsoft.com/office/powerpoint/2010/main" val="1061643865"/>
      </p:ext>
    </p:extLst>
  </p:cSld>
  <p:clrMapOvr>
    <a:masterClrMapping/>
  </p:clrMapOvr>
  <p:transition>
    <p:zoom dir="in"/>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
          <p:cNvSpPr>
            <a:spLocks noGrp="1" noChangeArrowheads="1"/>
          </p:cNvSpPr>
          <p:nvPr>
            <p:ph type="sldNum" sz="quarter" idx="10"/>
          </p:nvPr>
        </p:nvSpPr>
        <p:spPr>
          <a:ln/>
        </p:spPr>
        <p:txBody>
          <a:bodyPr/>
          <a:lstStyle>
            <a:lvl1pPr>
              <a:defRPr/>
            </a:lvl1pPr>
          </a:lstStyle>
          <a:p>
            <a:pPr>
              <a:defRPr/>
            </a:pPr>
            <a:fld id="{C27FAB7D-4E84-5A49-B464-2F780F2C3E47}" type="slidenum">
              <a:rPr lang="en-US"/>
              <a:pPr>
                <a:defRPr/>
              </a:pPr>
              <a:t>‹#›</a:t>
            </a:fld>
            <a:endParaRPr lang="en-US"/>
          </a:p>
        </p:txBody>
      </p:sp>
    </p:spTree>
    <p:extLst>
      <p:ext uri="{BB962C8B-B14F-4D97-AF65-F5344CB8AC3E}">
        <p14:creationId xmlns:p14="http://schemas.microsoft.com/office/powerpoint/2010/main" val="578702172"/>
      </p:ext>
    </p:extLst>
  </p:cSld>
  <p:clrMapOvr>
    <a:masterClrMapping/>
  </p:clrMapOvr>
  <p:transition>
    <p:zoom dir="in"/>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
          <p:cNvSpPr>
            <a:spLocks noGrp="1" noChangeArrowheads="1"/>
          </p:cNvSpPr>
          <p:nvPr>
            <p:ph type="sldNum" sz="quarter" idx="10"/>
          </p:nvPr>
        </p:nvSpPr>
        <p:spPr>
          <a:ln/>
        </p:spPr>
        <p:txBody>
          <a:bodyPr/>
          <a:lstStyle>
            <a:lvl1pPr>
              <a:defRPr/>
            </a:lvl1pPr>
          </a:lstStyle>
          <a:p>
            <a:pPr>
              <a:defRPr/>
            </a:pPr>
            <a:fld id="{D1EC1313-4128-7C43-BD01-FB0CA28F1853}" type="slidenum">
              <a:rPr lang="en-US"/>
              <a:pPr>
                <a:defRPr/>
              </a:pPr>
              <a:t>‹#›</a:t>
            </a:fld>
            <a:endParaRPr lang="en-US"/>
          </a:p>
        </p:txBody>
      </p:sp>
    </p:spTree>
    <p:extLst>
      <p:ext uri="{BB962C8B-B14F-4D97-AF65-F5344CB8AC3E}">
        <p14:creationId xmlns:p14="http://schemas.microsoft.com/office/powerpoint/2010/main" val="101951650"/>
      </p:ext>
    </p:extLst>
  </p:cSld>
  <p:clrMapOvr>
    <a:masterClrMapping/>
  </p:clrMapOvr>
  <p:transition>
    <p:zoom dir="in"/>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ln/>
        </p:spPr>
        <p:txBody>
          <a:bodyPr/>
          <a:lstStyle>
            <a:lvl1pPr>
              <a:defRPr/>
            </a:lvl1pPr>
          </a:lstStyle>
          <a:p>
            <a:pPr>
              <a:defRPr/>
            </a:pPr>
            <a:fld id="{8E96A6E5-4036-F94A-9546-71BB14D9C21D}" type="slidenum">
              <a:rPr lang="en-US"/>
              <a:pPr>
                <a:defRPr/>
              </a:pPr>
              <a:t>‹#›</a:t>
            </a:fld>
            <a:endParaRPr lang="en-US"/>
          </a:p>
        </p:txBody>
      </p:sp>
    </p:spTree>
    <p:extLst>
      <p:ext uri="{BB962C8B-B14F-4D97-AF65-F5344CB8AC3E}">
        <p14:creationId xmlns:p14="http://schemas.microsoft.com/office/powerpoint/2010/main" val="3188973945"/>
      </p:ext>
    </p:extLst>
  </p:cSld>
  <p:clrMapOvr>
    <a:masterClrMapping/>
  </p:clrMapOvr>
  <p:transition>
    <p:zoom dir="in"/>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ln/>
        </p:spPr>
        <p:txBody>
          <a:bodyPr/>
          <a:lstStyle>
            <a:lvl1pPr>
              <a:defRPr/>
            </a:lvl1pPr>
          </a:lstStyle>
          <a:p>
            <a:pPr>
              <a:defRPr/>
            </a:pPr>
            <a:fld id="{079736DC-3C83-F447-8244-0489E23E74BC}" type="slidenum">
              <a:rPr lang="en-US"/>
              <a:pPr>
                <a:defRPr/>
              </a:pPr>
              <a:t>‹#›</a:t>
            </a:fld>
            <a:endParaRPr lang="en-US"/>
          </a:p>
        </p:txBody>
      </p:sp>
    </p:spTree>
    <p:extLst>
      <p:ext uri="{BB962C8B-B14F-4D97-AF65-F5344CB8AC3E}">
        <p14:creationId xmlns:p14="http://schemas.microsoft.com/office/powerpoint/2010/main" val="3681436780"/>
      </p:ext>
    </p:extLst>
  </p:cSld>
  <p:clrMapOvr>
    <a:masterClrMapping/>
  </p:clrMapOvr>
  <p:transition>
    <p:zoom dir="in"/>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ln/>
        </p:spPr>
        <p:txBody>
          <a:bodyPr/>
          <a:lstStyle>
            <a:lvl1pPr>
              <a:defRPr/>
            </a:lvl1pPr>
          </a:lstStyle>
          <a:p>
            <a:pPr>
              <a:defRPr/>
            </a:pPr>
            <a:fld id="{10B6382C-44C2-9C43-8360-06F6D399D9E4}" type="slidenum">
              <a:rPr lang="en-US"/>
              <a:pPr>
                <a:defRPr/>
              </a:pPr>
              <a:t>‹#›</a:t>
            </a:fld>
            <a:endParaRPr lang="en-US"/>
          </a:p>
        </p:txBody>
      </p:sp>
    </p:spTree>
    <p:extLst>
      <p:ext uri="{BB962C8B-B14F-4D97-AF65-F5344CB8AC3E}">
        <p14:creationId xmlns:p14="http://schemas.microsoft.com/office/powerpoint/2010/main" val="1837284170"/>
      </p:ext>
    </p:extLst>
  </p:cSld>
  <p:clrMapOvr>
    <a:masterClrMapping/>
  </p:clrMapOvr>
  <p:transition>
    <p:zoom dir="in"/>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
          <p:cNvSpPr>
            <a:spLocks noGrp="1" noChangeArrowheads="1"/>
          </p:cNvSpPr>
          <p:nvPr>
            <p:ph type="sldNum" sz="quarter" idx="10"/>
          </p:nvPr>
        </p:nvSpPr>
        <p:spPr>
          <a:ln/>
        </p:spPr>
        <p:txBody>
          <a:bodyPr/>
          <a:lstStyle>
            <a:lvl1pPr>
              <a:defRPr/>
            </a:lvl1pPr>
          </a:lstStyle>
          <a:p>
            <a:pPr>
              <a:defRPr/>
            </a:pPr>
            <a:fld id="{02C79631-855C-CD4D-BFCF-FAEE64472F2C}" type="slidenum">
              <a:rPr lang="en-US"/>
              <a:pPr>
                <a:defRPr/>
              </a:pPr>
              <a:t>‹#›</a:t>
            </a:fld>
            <a:endParaRPr lang="en-US"/>
          </a:p>
        </p:txBody>
      </p:sp>
    </p:spTree>
    <p:extLst>
      <p:ext uri="{BB962C8B-B14F-4D97-AF65-F5344CB8AC3E}">
        <p14:creationId xmlns:p14="http://schemas.microsoft.com/office/powerpoint/2010/main" val="463187716"/>
      </p:ext>
    </p:extLst>
  </p:cSld>
  <p:clrMapOvr>
    <a:masterClrMapping/>
  </p:clrMapOvr>
  <p:transition>
    <p:zoom dir="in"/>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38888" y="649288"/>
            <a:ext cx="2060575" cy="467995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53988" y="649288"/>
            <a:ext cx="6032500" cy="4679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
          <p:cNvSpPr>
            <a:spLocks noGrp="1" noChangeArrowheads="1"/>
          </p:cNvSpPr>
          <p:nvPr>
            <p:ph type="sldNum" sz="quarter" idx="10"/>
          </p:nvPr>
        </p:nvSpPr>
        <p:spPr>
          <a:ln/>
        </p:spPr>
        <p:txBody>
          <a:bodyPr/>
          <a:lstStyle>
            <a:lvl1pPr>
              <a:defRPr/>
            </a:lvl1pPr>
          </a:lstStyle>
          <a:p>
            <a:pPr>
              <a:defRPr/>
            </a:pPr>
            <a:fld id="{7D56574A-973E-EA45-A193-3FBAAE63F15B}" type="slidenum">
              <a:rPr lang="en-US"/>
              <a:pPr>
                <a:defRPr/>
              </a:pPr>
              <a:t>‹#›</a:t>
            </a:fld>
            <a:endParaRPr lang="en-US"/>
          </a:p>
        </p:txBody>
      </p:sp>
    </p:spTree>
    <p:extLst>
      <p:ext uri="{BB962C8B-B14F-4D97-AF65-F5344CB8AC3E}">
        <p14:creationId xmlns:p14="http://schemas.microsoft.com/office/powerpoint/2010/main" val="304036094"/>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16164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p:txBody>
          <a:bodyPr/>
          <a:lstStyle>
            <a:lvl1pPr defTabSz="457200">
              <a:defRPr>
                <a:cs typeface="ＭＳ Ｐゴシック" charset="0"/>
              </a:defRPr>
            </a:lvl1pPr>
          </a:lstStyle>
          <a:p>
            <a:pPr>
              <a:defRPr/>
            </a:pPr>
            <a:fld id="{195BE155-5F7E-3846-AC99-79B75CA6D6AC}" type="slidenum">
              <a:rPr lang="en-US"/>
              <a:pPr>
                <a:defRPr/>
              </a:pPr>
              <a:t>‹#›</a:t>
            </a:fld>
            <a:endParaRPr lang="en-US"/>
          </a:p>
        </p:txBody>
      </p:sp>
    </p:spTree>
    <p:extLst>
      <p:ext uri="{BB962C8B-B14F-4D97-AF65-F5344CB8AC3E}">
        <p14:creationId xmlns:p14="http://schemas.microsoft.com/office/powerpoint/2010/main" val="2744897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solidFill>
                  <a:srgbClr val="37305A"/>
                </a:solidFill>
              </a:defRPr>
            </a:lvl1pPr>
          </a:lstStyle>
          <a:p>
            <a:pPr>
              <a:defRPr/>
            </a:pPr>
            <a:fld id="{769A523B-8A75-8647-99DA-6B2E0F0806E1}" type="slidenum">
              <a:rPr lang="en-US"/>
              <a:pPr>
                <a:defRPr/>
              </a:pPr>
              <a:t>‹#›</a:t>
            </a:fld>
            <a:endParaRPr lang="en-US"/>
          </a:p>
        </p:txBody>
      </p:sp>
    </p:spTree>
    <p:extLst>
      <p:ext uri="{BB962C8B-B14F-4D97-AF65-F5344CB8AC3E}">
        <p14:creationId xmlns:p14="http://schemas.microsoft.com/office/powerpoint/2010/main" val="36482110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solidFill>
                  <a:srgbClr val="37305A"/>
                </a:solidFill>
                <a:ea typeface="ＭＳ Ｐゴシック" charset="-128"/>
                <a:cs typeface="ＭＳ Ｐゴシック" charset="-128"/>
              </a:defRPr>
            </a:lvl1pPr>
          </a:lstStyle>
          <a:p>
            <a:pPr>
              <a:defRPr/>
            </a:pPr>
            <a:fld id="{02E90C1C-E6C8-794D-8061-EF6E3B2F79F9}" type="slidenum">
              <a:rPr lang="en-US"/>
              <a:pPr>
                <a:defRPr/>
              </a:pPr>
              <a:t>‹#›</a:t>
            </a:fld>
            <a:r>
              <a:rPr lang="en-US"/>
              <a:t> of 12</a:t>
            </a:r>
          </a:p>
        </p:txBody>
      </p:sp>
    </p:spTree>
    <p:extLst>
      <p:ext uri="{BB962C8B-B14F-4D97-AF65-F5344CB8AC3E}">
        <p14:creationId xmlns:p14="http://schemas.microsoft.com/office/powerpoint/2010/main" val="575894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548134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solidFill>
                  <a:srgbClr val="37305A"/>
                </a:solidFill>
              </a:defRPr>
            </a:lvl1pPr>
          </a:lstStyle>
          <a:p>
            <a:pPr>
              <a:defRPr/>
            </a:pPr>
            <a:fld id="{BFF87B22-80C8-704B-9C2B-7B726B599E6A}" type="slidenum">
              <a:rPr lang="en-US"/>
              <a:pPr>
                <a:defRPr/>
              </a:pPr>
              <a:t>‹#›</a:t>
            </a:fld>
            <a:endParaRPr lang="en-US"/>
          </a:p>
        </p:txBody>
      </p:sp>
    </p:spTree>
    <p:extLst>
      <p:ext uri="{BB962C8B-B14F-4D97-AF65-F5344CB8AC3E}">
        <p14:creationId xmlns:p14="http://schemas.microsoft.com/office/powerpoint/2010/main" val="17235650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9248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910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95400"/>
            <a:ext cx="41910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62400"/>
            <a:ext cx="41910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35657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defTabSz="457200">
              <a:defRPr>
                <a:ea typeface="ＭＳ Ｐゴシック" charset="-128"/>
                <a:cs typeface="ＭＳ Ｐゴシック" charset="-128"/>
              </a:defRPr>
            </a:lvl1pPr>
          </a:lstStyle>
          <a:p>
            <a:pPr>
              <a:defRPr/>
            </a:pPr>
            <a:fld id="{02DA73BF-B58E-0144-9C0C-7FCC9A598F04}" type="slidenum">
              <a:rPr lang="en-US"/>
              <a:pPr>
                <a:defRPr/>
              </a:pPr>
              <a:t>‹#›</a:t>
            </a:fld>
            <a:r>
              <a:rPr lang="en-US"/>
              <a:t> of 12</a:t>
            </a:r>
          </a:p>
        </p:txBody>
      </p:sp>
    </p:spTree>
    <p:extLst>
      <p:ext uri="{BB962C8B-B14F-4D97-AF65-F5344CB8AC3E}">
        <p14:creationId xmlns:p14="http://schemas.microsoft.com/office/powerpoint/2010/main" val="13598740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p:txBody>
          <a:bodyPr/>
          <a:lstStyle>
            <a:lvl1pPr defTabSz="457200">
              <a:defRPr>
                <a:cs typeface="ＭＳ Ｐゴシック" charset="0"/>
              </a:defRPr>
            </a:lvl1pPr>
          </a:lstStyle>
          <a:p>
            <a:pPr>
              <a:defRPr/>
            </a:pPr>
            <a:fld id="{C5306436-B17F-7C41-B12E-1D42CC429F43}" type="slidenum">
              <a:rPr lang="en-US"/>
              <a:pPr>
                <a:defRPr/>
              </a:pPr>
              <a:t>‹#›</a:t>
            </a:fld>
            <a:endParaRPr lang="en-US"/>
          </a:p>
        </p:txBody>
      </p:sp>
    </p:spTree>
    <p:extLst>
      <p:ext uri="{BB962C8B-B14F-4D97-AF65-F5344CB8AC3E}">
        <p14:creationId xmlns:p14="http://schemas.microsoft.com/office/powerpoint/2010/main" val="26485971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4478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248088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
          <p:cNvSpPr>
            <a:spLocks noGrp="1" noChangeArrowheads="1"/>
          </p:cNvSpPr>
          <p:nvPr>
            <p:ph type="sldNum" idx="10"/>
          </p:nvPr>
        </p:nvSpPr>
        <p:spPr>
          <a:ln/>
        </p:spPr>
        <p:txBody>
          <a:bodyPr/>
          <a:lstStyle>
            <a:lvl1pPr>
              <a:defRPr/>
            </a:lvl1pPr>
          </a:lstStyle>
          <a:p>
            <a:pPr>
              <a:defRPr/>
            </a:pPr>
            <a:fld id="{F0246E22-6C58-DF48-A15F-48D09CE400D9}" type="slidenum">
              <a:rPr lang="en-US"/>
              <a:pPr>
                <a:defRPr/>
              </a:pPr>
              <a:t>‹#›</a:t>
            </a:fld>
            <a:endParaRPr lang="en-US"/>
          </a:p>
        </p:txBody>
      </p:sp>
    </p:spTree>
    <p:extLst>
      <p:ext uri="{BB962C8B-B14F-4D97-AF65-F5344CB8AC3E}">
        <p14:creationId xmlns:p14="http://schemas.microsoft.com/office/powerpoint/2010/main" val="1451871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466438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F842D310-30DB-A44D-9AE0-C29406E64BFB}" type="slidenum">
              <a:rPr lang="en-US" smtClean="0">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11390147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D9B9F7A7-45DF-814B-BCB6-9C9B687CFCF4}" type="slidenum">
              <a:rPr lang="en-US" smtClean="0">
                <a:solidFill>
                  <a:srgbClr val="37305A"/>
                </a:solidFill>
              </a:rPr>
              <a:pPr>
                <a:defRPr/>
              </a:pPr>
              <a:t>‹#›</a:t>
            </a:fld>
            <a:r>
              <a:rPr lang="en-US">
                <a:solidFill>
                  <a:srgbClr val="37305A"/>
                </a:solidFill>
              </a:rPr>
              <a:t> of 12</a:t>
            </a:r>
          </a:p>
        </p:txBody>
      </p:sp>
    </p:spTree>
    <p:extLst>
      <p:ext uri="{BB962C8B-B14F-4D97-AF65-F5344CB8AC3E}">
        <p14:creationId xmlns:p14="http://schemas.microsoft.com/office/powerpoint/2010/main" val="398813029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48B1C7A3-F2AE-924C-B529-3EEA95A2B224}" type="slidenum">
              <a:rPr lang="en-US" smtClean="0"/>
              <a:pPr>
                <a:defRPr/>
              </a:pPr>
              <a:t>‹#›</a:t>
            </a:fld>
            <a:endParaRPr lang="en-US"/>
          </a:p>
        </p:txBody>
      </p:sp>
    </p:spTree>
    <p:extLst>
      <p:ext uri="{BB962C8B-B14F-4D97-AF65-F5344CB8AC3E}">
        <p14:creationId xmlns:p14="http://schemas.microsoft.com/office/powerpoint/2010/main" val="26679128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808967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6611394"/>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297873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DF9BB3B-09DB-9C42-A43A-A89B6D3BCB29}" type="slidenum">
              <a:rPr lang="en-US" smtClean="0">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8268303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1751083"/>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7/18/2019</a:t>
            </a:fld>
            <a:endParaRPr lang="en-US" dirty="0"/>
          </a:p>
        </p:txBody>
      </p:sp>
      <p:sp>
        <p:nvSpPr>
          <p:cNvPr id="6" name="Footer Placeholder 5"/>
          <p:cNvSpPr>
            <a:spLocks noGrp="1"/>
          </p:cNvSpPr>
          <p:nvPr>
            <p:ph type="ftr" sz="quarter" idx="11"/>
          </p:nvPr>
        </p:nvSpPr>
        <p:spPr>
          <a:xfrm>
            <a:off x="533400" y="6172200"/>
            <a:ext cx="5811724" cy="365125"/>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686448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95900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716298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527442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8485943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648182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1016583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91114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2527964"/>
      </p:ext>
    </p:extLst>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7800061"/>
      </p:ext>
    </p:extLst>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1447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149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3904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4.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8.pn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vmlDrawing" Target="../drawings/vmlDrawing1.vml"/><Relationship Id="rId18" Type="http://schemas.openxmlformats.org/officeDocument/2006/relationships/oleObject" Target="../embeddings/oleObject1.bin"/><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17" Type="http://schemas.openxmlformats.org/officeDocument/2006/relationships/image" Target="../media/image14.png"/><Relationship Id="rId2" Type="http://schemas.openxmlformats.org/officeDocument/2006/relationships/slideLayout" Target="../slideLayouts/slideLayout40.xml"/><Relationship Id="rId16" Type="http://schemas.openxmlformats.org/officeDocument/2006/relationships/image" Target="../media/image13.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image" Target="../media/image12.jpeg"/><Relationship Id="rId10" Type="http://schemas.openxmlformats.org/officeDocument/2006/relationships/slideLayout" Target="../slideLayouts/slideLayout48.xml"/><Relationship Id="rId19" Type="http://schemas.openxmlformats.org/officeDocument/2006/relationships/image" Target="../media/image10.png"/><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image" Target="../media/image11.png"/></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theme" Target="../theme/theme6.xml"/><Relationship Id="rId5" Type="http://schemas.openxmlformats.org/officeDocument/2006/relationships/slideLayout" Target="../slideLayouts/slideLayout55.xml"/><Relationship Id="rId4" Type="http://schemas.openxmlformats.org/officeDocument/2006/relationships/slideLayout" Target="../slideLayouts/slideLayout5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 Id="rId5" Type="http://schemas.openxmlformats.org/officeDocument/2006/relationships/theme" Target="../theme/theme7.xml"/><Relationship Id="rId4" Type="http://schemas.openxmlformats.org/officeDocument/2006/relationships/slideLayout" Target="../slideLayouts/slideLayout5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19" Type="http://schemas.openxmlformats.org/officeDocument/2006/relationships/theme" Target="../theme/theme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7650" name="Picture 21" descr="PP"/>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1" name="Picture 8" descr="GENI-logo-final"/>
          <p:cNvPicPr>
            <a:picLocks noChangeAspect="1" noChangeArrowheads="1"/>
          </p:cNvPicPr>
          <p:nvPr userDrawn="1"/>
        </p:nvPicPr>
        <p:blipFill>
          <a:blip r:embed="rId17" cstate="email">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652" name="Rectangle 9"/>
          <p:cNvSpPr>
            <a:spLocks noChangeArrowheads="1"/>
          </p:cNvSpPr>
          <p:nvPr userDrawn="1"/>
        </p:nvSpPr>
        <p:spPr bwMode="auto">
          <a:xfrm>
            <a:off x="485775" y="6589713"/>
            <a:ext cx="3200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buClr>
                <a:srgbClr val="000000"/>
              </a:buClr>
              <a:buSzPct val="100000"/>
              <a:buFont typeface="Times New Roman" charset="0"/>
              <a:buNone/>
            </a:pPr>
            <a:r>
              <a:rPr lang="en-US" sz="1000">
                <a:solidFill>
                  <a:schemeClr val="bg2"/>
                </a:solidFill>
                <a:ea typeface="Kozuka Gothic Pro L" charset="0"/>
                <a:cs typeface="Kozuka Gothic Pro L" charset="0"/>
              </a:rPr>
              <a:t>Sponsored by the National Science Foundation</a:t>
            </a:r>
          </a:p>
        </p:txBody>
      </p:sp>
      <p:sp>
        <p:nvSpPr>
          <p:cNvPr id="27653" name="Rectangle 10"/>
          <p:cNvSpPr>
            <a:spLocks noChangeArrowheads="1"/>
          </p:cNvSpPr>
          <p:nvPr userDrawn="1"/>
        </p:nvSpPr>
        <p:spPr bwMode="auto">
          <a:xfrm>
            <a:off x="8458200" y="6537325"/>
            <a:ext cx="533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r">
              <a:buClr>
                <a:srgbClr val="000000"/>
              </a:buClr>
              <a:buSzPct val="100000"/>
              <a:buFont typeface="Times New Roman" charset="0"/>
              <a:buNone/>
            </a:pPr>
            <a:fld id="{EA30B0CC-CAE6-1840-8EE7-7177B4DD482D}" type="slidenum">
              <a:rPr lang="en-US" sz="1000">
                <a:solidFill>
                  <a:schemeClr val="bg2"/>
                </a:solidFill>
                <a:ea typeface="Kozuka Gothic Pro L" charset="0"/>
                <a:cs typeface="Kozuka Gothic Pro L" charset="0"/>
              </a:rPr>
              <a:pPr algn="r">
                <a:buClr>
                  <a:srgbClr val="000000"/>
                </a:buClr>
                <a:buSzPct val="100000"/>
                <a:buFont typeface="Times New Roman" charset="0"/>
                <a:buNone/>
              </a:pPr>
              <a:t>‹#›</a:t>
            </a:fld>
            <a:endParaRPr lang="en-US" sz="1000">
              <a:solidFill>
                <a:schemeClr val="bg2"/>
              </a:solidFill>
              <a:ea typeface="Kozuka Gothic Pro L" charset="0"/>
              <a:cs typeface="Kozuka Gothic Pro L" charset="0"/>
            </a:endParaRPr>
          </a:p>
        </p:txBody>
      </p:sp>
      <p:sp>
        <p:nvSpPr>
          <p:cNvPr id="27654" name="Rectangle 17"/>
          <p:cNvSpPr>
            <a:spLocks noGrp="1" noChangeArrowheads="1"/>
          </p:cNvSpPr>
          <p:nvPr>
            <p:ph type="title"/>
          </p:nvPr>
        </p:nvSpPr>
        <p:spPr bwMode="auto">
          <a:xfrm>
            <a:off x="685800" y="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 line 1</a:t>
            </a:r>
            <a:br>
              <a:rPr lang="en-US"/>
            </a:br>
            <a:r>
              <a:rPr lang="en-US"/>
              <a:t>Click to edit Master title style- line 2</a:t>
            </a:r>
          </a:p>
        </p:txBody>
      </p:sp>
      <p:sp>
        <p:nvSpPr>
          <p:cNvPr id="27655" name="Rectangle 18"/>
          <p:cNvSpPr>
            <a:spLocks noGrp="1" noChangeArrowheads="1"/>
          </p:cNvSpPr>
          <p:nvPr>
            <p:ph type="body" idx="1"/>
          </p:nvPr>
        </p:nvSpPr>
        <p:spPr bwMode="auto">
          <a:xfrm>
            <a:off x="457200" y="1447800"/>
            <a:ext cx="84582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56" name="Rectangle 20"/>
          <p:cNvSpPr>
            <a:spLocks noChangeArrowheads="1"/>
          </p:cNvSpPr>
          <p:nvPr userDrawn="1"/>
        </p:nvSpPr>
        <p:spPr bwMode="auto">
          <a:xfrm>
            <a:off x="3771900" y="6600825"/>
            <a:ext cx="2057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buClr>
                <a:srgbClr val="000000"/>
              </a:buClr>
              <a:buSzPct val="100000"/>
              <a:buFont typeface="Times New Roman" charset="0"/>
              <a:buNone/>
            </a:pPr>
            <a:r>
              <a:rPr lang="en-US" sz="1000">
                <a:solidFill>
                  <a:schemeClr val="bg2"/>
                </a:solidFill>
                <a:ea typeface="Kozuka Gothic Pro L" charset="0"/>
                <a:cs typeface="Kozuka Gothic Pro L" charset="0"/>
              </a:rPr>
              <a:t>April 1, 2009</a:t>
            </a:r>
          </a:p>
        </p:txBody>
      </p:sp>
      <p:pic>
        <p:nvPicPr>
          <p:cNvPr id="27657" name="Picture 22" descr="nsf2"/>
          <p:cNvPicPr>
            <a:picLocks noChangeAspect="1" noChangeArrowheads="1"/>
          </p:cNvPicPr>
          <p:nvPr userDrawn="1"/>
        </p:nvPicPr>
        <p:blipFill>
          <a:blip r:embed="rId18" cstate="email">
            <a:extLst>
              <a:ext uri="{28A0092B-C50C-407E-A947-70E740481C1C}">
                <a14:useLocalDpi xmlns:a14="http://schemas.microsoft.com/office/drawing/2010/main" val="0"/>
              </a:ext>
            </a:extLst>
          </a:blip>
          <a:srcRect/>
          <a:stretch>
            <a:fillRect/>
          </a:stretch>
        </p:blipFill>
        <p:spPr bwMode="auto">
          <a:xfrm>
            <a:off x="268288" y="6573838"/>
            <a:ext cx="280987" cy="26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593" r:id="rId1"/>
    <p:sldLayoutId id="2147486536" r:id="rId2"/>
    <p:sldLayoutId id="2147486537" r:id="rId3"/>
    <p:sldLayoutId id="2147486538" r:id="rId4"/>
    <p:sldLayoutId id="2147486539" r:id="rId5"/>
    <p:sldLayoutId id="2147486540" r:id="rId6"/>
    <p:sldLayoutId id="2147486541" r:id="rId7"/>
    <p:sldLayoutId id="2147486542" r:id="rId8"/>
    <p:sldLayoutId id="2147486543" r:id="rId9"/>
    <p:sldLayoutId id="2147486544" r:id="rId10"/>
    <p:sldLayoutId id="2147486545" r:id="rId11"/>
    <p:sldLayoutId id="2147486546" r:id="rId12"/>
    <p:sldLayoutId id="2147486547" r:id="rId13"/>
    <p:sldLayoutId id="2147486548" r:id="rId14"/>
  </p:sldLayoutIdLst>
  <p:txStyles>
    <p:titleStyle>
      <a:lvl1pPr algn="r" rtl="0" eaLnBrk="0" fontAlgn="base" hangingPunct="0">
        <a:spcBef>
          <a:spcPct val="0"/>
        </a:spcBef>
        <a:spcAft>
          <a:spcPct val="0"/>
        </a:spcAft>
        <a:defRPr sz="2500">
          <a:solidFill>
            <a:srgbClr val="333333"/>
          </a:solidFill>
          <a:latin typeface="+mj-lt"/>
          <a:ea typeface="ＭＳ Ｐゴシック" charset="-128"/>
          <a:cs typeface="ＭＳ Ｐゴシック" charset="-128"/>
        </a:defRPr>
      </a:lvl1pPr>
      <a:lvl2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2pPr>
      <a:lvl3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3pPr>
      <a:lvl4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4pPr>
      <a:lvl5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5pPr>
      <a:lvl6pPr marL="457200" algn="r" rtl="0" fontAlgn="base">
        <a:spcBef>
          <a:spcPct val="0"/>
        </a:spcBef>
        <a:spcAft>
          <a:spcPct val="0"/>
        </a:spcAft>
        <a:defRPr sz="2500">
          <a:solidFill>
            <a:srgbClr val="333333"/>
          </a:solidFill>
          <a:latin typeface="Franklin Gothic Medium" charset="0"/>
        </a:defRPr>
      </a:lvl6pPr>
      <a:lvl7pPr marL="914400" algn="r" rtl="0" fontAlgn="base">
        <a:spcBef>
          <a:spcPct val="0"/>
        </a:spcBef>
        <a:spcAft>
          <a:spcPct val="0"/>
        </a:spcAft>
        <a:defRPr sz="2500">
          <a:solidFill>
            <a:srgbClr val="333333"/>
          </a:solidFill>
          <a:latin typeface="Franklin Gothic Medium" charset="0"/>
        </a:defRPr>
      </a:lvl7pPr>
      <a:lvl8pPr marL="1371600" algn="r" rtl="0" fontAlgn="base">
        <a:spcBef>
          <a:spcPct val="0"/>
        </a:spcBef>
        <a:spcAft>
          <a:spcPct val="0"/>
        </a:spcAft>
        <a:defRPr sz="2500">
          <a:solidFill>
            <a:srgbClr val="333333"/>
          </a:solidFill>
          <a:latin typeface="Franklin Gothic Medium" charset="0"/>
        </a:defRPr>
      </a:lvl8pPr>
      <a:lvl9pPr marL="1828800" algn="r" rtl="0" fontAlgn="base">
        <a:spcBef>
          <a:spcPct val="0"/>
        </a:spcBef>
        <a:spcAft>
          <a:spcPct val="0"/>
        </a:spcAft>
        <a:defRPr sz="2500">
          <a:solidFill>
            <a:srgbClr val="333333"/>
          </a:solidFill>
          <a:latin typeface="Franklin Gothic Medium" charset="0"/>
        </a:defRPr>
      </a:lvl9pPr>
    </p:titleStyle>
    <p:bodyStyle>
      <a:lvl1pPr marL="342900" indent="-342900" algn="l" rtl="0" eaLnBrk="0" fontAlgn="base" hangingPunct="0">
        <a:spcBef>
          <a:spcPct val="20000"/>
        </a:spcBef>
        <a:spcAft>
          <a:spcPct val="0"/>
        </a:spcAft>
        <a:buChar char="•"/>
        <a:defRPr sz="3200">
          <a:solidFill>
            <a:srgbClr val="080808"/>
          </a:solidFill>
          <a:latin typeface="+mn-lt"/>
          <a:ea typeface="+mn-ea"/>
          <a:cs typeface="+mn-cs"/>
        </a:defRPr>
      </a:lvl1pPr>
      <a:lvl2pPr marL="742950" indent="-285750" algn="l" rtl="0" eaLnBrk="0" fontAlgn="base" hangingPunct="0">
        <a:spcBef>
          <a:spcPct val="20000"/>
        </a:spcBef>
        <a:spcAft>
          <a:spcPct val="0"/>
        </a:spcAft>
        <a:buChar char="–"/>
        <a:defRPr sz="2800">
          <a:solidFill>
            <a:srgbClr val="080808"/>
          </a:solidFill>
          <a:latin typeface="+mn-lt"/>
          <a:ea typeface="+mn-ea"/>
          <a:cs typeface="+mn-cs"/>
        </a:defRPr>
      </a:lvl2pPr>
      <a:lvl3pPr marL="1143000" indent="-228600" algn="l" rtl="0" eaLnBrk="0" fontAlgn="base" hangingPunct="0">
        <a:spcBef>
          <a:spcPct val="20000"/>
        </a:spcBef>
        <a:spcAft>
          <a:spcPct val="0"/>
        </a:spcAft>
        <a:buChar char="•"/>
        <a:defRPr sz="2400">
          <a:solidFill>
            <a:srgbClr val="080808"/>
          </a:solidFill>
          <a:latin typeface="+mn-lt"/>
          <a:ea typeface="+mn-ea"/>
          <a:cs typeface="+mn-cs"/>
        </a:defRPr>
      </a:lvl3pPr>
      <a:lvl4pPr marL="1600200" indent="-228600" algn="l" rtl="0" eaLnBrk="0" fontAlgn="base" hangingPunct="0">
        <a:spcBef>
          <a:spcPct val="20000"/>
        </a:spcBef>
        <a:spcAft>
          <a:spcPct val="0"/>
        </a:spcAft>
        <a:buChar char="–"/>
        <a:defRPr sz="2000">
          <a:solidFill>
            <a:srgbClr val="080808"/>
          </a:solidFill>
          <a:latin typeface="+mn-lt"/>
          <a:ea typeface="+mn-ea"/>
          <a:cs typeface="+mn-cs"/>
        </a:defRPr>
      </a:lvl4pPr>
      <a:lvl5pPr marL="2057400" indent="-228600" algn="l" rtl="0" eaLnBrk="0" fontAlgn="base" hangingPunct="0">
        <a:spcBef>
          <a:spcPct val="20000"/>
        </a:spcBef>
        <a:spcAft>
          <a:spcPct val="0"/>
        </a:spcAft>
        <a:buChar char="»"/>
        <a:defRPr sz="2000">
          <a:solidFill>
            <a:srgbClr val="080808"/>
          </a:solidFill>
          <a:latin typeface="+mn-lt"/>
          <a:ea typeface="+mn-ea"/>
          <a:cs typeface="+mn-cs"/>
        </a:defRPr>
      </a:lvl5pPr>
      <a:lvl6pPr marL="2514600" indent="-228600" algn="l" rtl="0" fontAlgn="base">
        <a:spcBef>
          <a:spcPct val="20000"/>
        </a:spcBef>
        <a:spcAft>
          <a:spcPct val="0"/>
        </a:spcAft>
        <a:buChar char="»"/>
        <a:defRPr sz="2000">
          <a:solidFill>
            <a:srgbClr val="080808"/>
          </a:solidFill>
          <a:latin typeface="+mn-lt"/>
          <a:ea typeface="+mn-ea"/>
          <a:cs typeface="+mn-cs"/>
        </a:defRPr>
      </a:lvl6pPr>
      <a:lvl7pPr marL="2971800" indent="-228600" algn="l" rtl="0" fontAlgn="base">
        <a:spcBef>
          <a:spcPct val="20000"/>
        </a:spcBef>
        <a:spcAft>
          <a:spcPct val="0"/>
        </a:spcAft>
        <a:buChar char="»"/>
        <a:defRPr sz="2000">
          <a:solidFill>
            <a:srgbClr val="080808"/>
          </a:solidFill>
          <a:latin typeface="+mn-lt"/>
          <a:ea typeface="+mn-ea"/>
          <a:cs typeface="+mn-cs"/>
        </a:defRPr>
      </a:lvl7pPr>
      <a:lvl8pPr marL="3429000" indent="-228600" algn="l" rtl="0" fontAlgn="base">
        <a:spcBef>
          <a:spcPct val="20000"/>
        </a:spcBef>
        <a:spcAft>
          <a:spcPct val="0"/>
        </a:spcAft>
        <a:buChar char="»"/>
        <a:defRPr sz="2000">
          <a:solidFill>
            <a:srgbClr val="080808"/>
          </a:solidFill>
          <a:latin typeface="+mn-lt"/>
          <a:ea typeface="+mn-ea"/>
          <a:cs typeface="+mn-cs"/>
        </a:defRPr>
      </a:lvl8pPr>
      <a:lvl9pPr marL="3886200" indent="-228600" algn="l" rtl="0" fontAlgn="base">
        <a:spcBef>
          <a:spcPct val="20000"/>
        </a:spcBef>
        <a:spcAft>
          <a:spcPct val="0"/>
        </a:spcAft>
        <a:buChar char="»"/>
        <a:defRPr sz="2000">
          <a:solidFill>
            <a:srgbClr val="080808"/>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428625" y="114300"/>
            <a:ext cx="7629525"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9699" name="Rectangle 3"/>
          <p:cNvSpPr>
            <a:spLocks noGrp="1" noChangeArrowheads="1"/>
          </p:cNvSpPr>
          <p:nvPr>
            <p:ph type="body" idx="1"/>
          </p:nvPr>
        </p:nvSpPr>
        <p:spPr bwMode="auto">
          <a:xfrm>
            <a:off x="419100" y="1447800"/>
            <a:ext cx="8455025" cy="5027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0" name="Rectangle 4"/>
          <p:cNvSpPr>
            <a:spLocks noGrp="1" noChangeArrowheads="1"/>
          </p:cNvSpPr>
          <p:nvPr>
            <p:ph type="dt" sz="half" idx="2"/>
          </p:nvPr>
        </p:nvSpPr>
        <p:spPr bwMode="auto">
          <a:xfrm>
            <a:off x="590550" y="6629400"/>
            <a:ext cx="1466850"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900">
                <a:solidFill>
                  <a:srgbClr val="848589"/>
                </a:solidFill>
                <a:ea typeface="ＭＳ Ｐゴシック" charset="-128"/>
                <a:cs typeface="ＭＳ Ｐゴシック" charset="-128"/>
              </a:defRPr>
            </a:lvl1pPr>
          </a:lstStyle>
          <a:p>
            <a:pPr>
              <a:defRPr/>
            </a:pPr>
            <a:r>
              <a:rPr lang="en-US"/>
              <a:t>April 2006</a:t>
            </a:r>
          </a:p>
        </p:txBody>
      </p:sp>
      <p:sp>
        <p:nvSpPr>
          <p:cNvPr id="4101" name="Rectangle 5"/>
          <p:cNvSpPr>
            <a:spLocks noGrp="1" noChangeArrowheads="1"/>
          </p:cNvSpPr>
          <p:nvPr>
            <p:ph type="ftr" sz="quarter" idx="3"/>
          </p:nvPr>
        </p:nvSpPr>
        <p:spPr bwMode="auto">
          <a:xfrm>
            <a:off x="2133600" y="6629400"/>
            <a:ext cx="4457700"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900">
                <a:solidFill>
                  <a:srgbClr val="848589"/>
                </a:solidFill>
                <a:ea typeface="ＭＳ Ｐゴシック" charset="-128"/>
                <a:cs typeface="ＭＳ Ｐゴシック" charset="-128"/>
              </a:defRPr>
            </a:lvl1pPr>
          </a:lstStyle>
          <a:p>
            <a:pPr>
              <a:defRPr/>
            </a:pPr>
            <a:r>
              <a:rPr lang="en-US"/>
              <a:t>Emergent (Mis)behavior vs. Complex Software Systems</a:t>
            </a:r>
          </a:p>
        </p:txBody>
      </p:sp>
      <p:sp>
        <p:nvSpPr>
          <p:cNvPr id="29702" name="Rectangle 8"/>
          <p:cNvSpPr>
            <a:spLocks noChangeArrowheads="1"/>
          </p:cNvSpPr>
          <p:nvPr userDrawn="1"/>
        </p:nvSpPr>
        <p:spPr bwMode="ltGray">
          <a:xfrm>
            <a:off x="0" y="0"/>
            <a:ext cx="257175" cy="1114425"/>
          </a:xfrm>
          <a:prstGeom prst="rect">
            <a:avLst/>
          </a:prstGeom>
          <a:solidFill>
            <a:srgbClr val="0071B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4102" name="Rectangle 6"/>
          <p:cNvSpPr>
            <a:spLocks noGrp="1" noChangeArrowheads="1"/>
          </p:cNvSpPr>
          <p:nvPr>
            <p:ph type="sldNum" sz="quarter" idx="4"/>
          </p:nvPr>
        </p:nvSpPr>
        <p:spPr bwMode="auto">
          <a:xfrm>
            <a:off x="8226425" y="6629400"/>
            <a:ext cx="758825"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900">
                <a:solidFill>
                  <a:srgbClr val="848589"/>
                </a:solidFill>
              </a:defRPr>
            </a:lvl1pPr>
          </a:lstStyle>
          <a:p>
            <a:pPr>
              <a:defRPr/>
            </a:pPr>
            <a:fld id="{72A33712-F06A-A94A-8A30-A6C59C9694C0}" type="slidenum">
              <a:rPr lang="en-US"/>
              <a:pPr>
                <a:defRPr/>
              </a:pPr>
              <a:t>‹#›</a:t>
            </a:fld>
            <a:endParaRPr lang="en-US"/>
          </a:p>
        </p:txBody>
      </p:sp>
      <p:sp>
        <p:nvSpPr>
          <p:cNvPr id="29704" name="Rectangle 206"/>
          <p:cNvSpPr>
            <a:spLocks noChangeArrowheads="1"/>
          </p:cNvSpPr>
          <p:nvPr userDrawn="1"/>
        </p:nvSpPr>
        <p:spPr bwMode="ltGray">
          <a:xfrm>
            <a:off x="0" y="1171575"/>
            <a:ext cx="257175" cy="5686425"/>
          </a:xfrm>
          <a:prstGeom prst="rect">
            <a:avLst/>
          </a:prstGeom>
          <a:solidFill>
            <a:srgbClr val="0071B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pic>
        <p:nvPicPr>
          <p:cNvPr id="29705" name="Picture 479" descr="logo_blacksmall"/>
          <p:cNvPicPr>
            <a:picLocks noChangeAspect="1" noChangeArrowheads="1"/>
          </p:cNvPicPr>
          <p:nvPr userDrawn="1"/>
        </p:nvPicPr>
        <p:blipFill>
          <a:blip r:embed="rId13" cstate="email">
            <a:extLst>
              <a:ext uri="{28A0092B-C50C-407E-A947-70E740481C1C}">
                <a14:useLocalDpi xmlns:a14="http://schemas.microsoft.com/office/drawing/2010/main" val="0"/>
              </a:ext>
            </a:extLst>
          </a:blip>
          <a:srcRect/>
          <a:stretch>
            <a:fillRect/>
          </a:stretch>
        </p:blipFill>
        <p:spPr bwMode="ltGray">
          <a:xfrm>
            <a:off x="8221663" y="261938"/>
            <a:ext cx="776287"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594" r:id="rId1"/>
    <p:sldLayoutId id="2147486549" r:id="rId2"/>
    <p:sldLayoutId id="2147486550" r:id="rId3"/>
    <p:sldLayoutId id="2147486551" r:id="rId4"/>
    <p:sldLayoutId id="2147486552" r:id="rId5"/>
    <p:sldLayoutId id="2147486553" r:id="rId6"/>
    <p:sldLayoutId id="2147486554" r:id="rId7"/>
    <p:sldLayoutId id="2147486555" r:id="rId8"/>
    <p:sldLayoutId id="2147486556" r:id="rId9"/>
    <p:sldLayoutId id="2147486557" r:id="rId10"/>
    <p:sldLayoutId id="2147486558" r:id="rId11"/>
  </p:sldLayoutIdLst>
  <p:hf hdr="0"/>
  <p:txStyles>
    <p:titleStyle>
      <a:lvl1pPr algn="l" rtl="0" eaLnBrk="0" fontAlgn="base" hangingPunct="0">
        <a:lnSpc>
          <a:spcPct val="90000"/>
        </a:lnSpc>
        <a:spcBef>
          <a:spcPct val="0"/>
        </a:spcBef>
        <a:spcAft>
          <a:spcPct val="0"/>
        </a:spcAft>
        <a:defRPr sz="3600">
          <a:solidFill>
            <a:schemeClr val="tx2"/>
          </a:solidFill>
          <a:latin typeface="+mj-lt"/>
          <a:ea typeface="ＭＳ Ｐゴシック" charset="-128"/>
          <a:cs typeface="ＭＳ Ｐゴシック" charset="-128"/>
        </a:defRPr>
      </a:lvl1pPr>
      <a:lvl2pPr algn="l" rtl="0" eaLnBrk="0" fontAlgn="base" hangingPunct="0">
        <a:lnSpc>
          <a:spcPct val="90000"/>
        </a:lnSpc>
        <a:spcBef>
          <a:spcPct val="0"/>
        </a:spcBef>
        <a:spcAft>
          <a:spcPct val="0"/>
        </a:spcAft>
        <a:defRPr sz="3600">
          <a:solidFill>
            <a:schemeClr val="tx2"/>
          </a:solidFill>
          <a:latin typeface="Futura Bk" pitchFamily="34" charset="0"/>
          <a:ea typeface="ＭＳ Ｐゴシック" charset="-128"/>
          <a:cs typeface="ＭＳ Ｐゴシック" charset="-128"/>
        </a:defRPr>
      </a:lvl2pPr>
      <a:lvl3pPr algn="l" rtl="0" eaLnBrk="0" fontAlgn="base" hangingPunct="0">
        <a:lnSpc>
          <a:spcPct val="90000"/>
        </a:lnSpc>
        <a:spcBef>
          <a:spcPct val="0"/>
        </a:spcBef>
        <a:spcAft>
          <a:spcPct val="0"/>
        </a:spcAft>
        <a:defRPr sz="3600">
          <a:solidFill>
            <a:schemeClr val="tx2"/>
          </a:solidFill>
          <a:latin typeface="Futura Bk" pitchFamily="34" charset="0"/>
          <a:ea typeface="ＭＳ Ｐゴシック" charset="-128"/>
          <a:cs typeface="ＭＳ Ｐゴシック" charset="-128"/>
        </a:defRPr>
      </a:lvl3pPr>
      <a:lvl4pPr algn="l" rtl="0" eaLnBrk="0" fontAlgn="base" hangingPunct="0">
        <a:lnSpc>
          <a:spcPct val="90000"/>
        </a:lnSpc>
        <a:spcBef>
          <a:spcPct val="0"/>
        </a:spcBef>
        <a:spcAft>
          <a:spcPct val="0"/>
        </a:spcAft>
        <a:defRPr sz="3600">
          <a:solidFill>
            <a:schemeClr val="tx2"/>
          </a:solidFill>
          <a:latin typeface="Futura Bk" pitchFamily="34" charset="0"/>
          <a:ea typeface="ＭＳ Ｐゴシック" charset="-128"/>
          <a:cs typeface="ＭＳ Ｐゴシック" charset="-128"/>
        </a:defRPr>
      </a:lvl4pPr>
      <a:lvl5pPr algn="l" rtl="0" eaLnBrk="0" fontAlgn="base" hangingPunct="0">
        <a:lnSpc>
          <a:spcPct val="90000"/>
        </a:lnSpc>
        <a:spcBef>
          <a:spcPct val="0"/>
        </a:spcBef>
        <a:spcAft>
          <a:spcPct val="0"/>
        </a:spcAft>
        <a:defRPr sz="3600">
          <a:solidFill>
            <a:schemeClr val="tx2"/>
          </a:solidFill>
          <a:latin typeface="Futura Bk" pitchFamily="34" charset="0"/>
          <a:ea typeface="ＭＳ Ｐゴシック" charset="-128"/>
          <a:cs typeface="ＭＳ Ｐゴシック" charset="-128"/>
        </a:defRPr>
      </a:lvl5pPr>
      <a:lvl6pPr marL="457200" algn="l" rtl="0" fontAlgn="base">
        <a:lnSpc>
          <a:spcPct val="90000"/>
        </a:lnSpc>
        <a:spcBef>
          <a:spcPct val="0"/>
        </a:spcBef>
        <a:spcAft>
          <a:spcPct val="0"/>
        </a:spcAft>
        <a:defRPr sz="3600">
          <a:solidFill>
            <a:schemeClr val="tx2"/>
          </a:solidFill>
          <a:latin typeface="Futura Bk" pitchFamily="34" charset="0"/>
        </a:defRPr>
      </a:lvl6pPr>
      <a:lvl7pPr marL="914400" algn="l" rtl="0" fontAlgn="base">
        <a:lnSpc>
          <a:spcPct val="90000"/>
        </a:lnSpc>
        <a:spcBef>
          <a:spcPct val="0"/>
        </a:spcBef>
        <a:spcAft>
          <a:spcPct val="0"/>
        </a:spcAft>
        <a:defRPr sz="3600">
          <a:solidFill>
            <a:schemeClr val="tx2"/>
          </a:solidFill>
          <a:latin typeface="Futura Bk" pitchFamily="34" charset="0"/>
        </a:defRPr>
      </a:lvl7pPr>
      <a:lvl8pPr marL="1371600" algn="l" rtl="0" fontAlgn="base">
        <a:lnSpc>
          <a:spcPct val="90000"/>
        </a:lnSpc>
        <a:spcBef>
          <a:spcPct val="0"/>
        </a:spcBef>
        <a:spcAft>
          <a:spcPct val="0"/>
        </a:spcAft>
        <a:defRPr sz="3600">
          <a:solidFill>
            <a:schemeClr val="tx2"/>
          </a:solidFill>
          <a:latin typeface="Futura Bk" pitchFamily="34" charset="0"/>
        </a:defRPr>
      </a:lvl8pPr>
      <a:lvl9pPr marL="1828800" algn="l" rtl="0" fontAlgn="base">
        <a:lnSpc>
          <a:spcPct val="90000"/>
        </a:lnSpc>
        <a:spcBef>
          <a:spcPct val="0"/>
        </a:spcBef>
        <a:spcAft>
          <a:spcPct val="0"/>
        </a:spcAft>
        <a:defRPr sz="3600">
          <a:solidFill>
            <a:schemeClr val="tx2"/>
          </a:solidFill>
          <a:latin typeface="Futura Bk" pitchFamily="34" charset="0"/>
        </a:defRPr>
      </a:lvl9pPr>
    </p:titleStyle>
    <p:bodyStyle>
      <a:lvl1pPr marL="228600" indent="-228600" algn="l" rtl="0" eaLnBrk="0" fontAlgn="base" hangingPunct="0">
        <a:lnSpc>
          <a:spcPct val="90000"/>
        </a:lnSpc>
        <a:spcBef>
          <a:spcPct val="30000"/>
        </a:spcBef>
        <a:spcAft>
          <a:spcPct val="10000"/>
        </a:spcAft>
        <a:buClr>
          <a:srgbClr val="B2B3B5"/>
        </a:buClr>
        <a:buSzPct val="75000"/>
        <a:buChar char="•"/>
        <a:defRPr sz="2800">
          <a:solidFill>
            <a:schemeClr val="tx1"/>
          </a:solidFill>
          <a:latin typeface="+mn-lt"/>
          <a:ea typeface="ＭＳ Ｐゴシック" charset="-128"/>
          <a:cs typeface="ＭＳ Ｐゴシック" charset="-128"/>
        </a:defRPr>
      </a:lvl1pPr>
      <a:lvl2pPr marL="571500" indent="-228600" algn="l" rtl="0" eaLnBrk="0" fontAlgn="base" hangingPunct="0">
        <a:lnSpc>
          <a:spcPct val="90000"/>
        </a:lnSpc>
        <a:spcBef>
          <a:spcPct val="10000"/>
        </a:spcBef>
        <a:spcAft>
          <a:spcPct val="10000"/>
        </a:spcAft>
        <a:buClr>
          <a:srgbClr val="B2B3B5"/>
        </a:buClr>
        <a:buFont typeface="Arial" charset="0"/>
        <a:buChar char="−"/>
        <a:defRPr sz="2400">
          <a:solidFill>
            <a:schemeClr val="tx1"/>
          </a:solidFill>
          <a:latin typeface="+mn-lt"/>
          <a:ea typeface="ＭＳ Ｐゴシック" charset="-128"/>
        </a:defRPr>
      </a:lvl2pPr>
      <a:lvl3pPr marL="914400" indent="-228600" algn="l" rtl="0" eaLnBrk="0" fontAlgn="base" hangingPunct="0">
        <a:lnSpc>
          <a:spcPct val="90000"/>
        </a:lnSpc>
        <a:spcBef>
          <a:spcPct val="10000"/>
        </a:spcBef>
        <a:spcAft>
          <a:spcPct val="10000"/>
        </a:spcAft>
        <a:buClr>
          <a:srgbClr val="B2B3B5"/>
        </a:buClr>
        <a:buChar char="•"/>
        <a:defRPr sz="2000">
          <a:solidFill>
            <a:schemeClr val="tx1"/>
          </a:solidFill>
          <a:latin typeface="+mn-lt"/>
          <a:ea typeface="ＭＳ Ｐゴシック" charset="-128"/>
        </a:defRPr>
      </a:lvl3pPr>
      <a:lvl4pPr marL="1257300" indent="-228600" algn="l" rtl="0" eaLnBrk="0" fontAlgn="base" hangingPunct="0">
        <a:lnSpc>
          <a:spcPct val="90000"/>
        </a:lnSpc>
        <a:spcBef>
          <a:spcPct val="10000"/>
        </a:spcBef>
        <a:spcAft>
          <a:spcPct val="10000"/>
        </a:spcAft>
        <a:buClr>
          <a:srgbClr val="B2B3B5"/>
        </a:buClr>
        <a:buFont typeface="Arial" charset="0"/>
        <a:buChar char="−"/>
        <a:defRPr sz="2000">
          <a:solidFill>
            <a:schemeClr val="tx1"/>
          </a:solidFill>
          <a:latin typeface="+mn-lt"/>
          <a:ea typeface="ＭＳ Ｐゴシック" charset="-128"/>
        </a:defRPr>
      </a:lvl4pPr>
      <a:lvl5pPr marL="1600200" indent="-228600" algn="l" rtl="0" eaLnBrk="0" fontAlgn="base" hangingPunct="0">
        <a:lnSpc>
          <a:spcPct val="90000"/>
        </a:lnSpc>
        <a:spcBef>
          <a:spcPct val="10000"/>
        </a:spcBef>
        <a:spcAft>
          <a:spcPct val="10000"/>
        </a:spcAft>
        <a:buClr>
          <a:srgbClr val="B2B3B5"/>
        </a:buClr>
        <a:buChar char="•"/>
        <a:defRPr sz="2000">
          <a:solidFill>
            <a:schemeClr val="tx1"/>
          </a:solidFill>
          <a:latin typeface="+mn-lt"/>
          <a:ea typeface="ＭＳ Ｐゴシック" charset="-128"/>
        </a:defRPr>
      </a:lvl5pPr>
      <a:lvl6pPr marL="2057400" indent="-228600" algn="l" rtl="0" fontAlgn="base">
        <a:lnSpc>
          <a:spcPct val="90000"/>
        </a:lnSpc>
        <a:spcBef>
          <a:spcPct val="10000"/>
        </a:spcBef>
        <a:spcAft>
          <a:spcPct val="10000"/>
        </a:spcAft>
        <a:buClr>
          <a:srgbClr val="B2B3B5"/>
        </a:buClr>
        <a:buChar char="•"/>
        <a:defRPr sz="2000">
          <a:solidFill>
            <a:schemeClr val="tx1"/>
          </a:solidFill>
          <a:latin typeface="+mn-lt"/>
          <a:ea typeface="ＭＳ Ｐゴシック" charset="-128"/>
        </a:defRPr>
      </a:lvl6pPr>
      <a:lvl7pPr marL="2514600" indent="-228600" algn="l" rtl="0" fontAlgn="base">
        <a:lnSpc>
          <a:spcPct val="90000"/>
        </a:lnSpc>
        <a:spcBef>
          <a:spcPct val="10000"/>
        </a:spcBef>
        <a:spcAft>
          <a:spcPct val="10000"/>
        </a:spcAft>
        <a:buClr>
          <a:srgbClr val="B2B3B5"/>
        </a:buClr>
        <a:buChar char="•"/>
        <a:defRPr sz="2000">
          <a:solidFill>
            <a:schemeClr val="tx1"/>
          </a:solidFill>
          <a:latin typeface="+mn-lt"/>
          <a:ea typeface="ＭＳ Ｐゴシック" charset="-128"/>
        </a:defRPr>
      </a:lvl7pPr>
      <a:lvl8pPr marL="2971800" indent="-228600" algn="l" rtl="0" fontAlgn="base">
        <a:lnSpc>
          <a:spcPct val="90000"/>
        </a:lnSpc>
        <a:spcBef>
          <a:spcPct val="10000"/>
        </a:spcBef>
        <a:spcAft>
          <a:spcPct val="10000"/>
        </a:spcAft>
        <a:buClr>
          <a:srgbClr val="B2B3B5"/>
        </a:buClr>
        <a:buChar char="•"/>
        <a:defRPr sz="2000">
          <a:solidFill>
            <a:schemeClr val="tx1"/>
          </a:solidFill>
          <a:latin typeface="+mn-lt"/>
          <a:ea typeface="ＭＳ Ｐゴシック" charset="-128"/>
        </a:defRPr>
      </a:lvl8pPr>
      <a:lvl9pPr marL="3429000" indent="-228600" algn="l" rtl="0" fontAlgn="base">
        <a:lnSpc>
          <a:spcPct val="90000"/>
        </a:lnSpc>
        <a:spcBef>
          <a:spcPct val="10000"/>
        </a:spcBef>
        <a:spcAft>
          <a:spcPct val="10000"/>
        </a:spcAft>
        <a:buClr>
          <a:srgbClr val="B2B3B5"/>
        </a:buClr>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xfrm>
            <a:off x="428625" y="114300"/>
            <a:ext cx="8245475"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1987" name="Rectangle 3"/>
          <p:cNvSpPr>
            <a:spLocks noGrp="1" noChangeArrowheads="1"/>
          </p:cNvSpPr>
          <p:nvPr>
            <p:ph type="body" idx="1"/>
          </p:nvPr>
        </p:nvSpPr>
        <p:spPr bwMode="auto">
          <a:xfrm>
            <a:off x="400050" y="1447800"/>
            <a:ext cx="8272463" cy="463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988" name="Rectangle 4"/>
          <p:cNvSpPr>
            <a:spLocks noChangeArrowheads="1"/>
          </p:cNvSpPr>
          <p:nvPr/>
        </p:nvSpPr>
        <p:spPr bwMode="ltGray">
          <a:xfrm>
            <a:off x="0" y="1171575"/>
            <a:ext cx="257175" cy="5686425"/>
          </a:xfrm>
          <a:prstGeom prst="rect">
            <a:avLst/>
          </a:prstGeom>
          <a:solidFill>
            <a:srgbClr val="0071B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41989" name="Rectangle 5"/>
          <p:cNvSpPr>
            <a:spLocks noChangeArrowheads="1"/>
          </p:cNvSpPr>
          <p:nvPr/>
        </p:nvSpPr>
        <p:spPr bwMode="ltGray">
          <a:xfrm>
            <a:off x="0" y="0"/>
            <a:ext cx="257175" cy="1114425"/>
          </a:xfrm>
          <a:prstGeom prst="rect">
            <a:avLst/>
          </a:prstGeom>
          <a:solidFill>
            <a:srgbClr val="0071B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pic>
        <p:nvPicPr>
          <p:cNvPr id="41990" name="Picture 6"/>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8350250" y="6261100"/>
            <a:ext cx="555625" cy="43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223" name="Rectangle 7"/>
          <p:cNvSpPr>
            <a:spLocks noGrp="1" noChangeArrowheads="1"/>
          </p:cNvSpPr>
          <p:nvPr>
            <p:ph type="sldNum" sz="quarter" idx="4"/>
          </p:nvPr>
        </p:nvSpPr>
        <p:spPr bwMode="auto">
          <a:xfrm>
            <a:off x="438150" y="6550025"/>
            <a:ext cx="387350"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900">
                <a:solidFill>
                  <a:srgbClr val="848589"/>
                </a:solidFill>
              </a:defRPr>
            </a:lvl1pPr>
          </a:lstStyle>
          <a:p>
            <a:pPr>
              <a:defRPr/>
            </a:pPr>
            <a:fld id="{79F24772-166F-7C4F-AA25-C1606D74AD84}" type="slidenum">
              <a:rPr lang="en-US"/>
              <a:pPr>
                <a:defRPr/>
              </a:pPr>
              <a:t>‹#›</a:t>
            </a:fld>
            <a:endParaRPr lang="en-US"/>
          </a:p>
        </p:txBody>
      </p:sp>
      <p:sp>
        <p:nvSpPr>
          <p:cNvPr id="9224" name="Rectangle 8"/>
          <p:cNvSpPr>
            <a:spLocks noGrp="1" noChangeArrowheads="1"/>
          </p:cNvSpPr>
          <p:nvPr>
            <p:ph type="dt" sz="half" idx="2"/>
          </p:nvPr>
        </p:nvSpPr>
        <p:spPr bwMode="auto">
          <a:xfrm>
            <a:off x="836613" y="6550025"/>
            <a:ext cx="1114425"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900">
                <a:solidFill>
                  <a:srgbClr val="848589"/>
                </a:solidFill>
                <a:ea typeface="ＭＳ Ｐゴシック" charset="-128"/>
                <a:cs typeface="ＭＳ Ｐゴシック" charset="-128"/>
              </a:defRPr>
            </a:lvl1pPr>
          </a:lstStyle>
          <a:p>
            <a:pPr>
              <a:defRPr/>
            </a:pPr>
            <a:endParaRPr lang="en-US"/>
          </a:p>
        </p:txBody>
      </p:sp>
      <p:sp>
        <p:nvSpPr>
          <p:cNvPr id="9225" name="Rectangle 9"/>
          <p:cNvSpPr>
            <a:spLocks noGrp="1" noChangeArrowheads="1"/>
          </p:cNvSpPr>
          <p:nvPr>
            <p:ph type="ftr" sz="quarter" idx="3"/>
          </p:nvPr>
        </p:nvSpPr>
        <p:spPr bwMode="auto">
          <a:xfrm>
            <a:off x="1997075" y="6550025"/>
            <a:ext cx="5359400"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900">
                <a:solidFill>
                  <a:srgbClr val="848589"/>
                </a:solidFill>
                <a:ea typeface="ＭＳ Ｐゴシック" charset="-128"/>
                <a:cs typeface="ＭＳ Ｐゴシック" charset="-128"/>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6595" r:id="rId1"/>
    <p:sldLayoutId id="2147486559" r:id="rId2"/>
    <p:sldLayoutId id="2147486560" r:id="rId3"/>
    <p:sldLayoutId id="2147486561" r:id="rId4"/>
    <p:sldLayoutId id="2147486562" r:id="rId5"/>
    <p:sldLayoutId id="2147486563" r:id="rId6"/>
    <p:sldLayoutId id="2147486564" r:id="rId7"/>
    <p:sldLayoutId id="2147486565" r:id="rId8"/>
    <p:sldLayoutId id="2147486566" r:id="rId9"/>
    <p:sldLayoutId id="2147486567" r:id="rId10"/>
    <p:sldLayoutId id="2147486568" r:id="rId11"/>
    <p:sldLayoutId id="2147486569" r:id="rId12"/>
    <p:sldLayoutId id="2147486570" r:id="rId13"/>
  </p:sldLayoutIdLst>
  <p:txStyles>
    <p:titleStyle>
      <a:lvl1pPr algn="l" rtl="0" eaLnBrk="0" fontAlgn="base" hangingPunct="0">
        <a:lnSpc>
          <a:spcPct val="90000"/>
        </a:lnSpc>
        <a:spcBef>
          <a:spcPct val="25000"/>
        </a:spcBef>
        <a:spcAft>
          <a:spcPct val="0"/>
        </a:spcAft>
        <a:defRPr sz="3600">
          <a:solidFill>
            <a:schemeClr val="tx2"/>
          </a:solidFill>
          <a:latin typeface="+mj-lt"/>
          <a:ea typeface="ＭＳ Ｐゴシック" charset="-128"/>
          <a:cs typeface="ＭＳ Ｐゴシック" charset="-128"/>
        </a:defRPr>
      </a:lvl1pPr>
      <a:lvl2pPr algn="l" rtl="0" eaLnBrk="0" fontAlgn="base" hangingPunct="0">
        <a:lnSpc>
          <a:spcPct val="90000"/>
        </a:lnSpc>
        <a:spcBef>
          <a:spcPct val="25000"/>
        </a:spcBef>
        <a:spcAft>
          <a:spcPct val="0"/>
        </a:spcAft>
        <a:defRPr sz="3600">
          <a:solidFill>
            <a:schemeClr val="tx2"/>
          </a:solidFill>
          <a:latin typeface="Futura Bk" pitchFamily="34" charset="0"/>
          <a:ea typeface="ＭＳ Ｐゴシック" charset="-128"/>
          <a:cs typeface="ＭＳ Ｐゴシック" charset="-128"/>
        </a:defRPr>
      </a:lvl2pPr>
      <a:lvl3pPr algn="l" rtl="0" eaLnBrk="0" fontAlgn="base" hangingPunct="0">
        <a:lnSpc>
          <a:spcPct val="90000"/>
        </a:lnSpc>
        <a:spcBef>
          <a:spcPct val="25000"/>
        </a:spcBef>
        <a:spcAft>
          <a:spcPct val="0"/>
        </a:spcAft>
        <a:defRPr sz="3600">
          <a:solidFill>
            <a:schemeClr val="tx2"/>
          </a:solidFill>
          <a:latin typeface="Futura Bk" pitchFamily="34" charset="0"/>
          <a:ea typeface="ＭＳ Ｐゴシック" charset="-128"/>
          <a:cs typeface="ＭＳ Ｐゴシック" charset="-128"/>
        </a:defRPr>
      </a:lvl3pPr>
      <a:lvl4pPr algn="l" rtl="0" eaLnBrk="0" fontAlgn="base" hangingPunct="0">
        <a:lnSpc>
          <a:spcPct val="90000"/>
        </a:lnSpc>
        <a:spcBef>
          <a:spcPct val="25000"/>
        </a:spcBef>
        <a:spcAft>
          <a:spcPct val="0"/>
        </a:spcAft>
        <a:defRPr sz="3600">
          <a:solidFill>
            <a:schemeClr val="tx2"/>
          </a:solidFill>
          <a:latin typeface="Futura Bk" pitchFamily="34" charset="0"/>
          <a:ea typeface="ＭＳ Ｐゴシック" charset="-128"/>
          <a:cs typeface="ＭＳ Ｐゴシック" charset="-128"/>
        </a:defRPr>
      </a:lvl4pPr>
      <a:lvl5pPr algn="l" rtl="0" eaLnBrk="0" fontAlgn="base" hangingPunct="0">
        <a:lnSpc>
          <a:spcPct val="90000"/>
        </a:lnSpc>
        <a:spcBef>
          <a:spcPct val="25000"/>
        </a:spcBef>
        <a:spcAft>
          <a:spcPct val="0"/>
        </a:spcAft>
        <a:defRPr sz="3600">
          <a:solidFill>
            <a:schemeClr val="tx2"/>
          </a:solidFill>
          <a:latin typeface="Futura Bk" pitchFamily="34" charset="0"/>
          <a:ea typeface="ＭＳ Ｐゴシック" charset="-128"/>
          <a:cs typeface="ＭＳ Ｐゴシック" charset="-128"/>
        </a:defRPr>
      </a:lvl5pPr>
      <a:lvl6pPr marL="457200" algn="l" rtl="0" fontAlgn="base">
        <a:lnSpc>
          <a:spcPct val="90000"/>
        </a:lnSpc>
        <a:spcBef>
          <a:spcPct val="25000"/>
        </a:spcBef>
        <a:spcAft>
          <a:spcPct val="0"/>
        </a:spcAft>
        <a:defRPr sz="3600">
          <a:solidFill>
            <a:schemeClr val="tx2"/>
          </a:solidFill>
          <a:latin typeface="Futura Bk" pitchFamily="34" charset="0"/>
        </a:defRPr>
      </a:lvl6pPr>
      <a:lvl7pPr marL="914400" algn="l" rtl="0" fontAlgn="base">
        <a:lnSpc>
          <a:spcPct val="90000"/>
        </a:lnSpc>
        <a:spcBef>
          <a:spcPct val="25000"/>
        </a:spcBef>
        <a:spcAft>
          <a:spcPct val="0"/>
        </a:spcAft>
        <a:defRPr sz="3600">
          <a:solidFill>
            <a:schemeClr val="tx2"/>
          </a:solidFill>
          <a:latin typeface="Futura Bk" pitchFamily="34" charset="0"/>
        </a:defRPr>
      </a:lvl7pPr>
      <a:lvl8pPr marL="1371600" algn="l" rtl="0" fontAlgn="base">
        <a:lnSpc>
          <a:spcPct val="90000"/>
        </a:lnSpc>
        <a:spcBef>
          <a:spcPct val="25000"/>
        </a:spcBef>
        <a:spcAft>
          <a:spcPct val="0"/>
        </a:spcAft>
        <a:defRPr sz="3600">
          <a:solidFill>
            <a:schemeClr val="tx2"/>
          </a:solidFill>
          <a:latin typeface="Futura Bk" pitchFamily="34" charset="0"/>
        </a:defRPr>
      </a:lvl8pPr>
      <a:lvl9pPr marL="1828800" algn="l" rtl="0" fontAlgn="base">
        <a:lnSpc>
          <a:spcPct val="90000"/>
        </a:lnSpc>
        <a:spcBef>
          <a:spcPct val="25000"/>
        </a:spcBef>
        <a:spcAft>
          <a:spcPct val="0"/>
        </a:spcAft>
        <a:defRPr sz="3600">
          <a:solidFill>
            <a:schemeClr val="tx2"/>
          </a:solidFill>
          <a:latin typeface="Futura Bk" pitchFamily="34" charset="0"/>
        </a:defRPr>
      </a:lvl9pPr>
    </p:titleStyle>
    <p:bodyStyle>
      <a:lvl1pPr marL="228600" indent="-228600" algn="l" rtl="0" eaLnBrk="0" fontAlgn="base" hangingPunct="0">
        <a:lnSpc>
          <a:spcPct val="90000"/>
        </a:lnSpc>
        <a:spcBef>
          <a:spcPct val="25000"/>
        </a:spcBef>
        <a:spcAft>
          <a:spcPct val="10000"/>
        </a:spcAft>
        <a:buClr>
          <a:srgbClr val="ABA69F"/>
        </a:buClr>
        <a:buSzPct val="80000"/>
        <a:buChar char="•"/>
        <a:defRPr sz="2800">
          <a:solidFill>
            <a:schemeClr val="tx1"/>
          </a:solidFill>
          <a:latin typeface="+mn-lt"/>
          <a:ea typeface="ＭＳ Ｐゴシック" charset="-128"/>
          <a:cs typeface="ＭＳ Ｐゴシック" charset="-128"/>
        </a:defRPr>
      </a:lvl1pPr>
      <a:lvl2pPr marL="571500" indent="-228600" algn="l" rtl="0" eaLnBrk="0" fontAlgn="base" hangingPunct="0">
        <a:lnSpc>
          <a:spcPct val="90000"/>
        </a:lnSpc>
        <a:spcBef>
          <a:spcPct val="25000"/>
        </a:spcBef>
        <a:spcAft>
          <a:spcPct val="10000"/>
        </a:spcAft>
        <a:buClr>
          <a:srgbClr val="ABA69F"/>
        </a:buClr>
        <a:buFont typeface="Futura Bk" charset="0"/>
        <a:buChar char="−"/>
        <a:defRPr sz="2400">
          <a:solidFill>
            <a:schemeClr val="tx1"/>
          </a:solidFill>
          <a:latin typeface="+mn-lt"/>
          <a:ea typeface="ＭＳ Ｐゴシック" charset="-128"/>
        </a:defRPr>
      </a:lvl2pPr>
      <a:lvl3pPr marL="914400" indent="-228600" algn="l" rtl="0" eaLnBrk="0" fontAlgn="base" hangingPunct="0">
        <a:lnSpc>
          <a:spcPct val="90000"/>
        </a:lnSpc>
        <a:spcBef>
          <a:spcPct val="25000"/>
        </a:spcBef>
        <a:spcAft>
          <a:spcPct val="10000"/>
        </a:spcAft>
        <a:buClr>
          <a:srgbClr val="ABA69F"/>
        </a:buClr>
        <a:buChar char="•"/>
        <a:defRPr sz="2000">
          <a:solidFill>
            <a:schemeClr val="tx1"/>
          </a:solidFill>
          <a:latin typeface="+mn-lt"/>
          <a:ea typeface="ＭＳ Ｐゴシック" charset="-128"/>
        </a:defRPr>
      </a:lvl3pPr>
      <a:lvl4pPr marL="1257300" indent="-228600" algn="l" rtl="0" eaLnBrk="0" fontAlgn="base" hangingPunct="0">
        <a:lnSpc>
          <a:spcPct val="90000"/>
        </a:lnSpc>
        <a:spcBef>
          <a:spcPct val="25000"/>
        </a:spcBef>
        <a:spcAft>
          <a:spcPct val="10000"/>
        </a:spcAft>
        <a:buClr>
          <a:srgbClr val="ABA69F"/>
        </a:buClr>
        <a:buFont typeface="Futura Bk" charset="0"/>
        <a:buChar char="−"/>
        <a:defRPr sz="2000">
          <a:solidFill>
            <a:schemeClr val="tx1"/>
          </a:solidFill>
          <a:latin typeface="+mn-lt"/>
          <a:ea typeface="ＭＳ Ｐゴシック" charset="-128"/>
        </a:defRPr>
      </a:lvl4pPr>
      <a:lvl5pPr marL="1600200" indent="-228600" algn="l" rtl="0" eaLnBrk="0" fontAlgn="base" hangingPunct="0">
        <a:lnSpc>
          <a:spcPct val="90000"/>
        </a:lnSpc>
        <a:spcBef>
          <a:spcPct val="25000"/>
        </a:spcBef>
        <a:spcAft>
          <a:spcPct val="10000"/>
        </a:spcAft>
        <a:buClr>
          <a:srgbClr val="ABA69F"/>
        </a:buClr>
        <a:buChar char="•"/>
        <a:defRPr sz="2000">
          <a:solidFill>
            <a:schemeClr val="tx1"/>
          </a:solidFill>
          <a:latin typeface="+mn-lt"/>
          <a:ea typeface="ＭＳ Ｐゴシック" charset="-128"/>
        </a:defRPr>
      </a:lvl5pPr>
      <a:lvl6pPr marL="2057400" indent="-228600" algn="l" rtl="0" fontAlgn="base">
        <a:lnSpc>
          <a:spcPct val="90000"/>
        </a:lnSpc>
        <a:spcBef>
          <a:spcPct val="25000"/>
        </a:spcBef>
        <a:spcAft>
          <a:spcPct val="10000"/>
        </a:spcAft>
        <a:buClr>
          <a:srgbClr val="ABA69F"/>
        </a:buClr>
        <a:buChar char="•"/>
        <a:defRPr sz="2000">
          <a:solidFill>
            <a:schemeClr val="tx1"/>
          </a:solidFill>
          <a:latin typeface="+mn-lt"/>
        </a:defRPr>
      </a:lvl6pPr>
      <a:lvl7pPr marL="2514600" indent="-228600" algn="l" rtl="0" fontAlgn="base">
        <a:lnSpc>
          <a:spcPct val="90000"/>
        </a:lnSpc>
        <a:spcBef>
          <a:spcPct val="25000"/>
        </a:spcBef>
        <a:spcAft>
          <a:spcPct val="10000"/>
        </a:spcAft>
        <a:buClr>
          <a:srgbClr val="ABA69F"/>
        </a:buClr>
        <a:buChar char="•"/>
        <a:defRPr sz="2000">
          <a:solidFill>
            <a:schemeClr val="tx1"/>
          </a:solidFill>
          <a:latin typeface="+mn-lt"/>
        </a:defRPr>
      </a:lvl7pPr>
      <a:lvl8pPr marL="2971800" indent="-228600" algn="l" rtl="0" fontAlgn="base">
        <a:lnSpc>
          <a:spcPct val="90000"/>
        </a:lnSpc>
        <a:spcBef>
          <a:spcPct val="25000"/>
        </a:spcBef>
        <a:spcAft>
          <a:spcPct val="10000"/>
        </a:spcAft>
        <a:buClr>
          <a:srgbClr val="ABA69F"/>
        </a:buClr>
        <a:buChar char="•"/>
        <a:defRPr sz="2000">
          <a:solidFill>
            <a:schemeClr val="tx1"/>
          </a:solidFill>
          <a:latin typeface="+mn-lt"/>
        </a:defRPr>
      </a:lvl8pPr>
      <a:lvl9pPr marL="3429000" indent="-228600" algn="l" rtl="0" fontAlgn="base">
        <a:lnSpc>
          <a:spcPct val="90000"/>
        </a:lnSpc>
        <a:spcBef>
          <a:spcPct val="25000"/>
        </a:spcBef>
        <a:spcAft>
          <a:spcPct val="10000"/>
        </a:spcAft>
        <a:buClr>
          <a:srgbClr val="ABA69F"/>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6322" name="Picture 7" descr="npo000007"/>
          <p:cNvPicPr>
            <a:picLocks noChangeAspect="1" noChangeArrowheads="1"/>
          </p:cNvPicPr>
          <p:nvPr/>
        </p:nvPicPr>
        <p:blipFill>
          <a:blip r:embed="rId14" cstate="email">
            <a:extLst>
              <a:ext uri="{28A0092B-C50C-407E-A947-70E740481C1C}">
                <a14:useLocalDpi xmlns:a14="http://schemas.microsoft.com/office/drawing/2010/main" val="0"/>
              </a:ext>
            </a:extLst>
          </a:blip>
          <a:srcRect l="156" t="838" b="72537"/>
          <a:stretch>
            <a:fillRect/>
          </a:stretch>
        </p:blipFill>
        <p:spPr bwMode="auto">
          <a:xfrm>
            <a:off x="0" y="0"/>
            <a:ext cx="9142413" cy="455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23" name="Picture 5" descr="ibm_light_gray_logo_300dpi"/>
          <p:cNvPicPr>
            <a:picLocks noChangeAspect="1" noChangeArrowheads="1"/>
          </p:cNvPicPr>
          <p:nvPr/>
        </p:nvPicPr>
        <p:blipFill>
          <a:blip r:embed="rId15" cstate="email">
            <a:clrChange>
              <a:clrFrom>
                <a:srgbClr val="7889FB"/>
              </a:clrFrom>
              <a:clrTo>
                <a:srgbClr val="7889FB">
                  <a:alpha val="0"/>
                </a:srgbClr>
              </a:clrTo>
            </a:clrChange>
            <a:extLst>
              <a:ext uri="{28A0092B-C50C-407E-A947-70E740481C1C}">
                <a14:useLocalDpi xmlns:a14="http://schemas.microsoft.com/office/drawing/2010/main" val="0"/>
              </a:ext>
            </a:extLst>
          </a:blip>
          <a:srcRect r="6667"/>
          <a:stretch>
            <a:fillRect/>
          </a:stretch>
        </p:blipFill>
        <p:spPr bwMode="invGray">
          <a:xfrm>
            <a:off x="8347075" y="104775"/>
            <a:ext cx="622300" cy="247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324" name="Text Box 6"/>
          <p:cNvSpPr txBox="1">
            <a:spLocks noChangeArrowheads="1"/>
          </p:cNvSpPr>
          <p:nvPr/>
        </p:nvSpPr>
        <p:spPr bwMode="auto">
          <a:xfrm>
            <a:off x="4784725" y="6465888"/>
            <a:ext cx="18415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a:spAutoFit/>
          </a:bodyPr>
          <a:lstStyle/>
          <a:p>
            <a:pPr>
              <a:buClr>
                <a:schemeClr val="accent2"/>
              </a:buClr>
              <a:buFont typeface="Wingdings" charset="0"/>
              <a:buNone/>
            </a:pPr>
            <a:endParaRPr lang="en-US" sz="2800"/>
          </a:p>
        </p:txBody>
      </p:sp>
      <p:sp>
        <p:nvSpPr>
          <p:cNvPr id="56325" name="Rectangle 8"/>
          <p:cNvSpPr>
            <a:spLocks noChangeArrowheads="1"/>
          </p:cNvSpPr>
          <p:nvPr/>
        </p:nvSpPr>
        <p:spPr bwMode="blackWhite">
          <a:xfrm>
            <a:off x="0" y="6775450"/>
            <a:ext cx="9144000" cy="82550"/>
          </a:xfrm>
          <a:prstGeom prst="rect">
            <a:avLst/>
          </a:prstGeom>
          <a:solidFill>
            <a:schemeClr val="accent1"/>
          </a:solidFill>
          <a:ln w="3175">
            <a:solidFill>
              <a:schemeClr val="accent1"/>
            </a:solidFill>
            <a:miter lim="800000"/>
            <a:headEnd/>
            <a:tailEnd/>
          </a:ln>
        </p:spPr>
        <p:txBody>
          <a:bodyPr wrap="none" anchor="ctr"/>
          <a:lstStyle/>
          <a:p>
            <a:endParaRPr lang="en-CA"/>
          </a:p>
        </p:txBody>
      </p:sp>
      <p:pic>
        <p:nvPicPr>
          <p:cNvPr id="56326" name="Picture 19" descr="DB2_text"/>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0" y="6557963"/>
            <a:ext cx="9145588" cy="300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15855" name="Rectangle 15"/>
          <p:cNvSpPr>
            <a:spLocks noGrp="1" noChangeArrowheads="1"/>
          </p:cNvSpPr>
          <p:nvPr>
            <p:ph type="sldNum" sz="quarter" idx="4"/>
          </p:nvPr>
        </p:nvSpPr>
        <p:spPr bwMode="black">
          <a:xfrm>
            <a:off x="8328025" y="6624638"/>
            <a:ext cx="673100" cy="1524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lgn="r">
              <a:spcBef>
                <a:spcPct val="50000"/>
              </a:spcBef>
              <a:defRPr sz="1000">
                <a:solidFill>
                  <a:srgbClr val="000000"/>
                </a:solidFill>
              </a:defRPr>
            </a:lvl1pPr>
          </a:lstStyle>
          <a:p>
            <a:pPr>
              <a:defRPr/>
            </a:pPr>
            <a:fld id="{541325F3-B234-AF4D-9B09-961FCCF8132E}" type="slidenum">
              <a:rPr lang="en-US"/>
              <a:pPr>
                <a:defRPr/>
              </a:pPr>
              <a:t>‹#›</a:t>
            </a:fld>
            <a:endParaRPr lang="en-US"/>
          </a:p>
        </p:txBody>
      </p:sp>
      <p:sp>
        <p:nvSpPr>
          <p:cNvPr id="56328" name="Rectangle 2"/>
          <p:cNvSpPr>
            <a:spLocks noGrp="1" noChangeArrowheads="1"/>
          </p:cNvSpPr>
          <p:nvPr>
            <p:ph type="title"/>
          </p:nvPr>
        </p:nvSpPr>
        <p:spPr bwMode="auto">
          <a:xfrm>
            <a:off x="153988" y="635000"/>
            <a:ext cx="6173787"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56329" name="Rectangle 3"/>
          <p:cNvSpPr>
            <a:spLocks noGrp="1" noChangeArrowheads="1"/>
          </p:cNvSpPr>
          <p:nvPr>
            <p:ph type="body" idx="1"/>
          </p:nvPr>
        </p:nvSpPr>
        <p:spPr bwMode="auto">
          <a:xfrm>
            <a:off x="352425" y="1455738"/>
            <a:ext cx="5757863" cy="451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6330" name="Group 24"/>
          <p:cNvGrpSpPr>
            <a:grpSpLocks/>
          </p:cNvGrpSpPr>
          <p:nvPr/>
        </p:nvGrpSpPr>
        <p:grpSpPr bwMode="auto">
          <a:xfrm>
            <a:off x="104775" y="144463"/>
            <a:ext cx="1438275" cy="168275"/>
            <a:chOff x="56" y="97"/>
            <a:chExt cx="807" cy="94"/>
          </a:xfrm>
        </p:grpSpPr>
        <p:sp>
          <p:nvSpPr>
            <p:cNvPr id="56332" name="Rectangle 15"/>
            <p:cNvSpPr>
              <a:spLocks noChangeArrowheads="1"/>
            </p:cNvSpPr>
            <p:nvPr userDrawn="1"/>
          </p:nvSpPr>
          <p:spPr bwMode="auto">
            <a:xfrm>
              <a:off x="56" y="97"/>
              <a:ext cx="807" cy="94"/>
            </a:xfrm>
            <a:prstGeom prst="rect">
              <a:avLst/>
            </a:prstGeom>
            <a:solidFill>
              <a:srgbClr val="0099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pic>
          <p:nvPicPr>
            <p:cNvPr id="56333" name="Picture 21" descr="Information Management"/>
            <p:cNvPicPr>
              <a:picLocks noChangeAspect="1" noChangeArrowheads="1"/>
            </p:cNvPicPr>
            <p:nvPr userDrawn="1"/>
          </p:nvPicPr>
          <p:blipFill>
            <a:blip r:embed="rId17" cstate="email">
              <a:extLst>
                <a:ext uri="{28A0092B-C50C-407E-A947-70E740481C1C}">
                  <a14:useLocalDpi xmlns:a14="http://schemas.microsoft.com/office/drawing/2010/main" val="0"/>
                </a:ext>
              </a:extLst>
            </a:blip>
            <a:srcRect/>
            <a:stretch>
              <a:fillRect/>
            </a:stretch>
          </p:blipFill>
          <p:spPr bwMode="auto">
            <a:xfrm>
              <a:off x="115" y="117"/>
              <a:ext cx="684" cy="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aphicFrame>
        <p:nvGraphicFramePr>
          <p:cNvPr id="56331" name="Object 29"/>
          <p:cNvGraphicFramePr>
            <a:graphicFrameLocks noChangeAspect="1"/>
          </p:cNvGraphicFramePr>
          <p:nvPr/>
        </p:nvGraphicFramePr>
        <p:xfrm>
          <a:off x="8340725" y="6107113"/>
          <a:ext cx="628650" cy="304800"/>
        </p:xfrm>
        <a:graphic>
          <a:graphicData uri="http://schemas.openxmlformats.org/presentationml/2006/ole">
            <mc:AlternateContent xmlns:mc="http://schemas.openxmlformats.org/markup-compatibility/2006">
              <mc:Choice xmlns:v="urn:schemas-microsoft-com:vml" Requires="v">
                <p:oleObj spid="_x0000_s56562" name="Photo Editor Photo" r:id="rId18" imgW="628571" imgH="304923" progId="MSPhotoEd.3">
                  <p:embed/>
                </p:oleObj>
              </mc:Choice>
              <mc:Fallback>
                <p:oleObj name="Photo Editor Photo" r:id="rId18" imgW="628571" imgH="304923" progId="MSPhotoEd.3">
                  <p:embed/>
                  <p:pic>
                    <p:nvPicPr>
                      <p:cNvPr id="0" name="Object 2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40725" y="6107113"/>
                        <a:ext cx="6286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6596" r:id="rId1"/>
    <p:sldLayoutId id="2147486571" r:id="rId2"/>
    <p:sldLayoutId id="2147486572" r:id="rId3"/>
    <p:sldLayoutId id="2147486573" r:id="rId4"/>
    <p:sldLayoutId id="2147486574" r:id="rId5"/>
    <p:sldLayoutId id="2147486575" r:id="rId6"/>
    <p:sldLayoutId id="2147486576" r:id="rId7"/>
    <p:sldLayoutId id="2147486577" r:id="rId8"/>
    <p:sldLayoutId id="2147486578" r:id="rId9"/>
    <p:sldLayoutId id="2147486579" r:id="rId10"/>
    <p:sldLayoutId id="2147486580" r:id="rId11"/>
  </p:sldLayoutIdLst>
  <p:transition>
    <p:zoom dir="in"/>
  </p:transition>
  <p:hf hdr="0"/>
  <p:txStyles>
    <p:titleStyle>
      <a:lvl1pPr algn="l" rtl="0" eaLnBrk="0" fontAlgn="base" hangingPunct="0">
        <a:lnSpc>
          <a:spcPct val="90000"/>
        </a:lnSpc>
        <a:spcBef>
          <a:spcPct val="0"/>
        </a:spcBef>
        <a:spcAft>
          <a:spcPct val="0"/>
        </a:spcAft>
        <a:defRPr sz="2400" b="1" i="1">
          <a:solidFill>
            <a:schemeClr val="tx1"/>
          </a:solidFill>
          <a:latin typeface="+mj-lt"/>
          <a:ea typeface="ＭＳ Ｐゴシック" charset="0"/>
          <a:cs typeface="+mj-cs"/>
        </a:defRPr>
      </a:lvl1pPr>
      <a:lvl2pPr algn="l" rtl="0" eaLnBrk="0" fontAlgn="base" hangingPunct="0">
        <a:lnSpc>
          <a:spcPct val="90000"/>
        </a:lnSpc>
        <a:spcBef>
          <a:spcPct val="0"/>
        </a:spcBef>
        <a:spcAft>
          <a:spcPct val="0"/>
        </a:spcAft>
        <a:defRPr sz="2400" b="1" i="1">
          <a:solidFill>
            <a:schemeClr val="tx1"/>
          </a:solidFill>
          <a:latin typeface="Arial" charset="0"/>
          <a:ea typeface="ＭＳ Ｐゴシック" charset="0"/>
          <a:cs typeface="Arial" charset="0"/>
        </a:defRPr>
      </a:lvl2pPr>
      <a:lvl3pPr algn="l" rtl="0" eaLnBrk="0" fontAlgn="base" hangingPunct="0">
        <a:lnSpc>
          <a:spcPct val="90000"/>
        </a:lnSpc>
        <a:spcBef>
          <a:spcPct val="0"/>
        </a:spcBef>
        <a:spcAft>
          <a:spcPct val="0"/>
        </a:spcAft>
        <a:defRPr sz="2400" b="1" i="1">
          <a:solidFill>
            <a:schemeClr val="tx1"/>
          </a:solidFill>
          <a:latin typeface="Arial" charset="0"/>
          <a:ea typeface="ＭＳ Ｐゴシック" charset="0"/>
          <a:cs typeface="Arial" charset="0"/>
        </a:defRPr>
      </a:lvl3pPr>
      <a:lvl4pPr algn="l" rtl="0" eaLnBrk="0" fontAlgn="base" hangingPunct="0">
        <a:lnSpc>
          <a:spcPct val="90000"/>
        </a:lnSpc>
        <a:spcBef>
          <a:spcPct val="0"/>
        </a:spcBef>
        <a:spcAft>
          <a:spcPct val="0"/>
        </a:spcAft>
        <a:defRPr sz="2400" b="1" i="1">
          <a:solidFill>
            <a:schemeClr val="tx1"/>
          </a:solidFill>
          <a:latin typeface="Arial" charset="0"/>
          <a:ea typeface="ＭＳ Ｐゴシック" charset="0"/>
          <a:cs typeface="Arial" charset="0"/>
        </a:defRPr>
      </a:lvl4pPr>
      <a:lvl5pPr algn="l" rtl="0" eaLnBrk="0" fontAlgn="base" hangingPunct="0">
        <a:lnSpc>
          <a:spcPct val="90000"/>
        </a:lnSpc>
        <a:spcBef>
          <a:spcPct val="0"/>
        </a:spcBef>
        <a:spcAft>
          <a:spcPct val="0"/>
        </a:spcAft>
        <a:defRPr sz="2400" b="1" i="1">
          <a:solidFill>
            <a:schemeClr val="tx1"/>
          </a:solidFill>
          <a:latin typeface="Arial" charset="0"/>
          <a:ea typeface="ＭＳ Ｐゴシック" charset="0"/>
          <a:cs typeface="Arial" charset="0"/>
        </a:defRPr>
      </a:lvl5pPr>
      <a:lvl6pPr marL="457200" algn="l" rtl="0" eaLnBrk="1" fontAlgn="base" hangingPunct="1">
        <a:lnSpc>
          <a:spcPct val="90000"/>
        </a:lnSpc>
        <a:spcBef>
          <a:spcPct val="0"/>
        </a:spcBef>
        <a:spcAft>
          <a:spcPct val="0"/>
        </a:spcAft>
        <a:defRPr sz="2400" b="1" i="1">
          <a:solidFill>
            <a:schemeClr val="tx1"/>
          </a:solidFill>
          <a:latin typeface="Arial" charset="0"/>
          <a:cs typeface="Arial" charset="0"/>
        </a:defRPr>
      </a:lvl6pPr>
      <a:lvl7pPr marL="914400" algn="l" rtl="0" eaLnBrk="1" fontAlgn="base" hangingPunct="1">
        <a:lnSpc>
          <a:spcPct val="90000"/>
        </a:lnSpc>
        <a:spcBef>
          <a:spcPct val="0"/>
        </a:spcBef>
        <a:spcAft>
          <a:spcPct val="0"/>
        </a:spcAft>
        <a:defRPr sz="2400" b="1" i="1">
          <a:solidFill>
            <a:schemeClr val="tx1"/>
          </a:solidFill>
          <a:latin typeface="Arial" charset="0"/>
          <a:cs typeface="Arial" charset="0"/>
        </a:defRPr>
      </a:lvl7pPr>
      <a:lvl8pPr marL="1371600" algn="l" rtl="0" eaLnBrk="1" fontAlgn="base" hangingPunct="1">
        <a:lnSpc>
          <a:spcPct val="90000"/>
        </a:lnSpc>
        <a:spcBef>
          <a:spcPct val="0"/>
        </a:spcBef>
        <a:spcAft>
          <a:spcPct val="0"/>
        </a:spcAft>
        <a:defRPr sz="2400" b="1" i="1">
          <a:solidFill>
            <a:schemeClr val="tx1"/>
          </a:solidFill>
          <a:latin typeface="Arial" charset="0"/>
          <a:cs typeface="Arial" charset="0"/>
        </a:defRPr>
      </a:lvl8pPr>
      <a:lvl9pPr marL="1828800" algn="l" rtl="0" eaLnBrk="1" fontAlgn="base" hangingPunct="1">
        <a:lnSpc>
          <a:spcPct val="90000"/>
        </a:lnSpc>
        <a:spcBef>
          <a:spcPct val="0"/>
        </a:spcBef>
        <a:spcAft>
          <a:spcPct val="0"/>
        </a:spcAft>
        <a:defRPr sz="2400" b="1" i="1">
          <a:solidFill>
            <a:schemeClr val="tx1"/>
          </a:solidFill>
          <a:latin typeface="Arial" charset="0"/>
          <a:cs typeface="Arial" charset="0"/>
        </a:defRPr>
      </a:lvl9pPr>
    </p:titleStyle>
    <p:bodyStyle>
      <a:lvl1pPr marL="228600" indent="-228600" algn="l" rtl="0" eaLnBrk="0" fontAlgn="base" hangingPunct="0">
        <a:lnSpc>
          <a:spcPct val="95000"/>
        </a:lnSpc>
        <a:spcBef>
          <a:spcPct val="50000"/>
        </a:spcBef>
        <a:spcAft>
          <a:spcPct val="0"/>
        </a:spcAft>
        <a:buClr>
          <a:schemeClr val="tx2"/>
        </a:buClr>
        <a:buFont typeface="Wingdings" charset="0"/>
        <a:buChar char="§"/>
        <a:defRPr sz="2000">
          <a:solidFill>
            <a:schemeClr val="tx1"/>
          </a:solidFill>
          <a:latin typeface="+mn-lt"/>
          <a:ea typeface="ＭＳ Ｐゴシック" charset="0"/>
          <a:cs typeface="+mn-cs"/>
        </a:defRPr>
      </a:lvl1pPr>
      <a:lvl2pPr marL="457200" indent="-227013" algn="l" rtl="0" eaLnBrk="0" fontAlgn="base" hangingPunct="0">
        <a:lnSpc>
          <a:spcPct val="95000"/>
        </a:lnSpc>
        <a:spcBef>
          <a:spcPct val="40000"/>
        </a:spcBef>
        <a:spcAft>
          <a:spcPct val="0"/>
        </a:spcAft>
        <a:buClr>
          <a:schemeClr val="tx2"/>
        </a:buClr>
        <a:buFont typeface="Arial" charset="0"/>
        <a:buChar char="–"/>
        <a:defRPr sz="2000">
          <a:solidFill>
            <a:schemeClr val="tx1"/>
          </a:solidFill>
          <a:latin typeface="+mn-lt"/>
          <a:ea typeface="Arial" charset="0"/>
          <a:cs typeface="+mn-cs"/>
        </a:defRPr>
      </a:lvl2pPr>
      <a:lvl3pPr marL="682625" indent="-223838" algn="l" rtl="0" eaLnBrk="0" fontAlgn="base" hangingPunct="0">
        <a:lnSpc>
          <a:spcPct val="95000"/>
        </a:lnSpc>
        <a:spcBef>
          <a:spcPct val="30000"/>
        </a:spcBef>
        <a:spcAft>
          <a:spcPct val="0"/>
        </a:spcAft>
        <a:buClr>
          <a:schemeClr val="tx2"/>
        </a:buClr>
        <a:buChar char="•"/>
        <a:defRPr sz="2400">
          <a:solidFill>
            <a:schemeClr val="tx1"/>
          </a:solidFill>
          <a:latin typeface="+mn-lt"/>
          <a:ea typeface="Arial" charset="0"/>
          <a:cs typeface="+mn-cs"/>
        </a:defRPr>
      </a:lvl3pPr>
      <a:lvl4pPr marL="912813" indent="-228600" algn="l" rtl="0" eaLnBrk="0" fontAlgn="base" hangingPunct="0">
        <a:lnSpc>
          <a:spcPct val="95000"/>
        </a:lnSpc>
        <a:spcBef>
          <a:spcPct val="20000"/>
        </a:spcBef>
        <a:spcAft>
          <a:spcPct val="0"/>
        </a:spcAft>
        <a:buClr>
          <a:schemeClr val="tx2"/>
        </a:buClr>
        <a:buFont typeface="Arial" charset="0"/>
        <a:buChar char="–"/>
        <a:defRPr sz="1600">
          <a:solidFill>
            <a:schemeClr val="tx1"/>
          </a:solidFill>
          <a:latin typeface="+mn-lt"/>
          <a:ea typeface="Arial" charset="0"/>
          <a:cs typeface="+mn-cs"/>
        </a:defRPr>
      </a:lvl4pPr>
      <a:lvl5pPr marL="1143000" indent="-228600" algn="l" rtl="0" eaLnBrk="0" fontAlgn="base" hangingPunct="0">
        <a:lnSpc>
          <a:spcPct val="95000"/>
        </a:lnSpc>
        <a:spcBef>
          <a:spcPct val="20000"/>
        </a:spcBef>
        <a:spcAft>
          <a:spcPct val="0"/>
        </a:spcAft>
        <a:buClr>
          <a:schemeClr val="tx2"/>
        </a:buClr>
        <a:buFont typeface="Arial" charset="0"/>
        <a:buChar char="&gt;"/>
        <a:defRPr sz="1600">
          <a:solidFill>
            <a:schemeClr val="tx1"/>
          </a:solidFill>
          <a:latin typeface="+mn-lt"/>
          <a:ea typeface="Arial" charset="0"/>
          <a:cs typeface="+mn-cs"/>
        </a:defRPr>
      </a:lvl5pPr>
      <a:lvl6pPr marL="1600200" indent="-228600" algn="l" rtl="0" eaLnBrk="1" fontAlgn="base" hangingPunct="1">
        <a:spcBef>
          <a:spcPct val="20000"/>
        </a:spcBef>
        <a:spcAft>
          <a:spcPct val="0"/>
        </a:spcAft>
        <a:buClr>
          <a:schemeClr val="tx2"/>
        </a:buClr>
        <a:buFont typeface="Arial" charset="0"/>
        <a:buChar char="&gt;"/>
        <a:defRPr sz="1600">
          <a:solidFill>
            <a:schemeClr val="tx1"/>
          </a:solidFill>
          <a:latin typeface="+mn-lt"/>
          <a:cs typeface="+mn-cs"/>
        </a:defRPr>
      </a:lvl6pPr>
      <a:lvl7pPr marL="2057400" indent="-228600" algn="l" rtl="0" eaLnBrk="1" fontAlgn="base" hangingPunct="1">
        <a:spcBef>
          <a:spcPct val="20000"/>
        </a:spcBef>
        <a:spcAft>
          <a:spcPct val="0"/>
        </a:spcAft>
        <a:buClr>
          <a:schemeClr val="tx2"/>
        </a:buClr>
        <a:buFont typeface="Arial" charset="0"/>
        <a:buChar char="&gt;"/>
        <a:defRPr sz="1600">
          <a:solidFill>
            <a:schemeClr val="tx1"/>
          </a:solidFill>
          <a:latin typeface="+mn-lt"/>
          <a:cs typeface="+mn-cs"/>
        </a:defRPr>
      </a:lvl7pPr>
      <a:lvl8pPr marL="2514600" indent="-228600" algn="l" rtl="0" eaLnBrk="1" fontAlgn="base" hangingPunct="1">
        <a:spcBef>
          <a:spcPct val="20000"/>
        </a:spcBef>
        <a:spcAft>
          <a:spcPct val="0"/>
        </a:spcAft>
        <a:buClr>
          <a:schemeClr val="tx2"/>
        </a:buClr>
        <a:buFont typeface="Arial" charset="0"/>
        <a:buChar char="&gt;"/>
        <a:defRPr sz="1600">
          <a:solidFill>
            <a:schemeClr val="tx1"/>
          </a:solidFill>
          <a:latin typeface="+mn-lt"/>
          <a:cs typeface="+mn-cs"/>
        </a:defRPr>
      </a:lvl8pPr>
      <a:lvl9pPr marL="2971800" indent="-228600" algn="l" rtl="0" eaLnBrk="1" fontAlgn="base" hangingPunct="1">
        <a:spcBef>
          <a:spcPct val="20000"/>
        </a:spcBef>
        <a:spcAft>
          <a:spcPct val="0"/>
        </a:spcAft>
        <a:buClr>
          <a:schemeClr val="tx2"/>
        </a:buClr>
        <a:buFont typeface="Arial" charset="0"/>
        <a:buChar char="&gt;"/>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73731"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73732"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FFFFFF"/>
              </a:solidFill>
              <a:cs typeface="Arial" charset="0"/>
            </a:endParaRPr>
          </a:p>
        </p:txBody>
      </p:sp>
      <p:sp>
        <p:nvSpPr>
          <p:cNvPr id="73733"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FFFFFF"/>
              </a:solidFill>
              <a:cs typeface="Arial" charset="0"/>
            </a:endParaRPr>
          </a:p>
        </p:txBody>
      </p:sp>
      <p:sp>
        <p:nvSpPr>
          <p:cNvPr id="1029"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defTabSz="914400">
              <a:buClr>
                <a:srgbClr val="000000"/>
              </a:buClr>
              <a:buSzPct val="100000"/>
              <a:buFont typeface="Times New Roman" charset="0"/>
              <a:buNone/>
              <a:defRPr sz="1400">
                <a:solidFill>
                  <a:srgbClr val="000000"/>
                </a:solidFill>
                <a:cs typeface="Arial" charset="0"/>
              </a:defRPr>
            </a:lvl1pPr>
          </a:lstStyle>
          <a:p>
            <a:pPr>
              <a:defRPr/>
            </a:pPr>
            <a:fld id="{DB06CFBC-E1BD-0F44-A8F5-1B43084CD433}" type="slidenum">
              <a:rPr lang="en-US"/>
              <a:pPr>
                <a:defRPr/>
              </a:pPr>
              <a:t>‹#›</a:t>
            </a:fld>
            <a:endParaRPr lang="en-US"/>
          </a:p>
        </p:txBody>
      </p:sp>
    </p:spTree>
    <p:extLst>
      <p:ext uri="{BB962C8B-B14F-4D97-AF65-F5344CB8AC3E}">
        <p14:creationId xmlns:p14="http://schemas.microsoft.com/office/powerpoint/2010/main" val="3433885483"/>
      </p:ext>
    </p:extLst>
  </p:cSld>
  <p:clrMap bg1="lt1" tx1="dk1" bg2="lt2" tx2="dk2" accent1="accent1" accent2="accent2" accent3="accent3" accent4="accent4" accent5="accent5" accent6="accent6" hlink="hlink" folHlink="folHlink"/>
  <p:sldLayoutIdLst>
    <p:sldLayoutId id="2147486710" r:id="rId1"/>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3427"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34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
        <p:nvSpPr>
          <p:cNvPr id="1034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Tree>
    <p:extLst>
      <p:ext uri="{BB962C8B-B14F-4D97-AF65-F5344CB8AC3E}">
        <p14:creationId xmlns:p14="http://schemas.microsoft.com/office/powerpoint/2010/main" val="991225638"/>
      </p:ext>
    </p:extLst>
  </p:cSld>
  <p:clrMap bg1="lt1" tx1="dk1" bg2="lt2" tx2="dk2" accent1="accent1" accent2="accent2" accent3="accent3" accent4="accent4" accent5="accent5" accent6="accent6" hlink="hlink" folHlink="folHlink"/>
  <p:sldLayoutIdLst>
    <p:sldLayoutId id="2147486712" r:id="rId1"/>
    <p:sldLayoutId id="2147486713" r:id="rId2"/>
    <p:sldLayoutId id="2147486714" r:id="rId3"/>
    <p:sldLayoutId id="2147486715" r:id="rId4"/>
    <p:sldLayoutId id="2147486846" r:id="rId5"/>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74755"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74756"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FFFFFF"/>
              </a:solidFill>
              <a:cs typeface="Arial" charset="0"/>
            </a:endParaRPr>
          </a:p>
        </p:txBody>
      </p:sp>
      <p:sp>
        <p:nvSpPr>
          <p:cNvPr id="74757"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FFFFFF"/>
              </a:solidFill>
              <a:cs typeface="Arial" charset="0"/>
            </a:endParaRPr>
          </a:p>
        </p:txBody>
      </p:sp>
      <p:sp>
        <p:nvSpPr>
          <p:cNvPr id="1029"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defTabSz="914400">
              <a:buClr>
                <a:srgbClr val="000000"/>
              </a:buClr>
              <a:buSzPct val="100000"/>
              <a:buFont typeface="Times New Roman" charset="0"/>
              <a:buNone/>
              <a:defRPr sz="1400">
                <a:solidFill>
                  <a:srgbClr val="000000"/>
                </a:solidFill>
                <a:cs typeface="Arial" charset="0"/>
              </a:defRPr>
            </a:lvl1pPr>
          </a:lstStyle>
          <a:p>
            <a:pPr>
              <a:defRPr/>
            </a:pPr>
            <a:fld id="{39A6672B-1749-024B-B976-BA4A4F9D5DB6}" type="slidenum">
              <a:rPr lang="en-US"/>
              <a:pPr>
                <a:defRPr/>
              </a:pPr>
              <a:t>‹#›</a:t>
            </a:fld>
            <a:endParaRPr lang="en-US"/>
          </a:p>
        </p:txBody>
      </p:sp>
    </p:spTree>
    <p:extLst>
      <p:ext uri="{BB962C8B-B14F-4D97-AF65-F5344CB8AC3E}">
        <p14:creationId xmlns:p14="http://schemas.microsoft.com/office/powerpoint/2010/main" val="657179688"/>
      </p:ext>
    </p:extLst>
  </p:cSld>
  <p:clrMap bg1="lt1" tx1="dk1" bg2="lt2" tx2="dk2" accent1="accent1" accent2="accent2" accent3="accent3" accent4="accent4" accent5="accent5" accent6="accent6" hlink="hlink" folHlink="folHlink"/>
  <p:sldLayoutIdLst>
    <p:sldLayoutId id="2147486724" r:id="rId1"/>
    <p:sldLayoutId id="2147486725" r:id="rId2"/>
    <p:sldLayoutId id="2147486808" r:id="rId3"/>
    <p:sldLayoutId id="2147486811"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7/18/2019</a:t>
            </a:fld>
            <a:endParaRPr lang="en-US"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258004"/>
      </p:ext>
    </p:extLst>
  </p:cSld>
  <p:clrMap bg1="dk1" tx1="lt1" bg2="dk2" tx2="lt2" accent1="accent1" accent2="accent2" accent3="accent3" accent4="accent4" accent5="accent5" accent6="accent6" hlink="hlink" folHlink="folHlink"/>
  <p:sldLayoutIdLst>
    <p:sldLayoutId id="2147486828" r:id="rId1"/>
    <p:sldLayoutId id="2147486829" r:id="rId2"/>
    <p:sldLayoutId id="2147486830" r:id="rId3"/>
    <p:sldLayoutId id="2147486831" r:id="rId4"/>
    <p:sldLayoutId id="2147486832" r:id="rId5"/>
    <p:sldLayoutId id="2147486833" r:id="rId6"/>
    <p:sldLayoutId id="2147486834" r:id="rId7"/>
    <p:sldLayoutId id="2147486835" r:id="rId8"/>
    <p:sldLayoutId id="2147486836" r:id="rId9"/>
    <p:sldLayoutId id="2147486837" r:id="rId10"/>
    <p:sldLayoutId id="2147486838" r:id="rId11"/>
    <p:sldLayoutId id="2147486839" r:id="rId12"/>
    <p:sldLayoutId id="2147486840" r:id="rId13"/>
    <p:sldLayoutId id="2147486841" r:id="rId14"/>
    <p:sldLayoutId id="2147486842" r:id="rId15"/>
    <p:sldLayoutId id="2147486843" r:id="rId16"/>
    <p:sldLayoutId id="2147486844" r:id="rId17"/>
    <p:sldLayoutId id="2147486845" r:id="rId18"/>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0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9.xml"/><Relationship Id="rId1" Type="http://schemas.openxmlformats.org/officeDocument/2006/relationships/slideLayout" Target="../slideLayouts/slideLayout6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0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6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5.xml.rels><?xml version="1.0" encoding="UTF-8" standalone="yes"?>
<Relationships xmlns="http://schemas.openxmlformats.org/package/2006/relationships"><Relationship Id="rId3" Type="http://schemas.openxmlformats.org/officeDocument/2006/relationships/hyperlink" Target="https://en.wikipedia.org/wiki/Windows_API" TargetMode="External"/><Relationship Id="rId2" Type="http://schemas.openxmlformats.org/officeDocument/2006/relationships/hyperlink" Target="https://en.wikipedia.org/wiki/POSIX_Threads" TargetMode="External"/><Relationship Id="rId1" Type="http://schemas.openxmlformats.org/officeDocument/2006/relationships/slideLayout" Target="../slideLayouts/slideLayout5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5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8.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8.xml"/></Relationships>
</file>

<file path=ppt/slides/_rels/slide143.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5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6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1.xml"/><Relationship Id="rId4" Type="http://schemas.openxmlformats.org/officeDocument/2006/relationships/image" Target="../media/image48.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1.xml"/></Relationships>
</file>

<file path=ppt/slides/_rels/slide19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5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2.xml"/></Relationships>
</file>

<file path=ppt/slides/_rels/slide198.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5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0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5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0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54.xml"/></Relationships>
</file>

<file path=ppt/slides/_rels/slide20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5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09.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image" Target="../media/image75.jpeg"/><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7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1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66.xml"/></Relationships>
</file>

<file path=ppt/slides/_rels/slide215.xml.rels><?xml version="1.0" encoding="UTF-8" standalone="yes"?>
<Relationships xmlns="http://schemas.openxmlformats.org/package/2006/relationships"><Relationship Id="rId3" Type="http://schemas.openxmlformats.org/officeDocument/2006/relationships/hyperlink" Target="http://tutorials.jenkov.com/java-concurrency/index.html" TargetMode="External"/><Relationship Id="rId2" Type="http://schemas.openxmlformats.org/officeDocument/2006/relationships/hyperlink" Target="https://baptiste-wicht.com/categories/java.html" TargetMode="External"/><Relationship Id="rId1" Type="http://schemas.openxmlformats.org/officeDocument/2006/relationships/slideLayout" Target="../slideLayouts/slideLayout61.xml"/><Relationship Id="rId4" Type="http://schemas.openxmlformats.org/officeDocument/2006/relationships/hyperlink" Target="http://www.albahari.com/nutshel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xml"/><Relationship Id="rId1" Type="http://schemas.openxmlformats.org/officeDocument/2006/relationships/slideLayout" Target="../slideLayouts/slideLayout7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1.xml"/><Relationship Id="rId5" Type="http://schemas.openxmlformats.org/officeDocument/2006/relationships/image" Target="../media/image57.png"/><Relationship Id="rId4" Type="http://schemas.openxmlformats.org/officeDocument/2006/relationships/image" Target="../media/image5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7.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61.xml"/><Relationship Id="rId4" Type="http://schemas.openxmlformats.org/officeDocument/2006/relationships/image" Target="../media/image60.jpeg"/></Relationships>
</file>

<file path=ppt/slides/_rels/slide48.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6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7.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75.xml.rels><?xml version="1.0" encoding="UTF-8" standalone="yes"?>
<Relationships xmlns="http://schemas.openxmlformats.org/package/2006/relationships"><Relationship Id="rId3" Type="http://schemas.openxmlformats.org/officeDocument/2006/relationships/hyperlink" Target="http://tutorials.jenkov.com/java-concurrency/deadlock-prevention.html#timeout" TargetMode="External"/><Relationship Id="rId2" Type="http://schemas.openxmlformats.org/officeDocument/2006/relationships/hyperlink" Target="http://tutorials.jenkov.com/java-concurrency/deadlock-prevention.html#ordering" TargetMode="External"/><Relationship Id="rId1" Type="http://schemas.openxmlformats.org/officeDocument/2006/relationships/slideLayout" Target="../slideLayouts/slideLayout77.xml"/><Relationship Id="rId4" Type="http://schemas.openxmlformats.org/officeDocument/2006/relationships/hyperlink" Target="http://tutorials.jenkov.com/java-concurrency/deadlock-prevention.html#detection"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8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xml"/><Relationship Id="rId1" Type="http://schemas.openxmlformats.org/officeDocument/2006/relationships/slideLayout" Target="../slideLayouts/slideLayout7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95.xml.rels><?xml version="1.0" encoding="UTF-8" standalone="yes"?>
<Relationships xmlns="http://schemas.openxmlformats.org/package/2006/relationships"><Relationship Id="rId3" Type="http://schemas.openxmlformats.org/officeDocument/2006/relationships/hyperlink" Target="https://docs.microsoft.com/en-us/dotnet/api/system.collections.concurrent" TargetMode="External"/><Relationship Id="rId2" Type="http://schemas.openxmlformats.org/officeDocument/2006/relationships/hyperlink" Target="http://download.oracle.com/javase/6/docs/api/java/util/Collections.html#synchronizedCollection%28java.util.Collection%29" TargetMode="External"/><Relationship Id="rId1" Type="http://schemas.openxmlformats.org/officeDocument/2006/relationships/slideLayout" Target="../slideLayouts/slideLayout6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9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ext Box 1"/>
          <p:cNvSpPr txBox="1">
            <a:spLocks noChangeArrowheads="1"/>
          </p:cNvSpPr>
          <p:nvPr/>
        </p:nvSpPr>
        <p:spPr bwMode="auto">
          <a:xfrm>
            <a:off x="876300" y="1600200"/>
            <a:ext cx="739140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eaLnBrk="1" hangingPunct="1">
              <a:buClr>
                <a:srgbClr val="000000"/>
              </a:buClr>
              <a:buSzPct val="100000"/>
              <a:buFont typeface="Times New Roman" charset="0"/>
              <a:buNone/>
            </a:pPr>
            <a:endParaRPr lang="en-US" sz="4000" b="1" dirty="0">
              <a:solidFill>
                <a:srgbClr val="161645"/>
              </a:solidFill>
              <a:latin typeface="Calibri" charset="0"/>
            </a:endParaRPr>
          </a:p>
          <a:p>
            <a:pPr algn="ctr" eaLnBrk="1" hangingPunct="1">
              <a:buClr>
                <a:srgbClr val="000000"/>
              </a:buClr>
              <a:buSzPct val="100000"/>
              <a:buFont typeface="Times New Roman" charset="0"/>
              <a:buNone/>
            </a:pPr>
            <a:r>
              <a:rPr lang="en-US" sz="4000" b="1" dirty="0">
                <a:solidFill>
                  <a:srgbClr val="161645"/>
                </a:solidFill>
                <a:latin typeface="Calibri" charset="0"/>
              </a:rPr>
              <a:t>Multi-Threading</a:t>
            </a:r>
          </a:p>
        </p:txBody>
      </p:sp>
      <p:sp>
        <p:nvSpPr>
          <p:cNvPr id="90114" name="Text Box 2"/>
          <p:cNvSpPr txBox="1">
            <a:spLocks noChangeArrowheads="1"/>
          </p:cNvSpPr>
          <p:nvPr/>
        </p:nvSpPr>
        <p:spPr bwMode="auto">
          <a:xfrm>
            <a:off x="152400" y="3810000"/>
            <a:ext cx="8458200" cy="175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eaLnBrk="1" hangingPunct="1">
              <a:spcBef>
                <a:spcPts val="700"/>
              </a:spcBef>
              <a:buClr>
                <a:srgbClr val="000000"/>
              </a:buClr>
              <a:buSzPct val="100000"/>
              <a:buFont typeface="Times New Roman" charset="0"/>
              <a:buNone/>
            </a:pPr>
            <a:r>
              <a:rPr lang="en-US" b="1" dirty="0">
                <a:solidFill>
                  <a:srgbClr val="161645"/>
                </a:solidFill>
                <a:latin typeface="Calibri" charset="0"/>
              </a:rPr>
              <a:t>Huanmin Wu, Microsoft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6441495" y="941424"/>
            <a:ext cx="2282922" cy="3248611"/>
          </a:xfrm>
        </p:spPr>
        <p:txBody>
          <a:bodyPr>
            <a:normAutofit/>
          </a:bodyPr>
          <a:lstStyle/>
          <a:p>
            <a:r>
              <a:rPr lang="en-US">
                <a:solidFill>
                  <a:srgbClr val="FFFFFF"/>
                </a:solidFill>
              </a:rPr>
              <a:t>Thread Priority </a:t>
            </a:r>
          </a:p>
        </p:txBody>
      </p:sp>
      <p:graphicFrame>
        <p:nvGraphicFramePr>
          <p:cNvPr id="6" name="Content Placeholder 3">
            <a:extLst>
              <a:ext uri="{FF2B5EF4-FFF2-40B4-BE49-F238E27FC236}">
                <a16:creationId xmlns:a16="http://schemas.microsoft.com/office/drawing/2014/main" id="{D072EACF-91DD-4DF9-B675-361A3797F2AD}"/>
              </a:ext>
            </a:extLst>
          </p:cNvPr>
          <p:cNvGraphicFramePr>
            <a:graphicFrameLocks noGrp="1"/>
          </p:cNvGraphicFramePr>
          <p:nvPr>
            <p:ph idx="1"/>
          </p:nvPr>
        </p:nvGraphicFramePr>
        <p:xfrm>
          <a:off x="705483" y="941424"/>
          <a:ext cx="4642845"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84164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458787" y="-90488"/>
            <a:ext cx="8226425" cy="1554163"/>
          </a:xfrm>
        </p:spPr>
        <p:txBody>
          <a:bodyPr>
            <a:normAutofit/>
          </a:bodyPr>
          <a:lstStyle/>
          <a:p>
            <a:r>
              <a:rPr lang="en-US" dirty="0">
                <a:latin typeface="Arial" charset="0"/>
                <a:ea typeface="ＭＳ Ｐゴシック" charset="0"/>
                <a:cs typeface="Arial" charset="0"/>
              </a:rPr>
              <a:t>Atomic instructions: Test-and-Set</a:t>
            </a:r>
            <a:endParaRPr lang="en-US" sz="2800" dirty="0">
              <a:latin typeface="Arial" charset="0"/>
              <a:ea typeface="ＭＳ Ｐゴシック" charset="0"/>
              <a:cs typeface="Arial" charset="0"/>
            </a:endParaRPr>
          </a:p>
        </p:txBody>
      </p:sp>
      <p:sp>
        <p:nvSpPr>
          <p:cNvPr id="33794" name="Text Box 3"/>
          <p:cNvSpPr txBox="1">
            <a:spLocks noChangeArrowheads="1"/>
          </p:cNvSpPr>
          <p:nvPr/>
        </p:nvSpPr>
        <p:spPr bwMode="auto">
          <a:xfrm>
            <a:off x="2865438" y="1216025"/>
            <a:ext cx="5514975" cy="4773613"/>
          </a:xfrm>
          <a:prstGeom prst="rect">
            <a:avLst/>
          </a:prstGeom>
          <a:solidFill>
            <a:srgbClr val="FFFFFF"/>
          </a:solidFill>
          <a:ln w="12700">
            <a:solidFill>
              <a:srgbClr val="333399"/>
            </a:solidFill>
            <a:miter lim="800000"/>
            <a:headEnd type="none" w="sm" len="sm"/>
            <a:tailEnd type="none" w="sm" len="sm"/>
          </a:ln>
        </p:spPr>
        <p:txBody>
          <a:bodyPr>
            <a:spAutoFit/>
          </a:bodyPr>
          <a:lstStyle/>
          <a:p>
            <a:pPr>
              <a:defRPr/>
            </a:pPr>
            <a:r>
              <a:rPr lang="en-US" sz="1800" dirty="0">
                <a:solidFill>
                  <a:srgbClr val="003367"/>
                </a:solidFill>
                <a:latin typeface="Arial"/>
              </a:rPr>
              <a:t>Spinlock::Acquire () {</a:t>
            </a:r>
          </a:p>
          <a:p>
            <a:pPr>
              <a:defRPr/>
            </a:pPr>
            <a:r>
              <a:rPr lang="en-US" sz="1800" dirty="0">
                <a:solidFill>
                  <a:srgbClr val="003367"/>
                </a:solidFill>
                <a:latin typeface="Arial"/>
              </a:rPr>
              <a:t>        while(held);</a:t>
            </a:r>
          </a:p>
          <a:p>
            <a:pPr>
              <a:defRPr/>
            </a:pPr>
            <a:r>
              <a:rPr lang="en-US" sz="1800" dirty="0">
                <a:solidFill>
                  <a:srgbClr val="003367"/>
                </a:solidFill>
                <a:latin typeface="Arial"/>
              </a:rPr>
              <a:t>        held = 1;</a:t>
            </a:r>
          </a:p>
          <a:p>
            <a:pPr>
              <a:defRPr/>
            </a:pPr>
            <a:r>
              <a:rPr lang="en-US" sz="1800" dirty="0">
                <a:solidFill>
                  <a:srgbClr val="003367"/>
                </a:solidFill>
                <a:latin typeface="Arial"/>
              </a:rPr>
              <a:t>}</a:t>
            </a:r>
          </a:p>
          <a:p>
            <a:pPr>
              <a:defRPr/>
            </a:pPr>
            <a:endParaRPr lang="en-US" sz="1800" dirty="0">
              <a:solidFill>
                <a:srgbClr val="003367"/>
              </a:solidFill>
              <a:latin typeface="Arial"/>
            </a:endParaRPr>
          </a:p>
          <a:p>
            <a:pPr>
              <a:defRPr/>
            </a:pPr>
            <a:r>
              <a:rPr lang="en-US" sz="1800" i="1" u="sng" dirty="0">
                <a:solidFill>
                  <a:srgbClr val="0036A6"/>
                </a:solidFill>
                <a:latin typeface="Arial"/>
              </a:rPr>
              <a:t>Wrong</a:t>
            </a:r>
            <a:endParaRPr lang="en-US" sz="1800" dirty="0">
              <a:solidFill>
                <a:srgbClr val="003367"/>
              </a:solidFill>
              <a:latin typeface="Arial"/>
            </a:endParaRPr>
          </a:p>
          <a:p>
            <a:pPr>
              <a:defRPr/>
            </a:pPr>
            <a:r>
              <a:rPr lang="en-US" sz="1800" dirty="0">
                <a:solidFill>
                  <a:srgbClr val="003367"/>
                </a:solidFill>
                <a:latin typeface="Arial"/>
              </a:rPr>
              <a:t>      load	4(SP), R2		; load </a:t>
            </a:r>
            <a:r>
              <a:rPr lang="ja-JP" altLang="en-US" sz="1800" dirty="0">
                <a:solidFill>
                  <a:srgbClr val="003367"/>
                </a:solidFill>
                <a:latin typeface="Arial"/>
              </a:rPr>
              <a:t>“</a:t>
            </a:r>
            <a:r>
              <a:rPr lang="en-US" altLang="ja-JP" sz="1800" dirty="0">
                <a:solidFill>
                  <a:srgbClr val="003367"/>
                </a:solidFill>
                <a:latin typeface="Arial"/>
              </a:rPr>
              <a:t>this</a:t>
            </a:r>
            <a:r>
              <a:rPr lang="ja-JP" altLang="en-US" sz="1800" dirty="0">
                <a:solidFill>
                  <a:srgbClr val="003367"/>
                </a:solidFill>
                <a:latin typeface="Arial"/>
              </a:rPr>
              <a:t>”</a:t>
            </a:r>
            <a:endParaRPr lang="en-US" altLang="ja-JP" sz="1800" dirty="0">
              <a:solidFill>
                <a:srgbClr val="003367"/>
              </a:solidFill>
              <a:latin typeface="Arial"/>
            </a:endParaRPr>
          </a:p>
          <a:p>
            <a:pPr>
              <a:defRPr/>
            </a:pPr>
            <a:r>
              <a:rPr lang="en-US" sz="1800" dirty="0" err="1">
                <a:solidFill>
                  <a:srgbClr val="003367"/>
                </a:solidFill>
                <a:latin typeface="Arial"/>
              </a:rPr>
              <a:t>busywait</a:t>
            </a:r>
            <a:r>
              <a:rPr lang="en-US" sz="1800" dirty="0">
                <a:solidFill>
                  <a:srgbClr val="003367"/>
                </a:solidFill>
                <a:latin typeface="Arial"/>
              </a:rPr>
              <a:t>:</a:t>
            </a:r>
          </a:p>
          <a:p>
            <a:pPr>
              <a:defRPr/>
            </a:pPr>
            <a:r>
              <a:rPr lang="en-US" sz="1800" dirty="0">
                <a:solidFill>
                  <a:srgbClr val="003367"/>
                </a:solidFill>
                <a:latin typeface="Arial"/>
              </a:rPr>
              <a:t>      load   4(R2), R3		; load </a:t>
            </a:r>
            <a:r>
              <a:rPr lang="ja-JP" altLang="en-US" sz="1800" dirty="0">
                <a:solidFill>
                  <a:srgbClr val="003367"/>
                </a:solidFill>
                <a:latin typeface="Arial"/>
              </a:rPr>
              <a:t>“</a:t>
            </a:r>
            <a:r>
              <a:rPr lang="en-US" altLang="ja-JP" sz="1800" dirty="0">
                <a:solidFill>
                  <a:srgbClr val="003367"/>
                </a:solidFill>
                <a:latin typeface="Arial"/>
              </a:rPr>
              <a:t>held</a:t>
            </a:r>
            <a:r>
              <a:rPr lang="ja-JP" altLang="en-US" sz="1800" dirty="0">
                <a:solidFill>
                  <a:srgbClr val="003367"/>
                </a:solidFill>
                <a:latin typeface="Arial"/>
              </a:rPr>
              <a:t>”</a:t>
            </a:r>
            <a:r>
              <a:rPr lang="en-US" altLang="ja-JP" sz="1800" dirty="0">
                <a:solidFill>
                  <a:srgbClr val="003367"/>
                </a:solidFill>
                <a:latin typeface="Arial"/>
              </a:rPr>
              <a:t> flag</a:t>
            </a:r>
          </a:p>
          <a:p>
            <a:pPr>
              <a:defRPr/>
            </a:pPr>
            <a:r>
              <a:rPr lang="en-US" sz="1800" dirty="0">
                <a:solidFill>
                  <a:srgbClr val="003367"/>
                </a:solidFill>
                <a:latin typeface="Arial"/>
              </a:rPr>
              <a:t>      </a:t>
            </a:r>
            <a:r>
              <a:rPr lang="en-US" sz="1800" dirty="0" err="1">
                <a:solidFill>
                  <a:srgbClr val="003367"/>
                </a:solidFill>
                <a:latin typeface="Arial"/>
              </a:rPr>
              <a:t>bnz</a:t>
            </a:r>
            <a:r>
              <a:rPr lang="en-US" sz="1800" dirty="0">
                <a:solidFill>
                  <a:srgbClr val="003367"/>
                </a:solidFill>
                <a:latin typeface="Arial"/>
              </a:rPr>
              <a:t>	R3, </a:t>
            </a:r>
            <a:r>
              <a:rPr lang="en-US" sz="1800" dirty="0" err="1">
                <a:solidFill>
                  <a:srgbClr val="003367"/>
                </a:solidFill>
                <a:latin typeface="Arial"/>
              </a:rPr>
              <a:t>busywait</a:t>
            </a:r>
            <a:r>
              <a:rPr lang="en-US" sz="1800" dirty="0">
                <a:solidFill>
                  <a:srgbClr val="003367"/>
                </a:solidFill>
                <a:latin typeface="Arial"/>
              </a:rPr>
              <a:t>		; spin if held </a:t>
            </a:r>
            <a:r>
              <a:rPr lang="en-US" sz="1800" dirty="0" err="1">
                <a:solidFill>
                  <a:srgbClr val="003367"/>
                </a:solidFill>
                <a:latin typeface="Arial"/>
              </a:rPr>
              <a:t>wasn</a:t>
            </a:r>
            <a:r>
              <a:rPr lang="ja-JP" altLang="en-US" sz="1800" dirty="0">
                <a:solidFill>
                  <a:srgbClr val="003367"/>
                </a:solidFill>
                <a:latin typeface="Arial"/>
              </a:rPr>
              <a:t>’</a:t>
            </a:r>
            <a:r>
              <a:rPr lang="en-US" altLang="ja-JP" sz="1800" dirty="0">
                <a:solidFill>
                  <a:srgbClr val="003367"/>
                </a:solidFill>
                <a:latin typeface="Arial"/>
              </a:rPr>
              <a:t>t zero</a:t>
            </a:r>
          </a:p>
          <a:p>
            <a:pPr>
              <a:defRPr/>
            </a:pPr>
            <a:r>
              <a:rPr lang="en-US" sz="1800" dirty="0">
                <a:solidFill>
                  <a:srgbClr val="003367"/>
                </a:solidFill>
                <a:latin typeface="Arial"/>
              </a:rPr>
              <a:t>      store #1, 4(R2)		; held = 1</a:t>
            </a:r>
          </a:p>
          <a:p>
            <a:pPr>
              <a:defRPr/>
            </a:pPr>
            <a:endParaRPr lang="en-US" sz="1800" dirty="0">
              <a:solidFill>
                <a:srgbClr val="003367"/>
              </a:solidFill>
              <a:latin typeface="Arial"/>
            </a:endParaRPr>
          </a:p>
          <a:p>
            <a:pPr>
              <a:defRPr/>
            </a:pPr>
            <a:r>
              <a:rPr lang="en-US" sz="1800" i="1" u="sng" dirty="0">
                <a:solidFill>
                  <a:srgbClr val="0036A6"/>
                </a:solidFill>
                <a:latin typeface="Arial"/>
              </a:rPr>
              <a:t>Right</a:t>
            </a:r>
            <a:endParaRPr lang="en-US" sz="1800" dirty="0">
              <a:solidFill>
                <a:srgbClr val="003367"/>
              </a:solidFill>
              <a:latin typeface="Arial"/>
            </a:endParaRPr>
          </a:p>
          <a:p>
            <a:pPr>
              <a:defRPr/>
            </a:pPr>
            <a:r>
              <a:rPr lang="en-US" sz="1800" dirty="0">
                <a:solidFill>
                  <a:srgbClr val="003367"/>
                </a:solidFill>
                <a:latin typeface="Arial"/>
              </a:rPr>
              <a:t>      load	4(SP), R2		; load </a:t>
            </a:r>
            <a:r>
              <a:rPr lang="ja-JP" altLang="en-US" sz="1800" dirty="0">
                <a:solidFill>
                  <a:srgbClr val="003367"/>
                </a:solidFill>
                <a:latin typeface="Arial"/>
              </a:rPr>
              <a:t>“</a:t>
            </a:r>
            <a:r>
              <a:rPr lang="en-US" altLang="ja-JP" sz="1800" dirty="0">
                <a:solidFill>
                  <a:srgbClr val="003367"/>
                </a:solidFill>
                <a:latin typeface="Arial"/>
              </a:rPr>
              <a:t>this</a:t>
            </a:r>
            <a:r>
              <a:rPr lang="ja-JP" altLang="en-US" sz="1800" dirty="0">
                <a:solidFill>
                  <a:srgbClr val="003367"/>
                </a:solidFill>
                <a:latin typeface="Arial"/>
              </a:rPr>
              <a:t>”</a:t>
            </a:r>
            <a:endParaRPr lang="en-US" altLang="ja-JP" sz="1800" dirty="0">
              <a:solidFill>
                <a:srgbClr val="003367"/>
              </a:solidFill>
              <a:latin typeface="Arial"/>
            </a:endParaRPr>
          </a:p>
          <a:p>
            <a:pPr>
              <a:defRPr/>
            </a:pPr>
            <a:r>
              <a:rPr lang="en-US" sz="1800" dirty="0" err="1">
                <a:solidFill>
                  <a:srgbClr val="003367"/>
                </a:solidFill>
                <a:latin typeface="Arial"/>
              </a:rPr>
              <a:t>busywait</a:t>
            </a:r>
            <a:r>
              <a:rPr lang="en-US" sz="1800" dirty="0">
                <a:solidFill>
                  <a:srgbClr val="003367"/>
                </a:solidFill>
                <a:latin typeface="Arial"/>
              </a:rPr>
              <a:t>:</a:t>
            </a:r>
          </a:p>
          <a:p>
            <a:pPr>
              <a:defRPr/>
            </a:pPr>
            <a:r>
              <a:rPr lang="en-US" sz="1800" dirty="0">
                <a:solidFill>
                  <a:srgbClr val="003367"/>
                </a:solidFill>
                <a:latin typeface="Arial"/>
              </a:rPr>
              <a:t>      </a:t>
            </a:r>
            <a:r>
              <a:rPr lang="en-US" sz="1800" b="1" dirty="0" err="1">
                <a:solidFill>
                  <a:srgbClr val="003367"/>
                </a:solidFill>
                <a:latin typeface="Arial"/>
              </a:rPr>
              <a:t>tsl</a:t>
            </a:r>
            <a:r>
              <a:rPr lang="en-US" sz="1800" dirty="0">
                <a:solidFill>
                  <a:srgbClr val="003367"/>
                </a:solidFill>
                <a:latin typeface="Arial"/>
              </a:rPr>
              <a:t>	4(R2), R3		; test-and-set this-&gt;held</a:t>
            </a:r>
          </a:p>
          <a:p>
            <a:pPr>
              <a:defRPr/>
            </a:pPr>
            <a:r>
              <a:rPr lang="en-US" sz="1800" dirty="0">
                <a:solidFill>
                  <a:srgbClr val="003367"/>
                </a:solidFill>
                <a:latin typeface="Arial"/>
              </a:rPr>
              <a:t>      </a:t>
            </a:r>
            <a:r>
              <a:rPr lang="en-US" sz="1800" dirty="0" err="1">
                <a:solidFill>
                  <a:srgbClr val="003367"/>
                </a:solidFill>
                <a:latin typeface="Arial"/>
              </a:rPr>
              <a:t>bnz</a:t>
            </a:r>
            <a:r>
              <a:rPr lang="en-US" sz="1800" dirty="0">
                <a:solidFill>
                  <a:srgbClr val="003367"/>
                </a:solidFill>
                <a:latin typeface="Arial"/>
              </a:rPr>
              <a:t>	R3, </a:t>
            </a:r>
            <a:r>
              <a:rPr lang="en-US" sz="1800" dirty="0" err="1">
                <a:solidFill>
                  <a:srgbClr val="003367"/>
                </a:solidFill>
                <a:latin typeface="Arial"/>
              </a:rPr>
              <a:t>busywait</a:t>
            </a:r>
            <a:r>
              <a:rPr lang="en-US" sz="1800" dirty="0">
                <a:solidFill>
                  <a:srgbClr val="003367"/>
                </a:solidFill>
                <a:latin typeface="Arial"/>
              </a:rPr>
              <a:t>		; spin if held </a:t>
            </a:r>
            <a:r>
              <a:rPr lang="en-US" sz="1800" dirty="0" err="1">
                <a:solidFill>
                  <a:srgbClr val="003367"/>
                </a:solidFill>
                <a:latin typeface="Arial"/>
              </a:rPr>
              <a:t>wasn</a:t>
            </a:r>
            <a:r>
              <a:rPr lang="ja-JP" altLang="en-US" sz="1800" dirty="0">
                <a:solidFill>
                  <a:srgbClr val="003367"/>
                </a:solidFill>
                <a:latin typeface="Arial"/>
              </a:rPr>
              <a:t>’</a:t>
            </a:r>
            <a:r>
              <a:rPr lang="en-US" altLang="ja-JP" sz="1800" dirty="0">
                <a:solidFill>
                  <a:srgbClr val="003367"/>
                </a:solidFill>
                <a:latin typeface="Arial"/>
              </a:rPr>
              <a:t>t zero</a:t>
            </a:r>
            <a:endParaRPr lang="en-US" sz="1800" dirty="0">
              <a:solidFill>
                <a:srgbClr val="003367"/>
              </a:solidFill>
              <a:latin typeface="Arial"/>
            </a:endParaRPr>
          </a:p>
        </p:txBody>
      </p:sp>
      <p:grpSp>
        <p:nvGrpSpPr>
          <p:cNvPr id="15363" name="Group 4"/>
          <p:cNvGrpSpPr>
            <a:grpSpLocks/>
          </p:cNvGrpSpPr>
          <p:nvPr/>
        </p:nvGrpSpPr>
        <p:grpSpPr bwMode="auto">
          <a:xfrm>
            <a:off x="1524000" y="2546350"/>
            <a:ext cx="623888" cy="838200"/>
            <a:chOff x="793" y="1741"/>
            <a:chExt cx="393" cy="528"/>
          </a:xfrm>
        </p:grpSpPr>
        <p:sp>
          <p:nvSpPr>
            <p:cNvPr id="15370" name="Text Box 5"/>
            <p:cNvSpPr txBox="1">
              <a:spLocks noChangeArrowheads="1"/>
            </p:cNvSpPr>
            <p:nvPr/>
          </p:nvSpPr>
          <p:spPr bwMode="auto">
            <a:xfrm>
              <a:off x="793" y="1741"/>
              <a:ext cx="393" cy="528"/>
            </a:xfrm>
            <a:prstGeom prst="rect">
              <a:avLst/>
            </a:prstGeom>
            <a:solidFill>
              <a:srgbClr val="FFFFFF"/>
            </a:solidFill>
            <a:ln w="12700">
              <a:solidFill>
                <a:srgbClr val="0000FF"/>
              </a:solidFill>
              <a:miter lim="800000"/>
              <a:headEnd type="none" w="sm" len="sm"/>
              <a:tailEnd type="none" w="sm" len="sm"/>
            </a:ln>
          </p:spPr>
          <p:txBody>
            <a:bodyPr>
              <a:spAutoFit/>
            </a:bodyPr>
            <a:lstStyle/>
            <a:p>
              <a:r>
                <a:rPr lang="en-US" sz="1600">
                  <a:solidFill>
                    <a:srgbClr val="00264D"/>
                  </a:solidFill>
                  <a:latin typeface="Times New Roman" charset="0"/>
                </a:rPr>
                <a:t>load</a:t>
              </a:r>
            </a:p>
            <a:p>
              <a:r>
                <a:rPr lang="en-US" sz="1600">
                  <a:solidFill>
                    <a:srgbClr val="00264D"/>
                  </a:solidFill>
                  <a:latin typeface="Times New Roman" charset="0"/>
                </a:rPr>
                <a:t>test</a:t>
              </a:r>
            </a:p>
            <a:p>
              <a:r>
                <a:rPr lang="en-US" sz="1600">
                  <a:solidFill>
                    <a:srgbClr val="00264D"/>
                  </a:solidFill>
                  <a:latin typeface="Times New Roman" charset="0"/>
                </a:rPr>
                <a:t>store</a:t>
              </a:r>
              <a:endParaRPr lang="en-US">
                <a:solidFill>
                  <a:srgbClr val="00264D"/>
                </a:solidFill>
                <a:latin typeface="Times New Roman" charset="0"/>
              </a:endParaRPr>
            </a:p>
          </p:txBody>
        </p:sp>
        <p:sp>
          <p:nvSpPr>
            <p:cNvPr id="15371" name="Rectangle 6"/>
            <p:cNvSpPr>
              <a:spLocks noChangeArrowheads="1"/>
            </p:cNvSpPr>
            <p:nvPr/>
          </p:nvSpPr>
          <p:spPr bwMode="auto">
            <a:xfrm rot="5400000">
              <a:off x="757" y="1861"/>
              <a:ext cx="471" cy="291"/>
            </a:xfrm>
            <a:prstGeom prst="rect">
              <a:avLst/>
            </a:prstGeom>
            <a:noFill/>
            <a:ln w="15875">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solidFill>
                  <a:srgbClr val="37305A"/>
                </a:solidFill>
              </a:endParaRPr>
            </a:p>
          </p:txBody>
        </p:sp>
      </p:grpSp>
      <p:grpSp>
        <p:nvGrpSpPr>
          <p:cNvPr id="15364" name="Group 7"/>
          <p:cNvGrpSpPr>
            <a:grpSpLocks/>
          </p:cNvGrpSpPr>
          <p:nvPr/>
        </p:nvGrpSpPr>
        <p:grpSpPr bwMode="auto">
          <a:xfrm>
            <a:off x="862013" y="2282825"/>
            <a:ext cx="623887" cy="838200"/>
            <a:chOff x="799" y="1063"/>
            <a:chExt cx="393" cy="528"/>
          </a:xfrm>
        </p:grpSpPr>
        <p:sp>
          <p:nvSpPr>
            <p:cNvPr id="15368" name="Text Box 8"/>
            <p:cNvSpPr txBox="1">
              <a:spLocks noChangeArrowheads="1"/>
            </p:cNvSpPr>
            <p:nvPr/>
          </p:nvSpPr>
          <p:spPr bwMode="auto">
            <a:xfrm>
              <a:off x="799" y="1063"/>
              <a:ext cx="393" cy="528"/>
            </a:xfrm>
            <a:prstGeom prst="rect">
              <a:avLst/>
            </a:prstGeom>
            <a:solidFill>
              <a:srgbClr val="FFFFFF"/>
            </a:solidFill>
            <a:ln w="12700">
              <a:solidFill>
                <a:srgbClr val="800080"/>
              </a:solidFill>
              <a:miter lim="800000"/>
              <a:headEnd type="none" w="sm" len="sm"/>
              <a:tailEnd type="none" w="sm" len="sm"/>
            </a:ln>
          </p:spPr>
          <p:txBody>
            <a:bodyPr>
              <a:spAutoFit/>
            </a:bodyPr>
            <a:lstStyle/>
            <a:p>
              <a:r>
                <a:rPr lang="en-US" sz="1600">
                  <a:solidFill>
                    <a:srgbClr val="800080"/>
                  </a:solidFill>
                  <a:latin typeface="Times New Roman" charset="0"/>
                </a:rPr>
                <a:t>load</a:t>
              </a:r>
            </a:p>
            <a:p>
              <a:r>
                <a:rPr lang="en-US" sz="1600">
                  <a:solidFill>
                    <a:srgbClr val="800080"/>
                  </a:solidFill>
                  <a:latin typeface="Times New Roman" charset="0"/>
                </a:rPr>
                <a:t>test</a:t>
              </a:r>
            </a:p>
            <a:p>
              <a:r>
                <a:rPr lang="en-US" sz="1600">
                  <a:solidFill>
                    <a:srgbClr val="800080"/>
                  </a:solidFill>
                  <a:latin typeface="Times New Roman" charset="0"/>
                </a:rPr>
                <a:t>store</a:t>
              </a:r>
              <a:endParaRPr lang="en-US">
                <a:solidFill>
                  <a:srgbClr val="003367"/>
                </a:solidFill>
                <a:latin typeface="Times New Roman" charset="0"/>
              </a:endParaRPr>
            </a:p>
          </p:txBody>
        </p:sp>
        <p:sp>
          <p:nvSpPr>
            <p:cNvPr id="15369" name="Rectangle 9"/>
            <p:cNvSpPr>
              <a:spLocks noChangeArrowheads="1"/>
            </p:cNvSpPr>
            <p:nvPr/>
          </p:nvSpPr>
          <p:spPr bwMode="auto">
            <a:xfrm rot="5400000">
              <a:off x="763" y="1183"/>
              <a:ext cx="471" cy="291"/>
            </a:xfrm>
            <a:prstGeom prst="rect">
              <a:avLst/>
            </a:prstGeom>
            <a:noFill/>
            <a:ln w="15875">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solidFill>
                  <a:srgbClr val="37305A"/>
                </a:solidFill>
              </a:endParaRPr>
            </a:p>
          </p:txBody>
        </p:sp>
      </p:grpSp>
      <p:sp>
        <p:nvSpPr>
          <p:cNvPr id="15365" name="Rectangle 10"/>
          <p:cNvSpPr>
            <a:spLocks noChangeArrowheads="1"/>
          </p:cNvSpPr>
          <p:nvPr/>
        </p:nvSpPr>
        <p:spPr bwMode="auto">
          <a:xfrm>
            <a:off x="304800" y="4846638"/>
            <a:ext cx="2371725" cy="1477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algn="ctr"/>
            <a:r>
              <a:rPr lang="en-US" sz="1800" u="sng">
                <a:solidFill>
                  <a:srgbClr val="00264D"/>
                </a:solidFill>
              </a:rPr>
              <a:t>Solution</a:t>
            </a:r>
            <a:r>
              <a:rPr lang="en-US" sz="1800">
                <a:solidFill>
                  <a:srgbClr val="00264D"/>
                </a:solidFill>
              </a:rPr>
              <a:t>: TSL atomically sets the flag and leaves the old value in a register.</a:t>
            </a:r>
          </a:p>
        </p:txBody>
      </p:sp>
      <p:sp>
        <p:nvSpPr>
          <p:cNvPr id="15366" name="Rectangle 11"/>
          <p:cNvSpPr>
            <a:spLocks noChangeArrowheads="1"/>
          </p:cNvSpPr>
          <p:nvPr/>
        </p:nvSpPr>
        <p:spPr bwMode="auto">
          <a:xfrm>
            <a:off x="490538" y="3706813"/>
            <a:ext cx="213995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algn="ctr"/>
            <a:r>
              <a:rPr lang="en-US" sz="1800" u="sng">
                <a:solidFill>
                  <a:srgbClr val="00264D"/>
                </a:solidFill>
              </a:rPr>
              <a:t>Problem</a:t>
            </a:r>
            <a:r>
              <a:rPr lang="en-US" sz="1800">
                <a:solidFill>
                  <a:srgbClr val="00264D"/>
                </a:solidFill>
              </a:rPr>
              <a:t>: interleaved load/test/store.</a:t>
            </a:r>
          </a:p>
        </p:txBody>
      </p:sp>
      <p:sp>
        <p:nvSpPr>
          <p:cNvPr id="15367" name="Rectangle 33"/>
          <p:cNvSpPr>
            <a:spLocks noChangeArrowheads="1"/>
          </p:cNvSpPr>
          <p:nvPr/>
        </p:nvSpPr>
        <p:spPr bwMode="auto">
          <a:xfrm>
            <a:off x="5410200" y="1487488"/>
            <a:ext cx="2971800" cy="922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sz="1800" b="1">
                <a:solidFill>
                  <a:srgbClr val="000090"/>
                </a:solidFill>
              </a:rPr>
              <a:t>One example: tsl</a:t>
            </a:r>
          </a:p>
          <a:p>
            <a:pPr algn="ctr"/>
            <a:r>
              <a:rPr lang="en-US" sz="1800" b="1">
                <a:solidFill>
                  <a:srgbClr val="000090"/>
                </a:solidFill>
              </a:rPr>
              <a:t>test-and-set-lock</a:t>
            </a:r>
          </a:p>
          <a:p>
            <a:pPr algn="ctr"/>
            <a:r>
              <a:rPr lang="en-US" sz="1800" b="1">
                <a:solidFill>
                  <a:srgbClr val="000090"/>
                </a:solidFill>
              </a:rPr>
              <a:t>(from an old machine)</a:t>
            </a:r>
          </a:p>
        </p:txBody>
      </p:sp>
    </p:spTree>
    <p:extLst>
      <p:ext uri="{BB962C8B-B14F-4D97-AF65-F5344CB8AC3E}">
        <p14:creationId xmlns:p14="http://schemas.microsoft.com/office/powerpoint/2010/main" val="18886382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7"/>
          <p:cNvSpPr>
            <a:spLocks noGrp="1"/>
          </p:cNvSpPr>
          <p:nvPr>
            <p:ph type="title"/>
          </p:nvPr>
        </p:nvSpPr>
        <p:spPr>
          <a:xfrm>
            <a:off x="190500" y="25538"/>
            <a:ext cx="6554867" cy="1524000"/>
          </a:xfrm>
        </p:spPr>
        <p:txBody>
          <a:bodyPr/>
          <a:lstStyle/>
          <a:p>
            <a:r>
              <a:rPr lang="en-US" dirty="0">
                <a:latin typeface="Arial" charset="0"/>
                <a:ea typeface="ＭＳ Ｐゴシック" charset="0"/>
                <a:cs typeface="Arial" charset="0"/>
              </a:rPr>
              <a:t>Spinlock: IA32</a:t>
            </a:r>
          </a:p>
        </p:txBody>
      </p:sp>
      <p:sp>
        <p:nvSpPr>
          <p:cNvPr id="5" name="Rectangle 4"/>
          <p:cNvSpPr/>
          <p:nvPr/>
        </p:nvSpPr>
        <p:spPr>
          <a:xfrm>
            <a:off x="2590800" y="2466975"/>
            <a:ext cx="6172200" cy="2965450"/>
          </a:xfrm>
          <a:prstGeom prst="rect">
            <a:avLst/>
          </a:prstGeom>
          <a:solidFill>
            <a:schemeClr val="tx1">
              <a:lumMod val="20000"/>
              <a:lumOff val="80000"/>
            </a:schemeClr>
          </a:solidFill>
        </p:spPr>
        <p:txBody>
          <a:bodyPr>
            <a:spAutoFit/>
          </a:bodyPr>
          <a:lstStyle/>
          <a:p>
            <a:pPr>
              <a:defRPr/>
            </a:pPr>
            <a:r>
              <a:rPr lang="en-US" sz="2800" baseline="30000" dirty="0" err="1">
                <a:solidFill>
                  <a:srgbClr val="37305A"/>
                </a:solidFill>
              </a:rPr>
              <a:t>Spin_Lock</a:t>
            </a:r>
            <a:r>
              <a:rPr lang="en-US" sz="2800" baseline="30000" dirty="0">
                <a:solidFill>
                  <a:srgbClr val="37305A"/>
                </a:solidFill>
              </a:rPr>
              <a:t>:</a:t>
            </a:r>
          </a:p>
          <a:p>
            <a:pPr>
              <a:defRPr/>
            </a:pPr>
            <a:r>
              <a:rPr lang="en-US" sz="2800" baseline="30000" dirty="0">
                <a:solidFill>
                  <a:srgbClr val="37305A"/>
                </a:solidFill>
              </a:rPr>
              <a:t>		CMP </a:t>
            </a:r>
            <a:r>
              <a:rPr lang="en-US" sz="2800" baseline="30000" dirty="0" err="1">
                <a:solidFill>
                  <a:srgbClr val="37305A"/>
                </a:solidFill>
              </a:rPr>
              <a:t>lockvar</a:t>
            </a:r>
            <a:r>
              <a:rPr lang="en-US" sz="2800" baseline="30000" dirty="0">
                <a:solidFill>
                  <a:srgbClr val="37305A"/>
                </a:solidFill>
              </a:rPr>
              <a:t>, 0   ;Check if lock is free</a:t>
            </a:r>
          </a:p>
          <a:p>
            <a:pPr>
              <a:defRPr/>
            </a:pPr>
            <a:r>
              <a:rPr lang="en-US" sz="2800" baseline="30000" dirty="0">
                <a:solidFill>
                  <a:srgbClr val="37305A"/>
                </a:solidFill>
              </a:rPr>
              <a:t>		JE </a:t>
            </a:r>
            <a:r>
              <a:rPr lang="en-US" sz="2800" baseline="30000" dirty="0" err="1">
                <a:solidFill>
                  <a:srgbClr val="37305A"/>
                </a:solidFill>
              </a:rPr>
              <a:t>Get_Lock</a:t>
            </a:r>
            <a:r>
              <a:rPr lang="en-US" sz="2800" baseline="30000" dirty="0">
                <a:solidFill>
                  <a:srgbClr val="37305A"/>
                </a:solidFill>
              </a:rPr>
              <a:t>	</a:t>
            </a:r>
          </a:p>
          <a:p>
            <a:pPr>
              <a:defRPr/>
            </a:pPr>
            <a:r>
              <a:rPr lang="en-US" sz="2800" baseline="30000" dirty="0">
                <a:solidFill>
                  <a:srgbClr val="37305A"/>
                </a:solidFill>
              </a:rPr>
              <a:t>	PAUSE                   	; Short delay</a:t>
            </a:r>
          </a:p>
          <a:p>
            <a:pPr>
              <a:defRPr/>
            </a:pPr>
            <a:r>
              <a:rPr lang="en-US" sz="2800" baseline="30000" dirty="0">
                <a:solidFill>
                  <a:srgbClr val="37305A"/>
                </a:solidFill>
              </a:rPr>
              <a:t>	JMP </a:t>
            </a:r>
            <a:r>
              <a:rPr lang="en-US" sz="2800" baseline="30000" dirty="0" err="1">
                <a:solidFill>
                  <a:srgbClr val="37305A"/>
                </a:solidFill>
              </a:rPr>
              <a:t>Spin_Lock</a:t>
            </a:r>
            <a:endParaRPr lang="en-US" sz="2800" baseline="30000" dirty="0">
              <a:solidFill>
                <a:srgbClr val="37305A"/>
              </a:solidFill>
            </a:endParaRPr>
          </a:p>
          <a:p>
            <a:pPr>
              <a:defRPr/>
            </a:pPr>
            <a:r>
              <a:rPr lang="en-US" sz="2800" baseline="30000" dirty="0" err="1">
                <a:solidFill>
                  <a:srgbClr val="37305A"/>
                </a:solidFill>
              </a:rPr>
              <a:t>Get_Lock</a:t>
            </a:r>
            <a:r>
              <a:rPr lang="en-US" sz="2800" baseline="30000" dirty="0">
                <a:solidFill>
                  <a:srgbClr val="37305A"/>
                </a:solidFill>
              </a:rPr>
              <a:t>:</a:t>
            </a:r>
          </a:p>
          <a:p>
            <a:pPr>
              <a:defRPr/>
            </a:pPr>
            <a:r>
              <a:rPr lang="en-US" sz="2800" baseline="30000" dirty="0">
                <a:solidFill>
                  <a:srgbClr val="37305A"/>
                </a:solidFill>
              </a:rPr>
              <a:t>       MOV EAX, 1</a:t>
            </a:r>
          </a:p>
          <a:p>
            <a:pPr>
              <a:defRPr/>
            </a:pPr>
            <a:r>
              <a:rPr lang="en-US" sz="2800" baseline="30000" dirty="0">
                <a:solidFill>
                  <a:srgbClr val="37305A"/>
                </a:solidFill>
              </a:rPr>
              <a:t>       XCHG EAX, </a:t>
            </a:r>
            <a:r>
              <a:rPr lang="en-US" sz="2800" baseline="30000" dirty="0" err="1">
                <a:solidFill>
                  <a:srgbClr val="37305A"/>
                </a:solidFill>
              </a:rPr>
              <a:t>lockvar</a:t>
            </a:r>
            <a:r>
              <a:rPr lang="en-US" sz="2800" baseline="30000" dirty="0">
                <a:solidFill>
                  <a:srgbClr val="37305A"/>
                </a:solidFill>
              </a:rPr>
              <a:t> 	; Try to get lock</a:t>
            </a:r>
          </a:p>
          <a:p>
            <a:pPr>
              <a:defRPr/>
            </a:pPr>
            <a:r>
              <a:rPr lang="en-US" sz="2800" baseline="30000" dirty="0">
                <a:solidFill>
                  <a:srgbClr val="37305A"/>
                </a:solidFill>
              </a:rPr>
              <a:t>       CMP EAX, 0 		; Test if successful</a:t>
            </a:r>
          </a:p>
          <a:p>
            <a:pPr>
              <a:defRPr/>
            </a:pPr>
            <a:r>
              <a:rPr lang="en-US" sz="2800" baseline="30000" dirty="0">
                <a:solidFill>
                  <a:srgbClr val="37305A"/>
                </a:solidFill>
              </a:rPr>
              <a:t>       JNE </a:t>
            </a:r>
            <a:r>
              <a:rPr lang="en-US" sz="2800" baseline="30000" dirty="0" err="1">
                <a:solidFill>
                  <a:srgbClr val="37305A"/>
                </a:solidFill>
              </a:rPr>
              <a:t>Spin_Lock</a:t>
            </a:r>
            <a:endParaRPr lang="en-US" sz="2800" baseline="30000" dirty="0">
              <a:solidFill>
                <a:srgbClr val="37305A"/>
              </a:solidFill>
            </a:endParaRPr>
          </a:p>
        </p:txBody>
      </p:sp>
      <p:pic>
        <p:nvPicPr>
          <p:cNvPr id="16387" name="Picture 8"/>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143500" y="76200"/>
            <a:ext cx="4000500" cy="213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4"/>
          <p:cNvSpPr>
            <a:spLocks noChangeArrowheads="1"/>
          </p:cNvSpPr>
          <p:nvPr/>
        </p:nvSpPr>
        <p:spPr bwMode="auto">
          <a:xfrm>
            <a:off x="190500" y="3575050"/>
            <a:ext cx="2324100"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a:defRPr/>
            </a:pPr>
            <a:r>
              <a:rPr lang="en-US" sz="2000" b="1" dirty="0">
                <a:solidFill>
                  <a:srgbClr val="003367">
                    <a:lumMod val="50000"/>
                  </a:srgbClr>
                </a:solidFill>
              </a:rPr>
              <a:t>Atomic exchange</a:t>
            </a:r>
            <a:r>
              <a:rPr lang="en-US" sz="2000" dirty="0">
                <a:solidFill>
                  <a:srgbClr val="003367">
                    <a:lumMod val="50000"/>
                  </a:srgbClr>
                </a:solidFill>
              </a:rPr>
              <a:t> to ensure safe acquire of an uncontended lock.</a:t>
            </a:r>
          </a:p>
        </p:txBody>
      </p:sp>
      <p:cxnSp>
        <p:nvCxnSpPr>
          <p:cNvPr id="16389" name="Straight Connector 5"/>
          <p:cNvCxnSpPr>
            <a:cxnSpLocks noChangeShapeType="1"/>
          </p:cNvCxnSpPr>
          <p:nvPr/>
        </p:nvCxnSpPr>
        <p:spPr bwMode="auto">
          <a:xfrm>
            <a:off x="2133600" y="4213225"/>
            <a:ext cx="838200" cy="228600"/>
          </a:xfrm>
          <a:prstGeom prst="line">
            <a:avLst/>
          </a:prstGeom>
          <a:noFill/>
          <a:ln w="19050">
            <a:solidFill>
              <a:schemeClr val="accent6"/>
            </a:solidFill>
            <a:round/>
            <a:headEnd/>
            <a:tailEnd type="triangle" w="med" len="med"/>
          </a:ln>
          <a:extLst>
            <a:ext uri="{909E8E84-426E-40dd-AFC4-6F175D3DCCD1}">
              <a14:hiddenFill xmlns="" xmlns:a14="http://schemas.microsoft.com/office/drawing/2010/main">
                <a:noFill/>
              </a14:hiddenFill>
            </a:ext>
          </a:extLst>
        </p:spPr>
      </p:cxnSp>
      <p:sp>
        <p:nvSpPr>
          <p:cNvPr id="16" name="Rectangle 4"/>
          <p:cNvSpPr>
            <a:spLocks noChangeArrowheads="1"/>
          </p:cNvSpPr>
          <p:nvPr/>
        </p:nvSpPr>
        <p:spPr bwMode="auto">
          <a:xfrm>
            <a:off x="190500" y="2362200"/>
            <a:ext cx="23241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a:defRPr/>
            </a:pPr>
            <a:r>
              <a:rPr lang="en-US" sz="2000" b="1" dirty="0">
                <a:solidFill>
                  <a:srgbClr val="003367">
                    <a:lumMod val="50000"/>
                  </a:srgbClr>
                </a:solidFill>
              </a:rPr>
              <a:t>Idle the core for a contended lock.</a:t>
            </a:r>
            <a:endParaRPr lang="en-US" sz="2000" dirty="0">
              <a:solidFill>
                <a:srgbClr val="003367">
                  <a:lumMod val="50000"/>
                </a:srgbClr>
              </a:solidFill>
            </a:endParaRPr>
          </a:p>
        </p:txBody>
      </p:sp>
      <p:cxnSp>
        <p:nvCxnSpPr>
          <p:cNvPr id="16391" name="Straight Connector 5"/>
          <p:cNvCxnSpPr>
            <a:cxnSpLocks noChangeShapeType="1"/>
          </p:cNvCxnSpPr>
          <p:nvPr/>
        </p:nvCxnSpPr>
        <p:spPr bwMode="auto">
          <a:xfrm>
            <a:off x="2133600" y="3089275"/>
            <a:ext cx="838200" cy="228600"/>
          </a:xfrm>
          <a:prstGeom prst="line">
            <a:avLst/>
          </a:prstGeom>
          <a:noFill/>
          <a:ln w="19050">
            <a:solidFill>
              <a:schemeClr val="accent6"/>
            </a:solidFill>
            <a:round/>
            <a:headEnd/>
            <a:tailEnd type="triangle" w="med" len="med"/>
          </a:ln>
          <a:extLst>
            <a:ext uri="{909E8E84-426E-40dd-AFC4-6F175D3DCCD1}">
              <a14:hiddenFill xmlns="" xmlns:a14="http://schemas.microsoft.com/office/drawing/2010/main">
                <a:noFill/>
              </a14:hiddenFill>
            </a:ext>
          </a:extLst>
        </p:spPr>
      </p:cxnSp>
      <p:cxnSp>
        <p:nvCxnSpPr>
          <p:cNvPr id="16392" name="Straight Connector 5"/>
          <p:cNvCxnSpPr>
            <a:cxnSpLocks noChangeShapeType="1"/>
          </p:cNvCxnSpPr>
          <p:nvPr/>
        </p:nvCxnSpPr>
        <p:spPr bwMode="auto">
          <a:xfrm flipV="1">
            <a:off x="2362200" y="4594225"/>
            <a:ext cx="762000" cy="990600"/>
          </a:xfrm>
          <a:prstGeom prst="line">
            <a:avLst/>
          </a:prstGeom>
          <a:noFill/>
          <a:ln w="19050">
            <a:solidFill>
              <a:schemeClr val="accent6"/>
            </a:solidFill>
            <a:round/>
            <a:headEnd/>
            <a:tailEnd type="triangle" w="med" len="med"/>
          </a:ln>
          <a:extLst>
            <a:ext uri="{909E8E84-426E-40dd-AFC4-6F175D3DCCD1}">
              <a14:hiddenFill xmlns="" xmlns:a14="http://schemas.microsoft.com/office/drawing/2010/main">
                <a:noFill/>
              </a14:hiddenFill>
            </a:ext>
          </a:extLst>
        </p:spPr>
      </p:cxnSp>
      <p:sp>
        <p:nvSpPr>
          <p:cNvPr id="12" name="Rectangle 4"/>
          <p:cNvSpPr>
            <a:spLocks noChangeArrowheads="1"/>
          </p:cNvSpPr>
          <p:nvPr/>
        </p:nvSpPr>
        <p:spPr bwMode="auto">
          <a:xfrm>
            <a:off x="533400" y="5584825"/>
            <a:ext cx="84201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a:defRPr/>
            </a:pPr>
            <a:r>
              <a:rPr lang="en-US" sz="2000" dirty="0">
                <a:solidFill>
                  <a:srgbClr val="003367">
                    <a:lumMod val="50000"/>
                  </a:srgbClr>
                </a:solidFill>
              </a:rPr>
              <a:t>XCHG is a variant of </a:t>
            </a:r>
            <a:r>
              <a:rPr lang="en-US" sz="2000" b="1" dirty="0">
                <a:solidFill>
                  <a:srgbClr val="800000"/>
                </a:solidFill>
              </a:rPr>
              <a:t>compare-and-swap</a:t>
            </a:r>
            <a:r>
              <a:rPr lang="en-US" sz="2000" dirty="0">
                <a:solidFill>
                  <a:srgbClr val="003367">
                    <a:lumMod val="50000"/>
                  </a:srgbClr>
                </a:solidFill>
              </a:rPr>
              <a:t>: compare </a:t>
            </a:r>
            <a:r>
              <a:rPr lang="en-US" sz="2000" b="1" dirty="0">
                <a:solidFill>
                  <a:srgbClr val="003367">
                    <a:lumMod val="50000"/>
                  </a:srgbClr>
                </a:solidFill>
              </a:rPr>
              <a:t>x</a:t>
            </a:r>
            <a:r>
              <a:rPr lang="en-US" sz="2000" dirty="0">
                <a:solidFill>
                  <a:srgbClr val="003367">
                    <a:lumMod val="50000"/>
                  </a:srgbClr>
                </a:solidFill>
              </a:rPr>
              <a:t> to value in memory location </a:t>
            </a:r>
            <a:r>
              <a:rPr lang="en-US" sz="2000" b="1" dirty="0">
                <a:solidFill>
                  <a:srgbClr val="003367">
                    <a:lumMod val="50000"/>
                  </a:srgbClr>
                </a:solidFill>
              </a:rPr>
              <a:t>y</a:t>
            </a:r>
            <a:r>
              <a:rPr lang="en-US" sz="2000" dirty="0">
                <a:solidFill>
                  <a:srgbClr val="003367">
                    <a:lumMod val="50000"/>
                  </a:srgbClr>
                </a:solidFill>
              </a:rPr>
              <a:t>; if </a:t>
            </a:r>
            <a:r>
              <a:rPr lang="en-US" sz="2000" b="1" dirty="0">
                <a:solidFill>
                  <a:srgbClr val="003367">
                    <a:lumMod val="50000"/>
                  </a:srgbClr>
                </a:solidFill>
              </a:rPr>
              <a:t>x</a:t>
            </a:r>
            <a:r>
              <a:rPr lang="en-US" sz="2000" dirty="0">
                <a:solidFill>
                  <a:srgbClr val="003367">
                    <a:lumMod val="50000"/>
                  </a:srgbClr>
                </a:solidFill>
              </a:rPr>
              <a:t> == *</a:t>
            </a:r>
            <a:r>
              <a:rPr lang="en-US" sz="2000" b="1" dirty="0">
                <a:solidFill>
                  <a:srgbClr val="003367">
                    <a:lumMod val="50000"/>
                  </a:srgbClr>
                </a:solidFill>
              </a:rPr>
              <a:t>y</a:t>
            </a:r>
            <a:r>
              <a:rPr lang="en-US" sz="2000" dirty="0">
                <a:solidFill>
                  <a:srgbClr val="003367">
                    <a:lumMod val="50000"/>
                  </a:srgbClr>
                </a:solidFill>
              </a:rPr>
              <a:t> then set *</a:t>
            </a:r>
            <a:r>
              <a:rPr lang="en-US" sz="2000" b="1" dirty="0">
                <a:solidFill>
                  <a:srgbClr val="003367">
                    <a:lumMod val="50000"/>
                  </a:srgbClr>
                </a:solidFill>
              </a:rPr>
              <a:t>y</a:t>
            </a:r>
            <a:r>
              <a:rPr lang="en-US" sz="2000" dirty="0">
                <a:solidFill>
                  <a:srgbClr val="003367">
                    <a:lumMod val="50000"/>
                  </a:srgbClr>
                </a:solidFill>
              </a:rPr>
              <a:t> = </a:t>
            </a:r>
            <a:r>
              <a:rPr lang="en-US" sz="2000" b="1" dirty="0">
                <a:solidFill>
                  <a:srgbClr val="003367">
                    <a:lumMod val="50000"/>
                  </a:srgbClr>
                </a:solidFill>
              </a:rPr>
              <a:t>z</a:t>
            </a:r>
            <a:r>
              <a:rPr lang="en-US" sz="2000" dirty="0">
                <a:solidFill>
                  <a:srgbClr val="003367">
                    <a:lumMod val="50000"/>
                  </a:srgbClr>
                </a:solidFill>
              </a:rPr>
              <a:t>.  Report success/failure.</a:t>
            </a:r>
          </a:p>
        </p:txBody>
      </p:sp>
    </p:spTree>
    <p:extLst>
      <p:ext uri="{BB962C8B-B14F-4D97-AF65-F5344CB8AC3E}">
        <p14:creationId xmlns:p14="http://schemas.microsoft.com/office/powerpoint/2010/main" val="6157859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D92D-038C-4D22-AFE5-68C4A1326B91}"/>
              </a:ext>
            </a:extLst>
          </p:cNvPr>
          <p:cNvSpPr>
            <a:spLocks noGrp="1"/>
          </p:cNvSpPr>
          <p:nvPr>
            <p:ph type="title"/>
          </p:nvPr>
        </p:nvSpPr>
        <p:spPr/>
        <p:txBody>
          <a:bodyPr/>
          <a:lstStyle/>
          <a:p>
            <a:r>
              <a:rPr lang="en-US" dirty="0"/>
              <a:t>Spinlock and Mutex</a:t>
            </a:r>
          </a:p>
        </p:txBody>
      </p:sp>
      <p:graphicFrame>
        <p:nvGraphicFramePr>
          <p:cNvPr id="4" name="Content Placeholder 3">
            <a:extLst>
              <a:ext uri="{FF2B5EF4-FFF2-40B4-BE49-F238E27FC236}">
                <a16:creationId xmlns:a16="http://schemas.microsoft.com/office/drawing/2014/main" id="{C2EDD24A-B2BD-44F6-985C-BF02CB8B43ED}"/>
              </a:ext>
            </a:extLst>
          </p:cNvPr>
          <p:cNvGraphicFramePr>
            <a:graphicFrameLocks noGrp="1"/>
          </p:cNvGraphicFramePr>
          <p:nvPr>
            <p:ph idx="1"/>
            <p:extLst>
              <p:ext uri="{D42A27DB-BD31-4B8C-83A1-F6EECF244321}">
                <p14:modId xmlns:p14="http://schemas.microsoft.com/office/powerpoint/2010/main" val="2117940693"/>
              </p:ext>
            </p:extLst>
          </p:nvPr>
        </p:nvGraphicFramePr>
        <p:xfrm>
          <a:off x="342900" y="685800"/>
          <a:ext cx="8458200" cy="3505199"/>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4027189135"/>
                    </a:ext>
                  </a:extLst>
                </a:gridCol>
                <a:gridCol w="4229100">
                  <a:extLst>
                    <a:ext uri="{9D8B030D-6E8A-4147-A177-3AD203B41FA5}">
                      <a16:colId xmlns:a16="http://schemas.microsoft.com/office/drawing/2014/main" val="2871615649"/>
                    </a:ext>
                  </a:extLst>
                </a:gridCol>
              </a:tblGrid>
              <a:tr h="472975">
                <a:tc>
                  <a:txBody>
                    <a:bodyPr/>
                    <a:lstStyle/>
                    <a:p>
                      <a:r>
                        <a:rPr lang="en-US" dirty="0"/>
                        <a:t>Spinlock</a:t>
                      </a:r>
                    </a:p>
                  </a:txBody>
                  <a:tcPr/>
                </a:tc>
                <a:tc>
                  <a:txBody>
                    <a:bodyPr/>
                    <a:lstStyle/>
                    <a:p>
                      <a:r>
                        <a:rPr lang="en-US" dirty="0"/>
                        <a:t>Mutex</a:t>
                      </a:r>
                    </a:p>
                  </a:txBody>
                  <a:tcPr/>
                </a:tc>
                <a:extLst>
                  <a:ext uri="{0D108BD9-81ED-4DB2-BD59-A6C34878D82A}">
                    <a16:rowId xmlns:a16="http://schemas.microsoft.com/office/drawing/2014/main" val="260023435"/>
                  </a:ext>
                </a:extLst>
              </a:tr>
              <a:tr h="1865984">
                <a:tc>
                  <a:txBody>
                    <a:bodyPr/>
                    <a:lstStyle/>
                    <a:p>
                      <a:r>
                        <a:rPr lang="en-US" sz="1800" b="0" i="0" u="none" strike="noStrike" kern="1200" baseline="0" dirty="0">
                          <a:solidFill>
                            <a:schemeClr val="dk1"/>
                          </a:solidFill>
                          <a:latin typeface="+mn-lt"/>
                          <a:ea typeface="+mn-ea"/>
                          <a:cs typeface="+mn-cs"/>
                        </a:rPr>
                        <a:t>Continuously retry until succeed.</a:t>
                      </a:r>
                    </a:p>
                    <a:p>
                      <a:r>
                        <a:rPr lang="en-US" sz="1800" b="0" i="0" u="none" strike="noStrike" kern="1200" baseline="0" dirty="0">
                          <a:solidFill>
                            <a:schemeClr val="dk1"/>
                          </a:solidFill>
                          <a:latin typeface="+mn-lt"/>
                          <a:ea typeface="+mn-ea"/>
                          <a:cs typeface="+mn-cs"/>
                        </a:rPr>
                        <a:t>Light weight execution, but waste CPU time.</a:t>
                      </a:r>
                      <a:endParaRPr lang="en-US" dirty="0"/>
                    </a:p>
                  </a:txBody>
                  <a:tcPr/>
                </a:tc>
                <a:tc>
                  <a:txBody>
                    <a:bodyPr/>
                    <a:lstStyle/>
                    <a:p>
                      <a:r>
                        <a:rPr lang="en-US" dirty="0"/>
                        <a:t>Go to sleep if not able to acquire the lock, and wake up when mutex available. </a:t>
                      </a:r>
                    </a:p>
                    <a:p>
                      <a:r>
                        <a:rPr lang="en-US" dirty="0"/>
                        <a:t>Sleep and wait up is expensive, more than 2000 cycles.</a:t>
                      </a:r>
                    </a:p>
                  </a:txBody>
                  <a:tcPr/>
                </a:tc>
                <a:extLst>
                  <a:ext uri="{0D108BD9-81ED-4DB2-BD59-A6C34878D82A}">
                    <a16:rowId xmlns:a16="http://schemas.microsoft.com/office/drawing/2014/main" val="4007063002"/>
                  </a:ext>
                </a:extLst>
              </a:tr>
              <a:tr h="1166240">
                <a:tc>
                  <a:txBody>
                    <a:bodyPr/>
                    <a:lstStyle/>
                    <a:p>
                      <a:r>
                        <a:rPr lang="en-US" sz="1800" b="0" i="0" u="none" strike="noStrike" kern="1200" baseline="0" dirty="0">
                          <a:solidFill>
                            <a:schemeClr val="dk1"/>
                          </a:solidFill>
                          <a:latin typeface="+mn-lt"/>
                          <a:ea typeface="+mn-ea"/>
                          <a:cs typeface="+mn-cs"/>
                        </a:rPr>
                        <a:t>Make sense on multi-cores, when locks are held for short time. Does not work well on single core.</a:t>
                      </a:r>
                      <a:endParaRPr lang="en-US" dirty="0"/>
                    </a:p>
                  </a:txBody>
                  <a:tcPr/>
                </a:tc>
                <a:tc>
                  <a:txBody>
                    <a:bodyPr/>
                    <a:lstStyle/>
                    <a:p>
                      <a:r>
                        <a:rPr lang="en-US" dirty="0"/>
                        <a:t>Good for locks held for a long time (slow device) or  for single core system. </a:t>
                      </a:r>
                    </a:p>
                  </a:txBody>
                  <a:tcPr/>
                </a:tc>
                <a:extLst>
                  <a:ext uri="{0D108BD9-81ED-4DB2-BD59-A6C34878D82A}">
                    <a16:rowId xmlns:a16="http://schemas.microsoft.com/office/drawing/2014/main" val="320582700"/>
                  </a:ext>
                </a:extLst>
              </a:tr>
            </a:tbl>
          </a:graphicData>
        </a:graphic>
      </p:graphicFrame>
    </p:spTree>
    <p:extLst>
      <p:ext uri="{BB962C8B-B14F-4D97-AF65-F5344CB8AC3E}">
        <p14:creationId xmlns:p14="http://schemas.microsoft.com/office/powerpoint/2010/main" val="4122374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normAutofit/>
          </a:bodyPr>
          <a:lstStyle/>
          <a:p>
            <a:r>
              <a:rPr lang="en-US" sz="3600" dirty="0"/>
              <a:t>Compare and Set</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57200" y="1373588"/>
            <a:ext cx="4189413" cy="5181600"/>
          </a:xfrm>
        </p:spPr>
        <p:txBody>
          <a:bodyPr anchor="t">
            <a:normAutofit lnSpcReduction="10000"/>
          </a:bodyPr>
          <a:lstStyle/>
          <a:p>
            <a:pPr marL="0" indent="0">
              <a:buNone/>
            </a:pPr>
            <a:r>
              <a:rPr lang="en-US" sz="1400" dirty="0">
                <a:solidFill>
                  <a:srgbClr val="FFFF00"/>
                </a:solidFill>
              </a:rPr>
              <a:t>public static class </a:t>
            </a:r>
            <a:r>
              <a:rPr lang="en-US" sz="1400" dirty="0" err="1">
                <a:solidFill>
                  <a:srgbClr val="FFFF00"/>
                </a:solidFill>
              </a:rPr>
              <a:t>MyLock</a:t>
            </a:r>
            <a:r>
              <a:rPr lang="en-US" sz="1400" dirty="0">
                <a:solidFill>
                  <a:srgbClr val="FFFF00"/>
                </a:solidFill>
              </a:rPr>
              <a:t> {</a:t>
            </a:r>
          </a:p>
          <a:p>
            <a:pPr marL="0" indent="0">
              <a:buNone/>
            </a:pPr>
            <a:r>
              <a:rPr lang="en-US" sz="1400" dirty="0">
                <a:solidFill>
                  <a:srgbClr val="FFFF00"/>
                </a:solidFill>
              </a:rPr>
              <a:t>    private </a:t>
            </a:r>
            <a:r>
              <a:rPr lang="en-US" sz="1400" dirty="0" err="1">
                <a:solidFill>
                  <a:srgbClr val="FFFF00"/>
                </a:solidFill>
              </a:rPr>
              <a:t>AtomicBoolean</a:t>
            </a:r>
            <a:r>
              <a:rPr lang="en-US" sz="1400" dirty="0">
                <a:solidFill>
                  <a:srgbClr val="FFFF00"/>
                </a:solidFill>
              </a:rPr>
              <a:t> locked = new </a:t>
            </a:r>
            <a:r>
              <a:rPr lang="en-US" sz="1400" dirty="0" err="1">
                <a:solidFill>
                  <a:srgbClr val="FFFF00"/>
                </a:solidFill>
              </a:rPr>
              <a:t>AtomicBoolean</a:t>
            </a:r>
            <a:r>
              <a:rPr lang="en-US" sz="1400" dirty="0">
                <a:solidFill>
                  <a:srgbClr val="FFFF00"/>
                </a:solidFill>
              </a:rPr>
              <a:t>(false);</a:t>
            </a:r>
          </a:p>
          <a:p>
            <a:pPr marL="0" indent="0">
              <a:buNone/>
            </a:pPr>
            <a:endParaRPr lang="en-US" sz="1400" dirty="0">
              <a:solidFill>
                <a:srgbClr val="FFFF00"/>
              </a:solidFill>
            </a:endParaRPr>
          </a:p>
          <a:p>
            <a:pPr marL="0" indent="0">
              <a:buNone/>
            </a:pPr>
            <a:r>
              <a:rPr lang="en-US" sz="1400" dirty="0">
                <a:solidFill>
                  <a:srgbClr val="FFFF00"/>
                </a:solidFill>
              </a:rPr>
              <a:t>    public </a:t>
            </a:r>
            <a:r>
              <a:rPr lang="en-US" sz="1400" dirty="0" err="1">
                <a:solidFill>
                  <a:srgbClr val="FFFF00"/>
                </a:solidFill>
              </a:rPr>
              <a:t>boolean</a:t>
            </a:r>
            <a:r>
              <a:rPr lang="en-US" sz="1400" dirty="0">
                <a:solidFill>
                  <a:srgbClr val="FFFF00"/>
                </a:solidFill>
              </a:rPr>
              <a:t> lock() {</a:t>
            </a:r>
          </a:p>
          <a:p>
            <a:pPr marL="0" indent="0">
              <a:buNone/>
            </a:pPr>
            <a:r>
              <a:rPr lang="en-US" sz="1400" dirty="0">
                <a:solidFill>
                  <a:srgbClr val="FFFF00"/>
                </a:solidFill>
              </a:rPr>
              <a:t>        return </a:t>
            </a:r>
            <a:r>
              <a:rPr lang="en-US" sz="1400" dirty="0" err="1">
                <a:solidFill>
                  <a:srgbClr val="FFFF00"/>
                </a:solidFill>
              </a:rPr>
              <a:t>locked.compareAndSet</a:t>
            </a:r>
            <a:r>
              <a:rPr lang="en-US" sz="1400" dirty="0">
                <a:solidFill>
                  <a:srgbClr val="FFFF00"/>
                </a:solidFill>
              </a:rPr>
              <a:t>(false, true);</a:t>
            </a:r>
          </a:p>
          <a:p>
            <a:pPr marL="0" indent="0">
              <a:buNone/>
            </a:pPr>
            <a:r>
              <a:rPr lang="en-US" sz="1400" dirty="0">
                <a:solidFill>
                  <a:srgbClr val="FFFF00"/>
                </a:solidFill>
              </a:rPr>
              <a:t>    }</a:t>
            </a:r>
          </a:p>
          <a:p>
            <a:pPr marL="0" indent="0">
              <a:buNone/>
            </a:pPr>
            <a:r>
              <a:rPr lang="en-US" sz="1400" dirty="0">
                <a:solidFill>
                  <a:srgbClr val="FFFF00"/>
                </a:solidFill>
              </a:rPr>
              <a:t>}</a:t>
            </a:r>
            <a:endParaRPr lang="en-US" sz="1800" dirty="0">
              <a:solidFill>
                <a:schemeClr val="tx1"/>
              </a:solidFill>
            </a:endParaRPr>
          </a:p>
        </p:txBody>
      </p:sp>
      <p:sp>
        <p:nvSpPr>
          <p:cNvPr id="2" name="Content Placeholder 1">
            <a:extLst>
              <a:ext uri="{FF2B5EF4-FFF2-40B4-BE49-F238E27FC236}">
                <a16:creationId xmlns:a16="http://schemas.microsoft.com/office/drawing/2014/main" id="{BA3A199D-9AA7-4317-8A49-2BB24A55245B}"/>
              </a:ext>
            </a:extLst>
          </p:cNvPr>
          <p:cNvSpPr>
            <a:spLocks noGrp="1"/>
          </p:cNvSpPr>
          <p:nvPr>
            <p:ph sz="half" idx="2"/>
          </p:nvPr>
        </p:nvSpPr>
        <p:spPr>
          <a:xfrm>
            <a:off x="4648200" y="1371600"/>
            <a:ext cx="4191000" cy="5181600"/>
          </a:xfrm>
          <a:noFill/>
          <a:ln>
            <a:noFill/>
          </a:ln>
        </p:spPr>
        <p:txBody>
          <a:bodyPr vert="horz" wrap="square" lIns="90000" tIns="46800" rIns="90000" bIns="46800" numCol="1" anchor="t" anchorCtr="0" compatLnSpc="1">
            <a:prstTxWarp prst="textNoShape">
              <a:avLst/>
            </a:prstTxWarp>
            <a:normAutofit lnSpcReduction="10000"/>
          </a:bodyPr>
          <a:lstStyle/>
          <a:p>
            <a:pPr marL="0" indent="0">
              <a:buNone/>
            </a:pPr>
            <a:r>
              <a:rPr lang="en-US" sz="1400" dirty="0">
                <a:solidFill>
                  <a:srgbClr val="FFFF00"/>
                </a:solidFill>
              </a:rPr>
              <a:t>import </a:t>
            </a:r>
            <a:r>
              <a:rPr lang="en-US" sz="1400" dirty="0" err="1">
                <a:solidFill>
                  <a:srgbClr val="FFFF00"/>
                </a:solidFill>
              </a:rPr>
              <a:t>java.util.concurrent.atomic.AtomicLong</a:t>
            </a:r>
            <a:r>
              <a:rPr lang="en-US" sz="1400" dirty="0">
                <a:solidFill>
                  <a:srgbClr val="FFFF00"/>
                </a:solidFill>
              </a:rPr>
              <a:t>;</a:t>
            </a:r>
          </a:p>
          <a:p>
            <a:pPr marL="0" indent="0">
              <a:buNone/>
            </a:pPr>
            <a:r>
              <a:rPr lang="en-US" sz="1400" dirty="0">
                <a:solidFill>
                  <a:srgbClr val="FFFF00"/>
                </a:solidFill>
              </a:rPr>
              <a:t>public class </a:t>
            </a:r>
            <a:r>
              <a:rPr lang="en-US" sz="1400" dirty="0" err="1">
                <a:solidFill>
                  <a:srgbClr val="FFFF00"/>
                </a:solidFill>
              </a:rPr>
              <a:t>AtomicCounter</a:t>
            </a:r>
            <a:r>
              <a:rPr lang="en-US" sz="1400" dirty="0">
                <a:solidFill>
                  <a:srgbClr val="FFFF00"/>
                </a:solidFill>
              </a:rPr>
              <a:t> {</a:t>
            </a:r>
          </a:p>
          <a:p>
            <a:pPr marL="0" indent="0">
              <a:buNone/>
            </a:pPr>
            <a:r>
              <a:rPr lang="en-US" sz="1400" dirty="0">
                <a:solidFill>
                  <a:srgbClr val="FFFF00"/>
                </a:solidFill>
              </a:rPr>
              <a:t>    private </a:t>
            </a:r>
            <a:r>
              <a:rPr lang="en-US" sz="1400" dirty="0" err="1">
                <a:solidFill>
                  <a:srgbClr val="FFFF00"/>
                </a:solidFill>
              </a:rPr>
              <a:t>AtomicLong</a:t>
            </a:r>
            <a:r>
              <a:rPr lang="en-US" sz="1400" dirty="0">
                <a:solidFill>
                  <a:srgbClr val="FFFF00"/>
                </a:solidFill>
              </a:rPr>
              <a:t> count = new </a:t>
            </a:r>
            <a:r>
              <a:rPr lang="en-US" sz="1400" dirty="0" err="1">
                <a:solidFill>
                  <a:srgbClr val="FFFF00"/>
                </a:solidFill>
              </a:rPr>
              <a:t>AtomicLong</a:t>
            </a:r>
            <a:r>
              <a:rPr lang="en-US" sz="1400" dirty="0">
                <a:solidFill>
                  <a:srgbClr val="FFFF00"/>
                </a:solidFill>
              </a:rPr>
              <a:t>(0);</a:t>
            </a:r>
          </a:p>
          <a:p>
            <a:pPr marL="0" indent="0">
              <a:buNone/>
            </a:pPr>
            <a:r>
              <a:rPr lang="en-US" sz="1400" dirty="0">
                <a:solidFill>
                  <a:srgbClr val="FFFF00"/>
                </a:solidFill>
              </a:rPr>
              <a:t>    public void </a:t>
            </a:r>
            <a:r>
              <a:rPr lang="en-US" sz="1400" dirty="0" err="1">
                <a:solidFill>
                  <a:srgbClr val="FFFF00"/>
                </a:solidFill>
              </a:rPr>
              <a:t>inc</a:t>
            </a:r>
            <a:r>
              <a:rPr lang="en-US" sz="1400" dirty="0">
                <a:solidFill>
                  <a:srgbClr val="FFFF00"/>
                </a:solidFill>
              </a:rPr>
              <a:t>() {</a:t>
            </a:r>
          </a:p>
          <a:p>
            <a:pPr marL="0" indent="0">
              <a:buNone/>
            </a:pPr>
            <a:r>
              <a:rPr lang="en-US" sz="1400" dirty="0">
                <a:solidFill>
                  <a:srgbClr val="FFFF00"/>
                </a:solidFill>
              </a:rPr>
              <a:t>        </a:t>
            </a:r>
            <a:r>
              <a:rPr lang="en-US" sz="1400" dirty="0" err="1">
                <a:solidFill>
                  <a:srgbClr val="FFFF00"/>
                </a:solidFill>
              </a:rPr>
              <a:t>boolean</a:t>
            </a:r>
            <a:r>
              <a:rPr lang="en-US" sz="1400" dirty="0">
                <a:solidFill>
                  <a:srgbClr val="FFFF00"/>
                </a:solidFill>
              </a:rPr>
              <a:t> updated = false;</a:t>
            </a:r>
          </a:p>
          <a:p>
            <a:pPr marL="0" indent="0">
              <a:buNone/>
            </a:pPr>
            <a:r>
              <a:rPr lang="en-US" sz="1400" dirty="0">
                <a:solidFill>
                  <a:srgbClr val="FFFF00"/>
                </a:solidFill>
              </a:rPr>
              <a:t>        while(!updated){</a:t>
            </a:r>
          </a:p>
          <a:p>
            <a:pPr marL="0" indent="0">
              <a:buNone/>
            </a:pPr>
            <a:r>
              <a:rPr lang="en-US" sz="1400" dirty="0">
                <a:solidFill>
                  <a:srgbClr val="FFFF00"/>
                </a:solidFill>
              </a:rPr>
              <a:t>            long </a:t>
            </a:r>
            <a:r>
              <a:rPr lang="en-US" sz="1400" dirty="0" err="1">
                <a:solidFill>
                  <a:srgbClr val="FFFF00"/>
                </a:solidFill>
              </a:rPr>
              <a:t>prevCount</a:t>
            </a:r>
            <a:r>
              <a:rPr lang="en-US" sz="1400" dirty="0">
                <a:solidFill>
                  <a:srgbClr val="FFFF00"/>
                </a:solidFill>
              </a:rPr>
              <a:t> = </a:t>
            </a:r>
            <a:r>
              <a:rPr lang="en-US" sz="1400" dirty="0" err="1">
                <a:solidFill>
                  <a:srgbClr val="FFFF00"/>
                </a:solidFill>
              </a:rPr>
              <a:t>this.count.get</a:t>
            </a:r>
            <a:r>
              <a:rPr lang="en-US" sz="1400" dirty="0">
                <a:solidFill>
                  <a:srgbClr val="FFFF00"/>
                </a:solidFill>
              </a:rPr>
              <a:t>();</a:t>
            </a:r>
          </a:p>
          <a:p>
            <a:pPr marL="0" indent="0">
              <a:buNone/>
            </a:pPr>
            <a:r>
              <a:rPr lang="en-US" sz="1400" dirty="0">
                <a:solidFill>
                  <a:srgbClr val="FFFF00"/>
                </a:solidFill>
              </a:rPr>
              <a:t>            updated = </a:t>
            </a:r>
            <a:r>
              <a:rPr lang="en-US" sz="1400" dirty="0" err="1">
                <a:solidFill>
                  <a:srgbClr val="FFFF00"/>
                </a:solidFill>
              </a:rPr>
              <a:t>this.count.compareAndSet</a:t>
            </a:r>
            <a:r>
              <a:rPr lang="en-US" sz="1400" dirty="0">
                <a:solidFill>
                  <a:srgbClr val="FFFF00"/>
                </a:solidFill>
              </a:rPr>
              <a:t>(</a:t>
            </a:r>
            <a:r>
              <a:rPr lang="en-US" sz="1400" dirty="0" err="1">
                <a:solidFill>
                  <a:srgbClr val="FFFF00"/>
                </a:solidFill>
              </a:rPr>
              <a:t>prevCount</a:t>
            </a:r>
            <a:r>
              <a:rPr lang="en-US" sz="1400" dirty="0">
                <a:solidFill>
                  <a:srgbClr val="FFFF00"/>
                </a:solidFill>
              </a:rPr>
              <a:t>, </a:t>
            </a:r>
            <a:r>
              <a:rPr lang="en-US" sz="1400" dirty="0" err="1">
                <a:solidFill>
                  <a:srgbClr val="FFFF00"/>
                </a:solidFill>
              </a:rPr>
              <a:t>prevCount</a:t>
            </a:r>
            <a:r>
              <a:rPr lang="en-US" sz="1400" dirty="0">
                <a:solidFill>
                  <a:srgbClr val="FFFF00"/>
                </a:solidFill>
              </a:rPr>
              <a:t> + 1);</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    public long count() {</a:t>
            </a:r>
          </a:p>
          <a:p>
            <a:pPr marL="0" indent="0">
              <a:buNone/>
            </a:pPr>
            <a:r>
              <a:rPr lang="en-US" sz="1400" dirty="0">
                <a:solidFill>
                  <a:srgbClr val="FFFF00"/>
                </a:solidFill>
              </a:rPr>
              <a:t>        return </a:t>
            </a:r>
            <a:r>
              <a:rPr lang="en-US" sz="1400" dirty="0" err="1">
                <a:solidFill>
                  <a:srgbClr val="FFFF00"/>
                </a:solidFill>
              </a:rPr>
              <a:t>this.count.get</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a:t>
            </a:r>
          </a:p>
        </p:txBody>
      </p:sp>
    </p:spTree>
    <p:extLst>
      <p:ext uri="{BB962C8B-B14F-4D97-AF65-F5344CB8AC3E}">
        <p14:creationId xmlns:p14="http://schemas.microsoft.com/office/powerpoint/2010/main" val="18304269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lstStyle/>
          <a:p>
            <a:r>
              <a:rPr lang="en-US" sz="3600" dirty="0"/>
              <a:t>Atomic Variables</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57200" y="1600200"/>
            <a:ext cx="7620000" cy="5181600"/>
          </a:xfrm>
        </p:spPr>
        <p:txBody>
          <a:bodyPr vert="horz" lIns="91440" tIns="45720" rIns="91440" bIns="45720" rtlCol="0" anchor="t">
            <a:normAutofit/>
          </a:bodyPr>
          <a:lstStyle/>
          <a:p>
            <a:pPr marL="0" indent="0">
              <a:buNone/>
            </a:pPr>
            <a:r>
              <a:rPr lang="en-US" sz="1400" dirty="0">
                <a:solidFill>
                  <a:srgbClr val="FFFF00"/>
                </a:solidFill>
              </a:rPr>
              <a:t>public class </a:t>
            </a:r>
            <a:r>
              <a:rPr lang="en-US" sz="1400" dirty="0" err="1">
                <a:solidFill>
                  <a:srgbClr val="FFFF00"/>
                </a:solidFill>
              </a:rPr>
              <a:t>AtomicCounter</a:t>
            </a:r>
            <a:r>
              <a:rPr lang="en-US" sz="1400" dirty="0">
                <a:solidFill>
                  <a:srgbClr val="FFFF00"/>
                </a:solidFill>
              </a:rPr>
              <a:t> {</a:t>
            </a:r>
          </a:p>
          <a:p>
            <a:pPr marL="0" indent="0">
              <a:buNone/>
            </a:pPr>
            <a:r>
              <a:rPr lang="en-US" sz="1400" dirty="0">
                <a:solidFill>
                  <a:srgbClr val="FFFF00"/>
                </a:solidFill>
              </a:rPr>
              <a:t>    private final </a:t>
            </a:r>
            <a:r>
              <a:rPr lang="en-US" sz="1400" dirty="0" err="1">
                <a:solidFill>
                  <a:srgbClr val="FFFF00"/>
                </a:solidFill>
              </a:rPr>
              <a:t>AtomicInteger</a:t>
            </a:r>
            <a:r>
              <a:rPr lang="en-US" sz="1400" dirty="0">
                <a:solidFill>
                  <a:srgbClr val="FFFF00"/>
                </a:solidFill>
              </a:rPr>
              <a:t> value = new </a:t>
            </a:r>
            <a:r>
              <a:rPr lang="en-US" sz="1400" dirty="0" err="1">
                <a:solidFill>
                  <a:srgbClr val="FFFF00"/>
                </a:solidFill>
              </a:rPr>
              <a:t>AtomicInteger</a:t>
            </a:r>
            <a:r>
              <a:rPr lang="en-US" sz="1400" dirty="0">
                <a:solidFill>
                  <a:srgbClr val="FFFF00"/>
                </a:solidFill>
              </a:rPr>
              <a:t>(0);</a:t>
            </a:r>
          </a:p>
          <a:p>
            <a:pPr marL="0" indent="0">
              <a:buNone/>
            </a:pPr>
            <a:r>
              <a:rPr lang="en-US" sz="1400" dirty="0">
                <a:solidFill>
                  <a:srgbClr val="FFFF00"/>
                </a:solidFill>
              </a:rPr>
              <a:t>    public int </a:t>
            </a:r>
            <a:r>
              <a:rPr lang="en-US" sz="1400" dirty="0" err="1">
                <a:solidFill>
                  <a:srgbClr val="FFFF00"/>
                </a:solidFill>
              </a:rPr>
              <a:t>getValue</a:t>
            </a:r>
            <a:r>
              <a:rPr lang="en-US" sz="1400" dirty="0">
                <a:solidFill>
                  <a:srgbClr val="FFFF00"/>
                </a:solidFill>
              </a:rPr>
              <a:t>(){</a:t>
            </a:r>
          </a:p>
          <a:p>
            <a:pPr marL="0" indent="0">
              <a:buNone/>
            </a:pPr>
            <a:r>
              <a:rPr lang="en-US" sz="1400" dirty="0">
                <a:solidFill>
                  <a:srgbClr val="FFFF00"/>
                </a:solidFill>
              </a:rPr>
              <a:t>        return </a:t>
            </a:r>
            <a:r>
              <a:rPr lang="en-US" sz="1400" dirty="0" err="1">
                <a:solidFill>
                  <a:srgbClr val="FFFF00"/>
                </a:solidFill>
              </a:rPr>
              <a:t>value.get</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public int </a:t>
            </a:r>
            <a:r>
              <a:rPr lang="en-US" sz="1400" dirty="0" err="1">
                <a:solidFill>
                  <a:srgbClr val="FFFF00"/>
                </a:solidFill>
              </a:rPr>
              <a:t>getNextValue</a:t>
            </a:r>
            <a:r>
              <a:rPr lang="en-US" sz="1400" dirty="0">
                <a:solidFill>
                  <a:srgbClr val="FFFF00"/>
                </a:solidFill>
              </a:rPr>
              <a:t>(){</a:t>
            </a:r>
          </a:p>
          <a:p>
            <a:pPr marL="0" indent="0">
              <a:buNone/>
            </a:pPr>
            <a:r>
              <a:rPr lang="en-US" sz="1400" dirty="0">
                <a:solidFill>
                  <a:srgbClr val="FFFF00"/>
                </a:solidFill>
              </a:rPr>
              <a:t>        return </a:t>
            </a:r>
            <a:r>
              <a:rPr lang="en-US" sz="1400" dirty="0" err="1">
                <a:solidFill>
                  <a:srgbClr val="FFFF00"/>
                </a:solidFill>
              </a:rPr>
              <a:t>value.incrementAndGet</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public int </a:t>
            </a:r>
            <a:r>
              <a:rPr lang="en-US" sz="1400" dirty="0" err="1">
                <a:solidFill>
                  <a:srgbClr val="FFFF00"/>
                </a:solidFill>
              </a:rPr>
              <a:t>getPreviousValue</a:t>
            </a:r>
            <a:r>
              <a:rPr lang="en-US" sz="1400" dirty="0">
                <a:solidFill>
                  <a:srgbClr val="FFFF00"/>
                </a:solidFill>
              </a:rPr>
              <a:t>(){</a:t>
            </a:r>
          </a:p>
          <a:p>
            <a:pPr marL="0" indent="0">
              <a:buNone/>
            </a:pPr>
            <a:r>
              <a:rPr lang="en-US" sz="1400" dirty="0">
                <a:solidFill>
                  <a:srgbClr val="FFFF00"/>
                </a:solidFill>
              </a:rPr>
              <a:t>        return </a:t>
            </a:r>
            <a:r>
              <a:rPr lang="en-US" sz="1400" dirty="0" err="1">
                <a:solidFill>
                  <a:srgbClr val="FFFF00"/>
                </a:solidFill>
              </a:rPr>
              <a:t>value.decrementAndGet</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a:t>
            </a:r>
          </a:p>
        </p:txBody>
      </p:sp>
    </p:spTree>
    <p:extLst>
      <p:ext uri="{BB962C8B-B14F-4D97-AF65-F5344CB8AC3E}">
        <p14:creationId xmlns:p14="http://schemas.microsoft.com/office/powerpoint/2010/main" val="219268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179F0F9-0B29-4B19-AA8A-DF4EBD5B13D1}"/>
              </a:ext>
            </a:extLst>
          </p:cNvPr>
          <p:cNvSpPr>
            <a:spLocks noGrp="1"/>
          </p:cNvSpPr>
          <p:nvPr>
            <p:ph type="title"/>
          </p:nvPr>
        </p:nvSpPr>
        <p:spPr/>
        <p:txBody>
          <a:bodyPr/>
          <a:lstStyle/>
          <a:p>
            <a:r>
              <a:rPr lang="en-US" dirty="0"/>
              <a:t>Lock-Free Linked List</a:t>
            </a:r>
          </a:p>
        </p:txBody>
      </p:sp>
      <p:sp>
        <p:nvSpPr>
          <p:cNvPr id="12" name="Text Placeholder 11">
            <a:extLst>
              <a:ext uri="{FF2B5EF4-FFF2-40B4-BE49-F238E27FC236}">
                <a16:creationId xmlns:a16="http://schemas.microsoft.com/office/drawing/2014/main" id="{0DACB99E-D931-4891-A3CB-737BD8F27598}"/>
              </a:ext>
            </a:extLst>
          </p:cNvPr>
          <p:cNvSpPr>
            <a:spLocks noGrp="1"/>
          </p:cNvSpPr>
          <p:nvPr>
            <p:ph type="body" idx="1"/>
          </p:nvPr>
        </p:nvSpPr>
        <p:spPr/>
        <p:txBody>
          <a:bodyPr/>
          <a:lstStyle/>
          <a:p>
            <a:r>
              <a:rPr lang="en-US" dirty="0"/>
              <a:t>Race condition</a:t>
            </a:r>
          </a:p>
        </p:txBody>
      </p:sp>
      <p:sp>
        <p:nvSpPr>
          <p:cNvPr id="14" name="Text Placeholder 13">
            <a:extLst>
              <a:ext uri="{FF2B5EF4-FFF2-40B4-BE49-F238E27FC236}">
                <a16:creationId xmlns:a16="http://schemas.microsoft.com/office/drawing/2014/main" id="{2CA19194-00C4-452E-8737-D3B65F3E4A56}"/>
              </a:ext>
            </a:extLst>
          </p:cNvPr>
          <p:cNvSpPr>
            <a:spLocks noGrp="1"/>
          </p:cNvSpPr>
          <p:nvPr>
            <p:ph type="body" sz="quarter" idx="3"/>
          </p:nvPr>
        </p:nvSpPr>
        <p:spPr/>
        <p:txBody>
          <a:bodyPr/>
          <a:lstStyle/>
          <a:p>
            <a:r>
              <a:rPr lang="en-US" dirty="0"/>
              <a:t>Thread Safe</a:t>
            </a:r>
          </a:p>
        </p:txBody>
      </p:sp>
      <p:sp>
        <p:nvSpPr>
          <p:cNvPr id="15" name="Content Placeholder 14">
            <a:extLst>
              <a:ext uri="{FF2B5EF4-FFF2-40B4-BE49-F238E27FC236}">
                <a16:creationId xmlns:a16="http://schemas.microsoft.com/office/drawing/2014/main" id="{5C8F612A-C0AC-446A-9FBF-B32DA9D4446D}"/>
              </a:ext>
            </a:extLst>
          </p:cNvPr>
          <p:cNvSpPr>
            <a:spLocks noGrp="1"/>
          </p:cNvSpPr>
          <p:nvPr>
            <p:ph sz="quarter" idx="4"/>
          </p:nvPr>
        </p:nvSpPr>
        <p:spPr>
          <a:xfrm>
            <a:off x="4724400" y="1295400"/>
            <a:ext cx="4270375" cy="3529107"/>
          </a:xfr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03136" numCol="1" anchor="ctr" anchorCtr="0" compatLnSpc="1">
            <a:prstTxWarp prst="textNoShape">
              <a:avLst/>
            </a:prstTxWarp>
            <a:spAutoFit/>
          </a:bodyPr>
          <a:lstStyle/>
          <a:p>
            <a:pPr marL="0" indent="0" defTabSz="914400">
              <a:spcBef>
                <a:spcPct val="0"/>
              </a:spcBef>
              <a:buClrTx/>
              <a:buSzTx/>
              <a:buNone/>
            </a:pPr>
            <a:r>
              <a:rPr lang="en-US" sz="1600" b="0" dirty="0">
                <a:solidFill>
                  <a:srgbClr val="000000"/>
                </a:solidFill>
                <a:latin typeface="Courier New" panose="02070309020205020404" pitchFamily="49" charset="0"/>
                <a:cs typeface="Courier New" panose="02070309020205020404" pitchFamily="49" charset="0"/>
              </a:rPr>
              <a:t>template</a:t>
            </a:r>
          </a:p>
          <a:p>
            <a:pPr marL="0" indent="0" defTabSz="914400">
              <a:spcBef>
                <a:spcPct val="0"/>
              </a:spcBef>
              <a:buClrTx/>
              <a:buSzTx/>
              <a:buNone/>
            </a:pPr>
            <a:r>
              <a:rPr lang="en-US" sz="1600" b="0" dirty="0">
                <a:solidFill>
                  <a:srgbClr val="000000"/>
                </a:solidFill>
                <a:latin typeface="Courier New" panose="02070309020205020404" pitchFamily="49" charset="0"/>
                <a:cs typeface="Courier New" panose="02070309020205020404" pitchFamily="49" charset="0"/>
              </a:rPr>
              <a:t>void </a:t>
            </a:r>
            <a:r>
              <a:rPr lang="en-US" sz="1600" b="0" dirty="0" err="1">
                <a:solidFill>
                  <a:srgbClr val="000000"/>
                </a:solidFill>
                <a:latin typeface="Courier New" panose="02070309020205020404" pitchFamily="49" charset="0"/>
                <a:cs typeface="Courier New" panose="02070309020205020404" pitchFamily="49" charset="0"/>
              </a:rPr>
              <a:t>slist</a:t>
            </a:r>
            <a:r>
              <a:rPr lang="en-US" sz="1600" b="0" dirty="0">
                <a:solidFill>
                  <a:srgbClr val="000000"/>
                </a:solidFill>
                <a:latin typeface="Courier New" panose="02070309020205020404" pitchFamily="49" charset="0"/>
                <a:cs typeface="Courier New" panose="02070309020205020404" pitchFamily="49" charset="0"/>
              </a:rPr>
              <a:t>&lt;T&gt;::</a:t>
            </a:r>
            <a:r>
              <a:rPr lang="en-US" sz="1600" b="0" dirty="0" err="1">
                <a:solidFill>
                  <a:srgbClr val="000000"/>
                </a:solidFill>
                <a:latin typeface="Courier New" panose="02070309020205020404" pitchFamily="49" charset="0"/>
                <a:cs typeface="Courier New" panose="02070309020205020404" pitchFamily="49" charset="0"/>
              </a:rPr>
              <a:t>push_front</a:t>
            </a:r>
            <a:r>
              <a:rPr lang="en-US" sz="1600" b="0" dirty="0">
                <a:solidFill>
                  <a:srgbClr val="000000"/>
                </a:solidFill>
                <a:latin typeface="Courier New" panose="02070309020205020404" pitchFamily="49" charset="0"/>
                <a:cs typeface="Courier New" panose="02070309020205020404" pitchFamily="49" charset="0"/>
              </a:rPr>
              <a:t>(T t) {</a:t>
            </a:r>
          </a:p>
          <a:p>
            <a:pPr marL="0" indent="0" defTabSz="914400">
              <a:spcBef>
                <a:spcPct val="0"/>
              </a:spcBef>
              <a:buClrTx/>
              <a:buSzTx/>
              <a:buNone/>
            </a:pPr>
            <a:r>
              <a:rPr lang="en-US" sz="1600" b="0" dirty="0">
                <a:solidFill>
                  <a:srgbClr val="000000"/>
                </a:solidFill>
                <a:latin typeface="Courier New" panose="02070309020205020404" pitchFamily="49" charset="0"/>
                <a:cs typeface="Courier New" panose="02070309020205020404" pitchFamily="49" charset="0"/>
              </a:rPr>
              <a:t>   auto p = new Node;</a:t>
            </a:r>
          </a:p>
          <a:p>
            <a:pPr marL="0" indent="0" defTabSz="914400">
              <a:spcBef>
                <a:spcPct val="0"/>
              </a:spcBef>
              <a:buClrTx/>
              <a:buSzTx/>
              <a:buNone/>
            </a:pPr>
            <a:r>
              <a:rPr lang="en-US" sz="1600" b="0" dirty="0">
                <a:solidFill>
                  <a:srgbClr val="000000"/>
                </a:solidFill>
                <a:latin typeface="Courier New" panose="02070309020205020404" pitchFamily="49" charset="0"/>
                <a:cs typeface="Courier New" panose="02070309020205020404" pitchFamily="49" charset="0"/>
              </a:rPr>
              <a:t>   p-&gt;t = t;</a:t>
            </a:r>
          </a:p>
          <a:p>
            <a:pPr marL="0" indent="0" defTabSz="914400">
              <a:spcBef>
                <a:spcPct val="0"/>
              </a:spcBef>
              <a:buClrTx/>
              <a:buSzTx/>
              <a:buNone/>
            </a:pPr>
            <a:r>
              <a:rPr lang="en-US" sz="1600" b="0" dirty="0">
                <a:solidFill>
                  <a:srgbClr val="000000"/>
                </a:solidFill>
                <a:latin typeface="Courier New" panose="02070309020205020404" pitchFamily="49" charset="0"/>
                <a:cs typeface="Courier New" panose="02070309020205020404" pitchFamily="49" charset="0"/>
              </a:rPr>
              <a:t>   p-&gt;next = head;</a:t>
            </a:r>
          </a:p>
          <a:p>
            <a:pPr marL="0" indent="0" defTabSz="914400">
              <a:spcBef>
                <a:spcPct val="0"/>
              </a:spcBef>
              <a:buClrTx/>
              <a:buSzTx/>
              <a:buNone/>
            </a:pPr>
            <a:endParaRPr lang="en-US" sz="1600" b="0" dirty="0">
              <a:solidFill>
                <a:srgbClr val="000000"/>
              </a:solidFill>
              <a:latin typeface="Courier New" panose="02070309020205020404" pitchFamily="49" charset="0"/>
              <a:cs typeface="Courier New" panose="02070309020205020404" pitchFamily="49" charset="0"/>
            </a:endParaRPr>
          </a:p>
          <a:p>
            <a:pPr marL="0" indent="0" defTabSz="914400">
              <a:spcBef>
                <a:spcPct val="0"/>
              </a:spcBef>
              <a:buClrTx/>
              <a:buSzTx/>
              <a:buNone/>
            </a:pPr>
            <a:r>
              <a:rPr lang="en-US" sz="1600" b="0" dirty="0">
                <a:solidFill>
                  <a:srgbClr val="000000"/>
                </a:solidFill>
                <a:latin typeface="Courier New" panose="02070309020205020404" pitchFamily="49" charset="0"/>
                <a:cs typeface="Courier New" panose="02070309020205020404" pitchFamily="49" charset="0"/>
              </a:rPr>
              <a:t>   while (!</a:t>
            </a:r>
            <a:r>
              <a:rPr lang="en-US" sz="1600" b="0" dirty="0" err="1">
                <a:solidFill>
                  <a:srgbClr val="000000"/>
                </a:solidFill>
                <a:latin typeface="Courier New" panose="02070309020205020404" pitchFamily="49" charset="0"/>
                <a:cs typeface="Courier New" panose="02070309020205020404" pitchFamily="49" charset="0"/>
              </a:rPr>
              <a:t>head.compare_exchange_weak</a:t>
            </a:r>
            <a:r>
              <a:rPr lang="en-US" sz="1600" b="0" dirty="0">
                <a:solidFill>
                  <a:srgbClr val="000000"/>
                </a:solidFill>
                <a:latin typeface="Courier New" panose="02070309020205020404" pitchFamily="49" charset="0"/>
                <a:cs typeface="Courier New" panose="02070309020205020404" pitchFamily="49" charset="0"/>
              </a:rPr>
              <a:t>(p-&gt;next, p))</a:t>
            </a:r>
          </a:p>
          <a:p>
            <a:pPr marL="0" indent="0" defTabSz="914400">
              <a:spcBef>
                <a:spcPct val="0"/>
              </a:spcBef>
              <a:buClrTx/>
              <a:buSzTx/>
              <a:buNone/>
            </a:pPr>
            <a:r>
              <a:rPr lang="en-US" sz="1600" b="0" dirty="0">
                <a:solidFill>
                  <a:srgbClr val="000000"/>
                </a:solidFill>
                <a:latin typeface="Courier New" panose="02070309020205020404" pitchFamily="49" charset="0"/>
                <a:cs typeface="Courier New" panose="02070309020205020404" pitchFamily="49" charset="0"/>
              </a:rPr>
              <a:t>      {}</a:t>
            </a:r>
          </a:p>
          <a:p>
            <a:pPr marL="0" indent="0" defTabSz="914400">
              <a:spcBef>
                <a:spcPct val="0"/>
              </a:spcBef>
              <a:buClrTx/>
              <a:buSzTx/>
              <a:buNone/>
            </a:pPr>
            <a:r>
              <a:rPr lang="en-US" sz="1600" b="0" dirty="0">
                <a:solidFill>
                  <a:srgbClr val="000000"/>
                </a:solidFill>
                <a:latin typeface="Courier New" panose="02070309020205020404" pitchFamily="49" charset="0"/>
                <a:cs typeface="Courier New" panose="02070309020205020404" pitchFamily="49" charset="0"/>
              </a:rPr>
              <a:t>}</a:t>
            </a:r>
          </a:p>
        </p:txBody>
      </p:sp>
      <p:sp>
        <p:nvSpPr>
          <p:cNvPr id="17" name="Rectangle 2">
            <a:extLst>
              <a:ext uri="{FF2B5EF4-FFF2-40B4-BE49-F238E27FC236}">
                <a16:creationId xmlns:a16="http://schemas.microsoft.com/office/drawing/2014/main" id="{90A0A399-2EF1-422A-A563-B6A404E0CDAF}"/>
              </a:ext>
            </a:extLst>
          </p:cNvPr>
          <p:cNvSpPr>
            <a:spLocks noGrp="1" noChangeArrowheads="1"/>
          </p:cNvSpPr>
          <p:nvPr>
            <p:ph sz="half" idx="2"/>
          </p:nvPr>
        </p:nvSpPr>
        <p:spPr bwMode="auto">
          <a:xfrm>
            <a:off x="640761" y="1313677"/>
            <a:ext cx="3931239" cy="2390333"/>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03136" numCol="1" anchor="t" anchorCtr="0" compatLnSpc="1">
            <a:prstTxWarp prst="textNoShape">
              <a:avLst/>
            </a:prstTxWarp>
            <a:spAutoFit/>
          </a:bodyPr>
          <a:lstStyle/>
          <a:p>
            <a:pPr marL="0" indent="0" defTabSz="914400">
              <a:spcBef>
                <a:spcPct val="0"/>
              </a:spcBef>
              <a:buClrTx/>
              <a:buSzTx/>
              <a:buNone/>
            </a:pPr>
            <a:r>
              <a:rPr lang="en-US" altLang="en-US" sz="1600" b="0" dirty="0">
                <a:solidFill>
                  <a:srgbClr val="000000"/>
                </a:solidFill>
                <a:latin typeface="Courier New" panose="02070309020205020404" pitchFamily="49" charset="0"/>
                <a:cs typeface="Courier New" panose="02070309020205020404" pitchFamily="49" charset="0"/>
              </a:rPr>
              <a:t>template </a:t>
            </a:r>
          </a:p>
          <a:p>
            <a:pPr marL="0" indent="0" defTabSz="914400">
              <a:spcBef>
                <a:spcPct val="0"/>
              </a:spcBef>
              <a:buClrTx/>
              <a:buSzTx/>
              <a:buNone/>
            </a:pPr>
            <a:r>
              <a:rPr lang="en-US" altLang="en-US" sz="1600" b="0" dirty="0">
                <a:solidFill>
                  <a:srgbClr val="000000"/>
                </a:solidFill>
                <a:latin typeface="Courier New" panose="02070309020205020404" pitchFamily="49" charset="0"/>
                <a:cs typeface="Courier New" panose="02070309020205020404" pitchFamily="49" charset="0"/>
              </a:rPr>
              <a:t>void </a:t>
            </a:r>
            <a:r>
              <a:rPr lang="en-US" altLang="en-US" sz="1600" b="0" dirty="0" err="1">
                <a:solidFill>
                  <a:srgbClr val="000000"/>
                </a:solidFill>
                <a:latin typeface="Courier New" panose="02070309020205020404" pitchFamily="49" charset="0"/>
                <a:cs typeface="Courier New" panose="02070309020205020404" pitchFamily="49" charset="0"/>
              </a:rPr>
              <a:t>slist</a:t>
            </a:r>
            <a:r>
              <a:rPr lang="en-US" altLang="en-US" sz="1600" b="0" dirty="0">
                <a:solidFill>
                  <a:srgbClr val="000000"/>
                </a:solidFill>
                <a:latin typeface="Courier New" panose="02070309020205020404" pitchFamily="49" charset="0"/>
                <a:cs typeface="Courier New" panose="02070309020205020404" pitchFamily="49" charset="0"/>
              </a:rPr>
              <a:t>&lt;T&gt;::</a:t>
            </a:r>
            <a:r>
              <a:rPr lang="en-US" altLang="en-US" sz="1600" b="0" dirty="0" err="1">
                <a:solidFill>
                  <a:srgbClr val="000000"/>
                </a:solidFill>
                <a:latin typeface="Courier New" panose="02070309020205020404" pitchFamily="49" charset="0"/>
                <a:cs typeface="Courier New" panose="02070309020205020404" pitchFamily="49" charset="0"/>
              </a:rPr>
              <a:t>push_front</a:t>
            </a:r>
            <a:r>
              <a:rPr lang="en-US" altLang="en-US" sz="1600" b="0" dirty="0">
                <a:solidFill>
                  <a:srgbClr val="000000"/>
                </a:solidFill>
                <a:latin typeface="Courier New" panose="02070309020205020404" pitchFamily="49" charset="0"/>
                <a:cs typeface="Courier New" panose="02070309020205020404" pitchFamily="49" charset="0"/>
              </a:rPr>
              <a:t>(T t) </a:t>
            </a:r>
          </a:p>
          <a:p>
            <a:pPr marL="0" indent="0" defTabSz="914400">
              <a:spcBef>
                <a:spcPct val="0"/>
              </a:spcBef>
              <a:buClrTx/>
              <a:buSzTx/>
              <a:buNone/>
            </a:pPr>
            <a:r>
              <a:rPr lang="en-US" altLang="en-US" sz="1600" b="0" dirty="0">
                <a:solidFill>
                  <a:srgbClr val="000000"/>
                </a:solidFill>
                <a:latin typeface="Courier New" panose="02070309020205020404" pitchFamily="49" charset="0"/>
                <a:cs typeface="Courier New" panose="02070309020205020404" pitchFamily="49" charset="0"/>
              </a:rPr>
              <a:t>{ </a:t>
            </a:r>
          </a:p>
          <a:p>
            <a:pPr marL="0" indent="0" defTabSz="914400">
              <a:spcBef>
                <a:spcPct val="0"/>
              </a:spcBef>
              <a:buClrTx/>
              <a:buSzTx/>
              <a:buNone/>
            </a:pPr>
            <a:r>
              <a:rPr lang="en-US" altLang="en-US" sz="1600" b="0" dirty="0">
                <a:solidFill>
                  <a:srgbClr val="000000"/>
                </a:solidFill>
                <a:latin typeface="Courier New" panose="02070309020205020404" pitchFamily="49" charset="0"/>
                <a:cs typeface="Courier New" panose="02070309020205020404" pitchFamily="49" charset="0"/>
              </a:rPr>
              <a:t>    auto p = new Node; </a:t>
            </a:r>
          </a:p>
          <a:p>
            <a:pPr marL="0" indent="0" defTabSz="914400">
              <a:spcBef>
                <a:spcPct val="0"/>
              </a:spcBef>
              <a:buClrTx/>
              <a:buSzTx/>
              <a:buNone/>
            </a:pPr>
            <a:r>
              <a:rPr lang="en-US" altLang="en-US" sz="1600" b="0" dirty="0">
                <a:solidFill>
                  <a:srgbClr val="000000"/>
                </a:solidFill>
                <a:latin typeface="Courier New" panose="02070309020205020404" pitchFamily="49" charset="0"/>
                <a:cs typeface="Courier New" panose="02070309020205020404" pitchFamily="49" charset="0"/>
              </a:rPr>
              <a:t>    p-&gt;t = t; </a:t>
            </a:r>
          </a:p>
          <a:p>
            <a:pPr marL="0" indent="0" defTabSz="914400">
              <a:spcBef>
                <a:spcPct val="0"/>
              </a:spcBef>
              <a:buClrTx/>
              <a:buSzTx/>
              <a:buNone/>
            </a:pPr>
            <a:r>
              <a:rPr lang="en-US" altLang="en-US" sz="1600" b="0" dirty="0">
                <a:solidFill>
                  <a:srgbClr val="000000"/>
                </a:solidFill>
                <a:latin typeface="Courier New" panose="02070309020205020404" pitchFamily="49" charset="0"/>
                <a:cs typeface="Courier New" panose="02070309020205020404" pitchFamily="49" charset="0"/>
              </a:rPr>
              <a:t>    p-&gt;next = head; head = p; </a:t>
            </a:r>
          </a:p>
          <a:p>
            <a:pPr marL="0" indent="0" defTabSz="914400">
              <a:spcBef>
                <a:spcPct val="0"/>
              </a:spcBef>
              <a:buClrTx/>
              <a:buSzTx/>
              <a:buNone/>
            </a:pPr>
            <a:r>
              <a:rPr lang="en-US" altLang="en-US" sz="1600" b="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2399124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lstStyle/>
          <a:p>
            <a:r>
              <a:rPr lang="en-US" sz="3600" dirty="0"/>
              <a:t>Thread Safe Stack(1)</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57200" y="1600200"/>
            <a:ext cx="4189413" cy="5181600"/>
          </a:xfrm>
        </p:spPr>
        <p:txBody>
          <a:bodyPr vert="horz" lIns="91440" tIns="45720" rIns="91440" bIns="45720" rtlCol="0" anchor="t">
            <a:normAutofit fontScale="92500" lnSpcReduction="10000"/>
          </a:bodyPr>
          <a:lstStyle/>
          <a:p>
            <a:pPr marL="0" indent="0">
              <a:buNone/>
            </a:pPr>
            <a:r>
              <a:rPr lang="en-US" sz="1400" dirty="0">
                <a:solidFill>
                  <a:srgbClr val="FFFF00"/>
                </a:solidFill>
              </a:rPr>
              <a:t>public class Stack {</a:t>
            </a:r>
          </a:p>
          <a:p>
            <a:pPr marL="0" indent="0">
              <a:buNone/>
            </a:pPr>
            <a:r>
              <a:rPr lang="en-US" sz="1400" dirty="0">
                <a:solidFill>
                  <a:srgbClr val="FFFF00"/>
                </a:solidFill>
              </a:rPr>
              <a:t>    private final </a:t>
            </a:r>
            <a:r>
              <a:rPr lang="en-US" sz="1400" dirty="0" err="1">
                <a:solidFill>
                  <a:srgbClr val="FFFF00"/>
                </a:solidFill>
              </a:rPr>
              <a:t>AtomicReference</a:t>
            </a:r>
            <a:r>
              <a:rPr lang="en-US" sz="1400" dirty="0">
                <a:solidFill>
                  <a:srgbClr val="FFFF00"/>
                </a:solidFill>
              </a:rPr>
              <a:t>&lt;Element&gt; head = new </a:t>
            </a:r>
            <a:r>
              <a:rPr lang="en-US" sz="1400" dirty="0" err="1">
                <a:solidFill>
                  <a:srgbClr val="FFFF00"/>
                </a:solidFill>
              </a:rPr>
              <a:t>AtomicReference</a:t>
            </a:r>
            <a:r>
              <a:rPr lang="en-US" sz="1400" dirty="0">
                <a:solidFill>
                  <a:srgbClr val="FFFF00"/>
                </a:solidFill>
              </a:rPr>
              <a:t>&lt;Element&gt;(null);</a:t>
            </a:r>
          </a:p>
          <a:p>
            <a:pPr marL="0" indent="0">
              <a:buNone/>
            </a:pPr>
            <a:r>
              <a:rPr lang="en-US" sz="1400" dirty="0">
                <a:solidFill>
                  <a:srgbClr val="FFFF00"/>
                </a:solidFill>
              </a:rPr>
              <a:t>    public void push(String value){</a:t>
            </a:r>
          </a:p>
          <a:p>
            <a:pPr marL="0" indent="0">
              <a:buNone/>
            </a:pPr>
            <a:r>
              <a:rPr lang="en-US" sz="1400" dirty="0">
                <a:solidFill>
                  <a:srgbClr val="FFFF00"/>
                </a:solidFill>
              </a:rPr>
              <a:t>        Element </a:t>
            </a:r>
            <a:r>
              <a:rPr lang="en-US" sz="1400" dirty="0" err="1">
                <a:solidFill>
                  <a:srgbClr val="FFFF00"/>
                </a:solidFill>
              </a:rPr>
              <a:t>newElement</a:t>
            </a:r>
            <a:r>
              <a:rPr lang="en-US" sz="1400" dirty="0">
                <a:solidFill>
                  <a:srgbClr val="FFFF00"/>
                </a:solidFill>
              </a:rPr>
              <a:t> = new Element(value);</a:t>
            </a:r>
          </a:p>
          <a:p>
            <a:pPr marL="0" indent="0">
              <a:buNone/>
            </a:pPr>
            <a:r>
              <a:rPr lang="en-US" sz="1400" dirty="0">
                <a:solidFill>
                  <a:srgbClr val="FFFF00"/>
                </a:solidFill>
              </a:rPr>
              <a:t>        while(true){</a:t>
            </a:r>
          </a:p>
          <a:p>
            <a:pPr marL="0" indent="0">
              <a:buNone/>
            </a:pPr>
            <a:r>
              <a:rPr lang="en-US" sz="1400" dirty="0">
                <a:solidFill>
                  <a:srgbClr val="FFFF00"/>
                </a:solidFill>
              </a:rPr>
              <a:t>            Element </a:t>
            </a:r>
            <a:r>
              <a:rPr lang="en-US" sz="1400" dirty="0" err="1">
                <a:solidFill>
                  <a:srgbClr val="FFFF00"/>
                </a:solidFill>
              </a:rPr>
              <a:t>oldHead</a:t>
            </a:r>
            <a:r>
              <a:rPr lang="en-US" sz="1400" dirty="0">
                <a:solidFill>
                  <a:srgbClr val="FFFF00"/>
                </a:solidFill>
              </a:rPr>
              <a:t> = </a:t>
            </a:r>
            <a:r>
              <a:rPr lang="en-US" sz="1400" dirty="0" err="1">
                <a:solidFill>
                  <a:srgbClr val="FFFF00"/>
                </a:solidFill>
              </a:rPr>
              <a:t>head.get</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newElement.next</a:t>
            </a:r>
            <a:r>
              <a:rPr lang="en-US" sz="1400" dirty="0">
                <a:solidFill>
                  <a:srgbClr val="FFFF00"/>
                </a:solidFill>
              </a:rPr>
              <a:t> = </a:t>
            </a:r>
            <a:r>
              <a:rPr lang="en-US" sz="1400" dirty="0" err="1">
                <a:solidFill>
                  <a:srgbClr val="FFFF00"/>
                </a:solidFill>
              </a:rPr>
              <a:t>oldHead</a:t>
            </a:r>
            <a:r>
              <a:rPr lang="en-US" sz="1400" dirty="0">
                <a:solidFill>
                  <a:srgbClr val="FFFF00"/>
                </a:solidFill>
              </a:rPr>
              <a:t>;</a:t>
            </a:r>
          </a:p>
          <a:p>
            <a:pPr marL="0" indent="0">
              <a:buNone/>
            </a:pPr>
            <a:r>
              <a:rPr lang="en-US" sz="1400" dirty="0">
                <a:solidFill>
                  <a:srgbClr val="FFFF00"/>
                </a:solidFill>
              </a:rPr>
              <a:t>            //Trying to set the new element as the head</a:t>
            </a:r>
          </a:p>
          <a:p>
            <a:pPr marL="0" indent="0">
              <a:buNone/>
            </a:pPr>
            <a:r>
              <a:rPr lang="en-US" sz="1400" dirty="0">
                <a:solidFill>
                  <a:srgbClr val="FFFF00"/>
                </a:solidFill>
              </a:rPr>
              <a:t>            if(</a:t>
            </a:r>
            <a:r>
              <a:rPr lang="en-US" sz="1400" dirty="0" err="1">
                <a:solidFill>
                  <a:srgbClr val="FFFF00"/>
                </a:solidFill>
              </a:rPr>
              <a:t>head.compareAndSet</a:t>
            </a:r>
            <a:r>
              <a:rPr lang="en-US" sz="1400" dirty="0">
                <a:solidFill>
                  <a:srgbClr val="FFFF00"/>
                </a:solidFill>
              </a:rPr>
              <a:t>(</a:t>
            </a:r>
            <a:r>
              <a:rPr lang="en-US" sz="1400" dirty="0" err="1">
                <a:solidFill>
                  <a:srgbClr val="FFFF00"/>
                </a:solidFill>
              </a:rPr>
              <a:t>oldHead</a:t>
            </a:r>
            <a:r>
              <a:rPr lang="en-US" sz="1400" dirty="0">
                <a:solidFill>
                  <a:srgbClr val="FFFF00"/>
                </a:solidFill>
              </a:rPr>
              <a:t>, </a:t>
            </a:r>
            <a:r>
              <a:rPr lang="en-US" sz="1400" dirty="0" err="1">
                <a:solidFill>
                  <a:srgbClr val="FFFF00"/>
                </a:solidFill>
              </a:rPr>
              <a:t>newElement</a:t>
            </a:r>
            <a:r>
              <a:rPr lang="en-US" sz="1400" dirty="0">
                <a:solidFill>
                  <a:srgbClr val="FFFF00"/>
                </a:solidFill>
              </a:rPr>
              <a:t>)){</a:t>
            </a:r>
          </a:p>
          <a:p>
            <a:pPr marL="0" indent="0">
              <a:buNone/>
            </a:pPr>
            <a:r>
              <a:rPr lang="en-US" sz="1400" dirty="0">
                <a:solidFill>
                  <a:srgbClr val="FFFF00"/>
                </a:solidFill>
              </a:rPr>
              <a:t>                return;</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    }</a:t>
            </a:r>
          </a:p>
        </p:txBody>
      </p:sp>
      <p:sp>
        <p:nvSpPr>
          <p:cNvPr id="2" name="Content Placeholder 1">
            <a:extLst>
              <a:ext uri="{FF2B5EF4-FFF2-40B4-BE49-F238E27FC236}">
                <a16:creationId xmlns:a16="http://schemas.microsoft.com/office/drawing/2014/main" id="{BA3A199D-9AA7-4317-8A49-2BB24A55245B}"/>
              </a:ext>
            </a:extLst>
          </p:cNvPr>
          <p:cNvSpPr>
            <a:spLocks noGrp="1"/>
          </p:cNvSpPr>
          <p:nvPr>
            <p:ph sz="half" idx="2"/>
          </p:nvPr>
        </p:nvSpPr>
        <p:spPr>
          <a:xfrm>
            <a:off x="4762500" y="1447800"/>
            <a:ext cx="4152900" cy="5334000"/>
          </a:xfrm>
        </p:spPr>
        <p:txBody>
          <a:bodyPr vert="horz" lIns="91440" tIns="45720" rIns="91440" bIns="45720" rtlCol="0" anchor="t">
            <a:normAutofit fontScale="92500" lnSpcReduction="10000"/>
          </a:bodyPr>
          <a:lstStyle/>
          <a:p>
            <a:pPr marL="0" indent="0">
              <a:buNone/>
            </a:pPr>
            <a:r>
              <a:rPr lang="en-US" sz="1400" dirty="0">
                <a:solidFill>
                  <a:srgbClr val="FFFF00"/>
                </a:solidFill>
              </a:rPr>
              <a:t>  public String pop(){</a:t>
            </a:r>
          </a:p>
          <a:p>
            <a:pPr marL="0" indent="0">
              <a:buNone/>
            </a:pPr>
            <a:r>
              <a:rPr lang="en-US" sz="1400" dirty="0">
                <a:solidFill>
                  <a:srgbClr val="FFFF00"/>
                </a:solidFill>
              </a:rPr>
              <a:t>        while(true){</a:t>
            </a:r>
          </a:p>
          <a:p>
            <a:pPr marL="0" indent="0">
              <a:buNone/>
            </a:pPr>
            <a:r>
              <a:rPr lang="en-US" sz="1400" dirty="0">
                <a:solidFill>
                  <a:srgbClr val="FFFF00"/>
                </a:solidFill>
              </a:rPr>
              <a:t>            Element </a:t>
            </a:r>
            <a:r>
              <a:rPr lang="en-US" sz="1400" dirty="0" err="1">
                <a:solidFill>
                  <a:srgbClr val="FFFF00"/>
                </a:solidFill>
              </a:rPr>
              <a:t>oldHead</a:t>
            </a:r>
            <a:r>
              <a:rPr lang="en-US" sz="1400" dirty="0">
                <a:solidFill>
                  <a:srgbClr val="FFFF00"/>
                </a:solidFill>
              </a:rPr>
              <a:t> = </a:t>
            </a:r>
            <a:r>
              <a:rPr lang="en-US" sz="1400" dirty="0" err="1">
                <a:solidFill>
                  <a:srgbClr val="FFFF00"/>
                </a:solidFill>
              </a:rPr>
              <a:t>head.get</a:t>
            </a:r>
            <a:r>
              <a:rPr lang="en-US" sz="1400" dirty="0">
                <a:solidFill>
                  <a:srgbClr val="FFFF00"/>
                </a:solidFill>
              </a:rPr>
              <a:t>();</a:t>
            </a:r>
          </a:p>
          <a:p>
            <a:pPr marL="0" indent="0">
              <a:buNone/>
            </a:pPr>
            <a:r>
              <a:rPr lang="en-US" sz="1400" dirty="0">
                <a:solidFill>
                  <a:srgbClr val="FFFF00"/>
                </a:solidFill>
              </a:rPr>
              <a:t>            //The stack is empty</a:t>
            </a:r>
          </a:p>
          <a:p>
            <a:pPr marL="0" indent="0">
              <a:buNone/>
            </a:pPr>
            <a:r>
              <a:rPr lang="en-US" sz="1400" dirty="0">
                <a:solidFill>
                  <a:srgbClr val="FFFF00"/>
                </a:solidFill>
              </a:rPr>
              <a:t>            if(</a:t>
            </a:r>
            <a:r>
              <a:rPr lang="en-US" sz="1400" dirty="0" err="1">
                <a:solidFill>
                  <a:srgbClr val="FFFF00"/>
                </a:solidFill>
              </a:rPr>
              <a:t>oldHead</a:t>
            </a:r>
            <a:r>
              <a:rPr lang="en-US" sz="1400" dirty="0">
                <a:solidFill>
                  <a:srgbClr val="FFFF00"/>
                </a:solidFill>
              </a:rPr>
              <a:t> == null){</a:t>
            </a:r>
          </a:p>
          <a:p>
            <a:pPr marL="0" indent="0">
              <a:buNone/>
            </a:pPr>
            <a:r>
              <a:rPr lang="en-US" sz="1400" dirty="0">
                <a:solidFill>
                  <a:srgbClr val="FFFF00"/>
                </a:solidFill>
              </a:rPr>
              <a:t>                return null;</a:t>
            </a:r>
          </a:p>
          <a:p>
            <a:pPr marL="0" indent="0">
              <a:buNone/>
            </a:pPr>
            <a:r>
              <a:rPr lang="en-US" sz="1400" dirty="0">
                <a:solidFill>
                  <a:srgbClr val="FFFF00"/>
                </a:solidFill>
              </a:rPr>
              <a:t>            }</a:t>
            </a:r>
          </a:p>
          <a:p>
            <a:pPr marL="0" indent="0">
              <a:buNone/>
            </a:pPr>
            <a:r>
              <a:rPr lang="en-US" sz="1400" dirty="0">
                <a:solidFill>
                  <a:srgbClr val="FFFF00"/>
                </a:solidFill>
              </a:rPr>
              <a:t>            Element </a:t>
            </a:r>
            <a:r>
              <a:rPr lang="en-US" sz="1400" dirty="0" err="1">
                <a:solidFill>
                  <a:srgbClr val="FFFF00"/>
                </a:solidFill>
              </a:rPr>
              <a:t>newHead</a:t>
            </a:r>
            <a:r>
              <a:rPr lang="en-US" sz="1400" dirty="0">
                <a:solidFill>
                  <a:srgbClr val="FFFF00"/>
                </a:solidFill>
              </a:rPr>
              <a:t> = </a:t>
            </a:r>
            <a:r>
              <a:rPr lang="en-US" sz="1400" dirty="0" err="1">
                <a:solidFill>
                  <a:srgbClr val="FFFF00"/>
                </a:solidFill>
              </a:rPr>
              <a:t>oldHead.next</a:t>
            </a:r>
            <a:r>
              <a:rPr lang="en-US" sz="1400" dirty="0">
                <a:solidFill>
                  <a:srgbClr val="FFFF00"/>
                </a:solidFill>
              </a:rPr>
              <a:t>;</a:t>
            </a:r>
          </a:p>
          <a:p>
            <a:pPr marL="0" indent="0">
              <a:buNone/>
            </a:pPr>
            <a:r>
              <a:rPr lang="en-US" sz="1400" dirty="0">
                <a:solidFill>
                  <a:srgbClr val="FFFF00"/>
                </a:solidFill>
              </a:rPr>
              <a:t>            //Trying to set the new element as the head</a:t>
            </a:r>
          </a:p>
          <a:p>
            <a:pPr marL="0" indent="0">
              <a:buNone/>
            </a:pPr>
            <a:r>
              <a:rPr lang="en-US" sz="1400" dirty="0">
                <a:solidFill>
                  <a:srgbClr val="FFFF00"/>
                </a:solidFill>
              </a:rPr>
              <a:t>            if(</a:t>
            </a:r>
            <a:r>
              <a:rPr lang="en-US" sz="1400" dirty="0" err="1">
                <a:solidFill>
                  <a:srgbClr val="FFFF00"/>
                </a:solidFill>
              </a:rPr>
              <a:t>head.compareAndSet</a:t>
            </a:r>
            <a:r>
              <a:rPr lang="en-US" sz="1400" dirty="0">
                <a:solidFill>
                  <a:srgbClr val="FFFF00"/>
                </a:solidFill>
              </a:rPr>
              <a:t>(</a:t>
            </a:r>
            <a:r>
              <a:rPr lang="en-US" sz="1400" dirty="0" err="1">
                <a:solidFill>
                  <a:srgbClr val="FFFF00"/>
                </a:solidFill>
              </a:rPr>
              <a:t>oldHead</a:t>
            </a:r>
            <a:r>
              <a:rPr lang="en-US" sz="1400" dirty="0">
                <a:solidFill>
                  <a:srgbClr val="FFFF00"/>
                </a:solidFill>
              </a:rPr>
              <a:t>, </a:t>
            </a:r>
            <a:r>
              <a:rPr lang="en-US" sz="1400" dirty="0" err="1">
                <a:solidFill>
                  <a:srgbClr val="FFFF00"/>
                </a:solidFill>
              </a:rPr>
              <a:t>newHead</a:t>
            </a:r>
            <a:r>
              <a:rPr lang="en-US" sz="1400" dirty="0">
                <a:solidFill>
                  <a:srgbClr val="FFFF00"/>
                </a:solidFill>
              </a:rPr>
              <a:t>)){</a:t>
            </a:r>
          </a:p>
          <a:p>
            <a:pPr marL="0" indent="0">
              <a:buNone/>
            </a:pPr>
            <a:r>
              <a:rPr lang="en-US" sz="1400" dirty="0">
                <a:solidFill>
                  <a:srgbClr val="FFFF00"/>
                </a:solidFill>
              </a:rPr>
              <a:t>                return </a:t>
            </a:r>
            <a:r>
              <a:rPr lang="en-US" sz="1400" dirty="0" err="1">
                <a:solidFill>
                  <a:srgbClr val="FFFF00"/>
                </a:solidFill>
              </a:rPr>
              <a:t>oldHead.value</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endParaRPr lang="en-US" sz="1400" dirty="0">
              <a:solidFill>
                <a:srgbClr val="FFFF00"/>
              </a:solidFill>
            </a:endParaRPr>
          </a:p>
          <a:p>
            <a:pPr marL="0" indent="0">
              <a:buNone/>
            </a:pPr>
            <a:r>
              <a:rPr lang="en-US" sz="1400" dirty="0">
                <a:solidFill>
                  <a:srgbClr val="FFFF00"/>
                </a:solidFill>
              </a:rPr>
              <a:t>    </a:t>
            </a:r>
          </a:p>
        </p:txBody>
      </p:sp>
    </p:spTree>
    <p:extLst>
      <p:ext uri="{BB962C8B-B14F-4D97-AF65-F5344CB8AC3E}">
        <p14:creationId xmlns:p14="http://schemas.microsoft.com/office/powerpoint/2010/main" val="11216351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lstStyle/>
          <a:p>
            <a:r>
              <a:rPr lang="en-US" sz="3600" dirty="0"/>
              <a:t>Thread Safe Stack(2)</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57200" y="1600200"/>
            <a:ext cx="4189413" cy="5181600"/>
          </a:xfrm>
        </p:spPr>
        <p:txBody>
          <a:bodyPr vert="horz" lIns="91440" tIns="45720" rIns="91440" bIns="45720" rtlCol="0" anchor="t">
            <a:normAutofit/>
          </a:bodyPr>
          <a:lstStyle/>
          <a:p>
            <a:pPr marL="0" indent="0">
              <a:buNone/>
            </a:pPr>
            <a:r>
              <a:rPr lang="en-US" sz="1400" dirty="0">
                <a:solidFill>
                  <a:srgbClr val="FFFF00"/>
                </a:solidFill>
              </a:rPr>
              <a:t> private static final class Element {</a:t>
            </a:r>
          </a:p>
          <a:p>
            <a:pPr marL="0" indent="0">
              <a:buNone/>
            </a:pPr>
            <a:r>
              <a:rPr lang="en-US" sz="1400" dirty="0">
                <a:solidFill>
                  <a:srgbClr val="FFFF00"/>
                </a:solidFill>
              </a:rPr>
              <a:t>        private final String value;</a:t>
            </a:r>
          </a:p>
          <a:p>
            <a:pPr marL="0" indent="0">
              <a:buNone/>
            </a:pPr>
            <a:r>
              <a:rPr lang="en-US" sz="1400" dirty="0">
                <a:solidFill>
                  <a:srgbClr val="FFFF00"/>
                </a:solidFill>
              </a:rPr>
              <a:t>        private Element next;</a:t>
            </a:r>
          </a:p>
          <a:p>
            <a:pPr marL="0" indent="0">
              <a:buNone/>
            </a:pPr>
            <a:endParaRPr lang="en-US" sz="1400" dirty="0">
              <a:solidFill>
                <a:srgbClr val="FFFF00"/>
              </a:solidFill>
            </a:endParaRPr>
          </a:p>
          <a:p>
            <a:pPr marL="0" indent="0">
              <a:buNone/>
            </a:pPr>
            <a:r>
              <a:rPr lang="en-US" sz="1400" dirty="0">
                <a:solidFill>
                  <a:srgbClr val="FFFF00"/>
                </a:solidFill>
              </a:rPr>
              <a:t>        private Element(String value) {</a:t>
            </a:r>
          </a:p>
          <a:p>
            <a:pPr marL="0" indent="0">
              <a:buNone/>
            </a:pPr>
            <a:r>
              <a:rPr lang="en-US" sz="1400" dirty="0">
                <a:solidFill>
                  <a:srgbClr val="FFFF00"/>
                </a:solidFill>
              </a:rPr>
              <a:t>            </a:t>
            </a:r>
            <a:r>
              <a:rPr lang="en-US" sz="1400" dirty="0" err="1">
                <a:solidFill>
                  <a:srgbClr val="FFFF00"/>
                </a:solidFill>
              </a:rPr>
              <a:t>this.value</a:t>
            </a:r>
            <a:r>
              <a:rPr lang="en-US" sz="1400" dirty="0">
                <a:solidFill>
                  <a:srgbClr val="FFFF00"/>
                </a:solidFill>
              </a:rPr>
              <a:t> = value;</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a:t>
            </a:r>
          </a:p>
        </p:txBody>
      </p:sp>
    </p:spTree>
    <p:extLst>
      <p:ext uri="{BB962C8B-B14F-4D97-AF65-F5344CB8AC3E}">
        <p14:creationId xmlns:p14="http://schemas.microsoft.com/office/powerpoint/2010/main" val="326139496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457200" y="161003"/>
            <a:ext cx="8226425" cy="1053435"/>
          </a:xfrm>
        </p:spPr>
        <p:txBody>
          <a:bodyPr>
            <a:normAutofit/>
          </a:bodyPr>
          <a:lstStyle/>
          <a:p>
            <a:r>
              <a:rPr lang="en-US" dirty="0"/>
              <a:t>blocking vs NO BLOCKING</a:t>
            </a:r>
            <a:endParaRPr lang="en-US" dirty="0">
              <a:latin typeface="Arial" charset="0"/>
              <a:ea typeface="ＭＳ Ｐゴシック" charset="0"/>
              <a:cs typeface="Arial" charset="0"/>
            </a:endParaRPr>
          </a:p>
        </p:txBody>
      </p:sp>
      <p:pic>
        <p:nvPicPr>
          <p:cNvPr id="331778" name="Picture 2" descr="The behaviour of a blocking algorithm guarding a shared data structure.">
            <a:extLst>
              <a:ext uri="{FF2B5EF4-FFF2-40B4-BE49-F238E27FC236}">
                <a16:creationId xmlns:a16="http://schemas.microsoft.com/office/drawing/2014/main" id="{78FB1EE0-7D65-4509-A4B3-10B66B01F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4438"/>
            <a:ext cx="3838575" cy="3324225"/>
          </a:xfrm>
          <a:prstGeom prst="rect">
            <a:avLst/>
          </a:prstGeom>
          <a:noFill/>
          <a:extLst>
            <a:ext uri="{909E8E84-426E-40DD-AFC4-6F175D3DCCD1}">
              <a14:hiddenFill xmlns:a14="http://schemas.microsoft.com/office/drawing/2010/main">
                <a:solidFill>
                  <a:srgbClr val="FFFFFF"/>
                </a:solidFill>
              </a14:hiddenFill>
            </a:ext>
          </a:extLst>
        </p:spPr>
      </p:pic>
      <p:pic>
        <p:nvPicPr>
          <p:cNvPr id="331780" name="Picture 4" descr="The behaviour of a non-blocking algorithm guarding a shared data structure.">
            <a:extLst>
              <a:ext uri="{FF2B5EF4-FFF2-40B4-BE49-F238E27FC236}">
                <a16:creationId xmlns:a16="http://schemas.microsoft.com/office/drawing/2014/main" id="{28434657-D254-46B2-A4A8-826C23B20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7087" y="1214438"/>
            <a:ext cx="3705225" cy="2781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5465F59-CFA6-4355-B8F4-75010BC2AA40}"/>
              </a:ext>
            </a:extLst>
          </p:cNvPr>
          <p:cNvSpPr txBox="1"/>
          <p:nvPr/>
        </p:nvSpPr>
        <p:spPr>
          <a:xfrm>
            <a:off x="609600" y="5029200"/>
            <a:ext cx="5486400" cy="1569660"/>
          </a:xfrm>
          <a:prstGeom prst="rect">
            <a:avLst/>
          </a:prstGeom>
          <a:noFill/>
        </p:spPr>
        <p:txBody>
          <a:bodyPr wrap="square" rtlCol="0">
            <a:spAutoFit/>
          </a:bodyPr>
          <a:lstStyle/>
          <a:p>
            <a:r>
              <a:rPr lang="en-US" dirty="0">
                <a:solidFill>
                  <a:schemeClr val="accent5">
                    <a:lumMod val="40000"/>
                    <a:lumOff val="60000"/>
                  </a:schemeClr>
                </a:solidFill>
              </a:rPr>
              <a:t>No Blocking Benefit</a:t>
            </a:r>
          </a:p>
          <a:p>
            <a:pPr marL="285750" indent="-285750">
              <a:buFont typeface="Arial" panose="020B0604020202020204" pitchFamily="34" charset="0"/>
              <a:buChar char="•"/>
            </a:pPr>
            <a:r>
              <a:rPr lang="en-US" sz="1600" dirty="0">
                <a:solidFill>
                  <a:schemeClr val="accent5">
                    <a:lumMod val="40000"/>
                    <a:lumOff val="60000"/>
                  </a:schemeClr>
                </a:solidFill>
              </a:rPr>
              <a:t>No Deadlocks</a:t>
            </a:r>
          </a:p>
          <a:p>
            <a:pPr marL="285750" indent="-285750">
              <a:buFont typeface="Arial" panose="020B0604020202020204" pitchFamily="34" charset="0"/>
              <a:buChar char="•"/>
            </a:pPr>
            <a:r>
              <a:rPr lang="en-US" sz="1600" dirty="0">
                <a:solidFill>
                  <a:schemeClr val="accent5">
                    <a:lumMod val="40000"/>
                    <a:lumOff val="60000"/>
                  </a:schemeClr>
                </a:solidFill>
              </a:rPr>
              <a:t>No Thread Suspension</a:t>
            </a:r>
          </a:p>
          <a:p>
            <a:pPr marL="285750" indent="-285750">
              <a:buFont typeface="Arial" panose="020B0604020202020204" pitchFamily="34" charset="0"/>
              <a:buChar char="•"/>
            </a:pPr>
            <a:r>
              <a:rPr lang="en-US" sz="1600" dirty="0">
                <a:solidFill>
                  <a:schemeClr val="accent5">
                    <a:lumMod val="40000"/>
                    <a:lumOff val="60000"/>
                  </a:schemeClr>
                </a:solidFill>
              </a:rPr>
              <a:t>Reduced Thread Latency</a:t>
            </a:r>
          </a:p>
          <a:p>
            <a:endParaRPr lang="en-US" dirty="0">
              <a:solidFill>
                <a:schemeClr val="accent5">
                  <a:lumMod val="40000"/>
                  <a:lumOff val="60000"/>
                </a:schemeClr>
              </a:solidFill>
            </a:endParaRPr>
          </a:p>
        </p:txBody>
      </p:sp>
    </p:spTree>
    <p:extLst>
      <p:ext uri="{BB962C8B-B14F-4D97-AF65-F5344CB8AC3E}">
        <p14:creationId xmlns:p14="http://schemas.microsoft.com/office/powerpoint/2010/main" val="6528390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152400"/>
            <a:ext cx="8226425" cy="868363"/>
          </a:xfrm>
        </p:spPr>
        <p:txBody>
          <a:bodyPr/>
          <a:lstStyle/>
          <a:p>
            <a:r>
              <a:rPr lang="en-US" sz="3600" dirty="0"/>
              <a:t>Sharing Intended Modifications</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idx="1"/>
          </p:nvPr>
        </p:nvSpPr>
        <p:spPr>
          <a:xfrm>
            <a:off x="457200" y="1219200"/>
            <a:ext cx="8226425" cy="4724400"/>
          </a:xfrm>
        </p:spPr>
        <p:txBody>
          <a:bodyPr anchor="t">
            <a:normAutofit fontScale="92500" lnSpcReduction="20000"/>
          </a:bodyPr>
          <a:lstStyle/>
          <a:p>
            <a:r>
              <a:rPr lang="en-US" sz="2000" dirty="0">
                <a:solidFill>
                  <a:schemeClr val="tx1"/>
                </a:solidFill>
              </a:rPr>
              <a:t>Some data structure are too big to be swapped,</a:t>
            </a:r>
            <a:r>
              <a:rPr lang="en-US" dirty="0">
                <a:solidFill>
                  <a:schemeClr val="tx1"/>
                </a:solidFill>
              </a:rPr>
              <a:t> in this case you may need intended modification.</a:t>
            </a:r>
          </a:p>
          <a:p>
            <a:r>
              <a:rPr lang="en-US" dirty="0">
                <a:solidFill>
                  <a:schemeClr val="tx1"/>
                </a:solidFill>
              </a:rPr>
              <a:t>Instead of copying and modifying the whole shared data structure, a thread can share its intended modification of the shared data structure. The process for a thread wanting to make a modification to the shared data structure then becomes:</a:t>
            </a:r>
          </a:p>
          <a:p>
            <a:pPr lvl="1"/>
            <a:r>
              <a:rPr lang="en-US" dirty="0">
                <a:solidFill>
                  <a:schemeClr val="tx1"/>
                </a:solidFill>
              </a:rPr>
              <a:t>Check if another thread has submitted an intended modification to the data structure.</a:t>
            </a:r>
          </a:p>
          <a:p>
            <a:pPr lvl="1"/>
            <a:r>
              <a:rPr lang="en-US" dirty="0">
                <a:solidFill>
                  <a:schemeClr val="tx1"/>
                </a:solidFill>
              </a:rPr>
              <a:t>If no other thread has submitted an intended modification, create an intended modification (represented by an object) and submit that intended modification to the data structure (using a compare-and-swap operation).</a:t>
            </a:r>
          </a:p>
          <a:p>
            <a:pPr lvl="1"/>
            <a:r>
              <a:rPr lang="en-US" dirty="0">
                <a:solidFill>
                  <a:schemeClr val="tx1"/>
                </a:solidFill>
              </a:rPr>
              <a:t>Carry out the modification of the shared data structure.</a:t>
            </a:r>
          </a:p>
          <a:p>
            <a:pPr lvl="1"/>
            <a:r>
              <a:rPr lang="en-US" dirty="0">
                <a:solidFill>
                  <a:schemeClr val="tx1"/>
                </a:solidFill>
              </a:rPr>
              <a:t>Remove the reference to the intended modification to signal to other threads that the intended modification has been carried out.</a:t>
            </a:r>
          </a:p>
          <a:p>
            <a:r>
              <a:rPr lang="en-US" sz="2100" b="1" dirty="0">
                <a:solidFill>
                  <a:schemeClr val="tx1"/>
                </a:solidFill>
              </a:rPr>
              <a:t>We do not lock the shared data structure.</a:t>
            </a:r>
          </a:p>
          <a:p>
            <a:pPr marL="0" indent="0">
              <a:buNone/>
            </a:pPr>
            <a:endParaRPr lang="en-US" sz="11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1352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lstStyle/>
          <a:p>
            <a:r>
              <a:rPr lang="en-US" sz="3600" dirty="0"/>
              <a:t>Race Condition</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57201" y="1600199"/>
            <a:ext cx="4038600" cy="3437559"/>
          </a:xfrm>
        </p:spPr>
        <p:txBody>
          <a:bodyPr anchor="t">
            <a:normAutofit/>
          </a:bodyPr>
          <a:lstStyle/>
          <a:p>
            <a:pPr marL="0" indent="0">
              <a:buNone/>
            </a:pPr>
            <a:r>
              <a:rPr lang="en-US" sz="1400" dirty="0">
                <a:solidFill>
                  <a:srgbClr val="FFFF00"/>
                </a:solidFill>
              </a:rPr>
              <a:t> public class Counter {</a:t>
            </a:r>
          </a:p>
          <a:p>
            <a:pPr marL="0" indent="0">
              <a:buNone/>
            </a:pPr>
            <a:r>
              <a:rPr lang="en-US" sz="1400" dirty="0">
                <a:solidFill>
                  <a:srgbClr val="FFFF00"/>
                </a:solidFill>
              </a:rPr>
              <a:t>     protected long count = 0;</a:t>
            </a:r>
          </a:p>
          <a:p>
            <a:pPr marL="0" indent="0">
              <a:buNone/>
            </a:pPr>
            <a:r>
              <a:rPr lang="en-US" sz="1400" dirty="0">
                <a:solidFill>
                  <a:srgbClr val="FFFF00"/>
                </a:solidFill>
              </a:rPr>
              <a:t>     public void add(long value){</a:t>
            </a:r>
          </a:p>
          <a:p>
            <a:pPr marL="0" indent="0">
              <a:buNone/>
            </a:pPr>
            <a:r>
              <a:rPr lang="en-US" sz="1400" dirty="0">
                <a:solidFill>
                  <a:srgbClr val="FFFF00"/>
                </a:solidFill>
              </a:rPr>
              <a:t>         </a:t>
            </a:r>
            <a:r>
              <a:rPr lang="en-US" sz="1400" dirty="0" err="1">
                <a:solidFill>
                  <a:srgbClr val="FFFF00"/>
                </a:solidFill>
              </a:rPr>
              <a:t>this.count</a:t>
            </a:r>
            <a:r>
              <a:rPr lang="en-US" sz="1400" dirty="0">
                <a:solidFill>
                  <a:srgbClr val="FFFF00"/>
                </a:solidFill>
              </a:rPr>
              <a:t> = </a:t>
            </a:r>
            <a:r>
              <a:rPr lang="en-US" sz="1400" dirty="0" err="1">
                <a:solidFill>
                  <a:srgbClr val="FFFF00"/>
                </a:solidFill>
              </a:rPr>
              <a:t>this.count</a:t>
            </a:r>
            <a:r>
              <a:rPr lang="en-US" sz="1400" dirty="0">
                <a:solidFill>
                  <a:srgbClr val="FFFF00"/>
                </a:solidFill>
              </a:rPr>
              <a:t> + value;</a:t>
            </a:r>
          </a:p>
          <a:p>
            <a:pPr marL="0" indent="0">
              <a:buNone/>
            </a:pPr>
            <a:r>
              <a:rPr lang="en-US" sz="1400" dirty="0">
                <a:solidFill>
                  <a:srgbClr val="FFFF00"/>
                </a:solidFill>
              </a:rPr>
              <a:t>     }</a:t>
            </a:r>
          </a:p>
          <a:p>
            <a:pPr marL="0" indent="0">
              <a:buNone/>
            </a:pPr>
            <a:r>
              <a:rPr lang="en-US" sz="1400" dirty="0">
                <a:solidFill>
                  <a:srgbClr val="FFFF00"/>
                </a:solidFill>
              </a:rPr>
              <a:t>  } </a:t>
            </a:r>
            <a:endParaRPr lang="en-US" sz="1400" b="0" dirty="0">
              <a:solidFill>
                <a:srgbClr val="FFFF00"/>
              </a:solidFill>
            </a:endParaRPr>
          </a:p>
        </p:txBody>
      </p:sp>
      <p:sp>
        <p:nvSpPr>
          <p:cNvPr id="2" name="Content Placeholder 1">
            <a:extLst>
              <a:ext uri="{FF2B5EF4-FFF2-40B4-BE49-F238E27FC236}">
                <a16:creationId xmlns:a16="http://schemas.microsoft.com/office/drawing/2014/main" id="{BA3A199D-9AA7-4317-8A49-2BB24A55245B}"/>
              </a:ext>
            </a:extLst>
          </p:cNvPr>
          <p:cNvSpPr>
            <a:spLocks noGrp="1"/>
          </p:cNvSpPr>
          <p:nvPr>
            <p:ph sz="half" idx="2"/>
          </p:nvPr>
        </p:nvSpPr>
        <p:spPr>
          <a:xfrm>
            <a:off x="4800600" y="1600200"/>
            <a:ext cx="3810000" cy="3437559"/>
          </a:xfrm>
          <a:noFill/>
          <a:ln>
            <a:noFill/>
          </a:ln>
        </p:spPr>
        <p:txBody>
          <a:bodyPr vert="horz" wrap="square" lIns="90000" tIns="46800" rIns="90000" bIns="46800" numCol="1" anchor="t" anchorCtr="0" compatLnSpc="1">
            <a:prstTxWarp prst="textNoShape">
              <a:avLst/>
            </a:prstTxWarp>
            <a:normAutofit/>
          </a:bodyPr>
          <a:lstStyle/>
          <a:p>
            <a:pPr marL="0" indent="0">
              <a:buNone/>
            </a:pPr>
            <a:r>
              <a:rPr lang="en-US" sz="1400" dirty="0">
                <a:solidFill>
                  <a:srgbClr val="FFFF00"/>
                </a:solidFill>
              </a:rPr>
              <a:t> </a:t>
            </a:r>
            <a:r>
              <a:rPr lang="en-US" sz="1400" dirty="0" err="1">
                <a:solidFill>
                  <a:srgbClr val="FFFF00"/>
                </a:solidFill>
              </a:rPr>
              <a:t>this.count</a:t>
            </a:r>
            <a:r>
              <a:rPr lang="en-US" sz="1400" dirty="0">
                <a:solidFill>
                  <a:srgbClr val="FFFF00"/>
                </a:solidFill>
              </a:rPr>
              <a:t> = 0;</a:t>
            </a:r>
          </a:p>
          <a:p>
            <a:pPr marL="0" indent="0">
              <a:buNone/>
            </a:pPr>
            <a:r>
              <a:rPr lang="en-US" sz="1400" dirty="0">
                <a:solidFill>
                  <a:srgbClr val="FFFF00"/>
                </a:solidFill>
              </a:rPr>
              <a:t>   A:  Reads </a:t>
            </a:r>
            <a:r>
              <a:rPr lang="en-US" sz="1400" dirty="0" err="1">
                <a:solidFill>
                  <a:srgbClr val="FFFF00"/>
                </a:solidFill>
              </a:rPr>
              <a:t>this.count</a:t>
            </a:r>
            <a:r>
              <a:rPr lang="en-US" sz="1400" dirty="0">
                <a:solidFill>
                  <a:srgbClr val="FFFF00"/>
                </a:solidFill>
              </a:rPr>
              <a:t> into a register (0)</a:t>
            </a:r>
          </a:p>
          <a:p>
            <a:pPr marL="0" indent="0">
              <a:buNone/>
            </a:pPr>
            <a:r>
              <a:rPr lang="en-US" sz="1400" dirty="0">
                <a:solidFill>
                  <a:srgbClr val="FFFF00"/>
                </a:solidFill>
              </a:rPr>
              <a:t>   B:  Reads </a:t>
            </a:r>
            <a:r>
              <a:rPr lang="en-US" sz="1400" dirty="0" err="1">
                <a:solidFill>
                  <a:srgbClr val="FFFF00"/>
                </a:solidFill>
              </a:rPr>
              <a:t>this.count</a:t>
            </a:r>
            <a:r>
              <a:rPr lang="en-US" sz="1400" dirty="0">
                <a:solidFill>
                  <a:srgbClr val="FFFF00"/>
                </a:solidFill>
              </a:rPr>
              <a:t> into a register (0)</a:t>
            </a:r>
          </a:p>
          <a:p>
            <a:pPr marL="0" indent="0">
              <a:buNone/>
            </a:pPr>
            <a:r>
              <a:rPr lang="en-US" sz="1400" dirty="0">
                <a:solidFill>
                  <a:srgbClr val="FFFF00"/>
                </a:solidFill>
              </a:rPr>
              <a:t>   B:  Adds value 2 to register</a:t>
            </a:r>
          </a:p>
          <a:p>
            <a:pPr marL="0" indent="0">
              <a:buNone/>
            </a:pPr>
            <a:r>
              <a:rPr lang="en-US" sz="1400" dirty="0">
                <a:solidFill>
                  <a:srgbClr val="FFFF00"/>
                </a:solidFill>
              </a:rPr>
              <a:t>   B:  Writes register value (2) back to memory. </a:t>
            </a:r>
            <a:r>
              <a:rPr lang="en-US" sz="1400" dirty="0" err="1">
                <a:solidFill>
                  <a:srgbClr val="FFFF00"/>
                </a:solidFill>
              </a:rPr>
              <a:t>this.count</a:t>
            </a:r>
            <a:r>
              <a:rPr lang="en-US" sz="1400" dirty="0">
                <a:solidFill>
                  <a:srgbClr val="FFFF00"/>
                </a:solidFill>
              </a:rPr>
              <a:t> now equals 2</a:t>
            </a:r>
          </a:p>
          <a:p>
            <a:pPr marL="0" indent="0">
              <a:buNone/>
            </a:pPr>
            <a:r>
              <a:rPr lang="en-US" sz="1400" dirty="0">
                <a:solidFill>
                  <a:srgbClr val="FFFF00"/>
                </a:solidFill>
              </a:rPr>
              <a:t>   A:  Adds value 3 to register</a:t>
            </a:r>
          </a:p>
          <a:p>
            <a:pPr marL="0" indent="0">
              <a:buNone/>
            </a:pPr>
            <a:r>
              <a:rPr lang="en-US" sz="1400" dirty="0">
                <a:solidFill>
                  <a:srgbClr val="FFFF00"/>
                </a:solidFill>
              </a:rPr>
              <a:t>   A:  Writes register value (3) back to memory. </a:t>
            </a:r>
            <a:r>
              <a:rPr lang="en-US" sz="1400" dirty="0" err="1">
                <a:solidFill>
                  <a:srgbClr val="FFFF00"/>
                </a:solidFill>
              </a:rPr>
              <a:t>this.count</a:t>
            </a:r>
            <a:r>
              <a:rPr lang="en-US" sz="1400" dirty="0">
                <a:solidFill>
                  <a:srgbClr val="FFFF00"/>
                </a:solidFill>
              </a:rPr>
              <a:t> now equals 3</a:t>
            </a:r>
            <a:endParaRPr lang="en-US" sz="1400" b="0" dirty="0">
              <a:solidFill>
                <a:srgbClr val="FFFF00"/>
              </a:solidFill>
            </a:endParaRPr>
          </a:p>
        </p:txBody>
      </p:sp>
    </p:spTree>
    <p:extLst>
      <p:ext uri="{BB962C8B-B14F-4D97-AF65-F5344CB8AC3E}">
        <p14:creationId xmlns:p14="http://schemas.microsoft.com/office/powerpoint/2010/main" val="23244188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0" name="Straight Connector 6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80" name="Rectangle 79">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065" name="Title 1"/>
          <p:cNvSpPr>
            <a:spLocks noGrp="1"/>
          </p:cNvSpPr>
          <p:nvPr>
            <p:ph type="title"/>
          </p:nvPr>
        </p:nvSpPr>
        <p:spPr>
          <a:xfrm>
            <a:off x="4012428" y="473339"/>
            <a:ext cx="4776644" cy="922867"/>
          </a:xfrm>
        </p:spPr>
        <p:txBody>
          <a:bodyPr vert="horz" lIns="91440" tIns="45720" rIns="91440" bIns="45720" rtlCol="0" anchor="b">
            <a:normAutofit/>
          </a:bodyPr>
          <a:lstStyle/>
          <a:p>
            <a:r>
              <a:rPr lang="en-US" sz="4800"/>
              <a:t>ABA Problem</a:t>
            </a:r>
            <a:endParaRPr lang="en-US" sz="4800" dirty="0"/>
          </a:p>
        </p:txBody>
      </p:sp>
      <p:pic>
        <p:nvPicPr>
          <p:cNvPr id="2" name="Picture 1">
            <a:extLst>
              <a:ext uri="{FF2B5EF4-FFF2-40B4-BE49-F238E27FC236}">
                <a16:creationId xmlns:a16="http://schemas.microsoft.com/office/drawing/2014/main" id="{38E15E61-BC80-46A1-AE48-581CF18D806B}"/>
              </a:ext>
            </a:extLst>
          </p:cNvPr>
          <p:cNvPicPr>
            <a:picLocks noChangeAspect="1"/>
          </p:cNvPicPr>
          <p:nvPr/>
        </p:nvPicPr>
        <p:blipFill>
          <a:blip r:embed="rId2"/>
          <a:stretch>
            <a:fillRect/>
          </a:stretch>
        </p:blipFill>
        <p:spPr>
          <a:xfrm>
            <a:off x="312807" y="381000"/>
            <a:ext cx="3412681" cy="6233210"/>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82" name="Group 81">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83" name="Straight Connector 82">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 name="TextBox 2">
            <a:extLst>
              <a:ext uri="{FF2B5EF4-FFF2-40B4-BE49-F238E27FC236}">
                <a16:creationId xmlns:a16="http://schemas.microsoft.com/office/drawing/2014/main" id="{C3FD4181-4F32-471D-B161-B856EEAA5BC7}"/>
              </a:ext>
            </a:extLst>
          </p:cNvPr>
          <p:cNvSpPr txBox="1"/>
          <p:nvPr/>
        </p:nvSpPr>
        <p:spPr>
          <a:xfrm>
            <a:off x="4012428" y="2096300"/>
            <a:ext cx="4560490" cy="1323439"/>
          </a:xfrm>
          <a:prstGeom prst="rect">
            <a:avLst/>
          </a:prstGeom>
          <a:noFill/>
        </p:spPr>
        <p:txBody>
          <a:bodyPr wrap="square" rtlCol="0">
            <a:spAutoFit/>
          </a:bodyPr>
          <a:lstStyle/>
          <a:p>
            <a:r>
              <a:rPr lang="en-US" sz="1600"/>
              <a:t>A common solution to the A-B-A problem is to not just swap a pointer to an intended modification object, but to combine the pointer with a counter, and swap pointer + counter using a single compare-and-swap operation.</a:t>
            </a:r>
            <a:endParaRPr lang="en-US" sz="1600" dirty="0"/>
          </a:p>
        </p:txBody>
      </p:sp>
    </p:spTree>
    <p:extLst>
      <p:ext uri="{BB962C8B-B14F-4D97-AF65-F5344CB8AC3E}">
        <p14:creationId xmlns:p14="http://schemas.microsoft.com/office/powerpoint/2010/main" val="28929796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normAutofit/>
          </a:bodyPr>
          <a:lstStyle/>
          <a:p>
            <a:r>
              <a:rPr lang="en-US" sz="3600" dirty="0"/>
              <a:t>Non-Blocking Template(1)</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57200" y="1373588"/>
            <a:ext cx="7391400" cy="5181600"/>
          </a:xfrm>
        </p:spPr>
        <p:txBody>
          <a:bodyPr anchor="t">
            <a:normAutofit/>
          </a:bodyPr>
          <a:lstStyle/>
          <a:p>
            <a:pPr marL="0" indent="0">
              <a:buNone/>
            </a:pPr>
            <a:r>
              <a:rPr lang="en-US" sz="1400" dirty="0">
                <a:solidFill>
                  <a:srgbClr val="FFFF00"/>
                </a:solidFill>
              </a:rPr>
              <a:t>import </a:t>
            </a:r>
            <a:r>
              <a:rPr lang="en-US" sz="1400" dirty="0" err="1">
                <a:solidFill>
                  <a:srgbClr val="FFFF00"/>
                </a:solidFill>
              </a:rPr>
              <a:t>java.util.concurrent.atomic.AtomicBoolean</a:t>
            </a:r>
            <a:r>
              <a:rPr lang="en-US" sz="1400" dirty="0">
                <a:solidFill>
                  <a:srgbClr val="FFFF00"/>
                </a:solidFill>
              </a:rPr>
              <a:t>;</a:t>
            </a:r>
          </a:p>
          <a:p>
            <a:pPr marL="0" indent="0">
              <a:buNone/>
            </a:pPr>
            <a:r>
              <a:rPr lang="en-US" sz="1400" dirty="0">
                <a:solidFill>
                  <a:srgbClr val="FFFF00"/>
                </a:solidFill>
              </a:rPr>
              <a:t>import </a:t>
            </a:r>
            <a:r>
              <a:rPr lang="en-US" sz="1400" dirty="0" err="1">
                <a:solidFill>
                  <a:srgbClr val="FFFF00"/>
                </a:solidFill>
              </a:rPr>
              <a:t>java.util.concurrent.atomic.AtomicStampedReference</a:t>
            </a:r>
            <a:r>
              <a:rPr lang="en-US" sz="1400" dirty="0">
                <a:solidFill>
                  <a:srgbClr val="FFFF00"/>
                </a:solidFill>
              </a:rPr>
              <a:t>;</a:t>
            </a:r>
          </a:p>
          <a:p>
            <a:pPr marL="0" indent="0">
              <a:buNone/>
            </a:pPr>
            <a:r>
              <a:rPr lang="en-US" sz="1400" dirty="0">
                <a:solidFill>
                  <a:srgbClr val="FFFF00"/>
                </a:solidFill>
              </a:rPr>
              <a:t>public class </a:t>
            </a:r>
            <a:r>
              <a:rPr lang="en-US" sz="1400" dirty="0" err="1">
                <a:solidFill>
                  <a:srgbClr val="FFFF00"/>
                </a:solidFill>
              </a:rPr>
              <a:t>NonblockingTemplate</a:t>
            </a:r>
            <a:r>
              <a:rPr lang="en-US" sz="1400" dirty="0">
                <a:solidFill>
                  <a:srgbClr val="FFFF00"/>
                </a:solidFill>
              </a:rPr>
              <a:t> {</a:t>
            </a:r>
          </a:p>
          <a:p>
            <a:pPr marL="0" indent="0">
              <a:buNone/>
            </a:pPr>
            <a:r>
              <a:rPr lang="en-US" sz="1400" dirty="0">
                <a:solidFill>
                  <a:srgbClr val="FFFF00"/>
                </a:solidFill>
              </a:rPr>
              <a:t>    public static class </a:t>
            </a:r>
            <a:r>
              <a:rPr lang="en-US" sz="1400" dirty="0" err="1">
                <a:solidFill>
                  <a:srgbClr val="FFFF00"/>
                </a:solidFill>
              </a:rPr>
              <a:t>IntendedModification</a:t>
            </a:r>
            <a:r>
              <a:rPr lang="en-US" sz="1400" dirty="0">
                <a:solidFill>
                  <a:srgbClr val="FFFF00"/>
                </a:solidFill>
              </a:rPr>
              <a:t> {</a:t>
            </a:r>
          </a:p>
          <a:p>
            <a:pPr marL="0" indent="0">
              <a:buNone/>
            </a:pPr>
            <a:r>
              <a:rPr lang="en-US" sz="1400" dirty="0">
                <a:solidFill>
                  <a:srgbClr val="FFFF00"/>
                </a:solidFill>
              </a:rPr>
              <a:t>        public </a:t>
            </a:r>
            <a:r>
              <a:rPr lang="en-US" sz="1400" dirty="0" err="1">
                <a:solidFill>
                  <a:srgbClr val="FFFF00"/>
                </a:solidFill>
              </a:rPr>
              <a:t>AtomicBoolean</a:t>
            </a:r>
            <a:r>
              <a:rPr lang="en-US" sz="1400" dirty="0">
                <a:solidFill>
                  <a:srgbClr val="FFFF00"/>
                </a:solidFill>
              </a:rPr>
              <a:t> completed =</a:t>
            </a:r>
          </a:p>
          <a:p>
            <a:pPr marL="0" indent="0">
              <a:buNone/>
            </a:pPr>
            <a:r>
              <a:rPr lang="en-US" sz="1400" dirty="0">
                <a:solidFill>
                  <a:srgbClr val="FFFF00"/>
                </a:solidFill>
              </a:rPr>
              <a:t>                new </a:t>
            </a:r>
            <a:r>
              <a:rPr lang="en-US" sz="1400" dirty="0" err="1">
                <a:solidFill>
                  <a:srgbClr val="FFFF00"/>
                </a:solidFill>
              </a:rPr>
              <a:t>AtomicBoolean</a:t>
            </a:r>
            <a:r>
              <a:rPr lang="en-US" sz="1400" dirty="0">
                <a:solidFill>
                  <a:srgbClr val="FFFF00"/>
                </a:solidFill>
              </a:rPr>
              <a:t>(false);</a:t>
            </a:r>
          </a:p>
          <a:p>
            <a:pPr marL="0" indent="0">
              <a:buNone/>
            </a:pPr>
            <a:r>
              <a:rPr lang="en-US" sz="1400" dirty="0">
                <a:solidFill>
                  <a:srgbClr val="FFFF00"/>
                </a:solidFill>
              </a:rPr>
              <a:t>    }</a:t>
            </a:r>
          </a:p>
          <a:p>
            <a:pPr marL="0" indent="0">
              <a:buNone/>
            </a:pPr>
            <a:r>
              <a:rPr lang="en-US" sz="1400" dirty="0">
                <a:solidFill>
                  <a:srgbClr val="FFFF00"/>
                </a:solidFill>
              </a:rPr>
              <a:t>    private </a:t>
            </a:r>
            <a:r>
              <a:rPr lang="en-US" sz="1400" dirty="0" err="1">
                <a:solidFill>
                  <a:srgbClr val="FFFF00"/>
                </a:solidFill>
              </a:rPr>
              <a:t>AtomicStampedReference</a:t>
            </a:r>
            <a:r>
              <a:rPr lang="en-US" sz="1400" dirty="0">
                <a:solidFill>
                  <a:srgbClr val="FFFF00"/>
                </a:solidFill>
              </a:rPr>
              <a:t>&lt;</a:t>
            </a:r>
            <a:r>
              <a:rPr lang="en-US" sz="1400" dirty="0" err="1">
                <a:solidFill>
                  <a:srgbClr val="FFFF00"/>
                </a:solidFill>
              </a:rPr>
              <a:t>IntendedModification</a:t>
            </a:r>
            <a:r>
              <a:rPr lang="en-US" sz="1400" dirty="0">
                <a:solidFill>
                  <a:srgbClr val="FFFF00"/>
                </a:solidFill>
              </a:rPr>
              <a:t>&gt;</a:t>
            </a:r>
          </a:p>
          <a:p>
            <a:pPr marL="0" indent="0">
              <a:buNone/>
            </a:pPr>
            <a:r>
              <a:rPr lang="en-US" sz="1400" dirty="0">
                <a:solidFill>
                  <a:srgbClr val="FFFF00"/>
                </a:solidFill>
              </a:rPr>
              <a:t>        </a:t>
            </a:r>
            <a:r>
              <a:rPr lang="en-US" sz="1400" dirty="0" err="1">
                <a:solidFill>
                  <a:srgbClr val="FFFF00"/>
                </a:solidFill>
              </a:rPr>
              <a:t>ongoingMod</a:t>
            </a:r>
            <a:r>
              <a:rPr lang="en-US" sz="1400" dirty="0">
                <a:solidFill>
                  <a:srgbClr val="FFFF00"/>
                </a:solidFill>
              </a:rPr>
              <a:t> =</a:t>
            </a:r>
          </a:p>
          <a:p>
            <a:pPr marL="0" indent="0">
              <a:buNone/>
            </a:pPr>
            <a:r>
              <a:rPr lang="en-US" sz="1400" dirty="0">
                <a:solidFill>
                  <a:srgbClr val="FFFF00"/>
                </a:solidFill>
              </a:rPr>
              <a:t>            new </a:t>
            </a:r>
            <a:r>
              <a:rPr lang="en-US" sz="1400" dirty="0" err="1">
                <a:solidFill>
                  <a:srgbClr val="FFFF00"/>
                </a:solidFill>
              </a:rPr>
              <a:t>AtomicStampedReference</a:t>
            </a:r>
            <a:r>
              <a:rPr lang="en-US" sz="1400" dirty="0">
                <a:solidFill>
                  <a:srgbClr val="FFFF00"/>
                </a:solidFill>
              </a:rPr>
              <a:t>&lt;</a:t>
            </a:r>
            <a:r>
              <a:rPr lang="en-US" sz="1400" dirty="0" err="1">
                <a:solidFill>
                  <a:srgbClr val="FFFF00"/>
                </a:solidFill>
              </a:rPr>
              <a:t>IntendedModification</a:t>
            </a:r>
            <a:r>
              <a:rPr lang="en-US" sz="1400" dirty="0">
                <a:solidFill>
                  <a:srgbClr val="FFFF00"/>
                </a:solidFill>
              </a:rPr>
              <a:t>&gt;(null, 0);</a:t>
            </a:r>
          </a:p>
          <a:p>
            <a:pPr marL="0" indent="0">
              <a:buNone/>
            </a:pPr>
            <a:r>
              <a:rPr lang="en-US" sz="1400" dirty="0">
                <a:solidFill>
                  <a:srgbClr val="FFFF00"/>
                </a:solidFill>
              </a:rPr>
              <a:t>    //declare the state of the data structure here.</a:t>
            </a:r>
          </a:p>
          <a:p>
            <a:pPr marL="0" indent="0">
              <a:buNone/>
            </a:pPr>
            <a:r>
              <a:rPr lang="en-US" sz="1400" dirty="0">
                <a:solidFill>
                  <a:srgbClr val="FFFF00"/>
                </a:solidFill>
              </a:rPr>
              <a:t>    public void modify() {</a:t>
            </a:r>
          </a:p>
          <a:p>
            <a:pPr marL="0" indent="0">
              <a:buNone/>
            </a:pPr>
            <a:r>
              <a:rPr lang="en-US" sz="1400" dirty="0">
                <a:solidFill>
                  <a:srgbClr val="FFFF00"/>
                </a:solidFill>
              </a:rPr>
              <a:t>        while(!</a:t>
            </a:r>
            <a:r>
              <a:rPr lang="en-US" sz="1400" dirty="0" err="1">
                <a:solidFill>
                  <a:srgbClr val="FFFF00"/>
                </a:solidFill>
              </a:rPr>
              <a:t>attemptModifyASR</a:t>
            </a:r>
            <a:r>
              <a:rPr lang="en-US" sz="1400" dirty="0">
                <a:solidFill>
                  <a:srgbClr val="FFFF00"/>
                </a:solidFill>
              </a:rPr>
              <a:t>());</a:t>
            </a:r>
          </a:p>
          <a:p>
            <a:pPr marL="0" indent="0">
              <a:buNone/>
            </a:pPr>
            <a:r>
              <a:rPr lang="en-US" sz="1400" dirty="0">
                <a:solidFill>
                  <a:srgbClr val="FFFF00"/>
                </a:solidFill>
              </a:rPr>
              <a:t>    }</a:t>
            </a:r>
          </a:p>
        </p:txBody>
      </p:sp>
    </p:spTree>
    <p:extLst>
      <p:ext uri="{BB962C8B-B14F-4D97-AF65-F5344CB8AC3E}">
        <p14:creationId xmlns:p14="http://schemas.microsoft.com/office/powerpoint/2010/main" val="48219206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normAutofit/>
          </a:bodyPr>
          <a:lstStyle/>
          <a:p>
            <a:r>
              <a:rPr lang="en-US" sz="3600" dirty="0"/>
              <a:t>Non-Blocking Template(2)</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57200" y="1373588"/>
            <a:ext cx="3429000" cy="5181600"/>
          </a:xfrm>
        </p:spPr>
        <p:txBody>
          <a:bodyPr anchor="t">
            <a:normAutofit/>
          </a:bodyPr>
          <a:lstStyle/>
          <a:p>
            <a:pPr marL="0" indent="0">
              <a:buNone/>
            </a:pPr>
            <a:r>
              <a:rPr lang="en-US" sz="1400" dirty="0">
                <a:solidFill>
                  <a:srgbClr val="FFFF00"/>
                </a:solidFill>
              </a:rPr>
              <a:t> public </a:t>
            </a:r>
            <a:r>
              <a:rPr lang="en-US" sz="1400" dirty="0" err="1">
                <a:solidFill>
                  <a:srgbClr val="FFFF00"/>
                </a:solidFill>
              </a:rPr>
              <a:t>boolean</a:t>
            </a:r>
            <a:r>
              <a:rPr lang="en-US" sz="1400" dirty="0">
                <a:solidFill>
                  <a:srgbClr val="FFFF00"/>
                </a:solidFill>
              </a:rPr>
              <a:t> </a:t>
            </a:r>
            <a:r>
              <a:rPr lang="en-US" sz="1400" dirty="0" err="1">
                <a:solidFill>
                  <a:srgbClr val="FFFF00"/>
                </a:solidFill>
              </a:rPr>
              <a:t>attemptModifyASR</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boolean</a:t>
            </a:r>
            <a:r>
              <a:rPr lang="en-US" sz="1400" dirty="0">
                <a:solidFill>
                  <a:srgbClr val="FFFF00"/>
                </a:solidFill>
              </a:rPr>
              <a:t> modified = false;    </a:t>
            </a:r>
          </a:p>
          <a:p>
            <a:pPr marL="0" indent="0">
              <a:buNone/>
            </a:pPr>
            <a:r>
              <a:rPr lang="en-US" sz="1400" dirty="0">
                <a:solidFill>
                  <a:srgbClr val="FFFF00"/>
                </a:solidFill>
              </a:rPr>
              <a:t>        </a:t>
            </a:r>
            <a:r>
              <a:rPr lang="en-US" sz="1400" dirty="0" err="1">
                <a:solidFill>
                  <a:srgbClr val="FFFF00"/>
                </a:solidFill>
              </a:rPr>
              <a:t>IntendedModification</a:t>
            </a:r>
            <a:r>
              <a:rPr lang="en-US" sz="1400" dirty="0">
                <a:solidFill>
                  <a:srgbClr val="FFFF00"/>
                </a:solidFill>
              </a:rPr>
              <a:t> </a:t>
            </a:r>
            <a:r>
              <a:rPr lang="en-US" sz="1400" dirty="0" err="1">
                <a:solidFill>
                  <a:srgbClr val="FFFF00"/>
                </a:solidFill>
              </a:rPr>
              <a:t>currentlyOngoingMod</a:t>
            </a:r>
            <a:r>
              <a:rPr lang="en-US" sz="1400" dirty="0">
                <a:solidFill>
                  <a:srgbClr val="FFFF00"/>
                </a:solidFill>
              </a:rPr>
              <a:t> =</a:t>
            </a:r>
          </a:p>
          <a:p>
            <a:pPr marL="0" indent="0">
              <a:buNone/>
            </a:pPr>
            <a:r>
              <a:rPr lang="en-US" sz="1400" dirty="0">
                <a:solidFill>
                  <a:srgbClr val="FFFF00"/>
                </a:solidFill>
              </a:rPr>
              <a:t>        </a:t>
            </a:r>
            <a:r>
              <a:rPr lang="en-US" sz="1400" dirty="0" err="1">
                <a:solidFill>
                  <a:srgbClr val="FFFF00"/>
                </a:solidFill>
              </a:rPr>
              <a:t>ongoingMod.getReference</a:t>
            </a:r>
            <a:r>
              <a:rPr lang="en-US" sz="1400" dirty="0">
                <a:solidFill>
                  <a:srgbClr val="FFFF00"/>
                </a:solidFill>
              </a:rPr>
              <a:t>();</a:t>
            </a:r>
          </a:p>
          <a:p>
            <a:pPr marL="0" indent="0">
              <a:buNone/>
            </a:pPr>
            <a:r>
              <a:rPr lang="en-US" sz="1400" dirty="0">
                <a:solidFill>
                  <a:srgbClr val="FFFF00"/>
                </a:solidFill>
              </a:rPr>
              <a:t>        int stamp = </a:t>
            </a:r>
            <a:r>
              <a:rPr lang="en-US" sz="1400" dirty="0" err="1">
                <a:solidFill>
                  <a:srgbClr val="FFFF00"/>
                </a:solidFill>
              </a:rPr>
              <a:t>ongoingMod.getStamp</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if(</a:t>
            </a:r>
            <a:r>
              <a:rPr lang="en-US" sz="1400" dirty="0" err="1">
                <a:solidFill>
                  <a:srgbClr val="FFFF00"/>
                </a:solidFill>
              </a:rPr>
              <a:t>currentlyOngoingMod</a:t>
            </a:r>
            <a:r>
              <a:rPr lang="en-US" sz="1400" dirty="0">
                <a:solidFill>
                  <a:srgbClr val="FFFF00"/>
                </a:solidFill>
              </a:rPr>
              <a:t> == null){</a:t>
            </a:r>
          </a:p>
          <a:p>
            <a:pPr marL="0" indent="0">
              <a:buNone/>
            </a:pPr>
            <a:r>
              <a:rPr lang="en-US" sz="1400" dirty="0">
                <a:solidFill>
                  <a:srgbClr val="FFFF00"/>
                </a:solidFill>
              </a:rPr>
              <a:t>            </a:t>
            </a:r>
            <a:r>
              <a:rPr lang="en-US" sz="1400" b="1" dirty="0">
                <a:solidFill>
                  <a:srgbClr val="FFFF00"/>
                </a:solidFill>
              </a:rPr>
              <a:t>//copy data structure state - for use in intended modification </a:t>
            </a:r>
          </a:p>
          <a:p>
            <a:pPr marL="0" indent="0">
              <a:buNone/>
            </a:pPr>
            <a:r>
              <a:rPr lang="en-US" sz="1400" dirty="0">
                <a:solidFill>
                  <a:srgbClr val="FFFF00"/>
                </a:solidFill>
              </a:rPr>
              <a:t>   			</a:t>
            </a:r>
          </a:p>
          <a:p>
            <a:pPr marL="0" indent="0">
              <a:buNone/>
            </a:pPr>
            <a:r>
              <a:rPr lang="en-US" sz="1400" dirty="0">
                <a:solidFill>
                  <a:srgbClr val="FFFF00"/>
                </a:solidFill>
              </a:rPr>
              <a:t>            //prepare intended modification</a:t>
            </a:r>
          </a:p>
          <a:p>
            <a:pPr marL="0" indent="0">
              <a:buNone/>
            </a:pPr>
            <a:r>
              <a:rPr lang="en-US" sz="1400" dirty="0">
                <a:solidFill>
                  <a:srgbClr val="FFFF00"/>
                </a:solidFill>
              </a:rPr>
              <a:t>            </a:t>
            </a:r>
            <a:r>
              <a:rPr lang="en-US" sz="1400" dirty="0" err="1">
                <a:solidFill>
                  <a:srgbClr val="FFFF00"/>
                </a:solidFill>
              </a:rPr>
              <a:t>IntendedModification</a:t>
            </a:r>
            <a:r>
              <a:rPr lang="en-US" sz="1400" dirty="0">
                <a:solidFill>
                  <a:srgbClr val="FFFF00"/>
                </a:solidFill>
              </a:rPr>
              <a:t> </a:t>
            </a:r>
            <a:r>
              <a:rPr lang="en-US" sz="1400" dirty="0" err="1">
                <a:solidFill>
                  <a:srgbClr val="FFFF00"/>
                </a:solidFill>
              </a:rPr>
              <a:t>newMod</a:t>
            </a:r>
            <a:r>
              <a:rPr lang="en-US" sz="1400" dirty="0">
                <a:solidFill>
                  <a:srgbClr val="FFFF00"/>
                </a:solidFill>
              </a:rPr>
              <a:t> =</a:t>
            </a:r>
          </a:p>
          <a:p>
            <a:pPr marL="0" indent="0">
              <a:buNone/>
            </a:pPr>
            <a:r>
              <a:rPr lang="en-US" sz="1400" dirty="0">
                <a:solidFill>
                  <a:srgbClr val="FFFF00"/>
                </a:solidFill>
              </a:rPr>
              <a:t>            new </a:t>
            </a:r>
            <a:r>
              <a:rPr lang="en-US" sz="1400" dirty="0" err="1">
                <a:solidFill>
                  <a:srgbClr val="FFFF00"/>
                </a:solidFill>
              </a:rPr>
              <a:t>IntendedModification</a:t>
            </a:r>
            <a:r>
              <a:rPr lang="en-US" sz="1400" dirty="0">
                <a:solidFill>
                  <a:srgbClr val="FFFF00"/>
                </a:solidFill>
              </a:rPr>
              <a:t>();        </a:t>
            </a:r>
          </a:p>
          <a:p>
            <a:pPr marL="0" indent="0">
              <a:buNone/>
            </a:pPr>
            <a:endParaRPr lang="en-US" sz="1400" dirty="0">
              <a:solidFill>
                <a:srgbClr val="FFFF00"/>
              </a:solidFill>
            </a:endParaRPr>
          </a:p>
        </p:txBody>
      </p:sp>
      <p:sp>
        <p:nvSpPr>
          <p:cNvPr id="5" name="Content Placeholder 3">
            <a:extLst>
              <a:ext uri="{FF2B5EF4-FFF2-40B4-BE49-F238E27FC236}">
                <a16:creationId xmlns:a16="http://schemas.microsoft.com/office/drawing/2014/main" id="{7BEE11BB-97E7-405D-A0CE-1FFE45CF2553}"/>
              </a:ext>
            </a:extLst>
          </p:cNvPr>
          <p:cNvSpPr txBox="1">
            <a:spLocks/>
          </p:cNvSpPr>
          <p:nvPr/>
        </p:nvSpPr>
        <p:spPr>
          <a:xfrm>
            <a:off x="4114800" y="1373588"/>
            <a:ext cx="4648200" cy="5181600"/>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fontAlgn="auto">
              <a:buFont typeface="Wingdings 3" panose="05040102010807070707" pitchFamily="18" charset="2"/>
              <a:buNone/>
            </a:pPr>
            <a:r>
              <a:rPr lang="en-US" sz="1400" dirty="0" err="1">
                <a:solidFill>
                  <a:srgbClr val="FFFF00"/>
                </a:solidFill>
              </a:rPr>
              <a:t>boolean</a:t>
            </a:r>
            <a:r>
              <a:rPr lang="en-US" sz="1400" dirty="0">
                <a:solidFill>
                  <a:srgbClr val="FFFF00"/>
                </a:solidFill>
              </a:rPr>
              <a:t> </a:t>
            </a:r>
            <a:r>
              <a:rPr lang="en-US" sz="1400" dirty="0" err="1">
                <a:solidFill>
                  <a:srgbClr val="FFFF00"/>
                </a:solidFill>
              </a:rPr>
              <a:t>modSubmitted</a:t>
            </a:r>
            <a:r>
              <a:rPr lang="en-US" sz="1400" dirty="0">
                <a:solidFill>
                  <a:srgbClr val="FFFF00"/>
                </a:solidFill>
              </a:rPr>
              <a:t> = </a:t>
            </a:r>
          </a:p>
          <a:p>
            <a:pPr marL="0" indent="0" fontAlgn="auto">
              <a:buFont typeface="Wingdings 3" panose="05040102010807070707" pitchFamily="18" charset="2"/>
              <a:buNone/>
            </a:pPr>
            <a:r>
              <a:rPr lang="en-US" sz="1400" dirty="0">
                <a:solidFill>
                  <a:srgbClr val="FFFF00"/>
                </a:solidFill>
              </a:rPr>
              <a:t>                </a:t>
            </a:r>
            <a:r>
              <a:rPr lang="en-US" sz="1400" dirty="0" err="1">
                <a:solidFill>
                  <a:srgbClr val="FFFF00"/>
                </a:solidFill>
              </a:rPr>
              <a:t>ongoingMod.compareAndSet</a:t>
            </a:r>
            <a:r>
              <a:rPr lang="en-US" sz="1400" dirty="0">
                <a:solidFill>
                  <a:srgbClr val="FFFF00"/>
                </a:solidFill>
              </a:rPr>
              <a:t>(null, </a:t>
            </a:r>
            <a:r>
              <a:rPr lang="en-US" sz="1400" dirty="0" err="1">
                <a:solidFill>
                  <a:srgbClr val="FFFF00"/>
                </a:solidFill>
              </a:rPr>
              <a:t>newMod</a:t>
            </a:r>
            <a:r>
              <a:rPr lang="en-US" sz="1400" dirty="0">
                <a:solidFill>
                  <a:srgbClr val="FFFF00"/>
                </a:solidFill>
              </a:rPr>
              <a:t>, stamp, stamp + 1);        </a:t>
            </a:r>
          </a:p>
          <a:p>
            <a:pPr marL="0" indent="0" fontAlgn="auto">
              <a:buFont typeface="Wingdings 3" panose="05040102010807070707" pitchFamily="18" charset="2"/>
              <a:buNone/>
            </a:pPr>
            <a:r>
              <a:rPr lang="en-US" sz="1400" dirty="0">
                <a:solidFill>
                  <a:srgbClr val="FFFF00"/>
                </a:solidFill>
              </a:rPr>
              <a:t>            if(</a:t>
            </a:r>
            <a:r>
              <a:rPr lang="en-US" sz="1400" dirty="0" err="1">
                <a:solidFill>
                  <a:srgbClr val="FFFF00"/>
                </a:solidFill>
              </a:rPr>
              <a:t>modSubmitted</a:t>
            </a:r>
            <a:r>
              <a:rPr lang="en-US" sz="1400" dirty="0">
                <a:solidFill>
                  <a:srgbClr val="FFFF00"/>
                </a:solidFill>
              </a:rPr>
              <a:t>){            </a:t>
            </a:r>
          </a:p>
          <a:p>
            <a:pPr marL="0" indent="0" fontAlgn="auto">
              <a:buFont typeface="Wingdings 3" panose="05040102010807070707" pitchFamily="18" charset="2"/>
              <a:buNone/>
            </a:pPr>
            <a:r>
              <a:rPr lang="en-US" sz="1400" dirty="0">
                <a:solidFill>
                  <a:srgbClr val="FFFF00"/>
                </a:solidFill>
              </a:rPr>
              <a:t>                //complete modification via a series of compare-and-swap operations.</a:t>
            </a:r>
          </a:p>
          <a:p>
            <a:pPr marL="0" indent="0" fontAlgn="auto">
              <a:buFont typeface="Wingdings 3" panose="05040102010807070707" pitchFamily="18" charset="2"/>
              <a:buNone/>
            </a:pPr>
            <a:r>
              <a:rPr lang="en-US" sz="1400" dirty="0">
                <a:solidFill>
                  <a:srgbClr val="FFFF00"/>
                </a:solidFill>
              </a:rPr>
              <a:t>                //note: other threads may assist in completing the compare-and-swap operations, so some CAS may fail            </a:t>
            </a:r>
          </a:p>
          <a:p>
            <a:pPr marL="0" indent="0" fontAlgn="auto">
              <a:buFont typeface="Wingdings 3" panose="05040102010807070707" pitchFamily="18" charset="2"/>
              <a:buNone/>
            </a:pPr>
            <a:r>
              <a:rPr lang="en-US" sz="1400" dirty="0">
                <a:solidFill>
                  <a:srgbClr val="FFFF00"/>
                </a:solidFill>
              </a:rPr>
              <a:t>                modified = true;</a:t>
            </a:r>
          </a:p>
          <a:p>
            <a:pPr marL="0" indent="0" fontAlgn="auto">
              <a:buFont typeface="Wingdings 3" panose="05040102010807070707" pitchFamily="18" charset="2"/>
              <a:buNone/>
            </a:pPr>
            <a:r>
              <a:rPr lang="en-US" sz="1400" dirty="0">
                <a:solidFill>
                  <a:srgbClr val="FFFF00"/>
                </a:solidFill>
              </a:rPr>
              <a:t>            }    </a:t>
            </a:r>
          </a:p>
          <a:p>
            <a:pPr marL="0" indent="0" fontAlgn="auto">
              <a:buFont typeface="Wingdings 3" panose="05040102010807070707" pitchFamily="18" charset="2"/>
              <a:buNone/>
            </a:pPr>
            <a:r>
              <a:rPr lang="en-US" sz="1400" dirty="0">
                <a:solidFill>
                  <a:srgbClr val="FFFF00"/>
                </a:solidFill>
              </a:rPr>
              <a:t>        } else {</a:t>
            </a:r>
          </a:p>
          <a:p>
            <a:pPr marL="0" indent="0" fontAlgn="auto">
              <a:buFont typeface="Wingdings 3" panose="05040102010807070707" pitchFamily="18" charset="2"/>
              <a:buNone/>
            </a:pPr>
            <a:r>
              <a:rPr lang="en-US" sz="1400" dirty="0">
                <a:solidFill>
                  <a:srgbClr val="FFFF00"/>
                </a:solidFill>
              </a:rPr>
              <a:t>            //attempt to complete ongoing modification, so the data structure is freed up</a:t>
            </a:r>
          </a:p>
          <a:p>
            <a:pPr marL="0" indent="0" fontAlgn="auto">
              <a:buFont typeface="Wingdings 3" panose="05040102010807070707" pitchFamily="18" charset="2"/>
              <a:buNone/>
            </a:pPr>
            <a:r>
              <a:rPr lang="en-US" sz="1400" dirty="0">
                <a:solidFill>
                  <a:srgbClr val="FFFF00"/>
                </a:solidFill>
              </a:rPr>
              <a:t>            //to allow access from this thread.        </a:t>
            </a:r>
          </a:p>
          <a:p>
            <a:pPr marL="0" indent="0" fontAlgn="auto">
              <a:buFont typeface="Wingdings 3" panose="05040102010807070707" pitchFamily="18" charset="2"/>
              <a:buNone/>
            </a:pPr>
            <a:r>
              <a:rPr lang="en-US" sz="1400" dirty="0">
                <a:solidFill>
                  <a:srgbClr val="FFFF00"/>
                </a:solidFill>
              </a:rPr>
              <a:t>            modified = false;</a:t>
            </a:r>
          </a:p>
          <a:p>
            <a:pPr marL="0" indent="0" fontAlgn="auto">
              <a:buFont typeface="Wingdings 3" panose="05040102010807070707" pitchFamily="18" charset="2"/>
              <a:buNone/>
            </a:pPr>
            <a:r>
              <a:rPr lang="en-US" sz="1400" dirty="0">
                <a:solidFill>
                  <a:srgbClr val="FFFF00"/>
                </a:solidFill>
              </a:rPr>
              <a:t>        }    </a:t>
            </a:r>
          </a:p>
          <a:p>
            <a:pPr marL="0" indent="0" fontAlgn="auto">
              <a:buFont typeface="Wingdings 3" panose="05040102010807070707" pitchFamily="18" charset="2"/>
              <a:buNone/>
            </a:pPr>
            <a:r>
              <a:rPr lang="en-US" sz="1400" dirty="0">
                <a:solidFill>
                  <a:srgbClr val="FFFF00"/>
                </a:solidFill>
              </a:rPr>
              <a:t>        return modified;</a:t>
            </a:r>
          </a:p>
          <a:p>
            <a:pPr marL="0" indent="0" fontAlgn="auto">
              <a:buFont typeface="Wingdings 3" panose="05040102010807070707" pitchFamily="18" charset="2"/>
              <a:buNone/>
            </a:pPr>
            <a:r>
              <a:rPr lang="en-US" sz="1400" dirty="0">
                <a:solidFill>
                  <a:srgbClr val="FFFF00"/>
                </a:solidFill>
              </a:rPr>
              <a:t>    }</a:t>
            </a:r>
          </a:p>
          <a:p>
            <a:pPr marL="0" indent="0" fontAlgn="auto">
              <a:buFont typeface="Wingdings 3" panose="05040102010807070707" pitchFamily="18" charset="2"/>
              <a:buNone/>
            </a:pPr>
            <a:r>
              <a:rPr lang="en-US" sz="1400" dirty="0">
                <a:solidFill>
                  <a:srgbClr val="FFFF00"/>
                </a:solidFill>
              </a:rPr>
              <a:t>}</a:t>
            </a:r>
          </a:p>
        </p:txBody>
      </p:sp>
    </p:spTree>
    <p:extLst>
      <p:ext uri="{BB962C8B-B14F-4D97-AF65-F5344CB8AC3E}">
        <p14:creationId xmlns:p14="http://schemas.microsoft.com/office/powerpoint/2010/main" val="9071919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685800" y="457200"/>
            <a:ext cx="6571343" cy="1059305"/>
          </a:xfrm>
        </p:spPr>
        <p:txBody>
          <a:bodyPr>
            <a:normAutofit fontScale="90000"/>
          </a:bodyPr>
          <a:lstStyle/>
          <a:p>
            <a:r>
              <a:rPr lang="en-US" altLang="en-US" sz="3600" dirty="0"/>
              <a:t>Synchronized collections</a:t>
            </a:r>
            <a:endParaRPr lang="en-US" sz="3600" dirty="0"/>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685800" y="1752600"/>
            <a:ext cx="3734062" cy="4191001"/>
          </a:xfrm>
        </p:spPr>
        <p:txBody>
          <a:bodyPr anchor="t">
            <a:normAutofit/>
          </a:bodyPr>
          <a:lstStyle/>
          <a:p>
            <a:pPr marL="0" indent="0">
              <a:buNone/>
            </a:pPr>
            <a:r>
              <a:rPr lang="en-US" sz="1400" dirty="0" err="1">
                <a:solidFill>
                  <a:srgbClr val="FFFF00"/>
                </a:solidFill>
              </a:rPr>
              <a:t>Collections.synchronizedCollection</a:t>
            </a:r>
            <a:r>
              <a:rPr lang="en-US" sz="1400" dirty="0">
                <a:solidFill>
                  <a:srgbClr val="FFFF00"/>
                </a:solidFill>
              </a:rPr>
              <a:t>(</a:t>
            </a:r>
            <a:r>
              <a:rPr lang="en-US" sz="1400" dirty="0" err="1">
                <a:solidFill>
                  <a:srgbClr val="FFFF00"/>
                </a:solidFill>
              </a:rPr>
              <a:t>coll</a:t>
            </a:r>
            <a:r>
              <a:rPr lang="en-US" sz="1400" dirty="0">
                <a:solidFill>
                  <a:srgbClr val="FFFF00"/>
                </a:solidFill>
              </a:rPr>
              <a:t>)</a:t>
            </a:r>
          </a:p>
          <a:p>
            <a:pPr marL="0" indent="0">
              <a:buNone/>
            </a:pPr>
            <a:r>
              <a:rPr lang="en-US" sz="1400" dirty="0" err="1">
                <a:solidFill>
                  <a:srgbClr val="FFFF00"/>
                </a:solidFill>
              </a:rPr>
              <a:t>Collections.synchronizedList</a:t>
            </a:r>
            <a:r>
              <a:rPr lang="en-US" sz="1400" dirty="0">
                <a:solidFill>
                  <a:srgbClr val="FFFF00"/>
                </a:solidFill>
              </a:rPr>
              <a:t>(list)</a:t>
            </a:r>
          </a:p>
          <a:p>
            <a:pPr marL="0" indent="0">
              <a:buNone/>
            </a:pPr>
            <a:r>
              <a:rPr lang="en-US" sz="1400" dirty="0" err="1">
                <a:solidFill>
                  <a:srgbClr val="FFFF00"/>
                </a:solidFill>
              </a:rPr>
              <a:t>Collections.synchronizedMap</a:t>
            </a:r>
            <a:r>
              <a:rPr lang="en-US" sz="1400" dirty="0">
                <a:solidFill>
                  <a:srgbClr val="FFFF00"/>
                </a:solidFill>
              </a:rPr>
              <a:t>(map)</a:t>
            </a:r>
          </a:p>
          <a:p>
            <a:pPr marL="0" indent="0">
              <a:buNone/>
            </a:pPr>
            <a:r>
              <a:rPr lang="en-US" sz="1400" dirty="0" err="1">
                <a:solidFill>
                  <a:srgbClr val="FFFF00"/>
                </a:solidFill>
              </a:rPr>
              <a:t>Collections.synchronizedSet</a:t>
            </a:r>
            <a:r>
              <a:rPr lang="en-US" sz="1400" dirty="0">
                <a:solidFill>
                  <a:srgbClr val="FFFF00"/>
                </a:solidFill>
              </a:rPr>
              <a:t>(set)</a:t>
            </a:r>
          </a:p>
          <a:p>
            <a:pPr marL="0" indent="0">
              <a:buNone/>
            </a:pPr>
            <a:r>
              <a:rPr lang="en-US" sz="1400" dirty="0">
                <a:solidFill>
                  <a:srgbClr val="FFFF00"/>
                </a:solidFill>
              </a:rPr>
              <a:t>Set&lt;String&gt; words = new HashSet&lt;String&gt;();</a:t>
            </a:r>
          </a:p>
          <a:p>
            <a:pPr marL="0" indent="0">
              <a:buNone/>
            </a:pPr>
            <a:r>
              <a:rPr lang="en-US" sz="1400" dirty="0">
                <a:solidFill>
                  <a:srgbClr val="FFFF00"/>
                </a:solidFill>
              </a:rPr>
              <a:t>	words = </a:t>
            </a:r>
            <a:r>
              <a:rPr lang="en-US" sz="1400" dirty="0" err="1">
                <a:solidFill>
                  <a:srgbClr val="FFFF00"/>
                </a:solidFill>
              </a:rPr>
              <a:t>Collections.synchronizedSet</a:t>
            </a:r>
            <a:r>
              <a:rPr lang="en-US" sz="1400" dirty="0">
                <a:solidFill>
                  <a:srgbClr val="FFFF00"/>
                </a:solidFill>
              </a:rPr>
              <a:t>(words);</a:t>
            </a:r>
          </a:p>
          <a:p>
            <a:pPr marL="0" indent="0">
              <a:buNone/>
            </a:pPr>
            <a:endParaRPr lang="en-US" sz="1400" dirty="0">
              <a:solidFill>
                <a:srgbClr val="FFFF00"/>
              </a:solidFill>
            </a:endParaRPr>
          </a:p>
        </p:txBody>
      </p:sp>
      <p:sp>
        <p:nvSpPr>
          <p:cNvPr id="2" name="Content Placeholder 1">
            <a:extLst>
              <a:ext uri="{FF2B5EF4-FFF2-40B4-BE49-F238E27FC236}">
                <a16:creationId xmlns:a16="http://schemas.microsoft.com/office/drawing/2014/main" id="{C7C48EF0-A2EC-459C-A286-EBBF713C1206}"/>
              </a:ext>
            </a:extLst>
          </p:cNvPr>
          <p:cNvSpPr>
            <a:spLocks noGrp="1"/>
          </p:cNvSpPr>
          <p:nvPr>
            <p:ph sz="half" idx="2"/>
          </p:nvPr>
        </p:nvSpPr>
        <p:spPr>
          <a:xfrm>
            <a:off x="4865536" y="1752600"/>
            <a:ext cx="3733800" cy="4191000"/>
          </a:xfrm>
        </p:spPr>
        <p:txBody>
          <a:bodyPr anchor="t">
            <a:normAutofit/>
          </a:bodyPr>
          <a:lstStyle/>
          <a:p>
            <a:pPr marL="0" indent="0">
              <a:buNone/>
            </a:pPr>
            <a:r>
              <a:rPr lang="en-US" sz="1600" dirty="0">
                <a:solidFill>
                  <a:schemeClr val="tx1"/>
                </a:solidFill>
              </a:rPr>
              <a:t>Java provides thread-safe collection wrappers via static methods in the Collections class.</a:t>
            </a:r>
          </a:p>
          <a:p>
            <a:pPr marL="0" indent="0">
              <a:buNone/>
            </a:pPr>
            <a:r>
              <a:rPr lang="en-US" sz="1600" dirty="0">
                <a:solidFill>
                  <a:schemeClr val="tx1"/>
                </a:solidFill>
              </a:rPr>
              <a:t>These are essentially the same as wrapping each operation on the collection in a synchronized block.</a:t>
            </a:r>
          </a:p>
          <a:p>
            <a:pPr marL="0" indent="0">
              <a:buNone/>
            </a:pPr>
            <a:r>
              <a:rPr lang="en-US" sz="1600" dirty="0">
                <a:solidFill>
                  <a:schemeClr val="tx1"/>
                </a:solidFill>
              </a:rPr>
              <a:t>Simpler, but less efficient, than the preceding code.</a:t>
            </a:r>
          </a:p>
          <a:p>
            <a:pPr marL="0" indent="0">
              <a:buNone/>
            </a:pPr>
            <a:endParaRPr lang="en-US" sz="1100" dirty="0">
              <a:solidFill>
                <a:srgbClr val="FFFF00"/>
              </a:solidFill>
            </a:endParaRPr>
          </a:p>
        </p:txBody>
      </p:sp>
      <p:sp>
        <p:nvSpPr>
          <p:cNvPr id="5" name="Rectangle 2">
            <a:extLst>
              <a:ext uri="{FF2B5EF4-FFF2-40B4-BE49-F238E27FC236}">
                <a16:creationId xmlns:a16="http://schemas.microsoft.com/office/drawing/2014/main" id="{DEAA7715-6989-42B7-92A3-024DBE3F93B1}"/>
              </a:ext>
            </a:extLst>
          </p:cNvPr>
          <p:cNvSpPr txBox="1">
            <a:spLocks noChangeArrowheads="1"/>
          </p:cNvSpPr>
          <p:nvPr/>
        </p:nvSpPr>
        <p:spPr>
          <a:xfrm>
            <a:off x="533400" y="4495800"/>
            <a:ext cx="6554867" cy="1524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endParaRPr lang="en-US" altLang="en-US" dirty="0"/>
          </a:p>
        </p:txBody>
      </p:sp>
    </p:spTree>
    <p:extLst>
      <p:ext uri="{BB962C8B-B14F-4D97-AF65-F5344CB8AC3E}">
        <p14:creationId xmlns:p14="http://schemas.microsoft.com/office/powerpoint/2010/main" val="9864689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685800" y="457200"/>
            <a:ext cx="6571343" cy="1059305"/>
          </a:xfrm>
        </p:spPr>
        <p:txBody>
          <a:bodyPr>
            <a:normAutofit/>
          </a:bodyPr>
          <a:lstStyle/>
          <a:p>
            <a:r>
              <a:rPr lang="en-US" altLang="en-US" sz="3600" dirty="0"/>
              <a:t>Concurrent collections</a:t>
            </a:r>
            <a:endParaRPr lang="en-US" sz="3600" dirty="0"/>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685800" y="1752600"/>
            <a:ext cx="3734062" cy="4191001"/>
          </a:xfrm>
        </p:spPr>
        <p:txBody>
          <a:bodyPr anchor="t">
            <a:normAutofit/>
          </a:bodyPr>
          <a:lstStyle/>
          <a:p>
            <a:pPr marL="0" indent="0">
              <a:buNone/>
            </a:pPr>
            <a:r>
              <a:rPr lang="en-US" sz="1400" dirty="0">
                <a:solidFill>
                  <a:srgbClr val="FFFF00"/>
                </a:solidFill>
              </a:rPr>
              <a:t>class </a:t>
            </a:r>
            <a:r>
              <a:rPr lang="en-US" sz="1400" dirty="0" err="1">
                <a:solidFill>
                  <a:srgbClr val="FFFF00"/>
                </a:solidFill>
              </a:rPr>
              <a:t>ConcurrentHashMap</a:t>
            </a:r>
            <a:r>
              <a:rPr lang="en-US" sz="1400" dirty="0">
                <a:solidFill>
                  <a:srgbClr val="FFFF00"/>
                </a:solidFill>
              </a:rPr>
              <a:t>&lt;K, V&gt; implements Map&lt;K, V&gt;</a:t>
            </a:r>
          </a:p>
          <a:p>
            <a:pPr marL="0" indent="0">
              <a:buNone/>
            </a:pPr>
            <a:r>
              <a:rPr lang="en-US" sz="1400" dirty="0">
                <a:solidFill>
                  <a:srgbClr val="FFFF00"/>
                </a:solidFill>
              </a:rPr>
              <a:t>class </a:t>
            </a:r>
            <a:r>
              <a:rPr lang="en-US" sz="1400" dirty="0" err="1">
                <a:solidFill>
                  <a:srgbClr val="FFFF00"/>
                </a:solidFill>
              </a:rPr>
              <a:t>ConcurrentLinkedDeque</a:t>
            </a:r>
            <a:r>
              <a:rPr lang="en-US" sz="1400" dirty="0">
                <a:solidFill>
                  <a:srgbClr val="FFFF00"/>
                </a:solidFill>
              </a:rPr>
              <a:t>&lt;E&gt; implements Deque&lt;E&gt;</a:t>
            </a:r>
          </a:p>
          <a:p>
            <a:pPr marL="0" indent="0">
              <a:buNone/>
            </a:pPr>
            <a:r>
              <a:rPr lang="en-US" sz="1400" dirty="0">
                <a:solidFill>
                  <a:srgbClr val="FFFF00"/>
                </a:solidFill>
              </a:rPr>
              <a:t>class </a:t>
            </a:r>
            <a:r>
              <a:rPr lang="en-US" sz="1400" dirty="0" err="1">
                <a:solidFill>
                  <a:srgbClr val="FFFF00"/>
                </a:solidFill>
              </a:rPr>
              <a:t>ConcurrentSkipListSet</a:t>
            </a:r>
            <a:r>
              <a:rPr lang="en-US" sz="1400" dirty="0">
                <a:solidFill>
                  <a:srgbClr val="FFFF00"/>
                </a:solidFill>
              </a:rPr>
              <a:t>&lt;E&gt; implements Set&lt;E&gt;</a:t>
            </a:r>
          </a:p>
          <a:p>
            <a:pPr marL="0" indent="0">
              <a:buNone/>
            </a:pPr>
            <a:r>
              <a:rPr lang="en-US" sz="1400" dirty="0">
                <a:solidFill>
                  <a:srgbClr val="FFFF00"/>
                </a:solidFill>
              </a:rPr>
              <a:t>class </a:t>
            </a:r>
            <a:r>
              <a:rPr lang="en-US" sz="1400" dirty="0" err="1">
                <a:solidFill>
                  <a:srgbClr val="FFFF00"/>
                </a:solidFill>
              </a:rPr>
              <a:t>CopyOnWriteArrayList</a:t>
            </a:r>
            <a:r>
              <a:rPr lang="en-US" sz="1400" dirty="0">
                <a:solidFill>
                  <a:srgbClr val="FFFF00"/>
                </a:solidFill>
              </a:rPr>
              <a:t>&lt;E&gt; implements List&lt;E&gt;</a:t>
            </a:r>
          </a:p>
        </p:txBody>
      </p:sp>
      <p:sp>
        <p:nvSpPr>
          <p:cNvPr id="2" name="Content Placeholder 1">
            <a:extLst>
              <a:ext uri="{FF2B5EF4-FFF2-40B4-BE49-F238E27FC236}">
                <a16:creationId xmlns:a16="http://schemas.microsoft.com/office/drawing/2014/main" id="{C7C48EF0-A2EC-459C-A286-EBBF713C1206}"/>
              </a:ext>
            </a:extLst>
          </p:cNvPr>
          <p:cNvSpPr>
            <a:spLocks noGrp="1"/>
          </p:cNvSpPr>
          <p:nvPr>
            <p:ph sz="half" idx="2"/>
          </p:nvPr>
        </p:nvSpPr>
        <p:spPr>
          <a:xfrm>
            <a:off x="4865536" y="1752600"/>
            <a:ext cx="3733800" cy="4191000"/>
          </a:xfrm>
        </p:spPr>
        <p:txBody>
          <a:bodyPr anchor="t">
            <a:normAutofit/>
          </a:bodyPr>
          <a:lstStyle/>
          <a:p>
            <a:pPr marL="0" indent="0">
              <a:buNone/>
            </a:pPr>
            <a:r>
              <a:rPr lang="en-US" sz="1600" dirty="0">
                <a:solidFill>
                  <a:schemeClr val="tx1"/>
                </a:solidFill>
              </a:rPr>
              <a:t>These classes are generally faster than using a synchronized version of the normal collections because multiple threads can use them at the same time, to a degree.</a:t>
            </a:r>
          </a:p>
          <a:p>
            <a:r>
              <a:rPr lang="en-US" sz="1600" dirty="0">
                <a:solidFill>
                  <a:schemeClr val="tx1"/>
                </a:solidFill>
              </a:rPr>
              <a:t>hash map: one thread in each hash bucket at a time</a:t>
            </a:r>
          </a:p>
          <a:p>
            <a:r>
              <a:rPr lang="en-US" sz="1600" dirty="0">
                <a:solidFill>
                  <a:schemeClr val="tx1"/>
                </a:solidFill>
              </a:rPr>
              <a:t>deque: one thread modifying each end of the deque (front/back)</a:t>
            </a:r>
          </a:p>
          <a:p>
            <a:pPr marL="0" indent="0">
              <a:buNone/>
            </a:pPr>
            <a:r>
              <a:rPr lang="en-US" sz="1600" dirty="0">
                <a:solidFill>
                  <a:schemeClr val="tx1"/>
                </a:solidFill>
              </a:rPr>
              <a:t>...</a:t>
            </a:r>
          </a:p>
          <a:p>
            <a:pPr marL="0" indent="0">
              <a:buNone/>
            </a:pPr>
            <a:endParaRPr lang="en-US" sz="1100" dirty="0">
              <a:solidFill>
                <a:srgbClr val="FFFF00"/>
              </a:solidFill>
            </a:endParaRPr>
          </a:p>
        </p:txBody>
      </p:sp>
      <p:sp>
        <p:nvSpPr>
          <p:cNvPr id="5" name="Rectangle 2">
            <a:extLst>
              <a:ext uri="{FF2B5EF4-FFF2-40B4-BE49-F238E27FC236}">
                <a16:creationId xmlns:a16="http://schemas.microsoft.com/office/drawing/2014/main" id="{DEAA7715-6989-42B7-92A3-024DBE3F93B1}"/>
              </a:ext>
            </a:extLst>
          </p:cNvPr>
          <p:cNvSpPr txBox="1">
            <a:spLocks noChangeArrowheads="1"/>
          </p:cNvSpPr>
          <p:nvPr/>
        </p:nvSpPr>
        <p:spPr>
          <a:xfrm>
            <a:off x="533400" y="4495800"/>
            <a:ext cx="6554867" cy="1524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endParaRPr lang="en-US" altLang="en-US" dirty="0"/>
          </a:p>
        </p:txBody>
      </p:sp>
    </p:spTree>
    <p:extLst>
      <p:ext uri="{BB962C8B-B14F-4D97-AF65-F5344CB8AC3E}">
        <p14:creationId xmlns:p14="http://schemas.microsoft.com/office/powerpoint/2010/main" val="191800613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1D7FB7-58B5-4204-8345-BF28A54708FA}"/>
              </a:ext>
            </a:extLst>
          </p:cNvPr>
          <p:cNvSpPr>
            <a:spLocks noGrp="1"/>
          </p:cNvSpPr>
          <p:nvPr>
            <p:ph type="title"/>
          </p:nvPr>
        </p:nvSpPr>
        <p:spPr>
          <a:xfrm>
            <a:off x="722313" y="4406900"/>
            <a:ext cx="8040688" cy="1362075"/>
          </a:xfrm>
        </p:spPr>
        <p:txBody>
          <a:bodyPr/>
          <a:lstStyle/>
          <a:p>
            <a:r>
              <a:rPr lang="en-US" dirty="0"/>
              <a:t>Multi-Threading in C++</a:t>
            </a:r>
          </a:p>
        </p:txBody>
      </p:sp>
    </p:spTree>
    <p:extLst>
      <p:ext uri="{BB962C8B-B14F-4D97-AF65-F5344CB8AC3E}">
        <p14:creationId xmlns:p14="http://schemas.microsoft.com/office/powerpoint/2010/main" val="35168593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ChangeArrowheads="1"/>
          </p:cNvSpPr>
          <p:nvPr>
            <p:ph type="title"/>
          </p:nvPr>
        </p:nvSpPr>
        <p:spPr>
          <a:xfrm>
            <a:off x="457200" y="304800"/>
            <a:ext cx="8226425" cy="909638"/>
          </a:xfrm>
        </p:spPr>
        <p:txBody>
          <a:bodyPr/>
          <a:lstStyle/>
          <a:p>
            <a:r>
              <a:rPr lang="en-US" dirty="0">
                <a:latin typeface="Arial" charset="0"/>
                <a:ea typeface="ＭＳ Ｐゴシック" charset="0"/>
                <a:cs typeface="Arial" charset="0"/>
              </a:rPr>
              <a:t>C++ Threading</a:t>
            </a:r>
          </a:p>
        </p:txBody>
      </p:sp>
      <p:sp>
        <p:nvSpPr>
          <p:cNvPr id="106498" name="Rectangle 3"/>
          <p:cNvSpPr>
            <a:spLocks noGrp="1" noChangeArrowheads="1"/>
          </p:cNvSpPr>
          <p:nvPr>
            <p:ph idx="1"/>
          </p:nvPr>
        </p:nvSpPr>
        <p:spPr/>
        <p:txBody>
          <a:bodyPr/>
          <a:lstStyle/>
          <a:p>
            <a:pPr>
              <a:defRPr/>
            </a:pPr>
            <a:r>
              <a:rPr lang="en-US" sz="2400" b="0" dirty="0">
                <a:latin typeface="Arial" charset="0"/>
                <a:ea typeface="ＭＳ Ｐゴシック" charset="0"/>
                <a:cs typeface="Arial" charset="0"/>
              </a:rPr>
              <a:t>POSIX </a:t>
            </a:r>
            <a:r>
              <a:rPr lang="en-US" sz="2400" b="0" dirty="0" err="1">
                <a:latin typeface="Arial" charset="0"/>
                <a:ea typeface="ＭＳ Ｐゴシック" charset="0"/>
                <a:cs typeface="Arial" charset="0"/>
              </a:rPr>
              <a:t>pthread</a:t>
            </a:r>
            <a:endParaRPr lang="en-US" sz="2400" b="0" dirty="0">
              <a:latin typeface="Arial" charset="0"/>
              <a:ea typeface="ＭＳ Ｐゴシック" charset="0"/>
              <a:cs typeface="Arial" charset="0"/>
            </a:endParaRPr>
          </a:p>
          <a:p>
            <a:pPr lvl="1">
              <a:defRPr/>
            </a:pPr>
            <a:r>
              <a:rPr lang="en-US" sz="2000" b="0" dirty="0">
                <a:latin typeface="Arial" charset="0"/>
                <a:ea typeface="ＭＳ Ｐゴシック" charset="0"/>
                <a:cs typeface="Arial" charset="0"/>
              </a:rPr>
              <a:t>Only apply for UNIX</a:t>
            </a:r>
          </a:p>
          <a:p>
            <a:pPr>
              <a:defRPr/>
            </a:pPr>
            <a:r>
              <a:rPr lang="en-US" sz="2400" b="0" dirty="0">
                <a:latin typeface="Arial" charset="0"/>
                <a:ea typeface="ＭＳ Ｐゴシック" charset="0"/>
                <a:cs typeface="Arial" charset="0"/>
              </a:rPr>
              <a:t>Windows Threading</a:t>
            </a:r>
          </a:p>
          <a:p>
            <a:pPr>
              <a:defRPr/>
            </a:pPr>
            <a:r>
              <a:rPr lang="en-US" sz="2400" b="0" dirty="0">
                <a:latin typeface="Arial" charset="0"/>
                <a:ea typeface="ＭＳ Ｐゴシック" charset="0"/>
                <a:cs typeface="Arial" charset="0"/>
              </a:rPr>
              <a:t>C++ 11 Threading, OS independent</a:t>
            </a:r>
          </a:p>
        </p:txBody>
      </p:sp>
      <p:sp>
        <p:nvSpPr>
          <p:cNvPr id="177155" name="TextBox 3"/>
          <p:cNvSpPr txBox="1">
            <a:spLocks noChangeArrowheads="1"/>
          </p:cNvSpPr>
          <p:nvPr/>
        </p:nvSpPr>
        <p:spPr bwMode="auto">
          <a:xfrm>
            <a:off x="52388" y="4006850"/>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endParaRPr lang="en-US" sz="1800">
              <a:solidFill>
                <a:srgbClr val="003367"/>
              </a:solidFill>
              <a:cs typeface="Arial" charset="0"/>
            </a:endParaRPr>
          </a:p>
        </p:txBody>
      </p:sp>
    </p:spTree>
    <p:extLst>
      <p:ext uri="{BB962C8B-B14F-4D97-AF65-F5344CB8AC3E}">
        <p14:creationId xmlns:p14="http://schemas.microsoft.com/office/powerpoint/2010/main" val="22580288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ChangeArrowheads="1"/>
          </p:cNvSpPr>
          <p:nvPr>
            <p:ph type="title"/>
          </p:nvPr>
        </p:nvSpPr>
        <p:spPr/>
        <p:txBody>
          <a:bodyPr/>
          <a:lstStyle/>
          <a:p>
            <a:r>
              <a:rPr lang="en-US" dirty="0">
                <a:latin typeface="Arial" charset="0"/>
                <a:ea typeface="ＭＳ Ｐゴシック" charset="0"/>
                <a:cs typeface="Arial" charset="0"/>
              </a:rPr>
              <a:t>Start Thread</a:t>
            </a:r>
          </a:p>
        </p:txBody>
      </p:sp>
      <p:sp>
        <p:nvSpPr>
          <p:cNvPr id="14" name="Content Placeholder 13">
            <a:extLst>
              <a:ext uri="{FF2B5EF4-FFF2-40B4-BE49-F238E27FC236}">
                <a16:creationId xmlns:a16="http://schemas.microsoft.com/office/drawing/2014/main" id="{6C1487B1-A4D3-4CCD-A7C9-ECEF656B55E5}"/>
              </a:ext>
            </a:extLst>
          </p:cNvPr>
          <p:cNvSpPr>
            <a:spLocks noGrp="1"/>
          </p:cNvSpPr>
          <p:nvPr>
            <p:ph sz="half" idx="1"/>
          </p:nvPr>
        </p:nvSpPr>
        <p:spPr>
          <a:xfrm>
            <a:off x="457200" y="1447800"/>
            <a:ext cx="2590800" cy="4876800"/>
          </a:xfrm>
        </p:spPr>
        <p:txBody>
          <a:bodyPr/>
          <a:lstStyle/>
          <a:p>
            <a:pPr marL="0" indent="0">
              <a:buNone/>
            </a:pPr>
            <a:r>
              <a:rPr lang="en-US" sz="1200" b="0" dirty="0">
                <a:solidFill>
                  <a:srgbClr val="000000"/>
                </a:solidFill>
              </a:rPr>
              <a:t>#include &lt;iostream&gt;</a:t>
            </a:r>
          </a:p>
          <a:p>
            <a:pPr marL="0" indent="0">
              <a:buNone/>
            </a:pPr>
            <a:r>
              <a:rPr lang="en-US" sz="1200" b="0" dirty="0">
                <a:solidFill>
                  <a:srgbClr val="000000"/>
                </a:solidFill>
              </a:rPr>
              <a:t>#include &lt;utility&gt;</a:t>
            </a:r>
          </a:p>
          <a:p>
            <a:pPr marL="0" indent="0">
              <a:buNone/>
            </a:pPr>
            <a:r>
              <a:rPr lang="en-US" sz="1200" b="0" dirty="0">
                <a:solidFill>
                  <a:srgbClr val="000000"/>
                </a:solidFill>
              </a:rPr>
              <a:t>#include &lt;thread&gt;</a:t>
            </a:r>
          </a:p>
          <a:p>
            <a:pPr marL="0" indent="0">
              <a:buNone/>
            </a:pPr>
            <a:r>
              <a:rPr lang="en-US" sz="1200" b="0" dirty="0">
                <a:solidFill>
                  <a:srgbClr val="000000"/>
                </a:solidFill>
              </a:rPr>
              <a:t>#include &lt;chrono&gt;</a:t>
            </a:r>
          </a:p>
          <a:p>
            <a:pPr marL="0" indent="0">
              <a:buNone/>
            </a:pPr>
            <a:r>
              <a:rPr lang="en-US" sz="1200" b="0" dirty="0">
                <a:solidFill>
                  <a:srgbClr val="000000"/>
                </a:solidFill>
              </a:rPr>
              <a:t>void f1(int n) {…}</a:t>
            </a:r>
          </a:p>
          <a:p>
            <a:pPr marL="0" indent="0">
              <a:buNone/>
            </a:pPr>
            <a:r>
              <a:rPr lang="en-US" sz="1200" b="0" dirty="0">
                <a:solidFill>
                  <a:srgbClr val="000000"/>
                </a:solidFill>
              </a:rPr>
              <a:t>void f2(int&amp; n) {…}</a:t>
            </a:r>
          </a:p>
          <a:p>
            <a:pPr marL="0" indent="0">
              <a:buNone/>
            </a:pPr>
            <a:r>
              <a:rPr lang="en-US" sz="1200" b="0" dirty="0">
                <a:solidFill>
                  <a:srgbClr val="000000"/>
                </a:solidFill>
              </a:rPr>
              <a:t>class foo</a:t>
            </a:r>
          </a:p>
          <a:p>
            <a:pPr marL="0" indent="0">
              <a:buNone/>
            </a:pPr>
            <a:r>
              <a:rPr lang="en-US" sz="1200" b="0" dirty="0">
                <a:solidFill>
                  <a:srgbClr val="000000"/>
                </a:solidFill>
              </a:rPr>
              <a:t>{</a:t>
            </a:r>
          </a:p>
          <a:p>
            <a:pPr marL="0" indent="0">
              <a:buNone/>
            </a:pPr>
            <a:r>
              <a:rPr lang="en-US" sz="1200" b="0" dirty="0">
                <a:solidFill>
                  <a:srgbClr val="000000"/>
                </a:solidFill>
              </a:rPr>
              <a:t>public:</a:t>
            </a:r>
          </a:p>
          <a:p>
            <a:pPr marL="0" indent="0">
              <a:buNone/>
            </a:pPr>
            <a:r>
              <a:rPr lang="en-US" sz="1200" b="0" dirty="0">
                <a:solidFill>
                  <a:srgbClr val="000000"/>
                </a:solidFill>
              </a:rPr>
              <a:t>    void bar() { … }</a:t>
            </a:r>
          </a:p>
          <a:p>
            <a:pPr marL="0" indent="0">
              <a:buNone/>
            </a:pPr>
            <a:r>
              <a:rPr lang="en-US" sz="1200" b="0" dirty="0">
                <a:solidFill>
                  <a:srgbClr val="000000"/>
                </a:solidFill>
              </a:rPr>
              <a:t>};</a:t>
            </a:r>
          </a:p>
          <a:p>
            <a:pPr marL="0" indent="0">
              <a:buNone/>
            </a:pPr>
            <a:r>
              <a:rPr lang="en-US" sz="1200" b="0" dirty="0">
                <a:solidFill>
                  <a:srgbClr val="000000"/>
                </a:solidFill>
              </a:rPr>
              <a:t> </a:t>
            </a:r>
          </a:p>
          <a:p>
            <a:endParaRPr lang="en-US" dirty="0">
              <a:solidFill>
                <a:srgbClr val="000000"/>
              </a:solidFill>
            </a:endParaRPr>
          </a:p>
        </p:txBody>
      </p:sp>
      <p:sp>
        <p:nvSpPr>
          <p:cNvPr id="15" name="Content Placeholder 14">
            <a:extLst>
              <a:ext uri="{FF2B5EF4-FFF2-40B4-BE49-F238E27FC236}">
                <a16:creationId xmlns:a16="http://schemas.microsoft.com/office/drawing/2014/main" id="{E13D1298-4F46-4ABF-A6A1-5E93C6CCBF06}"/>
              </a:ext>
            </a:extLst>
          </p:cNvPr>
          <p:cNvSpPr>
            <a:spLocks noGrp="1"/>
          </p:cNvSpPr>
          <p:nvPr>
            <p:ph sz="half" idx="2"/>
          </p:nvPr>
        </p:nvSpPr>
        <p:spPr>
          <a:xfrm>
            <a:off x="3276600" y="1447800"/>
            <a:ext cx="5638800" cy="4876800"/>
          </a:xfrm>
        </p:spPr>
        <p:txBody>
          <a:bodyPr/>
          <a:lstStyle/>
          <a:p>
            <a:pPr marL="0" indent="0">
              <a:buNone/>
            </a:pPr>
            <a:r>
              <a:rPr lang="en-US" sz="1200" b="0" dirty="0"/>
              <a:t>int main()</a:t>
            </a:r>
          </a:p>
          <a:p>
            <a:pPr marL="0" indent="0">
              <a:buNone/>
            </a:pPr>
            <a:r>
              <a:rPr lang="en-US" sz="1200" b="0" dirty="0"/>
              <a:t>{</a:t>
            </a:r>
          </a:p>
          <a:p>
            <a:pPr marL="0" indent="0">
              <a:buNone/>
            </a:pPr>
            <a:r>
              <a:rPr lang="en-US" sz="1200" b="0" dirty="0"/>
              <a:t>    int n = 0;</a:t>
            </a:r>
          </a:p>
          <a:p>
            <a:pPr marL="0" indent="0">
              <a:buNone/>
            </a:pPr>
            <a:r>
              <a:rPr lang="en-US" sz="1200" b="0" dirty="0"/>
              <a:t>    foo f;</a:t>
            </a:r>
          </a:p>
          <a:p>
            <a:pPr marL="0" indent="0">
              <a:buNone/>
            </a:pPr>
            <a:r>
              <a:rPr lang="en-US" sz="1200" b="0" dirty="0"/>
              <a:t>    std::thread t1; // t1 is not a thread</a:t>
            </a:r>
          </a:p>
          <a:p>
            <a:pPr marL="0" indent="0">
              <a:buNone/>
            </a:pPr>
            <a:r>
              <a:rPr lang="en-US" sz="1200" b="0" dirty="0"/>
              <a:t>    std::thread t2(f1, n + 1); // pass by value</a:t>
            </a:r>
          </a:p>
          <a:p>
            <a:pPr marL="0" indent="0">
              <a:buNone/>
            </a:pPr>
            <a:r>
              <a:rPr lang="en-US" sz="1200" b="0" dirty="0"/>
              <a:t>    std::thread t3(f2, std::ref(n)); // pass by reference</a:t>
            </a:r>
          </a:p>
          <a:p>
            <a:pPr marL="0" indent="0">
              <a:buNone/>
            </a:pPr>
            <a:r>
              <a:rPr lang="en-US" sz="1200" b="0" dirty="0"/>
              <a:t>    std::thread t4(std::move(t3)); // t4 is now running f2(). t3 is no longer a thread</a:t>
            </a:r>
          </a:p>
          <a:p>
            <a:pPr marL="0" indent="0">
              <a:buNone/>
            </a:pPr>
            <a:r>
              <a:rPr lang="en-US" sz="1200" b="0" dirty="0"/>
              <a:t>    std::thread t5(&amp;foo::bar, &amp;f); // t5 runs foo::bar() on object f</a:t>
            </a:r>
          </a:p>
          <a:p>
            <a:pPr marL="0" indent="0">
              <a:buNone/>
            </a:pPr>
            <a:r>
              <a:rPr lang="en-US" sz="1200" b="0" dirty="0"/>
              <a:t>    std::thread t6([]{...});  // lambda function</a:t>
            </a:r>
          </a:p>
          <a:p>
            <a:pPr marL="0" indent="0">
              <a:buNone/>
            </a:pPr>
            <a:r>
              <a:rPr lang="en-US" sz="1200" b="0" dirty="0"/>
              <a:t>    t2.join();</a:t>
            </a:r>
          </a:p>
          <a:p>
            <a:pPr marL="0" indent="0">
              <a:buNone/>
            </a:pPr>
            <a:r>
              <a:rPr lang="en-US" sz="1200" b="0" dirty="0"/>
              <a:t>    t4.join();</a:t>
            </a:r>
          </a:p>
          <a:p>
            <a:pPr marL="0" indent="0">
              <a:buNone/>
            </a:pPr>
            <a:r>
              <a:rPr lang="en-US" sz="1200" b="0" dirty="0"/>
              <a:t>    t5.join();</a:t>
            </a:r>
          </a:p>
          <a:p>
            <a:pPr marL="0" indent="0">
              <a:buNone/>
            </a:pPr>
            <a:r>
              <a:rPr lang="en-US" sz="1200" b="0" dirty="0"/>
              <a:t>    std::</a:t>
            </a:r>
            <a:r>
              <a:rPr lang="en-US" sz="1200" b="0" dirty="0" err="1"/>
              <a:t>cout</a:t>
            </a:r>
            <a:r>
              <a:rPr lang="en-US" sz="1200" b="0" dirty="0"/>
              <a:t> &lt;&lt; "Final value of n is " &lt;&lt; n &lt;&lt; '\n';</a:t>
            </a:r>
          </a:p>
          <a:p>
            <a:pPr marL="0" indent="0">
              <a:buNone/>
            </a:pPr>
            <a:r>
              <a:rPr lang="en-US" sz="1200" b="0" dirty="0"/>
              <a:t>    std::</a:t>
            </a:r>
            <a:r>
              <a:rPr lang="en-US" sz="1200" b="0" dirty="0" err="1"/>
              <a:t>cout</a:t>
            </a:r>
            <a:r>
              <a:rPr lang="en-US" sz="1200" b="0" dirty="0"/>
              <a:t> &lt;&lt; "Final value of foo::n is " &lt;&lt; </a:t>
            </a:r>
            <a:r>
              <a:rPr lang="en-US" sz="1200" b="0" dirty="0" err="1"/>
              <a:t>f.n</a:t>
            </a:r>
            <a:r>
              <a:rPr lang="en-US" sz="1200" b="0" dirty="0"/>
              <a:t> &lt;&lt; '\n’;</a:t>
            </a:r>
          </a:p>
          <a:p>
            <a:pPr marL="0" indent="0">
              <a:buNone/>
            </a:pPr>
            <a:r>
              <a:rPr lang="en-US" sz="1200" b="0" dirty="0"/>
              <a:t>}</a:t>
            </a:r>
          </a:p>
          <a:p>
            <a:pPr marL="0" indent="0">
              <a:buNone/>
            </a:pPr>
            <a:endParaRPr lang="en-US" dirty="0"/>
          </a:p>
        </p:txBody>
      </p:sp>
      <p:sp>
        <p:nvSpPr>
          <p:cNvPr id="177155" name="TextBox 3"/>
          <p:cNvSpPr txBox="1">
            <a:spLocks noChangeArrowheads="1"/>
          </p:cNvSpPr>
          <p:nvPr/>
        </p:nvSpPr>
        <p:spPr bwMode="auto">
          <a:xfrm>
            <a:off x="52388" y="4006850"/>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endParaRPr lang="en-US" sz="1800">
              <a:solidFill>
                <a:srgbClr val="003367"/>
              </a:solidFill>
              <a:cs typeface="Arial" charset="0"/>
            </a:endParaRPr>
          </a:p>
        </p:txBody>
      </p:sp>
    </p:spTree>
    <p:extLst>
      <p:ext uri="{BB962C8B-B14F-4D97-AF65-F5344CB8AC3E}">
        <p14:creationId xmlns:p14="http://schemas.microsoft.com/office/powerpoint/2010/main" val="29301757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7898-CBAD-4608-9872-3491214BDDE8}"/>
              </a:ext>
            </a:extLst>
          </p:cNvPr>
          <p:cNvSpPr>
            <a:spLocks noGrp="1"/>
          </p:cNvSpPr>
          <p:nvPr>
            <p:ph type="title"/>
          </p:nvPr>
        </p:nvSpPr>
        <p:spPr/>
        <p:txBody>
          <a:bodyPr/>
          <a:lstStyle/>
          <a:p>
            <a:r>
              <a:rPr lang="en-US" dirty="0"/>
              <a:t>What you expect the result?</a:t>
            </a:r>
          </a:p>
        </p:txBody>
      </p:sp>
      <p:sp>
        <p:nvSpPr>
          <p:cNvPr id="3" name="Content Placeholder 2">
            <a:extLst>
              <a:ext uri="{FF2B5EF4-FFF2-40B4-BE49-F238E27FC236}">
                <a16:creationId xmlns:a16="http://schemas.microsoft.com/office/drawing/2014/main" id="{CAC36E3C-A4ED-4B35-81D2-4E5BCFE9CE4F}"/>
              </a:ext>
            </a:extLst>
          </p:cNvPr>
          <p:cNvSpPr>
            <a:spLocks noGrp="1"/>
          </p:cNvSpPr>
          <p:nvPr>
            <p:ph sz="half" idx="1"/>
          </p:nvPr>
        </p:nvSpPr>
        <p:spPr>
          <a:xfrm>
            <a:off x="457200" y="1447800"/>
            <a:ext cx="4152900" cy="4876800"/>
          </a:xfrm>
        </p:spPr>
        <p:txBody>
          <a:bodyPr/>
          <a:lstStyle/>
          <a:p>
            <a:pPr marL="0" indent="0">
              <a:buNone/>
            </a:pPr>
            <a:r>
              <a:rPr lang="en-US" sz="1400" b="0" dirty="0"/>
              <a:t>struct Counter {</a:t>
            </a:r>
          </a:p>
          <a:p>
            <a:pPr marL="0" indent="0">
              <a:buNone/>
            </a:pPr>
            <a:r>
              <a:rPr lang="en-US" sz="1400" b="0" dirty="0"/>
              <a:t>    int value;</a:t>
            </a:r>
          </a:p>
          <a:p>
            <a:pPr marL="0" indent="0">
              <a:buNone/>
            </a:pPr>
            <a:r>
              <a:rPr lang="en-US" sz="1400" b="0" dirty="0"/>
              <a:t>    Counter() : value(0){}</a:t>
            </a:r>
          </a:p>
          <a:p>
            <a:pPr marL="0" indent="0">
              <a:buNone/>
            </a:pPr>
            <a:r>
              <a:rPr lang="en-US" sz="1400" b="0" dirty="0"/>
              <a:t>    void increment(){</a:t>
            </a:r>
          </a:p>
          <a:p>
            <a:pPr marL="0" indent="0">
              <a:buNone/>
            </a:pPr>
            <a:r>
              <a:rPr lang="en-US" sz="1400" b="0" dirty="0"/>
              <a:t>        ++value;</a:t>
            </a:r>
          </a:p>
          <a:p>
            <a:pPr marL="0" indent="0">
              <a:buNone/>
            </a:pPr>
            <a:r>
              <a:rPr lang="en-US" sz="1400" b="0" dirty="0"/>
              <a:t>    }</a:t>
            </a:r>
          </a:p>
          <a:p>
            <a:pPr marL="0" indent="0">
              <a:buNone/>
            </a:pPr>
            <a:r>
              <a:rPr lang="en-US" sz="1400" b="0" dirty="0"/>
              <a:t>};</a:t>
            </a:r>
          </a:p>
        </p:txBody>
      </p:sp>
      <p:sp>
        <p:nvSpPr>
          <p:cNvPr id="4" name="Content Placeholder 3">
            <a:extLst>
              <a:ext uri="{FF2B5EF4-FFF2-40B4-BE49-F238E27FC236}">
                <a16:creationId xmlns:a16="http://schemas.microsoft.com/office/drawing/2014/main" id="{ACEA1E09-14E8-41C7-B8F4-2CEBCD00E0A1}"/>
              </a:ext>
            </a:extLst>
          </p:cNvPr>
          <p:cNvSpPr>
            <a:spLocks noGrp="1"/>
          </p:cNvSpPr>
          <p:nvPr>
            <p:ph sz="half" idx="2"/>
          </p:nvPr>
        </p:nvSpPr>
        <p:spPr>
          <a:xfrm>
            <a:off x="3505200" y="1447800"/>
            <a:ext cx="5410200" cy="5410200"/>
          </a:xfrm>
        </p:spPr>
        <p:txBody>
          <a:bodyPr/>
          <a:lstStyle/>
          <a:p>
            <a:pPr marL="0" indent="0">
              <a:buNone/>
            </a:pPr>
            <a:r>
              <a:rPr lang="en-US" sz="1400" b="0" dirty="0"/>
              <a:t>int main(){</a:t>
            </a:r>
          </a:p>
          <a:p>
            <a:pPr marL="0" indent="0">
              <a:buNone/>
            </a:pPr>
            <a:r>
              <a:rPr lang="en-US" sz="1400" b="0" dirty="0"/>
              <a:t>    Counter </a:t>
            </a:r>
            <a:r>
              <a:rPr lang="en-US" sz="1400" b="0" dirty="0" err="1"/>
              <a:t>counter</a:t>
            </a:r>
            <a:r>
              <a:rPr lang="en-US" sz="1400" b="0" dirty="0"/>
              <a:t>;</a:t>
            </a:r>
          </a:p>
          <a:p>
            <a:pPr marL="0" indent="0">
              <a:buNone/>
            </a:pPr>
            <a:r>
              <a:rPr lang="en-US" sz="1400" b="0" dirty="0"/>
              <a:t>    std::vector&lt;std::thread&gt; threads;</a:t>
            </a:r>
          </a:p>
          <a:p>
            <a:pPr marL="0" indent="0">
              <a:buNone/>
            </a:pPr>
            <a:r>
              <a:rPr lang="en-US" sz="1400" b="0" dirty="0"/>
              <a:t>    for(int </a:t>
            </a:r>
            <a:r>
              <a:rPr lang="en-US" sz="1400" b="0" dirty="0" err="1"/>
              <a:t>i</a:t>
            </a:r>
            <a:r>
              <a:rPr lang="en-US" sz="1400" b="0" dirty="0"/>
              <a:t> = 0; </a:t>
            </a:r>
            <a:r>
              <a:rPr lang="en-US" sz="1400" b="0" dirty="0" err="1"/>
              <a:t>i</a:t>
            </a:r>
            <a:r>
              <a:rPr lang="en-US" sz="1400" b="0" dirty="0"/>
              <a:t> &lt; 5; ++</a:t>
            </a:r>
            <a:r>
              <a:rPr lang="en-US" sz="1400" b="0" dirty="0" err="1"/>
              <a:t>i</a:t>
            </a:r>
            <a:r>
              <a:rPr lang="en-US" sz="1400" b="0" dirty="0"/>
              <a:t>){</a:t>
            </a:r>
          </a:p>
          <a:p>
            <a:pPr marL="0" indent="0">
              <a:buNone/>
            </a:pPr>
            <a:r>
              <a:rPr lang="en-US" sz="1400" b="0" dirty="0"/>
              <a:t>        </a:t>
            </a:r>
            <a:r>
              <a:rPr lang="en-US" sz="1400" b="0" dirty="0" err="1"/>
              <a:t>threads.push_back</a:t>
            </a:r>
            <a:r>
              <a:rPr lang="en-US" sz="1400" b="0" dirty="0"/>
              <a:t>(std::thread([&amp;counter](){</a:t>
            </a:r>
          </a:p>
          <a:p>
            <a:pPr marL="0" indent="0">
              <a:buNone/>
            </a:pPr>
            <a:r>
              <a:rPr lang="en-US" sz="1400" b="0" dirty="0"/>
              <a:t>            for(int </a:t>
            </a:r>
            <a:r>
              <a:rPr lang="en-US" sz="1400" b="0" dirty="0" err="1"/>
              <a:t>i</a:t>
            </a:r>
            <a:r>
              <a:rPr lang="en-US" sz="1400" b="0" dirty="0"/>
              <a:t> = 0; </a:t>
            </a:r>
            <a:r>
              <a:rPr lang="en-US" sz="1400" b="0" dirty="0" err="1"/>
              <a:t>i</a:t>
            </a:r>
            <a:r>
              <a:rPr lang="en-US" sz="1400" b="0" dirty="0"/>
              <a:t> &lt; 100; ++</a:t>
            </a:r>
            <a:r>
              <a:rPr lang="en-US" sz="1400" b="0" dirty="0" err="1"/>
              <a:t>i</a:t>
            </a:r>
            <a:r>
              <a:rPr lang="en-US" sz="1400" b="0" dirty="0"/>
              <a:t>){</a:t>
            </a:r>
          </a:p>
          <a:p>
            <a:pPr marL="0" indent="0">
              <a:buNone/>
            </a:pPr>
            <a:r>
              <a:rPr lang="en-US" sz="1400" b="0" dirty="0"/>
              <a:t>                </a:t>
            </a:r>
            <a:r>
              <a:rPr lang="en-US" sz="1400" b="0" dirty="0" err="1"/>
              <a:t>counter.increment</a:t>
            </a:r>
            <a:r>
              <a:rPr lang="en-US" sz="1400" b="0" dirty="0"/>
              <a:t>();</a:t>
            </a:r>
          </a:p>
          <a:p>
            <a:pPr marL="0" indent="0">
              <a:buNone/>
            </a:pPr>
            <a:r>
              <a:rPr lang="en-US" sz="1400" b="0" dirty="0"/>
              <a:t>            }</a:t>
            </a:r>
          </a:p>
          <a:p>
            <a:pPr marL="0" indent="0">
              <a:buNone/>
            </a:pPr>
            <a:r>
              <a:rPr lang="en-US" sz="1400" b="0" dirty="0"/>
              <a:t>        }));</a:t>
            </a:r>
          </a:p>
          <a:p>
            <a:pPr marL="0" indent="0">
              <a:buNone/>
            </a:pPr>
            <a:r>
              <a:rPr lang="en-US" sz="1400" b="0" dirty="0"/>
              <a:t>    }</a:t>
            </a:r>
          </a:p>
          <a:p>
            <a:pPr marL="0" indent="0">
              <a:buNone/>
            </a:pPr>
            <a:r>
              <a:rPr lang="en-US" sz="1400" b="0" dirty="0"/>
              <a:t>    for(auto&amp; thread : threads){</a:t>
            </a:r>
          </a:p>
          <a:p>
            <a:pPr marL="0" indent="0">
              <a:buNone/>
            </a:pPr>
            <a:r>
              <a:rPr lang="en-US" sz="1400" b="0" dirty="0"/>
              <a:t>        </a:t>
            </a:r>
            <a:r>
              <a:rPr lang="en-US" sz="1400" b="0" dirty="0" err="1"/>
              <a:t>thread.join</a:t>
            </a:r>
            <a:r>
              <a:rPr lang="en-US" sz="1400" b="0" dirty="0"/>
              <a:t>();</a:t>
            </a:r>
          </a:p>
          <a:p>
            <a:pPr marL="0" indent="0">
              <a:buNone/>
            </a:pPr>
            <a:r>
              <a:rPr lang="en-US" sz="1400" b="0" dirty="0"/>
              <a:t>    }</a:t>
            </a:r>
          </a:p>
          <a:p>
            <a:pPr marL="0" indent="0">
              <a:buNone/>
            </a:pPr>
            <a:r>
              <a:rPr lang="en-US" sz="1400" b="0" dirty="0"/>
              <a:t>    std::</a:t>
            </a:r>
            <a:r>
              <a:rPr lang="en-US" sz="1400" b="0" dirty="0" err="1"/>
              <a:t>cout</a:t>
            </a:r>
            <a:r>
              <a:rPr lang="en-US" sz="1400" b="0" dirty="0"/>
              <a:t> &lt;&lt; </a:t>
            </a:r>
            <a:r>
              <a:rPr lang="en-US" sz="1400" b="0" dirty="0" err="1"/>
              <a:t>counter.value</a:t>
            </a:r>
            <a:r>
              <a:rPr lang="en-US" sz="1400" b="0" dirty="0"/>
              <a:t> &lt;&lt; std::</a:t>
            </a:r>
            <a:r>
              <a:rPr lang="en-US" sz="1400" b="0" dirty="0" err="1"/>
              <a:t>endl</a:t>
            </a:r>
            <a:r>
              <a:rPr lang="en-US" sz="1400" b="0" dirty="0"/>
              <a:t>;</a:t>
            </a:r>
          </a:p>
          <a:p>
            <a:pPr marL="0" indent="0">
              <a:buNone/>
            </a:pPr>
            <a:r>
              <a:rPr lang="en-US" sz="1400" b="0" dirty="0"/>
              <a:t>    return 0;</a:t>
            </a:r>
          </a:p>
          <a:p>
            <a:pPr marL="0" indent="0">
              <a:buNone/>
            </a:pPr>
            <a:r>
              <a:rPr lang="en-US" sz="1400" b="0" dirty="0"/>
              <a:t>}</a:t>
            </a:r>
          </a:p>
        </p:txBody>
      </p:sp>
    </p:spTree>
    <p:extLst>
      <p:ext uri="{BB962C8B-B14F-4D97-AF65-F5344CB8AC3E}">
        <p14:creationId xmlns:p14="http://schemas.microsoft.com/office/powerpoint/2010/main" val="263693724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7898-CBAD-4608-9872-3491214BDDE8}"/>
              </a:ext>
            </a:extLst>
          </p:cNvPr>
          <p:cNvSpPr>
            <a:spLocks noGrp="1"/>
          </p:cNvSpPr>
          <p:nvPr>
            <p:ph type="title"/>
          </p:nvPr>
        </p:nvSpPr>
        <p:spPr/>
        <p:txBody>
          <a:bodyPr/>
          <a:lstStyle/>
          <a:p>
            <a:r>
              <a:rPr lang="en-US" dirty="0"/>
              <a:t>The increment is not atomic</a:t>
            </a:r>
          </a:p>
        </p:txBody>
      </p:sp>
      <p:sp>
        <p:nvSpPr>
          <p:cNvPr id="6" name="Content Placeholder 5">
            <a:extLst>
              <a:ext uri="{FF2B5EF4-FFF2-40B4-BE49-F238E27FC236}">
                <a16:creationId xmlns:a16="http://schemas.microsoft.com/office/drawing/2014/main" id="{CA3F6A95-BE32-44C3-A8AD-EA651A3B5F66}"/>
              </a:ext>
            </a:extLst>
          </p:cNvPr>
          <p:cNvSpPr>
            <a:spLocks noGrp="1"/>
          </p:cNvSpPr>
          <p:nvPr>
            <p:ph sz="half" idx="1"/>
          </p:nvPr>
        </p:nvSpPr>
        <p:spPr>
          <a:xfrm>
            <a:off x="76200" y="1447800"/>
            <a:ext cx="8991600" cy="5257800"/>
          </a:xfrm>
        </p:spPr>
        <p:txBody>
          <a:bodyPr/>
          <a:lstStyle/>
          <a:p>
            <a:pPr>
              <a:defRPr/>
            </a:pPr>
            <a:r>
              <a:rPr lang="en-US" sz="1800" b="0" dirty="0">
                <a:latin typeface="Arial" charset="0"/>
                <a:ea typeface="ＭＳ Ｐゴシック" charset="0"/>
                <a:cs typeface="Arial" charset="0"/>
              </a:rPr>
              <a:t>The result from the above query is not necessary 500 as expected, but will be something like:442, 500,477,400,422, 487 </a:t>
            </a:r>
          </a:p>
          <a:p>
            <a:pPr>
              <a:defRPr/>
            </a:pPr>
            <a:r>
              <a:rPr lang="en-US" sz="1800" b="0" dirty="0">
                <a:latin typeface="Arial" charset="0"/>
                <a:ea typeface="ＭＳ Ｐゴシック" charset="0"/>
                <a:cs typeface="Arial" charset="0"/>
              </a:rPr>
              <a:t>The problem is that the incrementation is not an atomic operation. As a matter of fact, an incrementation is made of three operations:</a:t>
            </a:r>
          </a:p>
          <a:p>
            <a:pPr lvl="1">
              <a:defRPr/>
            </a:pPr>
            <a:r>
              <a:rPr lang="en-US" sz="1600" b="0" dirty="0">
                <a:latin typeface="Arial" charset="0"/>
                <a:ea typeface="ＭＳ Ｐゴシック" charset="0"/>
                <a:cs typeface="Arial" charset="0"/>
              </a:rPr>
              <a:t>Read the current value of value</a:t>
            </a:r>
          </a:p>
          <a:p>
            <a:pPr lvl="1">
              <a:defRPr/>
            </a:pPr>
            <a:r>
              <a:rPr lang="en-US" sz="1600" b="0" dirty="0">
                <a:latin typeface="Arial" charset="0"/>
                <a:ea typeface="ＭＳ Ｐゴシック" charset="0"/>
                <a:cs typeface="Arial" charset="0"/>
              </a:rPr>
              <a:t>Add one to the current value</a:t>
            </a:r>
          </a:p>
          <a:p>
            <a:pPr lvl="1">
              <a:defRPr/>
            </a:pPr>
            <a:r>
              <a:rPr lang="en-US" sz="1600" b="0" dirty="0">
                <a:latin typeface="Arial" charset="0"/>
                <a:ea typeface="ＭＳ Ｐゴシック" charset="0"/>
                <a:cs typeface="Arial" charset="0"/>
              </a:rPr>
              <a:t>Write that new value to value</a:t>
            </a:r>
          </a:p>
          <a:p>
            <a:pPr>
              <a:defRPr/>
            </a:pPr>
            <a:r>
              <a:rPr lang="en-US" sz="1800" b="0" dirty="0">
                <a:latin typeface="Arial" charset="0"/>
                <a:ea typeface="ＭＳ Ｐゴシック" charset="0"/>
                <a:cs typeface="Arial" charset="0"/>
              </a:rPr>
              <a:t>The threads may run in the follow case</a:t>
            </a:r>
          </a:p>
          <a:p>
            <a:pPr lvl="1"/>
            <a:r>
              <a:rPr lang="en-US" sz="1400" b="0" dirty="0"/>
              <a:t>Thread 1 : read the value, get 0, add 1, so value = 1, Thread 2 : read the value, get 0, add 1, so value = 1</a:t>
            </a:r>
          </a:p>
          <a:p>
            <a:pPr lvl="1"/>
            <a:r>
              <a:rPr lang="en-US" sz="1400" b="0" dirty="0"/>
              <a:t>Thread 1 : write 1 to the field value and return 1, Thread 2 : write 1 to the field value and return 1</a:t>
            </a:r>
            <a:endParaRPr lang="en-US" sz="2400" b="0" dirty="0">
              <a:latin typeface="Arial" charset="0"/>
              <a:ea typeface="ＭＳ Ｐゴシック" charset="0"/>
              <a:cs typeface="Arial" charset="0"/>
            </a:endParaRPr>
          </a:p>
          <a:p>
            <a:pPr>
              <a:defRPr/>
            </a:pPr>
            <a:r>
              <a:rPr lang="en-US" sz="1800" b="0" dirty="0">
                <a:latin typeface="Arial" charset="0"/>
                <a:ea typeface="ＭＳ Ｐゴシック" charset="0"/>
                <a:cs typeface="Arial" charset="0"/>
              </a:rPr>
              <a:t>Solutions</a:t>
            </a:r>
          </a:p>
          <a:p>
            <a:pPr lvl="1"/>
            <a:r>
              <a:rPr lang="en-US" sz="1400" b="0" dirty="0"/>
              <a:t>Semaphores, Atomic variable, Monitor, Condition codes. </a:t>
            </a:r>
            <a:endParaRPr lang="en-US" sz="2400" b="0" dirty="0">
              <a:latin typeface="Arial" charset="0"/>
              <a:ea typeface="ＭＳ Ｐゴシック" charset="0"/>
              <a:cs typeface="Arial" charset="0"/>
            </a:endParaRPr>
          </a:p>
        </p:txBody>
      </p:sp>
    </p:spTree>
    <p:extLst>
      <p:ext uri="{BB962C8B-B14F-4D97-AF65-F5344CB8AC3E}">
        <p14:creationId xmlns:p14="http://schemas.microsoft.com/office/powerpoint/2010/main" val="1294080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88065" name="Title 1"/>
          <p:cNvSpPr>
            <a:spLocks noGrp="1"/>
          </p:cNvSpPr>
          <p:nvPr>
            <p:ph type="title"/>
          </p:nvPr>
        </p:nvSpPr>
        <p:spPr>
          <a:xfrm>
            <a:off x="4563085" y="4487332"/>
            <a:ext cx="3153752" cy="1507067"/>
          </a:xfrm>
        </p:spPr>
        <p:txBody>
          <a:bodyPr vert="horz" lIns="91440" tIns="45720" rIns="91440" bIns="45720" rtlCol="0" anchor="ctr">
            <a:normAutofit/>
          </a:bodyPr>
          <a:lstStyle/>
          <a:p>
            <a:r>
              <a:rPr lang="en-US" sz="2800">
                <a:solidFill>
                  <a:srgbClr val="FFFFFF"/>
                </a:solidFill>
              </a:rPr>
              <a:t>Thread Safety</a:t>
            </a:r>
          </a:p>
        </p:txBody>
      </p:sp>
      <p:pic>
        <p:nvPicPr>
          <p:cNvPr id="279554" name="Picture 2" descr="The Java Memory Model showing references from local variables to objects, and from object to other objects.">
            <a:extLst>
              <a:ext uri="{FF2B5EF4-FFF2-40B4-BE49-F238E27FC236}">
                <a16:creationId xmlns:a16="http://schemas.microsoft.com/office/drawing/2014/main" id="{D128863B-B86F-4DD0-BBF0-9A3A306FEB7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538163" y="1769219"/>
            <a:ext cx="3665599" cy="3099427"/>
          </a:xfrm>
          <a:prstGeom prst="rect">
            <a:avLst/>
          </a:prstGeom>
          <a:noFill/>
          <a:effectLst>
            <a:innerShdw blurRad="57150" dist="38100" dir="14460000">
              <a:prstClr val="black">
                <a:alpha val="70000"/>
              </a:prstClr>
            </a:inn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00CBA83-D71E-4838-A6CD-D6000213135A}"/>
              </a:ext>
            </a:extLst>
          </p:cNvPr>
          <p:cNvSpPr txBox="1"/>
          <p:nvPr/>
        </p:nvSpPr>
        <p:spPr>
          <a:xfrm>
            <a:off x="4571998" y="685800"/>
            <a:ext cx="3614740"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sz="1600">
                <a:solidFill>
                  <a:srgbClr val="0F496F"/>
                </a:solidFill>
                <a:latin typeface="+mn-lt"/>
                <a:ea typeface="+mn-ea"/>
                <a:cs typeface="+mn-cs"/>
              </a:rPr>
              <a:t>If a resource is created, used and disposed within the control of the same thread, and never escapes the control of this thread, the use of that resource is thread safe.</a:t>
            </a:r>
          </a:p>
        </p:txBody>
      </p:sp>
      <p:grpSp>
        <p:nvGrpSpPr>
          <p:cNvPr id="74" name="Group 73">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75" name="Straight Connector 74">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88312166"/>
      </p:ext>
    </p:extLst>
  </p:cSld>
  <p:clrMapOvr>
    <a:overrideClrMapping bg1="lt1" tx1="dk1" bg2="lt2" tx2="dk2" accent1="accent1" accent2="accent2" accent3="accent3" accent4="accent4" accent5="accent5" accent6="accent6" hlink="hlink" folHlink="folHlink"/>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7898-CBAD-4608-9872-3491214BDDE8}"/>
              </a:ext>
            </a:extLst>
          </p:cNvPr>
          <p:cNvSpPr>
            <a:spLocks noGrp="1"/>
          </p:cNvSpPr>
          <p:nvPr>
            <p:ph type="title"/>
          </p:nvPr>
        </p:nvSpPr>
        <p:spPr/>
        <p:txBody>
          <a:bodyPr/>
          <a:lstStyle/>
          <a:p>
            <a:r>
              <a:rPr lang="en-US" dirty="0"/>
              <a:t>Mutex and Lock</a:t>
            </a:r>
          </a:p>
        </p:txBody>
      </p:sp>
      <p:sp>
        <p:nvSpPr>
          <p:cNvPr id="3" name="Content Placeholder 2">
            <a:extLst>
              <a:ext uri="{FF2B5EF4-FFF2-40B4-BE49-F238E27FC236}">
                <a16:creationId xmlns:a16="http://schemas.microsoft.com/office/drawing/2014/main" id="{CAC36E3C-A4ED-4B35-81D2-4E5BCFE9CE4F}"/>
              </a:ext>
            </a:extLst>
          </p:cNvPr>
          <p:cNvSpPr>
            <a:spLocks noGrp="1"/>
          </p:cNvSpPr>
          <p:nvPr>
            <p:ph sz="half" idx="1"/>
          </p:nvPr>
        </p:nvSpPr>
        <p:spPr>
          <a:xfrm>
            <a:off x="531812" y="1447800"/>
            <a:ext cx="2590800" cy="4953000"/>
          </a:xfrm>
        </p:spPr>
        <p:txBody>
          <a:bodyPr/>
          <a:lstStyle/>
          <a:p>
            <a:pPr marL="0" indent="0">
              <a:buNone/>
            </a:pPr>
            <a:r>
              <a:rPr lang="en-US" sz="1400" b="0" dirty="0"/>
              <a:t>struct </a:t>
            </a:r>
            <a:r>
              <a:rPr lang="en-US" sz="1400" b="0" dirty="0" err="1"/>
              <a:t>ConcurrentCounter</a:t>
            </a:r>
            <a:r>
              <a:rPr lang="en-US" sz="1400" b="0" dirty="0"/>
              <a:t> {</a:t>
            </a:r>
          </a:p>
          <a:p>
            <a:pPr marL="0" indent="0">
              <a:buNone/>
            </a:pPr>
            <a:r>
              <a:rPr lang="en-US" sz="1400" b="0" dirty="0"/>
              <a:t>    std::mutex </a:t>
            </a:r>
            <a:r>
              <a:rPr lang="en-US" sz="1400" b="0" dirty="0" err="1"/>
              <a:t>mutex</a:t>
            </a:r>
            <a:r>
              <a:rPr lang="en-US" sz="1400" b="0" dirty="0"/>
              <a:t>;</a:t>
            </a:r>
          </a:p>
          <a:p>
            <a:pPr marL="0" indent="0">
              <a:buNone/>
            </a:pPr>
            <a:r>
              <a:rPr lang="en-US" sz="1400" b="0" dirty="0"/>
              <a:t>    Counter </a:t>
            </a:r>
            <a:r>
              <a:rPr lang="en-US" sz="1400" b="0" dirty="0" err="1"/>
              <a:t>counter</a:t>
            </a:r>
            <a:r>
              <a:rPr lang="en-US" sz="1400" b="0" dirty="0"/>
              <a:t>;</a:t>
            </a:r>
          </a:p>
          <a:p>
            <a:pPr marL="0" indent="0">
              <a:buNone/>
            </a:pPr>
            <a:r>
              <a:rPr lang="en-US" sz="1400" b="0" dirty="0"/>
              <a:t>    void increment(){</a:t>
            </a:r>
          </a:p>
          <a:p>
            <a:pPr marL="0" indent="0">
              <a:buNone/>
            </a:pPr>
            <a:r>
              <a:rPr lang="en-US" sz="1400" b="0" dirty="0"/>
              <a:t>        </a:t>
            </a:r>
            <a:r>
              <a:rPr lang="en-US" sz="1400" b="0" dirty="0" err="1"/>
              <a:t>mutex.lock</a:t>
            </a:r>
            <a:r>
              <a:rPr lang="en-US" sz="1400" b="0" dirty="0"/>
              <a:t>();</a:t>
            </a:r>
          </a:p>
          <a:p>
            <a:pPr marL="0" indent="0">
              <a:buNone/>
            </a:pPr>
            <a:r>
              <a:rPr lang="en-US" sz="1400" b="0" dirty="0"/>
              <a:t>        </a:t>
            </a:r>
            <a:r>
              <a:rPr lang="en-US" sz="1400" b="0" dirty="0" err="1"/>
              <a:t>counter.increment</a:t>
            </a:r>
            <a:r>
              <a:rPr lang="en-US" sz="1400" b="0" dirty="0"/>
              <a:t>();</a:t>
            </a:r>
          </a:p>
          <a:p>
            <a:pPr marL="0" indent="0">
              <a:buNone/>
            </a:pPr>
            <a:r>
              <a:rPr lang="en-US" sz="1400" b="0" dirty="0"/>
              <a:t>        </a:t>
            </a:r>
            <a:r>
              <a:rPr lang="en-US" sz="1400" b="0" dirty="0" err="1"/>
              <a:t>mutex.unlock</a:t>
            </a:r>
            <a:r>
              <a:rPr lang="en-US" sz="1400" b="0" dirty="0"/>
              <a:t>();</a:t>
            </a:r>
          </a:p>
          <a:p>
            <a:pPr marL="0" indent="0">
              <a:buNone/>
            </a:pPr>
            <a:r>
              <a:rPr lang="en-US" sz="1400" b="0" dirty="0"/>
              <a:t>    }</a:t>
            </a:r>
          </a:p>
          <a:p>
            <a:pPr marL="0" indent="0">
              <a:buNone/>
            </a:pPr>
            <a:r>
              <a:rPr lang="en-US" sz="1400" b="0" dirty="0"/>
              <a:t>};</a:t>
            </a:r>
          </a:p>
        </p:txBody>
      </p:sp>
      <p:sp>
        <p:nvSpPr>
          <p:cNvPr id="7" name="Content Placeholder 2">
            <a:extLst>
              <a:ext uri="{FF2B5EF4-FFF2-40B4-BE49-F238E27FC236}">
                <a16:creationId xmlns:a16="http://schemas.microsoft.com/office/drawing/2014/main" id="{4D58E561-ED1B-4AFB-85D6-0014BD022FCE}"/>
              </a:ext>
            </a:extLst>
          </p:cNvPr>
          <p:cNvSpPr txBox="1">
            <a:spLocks/>
          </p:cNvSpPr>
          <p:nvPr/>
        </p:nvSpPr>
        <p:spPr bwMode="auto">
          <a:xfrm>
            <a:off x="3505200" y="1524000"/>
            <a:ext cx="5029200" cy="525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0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9pPr>
          </a:lstStyle>
          <a:p>
            <a:pPr marL="0" indent="0">
              <a:buNone/>
            </a:pPr>
            <a:r>
              <a:rPr lang="en-US" sz="1400" b="0" kern="0" dirty="0"/>
              <a:t>struct </a:t>
            </a:r>
            <a:r>
              <a:rPr lang="en-US" sz="1400" b="0" kern="0" dirty="0" err="1"/>
              <a:t>ConcurrentSafeCounter</a:t>
            </a:r>
            <a:r>
              <a:rPr lang="en-US" sz="1400" b="0" kern="0" dirty="0"/>
              <a:t> {</a:t>
            </a:r>
          </a:p>
          <a:p>
            <a:pPr marL="0" indent="0">
              <a:buNone/>
            </a:pPr>
            <a:r>
              <a:rPr lang="en-US" sz="1400" b="0" kern="0" dirty="0"/>
              <a:t>    std::mutex </a:t>
            </a:r>
            <a:r>
              <a:rPr lang="en-US" sz="1400" b="0" kern="0" dirty="0" err="1"/>
              <a:t>mutex</a:t>
            </a:r>
            <a:r>
              <a:rPr lang="en-US" sz="1400" b="0" kern="0" dirty="0"/>
              <a:t>;</a:t>
            </a:r>
          </a:p>
          <a:p>
            <a:pPr marL="0" indent="0">
              <a:buNone/>
            </a:pPr>
            <a:r>
              <a:rPr lang="en-US" sz="1400" b="0" kern="0" dirty="0"/>
              <a:t>    Counter </a:t>
            </a:r>
            <a:r>
              <a:rPr lang="en-US" sz="1400" b="0" kern="0" dirty="0" err="1"/>
              <a:t>counter</a:t>
            </a:r>
            <a:r>
              <a:rPr lang="en-US" sz="1400" b="0" kern="0" dirty="0"/>
              <a:t>;</a:t>
            </a:r>
          </a:p>
          <a:p>
            <a:pPr marL="0" indent="0">
              <a:buNone/>
            </a:pPr>
            <a:r>
              <a:rPr lang="en-US" sz="1400" b="0" kern="0" dirty="0"/>
              <a:t>    void increment(){</a:t>
            </a:r>
          </a:p>
          <a:p>
            <a:pPr marL="0" indent="0">
              <a:buNone/>
            </a:pPr>
            <a:r>
              <a:rPr lang="en-US" sz="1400" b="0" kern="0" dirty="0"/>
              <a:t>        std::</a:t>
            </a:r>
            <a:r>
              <a:rPr lang="en-US" sz="1400" b="0" kern="0" dirty="0" err="1"/>
              <a:t>lock_guard</a:t>
            </a:r>
            <a:r>
              <a:rPr lang="en-US" sz="1400" b="0" kern="0" dirty="0"/>
              <a:t>&lt;std::mutex&gt; guard(mutex);</a:t>
            </a:r>
          </a:p>
          <a:p>
            <a:pPr marL="0" indent="0">
              <a:buNone/>
            </a:pPr>
            <a:r>
              <a:rPr lang="en-US" sz="1400" b="0" kern="0" dirty="0"/>
              <a:t>        </a:t>
            </a:r>
            <a:r>
              <a:rPr lang="en-US" sz="1400" b="0" kern="0" dirty="0" err="1"/>
              <a:t>counter.increment</a:t>
            </a:r>
            <a:r>
              <a:rPr lang="en-US" sz="1400" b="0" kern="0" dirty="0"/>
              <a:t>();</a:t>
            </a:r>
          </a:p>
          <a:p>
            <a:pPr marL="0" indent="0">
              <a:buNone/>
            </a:pPr>
            <a:r>
              <a:rPr lang="en-US" sz="1400" b="0" kern="0" dirty="0"/>
              <a:t>    }</a:t>
            </a:r>
          </a:p>
          <a:p>
            <a:pPr marL="0" indent="0">
              <a:buNone/>
            </a:pPr>
            <a:r>
              <a:rPr lang="en-US" sz="1400" b="0" kern="0" dirty="0"/>
              <a:t>};</a:t>
            </a:r>
          </a:p>
          <a:p>
            <a:pPr marL="0" indent="0">
              <a:buNone/>
            </a:pPr>
            <a:endParaRPr lang="en-US" sz="1400" b="0" kern="0" dirty="0"/>
          </a:p>
        </p:txBody>
      </p:sp>
    </p:spTree>
    <p:extLst>
      <p:ext uri="{BB962C8B-B14F-4D97-AF65-F5344CB8AC3E}">
        <p14:creationId xmlns:p14="http://schemas.microsoft.com/office/powerpoint/2010/main" val="161473640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7898-CBAD-4608-9872-3491214BDDE8}"/>
              </a:ext>
            </a:extLst>
          </p:cNvPr>
          <p:cNvSpPr>
            <a:spLocks noGrp="1"/>
          </p:cNvSpPr>
          <p:nvPr>
            <p:ph type="title"/>
          </p:nvPr>
        </p:nvSpPr>
        <p:spPr/>
        <p:txBody>
          <a:bodyPr/>
          <a:lstStyle/>
          <a:p>
            <a:r>
              <a:rPr lang="en-US" dirty="0"/>
              <a:t>Recursive Mutex </a:t>
            </a:r>
          </a:p>
        </p:txBody>
      </p:sp>
      <p:sp>
        <p:nvSpPr>
          <p:cNvPr id="3" name="Content Placeholder 2">
            <a:extLst>
              <a:ext uri="{FF2B5EF4-FFF2-40B4-BE49-F238E27FC236}">
                <a16:creationId xmlns:a16="http://schemas.microsoft.com/office/drawing/2014/main" id="{CAC36E3C-A4ED-4B35-81D2-4E5BCFE9CE4F}"/>
              </a:ext>
            </a:extLst>
          </p:cNvPr>
          <p:cNvSpPr>
            <a:spLocks noGrp="1"/>
          </p:cNvSpPr>
          <p:nvPr>
            <p:ph sz="half" idx="1"/>
          </p:nvPr>
        </p:nvSpPr>
        <p:spPr>
          <a:xfrm>
            <a:off x="531812" y="1447800"/>
            <a:ext cx="7926388" cy="4876800"/>
          </a:xfrm>
        </p:spPr>
        <p:txBody>
          <a:bodyPr/>
          <a:lstStyle/>
          <a:p>
            <a:pPr marL="0" indent="0">
              <a:buNone/>
            </a:pPr>
            <a:r>
              <a:rPr lang="en-US" sz="1400" b="0" dirty="0"/>
              <a:t>struct Complex {</a:t>
            </a:r>
          </a:p>
          <a:p>
            <a:pPr marL="0" indent="0">
              <a:buNone/>
            </a:pPr>
            <a:r>
              <a:rPr lang="en-US" sz="1400" b="0" dirty="0"/>
              <a:t>    std::</a:t>
            </a:r>
            <a:r>
              <a:rPr lang="en-US" sz="1400" b="0" dirty="0" err="1"/>
              <a:t>recursive_mutex</a:t>
            </a:r>
            <a:r>
              <a:rPr lang="en-US" sz="1400" b="0" dirty="0"/>
              <a:t> mutex;</a:t>
            </a:r>
          </a:p>
          <a:p>
            <a:pPr marL="0" indent="0">
              <a:buNone/>
            </a:pPr>
            <a:r>
              <a:rPr lang="en-US" sz="1400" b="0" dirty="0"/>
              <a:t>    int </a:t>
            </a:r>
            <a:r>
              <a:rPr lang="en-US" sz="1400" b="0" dirty="0" err="1"/>
              <a:t>i</a:t>
            </a:r>
            <a:r>
              <a:rPr lang="en-US" sz="1400" b="0" dirty="0"/>
              <a:t>;</a:t>
            </a:r>
          </a:p>
          <a:p>
            <a:pPr marL="0" indent="0">
              <a:buNone/>
            </a:pPr>
            <a:r>
              <a:rPr lang="en-US" sz="1400" b="0" dirty="0"/>
              <a:t>    Complex() : </a:t>
            </a:r>
            <a:r>
              <a:rPr lang="en-US" sz="1400" b="0" dirty="0" err="1"/>
              <a:t>i</a:t>
            </a:r>
            <a:r>
              <a:rPr lang="en-US" sz="1400" b="0" dirty="0"/>
              <a:t>(0) {}</a:t>
            </a:r>
          </a:p>
          <a:p>
            <a:pPr marL="0" indent="0">
              <a:buNone/>
            </a:pPr>
            <a:r>
              <a:rPr lang="en-US" sz="1400" b="0" dirty="0"/>
              <a:t>    void </a:t>
            </a:r>
            <a:r>
              <a:rPr lang="en-US" sz="1400" b="0" dirty="0" err="1"/>
              <a:t>mul</a:t>
            </a:r>
            <a:r>
              <a:rPr lang="en-US" sz="1400" b="0" dirty="0"/>
              <a:t>(int x){</a:t>
            </a:r>
          </a:p>
          <a:p>
            <a:pPr marL="0" indent="0">
              <a:buNone/>
            </a:pPr>
            <a:r>
              <a:rPr lang="en-US" sz="1400" b="0" dirty="0"/>
              <a:t>        std::</a:t>
            </a:r>
            <a:r>
              <a:rPr lang="en-US" sz="1400" b="0" dirty="0" err="1"/>
              <a:t>lock_guard</a:t>
            </a:r>
            <a:r>
              <a:rPr lang="en-US" sz="1400" b="0" dirty="0"/>
              <a:t>&lt;std::</a:t>
            </a:r>
            <a:r>
              <a:rPr lang="en-US" sz="1400" b="0" dirty="0" err="1"/>
              <a:t>recursive_mutex</a:t>
            </a:r>
            <a:r>
              <a:rPr lang="en-US" sz="1400" b="0" dirty="0"/>
              <a:t>&gt; lock(mutex);</a:t>
            </a:r>
          </a:p>
          <a:p>
            <a:pPr marL="0" indent="0">
              <a:buNone/>
            </a:pPr>
            <a:r>
              <a:rPr lang="en-US" sz="1400" b="0" dirty="0"/>
              <a:t>        </a:t>
            </a:r>
            <a:r>
              <a:rPr lang="en-US" sz="1400" b="0" dirty="0" err="1"/>
              <a:t>i</a:t>
            </a:r>
            <a:r>
              <a:rPr lang="en-US" sz="1400" b="0" dirty="0"/>
              <a:t> *= x;</a:t>
            </a:r>
          </a:p>
          <a:p>
            <a:pPr marL="0" indent="0">
              <a:buNone/>
            </a:pPr>
            <a:r>
              <a:rPr lang="en-US" sz="1400" b="0" dirty="0"/>
              <a:t>    }</a:t>
            </a:r>
          </a:p>
          <a:p>
            <a:pPr marL="0" indent="0">
              <a:buNone/>
            </a:pPr>
            <a:r>
              <a:rPr lang="en-US" sz="1400" b="0" dirty="0"/>
              <a:t>    void div(int x){</a:t>
            </a:r>
          </a:p>
          <a:p>
            <a:pPr marL="0" indent="0">
              <a:buNone/>
            </a:pPr>
            <a:r>
              <a:rPr lang="en-US" sz="1400" b="0" dirty="0"/>
              <a:t>        std::</a:t>
            </a:r>
            <a:r>
              <a:rPr lang="en-US" sz="1400" b="0" dirty="0" err="1"/>
              <a:t>lock_guard</a:t>
            </a:r>
            <a:r>
              <a:rPr lang="en-US" sz="1400" b="0" dirty="0"/>
              <a:t>&lt;std::</a:t>
            </a:r>
            <a:r>
              <a:rPr lang="en-US" sz="1400" b="0" dirty="0" err="1"/>
              <a:t>recursive_mutex</a:t>
            </a:r>
            <a:r>
              <a:rPr lang="en-US" sz="1400" b="0" dirty="0"/>
              <a:t>&gt; lock(mutex);</a:t>
            </a:r>
          </a:p>
          <a:p>
            <a:pPr marL="0" indent="0">
              <a:buNone/>
            </a:pPr>
            <a:r>
              <a:rPr lang="en-US" sz="1400" b="0" dirty="0"/>
              <a:t>        </a:t>
            </a:r>
            <a:r>
              <a:rPr lang="en-US" sz="1400" b="0" dirty="0" err="1"/>
              <a:t>i</a:t>
            </a:r>
            <a:r>
              <a:rPr lang="en-US" sz="1400" b="0" dirty="0"/>
              <a:t> /= x;</a:t>
            </a:r>
          </a:p>
          <a:p>
            <a:pPr marL="0" indent="0">
              <a:buNone/>
            </a:pPr>
            <a:r>
              <a:rPr lang="en-US" sz="1400" b="0" dirty="0"/>
              <a:t>    }</a:t>
            </a:r>
          </a:p>
          <a:p>
            <a:pPr marL="0" indent="0">
              <a:buNone/>
            </a:pPr>
            <a:r>
              <a:rPr lang="en-US" sz="1400" b="0" dirty="0"/>
              <a:t>    void both(int x, int y){ </a:t>
            </a:r>
            <a:r>
              <a:rPr lang="en-US" sz="1400" b="0" dirty="0" err="1"/>
              <a:t>mul</a:t>
            </a:r>
            <a:r>
              <a:rPr lang="en-US" sz="1400" b="0" dirty="0"/>
              <a:t>(x); div(y); }</a:t>
            </a:r>
          </a:p>
          <a:p>
            <a:pPr marL="0" indent="0">
              <a:buNone/>
            </a:pPr>
            <a:r>
              <a:rPr lang="en-US" sz="1400" b="0" dirty="0"/>
              <a:t>};</a:t>
            </a:r>
          </a:p>
        </p:txBody>
      </p:sp>
    </p:spTree>
    <p:extLst>
      <p:ext uri="{BB962C8B-B14F-4D97-AF65-F5344CB8AC3E}">
        <p14:creationId xmlns:p14="http://schemas.microsoft.com/office/powerpoint/2010/main" val="17280557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7898-CBAD-4608-9872-3491214BDDE8}"/>
              </a:ext>
            </a:extLst>
          </p:cNvPr>
          <p:cNvSpPr>
            <a:spLocks noGrp="1"/>
          </p:cNvSpPr>
          <p:nvPr>
            <p:ph type="title"/>
          </p:nvPr>
        </p:nvSpPr>
        <p:spPr>
          <a:xfrm>
            <a:off x="457200" y="152400"/>
            <a:ext cx="8226425" cy="1062038"/>
          </a:xfrm>
        </p:spPr>
        <p:txBody>
          <a:bodyPr/>
          <a:lstStyle/>
          <a:p>
            <a:r>
              <a:rPr lang="en-US" dirty="0"/>
              <a:t>Condition variables(1)</a:t>
            </a:r>
          </a:p>
        </p:txBody>
      </p:sp>
      <p:sp>
        <p:nvSpPr>
          <p:cNvPr id="6" name="Content Placeholder 5">
            <a:extLst>
              <a:ext uri="{FF2B5EF4-FFF2-40B4-BE49-F238E27FC236}">
                <a16:creationId xmlns:a16="http://schemas.microsoft.com/office/drawing/2014/main" id="{174A0406-018A-4FB6-92BD-202A1D452BBD}"/>
              </a:ext>
            </a:extLst>
          </p:cNvPr>
          <p:cNvSpPr>
            <a:spLocks noGrp="1"/>
          </p:cNvSpPr>
          <p:nvPr>
            <p:ph sz="half" idx="1"/>
          </p:nvPr>
        </p:nvSpPr>
        <p:spPr>
          <a:xfrm>
            <a:off x="457200" y="1447800"/>
            <a:ext cx="7315200" cy="4876800"/>
          </a:xfrm>
        </p:spPr>
        <p:txBody>
          <a:bodyPr/>
          <a:lstStyle/>
          <a:p>
            <a:r>
              <a:rPr lang="en-US" sz="1800" dirty="0"/>
              <a:t>Condition variable must be bundled with unique lock.</a:t>
            </a:r>
          </a:p>
        </p:txBody>
      </p:sp>
      <p:sp>
        <p:nvSpPr>
          <p:cNvPr id="7" name="Content Placeholder 2">
            <a:extLst>
              <a:ext uri="{FF2B5EF4-FFF2-40B4-BE49-F238E27FC236}">
                <a16:creationId xmlns:a16="http://schemas.microsoft.com/office/drawing/2014/main" id="{9EA7C735-576D-441E-B042-CF82DC469132}"/>
              </a:ext>
            </a:extLst>
          </p:cNvPr>
          <p:cNvSpPr txBox="1">
            <a:spLocks/>
          </p:cNvSpPr>
          <p:nvPr/>
        </p:nvSpPr>
        <p:spPr bwMode="auto">
          <a:xfrm>
            <a:off x="782941" y="1905000"/>
            <a:ext cx="7900684"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0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9pPr>
          </a:lstStyle>
          <a:p>
            <a:pPr marL="0" indent="0">
              <a:buFont typeface="Times New Roman" charset="0"/>
              <a:buNone/>
            </a:pPr>
            <a:r>
              <a:rPr lang="en-US" sz="1400" b="0" kern="0" dirty="0"/>
              <a:t>struct </a:t>
            </a:r>
            <a:r>
              <a:rPr lang="en-US" sz="1400" b="0" kern="0" dirty="0" err="1"/>
              <a:t>BoundedBuffer</a:t>
            </a:r>
            <a:r>
              <a:rPr lang="en-US" sz="1400" b="0" kern="0" dirty="0"/>
              <a:t> {</a:t>
            </a:r>
          </a:p>
          <a:p>
            <a:pPr marL="0" indent="0">
              <a:buFont typeface="Times New Roman" charset="0"/>
              <a:buNone/>
            </a:pPr>
            <a:r>
              <a:rPr lang="en-US" sz="1400" b="0" kern="0" dirty="0"/>
              <a:t>    int* buffer;</a:t>
            </a:r>
          </a:p>
          <a:p>
            <a:pPr marL="0" indent="0">
              <a:buFont typeface="Times New Roman" charset="0"/>
              <a:buNone/>
            </a:pPr>
            <a:r>
              <a:rPr lang="en-US" sz="1400" b="0" kern="0" dirty="0"/>
              <a:t>    int capacity</a:t>
            </a:r>
            <a:r>
              <a:rPr lang="zh-CN" altLang="en-US" sz="1400" b="0" kern="0" dirty="0"/>
              <a:t>， </a:t>
            </a:r>
            <a:r>
              <a:rPr lang="en-US" sz="1400" b="0" kern="0" dirty="0"/>
              <a:t>front</a:t>
            </a:r>
            <a:r>
              <a:rPr lang="zh-CN" altLang="en-US" sz="1400" b="0" kern="0" dirty="0"/>
              <a:t>，</a:t>
            </a:r>
            <a:r>
              <a:rPr lang="en-US" sz="1400" b="0" kern="0" dirty="0"/>
              <a:t>rear</a:t>
            </a:r>
            <a:r>
              <a:rPr lang="zh-CN" altLang="en-US" sz="1400" b="0" kern="0" dirty="0"/>
              <a:t>，</a:t>
            </a:r>
            <a:r>
              <a:rPr lang="en-US" sz="1400" b="0" kern="0" dirty="0"/>
              <a:t>count;</a:t>
            </a:r>
          </a:p>
          <a:p>
            <a:pPr marL="0" indent="0">
              <a:buFont typeface="Times New Roman" charset="0"/>
              <a:buNone/>
            </a:pPr>
            <a:r>
              <a:rPr lang="en-US" sz="1400" b="0" kern="0" dirty="0"/>
              <a:t>    </a:t>
            </a:r>
            <a:r>
              <a:rPr lang="en-US" sz="1400" kern="0" dirty="0"/>
              <a:t>std::mutex </a:t>
            </a:r>
            <a:r>
              <a:rPr lang="en-US" sz="1400" kern="0" dirty="0" err="1"/>
              <a:t>mutex</a:t>
            </a:r>
            <a:r>
              <a:rPr lang="en-US" sz="1400" kern="0" dirty="0"/>
              <a:t>;</a:t>
            </a:r>
          </a:p>
          <a:p>
            <a:pPr marL="0" indent="0">
              <a:buFont typeface="Times New Roman" charset="0"/>
              <a:buNone/>
            </a:pPr>
            <a:r>
              <a:rPr lang="en-US" sz="1400" kern="0" dirty="0"/>
              <a:t>    std::</a:t>
            </a:r>
            <a:r>
              <a:rPr lang="en-US" sz="1400" kern="0" dirty="0" err="1"/>
              <a:t>condition_variable</a:t>
            </a:r>
            <a:r>
              <a:rPr lang="en-US" sz="1400" kern="0" dirty="0"/>
              <a:t> </a:t>
            </a:r>
            <a:r>
              <a:rPr lang="en-US" sz="1400" kern="0" dirty="0" err="1"/>
              <a:t>not_full</a:t>
            </a:r>
            <a:r>
              <a:rPr lang="en-US" sz="1400" kern="0" dirty="0"/>
              <a:t>;</a:t>
            </a:r>
          </a:p>
          <a:p>
            <a:pPr marL="0" indent="0">
              <a:buFont typeface="Times New Roman" charset="0"/>
              <a:buNone/>
            </a:pPr>
            <a:r>
              <a:rPr lang="en-US" sz="1400" kern="0" dirty="0"/>
              <a:t>    std::</a:t>
            </a:r>
            <a:r>
              <a:rPr lang="en-US" sz="1400" kern="0" dirty="0" err="1"/>
              <a:t>condition_variable</a:t>
            </a:r>
            <a:r>
              <a:rPr lang="en-US" sz="1400" kern="0" dirty="0"/>
              <a:t> </a:t>
            </a:r>
            <a:r>
              <a:rPr lang="en-US" sz="1400" kern="0" dirty="0" err="1"/>
              <a:t>not_empty</a:t>
            </a:r>
            <a:r>
              <a:rPr lang="en-US" sz="1400" kern="0" dirty="0"/>
              <a:t>;</a:t>
            </a:r>
          </a:p>
          <a:p>
            <a:pPr marL="0" indent="0">
              <a:buFont typeface="Times New Roman" charset="0"/>
              <a:buNone/>
            </a:pPr>
            <a:r>
              <a:rPr lang="en-US" sz="1400" b="0" kern="0" dirty="0"/>
              <a:t>    </a:t>
            </a:r>
            <a:r>
              <a:rPr lang="en-US" sz="1400" b="0" kern="0" dirty="0" err="1"/>
              <a:t>BoundedBuffer</a:t>
            </a:r>
            <a:r>
              <a:rPr lang="en-US" sz="1400" b="0" kern="0" dirty="0"/>
              <a:t>(int capacity) : capacity(capacity), front(0), rear(0), count(0) {</a:t>
            </a:r>
          </a:p>
          <a:p>
            <a:pPr marL="0" indent="0">
              <a:buFont typeface="Times New Roman" charset="0"/>
              <a:buNone/>
            </a:pPr>
            <a:r>
              <a:rPr lang="en-US" sz="1400" b="0" kern="0" dirty="0"/>
              <a:t>        buffer = new int[capacity];</a:t>
            </a:r>
          </a:p>
          <a:p>
            <a:pPr marL="0" indent="0">
              <a:buFont typeface="Times New Roman" charset="0"/>
              <a:buNone/>
            </a:pPr>
            <a:r>
              <a:rPr lang="en-US" sz="1400" b="0" kern="0" dirty="0"/>
              <a:t>    }</a:t>
            </a:r>
          </a:p>
          <a:p>
            <a:pPr marL="0" indent="0">
              <a:buFont typeface="Times New Roman" charset="0"/>
              <a:buNone/>
            </a:pPr>
            <a:r>
              <a:rPr lang="en-US" sz="1400" b="0" kern="0" dirty="0"/>
              <a:t>    ~</a:t>
            </a:r>
            <a:r>
              <a:rPr lang="en-US" sz="1400" b="0" kern="0" dirty="0" err="1"/>
              <a:t>BoundedBuffer</a:t>
            </a:r>
            <a:r>
              <a:rPr lang="en-US" sz="1400" b="0" kern="0" dirty="0"/>
              <a:t>(){</a:t>
            </a:r>
          </a:p>
          <a:p>
            <a:pPr marL="0" indent="0">
              <a:buFont typeface="Times New Roman" charset="0"/>
              <a:buNone/>
            </a:pPr>
            <a:r>
              <a:rPr lang="en-US" sz="1400" b="0" kern="0" dirty="0"/>
              <a:t>        delete[] buffer;</a:t>
            </a:r>
          </a:p>
          <a:p>
            <a:pPr marL="0" indent="0">
              <a:buFont typeface="Times New Roman" charset="0"/>
              <a:buNone/>
            </a:pPr>
            <a:r>
              <a:rPr lang="en-US" sz="1400" b="0" kern="0" dirty="0"/>
              <a:t>    }</a:t>
            </a:r>
          </a:p>
        </p:txBody>
      </p:sp>
    </p:spTree>
    <p:extLst>
      <p:ext uri="{BB962C8B-B14F-4D97-AF65-F5344CB8AC3E}">
        <p14:creationId xmlns:p14="http://schemas.microsoft.com/office/powerpoint/2010/main" val="165699602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7898-CBAD-4608-9872-3491214BDDE8}"/>
              </a:ext>
            </a:extLst>
          </p:cNvPr>
          <p:cNvSpPr>
            <a:spLocks noGrp="1"/>
          </p:cNvSpPr>
          <p:nvPr>
            <p:ph type="title"/>
          </p:nvPr>
        </p:nvSpPr>
        <p:spPr>
          <a:xfrm>
            <a:off x="457200" y="152400"/>
            <a:ext cx="8226425" cy="1062038"/>
          </a:xfrm>
        </p:spPr>
        <p:txBody>
          <a:bodyPr/>
          <a:lstStyle/>
          <a:p>
            <a:r>
              <a:rPr lang="en-US" dirty="0"/>
              <a:t>Condition variables (2)</a:t>
            </a:r>
          </a:p>
        </p:txBody>
      </p:sp>
      <p:sp>
        <p:nvSpPr>
          <p:cNvPr id="3" name="Content Placeholder 2">
            <a:extLst>
              <a:ext uri="{FF2B5EF4-FFF2-40B4-BE49-F238E27FC236}">
                <a16:creationId xmlns:a16="http://schemas.microsoft.com/office/drawing/2014/main" id="{CAC36E3C-A4ED-4B35-81D2-4E5BCFE9CE4F}"/>
              </a:ext>
            </a:extLst>
          </p:cNvPr>
          <p:cNvSpPr>
            <a:spLocks noGrp="1"/>
          </p:cNvSpPr>
          <p:nvPr>
            <p:ph sz="half" idx="1"/>
          </p:nvPr>
        </p:nvSpPr>
        <p:spPr>
          <a:xfrm>
            <a:off x="531812" y="1447800"/>
            <a:ext cx="4192588" cy="4876800"/>
          </a:xfrm>
        </p:spPr>
        <p:txBody>
          <a:bodyPr/>
          <a:lstStyle/>
          <a:p>
            <a:pPr marL="0" indent="0">
              <a:buNone/>
            </a:pPr>
            <a:r>
              <a:rPr lang="en-US" sz="1400" b="0" dirty="0"/>
              <a:t>void deposit(int data){</a:t>
            </a:r>
          </a:p>
          <a:p>
            <a:pPr marL="0" indent="0">
              <a:buNone/>
            </a:pPr>
            <a:r>
              <a:rPr lang="en-US" sz="1400" b="0" dirty="0"/>
              <a:t>        </a:t>
            </a:r>
            <a:r>
              <a:rPr lang="en-US" sz="1400" dirty="0"/>
              <a:t>std::</a:t>
            </a:r>
            <a:r>
              <a:rPr lang="en-US" sz="1400" dirty="0" err="1"/>
              <a:t>unique_lock</a:t>
            </a:r>
            <a:r>
              <a:rPr lang="en-US" sz="1400" dirty="0"/>
              <a:t>&lt;std::mutex&gt; lock(mutex);</a:t>
            </a:r>
          </a:p>
          <a:p>
            <a:pPr marL="0" indent="0">
              <a:buNone/>
            </a:pPr>
            <a:r>
              <a:rPr lang="en-US" sz="1400" b="0" dirty="0"/>
              <a:t>        </a:t>
            </a:r>
            <a:r>
              <a:rPr lang="en-US" sz="1400" dirty="0" err="1"/>
              <a:t>not_full.wait</a:t>
            </a:r>
            <a:r>
              <a:rPr lang="en-US" sz="1400" dirty="0"/>
              <a:t>(lock, [this](){return count != capacity; });</a:t>
            </a:r>
          </a:p>
          <a:p>
            <a:pPr marL="0" indent="0">
              <a:buNone/>
            </a:pPr>
            <a:r>
              <a:rPr lang="en-US" sz="1400" b="0" dirty="0"/>
              <a:t>        buffer[rear] = data;</a:t>
            </a:r>
          </a:p>
          <a:p>
            <a:pPr marL="0" indent="0">
              <a:buNone/>
            </a:pPr>
            <a:r>
              <a:rPr lang="en-US" sz="1400" b="0" dirty="0"/>
              <a:t>        rear = (rear + 1) % capacity;</a:t>
            </a:r>
          </a:p>
          <a:p>
            <a:pPr marL="0" indent="0">
              <a:buNone/>
            </a:pPr>
            <a:r>
              <a:rPr lang="en-US" sz="1400" b="0" dirty="0"/>
              <a:t>        ++count;</a:t>
            </a:r>
          </a:p>
          <a:p>
            <a:pPr marL="0" indent="0">
              <a:buNone/>
            </a:pPr>
            <a:r>
              <a:rPr lang="en-US" sz="1400" b="0" dirty="0"/>
              <a:t>        </a:t>
            </a:r>
            <a:r>
              <a:rPr lang="en-US" sz="1400" dirty="0" err="1"/>
              <a:t>lock.unlock</a:t>
            </a:r>
            <a:r>
              <a:rPr lang="en-US" sz="1400" dirty="0"/>
              <a:t>();</a:t>
            </a:r>
          </a:p>
          <a:p>
            <a:pPr marL="0" indent="0">
              <a:buNone/>
            </a:pPr>
            <a:r>
              <a:rPr lang="en-US" sz="1400" dirty="0"/>
              <a:t>        </a:t>
            </a:r>
            <a:r>
              <a:rPr lang="en-US" sz="1400" dirty="0" err="1"/>
              <a:t>not_empty.notify_one</a:t>
            </a:r>
            <a:r>
              <a:rPr lang="en-US" sz="1400" dirty="0"/>
              <a:t>();</a:t>
            </a:r>
          </a:p>
          <a:p>
            <a:pPr marL="0" indent="0">
              <a:buNone/>
            </a:pPr>
            <a:r>
              <a:rPr lang="en-US" sz="1400" b="0" dirty="0"/>
              <a:t>    }</a:t>
            </a:r>
          </a:p>
        </p:txBody>
      </p:sp>
      <p:sp>
        <p:nvSpPr>
          <p:cNvPr id="4" name="Content Placeholder 2">
            <a:extLst>
              <a:ext uri="{FF2B5EF4-FFF2-40B4-BE49-F238E27FC236}">
                <a16:creationId xmlns:a16="http://schemas.microsoft.com/office/drawing/2014/main" id="{61986DEC-6745-42A6-9CEB-ECB0808FC35C}"/>
              </a:ext>
            </a:extLst>
          </p:cNvPr>
          <p:cNvSpPr txBox="1">
            <a:spLocks/>
          </p:cNvSpPr>
          <p:nvPr/>
        </p:nvSpPr>
        <p:spPr bwMode="auto">
          <a:xfrm>
            <a:off x="4724400" y="1447800"/>
            <a:ext cx="4192588"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0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9pPr>
          </a:lstStyle>
          <a:p>
            <a:pPr marL="0" indent="0">
              <a:buNone/>
            </a:pPr>
            <a:r>
              <a:rPr lang="en-US" sz="1400" b="0" kern="0" dirty="0"/>
              <a:t>     int fetch(){</a:t>
            </a:r>
          </a:p>
          <a:p>
            <a:pPr marL="0" indent="0">
              <a:buNone/>
            </a:pPr>
            <a:r>
              <a:rPr lang="en-US" sz="1400" b="0" kern="0" dirty="0"/>
              <a:t>        </a:t>
            </a:r>
            <a:r>
              <a:rPr lang="en-US" sz="1400" kern="0" dirty="0"/>
              <a:t>std::</a:t>
            </a:r>
            <a:r>
              <a:rPr lang="en-US" sz="1400" kern="0" dirty="0" err="1"/>
              <a:t>unique_lock</a:t>
            </a:r>
            <a:r>
              <a:rPr lang="en-US" sz="1400" kern="0" dirty="0"/>
              <a:t>&lt;std::mutex&gt; lock(mutex);</a:t>
            </a:r>
          </a:p>
          <a:p>
            <a:pPr marL="0" indent="0">
              <a:buNone/>
            </a:pPr>
            <a:r>
              <a:rPr lang="en-US" sz="1400" kern="0" dirty="0"/>
              <a:t>        </a:t>
            </a:r>
            <a:r>
              <a:rPr lang="en-US" sz="1400" kern="0" dirty="0" err="1"/>
              <a:t>not_empty.wait</a:t>
            </a:r>
            <a:r>
              <a:rPr lang="en-US" sz="1400" kern="0" dirty="0"/>
              <a:t>(lock, [this](){return count != 0;</a:t>
            </a:r>
            <a:r>
              <a:rPr lang="en-US" sz="1400" b="0" kern="0" dirty="0"/>
              <a:t> });</a:t>
            </a:r>
          </a:p>
          <a:p>
            <a:pPr marL="0" indent="0">
              <a:buNone/>
            </a:pPr>
            <a:r>
              <a:rPr lang="en-US" sz="1400" b="0" kern="0" dirty="0"/>
              <a:t>        int result = buffer[front];</a:t>
            </a:r>
          </a:p>
          <a:p>
            <a:pPr marL="0" indent="0">
              <a:buNone/>
            </a:pPr>
            <a:r>
              <a:rPr lang="en-US" sz="1400" b="0" kern="0" dirty="0"/>
              <a:t>        front = (front + 1) % capacity;</a:t>
            </a:r>
          </a:p>
          <a:p>
            <a:pPr marL="0" indent="0">
              <a:buNone/>
            </a:pPr>
            <a:r>
              <a:rPr lang="en-US" sz="1400" b="0" kern="0" dirty="0"/>
              <a:t>        --count;</a:t>
            </a:r>
          </a:p>
          <a:p>
            <a:pPr marL="0" indent="0">
              <a:buNone/>
            </a:pPr>
            <a:r>
              <a:rPr lang="en-US" sz="1400" b="0" kern="0" dirty="0"/>
              <a:t>        </a:t>
            </a:r>
            <a:r>
              <a:rPr lang="en-US" sz="1400" kern="0" dirty="0" err="1"/>
              <a:t>lock.unlock</a:t>
            </a:r>
            <a:r>
              <a:rPr lang="en-US" sz="1400" kern="0" dirty="0"/>
              <a:t>();</a:t>
            </a:r>
          </a:p>
          <a:p>
            <a:pPr marL="0" indent="0">
              <a:buNone/>
            </a:pPr>
            <a:r>
              <a:rPr lang="en-US" sz="1400" kern="0" dirty="0"/>
              <a:t>        </a:t>
            </a:r>
            <a:r>
              <a:rPr lang="en-US" sz="1400" kern="0" dirty="0" err="1"/>
              <a:t>not_full.notify_one</a:t>
            </a:r>
            <a:r>
              <a:rPr lang="en-US" sz="1400" kern="0" dirty="0"/>
              <a:t>();</a:t>
            </a:r>
          </a:p>
          <a:p>
            <a:pPr marL="0" indent="0">
              <a:buNone/>
            </a:pPr>
            <a:r>
              <a:rPr lang="en-US" sz="1400" b="0" kern="0" dirty="0"/>
              <a:t>        return result;</a:t>
            </a:r>
          </a:p>
          <a:p>
            <a:pPr marL="0" indent="0">
              <a:buNone/>
            </a:pPr>
            <a:r>
              <a:rPr lang="en-US" sz="1400" b="0" kern="0" dirty="0"/>
              <a:t>    }</a:t>
            </a:r>
          </a:p>
          <a:p>
            <a:pPr marL="0" indent="0">
              <a:buNone/>
            </a:pPr>
            <a:r>
              <a:rPr lang="en-US" sz="1400" b="0" kern="0" dirty="0"/>
              <a:t>};</a:t>
            </a:r>
          </a:p>
        </p:txBody>
      </p:sp>
    </p:spTree>
    <p:extLst>
      <p:ext uri="{BB962C8B-B14F-4D97-AF65-F5344CB8AC3E}">
        <p14:creationId xmlns:p14="http://schemas.microsoft.com/office/powerpoint/2010/main" val="519383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7898-CBAD-4608-9872-3491214BDDE8}"/>
              </a:ext>
            </a:extLst>
          </p:cNvPr>
          <p:cNvSpPr>
            <a:spLocks noGrp="1"/>
          </p:cNvSpPr>
          <p:nvPr>
            <p:ph type="title"/>
          </p:nvPr>
        </p:nvSpPr>
        <p:spPr>
          <a:xfrm>
            <a:off x="457200" y="152400"/>
            <a:ext cx="8226425" cy="1062038"/>
          </a:xfrm>
        </p:spPr>
        <p:txBody>
          <a:bodyPr/>
          <a:lstStyle/>
          <a:p>
            <a:r>
              <a:rPr lang="en-US" dirty="0"/>
              <a:t>Producer and </a:t>
            </a:r>
            <a:r>
              <a:rPr lang="en-US" dirty="0" err="1"/>
              <a:t>Comsumer</a:t>
            </a:r>
            <a:endParaRPr lang="en-US" dirty="0"/>
          </a:p>
        </p:txBody>
      </p:sp>
      <p:sp>
        <p:nvSpPr>
          <p:cNvPr id="3" name="Content Placeholder 2">
            <a:extLst>
              <a:ext uri="{FF2B5EF4-FFF2-40B4-BE49-F238E27FC236}">
                <a16:creationId xmlns:a16="http://schemas.microsoft.com/office/drawing/2014/main" id="{CAC36E3C-A4ED-4B35-81D2-4E5BCFE9CE4F}"/>
              </a:ext>
            </a:extLst>
          </p:cNvPr>
          <p:cNvSpPr>
            <a:spLocks noGrp="1"/>
          </p:cNvSpPr>
          <p:nvPr>
            <p:ph sz="half" idx="1"/>
          </p:nvPr>
        </p:nvSpPr>
        <p:spPr>
          <a:xfrm>
            <a:off x="531812" y="1447800"/>
            <a:ext cx="4344988" cy="5257800"/>
          </a:xfrm>
        </p:spPr>
        <p:txBody>
          <a:bodyPr/>
          <a:lstStyle/>
          <a:p>
            <a:pPr marL="0" indent="0">
              <a:buNone/>
            </a:pPr>
            <a:r>
              <a:rPr lang="en-US" sz="1400" b="0" dirty="0"/>
              <a:t>void consumer(int id, </a:t>
            </a:r>
            <a:r>
              <a:rPr lang="en-US" sz="1400" b="0" dirty="0" err="1"/>
              <a:t>BoundedBuffer</a:t>
            </a:r>
            <a:r>
              <a:rPr lang="en-US" sz="1400" b="0" dirty="0"/>
              <a:t>&amp; buffer){</a:t>
            </a:r>
          </a:p>
          <a:p>
            <a:pPr marL="0" indent="0">
              <a:buNone/>
            </a:pPr>
            <a:r>
              <a:rPr lang="en-US" sz="1400" b="0" dirty="0"/>
              <a:t>    for(int </a:t>
            </a:r>
            <a:r>
              <a:rPr lang="en-US" sz="1400" b="0" dirty="0" err="1"/>
              <a:t>i</a:t>
            </a:r>
            <a:r>
              <a:rPr lang="en-US" sz="1400" b="0" dirty="0"/>
              <a:t> = 0; </a:t>
            </a:r>
            <a:r>
              <a:rPr lang="en-US" sz="1400" b="0" dirty="0" err="1"/>
              <a:t>i</a:t>
            </a:r>
            <a:r>
              <a:rPr lang="en-US" sz="1400" b="0" dirty="0"/>
              <a:t> &lt; 50; ++</a:t>
            </a:r>
            <a:r>
              <a:rPr lang="en-US" sz="1400" b="0" dirty="0" err="1"/>
              <a:t>i</a:t>
            </a:r>
            <a:r>
              <a:rPr lang="en-US" sz="1400" b="0" dirty="0"/>
              <a:t>){</a:t>
            </a:r>
          </a:p>
          <a:p>
            <a:pPr marL="0" indent="0">
              <a:buNone/>
            </a:pPr>
            <a:r>
              <a:rPr lang="en-US" sz="1400" b="0" dirty="0"/>
              <a:t>        int value = </a:t>
            </a:r>
            <a:r>
              <a:rPr lang="en-US" sz="1400" b="0" dirty="0" err="1"/>
              <a:t>buffer.fetch</a:t>
            </a:r>
            <a:r>
              <a:rPr lang="en-US" sz="1400" b="0" dirty="0"/>
              <a:t>();</a:t>
            </a:r>
          </a:p>
          <a:p>
            <a:pPr marL="0" indent="0">
              <a:buNone/>
            </a:pPr>
            <a:r>
              <a:rPr lang="en-US" sz="1400" b="0" dirty="0"/>
              <a:t>        std::</a:t>
            </a:r>
            <a:r>
              <a:rPr lang="en-US" sz="1400" b="0" dirty="0" err="1"/>
              <a:t>cout</a:t>
            </a:r>
            <a:r>
              <a:rPr lang="en-US" sz="1400" b="0" dirty="0"/>
              <a:t> &lt;&lt; "Consumer " &lt;&lt; id &lt;&lt; " fetched " &lt;&lt; value &lt;&lt; std::</a:t>
            </a:r>
            <a:r>
              <a:rPr lang="en-US" sz="1400" b="0" dirty="0" err="1"/>
              <a:t>endl</a:t>
            </a:r>
            <a:r>
              <a:rPr lang="en-US" sz="1400" b="0" dirty="0"/>
              <a:t>; std::</a:t>
            </a:r>
            <a:r>
              <a:rPr lang="en-US" sz="1400" b="0" dirty="0" err="1"/>
              <a:t>this_thread</a:t>
            </a:r>
            <a:r>
              <a:rPr lang="en-US" sz="1400" b="0" dirty="0"/>
              <a:t>::</a:t>
            </a:r>
            <a:r>
              <a:rPr lang="en-US" sz="1400" b="0" dirty="0" err="1"/>
              <a:t>sleep_for</a:t>
            </a:r>
            <a:r>
              <a:rPr lang="en-US" sz="1400" b="0" dirty="0"/>
              <a:t>(std::chrono::milliseconds(250));</a:t>
            </a:r>
          </a:p>
          <a:p>
            <a:pPr marL="0" indent="0">
              <a:buNone/>
            </a:pPr>
            <a:r>
              <a:rPr lang="en-US" sz="1400" b="0" dirty="0"/>
              <a:t>    }</a:t>
            </a:r>
          </a:p>
          <a:p>
            <a:pPr marL="0" indent="0">
              <a:buNone/>
            </a:pPr>
            <a:r>
              <a:rPr lang="en-US" sz="1400" b="0" dirty="0"/>
              <a:t>}</a:t>
            </a:r>
          </a:p>
          <a:p>
            <a:pPr marL="0" indent="0">
              <a:buNone/>
            </a:pPr>
            <a:r>
              <a:rPr lang="en-US" sz="1400" b="0" dirty="0"/>
              <a:t>void producer(int id, </a:t>
            </a:r>
            <a:r>
              <a:rPr lang="en-US" sz="1400" b="0" dirty="0" err="1"/>
              <a:t>BoundedBuffer</a:t>
            </a:r>
            <a:r>
              <a:rPr lang="en-US" sz="1400" b="0" dirty="0"/>
              <a:t>&amp; buffer){</a:t>
            </a:r>
          </a:p>
          <a:p>
            <a:pPr marL="0" indent="0">
              <a:buNone/>
            </a:pPr>
            <a:r>
              <a:rPr lang="en-US" sz="1400" b="0" dirty="0"/>
              <a:t>    for(int </a:t>
            </a:r>
            <a:r>
              <a:rPr lang="en-US" sz="1400" b="0" dirty="0" err="1"/>
              <a:t>i</a:t>
            </a:r>
            <a:r>
              <a:rPr lang="en-US" sz="1400" b="0" dirty="0"/>
              <a:t> = 0; </a:t>
            </a:r>
            <a:r>
              <a:rPr lang="en-US" sz="1400" b="0" dirty="0" err="1"/>
              <a:t>i</a:t>
            </a:r>
            <a:r>
              <a:rPr lang="en-US" sz="1400" b="0" dirty="0"/>
              <a:t> &lt; 75; ++</a:t>
            </a:r>
            <a:r>
              <a:rPr lang="en-US" sz="1400" b="0" dirty="0" err="1"/>
              <a:t>i</a:t>
            </a:r>
            <a:r>
              <a:rPr lang="en-US" sz="1400" b="0" dirty="0"/>
              <a:t>){</a:t>
            </a:r>
          </a:p>
          <a:p>
            <a:pPr marL="0" indent="0">
              <a:buNone/>
            </a:pPr>
            <a:r>
              <a:rPr lang="en-US" sz="1400" b="0" dirty="0"/>
              <a:t>        </a:t>
            </a:r>
            <a:r>
              <a:rPr lang="en-US" sz="1400" b="0" dirty="0" err="1"/>
              <a:t>buffer.deposit</a:t>
            </a:r>
            <a:r>
              <a:rPr lang="en-US" sz="1400" b="0" dirty="0"/>
              <a:t>(</a:t>
            </a:r>
            <a:r>
              <a:rPr lang="en-US" sz="1400" b="0" dirty="0" err="1"/>
              <a:t>i</a:t>
            </a:r>
            <a:r>
              <a:rPr lang="en-US" sz="1400" b="0" dirty="0"/>
              <a:t>);</a:t>
            </a:r>
          </a:p>
          <a:p>
            <a:pPr marL="0" indent="0">
              <a:buNone/>
            </a:pPr>
            <a:r>
              <a:rPr lang="en-US" sz="1400" b="0" dirty="0"/>
              <a:t>        std::</a:t>
            </a:r>
            <a:r>
              <a:rPr lang="en-US" sz="1400" b="0" dirty="0" err="1"/>
              <a:t>cout</a:t>
            </a:r>
            <a:r>
              <a:rPr lang="en-US" sz="1400" b="0" dirty="0"/>
              <a:t> &lt;&lt; "Produced " &lt;&lt; id &lt;&lt; " produced " &lt;&lt; </a:t>
            </a:r>
            <a:r>
              <a:rPr lang="en-US" sz="1400" b="0" dirty="0" err="1"/>
              <a:t>i</a:t>
            </a:r>
            <a:r>
              <a:rPr lang="en-US" sz="1400" b="0" dirty="0"/>
              <a:t> &lt;&lt; std::</a:t>
            </a:r>
            <a:r>
              <a:rPr lang="en-US" sz="1400" b="0" dirty="0" err="1"/>
              <a:t>endl</a:t>
            </a:r>
            <a:r>
              <a:rPr lang="en-US" sz="1400" b="0" dirty="0"/>
              <a:t>;       std::</a:t>
            </a:r>
            <a:r>
              <a:rPr lang="en-US" sz="1400" b="0" dirty="0" err="1"/>
              <a:t>this_thread</a:t>
            </a:r>
            <a:r>
              <a:rPr lang="en-US" sz="1400" b="0" dirty="0"/>
              <a:t>::</a:t>
            </a:r>
            <a:r>
              <a:rPr lang="en-US" sz="1400" b="0" dirty="0" err="1"/>
              <a:t>sleep_for</a:t>
            </a:r>
            <a:r>
              <a:rPr lang="en-US" sz="1400" b="0" dirty="0"/>
              <a:t>(std::chrono::milliseconds(100));</a:t>
            </a:r>
          </a:p>
          <a:p>
            <a:pPr marL="0" indent="0">
              <a:buNone/>
            </a:pPr>
            <a:r>
              <a:rPr lang="en-US" sz="1400" b="0" dirty="0"/>
              <a:t>    }</a:t>
            </a:r>
          </a:p>
          <a:p>
            <a:pPr marL="0" indent="0">
              <a:buNone/>
            </a:pPr>
            <a:r>
              <a:rPr lang="en-US" sz="1400" b="0" dirty="0"/>
              <a:t>}</a:t>
            </a:r>
          </a:p>
        </p:txBody>
      </p:sp>
      <p:sp>
        <p:nvSpPr>
          <p:cNvPr id="4" name="Content Placeholder 2">
            <a:extLst>
              <a:ext uri="{FF2B5EF4-FFF2-40B4-BE49-F238E27FC236}">
                <a16:creationId xmlns:a16="http://schemas.microsoft.com/office/drawing/2014/main" id="{61986DEC-6745-42A6-9CEB-ECB0808FC35C}"/>
              </a:ext>
            </a:extLst>
          </p:cNvPr>
          <p:cNvSpPr txBox="1">
            <a:spLocks/>
          </p:cNvSpPr>
          <p:nvPr/>
        </p:nvSpPr>
        <p:spPr bwMode="auto">
          <a:xfrm>
            <a:off x="4953000" y="1447800"/>
            <a:ext cx="3963988"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0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9pPr>
          </a:lstStyle>
          <a:p>
            <a:pPr marL="0" indent="0">
              <a:buNone/>
            </a:pPr>
            <a:r>
              <a:rPr lang="en-US" sz="1400" b="0" kern="0" dirty="0"/>
              <a:t>int main(){</a:t>
            </a:r>
          </a:p>
          <a:p>
            <a:pPr marL="0" indent="0">
              <a:buNone/>
            </a:pPr>
            <a:r>
              <a:rPr lang="en-US" sz="1400" b="0" kern="0" dirty="0"/>
              <a:t>    </a:t>
            </a:r>
            <a:r>
              <a:rPr lang="en-US" sz="1400" b="0" kern="0" dirty="0" err="1"/>
              <a:t>BoundedBuffer</a:t>
            </a:r>
            <a:r>
              <a:rPr lang="en-US" sz="1400" b="0" kern="0" dirty="0"/>
              <a:t> buffer(200);</a:t>
            </a:r>
          </a:p>
          <a:p>
            <a:pPr marL="0" indent="0">
              <a:buNone/>
            </a:pPr>
            <a:endParaRPr lang="en-US" sz="1400" b="0" kern="0" dirty="0"/>
          </a:p>
          <a:p>
            <a:pPr marL="0" indent="0">
              <a:buNone/>
            </a:pPr>
            <a:r>
              <a:rPr lang="en-US" sz="1400" b="0" kern="0" dirty="0"/>
              <a:t>    std::thread c1(consumer, 0, std::ref(buffer));</a:t>
            </a:r>
          </a:p>
          <a:p>
            <a:pPr marL="0" indent="0">
              <a:buNone/>
            </a:pPr>
            <a:r>
              <a:rPr lang="en-US" sz="1400" b="0" kern="0" dirty="0"/>
              <a:t>    std::thread c2(consumer, 1, std::ref(buffer));</a:t>
            </a:r>
          </a:p>
          <a:p>
            <a:pPr marL="0" indent="0">
              <a:buNone/>
            </a:pPr>
            <a:r>
              <a:rPr lang="en-US" sz="1400" b="0" kern="0" dirty="0"/>
              <a:t>    std::thread c3(consumer, 2, std::ref(buffer));</a:t>
            </a:r>
          </a:p>
          <a:p>
            <a:pPr marL="0" indent="0">
              <a:buNone/>
            </a:pPr>
            <a:r>
              <a:rPr lang="en-US" sz="1400" b="0" kern="0" dirty="0"/>
              <a:t>    std::thread p1(producer, 0, std::ref(buffer));</a:t>
            </a:r>
          </a:p>
          <a:p>
            <a:pPr marL="0" indent="0">
              <a:buNone/>
            </a:pPr>
            <a:r>
              <a:rPr lang="en-US" sz="1400" b="0" kern="0" dirty="0"/>
              <a:t>    std::thread p2(producer, 1, std::ref(buffer));</a:t>
            </a:r>
          </a:p>
          <a:p>
            <a:pPr marL="0" indent="0">
              <a:buNone/>
            </a:pPr>
            <a:r>
              <a:rPr lang="en-US" sz="1400" b="0" kern="0" dirty="0"/>
              <a:t>    c1.join();</a:t>
            </a:r>
          </a:p>
          <a:p>
            <a:pPr marL="0" indent="0">
              <a:buNone/>
            </a:pPr>
            <a:r>
              <a:rPr lang="en-US" sz="1400" b="0" kern="0" dirty="0"/>
              <a:t>    c2.join();</a:t>
            </a:r>
          </a:p>
          <a:p>
            <a:pPr marL="0" indent="0">
              <a:buNone/>
            </a:pPr>
            <a:r>
              <a:rPr lang="en-US" sz="1400" b="0" kern="0" dirty="0"/>
              <a:t>    c3.join();</a:t>
            </a:r>
          </a:p>
          <a:p>
            <a:pPr marL="0" indent="0">
              <a:buNone/>
            </a:pPr>
            <a:r>
              <a:rPr lang="en-US" sz="1400" b="0" kern="0" dirty="0"/>
              <a:t>    p1.join();</a:t>
            </a:r>
          </a:p>
          <a:p>
            <a:pPr marL="0" indent="0">
              <a:buNone/>
            </a:pPr>
            <a:r>
              <a:rPr lang="en-US" sz="1400" b="0" kern="0" dirty="0"/>
              <a:t>    p2.join();</a:t>
            </a:r>
          </a:p>
          <a:p>
            <a:pPr marL="0" indent="0">
              <a:buNone/>
            </a:pPr>
            <a:r>
              <a:rPr lang="en-US" sz="1400" b="0" kern="0" dirty="0"/>
              <a:t>    return 0;</a:t>
            </a:r>
          </a:p>
          <a:p>
            <a:pPr marL="0" indent="0">
              <a:buNone/>
            </a:pPr>
            <a:r>
              <a:rPr lang="en-US" sz="1400" b="0" kern="0" dirty="0"/>
              <a:t>}</a:t>
            </a:r>
          </a:p>
        </p:txBody>
      </p:sp>
    </p:spTree>
    <p:extLst>
      <p:ext uri="{BB962C8B-B14F-4D97-AF65-F5344CB8AC3E}">
        <p14:creationId xmlns:p14="http://schemas.microsoft.com/office/powerpoint/2010/main" val="20749756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ChangeArrowheads="1"/>
          </p:cNvSpPr>
          <p:nvPr>
            <p:ph type="title"/>
          </p:nvPr>
        </p:nvSpPr>
        <p:spPr>
          <a:xfrm>
            <a:off x="457200" y="304800"/>
            <a:ext cx="8226425" cy="909638"/>
          </a:xfrm>
        </p:spPr>
        <p:txBody>
          <a:bodyPr/>
          <a:lstStyle/>
          <a:p>
            <a:r>
              <a:rPr lang="en-US" dirty="0">
                <a:latin typeface="Arial" charset="0"/>
                <a:ea typeface="ＭＳ Ｐゴシック" charset="0"/>
                <a:cs typeface="Arial" charset="0"/>
              </a:rPr>
              <a:t>Condition Variable Trap</a:t>
            </a:r>
          </a:p>
        </p:txBody>
      </p:sp>
      <p:sp>
        <p:nvSpPr>
          <p:cNvPr id="106498" name="Rectangle 3"/>
          <p:cNvSpPr>
            <a:spLocks noGrp="1" noChangeArrowheads="1"/>
          </p:cNvSpPr>
          <p:nvPr>
            <p:ph idx="1"/>
          </p:nvPr>
        </p:nvSpPr>
        <p:spPr/>
        <p:txBody>
          <a:bodyPr/>
          <a:lstStyle/>
          <a:p>
            <a:r>
              <a:rPr lang="en-US" sz="2000" dirty="0"/>
              <a:t>Lost wakeup</a:t>
            </a:r>
            <a:r>
              <a:rPr lang="en-US" sz="2000" b="0" dirty="0"/>
              <a:t>: The phenomenon of the lost wakeup is that the sender sends its notification before the receiver gets to its wait state. The consequence is that the notification is lost. The C++ standard describes condition variables as a simultaneous synchronization mechanism: "The </a:t>
            </a:r>
            <a:r>
              <a:rPr lang="en-US" sz="2000" b="0" dirty="0" err="1"/>
              <a:t>condition_variable</a:t>
            </a:r>
            <a:r>
              <a:rPr lang="en-US" sz="2000" b="0" dirty="0"/>
              <a:t> class is a synchronization primitive that can be used to block a thread, or multiple threads </a:t>
            </a:r>
            <a:r>
              <a:rPr lang="en-US" sz="2000" dirty="0"/>
              <a:t>at the same time</a:t>
            </a:r>
            <a:r>
              <a:rPr lang="en-US" sz="2000" b="0" dirty="0"/>
              <a:t>, ...". So the notification gets lost, and the receiver is waiting and waiting and ... .</a:t>
            </a:r>
          </a:p>
          <a:p>
            <a:r>
              <a:rPr lang="en-US" sz="2000" dirty="0"/>
              <a:t>Spurious wakeup</a:t>
            </a:r>
            <a:r>
              <a:rPr lang="en-US" sz="2000" b="0" dirty="0"/>
              <a:t>: It may happen that the receiver wakes up, although no notification happened. At a minimum </a:t>
            </a:r>
            <a:r>
              <a:rPr lang="en-US" sz="2000" b="0" dirty="0">
                <a:hlinkClick r:id="rId2"/>
              </a:rPr>
              <a:t>POSIX Threads</a:t>
            </a:r>
            <a:r>
              <a:rPr lang="en-US" sz="2000" b="0" dirty="0"/>
              <a:t> and the </a:t>
            </a:r>
            <a:r>
              <a:rPr lang="en-US" sz="2000" b="0" dirty="0">
                <a:hlinkClick r:id="rId3"/>
              </a:rPr>
              <a:t>Windows AP</a:t>
            </a:r>
            <a:r>
              <a:rPr lang="en-US" sz="2000" b="0" dirty="0"/>
              <a:t>I can be victims of these phenomena.</a:t>
            </a:r>
          </a:p>
          <a:p>
            <a:r>
              <a:rPr lang="en-US" sz="2000" dirty="0"/>
              <a:t>Don’t wait without a condition</a:t>
            </a:r>
          </a:p>
        </p:txBody>
      </p:sp>
      <p:sp>
        <p:nvSpPr>
          <p:cNvPr id="177155" name="TextBox 3"/>
          <p:cNvSpPr txBox="1">
            <a:spLocks noChangeArrowheads="1"/>
          </p:cNvSpPr>
          <p:nvPr/>
        </p:nvSpPr>
        <p:spPr bwMode="auto">
          <a:xfrm>
            <a:off x="52388" y="4006850"/>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endParaRPr lang="en-US" sz="1800">
              <a:solidFill>
                <a:srgbClr val="003367"/>
              </a:solidFill>
              <a:cs typeface="Arial" charset="0"/>
            </a:endParaRPr>
          </a:p>
        </p:txBody>
      </p:sp>
    </p:spTree>
    <p:extLst>
      <p:ext uri="{BB962C8B-B14F-4D97-AF65-F5344CB8AC3E}">
        <p14:creationId xmlns:p14="http://schemas.microsoft.com/office/powerpoint/2010/main" val="173921345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7898-CBAD-4608-9872-3491214BDDE8}"/>
              </a:ext>
            </a:extLst>
          </p:cNvPr>
          <p:cNvSpPr>
            <a:spLocks noGrp="1"/>
          </p:cNvSpPr>
          <p:nvPr>
            <p:ph type="title"/>
          </p:nvPr>
        </p:nvSpPr>
        <p:spPr>
          <a:xfrm>
            <a:off x="457200" y="152400"/>
            <a:ext cx="8226425" cy="1062038"/>
          </a:xfrm>
        </p:spPr>
        <p:txBody>
          <a:bodyPr/>
          <a:lstStyle/>
          <a:p>
            <a:r>
              <a:rPr lang="en-US" dirty="0"/>
              <a:t>Atomic Type</a:t>
            </a:r>
          </a:p>
        </p:txBody>
      </p:sp>
      <p:sp>
        <p:nvSpPr>
          <p:cNvPr id="7" name="Content Placeholder 6">
            <a:extLst>
              <a:ext uri="{FF2B5EF4-FFF2-40B4-BE49-F238E27FC236}">
                <a16:creationId xmlns:a16="http://schemas.microsoft.com/office/drawing/2014/main" id="{F94461DC-5839-492C-A1C8-2BEE4D807CE9}"/>
              </a:ext>
            </a:extLst>
          </p:cNvPr>
          <p:cNvSpPr>
            <a:spLocks noGrp="1"/>
          </p:cNvSpPr>
          <p:nvPr>
            <p:ph sz="half" idx="1"/>
          </p:nvPr>
        </p:nvSpPr>
        <p:spPr>
          <a:xfrm>
            <a:off x="457200" y="1447800"/>
            <a:ext cx="8001000" cy="4876800"/>
          </a:xfrm>
        </p:spPr>
        <p:txBody>
          <a:bodyPr/>
          <a:lstStyle/>
          <a:p>
            <a:r>
              <a:rPr lang="en-US" sz="1800" b="0" dirty="0"/>
              <a:t>The implementation is based on compare and exchange</a:t>
            </a:r>
          </a:p>
          <a:p>
            <a:endParaRPr lang="en-US" dirty="0"/>
          </a:p>
        </p:txBody>
      </p:sp>
      <p:sp>
        <p:nvSpPr>
          <p:cNvPr id="10" name="Content Placeholder 2">
            <a:extLst>
              <a:ext uri="{FF2B5EF4-FFF2-40B4-BE49-F238E27FC236}">
                <a16:creationId xmlns:a16="http://schemas.microsoft.com/office/drawing/2014/main" id="{0138ED54-F64E-402A-9C74-91B369343FA4}"/>
              </a:ext>
            </a:extLst>
          </p:cNvPr>
          <p:cNvSpPr txBox="1">
            <a:spLocks/>
          </p:cNvSpPr>
          <p:nvPr/>
        </p:nvSpPr>
        <p:spPr bwMode="auto">
          <a:xfrm>
            <a:off x="836612" y="2057400"/>
            <a:ext cx="3810000"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0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9pPr>
          </a:lstStyle>
          <a:p>
            <a:pPr marL="0" indent="0">
              <a:buFont typeface="Times New Roman" charset="0"/>
              <a:buNone/>
            </a:pPr>
            <a:r>
              <a:rPr lang="en-US" sz="1400" b="0" kern="0" dirty="0"/>
              <a:t>#include&lt; atomic&gt;</a:t>
            </a:r>
          </a:p>
          <a:p>
            <a:pPr marL="0" indent="0">
              <a:buFont typeface="Times New Roman" charset="0"/>
              <a:buNone/>
            </a:pPr>
            <a:r>
              <a:rPr lang="en-US" sz="1400" b="0" kern="0" dirty="0"/>
              <a:t>struct </a:t>
            </a:r>
            <a:r>
              <a:rPr lang="en-US" sz="1400" b="0" kern="0" dirty="0" err="1"/>
              <a:t>AtomicCounter</a:t>
            </a:r>
            <a:endParaRPr lang="en-US" sz="1400" b="0" kern="0" dirty="0"/>
          </a:p>
          <a:p>
            <a:pPr marL="0" indent="0">
              <a:buFont typeface="Times New Roman" charset="0"/>
              <a:buNone/>
            </a:pPr>
            <a:r>
              <a:rPr lang="en-US" sz="1400" b="0" kern="0" dirty="0"/>
              <a:t>{</a:t>
            </a:r>
          </a:p>
          <a:p>
            <a:pPr marL="0" indent="0">
              <a:buFont typeface="Times New Roman" charset="0"/>
              <a:buNone/>
            </a:pPr>
            <a:r>
              <a:rPr lang="en-US" sz="1400" b="0" kern="0" dirty="0"/>
              <a:t>    std::atomic&lt;int&gt; value;</a:t>
            </a:r>
          </a:p>
          <a:p>
            <a:pPr marL="0" indent="0">
              <a:buFont typeface="Times New Roman" charset="0"/>
              <a:buNone/>
            </a:pPr>
            <a:r>
              <a:rPr lang="en-US" sz="1400" b="0" kern="0" dirty="0"/>
              <a:t>    </a:t>
            </a:r>
            <a:r>
              <a:rPr lang="en-US" sz="1400" b="0" kern="0" dirty="0" err="1"/>
              <a:t>AtomicCounter</a:t>
            </a:r>
            <a:r>
              <a:rPr lang="en-US" sz="1400" b="0" kern="0" dirty="0"/>
              <a:t>(int </a:t>
            </a:r>
            <a:r>
              <a:rPr lang="en-US" sz="1400" b="0" kern="0" dirty="0" err="1"/>
              <a:t>init_val</a:t>
            </a:r>
            <a:r>
              <a:rPr lang="en-US" sz="1400" b="0" kern="0" dirty="0"/>
              <a:t>)   {   </a:t>
            </a:r>
          </a:p>
          <a:p>
            <a:pPr marL="0" indent="0">
              <a:buFont typeface="Times New Roman" charset="0"/>
              <a:buNone/>
            </a:pPr>
            <a:r>
              <a:rPr lang="en-US" sz="1400" b="0" kern="0" dirty="0"/>
              <a:t>        </a:t>
            </a:r>
            <a:r>
              <a:rPr lang="en-US" sz="1400" b="0" kern="0" dirty="0" err="1"/>
              <a:t>value.store</a:t>
            </a:r>
            <a:r>
              <a:rPr lang="en-US" sz="1400" b="0" kern="0" dirty="0"/>
              <a:t>(</a:t>
            </a:r>
            <a:r>
              <a:rPr lang="en-US" sz="1400" b="0" kern="0" dirty="0" err="1"/>
              <a:t>init_val</a:t>
            </a:r>
            <a:r>
              <a:rPr lang="en-US" sz="1400" b="0" kern="0" dirty="0"/>
              <a:t>);    </a:t>
            </a:r>
          </a:p>
          <a:p>
            <a:pPr marL="0" indent="0">
              <a:buFont typeface="Times New Roman" charset="0"/>
              <a:buNone/>
            </a:pPr>
            <a:r>
              <a:rPr lang="en-US" sz="1400" b="0" kern="0" dirty="0"/>
              <a:t>    }</a:t>
            </a:r>
          </a:p>
          <a:p>
            <a:pPr marL="0" indent="0">
              <a:buFont typeface="Times New Roman" charset="0"/>
              <a:buNone/>
            </a:pPr>
            <a:r>
              <a:rPr lang="en-US" sz="1400" b="0" kern="0" dirty="0"/>
              <a:t>    int increment()    {  </a:t>
            </a:r>
          </a:p>
          <a:p>
            <a:pPr marL="0" indent="0">
              <a:buFont typeface="Times New Roman" charset="0"/>
              <a:buNone/>
            </a:pPr>
            <a:r>
              <a:rPr lang="en-US" sz="1400" b="0" kern="0" dirty="0"/>
              <a:t>        return ++value;     </a:t>
            </a:r>
          </a:p>
          <a:p>
            <a:pPr marL="0" indent="0">
              <a:buFont typeface="Times New Roman" charset="0"/>
              <a:buNone/>
            </a:pPr>
            <a:r>
              <a:rPr lang="en-US" sz="1400" b="0" kern="0" dirty="0"/>
              <a:t>    };</a:t>
            </a:r>
          </a:p>
          <a:p>
            <a:pPr marL="0" indent="0">
              <a:buFont typeface="Times New Roman" charset="0"/>
              <a:buNone/>
            </a:pPr>
            <a:r>
              <a:rPr lang="en-US" sz="1400" b="0" kern="0" dirty="0"/>
              <a:t>    int decrement()    {  </a:t>
            </a:r>
          </a:p>
          <a:p>
            <a:pPr marL="0" indent="0">
              <a:buFont typeface="Times New Roman" charset="0"/>
              <a:buNone/>
            </a:pPr>
            <a:r>
              <a:rPr lang="en-US" sz="1400" b="0" kern="0" dirty="0"/>
              <a:t>        return --value;    </a:t>
            </a:r>
          </a:p>
          <a:p>
            <a:pPr marL="0" indent="0">
              <a:buFont typeface="Times New Roman" charset="0"/>
              <a:buNone/>
            </a:pPr>
            <a:r>
              <a:rPr lang="en-US" sz="1400" b="0" kern="0" dirty="0"/>
              <a:t>    };</a:t>
            </a:r>
          </a:p>
        </p:txBody>
      </p:sp>
      <p:sp>
        <p:nvSpPr>
          <p:cNvPr id="11" name="Content Placeholder 2">
            <a:extLst>
              <a:ext uri="{FF2B5EF4-FFF2-40B4-BE49-F238E27FC236}">
                <a16:creationId xmlns:a16="http://schemas.microsoft.com/office/drawing/2014/main" id="{A0F735FF-9A8B-45B5-AF03-11912BB88E91}"/>
              </a:ext>
            </a:extLst>
          </p:cNvPr>
          <p:cNvSpPr txBox="1">
            <a:spLocks/>
          </p:cNvSpPr>
          <p:nvPr/>
        </p:nvSpPr>
        <p:spPr bwMode="auto">
          <a:xfrm>
            <a:off x="4575713" y="2057400"/>
            <a:ext cx="3810000"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0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9pPr>
          </a:lstStyle>
          <a:p>
            <a:pPr marL="0" indent="0">
              <a:buNone/>
            </a:pPr>
            <a:r>
              <a:rPr lang="en-US" sz="1400" b="0" dirty="0"/>
              <a:t>    int get()  {  </a:t>
            </a:r>
          </a:p>
          <a:p>
            <a:pPr marL="0" indent="0">
              <a:buNone/>
            </a:pPr>
            <a:r>
              <a:rPr lang="en-US" sz="1400" b="0" dirty="0"/>
              <a:t>        return </a:t>
            </a:r>
            <a:r>
              <a:rPr lang="en-US" sz="1400" b="0" dirty="0" err="1"/>
              <a:t>value.load</a:t>
            </a:r>
            <a:r>
              <a:rPr lang="en-US" sz="1400" b="0" dirty="0"/>
              <a:t>();   </a:t>
            </a:r>
          </a:p>
          <a:p>
            <a:pPr marL="0" indent="0">
              <a:buNone/>
            </a:pPr>
            <a:r>
              <a:rPr lang="en-US" sz="1400" b="0" dirty="0"/>
              <a:t>    };</a:t>
            </a:r>
          </a:p>
          <a:p>
            <a:pPr marL="0" indent="0">
              <a:buNone/>
            </a:pPr>
            <a:r>
              <a:rPr lang="en-US" sz="1400" b="0" dirty="0"/>
              <a:t>    int exchange(int v)   {  </a:t>
            </a:r>
          </a:p>
          <a:p>
            <a:pPr marL="0" indent="0">
              <a:buNone/>
            </a:pPr>
            <a:r>
              <a:rPr lang="en-US" sz="1400" b="0" dirty="0"/>
              <a:t>        return </a:t>
            </a:r>
            <a:r>
              <a:rPr lang="en-US" sz="1400" b="0" dirty="0" err="1"/>
              <a:t>value.exchange</a:t>
            </a:r>
            <a:r>
              <a:rPr lang="en-US" sz="1400" b="0" dirty="0"/>
              <a:t>(v);</a:t>
            </a:r>
          </a:p>
          <a:p>
            <a:pPr marL="0" indent="0">
              <a:buNone/>
            </a:pPr>
            <a:r>
              <a:rPr lang="en-US" sz="1400" b="0" dirty="0"/>
              <a:t>    };</a:t>
            </a:r>
          </a:p>
          <a:p>
            <a:pPr marL="0" indent="0">
              <a:buNone/>
            </a:pPr>
            <a:r>
              <a:rPr lang="en-US" sz="1400" b="0" dirty="0"/>
              <a:t>};</a:t>
            </a:r>
            <a:endParaRPr lang="en-US" sz="1400" b="0" kern="0" dirty="0"/>
          </a:p>
        </p:txBody>
      </p:sp>
    </p:spTree>
    <p:extLst>
      <p:ext uri="{BB962C8B-B14F-4D97-AF65-F5344CB8AC3E}">
        <p14:creationId xmlns:p14="http://schemas.microsoft.com/office/powerpoint/2010/main" val="26839635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7898-CBAD-4608-9872-3491214BDDE8}"/>
              </a:ext>
            </a:extLst>
          </p:cNvPr>
          <p:cNvSpPr>
            <a:spLocks noGrp="1"/>
          </p:cNvSpPr>
          <p:nvPr>
            <p:ph type="title"/>
          </p:nvPr>
        </p:nvSpPr>
        <p:spPr>
          <a:xfrm>
            <a:off x="457200" y="152400"/>
            <a:ext cx="8226425" cy="1062038"/>
          </a:xfrm>
        </p:spPr>
        <p:txBody>
          <a:bodyPr/>
          <a:lstStyle/>
          <a:p>
            <a:r>
              <a:rPr lang="en-US" dirty="0"/>
              <a:t>Benchmark</a:t>
            </a:r>
          </a:p>
        </p:txBody>
      </p:sp>
      <p:pic>
        <p:nvPicPr>
          <p:cNvPr id="277506" name="Picture 2" descr="C++11 Synchronization Benchmark Result">
            <a:extLst>
              <a:ext uri="{FF2B5EF4-FFF2-40B4-BE49-F238E27FC236}">
                <a16:creationId xmlns:a16="http://schemas.microsoft.com/office/drawing/2014/main" id="{B8DEF120-F68A-427E-A50B-44392B4F27E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7315200" cy="5140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9423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7898-CBAD-4608-9872-3491214BDDE8}"/>
              </a:ext>
            </a:extLst>
          </p:cNvPr>
          <p:cNvSpPr>
            <a:spLocks noGrp="1"/>
          </p:cNvSpPr>
          <p:nvPr>
            <p:ph type="title"/>
          </p:nvPr>
        </p:nvSpPr>
        <p:spPr>
          <a:xfrm>
            <a:off x="457200" y="152400"/>
            <a:ext cx="8226425" cy="1062038"/>
          </a:xfrm>
        </p:spPr>
        <p:txBody>
          <a:bodyPr/>
          <a:lstStyle/>
          <a:p>
            <a:r>
              <a:rPr lang="en-US" dirty="0"/>
              <a:t>Future</a:t>
            </a:r>
          </a:p>
        </p:txBody>
      </p:sp>
      <p:sp>
        <p:nvSpPr>
          <p:cNvPr id="3" name="Content Placeholder 2">
            <a:extLst>
              <a:ext uri="{FF2B5EF4-FFF2-40B4-BE49-F238E27FC236}">
                <a16:creationId xmlns:a16="http://schemas.microsoft.com/office/drawing/2014/main" id="{7C7ADB93-EE23-4D82-A4FE-B3C5CACCD002}"/>
              </a:ext>
            </a:extLst>
          </p:cNvPr>
          <p:cNvSpPr>
            <a:spLocks noGrp="1"/>
          </p:cNvSpPr>
          <p:nvPr>
            <p:ph sz="half" idx="1"/>
          </p:nvPr>
        </p:nvSpPr>
        <p:spPr>
          <a:xfrm>
            <a:off x="457200" y="1447800"/>
            <a:ext cx="8077200" cy="4876800"/>
          </a:xfrm>
        </p:spPr>
        <p:txBody>
          <a:bodyPr/>
          <a:lstStyle/>
          <a:p>
            <a:r>
              <a:rPr lang="en-US" sz="1800" b="0" dirty="0"/>
              <a:t>Future is how C++ implement async task</a:t>
            </a:r>
          </a:p>
        </p:txBody>
      </p:sp>
      <p:sp>
        <p:nvSpPr>
          <p:cNvPr id="5" name="Content Placeholder 2">
            <a:extLst>
              <a:ext uri="{FF2B5EF4-FFF2-40B4-BE49-F238E27FC236}">
                <a16:creationId xmlns:a16="http://schemas.microsoft.com/office/drawing/2014/main" id="{3C42CEAA-8212-4690-A5C2-8C6A86C922FA}"/>
              </a:ext>
            </a:extLst>
          </p:cNvPr>
          <p:cNvSpPr txBox="1">
            <a:spLocks/>
          </p:cNvSpPr>
          <p:nvPr/>
        </p:nvSpPr>
        <p:spPr bwMode="auto">
          <a:xfrm>
            <a:off x="836612" y="2057400"/>
            <a:ext cx="3810000" cy="4500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0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9pPr>
          </a:lstStyle>
          <a:p>
            <a:pPr marL="0" indent="0">
              <a:buNone/>
            </a:pPr>
            <a:r>
              <a:rPr lang="en-US" sz="1400" b="0" kern="0" dirty="0"/>
              <a:t>##include &lt;thread&gt;</a:t>
            </a:r>
          </a:p>
          <a:p>
            <a:pPr marL="0" indent="0">
              <a:buNone/>
            </a:pPr>
            <a:r>
              <a:rPr lang="en-US" sz="1400" b="0" kern="0" dirty="0"/>
              <a:t>#include &lt;future&gt;</a:t>
            </a:r>
          </a:p>
          <a:p>
            <a:pPr marL="0" indent="0">
              <a:buNone/>
            </a:pPr>
            <a:r>
              <a:rPr lang="en-US" sz="1400" b="0" kern="0" dirty="0"/>
              <a:t>#include &lt;iostream&gt;</a:t>
            </a:r>
          </a:p>
          <a:p>
            <a:pPr marL="0" indent="0">
              <a:buNone/>
            </a:pPr>
            <a:r>
              <a:rPr lang="en-US" sz="1400" b="0" kern="0" dirty="0"/>
              <a:t>#include &lt;chrono&gt;</a:t>
            </a:r>
          </a:p>
          <a:p>
            <a:pPr marL="0" indent="0">
              <a:buNone/>
            </a:pPr>
            <a:r>
              <a:rPr lang="en-US" sz="1400" b="0" kern="0" dirty="0"/>
              <a:t>#include &lt;vector&gt;</a:t>
            </a:r>
          </a:p>
          <a:p>
            <a:pPr marL="0" indent="0">
              <a:buNone/>
            </a:pPr>
            <a:r>
              <a:rPr lang="en-US" sz="1400" b="0" kern="0" dirty="0"/>
              <a:t>int main(){</a:t>
            </a:r>
          </a:p>
          <a:p>
            <a:pPr marL="0" indent="0">
              <a:buNone/>
            </a:pPr>
            <a:r>
              <a:rPr lang="en-US" sz="1400" b="0" kern="0" dirty="0"/>
              <a:t>    std::vector&lt;std::future&lt;</a:t>
            </a:r>
            <a:r>
              <a:rPr lang="en-US" sz="1400" b="0" kern="0" dirty="0" err="1"/>
              <a:t>size_t</a:t>
            </a:r>
            <a:r>
              <a:rPr lang="en-US" sz="1400" b="0" kern="0" dirty="0"/>
              <a:t>&gt;&gt; futures;</a:t>
            </a:r>
          </a:p>
          <a:p>
            <a:pPr marL="0" indent="0">
              <a:buNone/>
            </a:pPr>
            <a:endParaRPr lang="en-US" sz="1400" b="0" kern="0" dirty="0"/>
          </a:p>
          <a:p>
            <a:pPr marL="0" indent="0">
              <a:buNone/>
            </a:pPr>
            <a:r>
              <a:rPr lang="en-US" sz="1400" b="0" kern="0" dirty="0"/>
              <a:t>    </a:t>
            </a:r>
          </a:p>
        </p:txBody>
      </p:sp>
      <p:sp>
        <p:nvSpPr>
          <p:cNvPr id="6" name="Content Placeholder 2">
            <a:extLst>
              <a:ext uri="{FF2B5EF4-FFF2-40B4-BE49-F238E27FC236}">
                <a16:creationId xmlns:a16="http://schemas.microsoft.com/office/drawing/2014/main" id="{24E33F77-FF31-4DCB-8AB6-8CDC2BDBD1A9}"/>
              </a:ext>
            </a:extLst>
          </p:cNvPr>
          <p:cNvSpPr txBox="1">
            <a:spLocks/>
          </p:cNvSpPr>
          <p:nvPr/>
        </p:nvSpPr>
        <p:spPr bwMode="auto">
          <a:xfrm>
            <a:off x="4575712" y="2057400"/>
            <a:ext cx="3882487"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0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9pPr>
          </a:lstStyle>
          <a:p>
            <a:pPr marL="0" indent="0">
              <a:buNone/>
            </a:pPr>
            <a:r>
              <a:rPr lang="en-US" sz="1400" b="0" kern="0" dirty="0"/>
              <a:t>    for (</a:t>
            </a:r>
            <a:r>
              <a:rPr lang="en-US" sz="1400" b="0" kern="0" dirty="0" err="1"/>
              <a:t>size_t</a:t>
            </a:r>
            <a:r>
              <a:rPr lang="en-US" sz="1400" b="0" kern="0" dirty="0"/>
              <a:t> </a:t>
            </a:r>
            <a:r>
              <a:rPr lang="en-US" sz="1400" b="0" kern="0" dirty="0" err="1"/>
              <a:t>i</a:t>
            </a:r>
            <a:r>
              <a:rPr lang="en-US" sz="1400" b="0" kern="0" dirty="0"/>
              <a:t> = 0; </a:t>
            </a:r>
            <a:r>
              <a:rPr lang="en-US" sz="1400" b="0" kern="0" dirty="0" err="1"/>
              <a:t>i</a:t>
            </a:r>
            <a:r>
              <a:rPr lang="en-US" sz="1400" b="0" kern="0" dirty="0"/>
              <a:t> &lt; 10; ++</a:t>
            </a:r>
            <a:r>
              <a:rPr lang="en-US" sz="1400" b="0" kern="0" dirty="0" err="1"/>
              <a:t>i</a:t>
            </a:r>
            <a:r>
              <a:rPr lang="en-US" sz="1400" b="0" kern="0" dirty="0"/>
              <a:t>) {            </a:t>
            </a:r>
            <a:r>
              <a:rPr lang="en-US" sz="1400" b="0" kern="0" dirty="0" err="1"/>
              <a:t>futures.emplace_back</a:t>
            </a:r>
            <a:r>
              <a:rPr lang="en-US" sz="1400" b="0" kern="0" dirty="0"/>
              <a:t>(std::async(std::launch::async, [](</a:t>
            </a:r>
            <a:r>
              <a:rPr lang="en-US" sz="1400" b="0" kern="0" dirty="0" err="1"/>
              <a:t>size_t</a:t>
            </a:r>
            <a:r>
              <a:rPr lang="en-US" sz="1400" b="0" kern="0" dirty="0"/>
              <a:t> param) {           std::</a:t>
            </a:r>
            <a:r>
              <a:rPr lang="en-US" sz="1400" b="0" kern="0" dirty="0" err="1"/>
              <a:t>this_thread</a:t>
            </a:r>
            <a:r>
              <a:rPr lang="en-US" sz="1400" b="0" kern="0" dirty="0"/>
              <a:t>::</a:t>
            </a:r>
            <a:r>
              <a:rPr lang="en-US" sz="1400" b="0" kern="0" dirty="0" err="1"/>
              <a:t>sleep_for</a:t>
            </a:r>
            <a:r>
              <a:rPr lang="en-US" sz="1400" b="0" kern="0" dirty="0"/>
              <a:t>(std::chrono::seconds(param));</a:t>
            </a:r>
          </a:p>
          <a:p>
            <a:pPr marL="0" indent="0">
              <a:buNone/>
            </a:pPr>
            <a:r>
              <a:rPr lang="en-US" sz="1400" b="0" kern="0" dirty="0"/>
              <a:t>            return param;</a:t>
            </a:r>
          </a:p>
          <a:p>
            <a:pPr marL="0" indent="0">
              <a:buNone/>
            </a:pPr>
            <a:r>
              <a:rPr lang="en-US" sz="1400" b="0" kern="0" dirty="0"/>
              <a:t>        }, </a:t>
            </a:r>
            <a:r>
              <a:rPr lang="en-US" sz="1400" b="0" kern="0" dirty="0" err="1"/>
              <a:t>i</a:t>
            </a:r>
            <a:r>
              <a:rPr lang="en-US" sz="1400" b="0" kern="0" dirty="0"/>
              <a:t>));</a:t>
            </a:r>
          </a:p>
          <a:p>
            <a:pPr marL="0" indent="0">
              <a:buNone/>
            </a:pPr>
            <a:r>
              <a:rPr lang="en-US" sz="1400" b="0" kern="0" dirty="0"/>
              <a:t>    }</a:t>
            </a:r>
          </a:p>
          <a:p>
            <a:pPr marL="0" indent="0">
              <a:buNone/>
            </a:pPr>
            <a:r>
              <a:rPr lang="en-US" sz="1400" b="0" kern="0" dirty="0"/>
              <a:t>    std::</a:t>
            </a:r>
            <a:r>
              <a:rPr lang="en-US" sz="1400" b="0" kern="0" dirty="0" err="1"/>
              <a:t>cout</a:t>
            </a:r>
            <a:r>
              <a:rPr lang="en-US" sz="1400" b="0" kern="0" dirty="0"/>
              <a:t> &lt;&lt; "Start querying" &lt;&lt; std::</a:t>
            </a:r>
            <a:r>
              <a:rPr lang="en-US" sz="1400" b="0" kern="0" dirty="0" err="1"/>
              <a:t>endl</a:t>
            </a:r>
            <a:r>
              <a:rPr lang="en-US" sz="1400" b="0" kern="0" dirty="0"/>
              <a:t>;</a:t>
            </a:r>
          </a:p>
          <a:p>
            <a:pPr marL="0" indent="0">
              <a:buNone/>
            </a:pPr>
            <a:r>
              <a:rPr lang="en-US" sz="1400" b="0" kern="0" dirty="0"/>
              <a:t>    for (auto &amp;future : futures) {</a:t>
            </a:r>
          </a:p>
          <a:p>
            <a:pPr marL="0" indent="0">
              <a:buNone/>
            </a:pPr>
            <a:r>
              <a:rPr lang="en-US" sz="1400" b="0" kern="0" dirty="0"/>
              <a:t>      std::</a:t>
            </a:r>
            <a:r>
              <a:rPr lang="en-US" sz="1400" b="0" kern="0" dirty="0" err="1"/>
              <a:t>cout</a:t>
            </a:r>
            <a:r>
              <a:rPr lang="en-US" sz="1400" b="0" kern="0" dirty="0"/>
              <a:t> &lt;&lt; </a:t>
            </a:r>
            <a:r>
              <a:rPr lang="en-US" sz="1400" b="0" kern="0" dirty="0" err="1"/>
              <a:t>future.get</a:t>
            </a:r>
            <a:r>
              <a:rPr lang="en-US" sz="1400" b="0" kern="0" dirty="0"/>
              <a:t>() &lt;&lt; std::</a:t>
            </a:r>
            <a:r>
              <a:rPr lang="en-US" sz="1400" b="0" kern="0" dirty="0" err="1"/>
              <a:t>endl</a:t>
            </a:r>
            <a:r>
              <a:rPr lang="en-US" sz="1400" b="0" kern="0" dirty="0"/>
              <a:t>;</a:t>
            </a:r>
          </a:p>
          <a:p>
            <a:pPr marL="0" indent="0">
              <a:buNone/>
            </a:pPr>
            <a:r>
              <a:rPr lang="en-US" sz="1400" b="0" kern="0" dirty="0"/>
              <a:t>    }</a:t>
            </a:r>
          </a:p>
          <a:p>
            <a:pPr marL="0" indent="0">
              <a:buNone/>
            </a:pPr>
            <a:r>
              <a:rPr lang="en-US" sz="1400" b="0" kern="0" dirty="0"/>
              <a:t>    return 0;</a:t>
            </a:r>
          </a:p>
          <a:p>
            <a:pPr marL="0" indent="0">
              <a:buNone/>
            </a:pPr>
            <a:r>
              <a:rPr lang="en-US" sz="1400" b="0" kern="0" dirty="0"/>
              <a:t>}</a:t>
            </a:r>
          </a:p>
        </p:txBody>
      </p:sp>
    </p:spTree>
    <p:extLst>
      <p:ext uri="{BB962C8B-B14F-4D97-AF65-F5344CB8AC3E}">
        <p14:creationId xmlns:p14="http://schemas.microsoft.com/office/powerpoint/2010/main" val="97807054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7898-CBAD-4608-9872-3491214BDDE8}"/>
              </a:ext>
            </a:extLst>
          </p:cNvPr>
          <p:cNvSpPr>
            <a:spLocks noGrp="1"/>
          </p:cNvSpPr>
          <p:nvPr>
            <p:ph type="title"/>
          </p:nvPr>
        </p:nvSpPr>
        <p:spPr>
          <a:xfrm>
            <a:off x="457200" y="152400"/>
            <a:ext cx="8226425" cy="1062038"/>
          </a:xfrm>
        </p:spPr>
        <p:txBody>
          <a:bodyPr/>
          <a:lstStyle/>
          <a:p>
            <a:r>
              <a:rPr lang="en-US" dirty="0"/>
              <a:t>Future and Promise</a:t>
            </a:r>
          </a:p>
        </p:txBody>
      </p:sp>
      <p:sp>
        <p:nvSpPr>
          <p:cNvPr id="3" name="Content Placeholder 2">
            <a:extLst>
              <a:ext uri="{FF2B5EF4-FFF2-40B4-BE49-F238E27FC236}">
                <a16:creationId xmlns:a16="http://schemas.microsoft.com/office/drawing/2014/main" id="{7C7ADB93-EE23-4D82-A4FE-B3C5CACCD002}"/>
              </a:ext>
            </a:extLst>
          </p:cNvPr>
          <p:cNvSpPr>
            <a:spLocks noGrp="1"/>
          </p:cNvSpPr>
          <p:nvPr>
            <p:ph sz="half" idx="1"/>
          </p:nvPr>
        </p:nvSpPr>
        <p:spPr>
          <a:xfrm>
            <a:off x="457200" y="1447800"/>
            <a:ext cx="8077200" cy="4876800"/>
          </a:xfrm>
        </p:spPr>
        <p:txBody>
          <a:bodyPr/>
          <a:lstStyle/>
          <a:p>
            <a:r>
              <a:rPr lang="en-US" sz="1800" b="0" dirty="0"/>
              <a:t>Future and Promise allow you access shared data between threads</a:t>
            </a:r>
          </a:p>
        </p:txBody>
      </p:sp>
      <p:sp>
        <p:nvSpPr>
          <p:cNvPr id="5" name="Content Placeholder 2">
            <a:extLst>
              <a:ext uri="{FF2B5EF4-FFF2-40B4-BE49-F238E27FC236}">
                <a16:creationId xmlns:a16="http://schemas.microsoft.com/office/drawing/2014/main" id="{3C42CEAA-8212-4690-A5C2-8C6A86C922FA}"/>
              </a:ext>
            </a:extLst>
          </p:cNvPr>
          <p:cNvSpPr txBox="1">
            <a:spLocks/>
          </p:cNvSpPr>
          <p:nvPr/>
        </p:nvSpPr>
        <p:spPr bwMode="auto">
          <a:xfrm>
            <a:off x="836612" y="2057400"/>
            <a:ext cx="3810000" cy="4500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0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9pPr>
          </a:lstStyle>
          <a:p>
            <a:pPr marL="0" indent="0">
              <a:buNone/>
            </a:pPr>
            <a:r>
              <a:rPr lang="en-US" sz="1400" b="0" kern="0" dirty="0"/>
              <a:t>#include &lt;iostream&gt;</a:t>
            </a:r>
          </a:p>
          <a:p>
            <a:pPr marL="0" indent="0">
              <a:buNone/>
            </a:pPr>
            <a:r>
              <a:rPr lang="en-US" sz="1400" b="0" kern="0" dirty="0"/>
              <a:t>#include &lt;thread&gt;</a:t>
            </a:r>
          </a:p>
          <a:p>
            <a:pPr marL="0" indent="0">
              <a:buNone/>
            </a:pPr>
            <a:r>
              <a:rPr lang="en-US" sz="1400" b="0" kern="0" dirty="0"/>
              <a:t>#include &lt;future&gt;</a:t>
            </a:r>
          </a:p>
          <a:p>
            <a:pPr marL="0" indent="0">
              <a:buNone/>
            </a:pPr>
            <a:r>
              <a:rPr lang="en-US" sz="1400" b="0" kern="0" dirty="0"/>
              <a:t> </a:t>
            </a:r>
          </a:p>
          <a:p>
            <a:pPr marL="0" indent="0">
              <a:buNone/>
            </a:pPr>
            <a:r>
              <a:rPr lang="en-US" sz="1400" b="0" kern="0" dirty="0"/>
              <a:t>void </a:t>
            </a:r>
            <a:r>
              <a:rPr lang="en-US" sz="1400" b="0" kern="0" dirty="0" err="1"/>
              <a:t>initiazer</a:t>
            </a:r>
            <a:r>
              <a:rPr lang="en-US" sz="1400" b="0" kern="0" dirty="0"/>
              <a:t>(std::promise&lt;int&gt; * </a:t>
            </a:r>
            <a:r>
              <a:rPr lang="en-US" sz="1400" b="0" kern="0" dirty="0" err="1"/>
              <a:t>promObj</a:t>
            </a:r>
            <a:r>
              <a:rPr lang="en-US" sz="1400" b="0" kern="0" dirty="0"/>
              <a:t>)</a:t>
            </a:r>
          </a:p>
          <a:p>
            <a:pPr marL="0" indent="0">
              <a:buNone/>
            </a:pPr>
            <a:r>
              <a:rPr lang="en-US" sz="1400" b="0" kern="0" dirty="0"/>
              <a:t>{</a:t>
            </a:r>
          </a:p>
          <a:p>
            <a:pPr marL="0" indent="0">
              <a:buNone/>
            </a:pPr>
            <a:r>
              <a:rPr lang="en-US" sz="1400" b="0" kern="0" dirty="0"/>
              <a:t>    std::</a:t>
            </a:r>
            <a:r>
              <a:rPr lang="en-US" sz="1400" b="0" kern="0" dirty="0" err="1"/>
              <a:t>cout</a:t>
            </a:r>
            <a:r>
              <a:rPr lang="en-US" sz="1400" b="0" kern="0" dirty="0"/>
              <a:t>&lt;&lt;"Inside Thread"&lt;&lt;std::</a:t>
            </a:r>
            <a:r>
              <a:rPr lang="en-US" sz="1400" b="0" kern="0" dirty="0" err="1"/>
              <a:t>endl</a:t>
            </a:r>
            <a:r>
              <a:rPr lang="en-US" sz="1400" b="0" kern="0" dirty="0"/>
              <a:t>;     </a:t>
            </a:r>
            <a:r>
              <a:rPr lang="en-US" sz="1400" b="0" kern="0" dirty="0" err="1"/>
              <a:t>promObj</a:t>
            </a:r>
            <a:r>
              <a:rPr lang="en-US" sz="1400" b="0" kern="0" dirty="0"/>
              <a:t>-&gt;</a:t>
            </a:r>
            <a:r>
              <a:rPr lang="en-US" sz="1400" b="0" kern="0" dirty="0" err="1"/>
              <a:t>set_value</a:t>
            </a:r>
            <a:r>
              <a:rPr lang="en-US" sz="1400" b="0" kern="0" dirty="0"/>
              <a:t>(35);</a:t>
            </a:r>
          </a:p>
          <a:p>
            <a:pPr marL="0" indent="0">
              <a:buNone/>
            </a:pPr>
            <a:r>
              <a:rPr lang="en-US" sz="1400" b="0" kern="0" dirty="0"/>
              <a:t>}</a:t>
            </a:r>
          </a:p>
          <a:p>
            <a:pPr marL="0" indent="0">
              <a:buNone/>
            </a:pPr>
            <a:r>
              <a:rPr lang="en-US" sz="1400" b="0" kern="0" dirty="0"/>
              <a:t> </a:t>
            </a:r>
          </a:p>
          <a:p>
            <a:pPr marL="0" indent="0">
              <a:buNone/>
            </a:pPr>
            <a:endParaRPr lang="en-US" sz="1400" b="0" kern="0" dirty="0"/>
          </a:p>
        </p:txBody>
      </p:sp>
      <p:sp>
        <p:nvSpPr>
          <p:cNvPr id="6" name="Content Placeholder 2">
            <a:extLst>
              <a:ext uri="{FF2B5EF4-FFF2-40B4-BE49-F238E27FC236}">
                <a16:creationId xmlns:a16="http://schemas.microsoft.com/office/drawing/2014/main" id="{24E33F77-FF31-4DCB-8AB6-8CDC2BDBD1A9}"/>
              </a:ext>
            </a:extLst>
          </p:cNvPr>
          <p:cNvSpPr txBox="1">
            <a:spLocks/>
          </p:cNvSpPr>
          <p:nvPr/>
        </p:nvSpPr>
        <p:spPr bwMode="auto">
          <a:xfrm>
            <a:off x="4575712" y="2057400"/>
            <a:ext cx="3882487"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t" anchorCtr="0" compatLnSpc="1">
            <a:prstTxWarp prst="textNoShape">
              <a:avLst/>
            </a:prstTxWarp>
          </a:bodyPr>
          <a:lst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0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9pPr>
          </a:lstStyle>
          <a:p>
            <a:pPr marL="0" indent="0">
              <a:buNone/>
            </a:pPr>
            <a:r>
              <a:rPr lang="en-US" sz="1400" b="0" kern="0" dirty="0"/>
              <a:t>int main()</a:t>
            </a:r>
          </a:p>
          <a:p>
            <a:pPr marL="0" indent="0">
              <a:buNone/>
            </a:pPr>
            <a:r>
              <a:rPr lang="en-US" sz="1400" b="0" kern="0" dirty="0"/>
              <a:t>{</a:t>
            </a:r>
          </a:p>
          <a:p>
            <a:pPr marL="0" indent="0">
              <a:buNone/>
            </a:pPr>
            <a:r>
              <a:rPr lang="en-US" sz="1400" b="0" kern="0" dirty="0"/>
              <a:t>    std::promise&lt;int&gt; </a:t>
            </a:r>
            <a:r>
              <a:rPr lang="en-US" sz="1400" b="0" kern="0" dirty="0" err="1"/>
              <a:t>promiseObj</a:t>
            </a:r>
            <a:r>
              <a:rPr lang="en-US" sz="1400" b="0" kern="0" dirty="0"/>
              <a:t>;</a:t>
            </a:r>
          </a:p>
          <a:p>
            <a:pPr marL="0" indent="0">
              <a:buNone/>
            </a:pPr>
            <a:r>
              <a:rPr lang="en-US" sz="1400" b="0" kern="0" dirty="0"/>
              <a:t>    std::future&lt;int&gt; </a:t>
            </a:r>
            <a:r>
              <a:rPr lang="en-US" sz="1400" b="0" kern="0" dirty="0" err="1"/>
              <a:t>futureObj</a:t>
            </a:r>
            <a:r>
              <a:rPr lang="en-US" sz="1400" b="0" kern="0" dirty="0"/>
              <a:t> = </a:t>
            </a:r>
            <a:r>
              <a:rPr lang="en-US" sz="1400" b="0" kern="0" dirty="0" err="1"/>
              <a:t>promiseObj.get_future</a:t>
            </a:r>
            <a:r>
              <a:rPr lang="en-US" sz="1400" b="0" kern="0" dirty="0"/>
              <a:t>();</a:t>
            </a:r>
          </a:p>
          <a:p>
            <a:pPr marL="0" indent="0">
              <a:buNone/>
            </a:pPr>
            <a:r>
              <a:rPr lang="en-US" sz="1400" b="0" kern="0" dirty="0"/>
              <a:t>    std::thread </a:t>
            </a:r>
            <a:r>
              <a:rPr lang="en-US" sz="1400" b="0" kern="0" dirty="0" err="1"/>
              <a:t>th</a:t>
            </a:r>
            <a:r>
              <a:rPr lang="en-US" sz="1400" b="0" kern="0" dirty="0"/>
              <a:t>(</a:t>
            </a:r>
            <a:r>
              <a:rPr lang="en-US" sz="1400" b="0" kern="0" dirty="0" err="1"/>
              <a:t>initiazer</a:t>
            </a:r>
            <a:r>
              <a:rPr lang="en-US" sz="1400" b="0" kern="0" dirty="0"/>
              <a:t>, &amp;</a:t>
            </a:r>
            <a:r>
              <a:rPr lang="en-US" sz="1400" b="0" kern="0" dirty="0" err="1"/>
              <a:t>promiseObj</a:t>
            </a:r>
            <a:r>
              <a:rPr lang="en-US" sz="1400" b="0" kern="0" dirty="0"/>
              <a:t>);</a:t>
            </a:r>
          </a:p>
          <a:p>
            <a:pPr marL="0" indent="0">
              <a:buNone/>
            </a:pPr>
            <a:r>
              <a:rPr lang="en-US" sz="1400" b="0" kern="0" dirty="0"/>
              <a:t>    std::</a:t>
            </a:r>
            <a:r>
              <a:rPr lang="en-US" sz="1400" b="0" kern="0" dirty="0" err="1"/>
              <a:t>cout</a:t>
            </a:r>
            <a:r>
              <a:rPr lang="en-US" sz="1400" b="0" kern="0" dirty="0"/>
              <a:t>&lt;&lt;</a:t>
            </a:r>
            <a:r>
              <a:rPr lang="en-US" sz="1400" b="0" kern="0" dirty="0" err="1"/>
              <a:t>futureObj.get</a:t>
            </a:r>
            <a:r>
              <a:rPr lang="en-US" sz="1400" b="0" kern="0" dirty="0"/>
              <a:t>()&lt;&lt;std::</a:t>
            </a:r>
            <a:r>
              <a:rPr lang="en-US" sz="1400" b="0" kern="0" dirty="0" err="1"/>
              <a:t>endl</a:t>
            </a:r>
            <a:r>
              <a:rPr lang="en-US" sz="1400" b="0" kern="0" dirty="0"/>
              <a:t>;</a:t>
            </a:r>
          </a:p>
          <a:p>
            <a:pPr marL="0" indent="0">
              <a:buNone/>
            </a:pPr>
            <a:r>
              <a:rPr lang="en-US" sz="1400" b="0" kern="0" dirty="0"/>
              <a:t>    </a:t>
            </a:r>
            <a:r>
              <a:rPr lang="en-US" sz="1400" b="0" kern="0" dirty="0" err="1"/>
              <a:t>th.join</a:t>
            </a:r>
            <a:r>
              <a:rPr lang="en-US" sz="1400" b="0" kern="0" dirty="0"/>
              <a:t>();</a:t>
            </a:r>
          </a:p>
          <a:p>
            <a:pPr marL="0" indent="0">
              <a:buNone/>
            </a:pPr>
            <a:r>
              <a:rPr lang="en-US" sz="1400" b="0" kern="0" dirty="0"/>
              <a:t>    return 0;</a:t>
            </a:r>
          </a:p>
          <a:p>
            <a:pPr marL="0" indent="0">
              <a:buNone/>
            </a:pPr>
            <a:r>
              <a:rPr lang="en-US" sz="1400" b="0" kern="0" dirty="0"/>
              <a:t>}</a:t>
            </a:r>
          </a:p>
        </p:txBody>
      </p:sp>
    </p:spTree>
    <p:extLst>
      <p:ext uri="{BB962C8B-B14F-4D97-AF65-F5344CB8AC3E}">
        <p14:creationId xmlns:p14="http://schemas.microsoft.com/office/powerpoint/2010/main" val="2740249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8"/>
          <p:cNvSpPr>
            <a:spLocks noChangeArrowheads="1"/>
          </p:cNvSpPr>
          <p:nvPr/>
        </p:nvSpPr>
        <p:spPr bwMode="auto">
          <a:xfrm>
            <a:off x="1038225" y="3651250"/>
            <a:ext cx="4876801" cy="2743199"/>
          </a:xfrm>
          <a:prstGeom prst="flowChartProcess">
            <a:avLst/>
          </a:prstGeom>
          <a:solidFill>
            <a:srgbClr val="99CCFF"/>
          </a:solidFill>
          <a:ln w="12700">
            <a:solidFill>
              <a:srgbClr val="000000"/>
            </a:solidFill>
            <a:miter lim="800000"/>
            <a:headEnd type="none" w="sm" len="sm"/>
            <a:tailEnd type="none" w="sm" len="sm"/>
          </a:ln>
        </p:spPr>
        <p:txBody>
          <a:bodyPr wrap="none" anchor="ctr"/>
          <a:lstStyle/>
          <a:p>
            <a:pPr algn="ctr" defTabSz="914400"/>
            <a:endParaRPr lang="en-US" sz="1800">
              <a:solidFill>
                <a:srgbClr val="000000"/>
              </a:solidFill>
            </a:endParaRPr>
          </a:p>
        </p:txBody>
      </p:sp>
      <p:sp>
        <p:nvSpPr>
          <p:cNvPr id="29697" name="Title 1"/>
          <p:cNvSpPr>
            <a:spLocks noGrp="1"/>
          </p:cNvSpPr>
          <p:nvPr>
            <p:ph type="title"/>
          </p:nvPr>
        </p:nvSpPr>
        <p:spPr>
          <a:xfrm>
            <a:off x="457200" y="-304800"/>
            <a:ext cx="8226425" cy="1554163"/>
          </a:xfrm>
        </p:spPr>
        <p:txBody>
          <a:bodyPr/>
          <a:lstStyle/>
          <a:p>
            <a:r>
              <a:rPr lang="en-US" dirty="0">
                <a:latin typeface="Arial" charset="0"/>
                <a:ea typeface="ＭＳ Ｐゴシック" charset="0"/>
                <a:cs typeface="Arial" charset="0"/>
              </a:rPr>
              <a:t>Locking and blocking</a:t>
            </a:r>
          </a:p>
        </p:txBody>
      </p:sp>
      <p:sp>
        <p:nvSpPr>
          <p:cNvPr id="15" name="Oval 3"/>
          <p:cNvSpPr>
            <a:spLocks noChangeArrowheads="1"/>
          </p:cNvSpPr>
          <p:nvPr/>
        </p:nvSpPr>
        <p:spPr bwMode="auto">
          <a:xfrm>
            <a:off x="2919413" y="3186113"/>
            <a:ext cx="1066800" cy="1066800"/>
          </a:xfrm>
          <a:prstGeom prst="ellipse">
            <a:avLst/>
          </a:prstGeom>
          <a:solidFill>
            <a:srgbClr val="618FFD"/>
          </a:solidFill>
          <a:ln w="12700">
            <a:solidFill>
              <a:srgbClr val="000000"/>
            </a:solidFill>
            <a:round/>
            <a:headEnd type="none" w="sm" len="sm"/>
            <a:tailEnd type="none" w="sm" len="sm"/>
          </a:ln>
        </p:spPr>
        <p:txBody>
          <a:bodyPr wrap="none" anchor="ctr"/>
          <a:lstStyle/>
          <a:p>
            <a:pPr algn="ctr" fontAlgn="auto">
              <a:spcBef>
                <a:spcPts val="0"/>
              </a:spcBef>
              <a:spcAft>
                <a:spcPts val="0"/>
              </a:spcAft>
              <a:defRPr/>
            </a:pPr>
            <a:r>
              <a:rPr lang="en-US" kern="0">
                <a:solidFill>
                  <a:sysClr val="windowText" lastClr="000000"/>
                </a:solidFill>
                <a:ea typeface="Arial" charset="0"/>
              </a:rPr>
              <a:t>running</a:t>
            </a:r>
          </a:p>
        </p:txBody>
      </p:sp>
      <p:sp>
        <p:nvSpPr>
          <p:cNvPr id="16" name="Oval 4"/>
          <p:cNvSpPr>
            <a:spLocks noChangeArrowheads="1"/>
          </p:cNvSpPr>
          <p:nvPr/>
        </p:nvSpPr>
        <p:spPr bwMode="auto">
          <a:xfrm>
            <a:off x="4672013" y="5213350"/>
            <a:ext cx="1066800" cy="1066800"/>
          </a:xfrm>
          <a:prstGeom prst="ellipse">
            <a:avLst/>
          </a:prstGeom>
          <a:solidFill>
            <a:srgbClr val="618FFD"/>
          </a:solidFill>
          <a:ln w="12700">
            <a:solidFill>
              <a:srgbClr val="000000"/>
            </a:solidFill>
            <a:round/>
            <a:headEnd type="none" w="sm" len="sm"/>
            <a:tailEnd type="none" w="sm" len="sm"/>
          </a:ln>
        </p:spPr>
        <p:txBody>
          <a:bodyPr wrap="none" anchor="ctr"/>
          <a:lstStyle/>
          <a:p>
            <a:pPr algn="ctr" fontAlgn="auto">
              <a:spcBef>
                <a:spcPts val="0"/>
              </a:spcBef>
              <a:spcAft>
                <a:spcPts val="0"/>
              </a:spcAft>
              <a:defRPr/>
            </a:pPr>
            <a:r>
              <a:rPr lang="en-US" kern="0" dirty="0">
                <a:solidFill>
                  <a:sysClr val="windowText" lastClr="000000"/>
                </a:solidFill>
                <a:ea typeface="Arial" charset="0"/>
              </a:rPr>
              <a:t>ready</a:t>
            </a:r>
          </a:p>
        </p:txBody>
      </p:sp>
      <p:sp>
        <p:nvSpPr>
          <p:cNvPr id="17" name="Oval 5"/>
          <p:cNvSpPr>
            <a:spLocks noChangeArrowheads="1"/>
          </p:cNvSpPr>
          <p:nvPr/>
        </p:nvSpPr>
        <p:spPr bwMode="auto">
          <a:xfrm>
            <a:off x="1166813" y="5213350"/>
            <a:ext cx="1066800" cy="1066800"/>
          </a:xfrm>
          <a:prstGeom prst="ellipse">
            <a:avLst/>
          </a:prstGeom>
          <a:solidFill>
            <a:srgbClr val="618FFD"/>
          </a:solidFill>
          <a:ln w="12700">
            <a:solidFill>
              <a:srgbClr val="000000"/>
            </a:solidFill>
            <a:round/>
            <a:headEnd type="none" w="sm" len="sm"/>
            <a:tailEnd type="none" w="sm" len="sm"/>
          </a:ln>
        </p:spPr>
        <p:txBody>
          <a:bodyPr wrap="none" anchor="ctr"/>
          <a:lstStyle/>
          <a:p>
            <a:pPr algn="ctr" fontAlgn="auto">
              <a:spcBef>
                <a:spcPts val="0"/>
              </a:spcBef>
              <a:spcAft>
                <a:spcPts val="0"/>
              </a:spcAft>
              <a:defRPr/>
            </a:pPr>
            <a:r>
              <a:rPr lang="en-US" kern="0">
                <a:solidFill>
                  <a:sysClr val="windowText" lastClr="000000"/>
                </a:solidFill>
                <a:ea typeface="Arial" charset="0"/>
              </a:rPr>
              <a:t>blocked</a:t>
            </a:r>
          </a:p>
        </p:txBody>
      </p:sp>
      <p:cxnSp>
        <p:nvCxnSpPr>
          <p:cNvPr id="29701" name="AutoShape 6"/>
          <p:cNvCxnSpPr>
            <a:cxnSpLocks noChangeShapeType="1"/>
          </p:cNvCxnSpPr>
          <p:nvPr/>
        </p:nvCxnSpPr>
        <p:spPr bwMode="auto">
          <a:xfrm flipH="1">
            <a:off x="2022475" y="4056063"/>
            <a:ext cx="996950" cy="1271587"/>
          </a:xfrm>
          <a:prstGeom prst="straightConnector1">
            <a:avLst/>
          </a:prstGeom>
          <a:noFill/>
          <a:ln w="12700">
            <a:solidFill>
              <a:srgbClr val="000000"/>
            </a:solidFill>
            <a:round/>
            <a:headEnd type="none" w="sm" len="sm"/>
            <a:tailEnd type="triangle" w="lg" len="lg"/>
          </a:ln>
          <a:extLst>
            <a:ext uri="{909E8E84-426E-40dd-AFC4-6F175D3DCCD1}">
              <a14:hiddenFill xmlns="" xmlns:a14="http://schemas.microsoft.com/office/drawing/2010/main">
                <a:noFill/>
              </a14:hiddenFill>
            </a:ext>
          </a:extLst>
        </p:spPr>
      </p:cxnSp>
      <p:cxnSp>
        <p:nvCxnSpPr>
          <p:cNvPr id="29702" name="AutoShape 7"/>
          <p:cNvCxnSpPr>
            <a:cxnSpLocks noChangeShapeType="1"/>
            <a:stCxn id="17" idx="6"/>
            <a:endCxn id="16" idx="2"/>
          </p:cNvCxnSpPr>
          <p:nvPr/>
        </p:nvCxnSpPr>
        <p:spPr bwMode="auto">
          <a:xfrm>
            <a:off x="2233613" y="5746750"/>
            <a:ext cx="2438400" cy="0"/>
          </a:xfrm>
          <a:prstGeom prst="straightConnector1">
            <a:avLst/>
          </a:prstGeom>
          <a:noFill/>
          <a:ln w="12700">
            <a:solidFill>
              <a:srgbClr val="000000"/>
            </a:solidFill>
            <a:round/>
            <a:headEnd type="none" w="sm" len="sm"/>
            <a:tailEnd type="triangle" w="lg" len="lg"/>
          </a:ln>
          <a:extLst>
            <a:ext uri="{909E8E84-426E-40dd-AFC4-6F175D3DCCD1}">
              <a14:hiddenFill xmlns="" xmlns:a14="http://schemas.microsoft.com/office/drawing/2010/main">
                <a:noFill/>
              </a14:hiddenFill>
            </a:ext>
          </a:extLst>
        </p:spPr>
      </p:cxnSp>
      <p:cxnSp>
        <p:nvCxnSpPr>
          <p:cNvPr id="29703" name="AutoShape 11"/>
          <p:cNvCxnSpPr>
            <a:cxnSpLocks noChangeShapeType="1"/>
            <a:stCxn id="15" idx="6"/>
            <a:endCxn id="16" idx="0"/>
          </p:cNvCxnSpPr>
          <p:nvPr/>
        </p:nvCxnSpPr>
        <p:spPr bwMode="auto">
          <a:xfrm>
            <a:off x="3986213" y="3719513"/>
            <a:ext cx="1219200" cy="1493837"/>
          </a:xfrm>
          <a:prstGeom prst="curvedConnector2">
            <a:avLst/>
          </a:prstGeom>
          <a:noFill/>
          <a:ln w="12700">
            <a:solidFill>
              <a:srgbClr val="000000"/>
            </a:solidFill>
            <a:round/>
            <a:headEnd type="none" w="sm" len="sm"/>
            <a:tailEnd type="triangle" w="lg" len="lg"/>
          </a:ln>
          <a:extLst>
            <a:ext uri="{909E8E84-426E-40dd-AFC4-6F175D3DCCD1}">
              <a14:hiddenFill xmlns="" xmlns:a14="http://schemas.microsoft.com/office/drawing/2010/main">
                <a:noFill/>
              </a14:hiddenFill>
            </a:ext>
          </a:extLst>
        </p:spPr>
      </p:cxnSp>
      <p:sp>
        <p:nvSpPr>
          <p:cNvPr id="24" name="Text Box 12"/>
          <p:cNvSpPr txBox="1">
            <a:spLocks noChangeArrowheads="1"/>
          </p:cNvSpPr>
          <p:nvPr/>
        </p:nvSpPr>
        <p:spPr bwMode="auto">
          <a:xfrm>
            <a:off x="4945063" y="3863975"/>
            <a:ext cx="184150" cy="336550"/>
          </a:xfrm>
          <a:prstGeom prst="rect">
            <a:avLst/>
          </a:prstGeom>
          <a:noFill/>
          <a:ln w="12700">
            <a:noFill/>
            <a:miter lim="800000"/>
            <a:headEnd type="none" w="sm" len="sm"/>
            <a:tailEnd type="none" w="sm" len="sm"/>
          </a:ln>
        </p:spPr>
        <p:txBody>
          <a:bodyPr wrap="none">
            <a:spAutoFit/>
          </a:bodyPr>
          <a:lstStyle/>
          <a:p>
            <a:pPr fontAlgn="auto">
              <a:spcBef>
                <a:spcPts val="0"/>
              </a:spcBef>
              <a:spcAft>
                <a:spcPts val="0"/>
              </a:spcAft>
              <a:defRPr/>
            </a:pPr>
            <a:endParaRPr lang="en-US" sz="1600" i="1" kern="0">
              <a:solidFill>
                <a:sysClr val="windowText" lastClr="000000"/>
              </a:solidFill>
              <a:ea typeface="Arial" charset="0"/>
            </a:endParaRPr>
          </a:p>
        </p:txBody>
      </p:sp>
      <p:cxnSp>
        <p:nvCxnSpPr>
          <p:cNvPr id="29705" name="AutoShape 13"/>
          <p:cNvCxnSpPr>
            <a:cxnSpLocks noChangeShapeType="1"/>
            <a:stCxn id="16" idx="1"/>
            <a:endCxn id="15" idx="5"/>
          </p:cNvCxnSpPr>
          <p:nvPr/>
        </p:nvCxnSpPr>
        <p:spPr bwMode="auto">
          <a:xfrm flipH="1" flipV="1">
            <a:off x="3830638" y="4097338"/>
            <a:ext cx="996950" cy="1271587"/>
          </a:xfrm>
          <a:prstGeom prst="straightConnector1">
            <a:avLst/>
          </a:prstGeom>
          <a:noFill/>
          <a:ln w="12700">
            <a:solidFill>
              <a:srgbClr val="000000"/>
            </a:solidFill>
            <a:round/>
            <a:headEnd type="none" w="sm" len="sm"/>
            <a:tailEnd type="triangle" w="lg" len="lg"/>
          </a:ln>
          <a:extLst>
            <a:ext uri="{909E8E84-426E-40dd-AFC4-6F175D3DCCD1}">
              <a14:hiddenFill xmlns="" xmlns:a14="http://schemas.microsoft.com/office/drawing/2010/main">
                <a:noFill/>
              </a14:hiddenFill>
            </a:ext>
          </a:extLst>
        </p:spPr>
      </p:cxnSp>
      <p:sp>
        <p:nvSpPr>
          <p:cNvPr id="29708" name="Rectangle 58"/>
          <p:cNvSpPr>
            <a:spLocks noChangeArrowheads="1"/>
          </p:cNvSpPr>
          <p:nvPr/>
        </p:nvSpPr>
        <p:spPr bwMode="auto">
          <a:xfrm>
            <a:off x="2035175" y="4459565"/>
            <a:ext cx="1136650" cy="369332"/>
          </a:xfrm>
          <a:prstGeom prst="rect">
            <a:avLst/>
          </a:prstGeom>
          <a:solidFill>
            <a:srgbClr val="99CCFF"/>
          </a:solidFill>
          <a:ln w="12700">
            <a:noFill/>
            <a:miter lim="800000"/>
            <a:headEnd type="none" w="sm" len="sm"/>
            <a:tailEnd type="none" w="sm" len="sm"/>
          </a:ln>
        </p:spPr>
        <p:txBody>
          <a:bodyPr wrap="none" anchor="ctr"/>
          <a:lstStyle/>
          <a:p>
            <a:pPr algn="ctr" defTabSz="914400"/>
            <a:r>
              <a:rPr lang="en-US" sz="2000" b="1" dirty="0">
                <a:solidFill>
                  <a:srgbClr val="000000"/>
                </a:solidFill>
              </a:rPr>
              <a:t>sleep</a:t>
            </a:r>
            <a:endParaRPr lang="en-US" sz="1800" b="1" dirty="0">
              <a:solidFill>
                <a:srgbClr val="000000"/>
              </a:solidFill>
            </a:endParaRPr>
          </a:p>
        </p:txBody>
      </p:sp>
      <p:grpSp>
        <p:nvGrpSpPr>
          <p:cNvPr id="29709" name="Group 56"/>
          <p:cNvGrpSpPr>
            <a:grpSpLocks/>
          </p:cNvGrpSpPr>
          <p:nvPr/>
        </p:nvGrpSpPr>
        <p:grpSpPr bwMode="auto">
          <a:xfrm>
            <a:off x="609600" y="6089650"/>
            <a:ext cx="809625" cy="692150"/>
            <a:chOff x="7696200" y="2812458"/>
            <a:chExt cx="808973" cy="692742"/>
          </a:xfrm>
        </p:grpSpPr>
        <p:sp>
          <p:nvSpPr>
            <p:cNvPr id="29718" name="Octagon 57"/>
            <p:cNvSpPr>
              <a:spLocks noChangeArrowheads="1"/>
            </p:cNvSpPr>
            <p:nvPr/>
          </p:nvSpPr>
          <p:spPr bwMode="auto">
            <a:xfrm>
              <a:off x="7754315" y="2812458"/>
              <a:ext cx="692742" cy="692742"/>
            </a:xfrm>
            <a:prstGeom prst="octagon">
              <a:avLst>
                <a:gd name="adj" fmla="val 29287"/>
              </a:avLst>
            </a:prstGeom>
            <a:solidFill>
              <a:srgbClr val="E8161F"/>
            </a:solidFill>
            <a:ln w="9525">
              <a:solidFill>
                <a:schemeClr val="tx1"/>
              </a:solidFill>
              <a:round/>
              <a:headEnd/>
              <a:tailEnd/>
            </a:ln>
          </p:spPr>
          <p:txBody>
            <a:bodyPr/>
            <a:lstStyle/>
            <a:p>
              <a:pPr>
                <a:buClr>
                  <a:srgbClr val="000000"/>
                </a:buClr>
                <a:buSzPct val="100000"/>
                <a:buFont typeface="Times New Roman" charset="0"/>
                <a:buNone/>
              </a:pPr>
              <a:endParaRPr lang="en-US" sz="1800">
                <a:cs typeface="Arial" charset="0"/>
              </a:endParaRPr>
            </a:p>
          </p:txBody>
        </p:sp>
        <p:sp>
          <p:nvSpPr>
            <p:cNvPr id="29719" name="Text Box 23"/>
            <p:cNvSpPr txBox="1">
              <a:spLocks noChangeArrowheads="1"/>
            </p:cNvSpPr>
            <p:nvPr/>
          </p:nvSpPr>
          <p:spPr bwMode="auto">
            <a:xfrm>
              <a:off x="7696200" y="2974163"/>
              <a:ext cx="80897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b="1" dirty="0">
                  <a:cs typeface="Arial" charset="0"/>
                </a:rPr>
                <a:t>STOP</a:t>
              </a:r>
              <a:endParaRPr lang="en-US" sz="1400" dirty="0">
                <a:cs typeface="Arial" charset="0"/>
              </a:endParaRPr>
            </a:p>
          </p:txBody>
        </p:sp>
      </p:grpSp>
      <p:grpSp>
        <p:nvGrpSpPr>
          <p:cNvPr id="29710" name="Group 113"/>
          <p:cNvGrpSpPr>
            <a:grpSpLocks/>
          </p:cNvGrpSpPr>
          <p:nvPr/>
        </p:nvGrpSpPr>
        <p:grpSpPr bwMode="auto">
          <a:xfrm>
            <a:off x="1922463" y="6089650"/>
            <a:ext cx="792162" cy="639762"/>
            <a:chOff x="1905000" y="2895599"/>
            <a:chExt cx="792162" cy="639765"/>
          </a:xfrm>
        </p:grpSpPr>
        <p:sp>
          <p:nvSpPr>
            <p:cNvPr id="29716" name="Merge 60"/>
            <p:cNvSpPr>
              <a:spLocks noChangeArrowheads="1"/>
            </p:cNvSpPr>
            <p:nvPr/>
          </p:nvSpPr>
          <p:spPr bwMode="auto">
            <a:xfrm flipV="1">
              <a:off x="1905000" y="2895599"/>
              <a:ext cx="792162" cy="639765"/>
            </a:xfrm>
            <a:prstGeom prst="flowChartMerge">
              <a:avLst/>
            </a:prstGeom>
            <a:solidFill>
              <a:srgbClr val="FFFF00"/>
            </a:solidFill>
            <a:ln w="9525">
              <a:solidFill>
                <a:schemeClr val="tx1"/>
              </a:solidFill>
              <a:round/>
              <a:headEnd/>
              <a:tailEnd/>
            </a:ln>
          </p:spPr>
          <p:txBody>
            <a:bodyPr/>
            <a:lstStyle/>
            <a:p>
              <a:pPr>
                <a:buClr>
                  <a:srgbClr val="000000"/>
                </a:buClr>
                <a:buSzPct val="100000"/>
                <a:buFont typeface="Times New Roman" charset="0"/>
                <a:buNone/>
              </a:pPr>
              <a:endParaRPr lang="en-US" sz="1800">
                <a:cs typeface="Arial" charset="0"/>
              </a:endParaRPr>
            </a:p>
          </p:txBody>
        </p:sp>
        <p:sp>
          <p:nvSpPr>
            <p:cNvPr id="29717" name="Text Box 23"/>
            <p:cNvSpPr txBox="1">
              <a:spLocks noChangeArrowheads="1"/>
            </p:cNvSpPr>
            <p:nvPr/>
          </p:nvSpPr>
          <p:spPr bwMode="auto">
            <a:xfrm>
              <a:off x="1984284" y="3135868"/>
              <a:ext cx="6335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b="1">
                  <a:solidFill>
                    <a:srgbClr val="000000"/>
                  </a:solidFill>
                  <a:cs typeface="Arial" charset="0"/>
                </a:rPr>
                <a:t>wait</a:t>
              </a:r>
              <a:endParaRPr lang="en-US" sz="1400">
                <a:solidFill>
                  <a:srgbClr val="000000"/>
                </a:solidFill>
                <a:cs typeface="Arial" charset="0"/>
              </a:endParaRPr>
            </a:p>
          </p:txBody>
        </p:sp>
      </p:grpSp>
      <p:sp>
        <p:nvSpPr>
          <p:cNvPr id="29711" name="Oval 67"/>
          <p:cNvSpPr>
            <a:spLocks noChangeArrowheads="1"/>
          </p:cNvSpPr>
          <p:nvPr/>
        </p:nvSpPr>
        <p:spPr bwMode="auto">
          <a:xfrm>
            <a:off x="2638425" y="4337050"/>
            <a:ext cx="152400" cy="152400"/>
          </a:xfrm>
          <a:prstGeom prst="ellipse">
            <a:avLst/>
          </a:prstGeom>
          <a:solidFill>
            <a:srgbClr val="E8161F"/>
          </a:solidFill>
          <a:ln w="9525">
            <a:solidFill>
              <a:schemeClr val="tx1"/>
            </a:solidFill>
            <a:round/>
            <a:headEnd/>
            <a:tailEnd/>
          </a:ln>
        </p:spPr>
        <p:txBody>
          <a:bodyPr/>
          <a:lstStyle/>
          <a:p>
            <a:pPr>
              <a:buClr>
                <a:srgbClr val="000000"/>
              </a:buClr>
              <a:buSzPct val="100000"/>
              <a:buFont typeface="Times New Roman" charset="0"/>
              <a:buNone/>
            </a:pPr>
            <a:endParaRPr lang="en-US" sz="1800">
              <a:cs typeface="Arial" charset="0"/>
            </a:endParaRPr>
          </a:p>
        </p:txBody>
      </p:sp>
      <p:sp>
        <p:nvSpPr>
          <p:cNvPr id="29712" name="Oval 54"/>
          <p:cNvSpPr>
            <a:spLocks noChangeArrowheads="1"/>
          </p:cNvSpPr>
          <p:nvPr/>
        </p:nvSpPr>
        <p:spPr bwMode="auto">
          <a:xfrm>
            <a:off x="3705225" y="5556250"/>
            <a:ext cx="152400" cy="152400"/>
          </a:xfrm>
          <a:prstGeom prst="ellipse">
            <a:avLst/>
          </a:prstGeom>
          <a:solidFill>
            <a:srgbClr val="008000"/>
          </a:solidFill>
          <a:ln w="9525">
            <a:solidFill>
              <a:schemeClr val="tx1"/>
            </a:solidFill>
            <a:round/>
            <a:headEnd/>
            <a:tailEnd/>
          </a:ln>
        </p:spPr>
        <p:txBody>
          <a:bodyPr/>
          <a:lstStyle/>
          <a:p>
            <a:pPr>
              <a:buClr>
                <a:srgbClr val="000000"/>
              </a:buClr>
              <a:buSzPct val="100000"/>
              <a:buFont typeface="Times New Roman" charset="0"/>
              <a:buNone/>
            </a:pPr>
            <a:endParaRPr lang="en-US" sz="1800">
              <a:cs typeface="Arial" charset="0"/>
            </a:endParaRPr>
          </a:p>
        </p:txBody>
      </p:sp>
      <p:sp>
        <p:nvSpPr>
          <p:cNvPr id="29713" name="Rectangle 58"/>
          <p:cNvSpPr>
            <a:spLocks noChangeArrowheads="1"/>
          </p:cNvSpPr>
          <p:nvPr/>
        </p:nvSpPr>
        <p:spPr bwMode="auto">
          <a:xfrm>
            <a:off x="2333625" y="5353814"/>
            <a:ext cx="16764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algn="ctr" defTabSz="914400"/>
            <a:r>
              <a:rPr lang="en-US" sz="2000" b="1" dirty="0">
                <a:solidFill>
                  <a:srgbClr val="000000"/>
                </a:solidFill>
                <a:cs typeface="Arial" charset="0"/>
              </a:rPr>
              <a:t>wakeup</a:t>
            </a:r>
            <a:endParaRPr lang="en-US" b="1" dirty="0">
              <a:solidFill>
                <a:srgbClr val="000000"/>
              </a:solidFill>
              <a:cs typeface="Arial" charset="0"/>
            </a:endParaRPr>
          </a:p>
        </p:txBody>
      </p:sp>
      <p:sp>
        <p:nvSpPr>
          <p:cNvPr id="29" name="Rectangle 58"/>
          <p:cNvSpPr>
            <a:spLocks noChangeArrowheads="1"/>
          </p:cNvSpPr>
          <p:nvPr/>
        </p:nvSpPr>
        <p:spPr bwMode="auto">
          <a:xfrm>
            <a:off x="3629025" y="4622740"/>
            <a:ext cx="1295400" cy="400110"/>
          </a:xfrm>
          <a:prstGeom prst="rect">
            <a:avLst/>
          </a:prstGeom>
          <a:solidFill>
            <a:srgbClr val="99CCFF"/>
          </a:solidFill>
          <a:ln w="12700">
            <a:noFill/>
            <a:miter lim="800000"/>
            <a:headEnd type="none" w="sm" len="sm"/>
            <a:tailEnd type="none" w="sm" len="sm"/>
          </a:ln>
        </p:spPr>
        <p:txBody>
          <a:bodyPr wrap="none" anchor="ctr"/>
          <a:lstStyle/>
          <a:p>
            <a:pPr algn="ctr" defTabSz="914400"/>
            <a:r>
              <a:rPr lang="en-US" sz="2000" b="1" dirty="0">
                <a:solidFill>
                  <a:srgbClr val="000000"/>
                </a:solidFill>
              </a:rPr>
              <a:t>dispatch</a:t>
            </a:r>
          </a:p>
        </p:txBody>
      </p:sp>
      <p:sp>
        <p:nvSpPr>
          <p:cNvPr id="30" name="Text Box 49"/>
          <p:cNvSpPr txBox="1">
            <a:spLocks noChangeArrowheads="1"/>
          </p:cNvSpPr>
          <p:nvPr/>
        </p:nvSpPr>
        <p:spPr bwMode="auto">
          <a:xfrm>
            <a:off x="457200" y="1447800"/>
            <a:ext cx="6172200" cy="1631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dirty="0">
                <a:solidFill>
                  <a:srgbClr val="000000"/>
                </a:solidFill>
                <a:cs typeface="Arial" charset="0"/>
              </a:rPr>
              <a:t>If thread </a:t>
            </a:r>
            <a:r>
              <a:rPr lang="en-US" sz="2000" b="1" dirty="0">
                <a:solidFill>
                  <a:srgbClr val="000000"/>
                </a:solidFill>
                <a:cs typeface="Arial" charset="0"/>
              </a:rPr>
              <a:t>T</a:t>
            </a:r>
            <a:r>
              <a:rPr lang="en-US" sz="2000" dirty="0">
                <a:solidFill>
                  <a:srgbClr val="000000"/>
                </a:solidFill>
                <a:cs typeface="Arial" charset="0"/>
              </a:rPr>
              <a:t> attempts to acquire a lock that is busy (held),  </a:t>
            </a:r>
            <a:r>
              <a:rPr lang="en-US" sz="2000" b="1" dirty="0">
                <a:solidFill>
                  <a:srgbClr val="000000"/>
                </a:solidFill>
                <a:cs typeface="Arial" charset="0"/>
              </a:rPr>
              <a:t>T</a:t>
            </a:r>
            <a:r>
              <a:rPr lang="en-US" sz="2000" dirty="0">
                <a:solidFill>
                  <a:srgbClr val="000000"/>
                </a:solidFill>
                <a:cs typeface="Arial" charset="0"/>
              </a:rPr>
              <a:t> must spin and/or block until the lock is free.  </a:t>
            </a:r>
            <a:r>
              <a:rPr lang="en-US" sz="2000" b="1" dirty="0">
                <a:solidFill>
                  <a:srgbClr val="000000"/>
                </a:solidFill>
                <a:cs typeface="Arial" charset="0"/>
              </a:rPr>
              <a:t>T</a:t>
            </a:r>
            <a:r>
              <a:rPr lang="en-US" sz="2000" dirty="0">
                <a:solidFill>
                  <a:srgbClr val="000000"/>
                </a:solidFill>
                <a:cs typeface="Arial" charset="0"/>
              </a:rPr>
              <a:t> enters the kernel (via </a:t>
            </a:r>
            <a:r>
              <a:rPr lang="en-US" sz="2000" dirty="0" err="1">
                <a:solidFill>
                  <a:srgbClr val="000000"/>
                </a:solidFill>
                <a:cs typeface="Arial" charset="0"/>
              </a:rPr>
              <a:t>syscall</a:t>
            </a:r>
            <a:r>
              <a:rPr lang="en-US" sz="2000" dirty="0">
                <a:solidFill>
                  <a:srgbClr val="000000"/>
                </a:solidFill>
                <a:cs typeface="Arial" charset="0"/>
              </a:rPr>
              <a:t>) to block.  When the lock holder </a:t>
            </a:r>
            <a:r>
              <a:rPr lang="en-US" sz="2000" b="1" dirty="0">
                <a:solidFill>
                  <a:srgbClr val="000000"/>
                </a:solidFill>
                <a:cs typeface="Arial" charset="0"/>
              </a:rPr>
              <a:t>H</a:t>
            </a:r>
            <a:r>
              <a:rPr lang="en-US" sz="2000" dirty="0">
                <a:solidFill>
                  <a:srgbClr val="000000"/>
                </a:solidFill>
                <a:cs typeface="Arial" charset="0"/>
              </a:rPr>
              <a:t> releases, </a:t>
            </a:r>
            <a:r>
              <a:rPr lang="en-US" sz="2000" b="1" dirty="0">
                <a:solidFill>
                  <a:srgbClr val="000000"/>
                </a:solidFill>
                <a:cs typeface="Arial" charset="0"/>
              </a:rPr>
              <a:t>H</a:t>
            </a:r>
            <a:r>
              <a:rPr lang="en-US" sz="2000" dirty="0">
                <a:solidFill>
                  <a:srgbClr val="000000"/>
                </a:solidFill>
                <a:cs typeface="Arial" charset="0"/>
              </a:rPr>
              <a:t> enters the kernel (via </a:t>
            </a:r>
            <a:r>
              <a:rPr lang="en-US" sz="2000" dirty="0" err="1">
                <a:solidFill>
                  <a:srgbClr val="000000"/>
                </a:solidFill>
                <a:cs typeface="Arial" charset="0"/>
              </a:rPr>
              <a:t>syscall</a:t>
            </a:r>
            <a:r>
              <a:rPr lang="en-US" sz="2000" dirty="0">
                <a:solidFill>
                  <a:srgbClr val="000000"/>
                </a:solidFill>
                <a:cs typeface="Arial" charset="0"/>
              </a:rPr>
              <a:t>) to wakeup a waiting thread (e.g., </a:t>
            </a:r>
            <a:r>
              <a:rPr lang="en-US" sz="2000" b="1" dirty="0">
                <a:solidFill>
                  <a:srgbClr val="000000"/>
                </a:solidFill>
                <a:cs typeface="Arial" charset="0"/>
              </a:rPr>
              <a:t>T</a:t>
            </a:r>
            <a:r>
              <a:rPr lang="en-US" sz="2000" dirty="0">
                <a:solidFill>
                  <a:srgbClr val="000000"/>
                </a:solidFill>
                <a:cs typeface="Arial" charset="0"/>
              </a:rPr>
              <a:t>).</a:t>
            </a:r>
            <a:endParaRPr lang="en-US" sz="2000" dirty="0">
              <a:solidFill>
                <a:srgbClr val="800080"/>
              </a:solidFill>
              <a:cs typeface="Arial" charset="0"/>
            </a:endParaRPr>
          </a:p>
        </p:txBody>
      </p:sp>
      <p:sp>
        <p:nvSpPr>
          <p:cNvPr id="34" name="Text Box 49"/>
          <p:cNvSpPr txBox="1">
            <a:spLocks noChangeArrowheads="1"/>
          </p:cNvSpPr>
          <p:nvPr/>
        </p:nvSpPr>
        <p:spPr bwMode="auto">
          <a:xfrm>
            <a:off x="6324600" y="4281101"/>
            <a:ext cx="2667000"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b="1" dirty="0">
                <a:solidFill>
                  <a:srgbClr val="000000"/>
                </a:solidFill>
                <a:cs typeface="Arial" charset="0"/>
              </a:rPr>
              <a:t>Note</a:t>
            </a:r>
            <a:r>
              <a:rPr lang="en-US" sz="1800" dirty="0">
                <a:solidFill>
                  <a:srgbClr val="000000"/>
                </a:solidFill>
                <a:cs typeface="Arial" charset="0"/>
              </a:rPr>
              <a:t>: </a:t>
            </a:r>
            <a:r>
              <a:rPr lang="en-US" sz="1800" b="1" dirty="0">
                <a:solidFill>
                  <a:srgbClr val="000000"/>
                </a:solidFill>
                <a:cs typeface="Arial" charset="0"/>
              </a:rPr>
              <a:t>H</a:t>
            </a:r>
            <a:r>
              <a:rPr lang="en-US" sz="1800" dirty="0">
                <a:solidFill>
                  <a:srgbClr val="000000"/>
                </a:solidFill>
                <a:cs typeface="Arial" charset="0"/>
              </a:rPr>
              <a:t> can block too, perhaps for some other resource!   </a:t>
            </a:r>
            <a:r>
              <a:rPr lang="en-US" sz="1800" b="1" dirty="0">
                <a:solidFill>
                  <a:srgbClr val="000000"/>
                </a:solidFill>
                <a:cs typeface="Arial" charset="0"/>
              </a:rPr>
              <a:t>H</a:t>
            </a:r>
            <a:r>
              <a:rPr lang="en-US" sz="1800" dirty="0">
                <a:solidFill>
                  <a:srgbClr val="000000"/>
                </a:solidFill>
                <a:cs typeface="Arial" charset="0"/>
              </a:rPr>
              <a:t> doesn’t implicitly release the lock just because it blocks.  Many students get that idea somehow.   </a:t>
            </a:r>
          </a:p>
        </p:txBody>
      </p:sp>
      <p:sp>
        <p:nvSpPr>
          <p:cNvPr id="39" name="Rectangle 58"/>
          <p:cNvSpPr>
            <a:spLocks noChangeArrowheads="1"/>
          </p:cNvSpPr>
          <p:nvPr/>
        </p:nvSpPr>
        <p:spPr bwMode="auto">
          <a:xfrm>
            <a:off x="4244975" y="3821668"/>
            <a:ext cx="1136650" cy="674132"/>
          </a:xfrm>
          <a:prstGeom prst="rect">
            <a:avLst/>
          </a:prstGeom>
          <a:solidFill>
            <a:srgbClr val="99CCFF"/>
          </a:solidFill>
          <a:ln w="12700">
            <a:noFill/>
            <a:miter lim="800000"/>
            <a:headEnd type="none" w="sm" len="sm"/>
            <a:tailEnd type="none" w="sm" len="sm"/>
          </a:ln>
        </p:spPr>
        <p:txBody>
          <a:bodyPr wrap="none" anchor="ctr"/>
          <a:lstStyle/>
          <a:p>
            <a:pPr algn="ctr" defTabSz="914400"/>
            <a:r>
              <a:rPr lang="en-US" sz="2000" b="1" dirty="0">
                <a:solidFill>
                  <a:srgbClr val="000000"/>
                </a:solidFill>
              </a:rPr>
              <a:t>yield</a:t>
            </a:r>
          </a:p>
          <a:p>
            <a:pPr algn="ctr" defTabSz="914400"/>
            <a:r>
              <a:rPr lang="en-US" sz="2000" b="1" dirty="0">
                <a:solidFill>
                  <a:srgbClr val="000000"/>
                </a:solidFill>
              </a:rPr>
              <a:t>preempt</a:t>
            </a:r>
            <a:endParaRPr lang="en-US" sz="1800" b="1" dirty="0">
              <a:solidFill>
                <a:srgbClr val="000000"/>
              </a:solidFill>
            </a:endParaRPr>
          </a:p>
        </p:txBody>
      </p:sp>
      <p:grpSp>
        <p:nvGrpSpPr>
          <p:cNvPr id="28" name="Group 4"/>
          <p:cNvGrpSpPr>
            <a:grpSpLocks/>
          </p:cNvGrpSpPr>
          <p:nvPr/>
        </p:nvGrpSpPr>
        <p:grpSpPr bwMode="auto">
          <a:xfrm>
            <a:off x="7315200" y="1219200"/>
            <a:ext cx="439543" cy="430213"/>
            <a:chOff x="3689" y="1658"/>
            <a:chExt cx="576" cy="576"/>
          </a:xfrm>
        </p:grpSpPr>
        <p:grpSp>
          <p:nvGrpSpPr>
            <p:cNvPr id="32" name="Group 5"/>
            <p:cNvGrpSpPr>
              <a:grpSpLocks/>
            </p:cNvGrpSpPr>
            <p:nvPr/>
          </p:nvGrpSpPr>
          <p:grpSpPr bwMode="auto">
            <a:xfrm>
              <a:off x="3689" y="1658"/>
              <a:ext cx="576" cy="576"/>
              <a:chOff x="4269" y="2781"/>
              <a:chExt cx="576" cy="576"/>
            </a:xfrm>
          </p:grpSpPr>
          <p:sp>
            <p:nvSpPr>
              <p:cNvPr id="37" name="Oval 6"/>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sp>
            <p:nvSpPr>
              <p:cNvPr id="38" name="AutoShape 7"/>
              <p:cNvSpPr>
                <a:spLocks noChangeArrowheads="1"/>
              </p:cNvSpPr>
              <p:nvPr/>
            </p:nvSpPr>
            <p:spPr bwMode="auto">
              <a:xfrm flipH="1">
                <a:off x="4469" y="2909"/>
                <a:ext cx="197" cy="336"/>
              </a:xfrm>
              <a:prstGeom prst="lightningBolt">
                <a:avLst/>
              </a:prstGeom>
              <a:solidFill>
                <a:srgbClr val="FFFFFF"/>
              </a:solidFill>
              <a:ln w="12700">
                <a:noFill/>
                <a:miter lim="800000"/>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grpSp>
        <p:sp>
          <p:nvSpPr>
            <p:cNvPr id="35" name="AutoShape 8"/>
            <p:cNvSpPr>
              <a:spLocks noChangeArrowheads="1"/>
            </p:cNvSpPr>
            <p:nvPr/>
          </p:nvSpPr>
          <p:spPr bwMode="auto">
            <a:xfrm rot="-8460389">
              <a:off x="3713" y="1734"/>
              <a:ext cx="68" cy="76"/>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grpSp>
      <p:grpSp>
        <p:nvGrpSpPr>
          <p:cNvPr id="40" name="Group 9"/>
          <p:cNvGrpSpPr>
            <a:grpSpLocks/>
          </p:cNvGrpSpPr>
          <p:nvPr/>
        </p:nvGrpSpPr>
        <p:grpSpPr bwMode="auto">
          <a:xfrm>
            <a:off x="7848600" y="1219200"/>
            <a:ext cx="439543" cy="430213"/>
            <a:chOff x="2146" y="1704"/>
            <a:chExt cx="415" cy="415"/>
          </a:xfrm>
        </p:grpSpPr>
        <p:sp>
          <p:nvSpPr>
            <p:cNvPr id="41" name="Oval 10"/>
            <p:cNvSpPr>
              <a:spLocks noChangeArrowheads="1"/>
            </p:cNvSpPr>
            <p:nvPr/>
          </p:nvSpPr>
          <p:spPr bwMode="auto">
            <a:xfrm>
              <a:off x="2146" y="1704"/>
              <a:ext cx="415" cy="415"/>
            </a:xfrm>
            <a:prstGeom prst="ellipse">
              <a:avLst/>
            </a:prstGeom>
            <a:solidFill>
              <a:srgbClr val="800080"/>
            </a:solidFill>
            <a:ln w="12700">
              <a:solidFill>
                <a:srgbClr val="0000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sp>
          <p:nvSpPr>
            <p:cNvPr id="42" name="AutoShape 11"/>
            <p:cNvSpPr>
              <a:spLocks noChangeArrowheads="1"/>
            </p:cNvSpPr>
            <p:nvPr/>
          </p:nvSpPr>
          <p:spPr bwMode="auto">
            <a:xfrm flipH="1">
              <a:off x="2290" y="1796"/>
              <a:ext cx="142" cy="242"/>
            </a:xfrm>
            <a:prstGeom prst="lightningBolt">
              <a:avLst/>
            </a:prstGeom>
            <a:solidFill>
              <a:srgbClr val="FFFFFF"/>
            </a:solidFill>
            <a:ln w="12700">
              <a:noFill/>
              <a:miter lim="800000"/>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sp>
          <p:nvSpPr>
            <p:cNvPr id="43" name="AutoShape 12"/>
            <p:cNvSpPr>
              <a:spLocks noChangeArrowheads="1"/>
            </p:cNvSpPr>
            <p:nvPr/>
          </p:nvSpPr>
          <p:spPr bwMode="auto">
            <a:xfrm rot="-8460389">
              <a:off x="2164" y="1759"/>
              <a:ext cx="50" cy="5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grpSp>
      <p:sp>
        <p:nvSpPr>
          <p:cNvPr id="44" name="Rectangle 4"/>
          <p:cNvSpPr>
            <a:spLocks noChangeArrowheads="1"/>
          </p:cNvSpPr>
          <p:nvPr/>
        </p:nvSpPr>
        <p:spPr bwMode="auto">
          <a:xfrm rot="5400000">
            <a:off x="6787356" y="1986756"/>
            <a:ext cx="1981200" cy="1512888"/>
          </a:xfrm>
          <a:prstGeom prst="rect">
            <a:avLst/>
          </a:prstGeom>
          <a:solidFill>
            <a:srgbClr val="FFFFFF"/>
          </a:solidFill>
          <a:ln w="12700">
            <a:solidFill>
              <a:srgbClr val="333399"/>
            </a:solidFill>
            <a:miter lim="800000"/>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sp>
        <p:nvSpPr>
          <p:cNvPr id="45" name="Rectangle 5"/>
          <p:cNvSpPr>
            <a:spLocks noChangeArrowheads="1"/>
          </p:cNvSpPr>
          <p:nvPr/>
        </p:nvSpPr>
        <p:spPr bwMode="auto">
          <a:xfrm rot="5400000">
            <a:off x="6946106" y="2397919"/>
            <a:ext cx="1238250" cy="166688"/>
          </a:xfrm>
          <a:prstGeom prst="rect">
            <a:avLst/>
          </a:prstGeom>
          <a:solidFill>
            <a:srgbClr val="618FFD"/>
          </a:solidFill>
          <a:ln w="12700">
            <a:noFill/>
            <a:miter lim="800000"/>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sp>
        <p:nvSpPr>
          <p:cNvPr id="46" name="Rectangle 6"/>
          <p:cNvSpPr>
            <a:spLocks noChangeArrowheads="1"/>
          </p:cNvSpPr>
          <p:nvPr/>
        </p:nvSpPr>
        <p:spPr bwMode="auto">
          <a:xfrm rot="5400000">
            <a:off x="7258844" y="2380456"/>
            <a:ext cx="635000" cy="309563"/>
          </a:xfrm>
          <a:prstGeom prst="rect">
            <a:avLst/>
          </a:prstGeom>
          <a:noFill/>
          <a:ln w="15875">
            <a:solidFill>
              <a:srgbClr val="000000"/>
            </a:solidFill>
            <a:prstDash val="sysDot"/>
            <a:miter lim="800000"/>
            <a:headEnd type="none" w="sm" len="sm"/>
            <a:tailEnd type="none" w="sm" len="sm"/>
          </a:ln>
        </p:spPr>
        <p:txBody>
          <a:bodyPr wrap="none" anchor="ctr">
            <a:spAutoFit/>
          </a:bodyPr>
          <a:lstStyle/>
          <a:p>
            <a:pPr fontAlgn="auto">
              <a:spcBef>
                <a:spcPts val="0"/>
              </a:spcBef>
              <a:spcAft>
                <a:spcPts val="0"/>
              </a:spcAft>
              <a:defRPr/>
            </a:pPr>
            <a:endParaRPr lang="en-US" kern="0">
              <a:solidFill>
                <a:sysClr val="windowText" lastClr="000000"/>
              </a:solidFill>
              <a:ea typeface="Arial" charset="0"/>
            </a:endParaRPr>
          </a:p>
        </p:txBody>
      </p:sp>
      <p:sp>
        <p:nvSpPr>
          <p:cNvPr id="47" name="Line 7"/>
          <p:cNvSpPr>
            <a:spLocks noChangeShapeType="1"/>
          </p:cNvSpPr>
          <p:nvPr/>
        </p:nvSpPr>
        <p:spPr bwMode="auto">
          <a:xfrm rot="5400000">
            <a:off x="7799387" y="2354263"/>
            <a:ext cx="0" cy="984250"/>
          </a:xfrm>
          <a:prstGeom prst="line">
            <a:avLst/>
          </a:prstGeom>
          <a:noFill/>
          <a:ln w="9525" cap="rnd">
            <a:solidFill>
              <a:srgbClr val="000000"/>
            </a:solidFill>
            <a:prstDash val="sysDot"/>
            <a:round/>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grpSp>
        <p:nvGrpSpPr>
          <p:cNvPr id="48" name="Group 8"/>
          <p:cNvGrpSpPr>
            <a:grpSpLocks/>
          </p:cNvGrpSpPr>
          <p:nvPr/>
        </p:nvGrpSpPr>
        <p:grpSpPr bwMode="auto">
          <a:xfrm>
            <a:off x="7872412" y="1855788"/>
            <a:ext cx="309563" cy="1817687"/>
            <a:chOff x="4511" y="1543"/>
            <a:chExt cx="195" cy="1145"/>
          </a:xfrm>
        </p:grpSpPr>
        <p:sp>
          <p:nvSpPr>
            <p:cNvPr id="49" name="Rectangle 9"/>
            <p:cNvSpPr>
              <a:spLocks noChangeArrowheads="1"/>
            </p:cNvSpPr>
            <p:nvPr/>
          </p:nvSpPr>
          <p:spPr bwMode="auto">
            <a:xfrm rot="5400000">
              <a:off x="4437" y="1659"/>
              <a:ext cx="337" cy="105"/>
            </a:xfrm>
            <a:prstGeom prst="rect">
              <a:avLst/>
            </a:prstGeom>
            <a:solidFill>
              <a:srgbClr val="800080"/>
            </a:solidFill>
            <a:ln w="12700">
              <a:noFill/>
              <a:miter lim="800000"/>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sp>
          <p:nvSpPr>
            <p:cNvPr id="50" name="Rectangle 10"/>
            <p:cNvSpPr>
              <a:spLocks noChangeArrowheads="1"/>
            </p:cNvSpPr>
            <p:nvPr/>
          </p:nvSpPr>
          <p:spPr bwMode="auto">
            <a:xfrm rot="5400000">
              <a:off x="4409" y="2279"/>
              <a:ext cx="400" cy="195"/>
            </a:xfrm>
            <a:prstGeom prst="rect">
              <a:avLst/>
            </a:prstGeom>
            <a:noFill/>
            <a:ln w="15875">
              <a:solidFill>
                <a:srgbClr val="000000"/>
              </a:solidFill>
              <a:prstDash val="sysDot"/>
              <a:miter lim="800000"/>
              <a:headEnd type="none" w="sm" len="sm"/>
              <a:tailEnd type="none" w="sm" len="sm"/>
            </a:ln>
          </p:spPr>
          <p:txBody>
            <a:bodyPr wrap="none" anchor="ctr">
              <a:spAutoFit/>
            </a:bodyPr>
            <a:lstStyle/>
            <a:p>
              <a:pPr fontAlgn="auto">
                <a:spcBef>
                  <a:spcPts val="0"/>
                </a:spcBef>
                <a:spcAft>
                  <a:spcPts val="0"/>
                </a:spcAft>
                <a:defRPr/>
              </a:pPr>
              <a:endParaRPr lang="en-US" kern="0">
                <a:solidFill>
                  <a:sysClr val="windowText" lastClr="000000"/>
                </a:solidFill>
                <a:ea typeface="Arial" charset="0"/>
              </a:endParaRPr>
            </a:p>
          </p:txBody>
        </p:sp>
        <p:sp>
          <p:nvSpPr>
            <p:cNvPr id="51" name="Rectangle 11"/>
            <p:cNvSpPr>
              <a:spLocks noChangeArrowheads="1"/>
            </p:cNvSpPr>
            <p:nvPr/>
          </p:nvSpPr>
          <p:spPr bwMode="auto">
            <a:xfrm rot="5400000">
              <a:off x="4347" y="2377"/>
              <a:ext cx="516" cy="105"/>
            </a:xfrm>
            <a:prstGeom prst="rect">
              <a:avLst/>
            </a:prstGeom>
            <a:solidFill>
              <a:srgbClr val="800080"/>
            </a:solidFill>
            <a:ln w="12700">
              <a:noFill/>
              <a:miter lim="800000"/>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sp>
          <p:nvSpPr>
            <p:cNvPr id="52" name="Rectangle 12"/>
            <p:cNvSpPr>
              <a:spLocks noChangeArrowheads="1"/>
            </p:cNvSpPr>
            <p:nvPr/>
          </p:nvSpPr>
          <p:spPr bwMode="auto">
            <a:xfrm rot="5400000">
              <a:off x="4457" y="1971"/>
              <a:ext cx="296" cy="105"/>
            </a:xfrm>
            <a:prstGeom prst="rect">
              <a:avLst/>
            </a:prstGeom>
            <a:noFill/>
            <a:ln w="12700">
              <a:solidFill>
                <a:srgbClr val="800080"/>
              </a:solidFill>
              <a:prstDash val="dash"/>
              <a:miter lim="800000"/>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grpSp>
      <p:sp>
        <p:nvSpPr>
          <p:cNvPr id="53" name="Text Box 13"/>
          <p:cNvSpPr txBox="1">
            <a:spLocks noChangeArrowheads="1"/>
          </p:cNvSpPr>
          <p:nvPr/>
        </p:nvSpPr>
        <p:spPr bwMode="auto">
          <a:xfrm>
            <a:off x="7131050" y="2057400"/>
            <a:ext cx="319087" cy="336550"/>
          </a:xfrm>
          <a:prstGeom prst="rect">
            <a:avLst/>
          </a:prstGeom>
          <a:noFill/>
          <a:ln w="12700">
            <a:noFill/>
            <a:miter lim="800000"/>
            <a:headEnd type="none" w="sm" len="sm"/>
            <a:tailEnd type="none" w="sm" len="sm"/>
          </a:ln>
        </p:spPr>
        <p:txBody>
          <a:bodyPr wrap="none">
            <a:spAutoFit/>
          </a:bodyPr>
          <a:lstStyle/>
          <a:p>
            <a:pPr fontAlgn="auto">
              <a:spcBef>
                <a:spcPts val="0"/>
              </a:spcBef>
              <a:spcAft>
                <a:spcPts val="0"/>
              </a:spcAft>
              <a:defRPr/>
            </a:pPr>
            <a:r>
              <a:rPr lang="en-US" sz="1600" b="1" i="1" kern="0">
                <a:solidFill>
                  <a:sysClr val="windowText" lastClr="000000"/>
                </a:solidFill>
                <a:ea typeface="Arial" charset="0"/>
              </a:rPr>
              <a:t>A</a:t>
            </a:r>
          </a:p>
        </p:txBody>
      </p:sp>
      <p:sp>
        <p:nvSpPr>
          <p:cNvPr id="54" name="Text Box 14"/>
          <p:cNvSpPr txBox="1">
            <a:spLocks noChangeArrowheads="1"/>
          </p:cNvSpPr>
          <p:nvPr/>
        </p:nvSpPr>
        <p:spPr bwMode="auto">
          <a:xfrm>
            <a:off x="8135937" y="2187575"/>
            <a:ext cx="319088" cy="336550"/>
          </a:xfrm>
          <a:prstGeom prst="rect">
            <a:avLst/>
          </a:prstGeom>
          <a:noFill/>
          <a:ln w="12700">
            <a:noFill/>
            <a:miter lim="800000"/>
            <a:headEnd type="none" w="sm" len="sm"/>
            <a:tailEnd type="none" w="sm" len="sm"/>
          </a:ln>
        </p:spPr>
        <p:txBody>
          <a:bodyPr wrap="none">
            <a:spAutoFit/>
          </a:bodyPr>
          <a:lstStyle/>
          <a:p>
            <a:pPr fontAlgn="auto">
              <a:spcBef>
                <a:spcPts val="0"/>
              </a:spcBef>
              <a:spcAft>
                <a:spcPts val="0"/>
              </a:spcAft>
              <a:defRPr/>
            </a:pPr>
            <a:r>
              <a:rPr lang="en-US" sz="1600" b="1" i="1" kern="0">
                <a:solidFill>
                  <a:sysClr val="windowText" lastClr="000000"/>
                </a:solidFill>
                <a:ea typeface="Arial" charset="0"/>
              </a:rPr>
              <a:t>A</a:t>
            </a:r>
          </a:p>
        </p:txBody>
      </p:sp>
      <p:sp>
        <p:nvSpPr>
          <p:cNvPr id="55" name="Text Box 15"/>
          <p:cNvSpPr txBox="1">
            <a:spLocks noChangeArrowheads="1"/>
          </p:cNvSpPr>
          <p:nvPr/>
        </p:nvSpPr>
        <p:spPr bwMode="auto">
          <a:xfrm>
            <a:off x="7131050" y="2635250"/>
            <a:ext cx="319087" cy="336550"/>
          </a:xfrm>
          <a:prstGeom prst="rect">
            <a:avLst/>
          </a:prstGeom>
          <a:noFill/>
          <a:ln w="12700">
            <a:noFill/>
            <a:miter lim="800000"/>
            <a:headEnd type="none" w="sm" len="sm"/>
            <a:tailEnd type="none" w="sm" len="sm"/>
          </a:ln>
        </p:spPr>
        <p:txBody>
          <a:bodyPr wrap="none">
            <a:spAutoFit/>
          </a:bodyPr>
          <a:lstStyle/>
          <a:p>
            <a:pPr fontAlgn="auto">
              <a:spcBef>
                <a:spcPts val="0"/>
              </a:spcBef>
              <a:spcAft>
                <a:spcPts val="0"/>
              </a:spcAft>
              <a:defRPr/>
            </a:pPr>
            <a:r>
              <a:rPr lang="en-US" sz="1600" b="1" i="1" kern="0">
                <a:solidFill>
                  <a:sysClr val="windowText" lastClr="000000"/>
                </a:solidFill>
                <a:ea typeface="Arial" charset="0"/>
              </a:rPr>
              <a:t>R</a:t>
            </a:r>
          </a:p>
        </p:txBody>
      </p:sp>
      <p:sp>
        <p:nvSpPr>
          <p:cNvPr id="56" name="Text Box 16"/>
          <p:cNvSpPr txBox="1">
            <a:spLocks noChangeArrowheads="1"/>
          </p:cNvSpPr>
          <p:nvPr/>
        </p:nvSpPr>
        <p:spPr bwMode="auto">
          <a:xfrm>
            <a:off x="8135937" y="3316288"/>
            <a:ext cx="319088" cy="336550"/>
          </a:xfrm>
          <a:prstGeom prst="rect">
            <a:avLst/>
          </a:prstGeom>
          <a:noFill/>
          <a:ln w="12700">
            <a:noFill/>
            <a:miter lim="800000"/>
            <a:headEnd type="none" w="sm" len="sm"/>
            <a:tailEnd type="none" w="sm" len="sm"/>
          </a:ln>
        </p:spPr>
        <p:txBody>
          <a:bodyPr wrap="none">
            <a:spAutoFit/>
          </a:bodyPr>
          <a:lstStyle/>
          <a:p>
            <a:pPr fontAlgn="auto">
              <a:spcBef>
                <a:spcPts val="0"/>
              </a:spcBef>
              <a:spcAft>
                <a:spcPts val="0"/>
              </a:spcAft>
              <a:defRPr/>
            </a:pPr>
            <a:r>
              <a:rPr lang="en-US" sz="1600" b="1" i="1" kern="0">
                <a:solidFill>
                  <a:sysClr val="windowText" lastClr="000000"/>
                </a:solidFill>
                <a:ea typeface="Arial" charset="0"/>
              </a:rPr>
              <a:t>R</a:t>
            </a:r>
          </a:p>
        </p:txBody>
      </p:sp>
      <p:sp>
        <p:nvSpPr>
          <p:cNvPr id="2" name="Rectangle 1"/>
          <p:cNvSpPr/>
          <p:nvPr/>
        </p:nvSpPr>
        <p:spPr>
          <a:xfrm>
            <a:off x="7391400" y="762000"/>
            <a:ext cx="369888" cy="400110"/>
          </a:xfrm>
          <a:prstGeom prst="rect">
            <a:avLst/>
          </a:prstGeom>
        </p:spPr>
        <p:txBody>
          <a:bodyPr wrap="none">
            <a:spAutoFit/>
          </a:bodyPr>
          <a:lstStyle/>
          <a:p>
            <a:r>
              <a:rPr lang="en-US" sz="2000" b="1" dirty="0">
                <a:solidFill>
                  <a:srgbClr val="000000"/>
                </a:solidFill>
                <a:cs typeface="Arial" charset="0"/>
              </a:rPr>
              <a:t>H</a:t>
            </a:r>
            <a:r>
              <a:rPr lang="en-US" sz="2000" dirty="0">
                <a:solidFill>
                  <a:srgbClr val="000000"/>
                </a:solidFill>
                <a:cs typeface="Arial" charset="0"/>
              </a:rPr>
              <a:t> </a:t>
            </a:r>
            <a:endParaRPr lang="en-US" dirty="0"/>
          </a:p>
        </p:txBody>
      </p:sp>
      <p:sp>
        <p:nvSpPr>
          <p:cNvPr id="57" name="Rectangle 56"/>
          <p:cNvSpPr/>
          <p:nvPr/>
        </p:nvSpPr>
        <p:spPr>
          <a:xfrm>
            <a:off x="7859712" y="762000"/>
            <a:ext cx="341334" cy="400110"/>
          </a:xfrm>
          <a:prstGeom prst="rect">
            <a:avLst/>
          </a:prstGeom>
        </p:spPr>
        <p:txBody>
          <a:bodyPr wrap="none">
            <a:spAutoFit/>
          </a:bodyPr>
          <a:lstStyle/>
          <a:p>
            <a:r>
              <a:rPr lang="en-US" sz="2000" b="1" dirty="0">
                <a:solidFill>
                  <a:srgbClr val="000000"/>
                </a:solidFill>
                <a:cs typeface="Arial" charset="0"/>
              </a:rPr>
              <a:t>T</a:t>
            </a:r>
            <a:endParaRPr lang="en-US" dirty="0"/>
          </a:p>
        </p:txBody>
      </p:sp>
    </p:spTree>
    <p:extLst>
      <p:ext uri="{BB962C8B-B14F-4D97-AF65-F5344CB8AC3E}">
        <p14:creationId xmlns:p14="http://schemas.microsoft.com/office/powerpoint/2010/main" val="298989353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1D7FB7-58B5-4204-8345-BF28A54708FA}"/>
              </a:ext>
            </a:extLst>
          </p:cNvPr>
          <p:cNvSpPr>
            <a:spLocks noGrp="1"/>
          </p:cNvSpPr>
          <p:nvPr>
            <p:ph type="title"/>
          </p:nvPr>
        </p:nvSpPr>
        <p:spPr>
          <a:xfrm>
            <a:off x="722313" y="4406900"/>
            <a:ext cx="8040688" cy="1362075"/>
          </a:xfrm>
        </p:spPr>
        <p:txBody>
          <a:bodyPr/>
          <a:lstStyle/>
          <a:p>
            <a:r>
              <a:rPr lang="en-US" dirty="0"/>
              <a:t>Multi-Threading in C#</a:t>
            </a:r>
          </a:p>
        </p:txBody>
      </p:sp>
    </p:spTree>
    <p:extLst>
      <p:ext uri="{BB962C8B-B14F-4D97-AF65-F5344CB8AC3E}">
        <p14:creationId xmlns:p14="http://schemas.microsoft.com/office/powerpoint/2010/main" val="232872302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p:txBody>
          <a:bodyPr/>
          <a:lstStyle/>
          <a:p>
            <a:r>
              <a:rPr lang="en-US" altLang="en-US" dirty="0"/>
              <a:t>Thread Class</a:t>
            </a:r>
          </a:p>
        </p:txBody>
      </p:sp>
      <p:sp>
        <p:nvSpPr>
          <p:cNvPr id="799747" name="Rectangle 3">
            <a:extLst>
              <a:ext uri="{FF2B5EF4-FFF2-40B4-BE49-F238E27FC236}">
                <a16:creationId xmlns:a16="http://schemas.microsoft.com/office/drawing/2014/main" id="{43489056-3BFE-4F07-9BE9-9A864DDEE807}"/>
              </a:ext>
            </a:extLst>
          </p:cNvPr>
          <p:cNvSpPr>
            <a:spLocks noGrp="1" noChangeArrowheads="1"/>
          </p:cNvSpPr>
          <p:nvPr>
            <p:ph type="body" idx="1"/>
          </p:nvPr>
        </p:nvSpPr>
        <p:spPr>
          <a:xfrm>
            <a:off x="0" y="1295400"/>
            <a:ext cx="9144000" cy="5562600"/>
          </a:xfrm>
        </p:spPr>
        <p:txBody>
          <a:bodyPr/>
          <a:lstStyle/>
          <a:p>
            <a:r>
              <a:rPr lang="en-US" sz="2400" b="0" dirty="0"/>
              <a:t>using </a:t>
            </a:r>
            <a:r>
              <a:rPr lang="en-US" sz="2400" b="0" dirty="0" err="1"/>
              <a:t>System.Threading</a:t>
            </a:r>
            <a:r>
              <a:rPr lang="en-US" sz="2400" b="0" dirty="0"/>
              <a:t>* .</a:t>
            </a:r>
          </a:p>
          <a:p>
            <a:r>
              <a:rPr lang="en-US" sz="2400" dirty="0"/>
              <a:t>Thread </a:t>
            </a:r>
            <a:r>
              <a:rPr lang="en-US" sz="2400" b="0" dirty="0"/>
              <a:t>class contains some important static members.</a:t>
            </a:r>
          </a:p>
          <a:p>
            <a:pPr lvl="1"/>
            <a:r>
              <a:rPr lang="en-US" sz="2000" b="0" dirty="0"/>
              <a:t>Static Properties</a:t>
            </a:r>
          </a:p>
          <a:p>
            <a:pPr lvl="2"/>
            <a:r>
              <a:rPr lang="en-US" sz="1800" b="0" dirty="0"/>
              <a:t>Name, Priority, </a:t>
            </a:r>
            <a:r>
              <a:rPr lang="en-US" sz="1800" b="0" dirty="0" err="1"/>
              <a:t>CurrentThread</a:t>
            </a:r>
            <a:r>
              <a:rPr lang="en-US" sz="1800" b="0" dirty="0"/>
              <a:t>, </a:t>
            </a:r>
            <a:r>
              <a:rPr lang="en-US" sz="1800" b="0" dirty="0" err="1"/>
              <a:t>IsAlive</a:t>
            </a:r>
            <a:r>
              <a:rPr lang="en-US" sz="1800" b="0" dirty="0"/>
              <a:t>, </a:t>
            </a:r>
            <a:r>
              <a:rPr lang="en-US" sz="1800" b="0" dirty="0" err="1"/>
              <a:t>ThreadState</a:t>
            </a:r>
            <a:r>
              <a:rPr lang="en-US" sz="1800" b="0" dirty="0"/>
              <a:t>, </a:t>
            </a:r>
            <a:r>
              <a:rPr lang="en-US" sz="1800" b="0" dirty="0" err="1"/>
              <a:t>IsBackground</a:t>
            </a:r>
            <a:endParaRPr lang="en-US" sz="1800" b="0" dirty="0"/>
          </a:p>
          <a:p>
            <a:pPr lvl="1"/>
            <a:r>
              <a:rPr lang="en-US" sz="2000" b="0" dirty="0"/>
              <a:t>Static Methods</a:t>
            </a:r>
          </a:p>
          <a:p>
            <a:pPr lvl="2"/>
            <a:r>
              <a:rPr lang="en-US" sz="1800" b="0" dirty="0"/>
              <a:t>Sleep(), Start(), Abort(), Suspend(), Resume(), Join()</a:t>
            </a:r>
          </a:p>
        </p:txBody>
      </p:sp>
    </p:spTree>
    <p:extLst>
      <p:ext uri="{BB962C8B-B14F-4D97-AF65-F5344CB8AC3E}">
        <p14:creationId xmlns:p14="http://schemas.microsoft.com/office/powerpoint/2010/main" val="62212783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p:txBody>
          <a:bodyPr/>
          <a:lstStyle/>
          <a:p>
            <a:pPr defTabSz="457200">
              <a:buClr>
                <a:srgbClr val="000000"/>
              </a:buClr>
              <a:buSzPct val="100000"/>
              <a:buFont typeface="Times New Roman" charset="0"/>
            </a:pPr>
            <a:r>
              <a:rPr lang="en-US" altLang="en-US" b="1" dirty="0">
                <a:solidFill>
                  <a:srgbClr val="161645"/>
                </a:solidFill>
                <a:latin typeface="Arial"/>
                <a:cs typeface="Arial"/>
              </a:rPr>
              <a:t>Start a Thread  (1)</a:t>
            </a:r>
          </a:p>
        </p:txBody>
      </p:sp>
      <p:sp>
        <p:nvSpPr>
          <p:cNvPr id="799747" name="Rectangle 3">
            <a:extLst>
              <a:ext uri="{FF2B5EF4-FFF2-40B4-BE49-F238E27FC236}">
                <a16:creationId xmlns:a16="http://schemas.microsoft.com/office/drawing/2014/main" id="{43489056-3BFE-4F07-9BE9-9A864DDEE807}"/>
              </a:ext>
            </a:extLst>
          </p:cNvPr>
          <p:cNvSpPr>
            <a:spLocks noGrp="1" noChangeArrowheads="1"/>
          </p:cNvSpPr>
          <p:nvPr>
            <p:ph sz="half" idx="1"/>
          </p:nvPr>
        </p:nvSpPr>
        <p:spPr>
          <a:xfrm>
            <a:off x="457200" y="1447800"/>
            <a:ext cx="4152900" cy="4876800"/>
          </a:xfrm>
        </p:spPr>
        <p:txBody>
          <a:bodyPr/>
          <a:lstStyle/>
          <a:p>
            <a:pPr marL="0" indent="0">
              <a:buNone/>
            </a:pPr>
            <a:r>
              <a:rPr lang="en-US" sz="1400" b="0" dirty="0"/>
              <a:t>class </a:t>
            </a:r>
            <a:r>
              <a:rPr lang="en-US" sz="1400" b="0" dirty="0" err="1"/>
              <a:t>ThreadTest</a:t>
            </a:r>
            <a:r>
              <a:rPr lang="en-US" sz="1400" b="0" dirty="0"/>
              <a:t> {</a:t>
            </a:r>
          </a:p>
          <a:p>
            <a:pPr marL="0" indent="0">
              <a:buNone/>
            </a:pPr>
            <a:r>
              <a:rPr lang="en-US" sz="1400" b="0" dirty="0"/>
              <a:t>bool done;</a:t>
            </a:r>
          </a:p>
          <a:p>
            <a:pPr marL="0" indent="0">
              <a:buNone/>
            </a:pPr>
            <a:r>
              <a:rPr lang="en-US" sz="1400" b="0" dirty="0"/>
              <a:t>static void Main() {</a:t>
            </a:r>
          </a:p>
          <a:p>
            <a:pPr marL="400050" lvl="1" indent="0">
              <a:buNone/>
            </a:pPr>
            <a:r>
              <a:rPr lang="en-US" sz="1400" b="0" dirty="0"/>
              <a:t>// Create a common instance</a:t>
            </a:r>
          </a:p>
          <a:p>
            <a:pPr marL="400050" lvl="1" indent="0">
              <a:buNone/>
            </a:pPr>
            <a:r>
              <a:rPr lang="en-US" sz="1400" b="0" dirty="0" err="1"/>
              <a:t>ThreadTest</a:t>
            </a:r>
            <a:r>
              <a:rPr lang="en-US" sz="1400" b="0" dirty="0"/>
              <a:t> t1 = new </a:t>
            </a:r>
            <a:r>
              <a:rPr lang="en-US" sz="1400" b="0" dirty="0" err="1"/>
              <a:t>ThreadTest</a:t>
            </a:r>
            <a:r>
              <a:rPr lang="en-US" sz="1400" b="0" dirty="0"/>
              <a:t>(); </a:t>
            </a:r>
          </a:p>
          <a:p>
            <a:pPr marL="400050" lvl="1" indent="0">
              <a:buNone/>
            </a:pPr>
            <a:r>
              <a:rPr lang="en-US" sz="1400" b="0" dirty="0"/>
              <a:t>new Thread (t1.Go).Start();</a:t>
            </a:r>
          </a:p>
          <a:p>
            <a:pPr marL="400050" lvl="1" indent="0">
              <a:buNone/>
            </a:pPr>
            <a:r>
              <a:rPr lang="en-US" sz="1400" b="0" dirty="0"/>
              <a:t>t1.Join();</a:t>
            </a:r>
          </a:p>
          <a:p>
            <a:pPr marL="0" indent="0">
              <a:buNone/>
            </a:pPr>
            <a:r>
              <a:rPr lang="en-US" sz="1400" b="0" dirty="0"/>
              <a:t>}</a:t>
            </a:r>
          </a:p>
          <a:p>
            <a:pPr marL="0" indent="0">
              <a:buNone/>
            </a:pPr>
            <a:r>
              <a:rPr lang="en-US" sz="1400" b="0" dirty="0"/>
              <a:t>// Note that Go is now an instance method</a:t>
            </a:r>
          </a:p>
          <a:p>
            <a:pPr marL="0" indent="0">
              <a:buNone/>
            </a:pPr>
            <a:r>
              <a:rPr lang="en-US" sz="1400" b="0" dirty="0"/>
              <a:t>void Go() {</a:t>
            </a:r>
          </a:p>
          <a:p>
            <a:pPr marL="400050" lvl="1" indent="0">
              <a:buNone/>
            </a:pPr>
            <a:r>
              <a:rPr lang="en-US" sz="1400" b="0" dirty="0"/>
              <a:t>if (!done) { </a:t>
            </a:r>
          </a:p>
          <a:p>
            <a:pPr marL="400050" lvl="1" indent="0">
              <a:buNone/>
            </a:pPr>
            <a:r>
              <a:rPr lang="en-US" sz="1400" b="0" dirty="0"/>
              <a:t>done = true; </a:t>
            </a:r>
            <a:r>
              <a:rPr lang="en-US" sz="1400" b="0" dirty="0" err="1"/>
              <a:t>Console.WriteLine</a:t>
            </a:r>
            <a:r>
              <a:rPr lang="en-US" sz="1400" b="0" dirty="0"/>
              <a:t> ("Done"); </a:t>
            </a:r>
          </a:p>
          <a:p>
            <a:pPr marL="400050" lvl="1" indent="0">
              <a:buNone/>
            </a:pPr>
            <a:r>
              <a:rPr lang="en-US" sz="1400" b="0" dirty="0"/>
              <a:t>}</a:t>
            </a:r>
          </a:p>
          <a:p>
            <a:pPr marL="0" indent="0">
              <a:buNone/>
            </a:pPr>
            <a:r>
              <a:rPr lang="en-US" sz="1400" b="0" dirty="0"/>
              <a:t>    }</a:t>
            </a:r>
          </a:p>
          <a:p>
            <a:pPr marL="0" indent="0">
              <a:buNone/>
            </a:pPr>
            <a:r>
              <a:rPr lang="en-US" sz="1400" b="0" dirty="0"/>
              <a:t>}</a:t>
            </a:r>
          </a:p>
        </p:txBody>
      </p:sp>
      <p:sp>
        <p:nvSpPr>
          <p:cNvPr id="2" name="Content Placeholder 1">
            <a:extLst>
              <a:ext uri="{FF2B5EF4-FFF2-40B4-BE49-F238E27FC236}">
                <a16:creationId xmlns:a16="http://schemas.microsoft.com/office/drawing/2014/main" id="{DD762356-D73F-474B-A281-9FCBC3DCA8A8}"/>
              </a:ext>
            </a:extLst>
          </p:cNvPr>
          <p:cNvSpPr>
            <a:spLocks noGrp="1"/>
          </p:cNvSpPr>
          <p:nvPr>
            <p:ph sz="half" idx="2"/>
          </p:nvPr>
        </p:nvSpPr>
        <p:spPr/>
        <p:txBody>
          <a:bodyPr/>
          <a:lstStyle/>
          <a:p>
            <a:pPr marL="0" indent="0">
              <a:buNone/>
            </a:pPr>
            <a:r>
              <a:rPr lang="en-US" sz="1400" b="0" dirty="0"/>
              <a:t>class </a:t>
            </a:r>
            <a:r>
              <a:rPr lang="en-US" sz="1400" b="0" dirty="0" err="1"/>
              <a:t>ThreadTest</a:t>
            </a:r>
            <a:r>
              <a:rPr lang="en-US" sz="1400" b="0" dirty="0"/>
              <a:t> {</a:t>
            </a:r>
          </a:p>
          <a:p>
            <a:pPr marL="0" indent="0">
              <a:buNone/>
            </a:pPr>
            <a:r>
              <a:rPr lang="en-US" sz="1400" b="0" dirty="0"/>
              <a:t>    static bool done; // shared between all threads</a:t>
            </a:r>
          </a:p>
          <a:p>
            <a:pPr marL="0" indent="0">
              <a:buNone/>
            </a:pPr>
            <a:r>
              <a:rPr lang="en-US" sz="1400" b="0" dirty="0"/>
              <a:t>    static object locker = new object();</a:t>
            </a:r>
          </a:p>
          <a:p>
            <a:pPr marL="0" indent="0">
              <a:buNone/>
            </a:pPr>
            <a:r>
              <a:rPr lang="en-US" sz="1400" b="0" dirty="0"/>
              <a:t>    static void Main() {</a:t>
            </a:r>
          </a:p>
          <a:p>
            <a:pPr marL="0" indent="0">
              <a:buNone/>
            </a:pPr>
            <a:r>
              <a:rPr lang="en-US" sz="1400" b="0" dirty="0"/>
              <a:t>        Thread t = new Thread (Go);</a:t>
            </a:r>
          </a:p>
          <a:p>
            <a:pPr marL="0" indent="0">
              <a:buNone/>
            </a:pPr>
            <a:r>
              <a:rPr lang="en-US" sz="1400" b="0" dirty="0"/>
              <a:t>        </a:t>
            </a:r>
            <a:r>
              <a:rPr lang="en-US" sz="1400" b="0" dirty="0" err="1"/>
              <a:t>t.Start</a:t>
            </a:r>
            <a:r>
              <a:rPr lang="en-US" sz="1400" b="0" dirty="0"/>
              <a:t>();</a:t>
            </a:r>
          </a:p>
          <a:p>
            <a:pPr marL="0" indent="0">
              <a:buNone/>
            </a:pPr>
            <a:r>
              <a:rPr lang="en-US" sz="1400" b="0" dirty="0"/>
              <a:t>        </a:t>
            </a:r>
            <a:r>
              <a:rPr lang="en-US" sz="1400" b="0" dirty="0" err="1"/>
              <a:t>t.Join</a:t>
            </a:r>
            <a:r>
              <a:rPr lang="en-US" sz="1400" b="0" dirty="0"/>
              <a:t>();</a:t>
            </a:r>
          </a:p>
          <a:p>
            <a:pPr marL="0" indent="0">
              <a:buNone/>
            </a:pPr>
            <a:r>
              <a:rPr lang="en-US" sz="1400" b="0" dirty="0"/>
              <a:t> }</a:t>
            </a:r>
          </a:p>
          <a:p>
            <a:pPr marL="0" indent="0">
              <a:buNone/>
            </a:pPr>
            <a:r>
              <a:rPr lang="en-US" sz="1400" b="0" dirty="0"/>
              <a:t>static void Go() {</a:t>
            </a:r>
          </a:p>
          <a:p>
            <a:pPr marL="0" indent="0">
              <a:buNone/>
            </a:pPr>
            <a:r>
              <a:rPr lang="en-US" sz="1400" b="0" dirty="0"/>
              <a:t>    lock(locker); {</a:t>
            </a:r>
          </a:p>
          <a:p>
            <a:pPr marL="0" indent="0">
              <a:buNone/>
            </a:pPr>
            <a:r>
              <a:rPr lang="en-US" sz="1400" b="0" dirty="0"/>
              <a:t>        if (!done) { </a:t>
            </a:r>
          </a:p>
          <a:p>
            <a:pPr marL="0" indent="0">
              <a:buNone/>
            </a:pPr>
            <a:r>
              <a:rPr lang="en-US" sz="1400" b="0" dirty="0"/>
              <a:t>            done = true; </a:t>
            </a:r>
            <a:r>
              <a:rPr lang="en-US" sz="1400" b="0" dirty="0" err="1"/>
              <a:t>Console.WriteLine</a:t>
            </a:r>
            <a:r>
              <a:rPr lang="en-US" sz="1400" b="0" dirty="0"/>
              <a:t> ("Done"); }</a:t>
            </a:r>
          </a:p>
          <a:p>
            <a:pPr marL="0" indent="0">
              <a:buNone/>
            </a:pPr>
            <a:r>
              <a:rPr lang="en-US" sz="1400" b="0" dirty="0"/>
              <a:t>        }</a:t>
            </a:r>
          </a:p>
          <a:p>
            <a:pPr marL="0" indent="0">
              <a:buNone/>
            </a:pPr>
            <a:r>
              <a:rPr lang="en-US" sz="1400" b="0" dirty="0"/>
              <a:t>    }</a:t>
            </a:r>
          </a:p>
          <a:p>
            <a:pPr marL="0" indent="0">
              <a:buNone/>
            </a:pPr>
            <a:r>
              <a:rPr lang="en-US" sz="1400" b="0" dirty="0"/>
              <a:t>}</a:t>
            </a:r>
          </a:p>
        </p:txBody>
      </p:sp>
    </p:spTree>
    <p:extLst>
      <p:ext uri="{BB962C8B-B14F-4D97-AF65-F5344CB8AC3E}">
        <p14:creationId xmlns:p14="http://schemas.microsoft.com/office/powerpoint/2010/main" val="385808028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p:txBody>
          <a:bodyPr/>
          <a:lstStyle/>
          <a:p>
            <a:pPr defTabSz="457200">
              <a:buClr>
                <a:srgbClr val="000000"/>
              </a:buClr>
              <a:buSzPct val="100000"/>
              <a:buFont typeface="Times New Roman" charset="0"/>
            </a:pPr>
            <a:r>
              <a:rPr lang="en-US" altLang="en-US" b="1" dirty="0">
                <a:solidFill>
                  <a:srgbClr val="161645"/>
                </a:solidFill>
                <a:latin typeface="Arial"/>
                <a:cs typeface="Arial"/>
              </a:rPr>
              <a:t>Start a Thread  (2)</a:t>
            </a:r>
          </a:p>
        </p:txBody>
      </p:sp>
      <p:sp>
        <p:nvSpPr>
          <p:cNvPr id="799747" name="Rectangle 3">
            <a:extLst>
              <a:ext uri="{FF2B5EF4-FFF2-40B4-BE49-F238E27FC236}">
                <a16:creationId xmlns:a16="http://schemas.microsoft.com/office/drawing/2014/main" id="{43489056-3BFE-4F07-9BE9-9A864DDEE807}"/>
              </a:ext>
            </a:extLst>
          </p:cNvPr>
          <p:cNvSpPr>
            <a:spLocks noGrp="1" noChangeArrowheads="1"/>
          </p:cNvSpPr>
          <p:nvPr>
            <p:ph sz="half" idx="1"/>
          </p:nvPr>
        </p:nvSpPr>
        <p:spPr>
          <a:xfrm>
            <a:off x="457200" y="1447800"/>
            <a:ext cx="4152900" cy="4876800"/>
          </a:xfrm>
        </p:spPr>
        <p:txBody>
          <a:bodyPr/>
          <a:lstStyle/>
          <a:p>
            <a:pPr marL="0" indent="0">
              <a:buNone/>
            </a:pPr>
            <a:r>
              <a:rPr lang="en-US" sz="1400" b="0" dirty="0"/>
              <a:t>class </a:t>
            </a:r>
            <a:r>
              <a:rPr lang="en-US" sz="1400" b="0" dirty="0" err="1"/>
              <a:t>ThreadTest</a:t>
            </a:r>
            <a:r>
              <a:rPr lang="en-US" sz="1400" b="0" dirty="0"/>
              <a:t> {</a:t>
            </a:r>
          </a:p>
          <a:p>
            <a:pPr marL="0" indent="0">
              <a:buNone/>
            </a:pPr>
            <a:r>
              <a:rPr lang="en-US" sz="1400" b="0" dirty="0"/>
              <a:t>bool done;</a:t>
            </a:r>
          </a:p>
          <a:p>
            <a:pPr marL="0" indent="0">
              <a:buNone/>
            </a:pPr>
            <a:r>
              <a:rPr lang="en-US" sz="1400" b="0" dirty="0"/>
              <a:t>static void Main() {</a:t>
            </a:r>
          </a:p>
          <a:p>
            <a:pPr marL="400050" lvl="1" indent="0">
              <a:buNone/>
            </a:pPr>
            <a:r>
              <a:rPr lang="en-US" sz="1400" b="0" dirty="0"/>
              <a:t>// Create a thread</a:t>
            </a:r>
          </a:p>
          <a:p>
            <a:pPr marL="400050" lvl="1" indent="0">
              <a:buNone/>
            </a:pPr>
            <a:r>
              <a:rPr lang="en-US" sz="1400" b="0" dirty="0"/>
              <a:t>Thread t = new Thread(delegate() {</a:t>
            </a:r>
          </a:p>
          <a:p>
            <a:pPr marL="400050" lvl="1" indent="0">
              <a:buNone/>
            </a:pPr>
            <a:r>
              <a:rPr lang="en-US" sz="1400" b="0" dirty="0"/>
              <a:t>    </a:t>
            </a:r>
            <a:r>
              <a:rPr lang="en-US" sz="1400" b="0" dirty="0" err="1"/>
              <a:t>Console.WriteLine</a:t>
            </a:r>
            <a:r>
              <a:rPr lang="en-US" sz="1400" b="0" dirty="0"/>
              <a:t> ("Done");</a:t>
            </a:r>
          </a:p>
          <a:p>
            <a:pPr marL="400050" lvl="1" indent="0">
              <a:buNone/>
            </a:pPr>
            <a:r>
              <a:rPr lang="en-US" sz="1400" b="0" dirty="0"/>
              <a:t>}); </a:t>
            </a:r>
          </a:p>
          <a:p>
            <a:pPr marL="400050" lvl="1" indent="0">
              <a:buNone/>
            </a:pPr>
            <a:r>
              <a:rPr lang="en-US" sz="1400" b="0" dirty="0" err="1"/>
              <a:t>t.Start</a:t>
            </a:r>
            <a:r>
              <a:rPr lang="en-US" sz="1400" b="0" dirty="0"/>
              <a:t>();</a:t>
            </a:r>
          </a:p>
          <a:p>
            <a:pPr marL="400050" lvl="1" indent="0">
              <a:buNone/>
            </a:pPr>
            <a:r>
              <a:rPr lang="en-US" sz="1400" b="0" dirty="0" err="1"/>
              <a:t>t.Join</a:t>
            </a:r>
            <a:r>
              <a:rPr lang="en-US" sz="1400" b="0" dirty="0"/>
              <a:t>();</a:t>
            </a:r>
          </a:p>
          <a:p>
            <a:pPr marL="0" indent="0">
              <a:buNone/>
            </a:pPr>
            <a:r>
              <a:rPr lang="en-US" sz="1400" b="0" dirty="0"/>
              <a:t>}</a:t>
            </a:r>
          </a:p>
        </p:txBody>
      </p:sp>
      <p:sp>
        <p:nvSpPr>
          <p:cNvPr id="2" name="Content Placeholder 1">
            <a:extLst>
              <a:ext uri="{FF2B5EF4-FFF2-40B4-BE49-F238E27FC236}">
                <a16:creationId xmlns:a16="http://schemas.microsoft.com/office/drawing/2014/main" id="{DD762356-D73F-474B-A281-9FCBC3DCA8A8}"/>
              </a:ext>
            </a:extLst>
          </p:cNvPr>
          <p:cNvSpPr>
            <a:spLocks noGrp="1"/>
          </p:cNvSpPr>
          <p:nvPr>
            <p:ph sz="half" idx="2"/>
          </p:nvPr>
        </p:nvSpPr>
        <p:spPr/>
        <p:txBody>
          <a:bodyPr/>
          <a:lstStyle/>
          <a:p>
            <a:pPr marL="0" indent="0">
              <a:buNone/>
            </a:pPr>
            <a:r>
              <a:rPr lang="en-US" sz="1400" b="0" dirty="0"/>
              <a:t>class </a:t>
            </a:r>
            <a:r>
              <a:rPr lang="en-US" sz="1400" b="0" dirty="0" err="1"/>
              <a:t>ThreadTest</a:t>
            </a:r>
            <a:r>
              <a:rPr lang="en-US" sz="1400" b="0" dirty="0"/>
              <a:t> {</a:t>
            </a:r>
          </a:p>
          <a:p>
            <a:pPr marL="0" indent="0">
              <a:buNone/>
            </a:pPr>
            <a:r>
              <a:rPr lang="en-US" sz="1400" b="0" dirty="0"/>
              <a:t>static void Main() {</a:t>
            </a:r>
          </a:p>
          <a:p>
            <a:pPr marL="0" indent="0">
              <a:buNone/>
            </a:pPr>
            <a:r>
              <a:rPr lang="en-US" sz="1400" b="0" dirty="0"/>
              <a:t>        Thread t = new Thread (Go);</a:t>
            </a:r>
          </a:p>
          <a:p>
            <a:pPr marL="0" indent="0">
              <a:buNone/>
            </a:pPr>
            <a:r>
              <a:rPr lang="en-US" sz="1400" b="0" dirty="0"/>
              <a:t>        </a:t>
            </a:r>
            <a:r>
              <a:rPr lang="en-US" sz="1400" b="0" dirty="0" err="1"/>
              <a:t>t.Start</a:t>
            </a:r>
            <a:r>
              <a:rPr lang="en-US" sz="1400" b="0" dirty="0"/>
              <a:t>(true);</a:t>
            </a:r>
          </a:p>
          <a:p>
            <a:pPr marL="0" indent="0">
              <a:buNone/>
            </a:pPr>
            <a:r>
              <a:rPr lang="en-US" sz="1400" b="0" dirty="0"/>
              <a:t>        </a:t>
            </a:r>
            <a:r>
              <a:rPr lang="en-US" sz="1400" b="0" dirty="0" err="1"/>
              <a:t>t.Join</a:t>
            </a:r>
            <a:r>
              <a:rPr lang="en-US" sz="1400" b="0" dirty="0"/>
              <a:t>();</a:t>
            </a:r>
          </a:p>
          <a:p>
            <a:pPr marL="0" indent="0">
              <a:buNone/>
            </a:pPr>
            <a:r>
              <a:rPr lang="en-US" sz="1400" b="0" dirty="0"/>
              <a:t> }</a:t>
            </a:r>
          </a:p>
          <a:p>
            <a:pPr marL="0" indent="0">
              <a:buNone/>
            </a:pPr>
            <a:r>
              <a:rPr lang="en-US" sz="1400" b="0" dirty="0"/>
              <a:t>static void Go(object </a:t>
            </a:r>
            <a:r>
              <a:rPr lang="en-US" sz="1400" b="0" dirty="0" err="1"/>
              <a:t>upperCase</a:t>
            </a:r>
            <a:r>
              <a:rPr lang="en-US" sz="1400" b="0" dirty="0"/>
              <a:t>) {</a:t>
            </a:r>
          </a:p>
          <a:p>
            <a:pPr marL="0" indent="0">
              <a:buNone/>
            </a:pPr>
            <a:r>
              <a:rPr lang="en-US" sz="1400" b="0" dirty="0"/>
              <a:t>    bool upper = (bool)uppercase;</a:t>
            </a:r>
          </a:p>
          <a:p>
            <a:pPr marL="0" indent="0">
              <a:buNone/>
            </a:pPr>
            <a:r>
              <a:rPr lang="en-US" sz="1400" b="0" dirty="0"/>
              <a:t>    </a:t>
            </a:r>
            <a:r>
              <a:rPr lang="en-US" sz="1400" b="0" dirty="0" err="1"/>
              <a:t>Console.WriteLine</a:t>
            </a:r>
            <a:r>
              <a:rPr lang="en-US" sz="1400" b="0" dirty="0"/>
              <a:t> (upper ? “HELLO!“ : “hello!”);     </a:t>
            </a:r>
          </a:p>
          <a:p>
            <a:pPr marL="0" indent="0">
              <a:buNone/>
            </a:pPr>
            <a:r>
              <a:rPr lang="en-US" sz="1400" b="0" dirty="0"/>
              <a:t>}</a:t>
            </a:r>
          </a:p>
        </p:txBody>
      </p:sp>
    </p:spTree>
    <p:extLst>
      <p:ext uri="{BB962C8B-B14F-4D97-AF65-F5344CB8AC3E}">
        <p14:creationId xmlns:p14="http://schemas.microsoft.com/office/powerpoint/2010/main" val="238708804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p:txBody>
          <a:bodyPr/>
          <a:lstStyle/>
          <a:p>
            <a:r>
              <a:rPr lang="en-US" altLang="en-US" dirty="0"/>
              <a:t>Foreground and Background</a:t>
            </a:r>
            <a:endParaRPr lang="en-US" altLang="en-US" b="1" dirty="0">
              <a:solidFill>
                <a:srgbClr val="161645"/>
              </a:solidFill>
              <a:latin typeface="Arial"/>
              <a:cs typeface="Arial"/>
            </a:endParaRPr>
          </a:p>
        </p:txBody>
      </p:sp>
      <p:sp>
        <p:nvSpPr>
          <p:cNvPr id="799747" name="Rectangle 3">
            <a:extLst>
              <a:ext uri="{FF2B5EF4-FFF2-40B4-BE49-F238E27FC236}">
                <a16:creationId xmlns:a16="http://schemas.microsoft.com/office/drawing/2014/main" id="{43489056-3BFE-4F07-9BE9-9A864DDEE807}"/>
              </a:ext>
            </a:extLst>
          </p:cNvPr>
          <p:cNvSpPr>
            <a:spLocks noGrp="1" noChangeArrowheads="1"/>
          </p:cNvSpPr>
          <p:nvPr>
            <p:ph idx="1"/>
          </p:nvPr>
        </p:nvSpPr>
        <p:spPr/>
        <p:txBody>
          <a:bodyPr/>
          <a:lstStyle/>
          <a:p>
            <a:r>
              <a:rPr lang="en-US" sz="2000" dirty="0">
                <a:latin typeface="Arial" charset="0"/>
                <a:ea typeface="ＭＳ Ｐゴシック" charset="0"/>
                <a:cs typeface="Arial" charset="0"/>
              </a:rPr>
              <a:t>Background thread will exit when main thread ends, but foreground thread will stay alive.</a:t>
            </a:r>
          </a:p>
          <a:p>
            <a:r>
              <a:rPr lang="en-US" sz="2000" dirty="0">
                <a:latin typeface="Arial" charset="0"/>
                <a:ea typeface="ＭＳ Ｐゴシック" charset="0"/>
                <a:cs typeface="Arial" charset="0"/>
              </a:rPr>
              <a:t>But in any case, please prepare the exception handling.</a:t>
            </a:r>
          </a:p>
          <a:p>
            <a:pPr lvl="1"/>
            <a:r>
              <a:rPr lang="en-US" altLang="zh-CN" sz="1600" dirty="0" err="1">
                <a:latin typeface="Arial" charset="0"/>
                <a:ea typeface="ＭＳ Ｐゴシック" charset="0"/>
                <a:cs typeface="Arial" charset="0"/>
              </a:rPr>
              <a:t>Application.ThreadException</a:t>
            </a:r>
            <a:r>
              <a:rPr lang="en-US" altLang="zh-CN" sz="1600" dirty="0">
                <a:latin typeface="Arial" charset="0"/>
                <a:ea typeface="ＭＳ Ｐゴシック" charset="0"/>
                <a:cs typeface="Arial" charset="0"/>
              </a:rPr>
              <a:t> +=  </a:t>
            </a:r>
            <a:r>
              <a:rPr lang="en-US" altLang="zh-CN" sz="1600" dirty="0" err="1">
                <a:latin typeface="Arial" charset="0"/>
                <a:ea typeface="ＭＳ Ｐゴシック" charset="0"/>
                <a:cs typeface="Arial" charset="0"/>
              </a:rPr>
              <a:t>HandleError</a:t>
            </a:r>
            <a:r>
              <a:rPr lang="en-US" altLang="zh-CN" sz="1600" dirty="0">
                <a:latin typeface="Arial" charset="0"/>
                <a:ea typeface="ＭＳ Ｐゴシック" charset="0"/>
                <a:cs typeface="Arial" charset="0"/>
              </a:rPr>
              <a:t>; </a:t>
            </a:r>
            <a:endParaRPr lang="en-US" sz="1600" dirty="0">
              <a:latin typeface="Arial" charset="0"/>
              <a:ea typeface="ＭＳ Ｐゴシック" charset="0"/>
              <a:cs typeface="Arial" charset="0"/>
            </a:endParaRPr>
          </a:p>
          <a:p>
            <a:pPr marL="0" indent="0">
              <a:buNone/>
            </a:pPr>
            <a:r>
              <a:rPr lang="en-US" sz="1400" b="0" dirty="0"/>
              <a:t>class </a:t>
            </a:r>
            <a:r>
              <a:rPr lang="en-US" sz="1400" b="0" dirty="0" err="1"/>
              <a:t>PriorityTest</a:t>
            </a:r>
            <a:r>
              <a:rPr lang="en-US" sz="1400" b="0" dirty="0"/>
              <a:t> {</a:t>
            </a:r>
          </a:p>
          <a:p>
            <a:pPr marL="0" indent="0">
              <a:buNone/>
            </a:pPr>
            <a:r>
              <a:rPr lang="en-US" sz="1400" b="0" dirty="0"/>
              <a:t>static void Main (string[] </a:t>
            </a:r>
            <a:r>
              <a:rPr lang="en-US" sz="1400" b="0" dirty="0" err="1"/>
              <a:t>args</a:t>
            </a:r>
            <a:r>
              <a:rPr lang="en-US" sz="1400" b="0" dirty="0"/>
              <a:t>) </a:t>
            </a:r>
          </a:p>
          <a:p>
            <a:pPr marL="0" indent="0">
              <a:buNone/>
            </a:pPr>
            <a:r>
              <a:rPr lang="en-US" sz="1400" b="0" dirty="0"/>
              <a:t>{</a:t>
            </a:r>
          </a:p>
          <a:p>
            <a:pPr marL="0" indent="0">
              <a:buNone/>
            </a:pPr>
            <a:r>
              <a:rPr lang="en-US" sz="1400" b="0" dirty="0"/>
              <a:t>    Thread worker = new Thread (delegate() { </a:t>
            </a:r>
            <a:r>
              <a:rPr lang="en-US" sz="1400" b="0" dirty="0" err="1"/>
              <a:t>Console.ReadLine</a:t>
            </a:r>
            <a:r>
              <a:rPr lang="en-US" sz="1400" b="0" dirty="0"/>
              <a:t>(); });</a:t>
            </a:r>
          </a:p>
          <a:p>
            <a:pPr marL="0" indent="0">
              <a:buNone/>
            </a:pPr>
            <a:r>
              <a:rPr lang="en-US" sz="1400" b="0" dirty="0"/>
              <a:t>    if (</a:t>
            </a:r>
            <a:r>
              <a:rPr lang="en-US" sz="1400" b="0" dirty="0" err="1"/>
              <a:t>args.Length</a:t>
            </a:r>
            <a:r>
              <a:rPr lang="en-US" sz="1400" b="0" dirty="0"/>
              <a:t> &gt; 0) </a:t>
            </a:r>
            <a:r>
              <a:rPr lang="en-US" sz="1400" b="0" dirty="0" err="1"/>
              <a:t>worker.IsBackground</a:t>
            </a:r>
            <a:r>
              <a:rPr lang="en-US" sz="1400" b="0" dirty="0"/>
              <a:t> = true;</a:t>
            </a:r>
          </a:p>
          <a:p>
            <a:pPr marL="0" indent="0">
              <a:buNone/>
            </a:pPr>
            <a:r>
              <a:rPr lang="en-US" sz="1400" b="0" dirty="0"/>
              <a:t>   </a:t>
            </a:r>
            <a:r>
              <a:rPr lang="en-US" sz="1400" b="0" dirty="0" err="1"/>
              <a:t>worker.Start</a:t>
            </a:r>
            <a:r>
              <a:rPr lang="en-US" sz="1400" b="0" dirty="0"/>
              <a:t>();</a:t>
            </a:r>
          </a:p>
          <a:p>
            <a:pPr marL="0" indent="0">
              <a:buNone/>
            </a:pPr>
            <a:r>
              <a:rPr lang="en-US" sz="1400" b="0" dirty="0"/>
              <a:t>   }</a:t>
            </a:r>
          </a:p>
          <a:p>
            <a:pPr marL="0" indent="0">
              <a:buNone/>
            </a:pPr>
            <a:r>
              <a:rPr lang="en-US" sz="1400" b="0" dirty="0"/>
              <a:t>}</a:t>
            </a:r>
          </a:p>
        </p:txBody>
      </p:sp>
    </p:spTree>
    <p:extLst>
      <p:ext uri="{BB962C8B-B14F-4D97-AF65-F5344CB8AC3E}">
        <p14:creationId xmlns:p14="http://schemas.microsoft.com/office/powerpoint/2010/main" val="299621952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a:xfrm>
            <a:off x="457200" y="-339725"/>
            <a:ext cx="8226425" cy="1554163"/>
          </a:xfrm>
        </p:spPr>
        <p:txBody>
          <a:bodyPr/>
          <a:lstStyle/>
          <a:p>
            <a:r>
              <a:rPr lang="en-US" altLang="en-US" b="1" dirty="0">
                <a:solidFill>
                  <a:srgbClr val="161645"/>
                </a:solidFill>
                <a:latin typeface="Arial"/>
                <a:cs typeface="Arial"/>
              </a:rPr>
              <a:t>Synchronization Essentials(1)</a:t>
            </a:r>
          </a:p>
        </p:txBody>
      </p:sp>
      <p:graphicFrame>
        <p:nvGraphicFramePr>
          <p:cNvPr id="4" name="Table 3">
            <a:extLst>
              <a:ext uri="{FF2B5EF4-FFF2-40B4-BE49-F238E27FC236}">
                <a16:creationId xmlns:a16="http://schemas.microsoft.com/office/drawing/2014/main" id="{15C6A84B-7C6C-4500-912C-AF5638FA7290}"/>
              </a:ext>
            </a:extLst>
          </p:cNvPr>
          <p:cNvGraphicFramePr>
            <a:graphicFrameLocks noGrp="1"/>
          </p:cNvGraphicFramePr>
          <p:nvPr>
            <p:extLst>
              <p:ext uri="{D42A27DB-BD31-4B8C-83A1-F6EECF244321}">
                <p14:modId xmlns:p14="http://schemas.microsoft.com/office/powerpoint/2010/main" val="3037157850"/>
              </p:ext>
            </p:extLst>
          </p:nvPr>
        </p:nvGraphicFramePr>
        <p:xfrm>
          <a:off x="533400" y="1981200"/>
          <a:ext cx="6096000" cy="110744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502022935"/>
                    </a:ext>
                  </a:extLst>
                </a:gridCol>
                <a:gridCol w="4495800">
                  <a:extLst>
                    <a:ext uri="{9D8B030D-6E8A-4147-A177-3AD203B41FA5}">
                      <a16:colId xmlns:a16="http://schemas.microsoft.com/office/drawing/2014/main" val="876376395"/>
                    </a:ext>
                  </a:extLst>
                </a:gridCol>
              </a:tblGrid>
              <a:tr h="294640">
                <a:tc>
                  <a:txBody>
                    <a:bodyPr/>
                    <a:lstStyle/>
                    <a:p>
                      <a:r>
                        <a:rPr lang="en-US" dirty="0"/>
                        <a:t>Construct</a:t>
                      </a:r>
                    </a:p>
                  </a:txBody>
                  <a:tcPr/>
                </a:tc>
                <a:tc>
                  <a:txBody>
                    <a:bodyPr/>
                    <a:lstStyle/>
                    <a:p>
                      <a:r>
                        <a:rPr lang="en-US" dirty="0"/>
                        <a:t>Purpose</a:t>
                      </a:r>
                    </a:p>
                  </a:txBody>
                  <a:tcPr/>
                </a:tc>
                <a:extLst>
                  <a:ext uri="{0D108BD9-81ED-4DB2-BD59-A6C34878D82A}">
                    <a16:rowId xmlns:a16="http://schemas.microsoft.com/office/drawing/2014/main" val="4265211766"/>
                  </a:ext>
                </a:extLst>
              </a:tr>
              <a:tr h="370840">
                <a:tc>
                  <a:txBody>
                    <a:bodyPr/>
                    <a:lstStyle/>
                    <a:p>
                      <a:r>
                        <a:rPr lang="en-US" dirty="0"/>
                        <a:t>Sleep</a:t>
                      </a:r>
                    </a:p>
                  </a:txBody>
                  <a:tcPr/>
                </a:tc>
                <a:tc>
                  <a:txBody>
                    <a:bodyPr/>
                    <a:lstStyle/>
                    <a:p>
                      <a:r>
                        <a:rPr lang="en-US" dirty="0"/>
                        <a:t>Blocks for a given time period</a:t>
                      </a:r>
                    </a:p>
                  </a:txBody>
                  <a:tcPr/>
                </a:tc>
                <a:extLst>
                  <a:ext uri="{0D108BD9-81ED-4DB2-BD59-A6C34878D82A}">
                    <a16:rowId xmlns:a16="http://schemas.microsoft.com/office/drawing/2014/main" val="1847277431"/>
                  </a:ext>
                </a:extLst>
              </a:tr>
              <a:tr h="370840">
                <a:tc>
                  <a:txBody>
                    <a:bodyPr/>
                    <a:lstStyle/>
                    <a:p>
                      <a:r>
                        <a:rPr lang="en-US" dirty="0"/>
                        <a:t>Join</a:t>
                      </a:r>
                    </a:p>
                  </a:txBody>
                  <a:tcPr/>
                </a:tc>
                <a:tc>
                  <a:txBody>
                    <a:bodyPr/>
                    <a:lstStyle/>
                    <a:p>
                      <a:r>
                        <a:rPr lang="en-US" dirty="0"/>
                        <a:t>Wait for another thread to finish</a:t>
                      </a:r>
                    </a:p>
                  </a:txBody>
                  <a:tcPr/>
                </a:tc>
                <a:extLst>
                  <a:ext uri="{0D108BD9-81ED-4DB2-BD59-A6C34878D82A}">
                    <a16:rowId xmlns:a16="http://schemas.microsoft.com/office/drawing/2014/main" val="3527615424"/>
                  </a:ext>
                </a:extLst>
              </a:tr>
            </a:tbl>
          </a:graphicData>
        </a:graphic>
      </p:graphicFrame>
      <p:sp>
        <p:nvSpPr>
          <p:cNvPr id="3" name="TextBox 2">
            <a:extLst>
              <a:ext uri="{FF2B5EF4-FFF2-40B4-BE49-F238E27FC236}">
                <a16:creationId xmlns:a16="http://schemas.microsoft.com/office/drawing/2014/main" id="{53D16F58-DB0E-48A2-9EA0-7776D043C678}"/>
              </a:ext>
            </a:extLst>
          </p:cNvPr>
          <p:cNvSpPr txBox="1"/>
          <p:nvPr/>
        </p:nvSpPr>
        <p:spPr>
          <a:xfrm>
            <a:off x="514584" y="1478304"/>
            <a:ext cx="6038616" cy="400110"/>
          </a:xfrm>
          <a:prstGeom prst="rect">
            <a:avLst/>
          </a:prstGeom>
          <a:noFill/>
        </p:spPr>
        <p:txBody>
          <a:bodyPr wrap="square" rtlCol="0">
            <a:spAutoFit/>
          </a:bodyPr>
          <a:lstStyle/>
          <a:p>
            <a:r>
              <a:rPr lang="en-US" sz="2000" dirty="0">
                <a:solidFill>
                  <a:srgbClr val="000000"/>
                </a:solidFill>
              </a:rPr>
              <a:t>Simple Blocking Method</a:t>
            </a:r>
          </a:p>
        </p:txBody>
      </p:sp>
      <p:graphicFrame>
        <p:nvGraphicFramePr>
          <p:cNvPr id="6" name="Table 5">
            <a:extLst>
              <a:ext uri="{FF2B5EF4-FFF2-40B4-BE49-F238E27FC236}">
                <a16:creationId xmlns:a16="http://schemas.microsoft.com/office/drawing/2014/main" id="{A71399C7-5023-4FBA-9E12-37CC533A0C30}"/>
              </a:ext>
            </a:extLst>
          </p:cNvPr>
          <p:cNvGraphicFramePr>
            <a:graphicFrameLocks noGrp="1"/>
          </p:cNvGraphicFramePr>
          <p:nvPr>
            <p:extLst>
              <p:ext uri="{D42A27DB-BD31-4B8C-83A1-F6EECF244321}">
                <p14:modId xmlns:p14="http://schemas.microsoft.com/office/powerpoint/2010/main" val="3038996912"/>
              </p:ext>
            </p:extLst>
          </p:nvPr>
        </p:nvGraphicFramePr>
        <p:xfrm>
          <a:off x="556591" y="3652564"/>
          <a:ext cx="7848601" cy="283464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3545699385"/>
                    </a:ext>
                  </a:extLst>
                </a:gridCol>
                <a:gridCol w="4038600">
                  <a:extLst>
                    <a:ext uri="{9D8B030D-6E8A-4147-A177-3AD203B41FA5}">
                      <a16:colId xmlns:a16="http://schemas.microsoft.com/office/drawing/2014/main" val="2689274034"/>
                    </a:ext>
                  </a:extLst>
                </a:gridCol>
                <a:gridCol w="1143000">
                  <a:extLst>
                    <a:ext uri="{9D8B030D-6E8A-4147-A177-3AD203B41FA5}">
                      <a16:colId xmlns:a16="http://schemas.microsoft.com/office/drawing/2014/main" val="2836971196"/>
                    </a:ext>
                  </a:extLst>
                </a:gridCol>
                <a:gridCol w="1219201">
                  <a:extLst>
                    <a:ext uri="{9D8B030D-6E8A-4147-A177-3AD203B41FA5}">
                      <a16:colId xmlns:a16="http://schemas.microsoft.com/office/drawing/2014/main" val="3492159485"/>
                    </a:ext>
                  </a:extLst>
                </a:gridCol>
              </a:tblGrid>
              <a:tr h="370840">
                <a:tc>
                  <a:txBody>
                    <a:bodyPr/>
                    <a:lstStyle/>
                    <a:p>
                      <a:r>
                        <a:rPr lang="en-US" sz="1800" b="1" i="0" u="none" strike="noStrike" kern="1200" baseline="0" dirty="0">
                          <a:solidFill>
                            <a:schemeClr val="lt1"/>
                          </a:solidFill>
                          <a:latin typeface="+mn-lt"/>
                          <a:ea typeface="+mn-ea"/>
                          <a:cs typeface="+mn-cs"/>
                        </a:rPr>
                        <a:t>Construct</a:t>
                      </a:r>
                      <a:endParaRPr lang="en-US" dirty="0"/>
                    </a:p>
                  </a:txBody>
                  <a:tcPr/>
                </a:tc>
                <a:tc>
                  <a:txBody>
                    <a:bodyPr/>
                    <a:lstStyle/>
                    <a:p>
                      <a:r>
                        <a:rPr lang="en-US" sz="1800" b="1" i="0" u="none" strike="noStrike" kern="1200" baseline="0" dirty="0">
                          <a:solidFill>
                            <a:schemeClr val="lt1"/>
                          </a:solidFill>
                          <a:latin typeface="+mn-lt"/>
                          <a:ea typeface="+mn-ea"/>
                          <a:cs typeface="+mn-cs"/>
                        </a:rPr>
                        <a:t>Purpose</a:t>
                      </a:r>
                      <a:endParaRPr lang="en-US" dirty="0"/>
                    </a:p>
                  </a:txBody>
                  <a:tcPr/>
                </a:tc>
                <a:tc>
                  <a:txBody>
                    <a:bodyPr/>
                    <a:lstStyle/>
                    <a:p>
                      <a:r>
                        <a:rPr lang="en-US" sz="1800" b="1" i="0" u="none" strike="noStrike" kern="1200" baseline="0" dirty="0">
                          <a:solidFill>
                            <a:schemeClr val="lt1"/>
                          </a:solidFill>
                          <a:latin typeface="+mn-lt"/>
                          <a:ea typeface="+mn-ea"/>
                          <a:cs typeface="+mn-cs"/>
                        </a:rPr>
                        <a:t>Cross-</a:t>
                      </a:r>
                    </a:p>
                    <a:p>
                      <a:r>
                        <a:rPr lang="en-US" sz="1800" b="1" i="0" u="none" strike="noStrike" kern="1200" baseline="0" dirty="0">
                          <a:solidFill>
                            <a:schemeClr val="lt1"/>
                          </a:solidFill>
                          <a:latin typeface="+mn-lt"/>
                          <a:ea typeface="+mn-ea"/>
                          <a:cs typeface="+mn-cs"/>
                        </a:rPr>
                        <a:t>Process?</a:t>
                      </a:r>
                      <a:endParaRPr lang="en-US" dirty="0"/>
                    </a:p>
                  </a:txBody>
                  <a:tcPr/>
                </a:tc>
                <a:tc>
                  <a:txBody>
                    <a:bodyPr/>
                    <a:lstStyle/>
                    <a:p>
                      <a:r>
                        <a:rPr lang="en-US" sz="1800" b="1" i="0" u="none" strike="noStrike" kern="1200" baseline="0" dirty="0">
                          <a:solidFill>
                            <a:schemeClr val="lt1"/>
                          </a:solidFill>
                          <a:latin typeface="+mn-lt"/>
                          <a:ea typeface="+mn-ea"/>
                          <a:cs typeface="+mn-cs"/>
                        </a:rPr>
                        <a:t>Speed</a:t>
                      </a:r>
                      <a:endParaRPr lang="en-US" dirty="0"/>
                    </a:p>
                  </a:txBody>
                  <a:tcPr/>
                </a:tc>
                <a:extLst>
                  <a:ext uri="{0D108BD9-81ED-4DB2-BD59-A6C34878D82A}">
                    <a16:rowId xmlns:a16="http://schemas.microsoft.com/office/drawing/2014/main" val="306158076"/>
                  </a:ext>
                </a:extLst>
              </a:tr>
              <a:tr h="370840">
                <a:tc>
                  <a:txBody>
                    <a:bodyPr/>
                    <a:lstStyle/>
                    <a:p>
                      <a:r>
                        <a:rPr lang="en-US" sz="1800" b="0" i="0" u="none" strike="noStrike" kern="1200" baseline="0" dirty="0">
                          <a:solidFill>
                            <a:schemeClr val="dk1"/>
                          </a:solidFill>
                          <a:latin typeface="+mn-lt"/>
                          <a:ea typeface="+mn-ea"/>
                          <a:cs typeface="+mn-cs"/>
                        </a:rPr>
                        <a:t>lock</a:t>
                      </a:r>
                      <a:endParaRPr lang="en-US" dirty="0"/>
                    </a:p>
                  </a:txBody>
                  <a:tcPr/>
                </a:tc>
                <a:tc>
                  <a:txBody>
                    <a:bodyPr/>
                    <a:lstStyle/>
                    <a:p>
                      <a:r>
                        <a:rPr lang="en-US" sz="1800" b="0" i="0" u="none" strike="noStrike" kern="1200" baseline="0" dirty="0">
                          <a:solidFill>
                            <a:schemeClr val="dk1"/>
                          </a:solidFill>
                          <a:latin typeface="+mn-lt"/>
                          <a:ea typeface="+mn-ea"/>
                          <a:cs typeface="+mn-cs"/>
                        </a:rPr>
                        <a:t>Ensures just one thread can access a resource, or section of code.</a:t>
                      </a:r>
                      <a:endParaRPr lang="en-US" dirty="0"/>
                    </a:p>
                  </a:txBody>
                  <a:tcPr/>
                </a:tc>
                <a:tc>
                  <a:txBody>
                    <a:bodyPr/>
                    <a:lstStyle/>
                    <a:p>
                      <a:r>
                        <a:rPr lang="en-US" dirty="0"/>
                        <a:t>No</a:t>
                      </a:r>
                    </a:p>
                  </a:txBody>
                  <a:tcPr/>
                </a:tc>
                <a:tc>
                  <a:txBody>
                    <a:bodyPr/>
                    <a:lstStyle/>
                    <a:p>
                      <a:r>
                        <a:rPr lang="en-US" dirty="0"/>
                        <a:t>fast</a:t>
                      </a:r>
                    </a:p>
                  </a:txBody>
                  <a:tcPr/>
                </a:tc>
                <a:extLst>
                  <a:ext uri="{0D108BD9-81ED-4DB2-BD59-A6C34878D82A}">
                    <a16:rowId xmlns:a16="http://schemas.microsoft.com/office/drawing/2014/main" val="190864356"/>
                  </a:ext>
                </a:extLst>
              </a:tr>
              <a:tr h="370840">
                <a:tc>
                  <a:txBody>
                    <a:bodyPr/>
                    <a:lstStyle/>
                    <a:p>
                      <a:r>
                        <a:rPr lang="en-US" sz="1800" b="0" i="0" u="none" strike="noStrike" kern="1200" baseline="0" dirty="0">
                          <a:solidFill>
                            <a:schemeClr val="dk1"/>
                          </a:solidFill>
                          <a:latin typeface="+mn-lt"/>
                          <a:ea typeface="+mn-ea"/>
                          <a:cs typeface="+mn-cs"/>
                        </a:rPr>
                        <a:t>Mutex</a:t>
                      </a:r>
                      <a:endParaRPr lang="en-US" dirty="0"/>
                    </a:p>
                  </a:txBody>
                  <a:tcPr/>
                </a:tc>
                <a:tc>
                  <a:txBody>
                    <a:bodyPr/>
                    <a:lstStyle/>
                    <a:p>
                      <a:r>
                        <a:rPr lang="en-US" sz="1800" b="0" i="0" u="none" strike="noStrike" kern="1200" baseline="0" dirty="0">
                          <a:solidFill>
                            <a:schemeClr val="dk1"/>
                          </a:solidFill>
                          <a:latin typeface="+mn-lt"/>
                          <a:ea typeface="+mn-ea"/>
                          <a:cs typeface="+mn-cs"/>
                        </a:rPr>
                        <a:t>Ensures just one thread can access a resource or code.</a:t>
                      </a:r>
                      <a:endParaRPr lang="en-US" dirty="0"/>
                    </a:p>
                  </a:txBody>
                  <a:tcPr/>
                </a:tc>
                <a:tc>
                  <a:txBody>
                    <a:bodyPr/>
                    <a:lstStyle/>
                    <a:p>
                      <a:r>
                        <a:rPr lang="en-US" dirty="0"/>
                        <a:t>Yes</a:t>
                      </a:r>
                    </a:p>
                  </a:txBody>
                  <a:tcPr/>
                </a:tc>
                <a:tc>
                  <a:txBody>
                    <a:bodyPr/>
                    <a:lstStyle/>
                    <a:p>
                      <a:r>
                        <a:rPr lang="en-US" sz="1800" b="0" i="0" u="none" strike="noStrike" kern="1200" baseline="0" dirty="0">
                          <a:solidFill>
                            <a:schemeClr val="dk1"/>
                          </a:solidFill>
                          <a:latin typeface="+mn-lt"/>
                          <a:ea typeface="+mn-ea"/>
                          <a:cs typeface="+mn-cs"/>
                        </a:rPr>
                        <a:t>moderate</a:t>
                      </a:r>
                      <a:endParaRPr lang="en-US" dirty="0"/>
                    </a:p>
                  </a:txBody>
                  <a:tcPr/>
                </a:tc>
                <a:extLst>
                  <a:ext uri="{0D108BD9-81ED-4DB2-BD59-A6C34878D82A}">
                    <a16:rowId xmlns:a16="http://schemas.microsoft.com/office/drawing/2014/main" val="2280195930"/>
                  </a:ext>
                </a:extLst>
              </a:tr>
              <a:tr h="370840">
                <a:tc>
                  <a:txBody>
                    <a:bodyPr/>
                    <a:lstStyle/>
                    <a:p>
                      <a:r>
                        <a:rPr lang="en-US" sz="1800" b="0" i="0" u="none" strike="noStrike" kern="1200" baseline="0" dirty="0">
                          <a:solidFill>
                            <a:schemeClr val="dk1"/>
                          </a:solidFill>
                          <a:latin typeface="+mn-lt"/>
                          <a:ea typeface="+mn-ea"/>
                          <a:cs typeface="+mn-cs"/>
                        </a:rPr>
                        <a:t>Semaphore</a:t>
                      </a:r>
                      <a:endParaRPr lang="en-US" dirty="0"/>
                    </a:p>
                  </a:txBody>
                  <a:tcPr/>
                </a:tc>
                <a:tc>
                  <a:txBody>
                    <a:bodyPr/>
                    <a:lstStyle/>
                    <a:p>
                      <a:r>
                        <a:rPr lang="en-US" sz="1800" b="0" i="0" u="none" strike="noStrike" kern="1200" baseline="0" dirty="0">
                          <a:solidFill>
                            <a:schemeClr val="dk1"/>
                          </a:solidFill>
                          <a:latin typeface="+mn-lt"/>
                          <a:ea typeface="+mn-ea"/>
                          <a:cs typeface="+mn-cs"/>
                        </a:rPr>
                        <a:t>Ensures not more than a specified number of threads can access a</a:t>
                      </a:r>
                    </a:p>
                    <a:p>
                      <a:r>
                        <a:rPr lang="en-US" sz="1800" b="0" i="0" u="none" strike="noStrike" kern="1200" baseline="0" dirty="0">
                          <a:solidFill>
                            <a:schemeClr val="dk1"/>
                          </a:solidFill>
                          <a:latin typeface="+mn-lt"/>
                          <a:ea typeface="+mn-ea"/>
                          <a:cs typeface="+mn-cs"/>
                        </a:rPr>
                        <a:t>resource, or section of code.</a:t>
                      </a:r>
                      <a:endParaRPr lang="en-US" dirty="0"/>
                    </a:p>
                  </a:txBody>
                  <a:tcPr/>
                </a:tc>
                <a:tc>
                  <a:txBody>
                    <a:bodyPr/>
                    <a:lstStyle/>
                    <a:p>
                      <a:r>
                        <a:rPr lang="en-US" dirty="0"/>
                        <a:t>Yes</a:t>
                      </a:r>
                    </a:p>
                    <a:p>
                      <a:endParaRPr lang="en-US" dirty="0"/>
                    </a:p>
                  </a:txBody>
                  <a:tcPr/>
                </a:tc>
                <a:tc>
                  <a:txBody>
                    <a:bodyPr/>
                    <a:lstStyle/>
                    <a:p>
                      <a:r>
                        <a:rPr lang="en-US" sz="1800" b="0" i="0" u="none" strike="noStrike" kern="1200" baseline="0" dirty="0">
                          <a:solidFill>
                            <a:schemeClr val="dk1"/>
                          </a:solidFill>
                          <a:latin typeface="+mn-lt"/>
                          <a:ea typeface="+mn-ea"/>
                          <a:cs typeface="+mn-cs"/>
                        </a:rPr>
                        <a:t>moderate</a:t>
                      </a:r>
                      <a:endParaRPr lang="en-US" dirty="0"/>
                    </a:p>
                  </a:txBody>
                  <a:tcPr/>
                </a:tc>
                <a:extLst>
                  <a:ext uri="{0D108BD9-81ED-4DB2-BD59-A6C34878D82A}">
                    <a16:rowId xmlns:a16="http://schemas.microsoft.com/office/drawing/2014/main" val="404062125"/>
                  </a:ext>
                </a:extLst>
              </a:tr>
            </a:tbl>
          </a:graphicData>
        </a:graphic>
      </p:graphicFrame>
      <p:sp>
        <p:nvSpPr>
          <p:cNvPr id="7" name="TextBox 6">
            <a:extLst>
              <a:ext uri="{FF2B5EF4-FFF2-40B4-BE49-F238E27FC236}">
                <a16:creationId xmlns:a16="http://schemas.microsoft.com/office/drawing/2014/main" id="{821603E5-3B29-497A-A9E9-C813CAE709F7}"/>
              </a:ext>
            </a:extLst>
          </p:cNvPr>
          <p:cNvSpPr txBox="1"/>
          <p:nvPr/>
        </p:nvSpPr>
        <p:spPr>
          <a:xfrm>
            <a:off x="457200" y="3147753"/>
            <a:ext cx="6038616" cy="400110"/>
          </a:xfrm>
          <a:prstGeom prst="rect">
            <a:avLst/>
          </a:prstGeom>
          <a:noFill/>
        </p:spPr>
        <p:txBody>
          <a:bodyPr wrap="square" rtlCol="0">
            <a:spAutoFit/>
          </a:bodyPr>
          <a:lstStyle/>
          <a:p>
            <a:r>
              <a:rPr lang="en-US" sz="2000" dirty="0">
                <a:solidFill>
                  <a:srgbClr val="000000"/>
                </a:solidFill>
              </a:rPr>
              <a:t>Locking Constructor</a:t>
            </a:r>
          </a:p>
        </p:txBody>
      </p:sp>
    </p:spTree>
    <p:extLst>
      <p:ext uri="{BB962C8B-B14F-4D97-AF65-F5344CB8AC3E}">
        <p14:creationId xmlns:p14="http://schemas.microsoft.com/office/powerpoint/2010/main" val="129816118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a:xfrm>
            <a:off x="457200" y="-339725"/>
            <a:ext cx="8226425" cy="1554163"/>
          </a:xfrm>
        </p:spPr>
        <p:txBody>
          <a:bodyPr/>
          <a:lstStyle/>
          <a:p>
            <a:r>
              <a:rPr lang="en-US" altLang="en-US" b="1" dirty="0">
                <a:solidFill>
                  <a:srgbClr val="161645"/>
                </a:solidFill>
                <a:latin typeface="Arial"/>
                <a:cs typeface="Arial"/>
              </a:rPr>
              <a:t>Synchronization Essentials(2)</a:t>
            </a:r>
          </a:p>
        </p:txBody>
      </p:sp>
      <p:graphicFrame>
        <p:nvGraphicFramePr>
          <p:cNvPr id="6" name="Table 5">
            <a:extLst>
              <a:ext uri="{FF2B5EF4-FFF2-40B4-BE49-F238E27FC236}">
                <a16:creationId xmlns:a16="http://schemas.microsoft.com/office/drawing/2014/main" id="{A71399C7-5023-4FBA-9E12-37CC533A0C30}"/>
              </a:ext>
            </a:extLst>
          </p:cNvPr>
          <p:cNvGraphicFramePr>
            <a:graphicFrameLocks noGrp="1"/>
          </p:cNvGraphicFramePr>
          <p:nvPr>
            <p:extLst>
              <p:ext uri="{D42A27DB-BD31-4B8C-83A1-F6EECF244321}">
                <p14:modId xmlns:p14="http://schemas.microsoft.com/office/powerpoint/2010/main" val="4131102788"/>
              </p:ext>
            </p:extLst>
          </p:nvPr>
        </p:nvGraphicFramePr>
        <p:xfrm>
          <a:off x="533400" y="1756717"/>
          <a:ext cx="7848601" cy="219456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3545699385"/>
                    </a:ext>
                  </a:extLst>
                </a:gridCol>
                <a:gridCol w="3581400">
                  <a:extLst>
                    <a:ext uri="{9D8B030D-6E8A-4147-A177-3AD203B41FA5}">
                      <a16:colId xmlns:a16="http://schemas.microsoft.com/office/drawing/2014/main" val="2689274034"/>
                    </a:ext>
                  </a:extLst>
                </a:gridCol>
                <a:gridCol w="1143000">
                  <a:extLst>
                    <a:ext uri="{9D8B030D-6E8A-4147-A177-3AD203B41FA5}">
                      <a16:colId xmlns:a16="http://schemas.microsoft.com/office/drawing/2014/main" val="2836971196"/>
                    </a:ext>
                  </a:extLst>
                </a:gridCol>
                <a:gridCol w="1219201">
                  <a:extLst>
                    <a:ext uri="{9D8B030D-6E8A-4147-A177-3AD203B41FA5}">
                      <a16:colId xmlns:a16="http://schemas.microsoft.com/office/drawing/2014/main" val="3492159485"/>
                    </a:ext>
                  </a:extLst>
                </a:gridCol>
              </a:tblGrid>
              <a:tr h="370840">
                <a:tc>
                  <a:txBody>
                    <a:bodyPr/>
                    <a:lstStyle/>
                    <a:p>
                      <a:r>
                        <a:rPr lang="en-US" sz="1800" b="1" i="0" u="none" strike="noStrike" kern="1200" baseline="0" dirty="0">
                          <a:solidFill>
                            <a:schemeClr val="lt1"/>
                          </a:solidFill>
                          <a:latin typeface="+mn-lt"/>
                          <a:ea typeface="+mn-ea"/>
                          <a:cs typeface="+mn-cs"/>
                        </a:rPr>
                        <a:t>Construct</a:t>
                      </a:r>
                      <a:endParaRPr lang="en-US" dirty="0"/>
                    </a:p>
                  </a:txBody>
                  <a:tcPr/>
                </a:tc>
                <a:tc>
                  <a:txBody>
                    <a:bodyPr/>
                    <a:lstStyle/>
                    <a:p>
                      <a:r>
                        <a:rPr lang="en-US" sz="1800" b="1" i="0" u="none" strike="noStrike" kern="1200" baseline="0" dirty="0">
                          <a:solidFill>
                            <a:schemeClr val="lt1"/>
                          </a:solidFill>
                          <a:latin typeface="+mn-lt"/>
                          <a:ea typeface="+mn-ea"/>
                          <a:cs typeface="+mn-cs"/>
                        </a:rPr>
                        <a:t>Purpose</a:t>
                      </a:r>
                      <a:endParaRPr lang="en-US" dirty="0"/>
                    </a:p>
                  </a:txBody>
                  <a:tcPr/>
                </a:tc>
                <a:tc>
                  <a:txBody>
                    <a:bodyPr/>
                    <a:lstStyle/>
                    <a:p>
                      <a:r>
                        <a:rPr lang="en-US" sz="1800" b="1" i="0" u="none" strike="noStrike" kern="1200" baseline="0" dirty="0">
                          <a:solidFill>
                            <a:schemeClr val="lt1"/>
                          </a:solidFill>
                          <a:latin typeface="+mn-lt"/>
                          <a:ea typeface="+mn-ea"/>
                          <a:cs typeface="+mn-cs"/>
                        </a:rPr>
                        <a:t>Cross-</a:t>
                      </a:r>
                    </a:p>
                    <a:p>
                      <a:r>
                        <a:rPr lang="en-US" sz="1800" b="1" i="0" u="none" strike="noStrike" kern="1200" baseline="0" dirty="0">
                          <a:solidFill>
                            <a:schemeClr val="lt1"/>
                          </a:solidFill>
                          <a:latin typeface="+mn-lt"/>
                          <a:ea typeface="+mn-ea"/>
                          <a:cs typeface="+mn-cs"/>
                        </a:rPr>
                        <a:t>Process?</a:t>
                      </a:r>
                      <a:endParaRPr lang="en-US" dirty="0"/>
                    </a:p>
                  </a:txBody>
                  <a:tcPr/>
                </a:tc>
                <a:tc>
                  <a:txBody>
                    <a:bodyPr/>
                    <a:lstStyle/>
                    <a:p>
                      <a:r>
                        <a:rPr lang="en-US" sz="1800" b="1" i="0" u="none" strike="noStrike" kern="1200" baseline="0" dirty="0">
                          <a:solidFill>
                            <a:schemeClr val="lt1"/>
                          </a:solidFill>
                          <a:latin typeface="+mn-lt"/>
                          <a:ea typeface="+mn-ea"/>
                          <a:cs typeface="+mn-cs"/>
                        </a:rPr>
                        <a:t>Speed</a:t>
                      </a:r>
                      <a:endParaRPr lang="en-US" dirty="0"/>
                    </a:p>
                  </a:txBody>
                  <a:tcPr/>
                </a:tc>
                <a:extLst>
                  <a:ext uri="{0D108BD9-81ED-4DB2-BD59-A6C34878D82A}">
                    <a16:rowId xmlns:a16="http://schemas.microsoft.com/office/drawing/2014/main" val="306158076"/>
                  </a:ext>
                </a:extLst>
              </a:tr>
              <a:tr h="370840">
                <a:tc>
                  <a:txBody>
                    <a:bodyPr/>
                    <a:lstStyle/>
                    <a:p>
                      <a:r>
                        <a:rPr lang="en-US" sz="1800" b="0" i="0" u="none" strike="noStrike" kern="1200" baseline="0" dirty="0" err="1">
                          <a:solidFill>
                            <a:schemeClr val="dk1"/>
                          </a:solidFill>
                          <a:latin typeface="+mn-lt"/>
                          <a:ea typeface="+mn-ea"/>
                          <a:cs typeface="+mn-cs"/>
                        </a:rPr>
                        <a:t>EventWaitHandle</a:t>
                      </a:r>
                      <a:endParaRPr lang="en-US" dirty="0"/>
                    </a:p>
                  </a:txBody>
                  <a:tcPr/>
                </a:tc>
                <a:tc>
                  <a:txBody>
                    <a:bodyPr/>
                    <a:lstStyle/>
                    <a:p>
                      <a:r>
                        <a:rPr lang="en-US" sz="1800" b="0" i="0" u="none" strike="noStrike" kern="1200" baseline="0" dirty="0">
                          <a:solidFill>
                            <a:schemeClr val="dk1"/>
                          </a:solidFill>
                          <a:latin typeface="+mn-lt"/>
                          <a:ea typeface="+mn-ea"/>
                          <a:cs typeface="+mn-cs"/>
                        </a:rPr>
                        <a:t>Allow a thread to wait until it receives a signal from another thread.</a:t>
                      </a:r>
                      <a:endParaRPr lang="en-US" dirty="0"/>
                    </a:p>
                  </a:txBody>
                  <a:tcPr/>
                </a:tc>
                <a:tc>
                  <a:txBody>
                    <a:bodyPr/>
                    <a:lstStyle/>
                    <a:p>
                      <a:r>
                        <a:rPr lang="en-US" dirty="0"/>
                        <a:t>yes</a:t>
                      </a:r>
                    </a:p>
                  </a:txBody>
                  <a:tcPr/>
                </a:tc>
                <a:tc>
                  <a:txBody>
                    <a:bodyPr/>
                    <a:lstStyle/>
                    <a:p>
                      <a:r>
                        <a:rPr lang="en-US" dirty="0"/>
                        <a:t>fast</a:t>
                      </a:r>
                    </a:p>
                  </a:txBody>
                  <a:tcPr/>
                </a:tc>
                <a:extLst>
                  <a:ext uri="{0D108BD9-81ED-4DB2-BD59-A6C34878D82A}">
                    <a16:rowId xmlns:a16="http://schemas.microsoft.com/office/drawing/2014/main" val="190864356"/>
                  </a:ext>
                </a:extLst>
              </a:tr>
              <a:tr h="370840">
                <a:tc>
                  <a:txBody>
                    <a:bodyPr/>
                    <a:lstStyle/>
                    <a:p>
                      <a:r>
                        <a:rPr lang="en-US" sz="1800" b="0" i="0" u="none" strike="noStrike" kern="1200" baseline="0" dirty="0">
                          <a:solidFill>
                            <a:schemeClr val="dk1"/>
                          </a:solidFill>
                          <a:latin typeface="+mn-lt"/>
                          <a:ea typeface="+mn-ea"/>
                          <a:cs typeface="+mn-cs"/>
                        </a:rPr>
                        <a:t>Wait and Pulse*</a:t>
                      </a:r>
                      <a:endParaRPr lang="en-US" dirty="0"/>
                    </a:p>
                  </a:txBody>
                  <a:tcPr/>
                </a:tc>
                <a:tc>
                  <a:txBody>
                    <a:bodyPr/>
                    <a:lstStyle/>
                    <a:p>
                      <a:r>
                        <a:rPr lang="en-US" sz="1800" b="0" i="0" u="none" strike="noStrike" kern="1200" baseline="0" dirty="0">
                          <a:solidFill>
                            <a:schemeClr val="dk1"/>
                          </a:solidFill>
                          <a:latin typeface="+mn-lt"/>
                          <a:ea typeface="+mn-ea"/>
                          <a:cs typeface="+mn-cs"/>
                        </a:rPr>
                        <a:t>Allow a thread to wait until a custom blocking condition is met.</a:t>
                      </a:r>
                      <a:endParaRPr lang="en-US" dirty="0"/>
                    </a:p>
                  </a:txBody>
                  <a:tcPr/>
                </a:tc>
                <a:tc>
                  <a:txBody>
                    <a:bodyPr/>
                    <a:lstStyle/>
                    <a:p>
                      <a:r>
                        <a:rPr lang="en-US" dirty="0"/>
                        <a:t>Yes</a:t>
                      </a:r>
                    </a:p>
                  </a:txBody>
                  <a:tcPr/>
                </a:tc>
                <a:tc>
                  <a:txBody>
                    <a:bodyPr/>
                    <a:lstStyle/>
                    <a:p>
                      <a:r>
                        <a:rPr lang="en-US" sz="1800" b="0" i="0" u="none" strike="noStrike" kern="1200" baseline="0" dirty="0">
                          <a:solidFill>
                            <a:schemeClr val="dk1"/>
                          </a:solidFill>
                          <a:latin typeface="+mn-lt"/>
                          <a:ea typeface="+mn-ea"/>
                          <a:cs typeface="+mn-cs"/>
                        </a:rPr>
                        <a:t>moderate</a:t>
                      </a:r>
                      <a:endParaRPr lang="en-US" dirty="0"/>
                    </a:p>
                  </a:txBody>
                  <a:tcPr/>
                </a:tc>
                <a:extLst>
                  <a:ext uri="{0D108BD9-81ED-4DB2-BD59-A6C34878D82A}">
                    <a16:rowId xmlns:a16="http://schemas.microsoft.com/office/drawing/2014/main" val="2280195930"/>
                  </a:ext>
                </a:extLst>
              </a:tr>
            </a:tbl>
          </a:graphicData>
        </a:graphic>
      </p:graphicFrame>
      <p:sp>
        <p:nvSpPr>
          <p:cNvPr id="7" name="TextBox 6">
            <a:extLst>
              <a:ext uri="{FF2B5EF4-FFF2-40B4-BE49-F238E27FC236}">
                <a16:creationId xmlns:a16="http://schemas.microsoft.com/office/drawing/2014/main" id="{821603E5-3B29-497A-A9E9-C813CAE709F7}"/>
              </a:ext>
            </a:extLst>
          </p:cNvPr>
          <p:cNvSpPr txBox="1"/>
          <p:nvPr/>
        </p:nvSpPr>
        <p:spPr>
          <a:xfrm>
            <a:off x="533400" y="1228353"/>
            <a:ext cx="6038616" cy="400110"/>
          </a:xfrm>
          <a:prstGeom prst="rect">
            <a:avLst/>
          </a:prstGeom>
          <a:noFill/>
        </p:spPr>
        <p:txBody>
          <a:bodyPr wrap="square" rtlCol="0">
            <a:spAutoFit/>
          </a:bodyPr>
          <a:lstStyle/>
          <a:p>
            <a:r>
              <a:rPr lang="en-US" sz="2000" dirty="0">
                <a:solidFill>
                  <a:srgbClr val="000000"/>
                </a:solidFill>
              </a:rPr>
              <a:t>Signaling Constructors</a:t>
            </a:r>
          </a:p>
        </p:txBody>
      </p:sp>
      <p:graphicFrame>
        <p:nvGraphicFramePr>
          <p:cNvPr id="8" name="Table 7">
            <a:extLst>
              <a:ext uri="{FF2B5EF4-FFF2-40B4-BE49-F238E27FC236}">
                <a16:creationId xmlns:a16="http://schemas.microsoft.com/office/drawing/2014/main" id="{64A48DC9-069F-446B-B5AD-80D671207C53}"/>
              </a:ext>
            </a:extLst>
          </p:cNvPr>
          <p:cNvGraphicFramePr>
            <a:graphicFrameLocks noGrp="1"/>
          </p:cNvGraphicFramePr>
          <p:nvPr>
            <p:extLst>
              <p:ext uri="{D42A27DB-BD31-4B8C-83A1-F6EECF244321}">
                <p14:modId xmlns:p14="http://schemas.microsoft.com/office/powerpoint/2010/main" val="934371581"/>
              </p:ext>
            </p:extLst>
          </p:nvPr>
        </p:nvGraphicFramePr>
        <p:xfrm>
          <a:off x="488343" y="4603919"/>
          <a:ext cx="7848601" cy="19202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3545699385"/>
                    </a:ext>
                  </a:extLst>
                </a:gridCol>
                <a:gridCol w="3581400">
                  <a:extLst>
                    <a:ext uri="{9D8B030D-6E8A-4147-A177-3AD203B41FA5}">
                      <a16:colId xmlns:a16="http://schemas.microsoft.com/office/drawing/2014/main" val="2689274034"/>
                    </a:ext>
                  </a:extLst>
                </a:gridCol>
                <a:gridCol w="1143000">
                  <a:extLst>
                    <a:ext uri="{9D8B030D-6E8A-4147-A177-3AD203B41FA5}">
                      <a16:colId xmlns:a16="http://schemas.microsoft.com/office/drawing/2014/main" val="2836971196"/>
                    </a:ext>
                  </a:extLst>
                </a:gridCol>
                <a:gridCol w="1219201">
                  <a:extLst>
                    <a:ext uri="{9D8B030D-6E8A-4147-A177-3AD203B41FA5}">
                      <a16:colId xmlns:a16="http://schemas.microsoft.com/office/drawing/2014/main" val="3492159485"/>
                    </a:ext>
                  </a:extLst>
                </a:gridCol>
              </a:tblGrid>
              <a:tr h="370840">
                <a:tc>
                  <a:txBody>
                    <a:bodyPr/>
                    <a:lstStyle/>
                    <a:p>
                      <a:r>
                        <a:rPr lang="en-US" sz="1800" b="1" i="0" u="none" strike="noStrike" kern="1200" baseline="0" dirty="0">
                          <a:solidFill>
                            <a:schemeClr val="lt1"/>
                          </a:solidFill>
                          <a:latin typeface="+mn-lt"/>
                          <a:ea typeface="+mn-ea"/>
                          <a:cs typeface="+mn-cs"/>
                        </a:rPr>
                        <a:t>Construct</a:t>
                      </a:r>
                      <a:endParaRPr lang="en-US" dirty="0"/>
                    </a:p>
                  </a:txBody>
                  <a:tcPr/>
                </a:tc>
                <a:tc>
                  <a:txBody>
                    <a:bodyPr/>
                    <a:lstStyle/>
                    <a:p>
                      <a:r>
                        <a:rPr lang="en-US" sz="1800" b="1" i="0" u="none" strike="noStrike" kern="1200" baseline="0" dirty="0">
                          <a:solidFill>
                            <a:schemeClr val="lt1"/>
                          </a:solidFill>
                          <a:latin typeface="+mn-lt"/>
                          <a:ea typeface="+mn-ea"/>
                          <a:cs typeface="+mn-cs"/>
                        </a:rPr>
                        <a:t>Purpose</a:t>
                      </a:r>
                      <a:endParaRPr lang="en-US" dirty="0"/>
                    </a:p>
                  </a:txBody>
                  <a:tcPr/>
                </a:tc>
                <a:tc>
                  <a:txBody>
                    <a:bodyPr/>
                    <a:lstStyle/>
                    <a:p>
                      <a:r>
                        <a:rPr lang="en-US" sz="1800" b="1" i="0" u="none" strike="noStrike" kern="1200" baseline="0" dirty="0">
                          <a:solidFill>
                            <a:schemeClr val="lt1"/>
                          </a:solidFill>
                          <a:latin typeface="+mn-lt"/>
                          <a:ea typeface="+mn-ea"/>
                          <a:cs typeface="+mn-cs"/>
                        </a:rPr>
                        <a:t>Cross-</a:t>
                      </a:r>
                    </a:p>
                    <a:p>
                      <a:r>
                        <a:rPr lang="en-US" sz="1800" b="1" i="0" u="none" strike="noStrike" kern="1200" baseline="0" dirty="0">
                          <a:solidFill>
                            <a:schemeClr val="lt1"/>
                          </a:solidFill>
                          <a:latin typeface="+mn-lt"/>
                          <a:ea typeface="+mn-ea"/>
                          <a:cs typeface="+mn-cs"/>
                        </a:rPr>
                        <a:t>Process?</a:t>
                      </a:r>
                      <a:endParaRPr lang="en-US" dirty="0"/>
                    </a:p>
                  </a:txBody>
                  <a:tcPr/>
                </a:tc>
                <a:tc>
                  <a:txBody>
                    <a:bodyPr/>
                    <a:lstStyle/>
                    <a:p>
                      <a:r>
                        <a:rPr lang="en-US" sz="1800" b="1" i="0" u="none" strike="noStrike" kern="1200" baseline="0" dirty="0">
                          <a:solidFill>
                            <a:schemeClr val="lt1"/>
                          </a:solidFill>
                          <a:latin typeface="+mn-lt"/>
                          <a:ea typeface="+mn-ea"/>
                          <a:cs typeface="+mn-cs"/>
                        </a:rPr>
                        <a:t>Speed</a:t>
                      </a:r>
                      <a:endParaRPr lang="en-US" dirty="0"/>
                    </a:p>
                  </a:txBody>
                  <a:tcPr/>
                </a:tc>
                <a:extLst>
                  <a:ext uri="{0D108BD9-81ED-4DB2-BD59-A6C34878D82A}">
                    <a16:rowId xmlns:a16="http://schemas.microsoft.com/office/drawing/2014/main" val="306158076"/>
                  </a:ext>
                </a:extLst>
              </a:tr>
              <a:tr h="370840">
                <a:tc>
                  <a:txBody>
                    <a:bodyPr/>
                    <a:lstStyle/>
                    <a:p>
                      <a:r>
                        <a:rPr lang="en-US" sz="1800" b="0" i="0" u="none" strike="noStrike" kern="1200" baseline="0" dirty="0">
                          <a:solidFill>
                            <a:schemeClr val="dk1"/>
                          </a:solidFill>
                          <a:latin typeface="+mn-lt"/>
                          <a:ea typeface="+mn-ea"/>
                          <a:cs typeface="+mn-cs"/>
                        </a:rPr>
                        <a:t>Interlocked*</a:t>
                      </a:r>
                      <a:endParaRPr lang="en-US" dirty="0"/>
                    </a:p>
                  </a:txBody>
                  <a:tcPr/>
                </a:tc>
                <a:tc>
                  <a:txBody>
                    <a:bodyPr/>
                    <a:lstStyle/>
                    <a:p>
                      <a:r>
                        <a:rPr lang="en-US" sz="1800" b="0" i="0" u="none" strike="noStrike" kern="1200" baseline="0" dirty="0">
                          <a:solidFill>
                            <a:schemeClr val="dk1"/>
                          </a:solidFill>
                          <a:latin typeface="+mn-lt"/>
                          <a:ea typeface="+mn-ea"/>
                          <a:cs typeface="+mn-cs"/>
                        </a:rPr>
                        <a:t>To perform simple non-blocking atomic operations.</a:t>
                      </a:r>
                      <a:endParaRPr lang="en-US" dirty="0"/>
                    </a:p>
                  </a:txBody>
                  <a:tcPr/>
                </a:tc>
                <a:tc>
                  <a:txBody>
                    <a:bodyPr/>
                    <a:lstStyle/>
                    <a:p>
                      <a:r>
                        <a:rPr lang="en-US" dirty="0"/>
                        <a:t>yes</a:t>
                      </a:r>
                    </a:p>
                  </a:txBody>
                  <a:tcPr/>
                </a:tc>
                <a:tc>
                  <a:txBody>
                    <a:bodyPr/>
                    <a:lstStyle/>
                    <a:p>
                      <a:r>
                        <a:rPr lang="en-US" dirty="0"/>
                        <a:t>very fast</a:t>
                      </a:r>
                    </a:p>
                  </a:txBody>
                  <a:tcPr/>
                </a:tc>
                <a:extLst>
                  <a:ext uri="{0D108BD9-81ED-4DB2-BD59-A6C34878D82A}">
                    <a16:rowId xmlns:a16="http://schemas.microsoft.com/office/drawing/2014/main" val="190864356"/>
                  </a:ext>
                </a:extLst>
              </a:tr>
              <a:tr h="370840">
                <a:tc>
                  <a:txBody>
                    <a:bodyPr/>
                    <a:lstStyle/>
                    <a:p>
                      <a:r>
                        <a:rPr lang="en-US" sz="1800" b="0" i="0" u="none" strike="noStrike" kern="1200" baseline="0" dirty="0">
                          <a:solidFill>
                            <a:schemeClr val="dk1"/>
                          </a:solidFill>
                          <a:latin typeface="+mn-lt"/>
                          <a:ea typeface="+mn-ea"/>
                          <a:cs typeface="+mn-cs"/>
                        </a:rPr>
                        <a:t>volatile*</a:t>
                      </a:r>
                      <a:endParaRPr lang="en-US" dirty="0"/>
                    </a:p>
                  </a:txBody>
                  <a:tcPr/>
                </a:tc>
                <a:tc>
                  <a:txBody>
                    <a:bodyPr/>
                    <a:lstStyle/>
                    <a:p>
                      <a:r>
                        <a:rPr lang="en-US" sz="1800" b="0" i="0" u="none" strike="noStrike" kern="1200" baseline="0" dirty="0">
                          <a:solidFill>
                            <a:schemeClr val="dk1"/>
                          </a:solidFill>
                          <a:latin typeface="+mn-lt"/>
                          <a:ea typeface="+mn-ea"/>
                          <a:cs typeface="+mn-cs"/>
                        </a:rPr>
                        <a:t>To allow safe non-blocking access to individual fields outside of a lock</a:t>
                      </a:r>
                      <a:endParaRPr lang="en-US" dirty="0"/>
                    </a:p>
                  </a:txBody>
                  <a:tcPr/>
                </a:tc>
                <a:tc>
                  <a:txBody>
                    <a:bodyPr/>
                    <a:lstStyle/>
                    <a:p>
                      <a:r>
                        <a:rPr lang="en-US" dirty="0"/>
                        <a:t>Yes</a:t>
                      </a:r>
                    </a:p>
                  </a:txBody>
                  <a:tcPr/>
                </a:tc>
                <a:tc>
                  <a:txBody>
                    <a:bodyPr/>
                    <a:lstStyle/>
                    <a:p>
                      <a:r>
                        <a:rPr lang="en-US" sz="1800" b="0" i="0" u="none" strike="noStrike" kern="1200" baseline="0" dirty="0">
                          <a:solidFill>
                            <a:schemeClr val="dk1"/>
                          </a:solidFill>
                          <a:latin typeface="+mn-lt"/>
                          <a:ea typeface="+mn-ea"/>
                          <a:cs typeface="+mn-cs"/>
                        </a:rPr>
                        <a:t>very fast</a:t>
                      </a:r>
                      <a:endParaRPr lang="en-US" dirty="0"/>
                    </a:p>
                  </a:txBody>
                  <a:tcPr/>
                </a:tc>
                <a:extLst>
                  <a:ext uri="{0D108BD9-81ED-4DB2-BD59-A6C34878D82A}">
                    <a16:rowId xmlns:a16="http://schemas.microsoft.com/office/drawing/2014/main" val="2280195930"/>
                  </a:ext>
                </a:extLst>
              </a:tr>
            </a:tbl>
          </a:graphicData>
        </a:graphic>
      </p:graphicFrame>
      <p:sp>
        <p:nvSpPr>
          <p:cNvPr id="9" name="TextBox 8">
            <a:extLst>
              <a:ext uri="{FF2B5EF4-FFF2-40B4-BE49-F238E27FC236}">
                <a16:creationId xmlns:a16="http://schemas.microsoft.com/office/drawing/2014/main" id="{CB13A744-F69C-4ED2-8970-A28ABB5E58A0}"/>
              </a:ext>
            </a:extLst>
          </p:cNvPr>
          <p:cNvSpPr txBox="1"/>
          <p:nvPr/>
        </p:nvSpPr>
        <p:spPr>
          <a:xfrm>
            <a:off x="488343" y="4075555"/>
            <a:ext cx="6038616" cy="400110"/>
          </a:xfrm>
          <a:prstGeom prst="rect">
            <a:avLst/>
          </a:prstGeom>
          <a:noFill/>
        </p:spPr>
        <p:txBody>
          <a:bodyPr wrap="square" rtlCol="0">
            <a:spAutoFit/>
          </a:bodyPr>
          <a:lstStyle/>
          <a:p>
            <a:r>
              <a:rPr lang="en-US" sz="2000" dirty="0">
                <a:solidFill>
                  <a:srgbClr val="000000"/>
                </a:solidFill>
              </a:rPr>
              <a:t>Non-Blocking Synchronization Constructs</a:t>
            </a:r>
          </a:p>
        </p:txBody>
      </p:sp>
    </p:spTree>
    <p:extLst>
      <p:ext uri="{BB962C8B-B14F-4D97-AF65-F5344CB8AC3E}">
        <p14:creationId xmlns:p14="http://schemas.microsoft.com/office/powerpoint/2010/main" val="124158011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p:txBody>
          <a:bodyPr/>
          <a:lstStyle/>
          <a:p>
            <a:pPr defTabSz="457200">
              <a:buClr>
                <a:srgbClr val="000000"/>
              </a:buClr>
              <a:buSzPct val="100000"/>
              <a:buFont typeface="Times New Roman" charset="0"/>
            </a:pPr>
            <a:r>
              <a:rPr lang="en-US" altLang="en-US" b="1" dirty="0">
                <a:solidFill>
                  <a:srgbClr val="161645"/>
                </a:solidFill>
                <a:latin typeface="Arial"/>
                <a:cs typeface="Arial"/>
              </a:rPr>
              <a:t>Sleep</a:t>
            </a:r>
          </a:p>
        </p:txBody>
      </p:sp>
      <p:sp>
        <p:nvSpPr>
          <p:cNvPr id="799747" name="Rectangle 3">
            <a:extLst>
              <a:ext uri="{FF2B5EF4-FFF2-40B4-BE49-F238E27FC236}">
                <a16:creationId xmlns:a16="http://schemas.microsoft.com/office/drawing/2014/main" id="{43489056-3BFE-4F07-9BE9-9A864DDEE807}"/>
              </a:ext>
            </a:extLst>
          </p:cNvPr>
          <p:cNvSpPr>
            <a:spLocks noGrp="1" noChangeArrowheads="1"/>
          </p:cNvSpPr>
          <p:nvPr>
            <p:ph sz="half" idx="1"/>
          </p:nvPr>
        </p:nvSpPr>
        <p:spPr>
          <a:xfrm>
            <a:off x="457200" y="1600200"/>
            <a:ext cx="3810000" cy="4572000"/>
          </a:xfrm>
        </p:spPr>
        <p:txBody>
          <a:bodyPr/>
          <a:lstStyle/>
          <a:p>
            <a:pPr marL="0" indent="0">
              <a:buNone/>
            </a:pPr>
            <a:r>
              <a:rPr lang="en-US" sz="1400" b="0" dirty="0"/>
              <a:t>// Block for 30 seconds</a:t>
            </a:r>
          </a:p>
          <a:p>
            <a:pPr marL="0" indent="0">
              <a:buNone/>
            </a:pPr>
            <a:r>
              <a:rPr lang="en-US" sz="1400" b="0" dirty="0"/>
              <a:t>static void Main() {</a:t>
            </a:r>
          </a:p>
          <a:p>
            <a:pPr marL="0" indent="0">
              <a:buNone/>
            </a:pPr>
            <a:r>
              <a:rPr lang="en-US" sz="1400" b="0" dirty="0"/>
              <a:t>    </a:t>
            </a:r>
            <a:r>
              <a:rPr lang="en-US" sz="1400" b="0" dirty="0" err="1"/>
              <a:t>Thread.Sleep</a:t>
            </a:r>
            <a:r>
              <a:rPr lang="en-US" sz="1400" b="0" dirty="0"/>
              <a:t> (0); // relinquish CPU time-slice</a:t>
            </a:r>
          </a:p>
          <a:p>
            <a:pPr marL="0" indent="0">
              <a:buNone/>
            </a:pPr>
            <a:r>
              <a:rPr lang="en-US" sz="1400" b="0" dirty="0"/>
              <a:t>    </a:t>
            </a:r>
            <a:r>
              <a:rPr lang="en-US" sz="1400" b="0" dirty="0" err="1"/>
              <a:t>Thread.Sleep</a:t>
            </a:r>
            <a:r>
              <a:rPr lang="en-US" sz="1400" b="0" dirty="0"/>
              <a:t> (1000); // sleep for 1000 </a:t>
            </a:r>
            <a:r>
              <a:rPr lang="en-US" sz="1400" b="0" dirty="0" err="1"/>
              <a:t>ms</a:t>
            </a:r>
            <a:endParaRPr lang="en-US" sz="1400" b="0" dirty="0"/>
          </a:p>
          <a:p>
            <a:pPr marL="0" indent="0">
              <a:buNone/>
            </a:pPr>
            <a:r>
              <a:rPr lang="en-US" sz="1400" b="0" dirty="0"/>
              <a:t>    // sleep for 1 hour</a:t>
            </a:r>
          </a:p>
          <a:p>
            <a:pPr marL="0" indent="0">
              <a:buNone/>
            </a:pPr>
            <a:r>
              <a:rPr lang="en-US" sz="1400" b="0" dirty="0"/>
              <a:t>    </a:t>
            </a:r>
            <a:r>
              <a:rPr lang="en-US" sz="1400" b="0" dirty="0" err="1"/>
              <a:t>Thread.Sleep</a:t>
            </a:r>
            <a:r>
              <a:rPr lang="en-US" sz="1400" b="0" dirty="0"/>
              <a:t> (</a:t>
            </a:r>
            <a:r>
              <a:rPr lang="en-US" sz="1400" b="0" dirty="0" err="1"/>
              <a:t>TimeSpan.FromHours</a:t>
            </a:r>
            <a:r>
              <a:rPr lang="en-US" sz="1400" b="0" dirty="0"/>
              <a:t> (1)); </a:t>
            </a:r>
          </a:p>
          <a:p>
            <a:pPr marL="0" indent="0">
              <a:buNone/>
            </a:pPr>
            <a:r>
              <a:rPr lang="en-US" sz="1400" b="0" dirty="0"/>
              <a:t>    // sleep until interrupted</a:t>
            </a:r>
          </a:p>
          <a:p>
            <a:pPr marL="0" indent="0">
              <a:buNone/>
            </a:pPr>
            <a:r>
              <a:rPr lang="en-US" sz="1400" b="0" dirty="0"/>
              <a:t>    </a:t>
            </a:r>
            <a:r>
              <a:rPr lang="en-US" sz="1400" b="0" dirty="0" err="1"/>
              <a:t>Thread.Sleep</a:t>
            </a:r>
            <a:r>
              <a:rPr lang="en-US" sz="1400" b="0" dirty="0"/>
              <a:t> (</a:t>
            </a:r>
            <a:r>
              <a:rPr lang="en-US" sz="1400" b="0" dirty="0" err="1"/>
              <a:t>Timeout.Infinite</a:t>
            </a:r>
            <a:r>
              <a:rPr lang="en-US" sz="1400" b="0" dirty="0"/>
              <a:t>); </a:t>
            </a:r>
          </a:p>
          <a:p>
            <a:pPr marL="0" indent="0">
              <a:buNone/>
            </a:pPr>
            <a:r>
              <a:rPr lang="en-US" sz="1400" b="0" dirty="0"/>
              <a:t>}</a:t>
            </a:r>
          </a:p>
        </p:txBody>
      </p:sp>
      <p:sp>
        <p:nvSpPr>
          <p:cNvPr id="7" name="Rectangle 3">
            <a:extLst>
              <a:ext uri="{FF2B5EF4-FFF2-40B4-BE49-F238E27FC236}">
                <a16:creationId xmlns:a16="http://schemas.microsoft.com/office/drawing/2014/main" id="{19B073E7-59D0-495F-9815-0817FEE5BB17}"/>
              </a:ext>
            </a:extLst>
          </p:cNvPr>
          <p:cNvSpPr txBox="1">
            <a:spLocks noChangeArrowheads="1"/>
          </p:cNvSpPr>
          <p:nvPr/>
        </p:nvSpPr>
        <p:spPr bwMode="auto">
          <a:xfrm>
            <a:off x="4267200" y="1600200"/>
            <a:ext cx="3810000" cy="502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0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9pPr>
          </a:lstStyle>
          <a:p>
            <a:pPr marL="0" indent="0">
              <a:buNone/>
            </a:pPr>
            <a:r>
              <a:rPr lang="en-US" sz="1400" b="0" kern="0" dirty="0"/>
              <a:t>class Program {</a:t>
            </a:r>
          </a:p>
          <a:p>
            <a:pPr marL="0" indent="0">
              <a:buNone/>
            </a:pPr>
            <a:r>
              <a:rPr lang="en-US" sz="1400" b="0" kern="0" dirty="0"/>
              <a:t>static void Main() {</a:t>
            </a:r>
          </a:p>
          <a:p>
            <a:pPr marL="0" indent="0">
              <a:buNone/>
            </a:pPr>
            <a:r>
              <a:rPr lang="en-US" sz="1400" b="0" kern="0" dirty="0"/>
              <a:t>    Thread t = new Thread (delegate() {</a:t>
            </a:r>
          </a:p>
          <a:p>
            <a:pPr marL="0" indent="0">
              <a:buNone/>
            </a:pPr>
            <a:r>
              <a:rPr lang="en-US" sz="1400" b="0" kern="0" dirty="0"/>
              <a:t>        try {</a:t>
            </a:r>
          </a:p>
          <a:p>
            <a:pPr marL="0" indent="0">
              <a:buNone/>
            </a:pPr>
            <a:r>
              <a:rPr lang="en-US" sz="1400" b="0" kern="0" dirty="0"/>
              <a:t>            </a:t>
            </a:r>
            <a:r>
              <a:rPr lang="en-US" sz="1400" b="0" kern="0" dirty="0" err="1"/>
              <a:t>Thread.Sleep</a:t>
            </a:r>
            <a:r>
              <a:rPr lang="en-US" sz="1400" b="0" kern="0" dirty="0"/>
              <a:t> (</a:t>
            </a:r>
            <a:r>
              <a:rPr lang="en-US" sz="1400" b="0" kern="0" dirty="0" err="1"/>
              <a:t>Timeout.Infinite</a:t>
            </a:r>
            <a:r>
              <a:rPr lang="en-US" sz="1400" b="0" kern="0" dirty="0"/>
              <a:t>);</a:t>
            </a:r>
          </a:p>
          <a:p>
            <a:pPr marL="0" indent="0">
              <a:buNone/>
            </a:pPr>
            <a:r>
              <a:rPr lang="en-US" sz="1400" b="0" kern="0" dirty="0"/>
              <a:t>        }</a:t>
            </a:r>
          </a:p>
          <a:p>
            <a:pPr marL="0" indent="0">
              <a:buNone/>
            </a:pPr>
            <a:r>
              <a:rPr lang="en-US" sz="1400" b="0" kern="0" dirty="0"/>
              <a:t>        catch (</a:t>
            </a:r>
            <a:r>
              <a:rPr lang="en-US" sz="1400" b="0" kern="0" dirty="0" err="1"/>
              <a:t>ThreadInterruptedException</a:t>
            </a:r>
            <a:r>
              <a:rPr lang="en-US" sz="1400" b="0" kern="0" dirty="0"/>
              <a:t>)  {</a:t>
            </a:r>
          </a:p>
          <a:p>
            <a:pPr marL="0" indent="0">
              <a:buNone/>
            </a:pPr>
            <a:r>
              <a:rPr lang="en-US" sz="1400" b="0" kern="0" dirty="0"/>
              <a:t>            </a:t>
            </a:r>
            <a:r>
              <a:rPr lang="en-US" sz="1400" b="0" kern="0" dirty="0" err="1"/>
              <a:t>Console.Write</a:t>
            </a:r>
            <a:r>
              <a:rPr lang="en-US" sz="1400" b="0" kern="0" dirty="0"/>
              <a:t> ("Forcibly ");</a:t>
            </a:r>
          </a:p>
          <a:p>
            <a:pPr marL="0" indent="0">
              <a:buNone/>
            </a:pPr>
            <a:r>
              <a:rPr lang="en-US" sz="1400" b="0" kern="0" dirty="0"/>
              <a:t>        }</a:t>
            </a:r>
          </a:p>
          <a:p>
            <a:pPr marL="0" indent="0">
              <a:buNone/>
            </a:pPr>
            <a:r>
              <a:rPr lang="en-US" sz="1400" b="0" kern="0" dirty="0"/>
              <a:t>        </a:t>
            </a:r>
            <a:r>
              <a:rPr lang="en-US" sz="1400" b="0" kern="0" dirty="0" err="1"/>
              <a:t>Console.WriteLine</a:t>
            </a:r>
            <a:r>
              <a:rPr lang="en-US" sz="1400" b="0" kern="0" dirty="0"/>
              <a:t> ("Woken!");</a:t>
            </a:r>
          </a:p>
          <a:p>
            <a:pPr marL="0" indent="0">
              <a:buNone/>
            </a:pPr>
            <a:r>
              <a:rPr lang="en-US" sz="1400" b="0" kern="0" dirty="0"/>
              <a:t>    });</a:t>
            </a:r>
          </a:p>
          <a:p>
            <a:pPr marL="0" indent="0">
              <a:buNone/>
            </a:pPr>
            <a:r>
              <a:rPr lang="en-US" sz="1400" b="0" kern="0" dirty="0"/>
              <a:t>    </a:t>
            </a:r>
            <a:r>
              <a:rPr lang="en-US" sz="1400" b="0" kern="0" dirty="0" err="1"/>
              <a:t>t.Start</a:t>
            </a:r>
            <a:r>
              <a:rPr lang="en-US" sz="1400" b="0" kern="0" dirty="0"/>
              <a:t>();</a:t>
            </a:r>
          </a:p>
          <a:p>
            <a:pPr marL="0" indent="0">
              <a:buNone/>
            </a:pPr>
            <a:r>
              <a:rPr lang="en-US" sz="1400" b="0" kern="0" dirty="0"/>
              <a:t>    </a:t>
            </a:r>
            <a:r>
              <a:rPr lang="en-US" sz="1400" b="0" kern="0" dirty="0" err="1"/>
              <a:t>t.Interrupt</a:t>
            </a:r>
            <a:r>
              <a:rPr lang="en-US" sz="1400" b="0" kern="0" dirty="0"/>
              <a:t>();</a:t>
            </a:r>
          </a:p>
          <a:p>
            <a:pPr marL="0" indent="0">
              <a:buNone/>
            </a:pPr>
            <a:r>
              <a:rPr lang="en-US" sz="1400" b="0" kern="0" dirty="0"/>
              <a:t>    }</a:t>
            </a:r>
          </a:p>
          <a:p>
            <a:pPr marL="0" indent="0">
              <a:buNone/>
            </a:pPr>
            <a:r>
              <a:rPr lang="en-US" sz="1400" b="0" kern="0" dirty="0"/>
              <a:t>}</a:t>
            </a:r>
          </a:p>
        </p:txBody>
      </p:sp>
    </p:spTree>
    <p:extLst>
      <p:ext uri="{BB962C8B-B14F-4D97-AF65-F5344CB8AC3E}">
        <p14:creationId xmlns:p14="http://schemas.microsoft.com/office/powerpoint/2010/main" val="294172538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p:txBody>
          <a:bodyPr/>
          <a:lstStyle/>
          <a:p>
            <a:pPr defTabSz="457200">
              <a:buClr>
                <a:srgbClr val="000000"/>
              </a:buClr>
              <a:buSzPct val="100000"/>
              <a:buFont typeface="Times New Roman" charset="0"/>
            </a:pPr>
            <a:r>
              <a:rPr lang="en-US" altLang="en-US" b="1" dirty="0">
                <a:solidFill>
                  <a:srgbClr val="161645"/>
                </a:solidFill>
                <a:latin typeface="Arial"/>
                <a:cs typeface="Arial"/>
              </a:rPr>
              <a:t>Lock Mechanism</a:t>
            </a:r>
          </a:p>
        </p:txBody>
      </p:sp>
      <p:sp>
        <p:nvSpPr>
          <p:cNvPr id="799747" name="Rectangle 3">
            <a:extLst>
              <a:ext uri="{FF2B5EF4-FFF2-40B4-BE49-F238E27FC236}">
                <a16:creationId xmlns:a16="http://schemas.microsoft.com/office/drawing/2014/main" id="{43489056-3BFE-4F07-9BE9-9A864DDEE807}"/>
              </a:ext>
            </a:extLst>
          </p:cNvPr>
          <p:cNvSpPr>
            <a:spLocks noGrp="1" noChangeArrowheads="1"/>
          </p:cNvSpPr>
          <p:nvPr>
            <p:ph idx="1"/>
          </p:nvPr>
        </p:nvSpPr>
        <p:spPr>
          <a:xfrm>
            <a:off x="457200" y="1600200"/>
            <a:ext cx="8226425" cy="4953000"/>
          </a:xfrm>
        </p:spPr>
        <p:txBody>
          <a:bodyPr/>
          <a:lstStyle/>
          <a:p>
            <a:pPr marL="0" indent="0">
              <a:buNone/>
            </a:pPr>
            <a:r>
              <a:rPr lang="en-US" sz="1400" b="0" dirty="0"/>
              <a:t>class </a:t>
            </a:r>
            <a:r>
              <a:rPr lang="en-US" sz="1400" b="0" dirty="0" err="1"/>
              <a:t>ThreadSafe</a:t>
            </a:r>
            <a:r>
              <a:rPr lang="en-US" sz="1400" b="0" dirty="0"/>
              <a:t> {</a:t>
            </a:r>
          </a:p>
          <a:p>
            <a:pPr marL="0" indent="0">
              <a:buNone/>
            </a:pPr>
            <a:r>
              <a:rPr lang="en-US" sz="1400" b="0" dirty="0"/>
              <a:t>    static object locker = new object();</a:t>
            </a:r>
          </a:p>
          <a:p>
            <a:pPr marL="0" indent="0">
              <a:buNone/>
            </a:pPr>
            <a:r>
              <a:rPr lang="en-US" sz="1400" b="0" dirty="0"/>
              <a:t>    static int val1, val2;</a:t>
            </a:r>
          </a:p>
          <a:p>
            <a:pPr marL="0" indent="0">
              <a:buNone/>
            </a:pPr>
            <a:r>
              <a:rPr lang="en-US" sz="1400" b="0" dirty="0"/>
              <a:t>    static void Go() {</a:t>
            </a:r>
          </a:p>
          <a:p>
            <a:pPr marL="0" indent="0">
              <a:buNone/>
            </a:pPr>
            <a:r>
              <a:rPr lang="en-US" sz="1400" b="0" dirty="0"/>
              <a:t>        lock (locker) {</a:t>
            </a:r>
          </a:p>
          <a:p>
            <a:pPr marL="0" indent="0">
              <a:buNone/>
            </a:pPr>
            <a:r>
              <a:rPr lang="en-US" sz="1400" b="0" dirty="0"/>
              <a:t>            if (val2 != 0) </a:t>
            </a:r>
            <a:r>
              <a:rPr lang="en-US" sz="1400" b="0" dirty="0" err="1"/>
              <a:t>Console.WriteLine</a:t>
            </a:r>
            <a:r>
              <a:rPr lang="en-US" sz="1400" b="0" dirty="0"/>
              <a:t> (val1 / val2);</a:t>
            </a:r>
          </a:p>
          <a:p>
            <a:pPr marL="0" indent="0">
              <a:buNone/>
            </a:pPr>
            <a:r>
              <a:rPr lang="en-US" sz="1400" b="0" dirty="0"/>
              <a:t>            val2 = 0;</a:t>
            </a:r>
          </a:p>
          <a:p>
            <a:pPr marL="0" indent="0">
              <a:buNone/>
            </a:pPr>
            <a:r>
              <a:rPr lang="en-US" sz="1400" b="0" dirty="0"/>
              <a:t>        }</a:t>
            </a:r>
          </a:p>
          <a:p>
            <a:pPr marL="0" indent="0">
              <a:buNone/>
            </a:pPr>
            <a:r>
              <a:rPr lang="en-US" sz="1400" b="0" dirty="0"/>
              <a:t>    }</a:t>
            </a:r>
          </a:p>
          <a:p>
            <a:pPr marL="0" indent="0">
              <a:buNone/>
            </a:pPr>
            <a:r>
              <a:rPr lang="en-US" sz="1400" b="0" dirty="0"/>
              <a:t>}</a:t>
            </a:r>
          </a:p>
          <a:p>
            <a:r>
              <a:rPr lang="en-US" sz="1800" dirty="0"/>
              <a:t>Lock statement is a shortcut for call </a:t>
            </a:r>
            <a:r>
              <a:rPr lang="en-US" sz="1800" dirty="0" err="1"/>
              <a:t>Monitor.Enter</a:t>
            </a:r>
            <a:r>
              <a:rPr lang="en-US" sz="1800" dirty="0"/>
              <a:t>() and </a:t>
            </a:r>
            <a:r>
              <a:rPr lang="en-US" sz="1800" dirty="0" err="1"/>
              <a:t>Monitor.Exit</a:t>
            </a:r>
            <a:r>
              <a:rPr lang="en-US" sz="1800" dirty="0"/>
              <a:t>() in a try-finally block.</a:t>
            </a:r>
          </a:p>
          <a:p>
            <a:r>
              <a:rPr lang="en-US" sz="1800" dirty="0"/>
              <a:t>Lock can be called nested in the same thread.</a:t>
            </a:r>
          </a:p>
          <a:p>
            <a:r>
              <a:rPr lang="en-US" sz="1800" dirty="0"/>
              <a:t>Lock itself is very fast, but overuse lock may impact concurrency.</a:t>
            </a:r>
          </a:p>
          <a:p>
            <a:pPr marL="0" indent="0">
              <a:buNone/>
            </a:pPr>
            <a:endParaRPr lang="en-US" sz="1400" b="0" dirty="0"/>
          </a:p>
        </p:txBody>
      </p:sp>
    </p:spTree>
    <p:extLst>
      <p:ext uri="{BB962C8B-B14F-4D97-AF65-F5344CB8AC3E}">
        <p14:creationId xmlns:p14="http://schemas.microsoft.com/office/powerpoint/2010/main" val="207696208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p:txBody>
          <a:bodyPr/>
          <a:lstStyle/>
          <a:p>
            <a:r>
              <a:rPr lang="en-US" altLang="en-US" b="1" dirty="0">
                <a:solidFill>
                  <a:srgbClr val="161645"/>
                </a:solidFill>
                <a:latin typeface="Arial"/>
                <a:cs typeface="Arial"/>
              </a:rPr>
              <a:t>Block</a:t>
            </a:r>
          </a:p>
        </p:txBody>
      </p:sp>
      <p:sp>
        <p:nvSpPr>
          <p:cNvPr id="2" name="Content Placeholder 1">
            <a:extLst>
              <a:ext uri="{FF2B5EF4-FFF2-40B4-BE49-F238E27FC236}">
                <a16:creationId xmlns:a16="http://schemas.microsoft.com/office/drawing/2014/main" id="{ECAFAFEE-6C6B-48DD-AD70-198956CE71E9}"/>
              </a:ext>
            </a:extLst>
          </p:cNvPr>
          <p:cNvSpPr>
            <a:spLocks noGrp="1"/>
          </p:cNvSpPr>
          <p:nvPr>
            <p:ph idx="1"/>
          </p:nvPr>
        </p:nvSpPr>
        <p:spPr/>
        <p:txBody>
          <a:bodyPr/>
          <a:lstStyle/>
          <a:p>
            <a:pPr marL="0" indent="0">
              <a:buNone/>
            </a:pPr>
            <a:r>
              <a:rPr lang="en-US" sz="1800" b="0" dirty="0"/>
              <a:t>When a thread waits or pauses as a result of using the constructs listed in the tables above, it's said to be blocked. Once blocked, a thread immediately relinquishes its allocation of CPU time, adds </a:t>
            </a:r>
            <a:r>
              <a:rPr lang="en-US" sz="1800" b="0" dirty="0" err="1"/>
              <a:t>WaitSleepJoin</a:t>
            </a:r>
            <a:r>
              <a:rPr lang="en-US" sz="1800" b="0" dirty="0"/>
              <a:t> to its </a:t>
            </a:r>
            <a:r>
              <a:rPr lang="en-US" sz="1800" b="0" dirty="0" err="1"/>
              <a:t>ThreadState</a:t>
            </a:r>
            <a:r>
              <a:rPr lang="en-US" sz="1800" b="0" dirty="0"/>
              <a:t> property, and doesn’t get re-scheduled until unblocked. Unblocking happens in one of four ways (the computer's power button doesn't count!):</a:t>
            </a:r>
          </a:p>
          <a:p>
            <a:r>
              <a:rPr lang="en-US" sz="1800" b="0" dirty="0"/>
              <a:t>by the blocking condition being satisfied</a:t>
            </a:r>
          </a:p>
          <a:p>
            <a:r>
              <a:rPr lang="en-US" sz="1800" b="0" dirty="0"/>
              <a:t>by the operation timing out (if a timeout is specified)</a:t>
            </a:r>
          </a:p>
          <a:p>
            <a:r>
              <a:rPr lang="en-US" sz="1800" b="0" dirty="0"/>
              <a:t>by being interrupted via </a:t>
            </a:r>
            <a:r>
              <a:rPr lang="en-US" sz="1800" b="0" dirty="0" err="1"/>
              <a:t>Thread.Interrupt</a:t>
            </a:r>
            <a:endParaRPr lang="en-US" sz="1800" b="0" dirty="0"/>
          </a:p>
          <a:p>
            <a:r>
              <a:rPr lang="en-US" sz="1800" b="0" dirty="0"/>
              <a:t>by being aborted via </a:t>
            </a:r>
            <a:r>
              <a:rPr lang="en-US" sz="1800" b="0" dirty="0" err="1"/>
              <a:t>Thread.Abort</a:t>
            </a:r>
            <a:endParaRPr lang="en-US" sz="1800" b="0" dirty="0"/>
          </a:p>
        </p:txBody>
      </p:sp>
    </p:spTree>
    <p:extLst>
      <p:ext uri="{BB962C8B-B14F-4D97-AF65-F5344CB8AC3E}">
        <p14:creationId xmlns:p14="http://schemas.microsoft.com/office/powerpoint/2010/main" val="2940391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ChangeArrowheads="1"/>
          </p:cNvSpPr>
          <p:nvPr/>
        </p:nvSpPr>
        <p:spPr bwMode="auto">
          <a:xfrm rot="5400000">
            <a:off x="2554287" y="4306888"/>
            <a:ext cx="1939925" cy="266700"/>
          </a:xfrm>
          <a:prstGeom prst="rect">
            <a:avLst/>
          </a:prstGeom>
          <a:solidFill>
            <a:srgbClr val="5A8DF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endParaRPr lang="en-US">
              <a:solidFill>
                <a:prstClr val="white"/>
              </a:solidFill>
            </a:endParaRPr>
          </a:p>
        </p:txBody>
      </p:sp>
      <p:sp>
        <p:nvSpPr>
          <p:cNvPr id="114690" name="Rectangle 3"/>
          <p:cNvSpPr>
            <a:spLocks noChangeArrowheads="1"/>
          </p:cNvSpPr>
          <p:nvPr/>
        </p:nvSpPr>
        <p:spPr bwMode="auto">
          <a:xfrm rot="5400000">
            <a:off x="754063" y="2465387"/>
            <a:ext cx="2266950" cy="250825"/>
          </a:xfrm>
          <a:prstGeom prst="rect">
            <a:avLst/>
          </a:prstGeom>
          <a:solidFill>
            <a:srgbClr val="880AAA"/>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prstClr val="white"/>
              </a:solidFill>
            </a:endParaRPr>
          </a:p>
        </p:txBody>
      </p:sp>
      <p:sp>
        <p:nvSpPr>
          <p:cNvPr id="114691" name="Rectangle 4"/>
          <p:cNvSpPr>
            <a:spLocks noGrp="1" noChangeArrowheads="1"/>
          </p:cNvSpPr>
          <p:nvPr>
            <p:ph type="title"/>
          </p:nvPr>
        </p:nvSpPr>
        <p:spPr>
          <a:xfrm>
            <a:off x="280656" y="115274"/>
            <a:ext cx="6554867" cy="1524000"/>
          </a:xfrm>
        </p:spPr>
        <p:txBody>
          <a:bodyPr/>
          <a:lstStyle/>
          <a:p>
            <a:r>
              <a:rPr lang="en-US" dirty="0">
                <a:latin typeface="Arial" charset="0"/>
                <a:ea typeface="ＭＳ Ｐゴシック" charset="0"/>
                <a:cs typeface="Arial" charset="0"/>
              </a:rPr>
              <a:t>Locking a critical section</a:t>
            </a:r>
          </a:p>
        </p:txBody>
      </p:sp>
      <p:sp>
        <p:nvSpPr>
          <p:cNvPr id="114692" name="Text Box 5"/>
          <p:cNvSpPr txBox="1">
            <a:spLocks noChangeArrowheads="1"/>
          </p:cNvSpPr>
          <p:nvPr/>
        </p:nvSpPr>
        <p:spPr bwMode="auto">
          <a:xfrm>
            <a:off x="962025" y="2225675"/>
            <a:ext cx="1876425" cy="1019175"/>
          </a:xfrm>
          <a:prstGeom prst="rect">
            <a:avLst/>
          </a:prstGeom>
          <a:solidFill>
            <a:srgbClr val="DCE1EC"/>
          </a:solidFill>
          <a:ln w="12700">
            <a:solidFill>
              <a:srgbClr val="4D0660"/>
            </a:solidFill>
            <a:miter lim="800000"/>
            <a:headEnd type="none" w="sm" len="sm"/>
            <a:tailEnd type="none" w="sm" len="sm"/>
          </a:ln>
        </p:spPr>
        <p:txBody>
          <a:bodyPr>
            <a:spAutoFit/>
          </a:bodyPr>
          <a:lstStyle/>
          <a:p>
            <a:r>
              <a:rPr lang="en-US" sz="2000" b="1" i="1">
                <a:solidFill>
                  <a:srgbClr val="4D0660"/>
                </a:solidFill>
                <a:latin typeface="Times New Roman" charset="0"/>
              </a:rPr>
              <a:t>mx-&gt;Acquire();</a:t>
            </a:r>
          </a:p>
          <a:p>
            <a:r>
              <a:rPr lang="en-US" sz="2000" b="1" i="1">
                <a:solidFill>
                  <a:srgbClr val="4D0660"/>
                </a:solidFill>
                <a:latin typeface="Times New Roman" charset="0"/>
              </a:rPr>
              <a:t>x = x + 1;</a:t>
            </a:r>
          </a:p>
          <a:p>
            <a:r>
              <a:rPr lang="en-US" sz="2000" b="1" i="1">
                <a:solidFill>
                  <a:srgbClr val="4D0660"/>
                </a:solidFill>
                <a:latin typeface="Times New Roman" charset="0"/>
              </a:rPr>
              <a:t>mx-&gt;Release();</a:t>
            </a:r>
          </a:p>
        </p:txBody>
      </p:sp>
      <p:sp>
        <p:nvSpPr>
          <p:cNvPr id="114693" name="Text Box 6"/>
          <p:cNvSpPr txBox="1">
            <a:spLocks noChangeArrowheads="1"/>
          </p:cNvSpPr>
          <p:nvPr/>
        </p:nvSpPr>
        <p:spPr bwMode="auto">
          <a:xfrm>
            <a:off x="2600325" y="4064000"/>
            <a:ext cx="1838325" cy="1019175"/>
          </a:xfrm>
          <a:prstGeom prst="rect">
            <a:avLst/>
          </a:prstGeom>
          <a:solidFill>
            <a:srgbClr val="DCE1EC"/>
          </a:solidFill>
          <a:ln w="12700">
            <a:solidFill>
              <a:srgbClr val="4D0660"/>
            </a:solidFill>
            <a:miter lim="800000"/>
            <a:headEnd type="none" w="sm" len="sm"/>
            <a:tailEnd type="none" w="sm" len="sm"/>
          </a:ln>
        </p:spPr>
        <p:txBody>
          <a:bodyPr>
            <a:spAutoFit/>
          </a:bodyPr>
          <a:lstStyle/>
          <a:p>
            <a:r>
              <a:rPr lang="en-US" sz="2000" b="1" i="1">
                <a:solidFill>
                  <a:srgbClr val="4D0660"/>
                </a:solidFill>
                <a:latin typeface="Times New Roman" charset="0"/>
              </a:rPr>
              <a:t>mx-&gt;Acquire();</a:t>
            </a:r>
          </a:p>
          <a:p>
            <a:r>
              <a:rPr lang="en-US" sz="2000" b="1" i="1">
                <a:solidFill>
                  <a:srgbClr val="4D0660"/>
                </a:solidFill>
                <a:latin typeface="Times New Roman" charset="0"/>
              </a:rPr>
              <a:t>x = x + 1;</a:t>
            </a:r>
          </a:p>
          <a:p>
            <a:r>
              <a:rPr lang="en-US" sz="2000" b="1" i="1">
                <a:solidFill>
                  <a:srgbClr val="4D0660"/>
                </a:solidFill>
                <a:latin typeface="Times New Roman" charset="0"/>
              </a:rPr>
              <a:t>mx-&gt;Release();</a:t>
            </a:r>
          </a:p>
        </p:txBody>
      </p:sp>
      <p:sp>
        <p:nvSpPr>
          <p:cNvPr id="114694" name="AutoShape 7"/>
          <p:cNvSpPr>
            <a:spLocks noChangeArrowheads="1"/>
          </p:cNvSpPr>
          <p:nvPr/>
        </p:nvSpPr>
        <p:spPr bwMode="auto">
          <a:xfrm rot="-2394376">
            <a:off x="2266950" y="3321050"/>
            <a:ext cx="247650" cy="685800"/>
          </a:xfrm>
          <a:prstGeom prst="downArrow">
            <a:avLst>
              <a:gd name="adj1" fmla="val 50000"/>
              <a:gd name="adj2" fmla="val 69231"/>
            </a:avLst>
          </a:prstGeom>
          <a:solidFill>
            <a:srgbClr val="4D0660"/>
          </a:solidFill>
          <a:ln w="12700">
            <a:solidFill>
              <a:schemeClr val="tx1"/>
            </a:solidFill>
            <a:miter lim="800000"/>
            <a:headEnd type="none" w="sm" len="sm"/>
            <a:tailEnd type="none" w="sm" len="sm"/>
          </a:ln>
        </p:spPr>
        <p:txBody>
          <a:bodyPr wrap="none" anchor="ctr"/>
          <a:lstStyle/>
          <a:p>
            <a:endParaRPr lang="en-US">
              <a:solidFill>
                <a:prstClr val="white"/>
              </a:solidFill>
            </a:endParaRPr>
          </a:p>
        </p:txBody>
      </p:sp>
      <p:grpSp>
        <p:nvGrpSpPr>
          <p:cNvPr id="114695" name="Group 8"/>
          <p:cNvGrpSpPr>
            <a:grpSpLocks/>
          </p:cNvGrpSpPr>
          <p:nvPr/>
        </p:nvGrpSpPr>
        <p:grpSpPr bwMode="auto">
          <a:xfrm>
            <a:off x="161925" y="2322513"/>
            <a:ext cx="730250" cy="838200"/>
            <a:chOff x="102" y="1249"/>
            <a:chExt cx="460" cy="528"/>
          </a:xfrm>
        </p:grpSpPr>
        <p:grpSp>
          <p:nvGrpSpPr>
            <p:cNvPr id="114725" name="Group 9"/>
            <p:cNvGrpSpPr>
              <a:grpSpLocks/>
            </p:cNvGrpSpPr>
            <p:nvPr/>
          </p:nvGrpSpPr>
          <p:grpSpPr bwMode="auto">
            <a:xfrm>
              <a:off x="169" y="1249"/>
              <a:ext cx="393" cy="528"/>
              <a:chOff x="799" y="1063"/>
              <a:chExt cx="393" cy="528"/>
            </a:xfrm>
          </p:grpSpPr>
          <p:sp>
            <p:nvSpPr>
              <p:cNvPr id="114728" name="Text Box 10"/>
              <p:cNvSpPr txBox="1">
                <a:spLocks noChangeArrowheads="1"/>
              </p:cNvSpPr>
              <p:nvPr/>
            </p:nvSpPr>
            <p:spPr bwMode="auto">
              <a:xfrm>
                <a:off x="799" y="1063"/>
                <a:ext cx="393" cy="528"/>
              </a:xfrm>
              <a:prstGeom prst="rect">
                <a:avLst/>
              </a:prstGeom>
              <a:solidFill>
                <a:srgbClr val="FFFFFF"/>
              </a:solidFill>
              <a:ln w="12700">
                <a:solidFill>
                  <a:srgbClr val="800080"/>
                </a:solidFill>
                <a:miter lim="800000"/>
                <a:headEnd type="none" w="sm" len="sm"/>
                <a:tailEnd type="none" w="sm" len="sm"/>
              </a:ln>
            </p:spPr>
            <p:txBody>
              <a:bodyPr>
                <a:spAutoFit/>
              </a:bodyPr>
              <a:lstStyle/>
              <a:p>
                <a:r>
                  <a:rPr lang="en-US" sz="1600">
                    <a:solidFill>
                      <a:srgbClr val="800080"/>
                    </a:solidFill>
                    <a:latin typeface="Times New Roman" charset="0"/>
                  </a:rPr>
                  <a:t>load</a:t>
                </a:r>
              </a:p>
              <a:p>
                <a:r>
                  <a:rPr lang="en-US" sz="1600">
                    <a:solidFill>
                      <a:srgbClr val="800080"/>
                    </a:solidFill>
                    <a:latin typeface="Times New Roman" charset="0"/>
                  </a:rPr>
                  <a:t>add</a:t>
                </a:r>
              </a:p>
              <a:p>
                <a:r>
                  <a:rPr lang="en-US" sz="1600">
                    <a:solidFill>
                      <a:srgbClr val="800080"/>
                    </a:solidFill>
                    <a:latin typeface="Times New Roman" charset="0"/>
                  </a:rPr>
                  <a:t>store</a:t>
                </a:r>
                <a:endParaRPr lang="en-US">
                  <a:solidFill>
                    <a:srgbClr val="003367"/>
                  </a:solidFill>
                  <a:latin typeface="Times New Roman" charset="0"/>
                </a:endParaRPr>
              </a:p>
            </p:txBody>
          </p:sp>
          <p:sp>
            <p:nvSpPr>
              <p:cNvPr id="114729" name="Rectangle 11"/>
              <p:cNvSpPr>
                <a:spLocks noChangeArrowheads="1"/>
              </p:cNvSpPr>
              <p:nvPr/>
            </p:nvSpPr>
            <p:spPr bwMode="auto">
              <a:xfrm rot="5400000">
                <a:off x="763" y="1183"/>
                <a:ext cx="471" cy="291"/>
              </a:xfrm>
              <a:prstGeom prst="rect">
                <a:avLst/>
              </a:prstGeom>
              <a:noFill/>
              <a:ln w="15875">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solidFill>
                    <a:prstClr val="white"/>
                  </a:solidFill>
                </a:endParaRPr>
              </a:p>
            </p:txBody>
          </p:sp>
        </p:grpSp>
        <p:sp>
          <p:nvSpPr>
            <p:cNvPr id="114726" name="Oval 12"/>
            <p:cNvSpPr>
              <a:spLocks noChangeArrowheads="1"/>
            </p:cNvSpPr>
            <p:nvPr/>
          </p:nvSpPr>
          <p:spPr bwMode="auto">
            <a:xfrm>
              <a:off x="108" y="1308"/>
              <a:ext cx="90" cy="9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solidFill>
                  <a:prstClr val="white"/>
                </a:solidFill>
              </a:endParaRPr>
            </a:p>
          </p:txBody>
        </p:sp>
        <p:sp>
          <p:nvSpPr>
            <p:cNvPr id="114727" name="Oval 13"/>
            <p:cNvSpPr>
              <a:spLocks noChangeArrowheads="1"/>
            </p:cNvSpPr>
            <p:nvPr/>
          </p:nvSpPr>
          <p:spPr bwMode="auto">
            <a:xfrm>
              <a:off x="102" y="1620"/>
              <a:ext cx="90" cy="9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solidFill>
                  <a:prstClr val="white"/>
                </a:solidFill>
              </a:endParaRPr>
            </a:p>
          </p:txBody>
        </p:sp>
      </p:grpSp>
      <p:grpSp>
        <p:nvGrpSpPr>
          <p:cNvPr id="114696" name="Group 14"/>
          <p:cNvGrpSpPr>
            <a:grpSpLocks/>
          </p:cNvGrpSpPr>
          <p:nvPr/>
        </p:nvGrpSpPr>
        <p:grpSpPr bwMode="auto">
          <a:xfrm>
            <a:off x="1857375" y="4138613"/>
            <a:ext cx="696913" cy="838200"/>
            <a:chOff x="1170" y="2393"/>
            <a:chExt cx="439" cy="528"/>
          </a:xfrm>
        </p:grpSpPr>
        <p:grpSp>
          <p:nvGrpSpPr>
            <p:cNvPr id="114720" name="Group 15"/>
            <p:cNvGrpSpPr>
              <a:grpSpLocks/>
            </p:cNvGrpSpPr>
            <p:nvPr/>
          </p:nvGrpSpPr>
          <p:grpSpPr bwMode="auto">
            <a:xfrm>
              <a:off x="1216" y="2393"/>
              <a:ext cx="393" cy="528"/>
              <a:chOff x="793" y="1741"/>
              <a:chExt cx="393" cy="528"/>
            </a:xfrm>
          </p:grpSpPr>
          <p:sp>
            <p:nvSpPr>
              <p:cNvPr id="114723" name="Text Box 16"/>
              <p:cNvSpPr txBox="1">
                <a:spLocks noChangeArrowheads="1"/>
              </p:cNvSpPr>
              <p:nvPr/>
            </p:nvSpPr>
            <p:spPr bwMode="auto">
              <a:xfrm>
                <a:off x="793" y="1741"/>
                <a:ext cx="393" cy="528"/>
              </a:xfrm>
              <a:prstGeom prst="rect">
                <a:avLst/>
              </a:prstGeom>
              <a:solidFill>
                <a:srgbClr val="FFFFFF"/>
              </a:solidFill>
              <a:ln w="12700">
                <a:solidFill>
                  <a:srgbClr val="0000FF"/>
                </a:solidFill>
                <a:miter lim="800000"/>
                <a:headEnd type="none" w="sm" len="sm"/>
                <a:tailEnd type="none" w="sm" len="sm"/>
              </a:ln>
            </p:spPr>
            <p:txBody>
              <a:bodyPr>
                <a:spAutoFit/>
              </a:bodyPr>
              <a:lstStyle/>
              <a:p>
                <a:r>
                  <a:rPr lang="en-US" sz="1600">
                    <a:solidFill>
                      <a:srgbClr val="195F9E"/>
                    </a:solidFill>
                    <a:latin typeface="Times New Roman" charset="0"/>
                  </a:rPr>
                  <a:t>load</a:t>
                </a:r>
                <a:endParaRPr lang="en-US" sz="1600">
                  <a:solidFill>
                    <a:srgbClr val="003367"/>
                  </a:solidFill>
                  <a:latin typeface="Times New Roman" charset="0"/>
                </a:endParaRPr>
              </a:p>
              <a:p>
                <a:r>
                  <a:rPr lang="en-US" sz="1600">
                    <a:solidFill>
                      <a:srgbClr val="195F9E"/>
                    </a:solidFill>
                    <a:latin typeface="Times New Roman" charset="0"/>
                  </a:rPr>
                  <a:t>add</a:t>
                </a:r>
                <a:endParaRPr lang="en-US" sz="1600">
                  <a:solidFill>
                    <a:srgbClr val="003367"/>
                  </a:solidFill>
                  <a:latin typeface="Times New Roman" charset="0"/>
                </a:endParaRPr>
              </a:p>
              <a:p>
                <a:r>
                  <a:rPr lang="en-US" sz="1600">
                    <a:solidFill>
                      <a:srgbClr val="195F9E"/>
                    </a:solidFill>
                    <a:latin typeface="Times New Roman" charset="0"/>
                  </a:rPr>
                  <a:t>store</a:t>
                </a:r>
                <a:endParaRPr lang="en-US">
                  <a:solidFill>
                    <a:srgbClr val="003367"/>
                  </a:solidFill>
                  <a:latin typeface="Times New Roman" charset="0"/>
                </a:endParaRPr>
              </a:p>
            </p:txBody>
          </p:sp>
          <p:sp>
            <p:nvSpPr>
              <p:cNvPr id="114724" name="Rectangle 17"/>
              <p:cNvSpPr>
                <a:spLocks noChangeArrowheads="1"/>
              </p:cNvSpPr>
              <p:nvPr/>
            </p:nvSpPr>
            <p:spPr bwMode="auto">
              <a:xfrm rot="5400000">
                <a:off x="757" y="1861"/>
                <a:ext cx="471" cy="291"/>
              </a:xfrm>
              <a:prstGeom prst="rect">
                <a:avLst/>
              </a:prstGeom>
              <a:noFill/>
              <a:ln w="15875">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solidFill>
                    <a:prstClr val="white"/>
                  </a:solidFill>
                </a:endParaRPr>
              </a:p>
            </p:txBody>
          </p:sp>
        </p:grpSp>
        <p:sp>
          <p:nvSpPr>
            <p:cNvPr id="114721" name="Oval 18"/>
            <p:cNvSpPr>
              <a:spLocks noChangeArrowheads="1"/>
            </p:cNvSpPr>
            <p:nvPr/>
          </p:nvSpPr>
          <p:spPr bwMode="auto">
            <a:xfrm>
              <a:off x="1170" y="2460"/>
              <a:ext cx="90" cy="9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solidFill>
                  <a:prstClr val="white"/>
                </a:solidFill>
              </a:endParaRPr>
            </a:p>
          </p:txBody>
        </p:sp>
        <p:sp>
          <p:nvSpPr>
            <p:cNvPr id="114722" name="Oval 19"/>
            <p:cNvSpPr>
              <a:spLocks noChangeArrowheads="1"/>
            </p:cNvSpPr>
            <p:nvPr/>
          </p:nvSpPr>
          <p:spPr bwMode="auto">
            <a:xfrm>
              <a:off x="1170" y="2778"/>
              <a:ext cx="90" cy="90"/>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solidFill>
                  <a:prstClr val="white"/>
                </a:solidFill>
              </a:endParaRPr>
            </a:p>
          </p:txBody>
        </p:sp>
      </p:grpSp>
      <p:sp>
        <p:nvSpPr>
          <p:cNvPr id="114697" name="TextBox 80"/>
          <p:cNvSpPr txBox="1">
            <a:spLocks noChangeArrowheads="1"/>
          </p:cNvSpPr>
          <p:nvPr/>
        </p:nvSpPr>
        <p:spPr bwMode="auto">
          <a:xfrm>
            <a:off x="457200" y="5638800"/>
            <a:ext cx="8305800"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b="1" dirty="0">
                <a:solidFill>
                  <a:schemeClr val="accent2">
                    <a:lumMod val="40000"/>
                    <a:lumOff val="60000"/>
                  </a:schemeClr>
                </a:solidFill>
                <a:cs typeface="Arial" charset="0"/>
              </a:rPr>
              <a:t>Holding a shared mutex prevents competing threads from entering a critical section</a:t>
            </a:r>
            <a:r>
              <a:rPr lang="en-US" sz="2000" dirty="0">
                <a:solidFill>
                  <a:schemeClr val="accent2">
                    <a:lumMod val="40000"/>
                    <a:lumOff val="60000"/>
                  </a:schemeClr>
                </a:solidFill>
                <a:cs typeface="Arial" charset="0"/>
              </a:rPr>
              <a:t> protected by the shared mutex (monitor).  At most one thread runs in the critical section at a time.</a:t>
            </a:r>
          </a:p>
        </p:txBody>
      </p:sp>
      <p:sp>
        <p:nvSpPr>
          <p:cNvPr id="67" name="Rectangle 9"/>
          <p:cNvSpPr>
            <a:spLocks noChangeArrowheads="1"/>
          </p:cNvSpPr>
          <p:nvPr/>
        </p:nvSpPr>
        <p:spPr bwMode="auto">
          <a:xfrm rot="16200000" flipV="1">
            <a:off x="6013450" y="4994275"/>
            <a:ext cx="222250" cy="57150"/>
          </a:xfrm>
          <a:prstGeom prst="rect">
            <a:avLst/>
          </a:prstGeom>
          <a:solidFill>
            <a:srgbClr val="618FFD"/>
          </a:solidFill>
          <a:ln w="12700">
            <a:noFill/>
            <a:miter lim="800000"/>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sp>
        <p:nvSpPr>
          <p:cNvPr id="68" name="Rectangle 10"/>
          <p:cNvSpPr>
            <a:spLocks noChangeArrowheads="1"/>
          </p:cNvSpPr>
          <p:nvPr/>
        </p:nvSpPr>
        <p:spPr bwMode="auto">
          <a:xfrm flipV="1">
            <a:off x="6172200" y="4843463"/>
            <a:ext cx="1752600" cy="68262"/>
          </a:xfrm>
          <a:prstGeom prst="rect">
            <a:avLst/>
          </a:prstGeom>
          <a:solidFill>
            <a:srgbClr val="800080"/>
          </a:solidFill>
          <a:ln w="12700">
            <a:noFill/>
            <a:miter lim="800000"/>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sp>
        <p:nvSpPr>
          <p:cNvPr id="69" name="Rectangle 11"/>
          <p:cNvSpPr>
            <a:spLocks noChangeArrowheads="1"/>
          </p:cNvSpPr>
          <p:nvPr/>
        </p:nvSpPr>
        <p:spPr bwMode="auto">
          <a:xfrm rot="16200000" flipV="1">
            <a:off x="7183437" y="4017963"/>
            <a:ext cx="1558925" cy="76200"/>
          </a:xfrm>
          <a:prstGeom prst="rect">
            <a:avLst/>
          </a:prstGeom>
          <a:solidFill>
            <a:srgbClr val="618FFD"/>
          </a:solidFill>
          <a:ln w="12700">
            <a:noFill/>
            <a:miter lim="800000"/>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sp>
        <p:nvSpPr>
          <p:cNvPr id="70" name="Rectangle 12"/>
          <p:cNvSpPr>
            <a:spLocks noChangeArrowheads="1"/>
          </p:cNvSpPr>
          <p:nvPr/>
        </p:nvSpPr>
        <p:spPr bwMode="auto">
          <a:xfrm flipV="1">
            <a:off x="5270500" y="5135563"/>
            <a:ext cx="877888" cy="57150"/>
          </a:xfrm>
          <a:prstGeom prst="rect">
            <a:avLst/>
          </a:prstGeom>
          <a:solidFill>
            <a:srgbClr val="800080"/>
          </a:solidFill>
          <a:ln w="12700">
            <a:noFill/>
            <a:miter lim="800000"/>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sp>
        <p:nvSpPr>
          <p:cNvPr id="72" name="Rectangle 14"/>
          <p:cNvSpPr>
            <a:spLocks noChangeArrowheads="1"/>
          </p:cNvSpPr>
          <p:nvPr/>
        </p:nvSpPr>
        <p:spPr bwMode="auto">
          <a:xfrm>
            <a:off x="6315075" y="3673475"/>
            <a:ext cx="1317625" cy="911225"/>
          </a:xfrm>
          <a:prstGeom prst="rect">
            <a:avLst/>
          </a:prstGeom>
          <a:solidFill>
            <a:srgbClr val="919191"/>
          </a:solidFill>
          <a:ln w="12700">
            <a:noFill/>
            <a:miter lim="800000"/>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sp>
        <p:nvSpPr>
          <p:cNvPr id="73" name="Rectangle 15"/>
          <p:cNvSpPr>
            <a:spLocks noChangeArrowheads="1"/>
          </p:cNvSpPr>
          <p:nvPr/>
        </p:nvSpPr>
        <p:spPr bwMode="auto">
          <a:xfrm rot="5400000">
            <a:off x="4858543" y="4050507"/>
            <a:ext cx="855663" cy="190500"/>
          </a:xfrm>
          <a:prstGeom prst="rect">
            <a:avLst/>
          </a:prstGeom>
          <a:noFill/>
          <a:ln w="15875">
            <a:solidFill>
              <a:srgbClr val="000000"/>
            </a:solidFill>
            <a:prstDash val="sysDot"/>
            <a:miter lim="800000"/>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sp>
        <p:nvSpPr>
          <p:cNvPr id="75" name="Rectangle 17"/>
          <p:cNvSpPr>
            <a:spLocks noChangeArrowheads="1"/>
          </p:cNvSpPr>
          <p:nvPr/>
        </p:nvSpPr>
        <p:spPr bwMode="auto">
          <a:xfrm>
            <a:off x="6129338" y="5226050"/>
            <a:ext cx="411162" cy="368300"/>
          </a:xfrm>
          <a:prstGeom prst="rect">
            <a:avLst/>
          </a:prstGeom>
          <a:noFill/>
          <a:ln w="12700">
            <a:noFill/>
            <a:miter lim="800000"/>
            <a:headEnd type="none" w="sm" len="sm"/>
            <a:tailEnd type="none" w="sm" len="sm"/>
          </a:ln>
        </p:spPr>
        <p:txBody>
          <a:bodyPr anchor="ctr">
            <a:spAutoFit/>
          </a:bodyPr>
          <a:lstStyle/>
          <a:p>
            <a:pPr algn="ctr" fontAlgn="auto">
              <a:spcBef>
                <a:spcPts val="0"/>
              </a:spcBef>
              <a:spcAft>
                <a:spcPts val="0"/>
              </a:spcAft>
              <a:defRPr/>
            </a:pPr>
            <a:r>
              <a:rPr lang="en-US" sz="1800" b="1" i="1" kern="0" dirty="0">
                <a:solidFill>
                  <a:sysClr val="windowText" lastClr="000000"/>
                </a:solidFill>
                <a:ea typeface="Arial" charset="0"/>
              </a:rPr>
              <a:t>A</a:t>
            </a:r>
            <a:endParaRPr lang="en-US" sz="1400" b="1" i="1" kern="0" dirty="0">
              <a:solidFill>
                <a:sysClr val="windowText" lastClr="000000"/>
              </a:solidFill>
              <a:ea typeface="Arial" charset="0"/>
            </a:endParaRPr>
          </a:p>
        </p:txBody>
      </p:sp>
      <p:sp>
        <p:nvSpPr>
          <p:cNvPr id="76" name="Rectangle 18"/>
          <p:cNvSpPr>
            <a:spLocks noChangeArrowheads="1"/>
          </p:cNvSpPr>
          <p:nvPr/>
        </p:nvSpPr>
        <p:spPr bwMode="auto">
          <a:xfrm>
            <a:off x="4864100" y="4354513"/>
            <a:ext cx="411163" cy="369887"/>
          </a:xfrm>
          <a:prstGeom prst="rect">
            <a:avLst/>
          </a:prstGeom>
          <a:noFill/>
          <a:ln w="12700">
            <a:noFill/>
            <a:miter lim="800000"/>
            <a:headEnd type="none" w="sm" len="sm"/>
            <a:tailEnd type="none" w="sm" len="sm"/>
          </a:ln>
        </p:spPr>
        <p:txBody>
          <a:bodyPr anchor="ctr">
            <a:spAutoFit/>
          </a:bodyPr>
          <a:lstStyle/>
          <a:p>
            <a:pPr algn="ctr" fontAlgn="auto">
              <a:spcBef>
                <a:spcPts val="0"/>
              </a:spcBef>
              <a:spcAft>
                <a:spcPts val="0"/>
              </a:spcAft>
              <a:defRPr/>
            </a:pPr>
            <a:r>
              <a:rPr lang="en-US" sz="1800" b="1" i="1" kern="0" dirty="0">
                <a:solidFill>
                  <a:sysClr val="windowText" lastClr="000000"/>
                </a:solidFill>
                <a:ea typeface="Arial" charset="0"/>
              </a:rPr>
              <a:t>A</a:t>
            </a:r>
            <a:endParaRPr lang="en-US" sz="1400" b="1" i="1" kern="0" dirty="0">
              <a:solidFill>
                <a:sysClr val="windowText" lastClr="000000"/>
              </a:solidFill>
              <a:ea typeface="Arial" charset="0"/>
            </a:endParaRPr>
          </a:p>
        </p:txBody>
      </p:sp>
      <p:sp>
        <p:nvSpPr>
          <p:cNvPr id="77" name="Rectangle 19"/>
          <p:cNvSpPr>
            <a:spLocks noChangeArrowheads="1"/>
          </p:cNvSpPr>
          <p:nvPr/>
        </p:nvSpPr>
        <p:spPr bwMode="auto">
          <a:xfrm>
            <a:off x="4878388" y="3505200"/>
            <a:ext cx="411162" cy="368300"/>
          </a:xfrm>
          <a:prstGeom prst="rect">
            <a:avLst/>
          </a:prstGeom>
          <a:noFill/>
          <a:ln w="12700">
            <a:noFill/>
            <a:miter lim="800000"/>
            <a:headEnd type="none" w="sm" len="sm"/>
            <a:tailEnd type="none" w="sm" len="sm"/>
          </a:ln>
        </p:spPr>
        <p:txBody>
          <a:bodyPr anchor="ctr">
            <a:spAutoFit/>
          </a:bodyPr>
          <a:lstStyle/>
          <a:p>
            <a:pPr algn="ctr" fontAlgn="auto">
              <a:spcBef>
                <a:spcPts val="0"/>
              </a:spcBef>
              <a:spcAft>
                <a:spcPts val="0"/>
              </a:spcAft>
              <a:defRPr/>
            </a:pPr>
            <a:r>
              <a:rPr lang="en-US" sz="1800" b="1" i="1" kern="0" dirty="0">
                <a:solidFill>
                  <a:sysClr val="windowText" lastClr="000000"/>
                </a:solidFill>
                <a:ea typeface="Arial" charset="0"/>
              </a:rPr>
              <a:t>R</a:t>
            </a:r>
            <a:endParaRPr lang="en-US" sz="1400" b="1" i="1" kern="0" dirty="0">
              <a:solidFill>
                <a:sysClr val="windowText" lastClr="000000"/>
              </a:solidFill>
              <a:ea typeface="Arial" charset="0"/>
            </a:endParaRPr>
          </a:p>
        </p:txBody>
      </p:sp>
      <p:sp>
        <p:nvSpPr>
          <p:cNvPr id="78" name="Rectangle 20"/>
          <p:cNvSpPr>
            <a:spLocks noChangeArrowheads="1"/>
          </p:cNvSpPr>
          <p:nvPr/>
        </p:nvSpPr>
        <p:spPr bwMode="auto">
          <a:xfrm>
            <a:off x="7410450" y="5222875"/>
            <a:ext cx="411163" cy="368300"/>
          </a:xfrm>
          <a:prstGeom prst="rect">
            <a:avLst/>
          </a:prstGeom>
          <a:noFill/>
          <a:ln w="12700">
            <a:noFill/>
            <a:miter lim="800000"/>
            <a:headEnd type="none" w="sm" len="sm"/>
            <a:tailEnd type="none" w="sm" len="sm"/>
          </a:ln>
        </p:spPr>
        <p:txBody>
          <a:bodyPr anchor="ctr">
            <a:spAutoFit/>
          </a:bodyPr>
          <a:lstStyle/>
          <a:p>
            <a:pPr algn="ctr" fontAlgn="auto">
              <a:spcBef>
                <a:spcPts val="0"/>
              </a:spcBef>
              <a:spcAft>
                <a:spcPts val="0"/>
              </a:spcAft>
              <a:defRPr/>
            </a:pPr>
            <a:r>
              <a:rPr lang="en-US" sz="1800" b="1" i="1" kern="0" dirty="0">
                <a:solidFill>
                  <a:sysClr val="windowText" lastClr="000000"/>
                </a:solidFill>
                <a:ea typeface="Arial" charset="0"/>
              </a:rPr>
              <a:t>R</a:t>
            </a:r>
            <a:endParaRPr lang="en-US" sz="1400" b="1" i="1" kern="0" dirty="0">
              <a:solidFill>
                <a:sysClr val="windowText" lastClr="000000"/>
              </a:solidFill>
              <a:ea typeface="Arial" charset="0"/>
            </a:endParaRPr>
          </a:p>
        </p:txBody>
      </p:sp>
      <p:cxnSp>
        <p:nvCxnSpPr>
          <p:cNvPr id="114708" name="Straight Arrow Connector 36"/>
          <p:cNvCxnSpPr>
            <a:cxnSpLocks noChangeShapeType="1"/>
          </p:cNvCxnSpPr>
          <p:nvPr/>
        </p:nvCxnSpPr>
        <p:spPr bwMode="auto">
          <a:xfrm>
            <a:off x="6019800" y="2819400"/>
            <a:ext cx="457200" cy="990600"/>
          </a:xfrm>
          <a:prstGeom prst="straightConnector1">
            <a:avLst/>
          </a:prstGeom>
          <a:noFill/>
          <a:ln w="12700">
            <a:solidFill>
              <a:schemeClr val="tx1"/>
            </a:solidFill>
            <a:round/>
            <a:headEnd type="none" w="sm" len="sm"/>
            <a:tailEnd type="arrow" w="med" len="med"/>
          </a:ln>
          <a:extLst>
            <a:ext uri="{909E8E84-426E-40dd-AFC4-6F175D3DCCD1}">
              <a14:hiddenFill xmlns="" xmlns:a14="http://schemas.microsoft.com/office/drawing/2010/main">
                <a:noFill/>
              </a14:hiddenFill>
            </a:ext>
          </a:extLst>
        </p:spPr>
      </p:cxnSp>
      <p:sp>
        <p:nvSpPr>
          <p:cNvPr id="114709" name="Text Box 15"/>
          <p:cNvSpPr txBox="1">
            <a:spLocks noChangeArrowheads="1"/>
          </p:cNvSpPr>
          <p:nvPr/>
        </p:nvSpPr>
        <p:spPr bwMode="auto">
          <a:xfrm>
            <a:off x="7942263" y="3057525"/>
            <a:ext cx="515937"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800" b="1">
                <a:solidFill>
                  <a:srgbClr val="008000"/>
                </a:solidFill>
                <a:latin typeface="Wingdings" charset="0"/>
                <a:cs typeface="Wingdings" charset="0"/>
                <a:sym typeface="Wingdings" charset="0"/>
              </a:rPr>
              <a:t></a:t>
            </a:r>
            <a:endParaRPr lang="en-US" sz="2800" b="1">
              <a:solidFill>
                <a:srgbClr val="008000"/>
              </a:solidFill>
            </a:endParaRPr>
          </a:p>
        </p:txBody>
      </p:sp>
      <p:pic>
        <p:nvPicPr>
          <p:cNvPr id="114710" name="Picture 3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24800" y="533400"/>
            <a:ext cx="652463" cy="752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4711"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58000" y="457200"/>
            <a:ext cx="9144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4712" name="TextBox 20"/>
          <p:cNvSpPr txBox="1">
            <a:spLocks noChangeArrowheads="1"/>
          </p:cNvSpPr>
          <p:nvPr/>
        </p:nvSpPr>
        <p:spPr bwMode="auto">
          <a:xfrm>
            <a:off x="3657600" y="1600200"/>
            <a:ext cx="4724400" cy="120015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800" dirty="0">
                <a:solidFill>
                  <a:schemeClr val="tx1"/>
                </a:solidFill>
                <a:cs typeface="Arial" charset="0"/>
              </a:rPr>
              <a:t>The threads may run the critical section in either order, but the schedule can never enter the grey region where both threads execute the section at the same time. </a:t>
            </a:r>
          </a:p>
        </p:txBody>
      </p:sp>
      <p:sp>
        <p:nvSpPr>
          <p:cNvPr id="114714" name="Rectangle 7"/>
          <p:cNvSpPr>
            <a:spLocks noChangeArrowheads="1"/>
          </p:cNvSpPr>
          <p:nvPr/>
        </p:nvSpPr>
        <p:spPr bwMode="auto">
          <a:xfrm>
            <a:off x="5257800" y="3124200"/>
            <a:ext cx="3124200" cy="20574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pPr>
              <a:buClr>
                <a:srgbClr val="000000"/>
              </a:buClr>
              <a:buSzPct val="100000"/>
              <a:buFont typeface="Times New Roman" charset="0"/>
              <a:buNone/>
            </a:pPr>
            <a:endParaRPr lang="en-US" sz="1800">
              <a:solidFill>
                <a:prstClr val="white"/>
              </a:solidFill>
              <a:cs typeface="Arial" charset="0"/>
            </a:endParaRPr>
          </a:p>
        </p:txBody>
      </p:sp>
      <p:cxnSp>
        <p:nvCxnSpPr>
          <p:cNvPr id="114715" name="Straight Connector 2"/>
          <p:cNvCxnSpPr>
            <a:cxnSpLocks noChangeShapeType="1"/>
          </p:cNvCxnSpPr>
          <p:nvPr/>
        </p:nvCxnSpPr>
        <p:spPr bwMode="auto">
          <a:xfrm flipV="1">
            <a:off x="5181600" y="4876800"/>
            <a:ext cx="0" cy="304800"/>
          </a:xfrm>
          <a:prstGeom prst="line">
            <a:avLst/>
          </a:prstGeom>
          <a:noFill/>
          <a:ln w="38100">
            <a:solidFill>
              <a:srgbClr val="5385FF"/>
            </a:solidFill>
            <a:round/>
            <a:headEnd/>
            <a:tailEnd type="triangle" w="med" len="med"/>
          </a:ln>
          <a:extLst>
            <a:ext uri="{909E8E84-426E-40dd-AFC4-6F175D3DCCD1}">
              <a14:hiddenFill xmlns="" xmlns:a14="http://schemas.microsoft.com/office/drawing/2010/main">
                <a:noFill/>
              </a14:hiddenFill>
            </a:ext>
          </a:extLst>
        </p:spPr>
      </p:cxnSp>
      <p:cxnSp>
        <p:nvCxnSpPr>
          <p:cNvPr id="114716" name="Straight Connector 40"/>
          <p:cNvCxnSpPr>
            <a:cxnSpLocks noChangeShapeType="1"/>
          </p:cNvCxnSpPr>
          <p:nvPr/>
        </p:nvCxnSpPr>
        <p:spPr bwMode="auto">
          <a:xfrm>
            <a:off x="5257800" y="5257800"/>
            <a:ext cx="304800" cy="0"/>
          </a:xfrm>
          <a:prstGeom prst="line">
            <a:avLst/>
          </a:prstGeom>
          <a:noFill/>
          <a:ln w="38100">
            <a:solidFill>
              <a:srgbClr val="5D005E"/>
            </a:solidFill>
            <a:round/>
            <a:headEnd/>
            <a:tailEnd type="triangle" w="med" len="med"/>
          </a:ln>
          <a:extLst>
            <a:ext uri="{909E8E84-426E-40dd-AFC4-6F175D3DCCD1}">
              <a14:hiddenFill xmlns="" xmlns:a14="http://schemas.microsoft.com/office/drawing/2010/main">
                <a:noFill/>
              </a14:hiddenFill>
            </a:ext>
          </a:extLst>
        </p:spPr>
      </p:cxnSp>
      <p:sp>
        <p:nvSpPr>
          <p:cNvPr id="114717" name="TextBox 38"/>
          <p:cNvSpPr txBox="1">
            <a:spLocks noChangeArrowheads="1"/>
          </p:cNvSpPr>
          <p:nvPr/>
        </p:nvSpPr>
        <p:spPr bwMode="auto">
          <a:xfrm>
            <a:off x="4800600" y="3886200"/>
            <a:ext cx="990600" cy="40005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i="1">
                <a:solidFill>
                  <a:schemeClr val="tx1"/>
                </a:solidFill>
                <a:cs typeface="Arial" charset="0"/>
              </a:rPr>
              <a:t>x=x+1</a:t>
            </a:r>
          </a:p>
        </p:txBody>
      </p:sp>
      <p:sp>
        <p:nvSpPr>
          <p:cNvPr id="114718" name="TextBox 38"/>
          <p:cNvSpPr txBox="1">
            <a:spLocks noChangeArrowheads="1"/>
          </p:cNvSpPr>
          <p:nvPr/>
        </p:nvSpPr>
        <p:spPr bwMode="auto">
          <a:xfrm>
            <a:off x="6553200" y="4953000"/>
            <a:ext cx="914400" cy="4000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i="1">
                <a:solidFill>
                  <a:srgbClr val="003367"/>
                </a:solidFill>
                <a:cs typeface="Arial" charset="0"/>
              </a:rPr>
              <a:t>x=x+1</a:t>
            </a:r>
          </a:p>
        </p:txBody>
      </p:sp>
      <p:sp>
        <p:nvSpPr>
          <p:cNvPr id="74" name="Rectangle 16"/>
          <p:cNvSpPr>
            <a:spLocks noChangeArrowheads="1"/>
          </p:cNvSpPr>
          <p:nvPr/>
        </p:nvSpPr>
        <p:spPr bwMode="auto">
          <a:xfrm>
            <a:off x="6313488" y="5091113"/>
            <a:ext cx="1304925" cy="169862"/>
          </a:xfrm>
          <a:prstGeom prst="rect">
            <a:avLst/>
          </a:prstGeom>
          <a:noFill/>
          <a:ln w="15875">
            <a:solidFill>
              <a:srgbClr val="000000"/>
            </a:solidFill>
            <a:prstDash val="sysDot"/>
            <a:miter lim="800000"/>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sp>
        <p:nvSpPr>
          <p:cNvPr id="43" name="&quot;No&quot; Symbol 42"/>
          <p:cNvSpPr/>
          <p:nvPr/>
        </p:nvSpPr>
        <p:spPr bwMode="auto">
          <a:xfrm>
            <a:off x="6629400" y="3810000"/>
            <a:ext cx="609600" cy="609600"/>
          </a:xfrm>
          <a:prstGeom prst="noSmoking">
            <a:avLst/>
          </a:prstGeom>
          <a:solidFill>
            <a:srgbClr val="E8161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147598954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a:xfrm>
            <a:off x="457200" y="76200"/>
            <a:ext cx="8226425" cy="1138238"/>
          </a:xfrm>
        </p:spPr>
        <p:txBody>
          <a:bodyPr/>
          <a:lstStyle/>
          <a:p>
            <a:r>
              <a:rPr lang="en-US" altLang="en-US" dirty="0"/>
              <a:t>Thread Programming Strategy</a:t>
            </a:r>
            <a:br>
              <a:rPr lang="en-US" altLang="en-US" dirty="0"/>
            </a:br>
            <a:r>
              <a:rPr lang="en-US" altLang="en-US" dirty="0"/>
              <a:t>(quick and dirty)</a:t>
            </a:r>
            <a:endParaRPr lang="en-US" altLang="en-US" b="1" dirty="0">
              <a:solidFill>
                <a:srgbClr val="161645"/>
              </a:solidFill>
              <a:latin typeface="Arial"/>
              <a:cs typeface="Arial"/>
            </a:endParaRPr>
          </a:p>
        </p:txBody>
      </p:sp>
      <p:sp>
        <p:nvSpPr>
          <p:cNvPr id="799747" name="Rectangle 3">
            <a:extLst>
              <a:ext uri="{FF2B5EF4-FFF2-40B4-BE49-F238E27FC236}">
                <a16:creationId xmlns:a16="http://schemas.microsoft.com/office/drawing/2014/main" id="{43489056-3BFE-4F07-9BE9-9A864DDEE807}"/>
              </a:ext>
            </a:extLst>
          </p:cNvPr>
          <p:cNvSpPr>
            <a:spLocks noGrp="1" noChangeArrowheads="1"/>
          </p:cNvSpPr>
          <p:nvPr>
            <p:ph idx="1"/>
          </p:nvPr>
        </p:nvSpPr>
        <p:spPr>
          <a:xfrm>
            <a:off x="457200" y="1600200"/>
            <a:ext cx="8226425" cy="4953000"/>
          </a:xfrm>
        </p:spPr>
        <p:txBody>
          <a:bodyPr/>
          <a:lstStyle/>
          <a:p>
            <a:r>
              <a:rPr lang="en-US" sz="2000" b="0" dirty="0"/>
              <a:t>Lock the Object or Method</a:t>
            </a:r>
          </a:p>
          <a:p>
            <a:r>
              <a:rPr lang="en-US" sz="2000" b="0" dirty="0"/>
              <a:t>Have it stateless</a:t>
            </a:r>
          </a:p>
          <a:p>
            <a:r>
              <a:rPr lang="en-US" sz="2000" b="0" dirty="0"/>
              <a:t>Use thread-safe class</a:t>
            </a:r>
          </a:p>
          <a:p>
            <a:pPr lvl="1"/>
            <a:r>
              <a:rPr lang="en-US" sz="1800" b="0" dirty="0"/>
              <a:t>But this will not help in some scenarios:</a:t>
            </a:r>
          </a:p>
          <a:p>
            <a:pPr marL="457200" lvl="1" indent="0">
              <a:buNone/>
            </a:pPr>
            <a:r>
              <a:rPr lang="en-US" sz="1400" b="0" dirty="0"/>
              <a:t>if (!</a:t>
            </a:r>
            <a:r>
              <a:rPr lang="en-US" sz="1400" b="0" dirty="0" err="1"/>
              <a:t>myList.Contains</a:t>
            </a:r>
            <a:r>
              <a:rPr lang="en-US" sz="1400" b="0" dirty="0"/>
              <a:t> (</a:t>
            </a:r>
            <a:r>
              <a:rPr lang="en-US" sz="1400" b="0" dirty="0" err="1"/>
              <a:t>newItem</a:t>
            </a:r>
            <a:r>
              <a:rPr lang="en-US" sz="1400" b="0" dirty="0"/>
              <a:t>)) </a:t>
            </a:r>
            <a:r>
              <a:rPr lang="en-US" sz="1400" b="0" dirty="0" err="1"/>
              <a:t>myList.Add</a:t>
            </a:r>
            <a:r>
              <a:rPr lang="en-US" sz="1400" b="0" dirty="0"/>
              <a:t> (</a:t>
            </a:r>
            <a:r>
              <a:rPr lang="en-US" sz="1400" b="0" dirty="0" err="1"/>
              <a:t>newItem</a:t>
            </a:r>
            <a:r>
              <a:rPr lang="en-US" sz="1400" b="0" dirty="0"/>
              <a:t>);</a:t>
            </a:r>
          </a:p>
          <a:p>
            <a:pPr marL="457200" lvl="1" indent="0">
              <a:buNone/>
            </a:pPr>
            <a:r>
              <a:rPr lang="en-US" sz="1400" b="0" dirty="0"/>
              <a:t>Use thread-safe </a:t>
            </a:r>
            <a:r>
              <a:rPr lang="en-US" sz="1400" b="0" dirty="0" err="1"/>
              <a:t>clas</a:t>
            </a:r>
            <a:endParaRPr lang="en-US" sz="1400" b="0" dirty="0"/>
          </a:p>
          <a:p>
            <a:r>
              <a:rPr lang="en-US" sz="2000" b="0" dirty="0"/>
              <a:t>Static member should be thread-safe, instance may not.</a:t>
            </a:r>
          </a:p>
          <a:p>
            <a:endParaRPr lang="en-US" sz="2000" b="0" dirty="0"/>
          </a:p>
          <a:p>
            <a:endParaRPr lang="en-US" sz="1600" b="0" dirty="0"/>
          </a:p>
        </p:txBody>
      </p:sp>
    </p:spTree>
    <p:extLst>
      <p:ext uri="{BB962C8B-B14F-4D97-AF65-F5344CB8AC3E}">
        <p14:creationId xmlns:p14="http://schemas.microsoft.com/office/powerpoint/2010/main" val="192007234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a:xfrm>
            <a:off x="457200" y="76200"/>
            <a:ext cx="8226425" cy="1138238"/>
          </a:xfrm>
        </p:spPr>
        <p:txBody>
          <a:bodyPr/>
          <a:lstStyle/>
          <a:p>
            <a:r>
              <a:rPr lang="en-US" altLang="en-US" dirty="0"/>
              <a:t>Thread Priority</a:t>
            </a:r>
            <a:endParaRPr lang="en-US" altLang="en-US" b="1" dirty="0">
              <a:solidFill>
                <a:srgbClr val="161645"/>
              </a:solidFill>
              <a:latin typeface="Arial"/>
              <a:cs typeface="Arial"/>
            </a:endParaRPr>
          </a:p>
        </p:txBody>
      </p:sp>
      <p:sp>
        <p:nvSpPr>
          <p:cNvPr id="799747" name="Rectangle 3">
            <a:extLst>
              <a:ext uri="{FF2B5EF4-FFF2-40B4-BE49-F238E27FC236}">
                <a16:creationId xmlns:a16="http://schemas.microsoft.com/office/drawing/2014/main" id="{43489056-3BFE-4F07-9BE9-9A864DDEE807}"/>
              </a:ext>
            </a:extLst>
          </p:cNvPr>
          <p:cNvSpPr>
            <a:spLocks noGrp="1" noChangeArrowheads="1"/>
          </p:cNvSpPr>
          <p:nvPr>
            <p:ph idx="1"/>
          </p:nvPr>
        </p:nvSpPr>
        <p:spPr>
          <a:xfrm>
            <a:off x="457200" y="1600200"/>
            <a:ext cx="8226425" cy="4953000"/>
          </a:xfrm>
        </p:spPr>
        <p:txBody>
          <a:bodyPr/>
          <a:lstStyle/>
          <a:p>
            <a:pPr lvl="0"/>
            <a:r>
              <a:rPr lang="en-US" sz="2000" b="0" dirty="0"/>
              <a:t>Thread Priority Setting</a:t>
            </a:r>
          </a:p>
          <a:p>
            <a:pPr marL="457200" lvl="1" indent="0">
              <a:buNone/>
            </a:pPr>
            <a:r>
              <a:rPr lang="en-US" sz="1600" b="0" dirty="0"/>
              <a:t>public </a:t>
            </a:r>
            <a:r>
              <a:rPr lang="en-US" sz="1600" b="0" dirty="0" err="1"/>
              <a:t>enum</a:t>
            </a:r>
            <a:r>
              <a:rPr lang="en-US" sz="1600" b="0" dirty="0"/>
              <a:t> </a:t>
            </a:r>
            <a:r>
              <a:rPr lang="en-US" sz="1600" b="0" dirty="0" err="1"/>
              <a:t>ThreadPriority</a:t>
            </a:r>
            <a:endParaRPr lang="en-US" sz="1600" b="0" dirty="0"/>
          </a:p>
          <a:p>
            <a:pPr marL="457200" lvl="1" indent="0">
              <a:buNone/>
            </a:pPr>
            <a:r>
              <a:rPr lang="en-US" sz="1600" b="0" dirty="0"/>
              <a:t>{ Lowest, </a:t>
            </a:r>
            <a:r>
              <a:rPr lang="en-US" sz="1600" b="0" dirty="0" err="1"/>
              <a:t>BelowNormal</a:t>
            </a:r>
            <a:r>
              <a:rPr lang="en-US" sz="1600" b="0" dirty="0"/>
              <a:t>, Normal, </a:t>
            </a:r>
            <a:r>
              <a:rPr lang="en-US" sz="1600" b="0" dirty="0" err="1"/>
              <a:t>AboveNormal</a:t>
            </a:r>
            <a:r>
              <a:rPr lang="en-US" sz="1600" b="0" dirty="0"/>
              <a:t>, Highest }</a:t>
            </a:r>
          </a:p>
          <a:p>
            <a:pPr marL="457200" lvl="1" indent="0">
              <a:buNone/>
            </a:pPr>
            <a:endParaRPr lang="en-US" sz="1400" b="0" dirty="0"/>
          </a:p>
          <a:p>
            <a:pPr lvl="0"/>
            <a:r>
              <a:rPr lang="en-US" sz="2000" b="0" dirty="0"/>
              <a:t>Process Class</a:t>
            </a:r>
          </a:p>
          <a:p>
            <a:pPr marL="457200" lvl="1" indent="0">
              <a:buNone/>
            </a:pPr>
            <a:r>
              <a:rPr lang="en-US" sz="1400" b="0" dirty="0" err="1"/>
              <a:t>Process.GetCurrentProcess</a:t>
            </a:r>
            <a:r>
              <a:rPr lang="en-US" sz="1400" b="0" dirty="0"/>
              <a:t>().</a:t>
            </a:r>
            <a:r>
              <a:rPr lang="en-US" sz="1400" b="0" dirty="0" err="1"/>
              <a:t>PriorityClass</a:t>
            </a:r>
            <a:r>
              <a:rPr lang="en-US" sz="1400" b="0" dirty="0"/>
              <a:t> = </a:t>
            </a:r>
            <a:r>
              <a:rPr lang="en-US" sz="1400" b="0" dirty="0" err="1"/>
              <a:t>ProcessPriorityClass.High</a:t>
            </a:r>
            <a:r>
              <a:rPr lang="en-US" sz="1400" b="0" dirty="0"/>
              <a:t>;</a:t>
            </a:r>
          </a:p>
          <a:p>
            <a:pPr marL="457200" lvl="1" indent="0">
              <a:buNone/>
            </a:pPr>
            <a:r>
              <a:rPr lang="en-US" sz="1800" b="0" dirty="0"/>
              <a:t>The highest process class is </a:t>
            </a:r>
            <a:r>
              <a:rPr lang="en-US" sz="1800" b="0" dirty="0" err="1"/>
              <a:t>RealTime</a:t>
            </a:r>
            <a:r>
              <a:rPr lang="en-US" sz="1800" b="0" dirty="0"/>
              <a:t>, it means the process is never interrupted.</a:t>
            </a:r>
          </a:p>
          <a:p>
            <a:endParaRPr lang="en-US" sz="2000" b="0"/>
          </a:p>
          <a:p>
            <a:endParaRPr lang="en-US" sz="1600" b="0" dirty="0"/>
          </a:p>
        </p:txBody>
      </p:sp>
    </p:spTree>
    <p:extLst>
      <p:ext uri="{BB962C8B-B14F-4D97-AF65-F5344CB8AC3E}">
        <p14:creationId xmlns:p14="http://schemas.microsoft.com/office/powerpoint/2010/main" val="20936781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p:txBody>
          <a:bodyPr/>
          <a:lstStyle/>
          <a:p>
            <a:pPr defTabSz="457200">
              <a:buClr>
                <a:srgbClr val="000000"/>
              </a:buClr>
              <a:buSzPct val="100000"/>
              <a:buFont typeface="Times New Roman" charset="0"/>
            </a:pPr>
            <a:r>
              <a:rPr lang="en-US" altLang="en-US" b="1" dirty="0">
                <a:solidFill>
                  <a:srgbClr val="161645"/>
                </a:solidFill>
                <a:latin typeface="Arial"/>
                <a:cs typeface="Arial"/>
              </a:rPr>
              <a:t>Exception Handling</a:t>
            </a:r>
          </a:p>
        </p:txBody>
      </p:sp>
      <p:sp>
        <p:nvSpPr>
          <p:cNvPr id="799747" name="Rectangle 3">
            <a:extLst>
              <a:ext uri="{FF2B5EF4-FFF2-40B4-BE49-F238E27FC236}">
                <a16:creationId xmlns:a16="http://schemas.microsoft.com/office/drawing/2014/main" id="{43489056-3BFE-4F07-9BE9-9A864DDEE807}"/>
              </a:ext>
            </a:extLst>
          </p:cNvPr>
          <p:cNvSpPr>
            <a:spLocks noGrp="1" noChangeArrowheads="1"/>
          </p:cNvSpPr>
          <p:nvPr>
            <p:ph sz="half" idx="1"/>
          </p:nvPr>
        </p:nvSpPr>
        <p:spPr>
          <a:xfrm>
            <a:off x="457200" y="1600200"/>
            <a:ext cx="3810000" cy="4572000"/>
          </a:xfrm>
        </p:spPr>
        <p:txBody>
          <a:bodyPr/>
          <a:lstStyle/>
          <a:p>
            <a:pPr marL="0" indent="0">
              <a:buNone/>
            </a:pPr>
            <a:r>
              <a:rPr lang="en-US" sz="1400" b="0" dirty="0"/>
              <a:t>public static void Main() {</a:t>
            </a:r>
          </a:p>
          <a:p>
            <a:pPr marL="0" indent="0">
              <a:buNone/>
            </a:pPr>
            <a:r>
              <a:rPr lang="en-US" sz="1400" b="0" dirty="0"/>
              <a:t>new Thread (Go).Start();</a:t>
            </a:r>
          </a:p>
          <a:p>
            <a:pPr marL="0" indent="0">
              <a:buNone/>
            </a:pPr>
            <a:r>
              <a:rPr lang="en-US" sz="1400" b="0" dirty="0"/>
              <a:t>}</a:t>
            </a:r>
          </a:p>
          <a:p>
            <a:pPr marL="0" indent="0">
              <a:buNone/>
            </a:pPr>
            <a:r>
              <a:rPr lang="en-US" sz="1400" b="0" dirty="0"/>
              <a:t>static void Go() {</a:t>
            </a:r>
          </a:p>
          <a:p>
            <a:pPr marL="0" indent="0">
              <a:buNone/>
            </a:pPr>
            <a:r>
              <a:rPr lang="en-US" sz="1400" b="0" dirty="0"/>
              <a:t>try {</a:t>
            </a:r>
          </a:p>
          <a:p>
            <a:pPr marL="0" indent="0">
              <a:buNone/>
            </a:pPr>
            <a:r>
              <a:rPr lang="en-US" sz="1400" b="0" dirty="0"/>
              <a:t>...</a:t>
            </a:r>
          </a:p>
          <a:p>
            <a:pPr marL="0" indent="0">
              <a:buNone/>
            </a:pPr>
            <a:r>
              <a:rPr lang="en-US" sz="1400" b="0" dirty="0"/>
              <a:t>throw null; // this exception will get caught below</a:t>
            </a:r>
          </a:p>
          <a:p>
            <a:pPr marL="0" indent="0">
              <a:buNone/>
            </a:pPr>
            <a:r>
              <a:rPr lang="en-US" sz="1400" b="0" dirty="0"/>
              <a:t>...</a:t>
            </a:r>
          </a:p>
          <a:p>
            <a:pPr marL="0" indent="0">
              <a:buNone/>
            </a:pPr>
            <a:r>
              <a:rPr lang="en-US" sz="1400" b="0" dirty="0"/>
              <a:t>}</a:t>
            </a:r>
          </a:p>
          <a:p>
            <a:pPr marL="0" indent="0">
              <a:buNone/>
            </a:pPr>
            <a:r>
              <a:rPr lang="en-US" sz="1400" b="0" dirty="0"/>
              <a:t>catch (Exception ex) {</a:t>
            </a:r>
          </a:p>
          <a:p>
            <a:pPr marL="0" indent="0">
              <a:buNone/>
            </a:pPr>
            <a:r>
              <a:rPr lang="en-US" sz="1400" b="0" dirty="0"/>
              <a:t>Typically log the exception, and/or signal another thread that we've come unstuck</a:t>
            </a:r>
          </a:p>
          <a:p>
            <a:pPr marL="0" indent="0">
              <a:buNone/>
            </a:pPr>
            <a:r>
              <a:rPr lang="en-US" sz="1400" b="0" dirty="0"/>
              <a:t>...</a:t>
            </a:r>
          </a:p>
          <a:p>
            <a:pPr marL="0" indent="0">
              <a:buNone/>
            </a:pPr>
            <a:r>
              <a:rPr lang="en-US" sz="1400" b="0" dirty="0"/>
              <a:t>}</a:t>
            </a:r>
          </a:p>
        </p:txBody>
      </p:sp>
      <p:sp>
        <p:nvSpPr>
          <p:cNvPr id="7" name="Rectangle 3">
            <a:extLst>
              <a:ext uri="{FF2B5EF4-FFF2-40B4-BE49-F238E27FC236}">
                <a16:creationId xmlns:a16="http://schemas.microsoft.com/office/drawing/2014/main" id="{19B073E7-59D0-495F-9815-0817FEE5BB17}"/>
              </a:ext>
            </a:extLst>
          </p:cNvPr>
          <p:cNvSpPr txBox="1">
            <a:spLocks noChangeArrowheads="1"/>
          </p:cNvSpPr>
          <p:nvPr/>
        </p:nvSpPr>
        <p:spPr bwMode="auto">
          <a:xfrm>
            <a:off x="4267200" y="1600200"/>
            <a:ext cx="3810000" cy="502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0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18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1800" b="1">
                <a:solidFill>
                  <a:srgbClr val="6B6BCF"/>
                </a:solidFill>
                <a:latin typeface="+mn-lt"/>
                <a:cs typeface="+mn-cs"/>
              </a:defRPr>
            </a:lvl9pPr>
          </a:lstStyle>
          <a:p>
            <a:pPr marL="0" indent="0">
              <a:buNone/>
            </a:pPr>
            <a:r>
              <a:rPr lang="en-US" sz="1400" b="0" kern="0" dirty="0"/>
              <a:t>static class Program {</a:t>
            </a:r>
          </a:p>
          <a:p>
            <a:pPr marL="0" indent="0">
              <a:buNone/>
            </a:pPr>
            <a:r>
              <a:rPr lang="en-US" sz="1400" b="0" kern="0" dirty="0"/>
              <a:t>static void Main() {</a:t>
            </a:r>
          </a:p>
          <a:p>
            <a:pPr marL="0" indent="0">
              <a:buNone/>
            </a:pPr>
            <a:r>
              <a:rPr lang="en-US" sz="1400" b="0" kern="0" dirty="0" err="1"/>
              <a:t>Application.ThreadException</a:t>
            </a:r>
            <a:r>
              <a:rPr lang="en-US" sz="1400" b="0" kern="0" dirty="0"/>
              <a:t> += </a:t>
            </a:r>
            <a:r>
              <a:rPr lang="en-US" sz="1400" b="0" kern="0" dirty="0" err="1"/>
              <a:t>HandleError</a:t>
            </a:r>
            <a:r>
              <a:rPr lang="en-US" sz="1400" b="0" kern="0" dirty="0"/>
              <a:t>;</a:t>
            </a:r>
          </a:p>
          <a:p>
            <a:pPr marL="0" indent="0">
              <a:buNone/>
            </a:pPr>
            <a:r>
              <a:rPr lang="en-US" sz="1400" b="0" kern="0" dirty="0" err="1"/>
              <a:t>Application.Run</a:t>
            </a:r>
            <a:r>
              <a:rPr lang="en-US" sz="1400" b="0" kern="0" dirty="0"/>
              <a:t> (new </a:t>
            </a:r>
            <a:r>
              <a:rPr lang="en-US" sz="1400" b="0" kern="0" dirty="0" err="1"/>
              <a:t>MainForm</a:t>
            </a:r>
            <a:r>
              <a:rPr lang="en-US" sz="1400" b="0" kern="0" dirty="0"/>
              <a:t>());</a:t>
            </a:r>
          </a:p>
          <a:p>
            <a:pPr marL="0" indent="0">
              <a:buNone/>
            </a:pPr>
            <a:r>
              <a:rPr lang="en-US" sz="1400" b="0" kern="0" dirty="0"/>
              <a:t>}</a:t>
            </a:r>
          </a:p>
          <a:p>
            <a:pPr marL="0" indent="0">
              <a:buNone/>
            </a:pPr>
            <a:r>
              <a:rPr lang="en-US" sz="1400" b="0" kern="0" dirty="0"/>
              <a:t>static void </a:t>
            </a:r>
            <a:r>
              <a:rPr lang="en-US" sz="1400" b="0" kern="0" dirty="0" err="1"/>
              <a:t>HandleError</a:t>
            </a:r>
            <a:r>
              <a:rPr lang="en-US" sz="1400" b="0" kern="0" dirty="0"/>
              <a:t> (object sender,</a:t>
            </a:r>
          </a:p>
          <a:p>
            <a:pPr marL="0" indent="0">
              <a:buNone/>
            </a:pPr>
            <a:r>
              <a:rPr lang="en-US" sz="1400" b="0" kern="0" dirty="0" err="1"/>
              <a:t>ThreadExceptionEventArgs</a:t>
            </a:r>
            <a:r>
              <a:rPr lang="en-US" sz="1400" b="0" kern="0" dirty="0"/>
              <a:t> e) {</a:t>
            </a:r>
          </a:p>
          <a:p>
            <a:pPr marL="0" indent="0">
              <a:buNone/>
            </a:pPr>
            <a:r>
              <a:rPr lang="en-US" sz="1400" b="0" kern="0" dirty="0"/>
              <a:t>Log exception, then either exit the app or continue...</a:t>
            </a:r>
          </a:p>
          <a:p>
            <a:pPr marL="0" indent="0">
              <a:buNone/>
            </a:pPr>
            <a:r>
              <a:rPr lang="en-US" sz="1400" b="0" kern="0" dirty="0"/>
              <a:t>}</a:t>
            </a:r>
          </a:p>
          <a:p>
            <a:pPr marL="0" indent="0">
              <a:buNone/>
            </a:pPr>
            <a:r>
              <a:rPr lang="en-US" sz="1400" b="0" kern="0" dirty="0"/>
              <a:t>}</a:t>
            </a:r>
          </a:p>
        </p:txBody>
      </p:sp>
    </p:spTree>
    <p:extLst>
      <p:ext uri="{BB962C8B-B14F-4D97-AF65-F5344CB8AC3E}">
        <p14:creationId xmlns:p14="http://schemas.microsoft.com/office/powerpoint/2010/main" val="113475553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a:xfrm>
            <a:off x="457200" y="228600"/>
            <a:ext cx="8226425" cy="985838"/>
          </a:xfrm>
        </p:spPr>
        <p:txBody>
          <a:bodyPr/>
          <a:lstStyle/>
          <a:p>
            <a:r>
              <a:rPr lang="en-US" dirty="0"/>
              <a:t>Thread State</a:t>
            </a:r>
            <a:endParaRPr lang="en-US" altLang="en-US" b="1" dirty="0">
              <a:solidFill>
                <a:srgbClr val="161645"/>
              </a:solidFill>
              <a:latin typeface="Arial"/>
              <a:cs typeface="Arial"/>
            </a:endParaRPr>
          </a:p>
        </p:txBody>
      </p:sp>
      <p:sp>
        <p:nvSpPr>
          <p:cNvPr id="7" name="Content Placeholder 7">
            <a:extLst>
              <a:ext uri="{FF2B5EF4-FFF2-40B4-BE49-F238E27FC236}">
                <a16:creationId xmlns:a16="http://schemas.microsoft.com/office/drawing/2014/main" id="{5B4DDE67-12B4-4E35-8B1F-5952F41DFAF3}"/>
              </a:ext>
            </a:extLst>
          </p:cNvPr>
          <p:cNvSpPr>
            <a:spLocks noGrp="1"/>
          </p:cNvSpPr>
          <p:nvPr>
            <p:ph idx="1"/>
          </p:nvPr>
        </p:nvSpPr>
        <p:spPr>
          <a:xfrm>
            <a:off x="452120" y="1828800"/>
            <a:ext cx="3586480" cy="4343400"/>
          </a:xfrm>
        </p:spPr>
        <p:txBody>
          <a:bodyPr>
            <a:noAutofit/>
          </a:bodyPr>
          <a:lstStyle/>
          <a:p>
            <a:pPr marL="0" indent="0">
              <a:lnSpc>
                <a:spcPct val="90000"/>
              </a:lnSpc>
              <a:buNone/>
            </a:pPr>
            <a:r>
              <a:rPr lang="en-US" sz="1600" dirty="0" err="1"/>
              <a:t>ThreadState</a:t>
            </a:r>
            <a:r>
              <a:rPr lang="en-US" sz="1600" dirty="0"/>
              <a:t> </a:t>
            </a:r>
            <a:r>
              <a:rPr lang="en-US" sz="1600" b="0" dirty="0"/>
              <a:t>is a bitwise combination of zero or one members from each layer.</a:t>
            </a:r>
          </a:p>
          <a:p>
            <a:pPr>
              <a:lnSpc>
                <a:spcPct val="90000"/>
              </a:lnSpc>
            </a:pPr>
            <a:r>
              <a:rPr lang="en-US" sz="1600" b="0" dirty="0"/>
              <a:t>the running / blocking / aborting status</a:t>
            </a:r>
          </a:p>
          <a:p>
            <a:pPr>
              <a:lnSpc>
                <a:spcPct val="90000"/>
              </a:lnSpc>
            </a:pPr>
            <a:r>
              <a:rPr lang="en-US" sz="1600" b="0" dirty="0"/>
              <a:t>the background/foreground status (</a:t>
            </a:r>
            <a:r>
              <a:rPr lang="en-US" sz="1600" dirty="0" err="1"/>
              <a:t>ThreadState.Background</a:t>
            </a:r>
            <a:r>
              <a:rPr lang="en-US" sz="1600" b="0" dirty="0"/>
              <a:t>)</a:t>
            </a:r>
          </a:p>
          <a:p>
            <a:pPr>
              <a:lnSpc>
                <a:spcPct val="90000"/>
              </a:lnSpc>
            </a:pPr>
            <a:r>
              <a:rPr lang="en-US" sz="1600" b="0" dirty="0"/>
              <a:t>the progress towards suspension via the deprecated Suspend method (</a:t>
            </a:r>
            <a:r>
              <a:rPr lang="en-US" sz="1600" dirty="0" err="1"/>
              <a:t>ThreadState.SuspendRequested</a:t>
            </a:r>
            <a:r>
              <a:rPr lang="en-US" sz="1600" dirty="0"/>
              <a:t> </a:t>
            </a:r>
            <a:r>
              <a:rPr lang="en-US" sz="1600" b="0" dirty="0"/>
              <a:t>and </a:t>
            </a:r>
            <a:r>
              <a:rPr lang="en-US" sz="1600" dirty="0" err="1"/>
              <a:t>ThreadState.Suspended</a:t>
            </a:r>
            <a:r>
              <a:rPr lang="en-US" sz="1600" b="0" dirty="0"/>
              <a:t>)</a:t>
            </a:r>
          </a:p>
          <a:p>
            <a:pPr>
              <a:lnSpc>
                <a:spcPct val="90000"/>
              </a:lnSpc>
            </a:pPr>
            <a:r>
              <a:rPr lang="en-US" sz="1600" b="0" dirty="0" err="1"/>
              <a:t>Thread.IsAlive</a:t>
            </a:r>
            <a:endParaRPr lang="en-US" sz="1600" dirty="0"/>
          </a:p>
        </p:txBody>
      </p:sp>
      <p:pic>
        <p:nvPicPr>
          <p:cNvPr id="8" name="Picture 7">
            <a:extLst>
              <a:ext uri="{FF2B5EF4-FFF2-40B4-BE49-F238E27FC236}">
                <a16:creationId xmlns:a16="http://schemas.microsoft.com/office/drawing/2014/main" id="{3EF8D5D6-6C48-4207-95E4-4A583FA10446}"/>
              </a:ext>
            </a:extLst>
          </p:cNvPr>
          <p:cNvPicPr>
            <a:picLocks noChangeAspect="1"/>
          </p:cNvPicPr>
          <p:nvPr/>
        </p:nvPicPr>
        <p:blipFill>
          <a:blip r:embed="rId2"/>
          <a:stretch>
            <a:fillRect/>
          </a:stretch>
        </p:blipFill>
        <p:spPr>
          <a:xfrm>
            <a:off x="4243358" y="1914536"/>
            <a:ext cx="4473922" cy="3028928"/>
          </a:xfrm>
          <a:prstGeom prst="rect">
            <a:avLst/>
          </a:prstGeom>
        </p:spPr>
      </p:pic>
    </p:spTree>
    <p:extLst>
      <p:ext uri="{BB962C8B-B14F-4D97-AF65-F5344CB8AC3E}">
        <p14:creationId xmlns:p14="http://schemas.microsoft.com/office/powerpoint/2010/main" val="264459739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a:xfrm>
            <a:off x="457200" y="-339725"/>
            <a:ext cx="8226425" cy="1554163"/>
          </a:xfrm>
        </p:spPr>
        <p:txBody>
          <a:bodyPr/>
          <a:lstStyle/>
          <a:p>
            <a:r>
              <a:rPr lang="en-US" dirty="0"/>
              <a:t>Event Handler  </a:t>
            </a:r>
            <a:endParaRPr lang="en-US" altLang="en-US" b="1" dirty="0">
              <a:solidFill>
                <a:srgbClr val="161645"/>
              </a:solidFill>
              <a:latin typeface="Arial"/>
              <a:cs typeface="Arial"/>
            </a:endParaRPr>
          </a:p>
        </p:txBody>
      </p:sp>
      <p:sp>
        <p:nvSpPr>
          <p:cNvPr id="2" name="Content Placeholder 1">
            <a:extLst>
              <a:ext uri="{FF2B5EF4-FFF2-40B4-BE49-F238E27FC236}">
                <a16:creationId xmlns:a16="http://schemas.microsoft.com/office/drawing/2014/main" id="{ECAFAFEE-6C6B-48DD-AD70-198956CE71E9}"/>
              </a:ext>
            </a:extLst>
          </p:cNvPr>
          <p:cNvSpPr>
            <a:spLocks noGrp="1"/>
          </p:cNvSpPr>
          <p:nvPr>
            <p:ph sz="half" idx="1"/>
          </p:nvPr>
        </p:nvSpPr>
        <p:spPr>
          <a:xfrm>
            <a:off x="457199" y="1600200"/>
            <a:ext cx="4800600" cy="5181600"/>
          </a:xfrm>
        </p:spPr>
        <p:txBody>
          <a:bodyPr/>
          <a:lstStyle/>
          <a:p>
            <a:pPr marL="0" indent="0">
              <a:buNone/>
            </a:pPr>
            <a:r>
              <a:rPr lang="en-US" sz="1400" b="0" dirty="0"/>
              <a:t>class </a:t>
            </a:r>
            <a:r>
              <a:rPr lang="en-US" sz="1400" b="0" dirty="0" err="1"/>
              <a:t>AcknowledgedWaitHandle</a:t>
            </a:r>
            <a:r>
              <a:rPr lang="en-US" sz="1400" b="0" dirty="0"/>
              <a:t> {</a:t>
            </a:r>
          </a:p>
          <a:p>
            <a:pPr marL="0" indent="0">
              <a:buNone/>
            </a:pPr>
            <a:r>
              <a:rPr lang="en-US" sz="1400" b="0" dirty="0"/>
              <a:t>static </a:t>
            </a:r>
            <a:r>
              <a:rPr lang="en-US" sz="1400" b="0" dirty="0" err="1"/>
              <a:t>EventWaitHandle</a:t>
            </a:r>
            <a:r>
              <a:rPr lang="en-US" sz="1400" b="0" dirty="0"/>
              <a:t> ready = new </a:t>
            </a:r>
            <a:r>
              <a:rPr lang="en-US" sz="1400" b="0" dirty="0" err="1"/>
              <a:t>AutoResetEvent</a:t>
            </a:r>
            <a:r>
              <a:rPr lang="en-US" sz="1400" b="0" dirty="0"/>
              <a:t> (false);</a:t>
            </a:r>
          </a:p>
          <a:p>
            <a:pPr marL="0" indent="0">
              <a:buNone/>
            </a:pPr>
            <a:r>
              <a:rPr lang="en-US" sz="1400" b="0" dirty="0"/>
              <a:t>static </a:t>
            </a:r>
            <a:r>
              <a:rPr lang="en-US" sz="1400" b="0" dirty="0" err="1"/>
              <a:t>EventWaitHandle</a:t>
            </a:r>
            <a:r>
              <a:rPr lang="en-US" sz="1400" b="0" dirty="0"/>
              <a:t> go = new </a:t>
            </a:r>
            <a:r>
              <a:rPr lang="en-US" sz="1400" b="0" dirty="0" err="1"/>
              <a:t>AutoResetEvent</a:t>
            </a:r>
            <a:r>
              <a:rPr lang="en-US" sz="1400" b="0" dirty="0"/>
              <a:t> (false);</a:t>
            </a:r>
          </a:p>
          <a:p>
            <a:pPr marL="0" indent="0">
              <a:buNone/>
            </a:pPr>
            <a:r>
              <a:rPr lang="en-US" sz="1400" b="0" dirty="0"/>
              <a:t>static volatile string task;</a:t>
            </a:r>
          </a:p>
          <a:p>
            <a:pPr marL="0" indent="0">
              <a:buNone/>
            </a:pPr>
            <a:r>
              <a:rPr lang="en-US" sz="1400" b="0" dirty="0"/>
              <a:t>static void Main() {</a:t>
            </a:r>
          </a:p>
          <a:p>
            <a:pPr marL="0" indent="0">
              <a:buNone/>
            </a:pPr>
            <a:r>
              <a:rPr lang="en-US" sz="1400" b="0" dirty="0"/>
              <a:t>new Thread (Work).Start();</a:t>
            </a:r>
          </a:p>
          <a:p>
            <a:pPr marL="0" indent="0">
              <a:buNone/>
            </a:pPr>
            <a:r>
              <a:rPr lang="en-US" sz="1400" b="0" dirty="0"/>
              <a:t>// Signal the worker 5 times</a:t>
            </a:r>
          </a:p>
          <a:p>
            <a:pPr marL="0" indent="0">
              <a:buNone/>
            </a:pPr>
            <a:r>
              <a:rPr lang="en-US" sz="1400" b="0" dirty="0"/>
              <a:t>for (int </a:t>
            </a:r>
            <a:r>
              <a:rPr lang="en-US" sz="1400" b="0" dirty="0" err="1"/>
              <a:t>i</a:t>
            </a:r>
            <a:r>
              <a:rPr lang="en-US" sz="1400" b="0" dirty="0"/>
              <a:t> = 1; </a:t>
            </a:r>
            <a:r>
              <a:rPr lang="en-US" sz="1400" b="0" dirty="0" err="1"/>
              <a:t>i</a:t>
            </a:r>
            <a:r>
              <a:rPr lang="en-US" sz="1400" b="0" dirty="0"/>
              <a:t> &lt;= 3; </a:t>
            </a:r>
            <a:r>
              <a:rPr lang="en-US" sz="1400" b="0" dirty="0" err="1"/>
              <a:t>i</a:t>
            </a:r>
            <a:r>
              <a:rPr lang="en-US" sz="1400" b="0" dirty="0"/>
              <a:t>++) {</a:t>
            </a:r>
          </a:p>
          <a:p>
            <a:pPr marL="0" indent="0">
              <a:buNone/>
            </a:pPr>
            <a:r>
              <a:rPr lang="en-US" sz="1400" b="0" dirty="0" err="1"/>
              <a:t>ready.WaitOne</a:t>
            </a:r>
            <a:r>
              <a:rPr lang="en-US" sz="1400" b="0" dirty="0"/>
              <a:t>(); // First wait until worker is ready</a:t>
            </a:r>
          </a:p>
          <a:p>
            <a:pPr marL="0" indent="0">
              <a:buNone/>
            </a:pPr>
            <a:r>
              <a:rPr lang="en-US" sz="1400" b="0" dirty="0"/>
              <a:t>task = "a".</a:t>
            </a:r>
            <a:r>
              <a:rPr lang="en-US" sz="1400" b="0" dirty="0" err="1"/>
              <a:t>PadRight</a:t>
            </a:r>
            <a:r>
              <a:rPr lang="en-US" sz="1400" b="0" dirty="0"/>
              <a:t> (</a:t>
            </a:r>
            <a:r>
              <a:rPr lang="en-US" sz="1400" b="0" dirty="0" err="1"/>
              <a:t>i</a:t>
            </a:r>
            <a:r>
              <a:rPr lang="en-US" sz="1400" b="0" dirty="0"/>
              <a:t>, 'h'); // Assign a task</a:t>
            </a:r>
          </a:p>
          <a:p>
            <a:pPr marL="0" indent="0">
              <a:buNone/>
            </a:pPr>
            <a:r>
              <a:rPr lang="en-US" sz="1400" b="0" dirty="0" err="1"/>
              <a:t>go.Set</a:t>
            </a:r>
            <a:r>
              <a:rPr lang="en-US" sz="1400" b="0" dirty="0"/>
              <a:t>(); // Tell worker to go!</a:t>
            </a:r>
          </a:p>
          <a:p>
            <a:pPr marL="0" indent="0">
              <a:buNone/>
            </a:pPr>
            <a:r>
              <a:rPr lang="en-US" sz="1400" b="0" dirty="0"/>
              <a:t>}</a:t>
            </a:r>
          </a:p>
          <a:p>
            <a:pPr marL="0" indent="0">
              <a:buNone/>
            </a:pPr>
            <a:r>
              <a:rPr lang="en-US" sz="1400" b="0" dirty="0"/>
              <a:t>// Tell the worker to end using a null-task</a:t>
            </a:r>
          </a:p>
          <a:p>
            <a:pPr marL="0" indent="0">
              <a:buNone/>
            </a:pPr>
            <a:r>
              <a:rPr lang="en-US" sz="1400" b="0" dirty="0" err="1"/>
              <a:t>ready.WaitOne</a:t>
            </a:r>
            <a:r>
              <a:rPr lang="en-US" sz="1400" b="0" dirty="0"/>
              <a:t>(); task = null; </a:t>
            </a:r>
            <a:r>
              <a:rPr lang="en-US" sz="1400" b="0" dirty="0" err="1"/>
              <a:t>go.Set</a:t>
            </a:r>
            <a:r>
              <a:rPr lang="en-US" sz="1400" b="0" dirty="0"/>
              <a:t>();</a:t>
            </a:r>
          </a:p>
          <a:p>
            <a:pPr marL="0" indent="0">
              <a:buNone/>
            </a:pPr>
            <a:r>
              <a:rPr lang="en-US" sz="1400" b="0" dirty="0"/>
              <a:t>}</a:t>
            </a:r>
          </a:p>
          <a:p>
            <a:pPr marL="0" indent="0">
              <a:buNone/>
            </a:pPr>
            <a:endParaRPr lang="en-US" sz="1400" b="0" dirty="0">
              <a:solidFill>
                <a:schemeClr val="tx1">
                  <a:lumMod val="60000"/>
                  <a:lumOff val="40000"/>
                </a:schemeClr>
              </a:solidFill>
            </a:endParaRPr>
          </a:p>
        </p:txBody>
      </p:sp>
      <p:sp>
        <p:nvSpPr>
          <p:cNvPr id="3" name="Content Placeholder 2">
            <a:extLst>
              <a:ext uri="{FF2B5EF4-FFF2-40B4-BE49-F238E27FC236}">
                <a16:creationId xmlns:a16="http://schemas.microsoft.com/office/drawing/2014/main" id="{57B9DED4-8019-4F3A-AA28-F9851830C39A}"/>
              </a:ext>
            </a:extLst>
          </p:cNvPr>
          <p:cNvSpPr>
            <a:spLocks noGrp="1"/>
          </p:cNvSpPr>
          <p:nvPr>
            <p:ph sz="half" idx="2"/>
          </p:nvPr>
        </p:nvSpPr>
        <p:spPr>
          <a:xfrm>
            <a:off x="5257799" y="1600200"/>
            <a:ext cx="3425826" cy="5029200"/>
          </a:xfrm>
        </p:spPr>
        <p:txBody>
          <a:bodyPr/>
          <a:lstStyle/>
          <a:p>
            <a:pPr marL="0" indent="0">
              <a:buNone/>
            </a:pPr>
            <a:r>
              <a:rPr lang="en-US" sz="1400" b="0" dirty="0"/>
              <a:t>static void Work() {</a:t>
            </a:r>
          </a:p>
          <a:p>
            <a:pPr marL="0" indent="0">
              <a:buNone/>
            </a:pPr>
            <a:r>
              <a:rPr lang="en-US" sz="1400" b="0" dirty="0"/>
              <a:t>while (true) {</a:t>
            </a:r>
          </a:p>
          <a:p>
            <a:pPr marL="0" indent="0">
              <a:buNone/>
            </a:pPr>
            <a:r>
              <a:rPr lang="en-US" sz="1400" b="0" dirty="0" err="1"/>
              <a:t>ready.Set</a:t>
            </a:r>
            <a:r>
              <a:rPr lang="en-US" sz="1400" b="0" dirty="0"/>
              <a:t>(); // Indicate that we're ready</a:t>
            </a:r>
          </a:p>
          <a:p>
            <a:pPr marL="0" indent="0">
              <a:buNone/>
            </a:pPr>
            <a:r>
              <a:rPr lang="en-US" sz="1400" b="0" dirty="0" err="1"/>
              <a:t>go.WaitOne</a:t>
            </a:r>
            <a:r>
              <a:rPr lang="en-US" sz="1400" b="0" dirty="0"/>
              <a:t>(); // Wait to be kicked off...</a:t>
            </a:r>
          </a:p>
          <a:p>
            <a:pPr marL="0" indent="0">
              <a:buNone/>
            </a:pPr>
            <a:r>
              <a:rPr lang="en-US" sz="1400" b="0" dirty="0"/>
              <a:t>if (task == null) return; // Gracefully exit</a:t>
            </a:r>
          </a:p>
          <a:p>
            <a:pPr marL="0" indent="0">
              <a:buNone/>
            </a:pPr>
            <a:r>
              <a:rPr lang="en-US" sz="1400" b="0" dirty="0" err="1"/>
              <a:t>Console.WriteLine</a:t>
            </a:r>
            <a:r>
              <a:rPr lang="en-US" sz="1400" b="0" dirty="0"/>
              <a:t> (task);</a:t>
            </a:r>
          </a:p>
          <a:p>
            <a:pPr marL="0" indent="0">
              <a:buNone/>
            </a:pPr>
            <a:r>
              <a:rPr lang="en-US" sz="1400" b="0" dirty="0"/>
              <a:t>}</a:t>
            </a:r>
          </a:p>
          <a:p>
            <a:pPr marL="0" indent="0">
              <a:buNone/>
            </a:pPr>
            <a:r>
              <a:rPr lang="en-US" sz="1400" b="0" dirty="0"/>
              <a:t>}</a:t>
            </a:r>
          </a:p>
          <a:p>
            <a:pPr marL="0" indent="0">
              <a:buNone/>
            </a:pPr>
            <a:r>
              <a:rPr lang="en-US" sz="1400" b="0" dirty="0"/>
              <a:t>}</a:t>
            </a:r>
          </a:p>
          <a:p>
            <a:pPr marL="0" indent="0">
              <a:buNone/>
            </a:pPr>
            <a:endParaRPr lang="en-US" sz="1400" b="0" dirty="0"/>
          </a:p>
          <a:p>
            <a:pPr marL="0" indent="0">
              <a:buNone/>
            </a:pPr>
            <a:r>
              <a:rPr lang="en-US" sz="1400" b="0" dirty="0"/>
              <a:t>Output: </a:t>
            </a:r>
          </a:p>
          <a:p>
            <a:pPr marL="0" indent="0">
              <a:buNone/>
            </a:pPr>
            <a:r>
              <a:rPr lang="en-US" sz="1400" b="0" dirty="0"/>
              <a:t>ah</a:t>
            </a:r>
          </a:p>
          <a:p>
            <a:pPr marL="0" indent="0">
              <a:buNone/>
            </a:pPr>
            <a:r>
              <a:rPr lang="en-US" sz="1400" b="0" dirty="0"/>
              <a:t>ahh</a:t>
            </a:r>
          </a:p>
          <a:p>
            <a:pPr marL="0" indent="0">
              <a:buNone/>
            </a:pPr>
            <a:r>
              <a:rPr lang="en-US" sz="1400" b="0" dirty="0" err="1"/>
              <a:t>ahhh</a:t>
            </a:r>
            <a:endParaRPr lang="en-US" sz="1400" b="0" dirty="0"/>
          </a:p>
        </p:txBody>
      </p:sp>
    </p:spTree>
    <p:extLst>
      <p:ext uri="{BB962C8B-B14F-4D97-AF65-F5344CB8AC3E}">
        <p14:creationId xmlns:p14="http://schemas.microsoft.com/office/powerpoint/2010/main" val="275045549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p:txBody>
          <a:bodyPr/>
          <a:lstStyle/>
          <a:p>
            <a:r>
              <a:rPr lang="en-US" dirty="0"/>
              <a:t>Auto Reset Event Handler</a:t>
            </a:r>
            <a:endParaRPr lang="en-US" altLang="en-US" b="1" dirty="0">
              <a:solidFill>
                <a:srgbClr val="161645"/>
              </a:solidFill>
              <a:latin typeface="Arial"/>
              <a:cs typeface="Arial"/>
            </a:endParaRPr>
          </a:p>
        </p:txBody>
      </p:sp>
      <p:sp>
        <p:nvSpPr>
          <p:cNvPr id="2" name="Content Placeholder 1">
            <a:extLst>
              <a:ext uri="{FF2B5EF4-FFF2-40B4-BE49-F238E27FC236}">
                <a16:creationId xmlns:a16="http://schemas.microsoft.com/office/drawing/2014/main" id="{ECAFAFEE-6C6B-48DD-AD70-198956CE71E9}"/>
              </a:ext>
            </a:extLst>
          </p:cNvPr>
          <p:cNvSpPr>
            <a:spLocks noGrp="1"/>
          </p:cNvSpPr>
          <p:nvPr>
            <p:ph idx="1"/>
          </p:nvPr>
        </p:nvSpPr>
        <p:spPr/>
        <p:txBody>
          <a:bodyPr/>
          <a:lstStyle/>
          <a:p>
            <a:r>
              <a:rPr lang="en-US" sz="1800" b="0" dirty="0"/>
              <a:t>An </a:t>
            </a:r>
            <a:r>
              <a:rPr lang="en-US" sz="1800" b="0" dirty="0" err="1"/>
              <a:t>AutoResetEvent</a:t>
            </a:r>
            <a:r>
              <a:rPr lang="en-US" sz="1800" b="0" dirty="0"/>
              <a:t> allow only one thread pass through. </a:t>
            </a:r>
          </a:p>
          <a:p>
            <a:r>
              <a:rPr lang="en-US" sz="1800" b="0" dirty="0"/>
              <a:t>A thread waits, or blocks, at the gate by calling </a:t>
            </a:r>
            <a:r>
              <a:rPr lang="en-US" sz="1800" b="0" dirty="0" err="1"/>
              <a:t>WaitOne</a:t>
            </a:r>
            <a:r>
              <a:rPr lang="en-US" sz="1800" b="0" dirty="0"/>
              <a:t> and a ticket is inserted by calling the Set method. If a number of threads call </a:t>
            </a:r>
            <a:r>
              <a:rPr lang="en-US" sz="1800" b="0" dirty="0" err="1"/>
              <a:t>WaitOne</a:t>
            </a:r>
            <a:r>
              <a:rPr lang="en-US" sz="1800" b="0" dirty="0"/>
              <a:t>, a queue builds up behind the gate. </a:t>
            </a:r>
          </a:p>
          <a:p>
            <a:r>
              <a:rPr lang="en-US" sz="1800" b="0" dirty="0"/>
              <a:t>Any (unblocked) thread with access to the </a:t>
            </a:r>
            <a:r>
              <a:rPr lang="en-US" sz="1800" b="0" dirty="0" err="1"/>
              <a:t>AutoResetEvent</a:t>
            </a:r>
            <a:r>
              <a:rPr lang="en-US" sz="1800" b="0" dirty="0"/>
              <a:t> object can call Set on it to release one blocked thread.</a:t>
            </a:r>
          </a:p>
          <a:p>
            <a:r>
              <a:rPr lang="en-US" sz="1800" b="0" dirty="0"/>
              <a:t>If Set is called when no thread is waiting, the handle stays open for as long as it takes until some thread to call </a:t>
            </a:r>
            <a:r>
              <a:rPr lang="en-US" sz="1800" b="0" dirty="0" err="1"/>
              <a:t>WaitOne</a:t>
            </a:r>
            <a:r>
              <a:rPr lang="en-US" sz="1800" b="0" dirty="0"/>
              <a:t>. This behavior helps avoid a race condition.</a:t>
            </a:r>
          </a:p>
          <a:p>
            <a:r>
              <a:rPr lang="en-US" sz="1800" b="0" dirty="0"/>
              <a:t>However calling Set repeatedly on a gate at which no-one is waiting doesn't allow a whole party through when they arrive: only the next thread is let through and the extra tickets are "wasted".</a:t>
            </a:r>
          </a:p>
        </p:txBody>
      </p:sp>
    </p:spTree>
    <p:extLst>
      <p:ext uri="{BB962C8B-B14F-4D97-AF65-F5344CB8AC3E}">
        <p14:creationId xmlns:p14="http://schemas.microsoft.com/office/powerpoint/2010/main" val="377121072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p:txBody>
          <a:bodyPr/>
          <a:lstStyle/>
          <a:p>
            <a:r>
              <a:rPr lang="en-US" dirty="0"/>
              <a:t>Using event handler across processes</a:t>
            </a:r>
            <a:endParaRPr lang="en-US" altLang="en-US" b="1" dirty="0">
              <a:solidFill>
                <a:srgbClr val="161645"/>
              </a:solidFill>
              <a:latin typeface="Arial"/>
              <a:cs typeface="Arial"/>
            </a:endParaRPr>
          </a:p>
        </p:txBody>
      </p:sp>
      <p:sp>
        <p:nvSpPr>
          <p:cNvPr id="2" name="Content Placeholder 1">
            <a:extLst>
              <a:ext uri="{FF2B5EF4-FFF2-40B4-BE49-F238E27FC236}">
                <a16:creationId xmlns:a16="http://schemas.microsoft.com/office/drawing/2014/main" id="{ECAFAFEE-6C6B-48DD-AD70-198956CE71E9}"/>
              </a:ext>
            </a:extLst>
          </p:cNvPr>
          <p:cNvSpPr>
            <a:spLocks noGrp="1"/>
          </p:cNvSpPr>
          <p:nvPr>
            <p:ph idx="1"/>
          </p:nvPr>
        </p:nvSpPr>
        <p:spPr/>
        <p:txBody>
          <a:bodyPr/>
          <a:lstStyle/>
          <a:p>
            <a:r>
              <a:rPr lang="en-US" sz="2000" b="0" dirty="0"/>
              <a:t>The event handler can have a name so used across processes.</a:t>
            </a:r>
            <a:endParaRPr lang="en-US" sz="1600" b="0" dirty="0"/>
          </a:p>
          <a:p>
            <a:pPr marL="0" indent="0">
              <a:buNone/>
            </a:pPr>
            <a:r>
              <a:rPr lang="en-US" sz="1600" b="0" dirty="0" err="1"/>
              <a:t>EventWaitHandle</a:t>
            </a:r>
            <a:r>
              <a:rPr lang="en-US" sz="1600" b="0" dirty="0"/>
              <a:t> </a:t>
            </a:r>
            <a:r>
              <a:rPr lang="en-US" sz="1600" b="0" dirty="0" err="1"/>
              <a:t>wh</a:t>
            </a:r>
            <a:r>
              <a:rPr lang="en-US" sz="1600" b="0" dirty="0"/>
              <a:t> = new </a:t>
            </a:r>
            <a:r>
              <a:rPr lang="en-US" sz="1600" b="0" dirty="0" err="1"/>
              <a:t>EventWaitHandle</a:t>
            </a:r>
            <a:r>
              <a:rPr lang="en-US" sz="1600" b="0" dirty="0"/>
              <a:t> (false, </a:t>
            </a:r>
            <a:r>
              <a:rPr lang="en-US" sz="1600" b="0" dirty="0" err="1"/>
              <a:t>EventResetMode.Auto</a:t>
            </a:r>
            <a:r>
              <a:rPr lang="en-US" sz="1600" b="0" dirty="0"/>
              <a:t>,</a:t>
            </a:r>
          </a:p>
          <a:p>
            <a:pPr marL="0" indent="0">
              <a:buNone/>
            </a:pPr>
            <a:r>
              <a:rPr lang="en-US" sz="1600" b="0" dirty="0"/>
              <a:t>"</a:t>
            </a:r>
            <a:r>
              <a:rPr lang="en-US" sz="1600" b="0" dirty="0" err="1"/>
              <a:t>MyCompany.MyApp.SomeName</a:t>
            </a:r>
            <a:r>
              <a:rPr lang="en-US" sz="1600" b="0" dirty="0"/>
              <a:t>");</a:t>
            </a:r>
          </a:p>
        </p:txBody>
      </p:sp>
    </p:spTree>
    <p:extLst>
      <p:ext uri="{BB962C8B-B14F-4D97-AF65-F5344CB8AC3E}">
        <p14:creationId xmlns:p14="http://schemas.microsoft.com/office/powerpoint/2010/main" val="79444972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a:xfrm>
            <a:off x="457200" y="-339725"/>
            <a:ext cx="8226425" cy="1554163"/>
          </a:xfrm>
        </p:spPr>
        <p:txBody>
          <a:bodyPr/>
          <a:lstStyle/>
          <a:p>
            <a:r>
              <a:rPr lang="en-US" dirty="0"/>
              <a:t>Producer/Consumer Queue(1)</a:t>
            </a:r>
            <a:endParaRPr lang="en-US" altLang="en-US" b="1" dirty="0">
              <a:solidFill>
                <a:srgbClr val="161645"/>
              </a:solidFill>
              <a:latin typeface="Arial"/>
              <a:cs typeface="Arial"/>
            </a:endParaRPr>
          </a:p>
        </p:txBody>
      </p:sp>
      <p:sp>
        <p:nvSpPr>
          <p:cNvPr id="2" name="Content Placeholder 1">
            <a:extLst>
              <a:ext uri="{FF2B5EF4-FFF2-40B4-BE49-F238E27FC236}">
                <a16:creationId xmlns:a16="http://schemas.microsoft.com/office/drawing/2014/main" id="{ECAFAFEE-6C6B-48DD-AD70-198956CE71E9}"/>
              </a:ext>
            </a:extLst>
          </p:cNvPr>
          <p:cNvSpPr>
            <a:spLocks noGrp="1"/>
          </p:cNvSpPr>
          <p:nvPr>
            <p:ph sz="half" idx="1"/>
          </p:nvPr>
        </p:nvSpPr>
        <p:spPr>
          <a:xfrm>
            <a:off x="457199" y="1600200"/>
            <a:ext cx="4267201" cy="5181600"/>
          </a:xfrm>
        </p:spPr>
        <p:txBody>
          <a:bodyPr/>
          <a:lstStyle/>
          <a:p>
            <a:pPr marL="0" indent="0">
              <a:buNone/>
            </a:pPr>
            <a:r>
              <a:rPr lang="en-US" sz="1400" b="0" dirty="0"/>
              <a:t>using System;</a:t>
            </a:r>
          </a:p>
          <a:p>
            <a:pPr marL="0" indent="0">
              <a:buNone/>
            </a:pPr>
            <a:r>
              <a:rPr lang="en-US" sz="1400" b="0" dirty="0"/>
              <a:t>using </a:t>
            </a:r>
            <a:r>
              <a:rPr lang="en-US" sz="1400" b="0" dirty="0" err="1"/>
              <a:t>System.Threading</a:t>
            </a:r>
            <a:r>
              <a:rPr lang="en-US" sz="1400" b="0" dirty="0"/>
              <a:t>;</a:t>
            </a:r>
          </a:p>
          <a:p>
            <a:pPr marL="0" indent="0">
              <a:buNone/>
            </a:pPr>
            <a:r>
              <a:rPr lang="en-US" sz="1400" b="0" dirty="0"/>
              <a:t>using </a:t>
            </a:r>
            <a:r>
              <a:rPr lang="en-US" sz="1400" b="0" dirty="0" err="1"/>
              <a:t>System.Collections.Generic</a:t>
            </a:r>
            <a:r>
              <a:rPr lang="en-US" sz="1400" b="0" dirty="0"/>
              <a:t>;</a:t>
            </a:r>
          </a:p>
          <a:p>
            <a:pPr marL="0" indent="0">
              <a:buNone/>
            </a:pPr>
            <a:r>
              <a:rPr lang="en-US" sz="1400" b="0" dirty="0"/>
              <a:t>class </a:t>
            </a:r>
            <a:r>
              <a:rPr lang="en-US" sz="1400" b="0" dirty="0" err="1"/>
              <a:t>ProducerConsumerQueue</a:t>
            </a:r>
            <a:r>
              <a:rPr lang="en-US" sz="1400" b="0" dirty="0"/>
              <a:t> : </a:t>
            </a:r>
            <a:r>
              <a:rPr lang="en-US" sz="1400" b="0" dirty="0" err="1"/>
              <a:t>IDisposable</a:t>
            </a:r>
            <a:r>
              <a:rPr lang="en-US" sz="1400" b="0" dirty="0"/>
              <a:t> {</a:t>
            </a:r>
          </a:p>
          <a:p>
            <a:pPr marL="0" indent="0">
              <a:buNone/>
            </a:pPr>
            <a:r>
              <a:rPr lang="en-US" sz="1400" b="0" dirty="0" err="1"/>
              <a:t>EventWaitHandle</a:t>
            </a:r>
            <a:r>
              <a:rPr lang="en-US" sz="1400" b="0" dirty="0"/>
              <a:t> </a:t>
            </a:r>
            <a:r>
              <a:rPr lang="en-US" sz="1400" b="0" dirty="0" err="1"/>
              <a:t>wh</a:t>
            </a:r>
            <a:r>
              <a:rPr lang="en-US" sz="1400" b="0" dirty="0"/>
              <a:t> = new </a:t>
            </a:r>
            <a:r>
              <a:rPr lang="en-US" sz="1400" b="0" dirty="0" err="1"/>
              <a:t>AutoResetEvent</a:t>
            </a:r>
            <a:r>
              <a:rPr lang="en-US" sz="1400" b="0" dirty="0"/>
              <a:t> (false);</a:t>
            </a:r>
          </a:p>
          <a:p>
            <a:pPr marL="0" indent="0">
              <a:buNone/>
            </a:pPr>
            <a:r>
              <a:rPr lang="en-US" sz="1400" b="0" dirty="0"/>
              <a:t>Thread worker;</a:t>
            </a:r>
          </a:p>
          <a:p>
            <a:pPr marL="0" indent="0">
              <a:buNone/>
            </a:pPr>
            <a:r>
              <a:rPr lang="en-US" sz="1400" b="0" dirty="0"/>
              <a:t>object locker = new object();</a:t>
            </a:r>
          </a:p>
          <a:p>
            <a:pPr marL="0" indent="0">
              <a:buNone/>
            </a:pPr>
            <a:r>
              <a:rPr lang="en-US" sz="1400" b="0" dirty="0"/>
              <a:t>Queue&lt;string&gt; tasks = new Queue&lt;string&gt;();</a:t>
            </a:r>
          </a:p>
          <a:p>
            <a:pPr marL="0" indent="0">
              <a:buNone/>
            </a:pPr>
            <a:r>
              <a:rPr lang="en-US" sz="1400" b="0" dirty="0"/>
              <a:t>public </a:t>
            </a:r>
            <a:r>
              <a:rPr lang="en-US" sz="1400" b="0" dirty="0" err="1"/>
              <a:t>ProducerConsumerQueue</a:t>
            </a:r>
            <a:r>
              <a:rPr lang="en-US" sz="1400" b="0" dirty="0"/>
              <a:t>() {</a:t>
            </a:r>
          </a:p>
          <a:p>
            <a:pPr marL="0" indent="0">
              <a:buNone/>
            </a:pPr>
            <a:r>
              <a:rPr lang="en-US" sz="1400" b="0" dirty="0"/>
              <a:t>worker = new Thread (Work);</a:t>
            </a:r>
          </a:p>
          <a:p>
            <a:pPr marL="0" indent="0">
              <a:buNone/>
            </a:pPr>
            <a:r>
              <a:rPr lang="en-US" sz="1400" b="0" dirty="0" err="1"/>
              <a:t>worker.Start</a:t>
            </a:r>
            <a:r>
              <a:rPr lang="en-US" sz="1400" b="0" dirty="0"/>
              <a:t>();</a:t>
            </a:r>
          </a:p>
          <a:p>
            <a:pPr marL="0" indent="0">
              <a:buNone/>
            </a:pPr>
            <a:r>
              <a:rPr lang="en-US" sz="1400" b="0" dirty="0"/>
              <a:t>}</a:t>
            </a:r>
          </a:p>
          <a:p>
            <a:pPr marL="0" indent="0">
              <a:buNone/>
            </a:pPr>
            <a:r>
              <a:rPr lang="en-US" sz="1400" b="0" dirty="0"/>
              <a:t>public void </a:t>
            </a:r>
            <a:r>
              <a:rPr lang="en-US" sz="1400" b="0" dirty="0" err="1"/>
              <a:t>EnqueueTask</a:t>
            </a:r>
            <a:r>
              <a:rPr lang="en-US" sz="1400" b="0" dirty="0"/>
              <a:t> (string task) {</a:t>
            </a:r>
          </a:p>
          <a:p>
            <a:pPr marL="0" indent="0">
              <a:buNone/>
            </a:pPr>
            <a:r>
              <a:rPr lang="en-US" sz="1400" b="0" dirty="0"/>
              <a:t>lock (locker) </a:t>
            </a:r>
            <a:r>
              <a:rPr lang="en-US" sz="1400" b="0" dirty="0" err="1"/>
              <a:t>tasks.Enqueue</a:t>
            </a:r>
            <a:r>
              <a:rPr lang="en-US" sz="1400" b="0" dirty="0"/>
              <a:t> (task);</a:t>
            </a:r>
          </a:p>
          <a:p>
            <a:pPr marL="0" indent="0">
              <a:buNone/>
            </a:pPr>
            <a:r>
              <a:rPr lang="en-US" sz="1400" b="0" dirty="0" err="1"/>
              <a:t>wh.Set</a:t>
            </a:r>
            <a:r>
              <a:rPr lang="en-US" sz="1400" b="0" dirty="0"/>
              <a:t>();</a:t>
            </a:r>
          </a:p>
          <a:p>
            <a:pPr marL="0" indent="0">
              <a:buNone/>
            </a:pPr>
            <a:r>
              <a:rPr lang="en-US" sz="1400" b="0" dirty="0"/>
              <a:t>}</a:t>
            </a:r>
            <a:endParaRPr lang="en-US" sz="1400" b="0" dirty="0">
              <a:solidFill>
                <a:schemeClr val="tx1">
                  <a:lumMod val="60000"/>
                  <a:lumOff val="40000"/>
                </a:schemeClr>
              </a:solidFill>
            </a:endParaRPr>
          </a:p>
        </p:txBody>
      </p:sp>
      <p:sp>
        <p:nvSpPr>
          <p:cNvPr id="3" name="Content Placeholder 2">
            <a:extLst>
              <a:ext uri="{FF2B5EF4-FFF2-40B4-BE49-F238E27FC236}">
                <a16:creationId xmlns:a16="http://schemas.microsoft.com/office/drawing/2014/main" id="{57B9DED4-8019-4F3A-AA28-F9851830C39A}"/>
              </a:ext>
            </a:extLst>
          </p:cNvPr>
          <p:cNvSpPr>
            <a:spLocks noGrp="1"/>
          </p:cNvSpPr>
          <p:nvPr>
            <p:ph sz="half" idx="2"/>
          </p:nvPr>
        </p:nvSpPr>
        <p:spPr>
          <a:xfrm>
            <a:off x="4800600" y="1600200"/>
            <a:ext cx="3883025" cy="5029200"/>
          </a:xfrm>
        </p:spPr>
        <p:txBody>
          <a:bodyPr/>
          <a:lstStyle/>
          <a:p>
            <a:pPr marL="0" indent="0">
              <a:buNone/>
            </a:pPr>
            <a:r>
              <a:rPr lang="en-US" sz="1400" b="0" dirty="0"/>
              <a:t>public void Dispose() {</a:t>
            </a:r>
          </a:p>
          <a:p>
            <a:pPr marL="0" indent="0">
              <a:buNone/>
            </a:pPr>
            <a:r>
              <a:rPr lang="en-US" sz="1400" b="0" dirty="0" err="1"/>
              <a:t>EnqueueTask</a:t>
            </a:r>
            <a:r>
              <a:rPr lang="en-US" sz="1400" b="0" dirty="0"/>
              <a:t> (null); // Signal the consumer to exit.</a:t>
            </a:r>
          </a:p>
          <a:p>
            <a:pPr marL="0" indent="0">
              <a:buNone/>
            </a:pPr>
            <a:r>
              <a:rPr lang="en-US" sz="1400" b="0" dirty="0" err="1"/>
              <a:t>worker.Join</a:t>
            </a:r>
            <a:r>
              <a:rPr lang="en-US" sz="1400" b="0" dirty="0"/>
              <a:t>(); // Wait for the consumer's thread to finish.</a:t>
            </a:r>
          </a:p>
          <a:p>
            <a:pPr marL="0" indent="0">
              <a:buNone/>
            </a:pPr>
            <a:r>
              <a:rPr lang="en-US" sz="1400" b="0" dirty="0" err="1"/>
              <a:t>wh.Close</a:t>
            </a:r>
            <a:r>
              <a:rPr lang="en-US" sz="1400" b="0" dirty="0"/>
              <a:t>(); // Release any OS resources.</a:t>
            </a:r>
          </a:p>
          <a:p>
            <a:pPr marL="0" indent="0">
              <a:buNone/>
            </a:pPr>
            <a:r>
              <a:rPr lang="en-US" sz="1400" b="0" dirty="0"/>
              <a:t>}</a:t>
            </a:r>
          </a:p>
        </p:txBody>
      </p:sp>
    </p:spTree>
    <p:extLst>
      <p:ext uri="{BB962C8B-B14F-4D97-AF65-F5344CB8AC3E}">
        <p14:creationId xmlns:p14="http://schemas.microsoft.com/office/powerpoint/2010/main" val="3542372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a:xfrm>
            <a:off x="457200" y="-339725"/>
            <a:ext cx="8226425" cy="1554163"/>
          </a:xfrm>
        </p:spPr>
        <p:txBody>
          <a:bodyPr/>
          <a:lstStyle/>
          <a:p>
            <a:r>
              <a:rPr lang="en-US" dirty="0"/>
              <a:t>Producer/Consumer Queue(2)</a:t>
            </a:r>
            <a:endParaRPr lang="en-US" altLang="en-US" b="1" dirty="0">
              <a:solidFill>
                <a:srgbClr val="161645"/>
              </a:solidFill>
              <a:latin typeface="Arial"/>
              <a:cs typeface="Arial"/>
            </a:endParaRPr>
          </a:p>
        </p:txBody>
      </p:sp>
      <p:sp>
        <p:nvSpPr>
          <p:cNvPr id="2" name="Content Placeholder 1">
            <a:extLst>
              <a:ext uri="{FF2B5EF4-FFF2-40B4-BE49-F238E27FC236}">
                <a16:creationId xmlns:a16="http://schemas.microsoft.com/office/drawing/2014/main" id="{ECAFAFEE-6C6B-48DD-AD70-198956CE71E9}"/>
              </a:ext>
            </a:extLst>
          </p:cNvPr>
          <p:cNvSpPr>
            <a:spLocks noGrp="1"/>
          </p:cNvSpPr>
          <p:nvPr>
            <p:ph sz="half" idx="1"/>
          </p:nvPr>
        </p:nvSpPr>
        <p:spPr>
          <a:xfrm>
            <a:off x="457199" y="1600200"/>
            <a:ext cx="4267201" cy="5181600"/>
          </a:xfrm>
        </p:spPr>
        <p:txBody>
          <a:bodyPr/>
          <a:lstStyle/>
          <a:p>
            <a:pPr marL="0" indent="0">
              <a:buNone/>
            </a:pPr>
            <a:r>
              <a:rPr lang="en-US" sz="1400" b="0" dirty="0"/>
              <a:t>void Work() {</a:t>
            </a:r>
          </a:p>
          <a:p>
            <a:pPr marL="0" indent="0">
              <a:buNone/>
            </a:pPr>
            <a:r>
              <a:rPr lang="en-US" sz="1400" b="0" dirty="0"/>
              <a:t>    while (true) {</a:t>
            </a:r>
          </a:p>
          <a:p>
            <a:pPr marL="0" indent="0">
              <a:buNone/>
            </a:pPr>
            <a:r>
              <a:rPr lang="en-US" sz="1400" b="0" dirty="0"/>
              <a:t>        string task = null;</a:t>
            </a:r>
          </a:p>
          <a:p>
            <a:pPr marL="0" indent="0">
              <a:buNone/>
            </a:pPr>
            <a:r>
              <a:rPr lang="en-US" sz="1400" b="0" dirty="0"/>
              <a:t>        lock (locker)</a:t>
            </a:r>
          </a:p>
          <a:p>
            <a:pPr marL="0" indent="0">
              <a:buNone/>
            </a:pPr>
            <a:r>
              <a:rPr lang="en-US" sz="1400" b="0" dirty="0"/>
              <a:t>        if (</a:t>
            </a:r>
            <a:r>
              <a:rPr lang="en-US" sz="1400" b="0" dirty="0" err="1"/>
              <a:t>tasks.Count</a:t>
            </a:r>
            <a:r>
              <a:rPr lang="en-US" sz="1400" b="0" dirty="0"/>
              <a:t> &gt; 0) {</a:t>
            </a:r>
          </a:p>
          <a:p>
            <a:pPr marL="0" indent="0">
              <a:buNone/>
            </a:pPr>
            <a:r>
              <a:rPr lang="en-US" sz="1400" b="0" dirty="0"/>
              <a:t>            task = </a:t>
            </a:r>
            <a:r>
              <a:rPr lang="en-US" sz="1400" b="0" dirty="0" err="1"/>
              <a:t>tasks.Dequeue</a:t>
            </a:r>
            <a:r>
              <a:rPr lang="en-US" sz="1400" b="0" dirty="0"/>
              <a:t>();</a:t>
            </a:r>
          </a:p>
          <a:p>
            <a:pPr marL="0" indent="0">
              <a:buNone/>
            </a:pPr>
            <a:r>
              <a:rPr lang="en-US" sz="1400" b="0" dirty="0"/>
              <a:t>            if (task == null) return;</a:t>
            </a:r>
          </a:p>
          <a:p>
            <a:pPr marL="0" indent="0">
              <a:buNone/>
            </a:pPr>
            <a:r>
              <a:rPr lang="en-US" sz="1400" b="0" dirty="0"/>
              <a:t>        }</a:t>
            </a:r>
          </a:p>
          <a:p>
            <a:pPr marL="0" indent="0">
              <a:buNone/>
            </a:pPr>
            <a:r>
              <a:rPr lang="en-US" sz="1400" b="0" dirty="0"/>
              <a:t>        if (task != null) {</a:t>
            </a:r>
          </a:p>
          <a:p>
            <a:pPr marL="0" indent="0">
              <a:buNone/>
            </a:pPr>
            <a:r>
              <a:rPr lang="en-US" sz="1400" b="0" dirty="0"/>
              <a:t>            </a:t>
            </a:r>
            <a:r>
              <a:rPr lang="en-US" sz="1400" b="0" dirty="0" err="1"/>
              <a:t>Console.WriteLine</a:t>
            </a:r>
            <a:r>
              <a:rPr lang="en-US" sz="1400" b="0" dirty="0"/>
              <a:t> ("Performing task: " + task);</a:t>
            </a:r>
          </a:p>
          <a:p>
            <a:pPr marL="0" indent="0">
              <a:buNone/>
            </a:pPr>
            <a:r>
              <a:rPr lang="en-US" sz="1400" b="0" dirty="0"/>
              <a:t>            </a:t>
            </a:r>
            <a:r>
              <a:rPr lang="en-US" sz="1400" b="0" dirty="0" err="1"/>
              <a:t>Thread.Sleep</a:t>
            </a:r>
            <a:r>
              <a:rPr lang="en-US" sz="1400" b="0" dirty="0"/>
              <a:t> (1000); // simulate work...</a:t>
            </a:r>
          </a:p>
          <a:p>
            <a:pPr marL="0" indent="0">
              <a:buNone/>
            </a:pPr>
            <a:r>
              <a:rPr lang="en-US" sz="1400" b="0" dirty="0"/>
              <a:t>        }</a:t>
            </a:r>
          </a:p>
          <a:p>
            <a:pPr marL="0" indent="0">
              <a:buNone/>
            </a:pPr>
            <a:r>
              <a:rPr lang="en-US" sz="1400" b="0" dirty="0"/>
              <a:t>        else</a:t>
            </a:r>
          </a:p>
          <a:p>
            <a:pPr marL="0" indent="0">
              <a:buNone/>
            </a:pPr>
            <a:r>
              <a:rPr lang="en-US" sz="1400" b="0" dirty="0"/>
              <a:t>             </a:t>
            </a:r>
            <a:r>
              <a:rPr lang="en-US" sz="1400" b="0" dirty="0" err="1"/>
              <a:t>wh.WaitOne</a:t>
            </a:r>
            <a:r>
              <a:rPr lang="en-US" sz="1400" b="0" dirty="0"/>
              <a:t>(); // wait tasks </a:t>
            </a:r>
          </a:p>
          <a:p>
            <a:pPr marL="0" indent="0">
              <a:buNone/>
            </a:pPr>
            <a:r>
              <a:rPr lang="en-US" sz="1400" b="0" dirty="0"/>
              <a:t>     } }  }</a:t>
            </a:r>
          </a:p>
          <a:p>
            <a:pPr marL="0" indent="0">
              <a:buNone/>
            </a:pPr>
            <a:endParaRPr lang="en-US" sz="1400" b="0" dirty="0">
              <a:solidFill>
                <a:schemeClr val="tx1">
                  <a:lumMod val="60000"/>
                  <a:lumOff val="40000"/>
                </a:schemeClr>
              </a:solidFill>
            </a:endParaRPr>
          </a:p>
        </p:txBody>
      </p:sp>
      <p:sp>
        <p:nvSpPr>
          <p:cNvPr id="3" name="Content Placeholder 2">
            <a:extLst>
              <a:ext uri="{FF2B5EF4-FFF2-40B4-BE49-F238E27FC236}">
                <a16:creationId xmlns:a16="http://schemas.microsoft.com/office/drawing/2014/main" id="{57B9DED4-8019-4F3A-AA28-F9851830C39A}"/>
              </a:ext>
            </a:extLst>
          </p:cNvPr>
          <p:cNvSpPr>
            <a:spLocks noGrp="1"/>
          </p:cNvSpPr>
          <p:nvPr>
            <p:ph sz="half" idx="2"/>
          </p:nvPr>
        </p:nvSpPr>
        <p:spPr>
          <a:xfrm>
            <a:off x="4800600" y="1600200"/>
            <a:ext cx="3883025" cy="5029200"/>
          </a:xfrm>
        </p:spPr>
        <p:txBody>
          <a:bodyPr/>
          <a:lstStyle/>
          <a:p>
            <a:pPr marL="0" indent="0">
              <a:buNone/>
            </a:pPr>
            <a:r>
              <a:rPr lang="en-US" sz="1400" b="0" dirty="0"/>
              <a:t>class Test {</a:t>
            </a:r>
          </a:p>
          <a:p>
            <a:pPr marL="0" indent="0">
              <a:buNone/>
            </a:pPr>
            <a:r>
              <a:rPr lang="en-US" sz="1400" b="0" dirty="0"/>
              <a:t>static void Main() {</a:t>
            </a:r>
          </a:p>
          <a:p>
            <a:pPr marL="0" indent="0">
              <a:buNone/>
            </a:pPr>
            <a:r>
              <a:rPr lang="en-US" sz="1400" b="0" dirty="0"/>
              <a:t>using (</a:t>
            </a:r>
            <a:r>
              <a:rPr lang="en-US" sz="1400" b="0" dirty="0" err="1"/>
              <a:t>ProducerConsumerQueue</a:t>
            </a:r>
            <a:r>
              <a:rPr lang="en-US" sz="1400" b="0" dirty="0"/>
              <a:t> q = new </a:t>
            </a:r>
            <a:r>
              <a:rPr lang="en-US" sz="1400" b="0" dirty="0" err="1"/>
              <a:t>ProducerConsumerQueue</a:t>
            </a:r>
            <a:r>
              <a:rPr lang="en-US" sz="1400" b="0" dirty="0"/>
              <a:t>()) {</a:t>
            </a:r>
          </a:p>
          <a:p>
            <a:pPr marL="0" indent="0">
              <a:buNone/>
            </a:pPr>
            <a:r>
              <a:rPr lang="en-US" sz="1400" b="0" dirty="0" err="1"/>
              <a:t>q.EnqueueTask</a:t>
            </a:r>
            <a:r>
              <a:rPr lang="en-US" sz="1400" b="0" dirty="0"/>
              <a:t> ("Hello");</a:t>
            </a:r>
          </a:p>
          <a:p>
            <a:pPr marL="0" indent="0">
              <a:buNone/>
            </a:pPr>
            <a:r>
              <a:rPr lang="en-US" sz="1400" b="0" dirty="0"/>
              <a:t>for (int </a:t>
            </a:r>
            <a:r>
              <a:rPr lang="en-US" sz="1400" b="0" dirty="0" err="1"/>
              <a:t>i</a:t>
            </a:r>
            <a:r>
              <a:rPr lang="en-US" sz="1400" b="0" dirty="0"/>
              <a:t> = 0; </a:t>
            </a:r>
            <a:r>
              <a:rPr lang="en-US" sz="1400" b="0" dirty="0" err="1"/>
              <a:t>i</a:t>
            </a:r>
            <a:r>
              <a:rPr lang="en-US" sz="1400" b="0" dirty="0"/>
              <a:t> &lt; 10; </a:t>
            </a:r>
            <a:r>
              <a:rPr lang="en-US" sz="1400" b="0" dirty="0" err="1"/>
              <a:t>i</a:t>
            </a:r>
            <a:r>
              <a:rPr lang="en-US" sz="1400" b="0" dirty="0"/>
              <a:t>++) </a:t>
            </a:r>
            <a:r>
              <a:rPr lang="en-US" sz="1400" b="0" dirty="0" err="1"/>
              <a:t>q.EnqueueTask</a:t>
            </a:r>
            <a:r>
              <a:rPr lang="en-US" sz="1400" b="0" dirty="0"/>
              <a:t> ("Say " + </a:t>
            </a:r>
            <a:r>
              <a:rPr lang="en-US" sz="1400" b="0" dirty="0" err="1"/>
              <a:t>i</a:t>
            </a:r>
            <a:r>
              <a:rPr lang="en-US" sz="1400" b="0" dirty="0"/>
              <a:t>);</a:t>
            </a:r>
          </a:p>
          <a:p>
            <a:pPr marL="0" indent="0">
              <a:buNone/>
            </a:pPr>
            <a:r>
              <a:rPr lang="en-US" sz="1400" b="0" dirty="0" err="1"/>
              <a:t>q.EnqueueTask</a:t>
            </a:r>
            <a:r>
              <a:rPr lang="en-US" sz="1400" b="0" dirty="0"/>
              <a:t> ("Goodbye!");</a:t>
            </a:r>
          </a:p>
          <a:p>
            <a:pPr marL="0" indent="0">
              <a:buNone/>
            </a:pPr>
            <a:r>
              <a:rPr lang="en-US" sz="1400" b="0" dirty="0"/>
              <a:t>}</a:t>
            </a:r>
          </a:p>
          <a:p>
            <a:pPr marL="0" indent="0">
              <a:buNone/>
            </a:pPr>
            <a:r>
              <a:rPr lang="en-US" sz="1400" b="0" dirty="0"/>
              <a:t>// Exiting the using statement calls q's Dispose method, which enqueues a null task and waits until the consumer finishes.</a:t>
            </a:r>
          </a:p>
          <a:p>
            <a:pPr marL="0" indent="0">
              <a:buNone/>
            </a:pPr>
            <a:r>
              <a:rPr lang="en-US" sz="1400" b="0" dirty="0"/>
              <a:t>}</a:t>
            </a:r>
          </a:p>
          <a:p>
            <a:pPr marL="0" indent="0">
              <a:buNone/>
            </a:pPr>
            <a:r>
              <a:rPr lang="en-US" sz="1400" b="0" dirty="0"/>
              <a:t>}</a:t>
            </a:r>
          </a:p>
        </p:txBody>
      </p:sp>
    </p:spTree>
    <p:extLst>
      <p:ext uri="{BB962C8B-B14F-4D97-AF65-F5344CB8AC3E}">
        <p14:creationId xmlns:p14="http://schemas.microsoft.com/office/powerpoint/2010/main" val="179686668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a:xfrm>
            <a:off x="457200" y="-339725"/>
            <a:ext cx="8226425" cy="1554163"/>
          </a:xfrm>
        </p:spPr>
        <p:txBody>
          <a:bodyPr/>
          <a:lstStyle/>
          <a:p>
            <a:r>
              <a:rPr lang="en-US" dirty="0"/>
              <a:t>Producer/Consumer Queue(3)</a:t>
            </a:r>
            <a:endParaRPr lang="en-US" altLang="en-US" b="1" dirty="0">
              <a:solidFill>
                <a:srgbClr val="161645"/>
              </a:solidFill>
              <a:latin typeface="Arial"/>
              <a:cs typeface="Arial"/>
            </a:endParaRPr>
          </a:p>
        </p:txBody>
      </p:sp>
      <p:sp>
        <p:nvSpPr>
          <p:cNvPr id="2" name="Content Placeholder 1">
            <a:extLst>
              <a:ext uri="{FF2B5EF4-FFF2-40B4-BE49-F238E27FC236}">
                <a16:creationId xmlns:a16="http://schemas.microsoft.com/office/drawing/2014/main" id="{ECAFAFEE-6C6B-48DD-AD70-198956CE71E9}"/>
              </a:ext>
            </a:extLst>
          </p:cNvPr>
          <p:cNvSpPr>
            <a:spLocks noGrp="1"/>
          </p:cNvSpPr>
          <p:nvPr>
            <p:ph sz="half" idx="1"/>
          </p:nvPr>
        </p:nvSpPr>
        <p:spPr>
          <a:xfrm>
            <a:off x="457199" y="1600200"/>
            <a:ext cx="8001001" cy="5181600"/>
          </a:xfrm>
        </p:spPr>
        <p:txBody>
          <a:bodyPr/>
          <a:lstStyle/>
          <a:p>
            <a:pPr marL="0" indent="0">
              <a:buNone/>
            </a:pPr>
            <a:r>
              <a:rPr lang="en-US" sz="1400" b="0" dirty="0"/>
              <a:t>Output:</a:t>
            </a:r>
          </a:p>
          <a:p>
            <a:pPr marL="0" indent="0">
              <a:buNone/>
            </a:pPr>
            <a:r>
              <a:rPr lang="en-US" sz="1400" b="0" dirty="0"/>
              <a:t>Performing task: Hello</a:t>
            </a:r>
          </a:p>
          <a:p>
            <a:pPr marL="0" indent="0">
              <a:buNone/>
            </a:pPr>
            <a:r>
              <a:rPr lang="en-US" sz="1400" b="0" dirty="0"/>
              <a:t>Performing task: Say 1</a:t>
            </a:r>
          </a:p>
          <a:p>
            <a:pPr marL="0" indent="0">
              <a:buNone/>
            </a:pPr>
            <a:r>
              <a:rPr lang="en-US" sz="1400" b="0" dirty="0"/>
              <a:t>Performing task: Say 2</a:t>
            </a:r>
          </a:p>
          <a:p>
            <a:pPr marL="0" indent="0">
              <a:buNone/>
            </a:pPr>
            <a:r>
              <a:rPr lang="en-US" sz="1400" b="0" dirty="0"/>
              <a:t>Performing task: Say 3</a:t>
            </a:r>
          </a:p>
          <a:p>
            <a:pPr marL="0" indent="0">
              <a:buNone/>
            </a:pPr>
            <a:r>
              <a:rPr lang="en-US" sz="1400" b="0" dirty="0"/>
              <a:t>...</a:t>
            </a:r>
          </a:p>
          <a:p>
            <a:pPr marL="0" indent="0">
              <a:buNone/>
            </a:pPr>
            <a:r>
              <a:rPr lang="en-US" sz="1400" b="0" dirty="0"/>
              <a:t>...</a:t>
            </a:r>
          </a:p>
          <a:p>
            <a:pPr marL="0" indent="0">
              <a:buNone/>
            </a:pPr>
            <a:r>
              <a:rPr lang="en-US" sz="1400" b="0" dirty="0"/>
              <a:t>Performing task: Say 9</a:t>
            </a:r>
          </a:p>
          <a:p>
            <a:pPr marL="0" indent="0">
              <a:buNone/>
            </a:pPr>
            <a:r>
              <a:rPr lang="en-US" sz="1400" b="0" dirty="0"/>
              <a:t>Goodbye!</a:t>
            </a:r>
          </a:p>
          <a:p>
            <a:pPr marL="0" indent="0">
              <a:buNone/>
            </a:pPr>
            <a:endParaRPr lang="en-US" sz="1400" b="0" dirty="0">
              <a:solidFill>
                <a:schemeClr val="tx1">
                  <a:lumMod val="60000"/>
                  <a:lumOff val="40000"/>
                </a:schemeClr>
              </a:solidFill>
            </a:endParaRPr>
          </a:p>
        </p:txBody>
      </p:sp>
    </p:spTree>
    <p:extLst>
      <p:ext uri="{BB962C8B-B14F-4D97-AF65-F5344CB8AC3E}">
        <p14:creationId xmlns:p14="http://schemas.microsoft.com/office/powerpoint/2010/main" val="3014899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152400"/>
            <a:ext cx="8226425" cy="868363"/>
          </a:xfrm>
        </p:spPr>
        <p:txBody>
          <a:bodyPr/>
          <a:lstStyle/>
          <a:p>
            <a:r>
              <a:rPr lang="en-US" sz="3600" dirty="0"/>
              <a:t>Synchronization</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idx="1"/>
          </p:nvPr>
        </p:nvSpPr>
        <p:spPr>
          <a:xfrm>
            <a:off x="457200" y="1219200"/>
            <a:ext cx="8226425" cy="4724400"/>
          </a:xfrm>
        </p:spPr>
        <p:txBody>
          <a:bodyPr anchor="t"/>
          <a:lstStyle/>
          <a:p>
            <a:r>
              <a:rPr lang="en-US" sz="2000" dirty="0">
                <a:solidFill>
                  <a:schemeClr val="tx1"/>
                </a:solidFill>
              </a:rPr>
              <a:t>Synchronization is where we want to allow only one thread to access the shared resource.</a:t>
            </a:r>
          </a:p>
          <a:p>
            <a:pPr lvl="1"/>
            <a:r>
              <a:rPr lang="en-US" sz="1800" b="0" dirty="0">
                <a:solidFill>
                  <a:schemeClr val="tx1"/>
                </a:solidFill>
              </a:rPr>
              <a:t>1. To prevent thread interference.</a:t>
            </a:r>
          </a:p>
          <a:p>
            <a:pPr lvl="1"/>
            <a:r>
              <a:rPr lang="en-US" sz="1800" b="0" dirty="0">
                <a:solidFill>
                  <a:schemeClr val="tx1"/>
                </a:solidFill>
              </a:rPr>
              <a:t>2. To prevent consistency problem.</a:t>
            </a:r>
          </a:p>
          <a:p>
            <a:r>
              <a:rPr lang="en-US" sz="2000" dirty="0">
                <a:solidFill>
                  <a:schemeClr val="tx1"/>
                </a:solidFill>
              </a:rPr>
              <a:t>Synchronized method is used to lock an object for any shared resource.</a:t>
            </a:r>
            <a:endParaRPr lang="en-US" sz="11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36224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p:txBody>
          <a:bodyPr/>
          <a:lstStyle/>
          <a:p>
            <a:r>
              <a:rPr lang="en-US" dirty="0"/>
              <a:t>Mutex</a:t>
            </a:r>
            <a:endParaRPr lang="en-US" altLang="en-US" b="1" dirty="0">
              <a:solidFill>
                <a:srgbClr val="161645"/>
              </a:solidFill>
              <a:latin typeface="Arial"/>
              <a:cs typeface="Arial"/>
            </a:endParaRPr>
          </a:p>
        </p:txBody>
      </p:sp>
      <p:sp>
        <p:nvSpPr>
          <p:cNvPr id="2" name="Content Placeholder 1">
            <a:extLst>
              <a:ext uri="{FF2B5EF4-FFF2-40B4-BE49-F238E27FC236}">
                <a16:creationId xmlns:a16="http://schemas.microsoft.com/office/drawing/2014/main" id="{ECAFAFEE-6C6B-48DD-AD70-198956CE71E9}"/>
              </a:ext>
            </a:extLst>
          </p:cNvPr>
          <p:cNvSpPr>
            <a:spLocks noGrp="1"/>
          </p:cNvSpPr>
          <p:nvPr>
            <p:ph idx="1"/>
          </p:nvPr>
        </p:nvSpPr>
        <p:spPr>
          <a:xfrm>
            <a:off x="457200" y="1600200"/>
            <a:ext cx="8382000" cy="5562600"/>
          </a:xfrm>
        </p:spPr>
        <p:txBody>
          <a:bodyPr/>
          <a:lstStyle/>
          <a:p>
            <a:r>
              <a:rPr lang="en-US" sz="1800" b="0" dirty="0"/>
              <a:t>Mutex is almost redundant with lock</a:t>
            </a:r>
            <a:endParaRPr lang="en-US" sz="1400" b="0" dirty="0"/>
          </a:p>
          <a:p>
            <a:pPr marL="0" indent="0">
              <a:buNone/>
            </a:pPr>
            <a:r>
              <a:rPr lang="en-US" sz="1400" b="0" dirty="0"/>
              <a:t>class </a:t>
            </a:r>
            <a:r>
              <a:rPr lang="en-US" sz="1400" b="0" dirty="0" err="1"/>
              <a:t>OneAtATimePlease</a:t>
            </a:r>
            <a:r>
              <a:rPr lang="en-US" sz="1400" b="0" dirty="0"/>
              <a:t> {</a:t>
            </a:r>
          </a:p>
          <a:p>
            <a:pPr marL="0" indent="0">
              <a:buNone/>
            </a:pPr>
            <a:r>
              <a:rPr lang="en-US" sz="1400" b="0" dirty="0"/>
              <a:t>// Use a name unique to the application (</a:t>
            </a:r>
            <a:r>
              <a:rPr lang="en-US" sz="1400" b="0" dirty="0" err="1"/>
              <a:t>eg</a:t>
            </a:r>
            <a:r>
              <a:rPr lang="en-US" sz="1400" b="0" dirty="0"/>
              <a:t> include your company URL)</a:t>
            </a:r>
          </a:p>
          <a:p>
            <a:pPr marL="0" indent="0">
              <a:buNone/>
            </a:pPr>
            <a:r>
              <a:rPr lang="en-US" sz="1400" b="0" dirty="0"/>
              <a:t>static Mutex </a:t>
            </a:r>
            <a:r>
              <a:rPr lang="en-US" sz="1400" b="0" dirty="0" err="1"/>
              <a:t>mutex</a:t>
            </a:r>
            <a:r>
              <a:rPr lang="en-US" sz="1400" b="0" dirty="0"/>
              <a:t> = new Mutex (false, "oreilly.com </a:t>
            </a:r>
            <a:r>
              <a:rPr lang="en-US" sz="1400" b="0" dirty="0" err="1"/>
              <a:t>OneAtATimeDemo</a:t>
            </a:r>
            <a:r>
              <a:rPr lang="en-US" sz="1400" b="0" dirty="0"/>
              <a:t>");</a:t>
            </a:r>
          </a:p>
          <a:p>
            <a:pPr marL="0" indent="0">
              <a:buNone/>
            </a:pPr>
            <a:r>
              <a:rPr lang="en-US" sz="1400" b="0" dirty="0"/>
              <a:t>static void Main() {</a:t>
            </a:r>
          </a:p>
          <a:p>
            <a:pPr marL="0" indent="0">
              <a:buNone/>
            </a:pPr>
            <a:r>
              <a:rPr lang="en-US" sz="1400" b="0" dirty="0"/>
              <a:t>// Wait 5 seconds if contended – in case another instance</a:t>
            </a:r>
          </a:p>
          <a:p>
            <a:pPr marL="0" indent="0">
              <a:buNone/>
            </a:pPr>
            <a:r>
              <a:rPr lang="en-US" sz="1400" b="0" dirty="0"/>
              <a:t>// of the program is in the process of shutting down.</a:t>
            </a:r>
          </a:p>
          <a:p>
            <a:pPr marL="0" indent="0">
              <a:buNone/>
            </a:pPr>
            <a:r>
              <a:rPr lang="en-US" sz="1400" b="0" dirty="0"/>
              <a:t>if (!</a:t>
            </a:r>
            <a:r>
              <a:rPr lang="en-US" sz="1400" b="0" dirty="0" err="1"/>
              <a:t>mutex.WaitOne</a:t>
            </a:r>
            <a:r>
              <a:rPr lang="en-US" sz="1400" b="0" dirty="0"/>
              <a:t> (</a:t>
            </a:r>
            <a:r>
              <a:rPr lang="en-US" sz="1400" b="0" dirty="0" err="1"/>
              <a:t>TimeSpan.FromSeconds</a:t>
            </a:r>
            <a:r>
              <a:rPr lang="en-US" sz="1400" b="0" dirty="0"/>
              <a:t> (5), false)) {</a:t>
            </a:r>
          </a:p>
          <a:p>
            <a:pPr marL="0" indent="0">
              <a:buNone/>
            </a:pPr>
            <a:r>
              <a:rPr lang="en-US" sz="1400" b="0" dirty="0" err="1"/>
              <a:t>Console.WriteLine</a:t>
            </a:r>
            <a:r>
              <a:rPr lang="en-US" sz="1400" b="0" dirty="0"/>
              <a:t> ("Another instance of the app is running. Bye!");</a:t>
            </a:r>
          </a:p>
          <a:p>
            <a:pPr marL="0" indent="0">
              <a:buNone/>
            </a:pPr>
            <a:r>
              <a:rPr lang="en-US" sz="1400" b="0" dirty="0"/>
              <a:t>return;</a:t>
            </a:r>
          </a:p>
          <a:p>
            <a:pPr marL="0" indent="0">
              <a:buNone/>
            </a:pPr>
            <a:r>
              <a:rPr lang="en-US" sz="1400" b="0" dirty="0"/>
              <a:t>}</a:t>
            </a:r>
          </a:p>
          <a:p>
            <a:pPr marL="0" indent="0">
              <a:buNone/>
            </a:pPr>
            <a:r>
              <a:rPr lang="en-US" sz="1400" b="0" dirty="0"/>
              <a:t>try {</a:t>
            </a:r>
          </a:p>
          <a:p>
            <a:pPr marL="0" indent="0">
              <a:buNone/>
            </a:pPr>
            <a:r>
              <a:rPr lang="en-US" sz="1400" b="0" dirty="0" err="1"/>
              <a:t>Console.WriteLine</a:t>
            </a:r>
            <a:r>
              <a:rPr lang="en-US" sz="1400" b="0" dirty="0"/>
              <a:t> ("Running - press Enter to exit");</a:t>
            </a:r>
          </a:p>
          <a:p>
            <a:pPr marL="0" indent="0">
              <a:buNone/>
            </a:pPr>
            <a:r>
              <a:rPr lang="en-US" sz="1400" b="0" dirty="0" err="1"/>
              <a:t>Console.ReadLine</a:t>
            </a:r>
            <a:r>
              <a:rPr lang="en-US" sz="1400" b="0" dirty="0"/>
              <a:t>();</a:t>
            </a:r>
          </a:p>
          <a:p>
            <a:pPr marL="0" indent="0">
              <a:buNone/>
            </a:pPr>
            <a:r>
              <a:rPr lang="en-US" sz="1400" b="0" dirty="0"/>
              <a:t>}</a:t>
            </a:r>
          </a:p>
          <a:p>
            <a:pPr marL="0" indent="0">
              <a:buNone/>
            </a:pPr>
            <a:r>
              <a:rPr lang="en-US" sz="1400" b="0" dirty="0"/>
              <a:t>finally { </a:t>
            </a:r>
            <a:r>
              <a:rPr lang="en-US" sz="1400" b="0" dirty="0" err="1"/>
              <a:t>mutex.ReleaseMutex</a:t>
            </a:r>
            <a:r>
              <a:rPr lang="en-US" sz="1400" b="0" dirty="0"/>
              <a:t>(); } }}</a:t>
            </a:r>
          </a:p>
        </p:txBody>
      </p:sp>
    </p:spTree>
    <p:extLst>
      <p:ext uri="{BB962C8B-B14F-4D97-AF65-F5344CB8AC3E}">
        <p14:creationId xmlns:p14="http://schemas.microsoft.com/office/powerpoint/2010/main" val="395153512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p:txBody>
          <a:bodyPr/>
          <a:lstStyle/>
          <a:p>
            <a:r>
              <a:rPr lang="en-US" dirty="0"/>
              <a:t>Semaphore</a:t>
            </a:r>
            <a:endParaRPr lang="en-US" altLang="en-US" b="1" dirty="0">
              <a:solidFill>
                <a:srgbClr val="161645"/>
              </a:solidFill>
              <a:latin typeface="Arial"/>
              <a:cs typeface="Arial"/>
            </a:endParaRPr>
          </a:p>
        </p:txBody>
      </p:sp>
      <p:sp>
        <p:nvSpPr>
          <p:cNvPr id="2" name="Content Placeholder 1">
            <a:extLst>
              <a:ext uri="{FF2B5EF4-FFF2-40B4-BE49-F238E27FC236}">
                <a16:creationId xmlns:a16="http://schemas.microsoft.com/office/drawing/2014/main" id="{ECAFAFEE-6C6B-48DD-AD70-198956CE71E9}"/>
              </a:ext>
            </a:extLst>
          </p:cNvPr>
          <p:cNvSpPr>
            <a:spLocks noGrp="1"/>
          </p:cNvSpPr>
          <p:nvPr>
            <p:ph idx="1"/>
          </p:nvPr>
        </p:nvSpPr>
        <p:spPr>
          <a:xfrm>
            <a:off x="457200" y="1600200"/>
            <a:ext cx="8382000" cy="5562600"/>
          </a:xfrm>
        </p:spPr>
        <p:txBody>
          <a:bodyPr/>
          <a:lstStyle/>
          <a:p>
            <a:r>
              <a:rPr lang="en-US" sz="1800" b="0" dirty="0"/>
              <a:t>A </a:t>
            </a:r>
            <a:r>
              <a:rPr lang="en-US" sz="1800" dirty="0"/>
              <a:t>Semaphore </a:t>
            </a:r>
            <a:r>
              <a:rPr lang="en-US" sz="1800" b="0" dirty="0"/>
              <a:t>with a capacity of one is similar to a </a:t>
            </a:r>
            <a:r>
              <a:rPr lang="en-US" sz="1800" dirty="0"/>
              <a:t>Mutex </a:t>
            </a:r>
            <a:r>
              <a:rPr lang="en-US" sz="1800" b="0" dirty="0"/>
              <a:t>or </a:t>
            </a:r>
            <a:r>
              <a:rPr lang="en-US" sz="1800" dirty="0"/>
              <a:t>lock</a:t>
            </a:r>
            <a:r>
              <a:rPr lang="en-US" sz="1800" b="0" dirty="0"/>
              <a:t>, except that the </a:t>
            </a:r>
            <a:r>
              <a:rPr lang="en-US" sz="1800" dirty="0"/>
              <a:t>Semaphore </a:t>
            </a:r>
            <a:r>
              <a:rPr lang="en-US" sz="1800" b="0" dirty="0"/>
              <a:t>has</a:t>
            </a:r>
          </a:p>
          <a:p>
            <a:r>
              <a:rPr lang="en-US" sz="1800" b="0" dirty="0"/>
              <a:t>no "owner" – it's </a:t>
            </a:r>
            <a:r>
              <a:rPr lang="en-US" sz="1800" b="0" i="1" dirty="0"/>
              <a:t>thread-agnostic</a:t>
            </a:r>
            <a:r>
              <a:rPr lang="en-US" sz="1800" b="0" dirty="0"/>
              <a:t>. Any thread can call </a:t>
            </a:r>
            <a:r>
              <a:rPr lang="en-US" sz="1800" dirty="0"/>
              <a:t>Release </a:t>
            </a:r>
            <a:r>
              <a:rPr lang="en-US" sz="1800" b="0" dirty="0"/>
              <a:t>on a </a:t>
            </a:r>
            <a:r>
              <a:rPr lang="en-US" sz="1800" dirty="0"/>
              <a:t>Semaphore</a:t>
            </a:r>
            <a:r>
              <a:rPr lang="en-US" sz="1800" b="0" dirty="0"/>
              <a:t>, while with </a:t>
            </a:r>
            <a:r>
              <a:rPr lang="en-US" sz="1800" dirty="0"/>
              <a:t>Mutex</a:t>
            </a:r>
          </a:p>
          <a:p>
            <a:r>
              <a:rPr lang="en-US" sz="1800" b="0" dirty="0"/>
              <a:t>and </a:t>
            </a:r>
            <a:r>
              <a:rPr lang="en-US" sz="1800" dirty="0"/>
              <a:t>lock</a:t>
            </a:r>
            <a:r>
              <a:rPr lang="en-US" sz="1800" b="0" dirty="0"/>
              <a:t>, only the thread that obtained the resource can release it.</a:t>
            </a:r>
            <a:endParaRPr lang="en-US" sz="1050" b="0" dirty="0"/>
          </a:p>
          <a:p>
            <a:pPr marL="0" indent="0">
              <a:buNone/>
            </a:pPr>
            <a:r>
              <a:rPr lang="en-US" sz="1400" b="0" dirty="0"/>
              <a:t>class </a:t>
            </a:r>
            <a:r>
              <a:rPr lang="en-US" sz="1400" b="0" dirty="0" err="1"/>
              <a:t>SemaphoreTest</a:t>
            </a:r>
            <a:r>
              <a:rPr lang="en-US" sz="1400" b="0" dirty="0"/>
              <a:t> {</a:t>
            </a:r>
          </a:p>
          <a:p>
            <a:pPr marL="0" indent="0">
              <a:buNone/>
            </a:pPr>
            <a:r>
              <a:rPr lang="en-US" sz="1400" b="0" dirty="0"/>
              <a:t>static Semaphore s = new Semaphore (3, 3); // Available=3; Capacity=3</a:t>
            </a:r>
          </a:p>
          <a:p>
            <a:pPr marL="0" indent="0">
              <a:buNone/>
            </a:pPr>
            <a:r>
              <a:rPr lang="en-US" sz="1400" b="0" dirty="0"/>
              <a:t>static void Main() {</a:t>
            </a:r>
          </a:p>
          <a:p>
            <a:pPr marL="0" indent="0">
              <a:buNone/>
            </a:pPr>
            <a:r>
              <a:rPr lang="en-US" sz="1400" b="0" dirty="0"/>
              <a:t>for (int </a:t>
            </a:r>
            <a:r>
              <a:rPr lang="en-US" sz="1400" b="0" dirty="0" err="1"/>
              <a:t>i</a:t>
            </a:r>
            <a:r>
              <a:rPr lang="en-US" sz="1400" b="0" dirty="0"/>
              <a:t> = 0; </a:t>
            </a:r>
            <a:r>
              <a:rPr lang="en-US" sz="1400" b="0" dirty="0" err="1"/>
              <a:t>i</a:t>
            </a:r>
            <a:r>
              <a:rPr lang="en-US" sz="1400" b="0" dirty="0"/>
              <a:t> &lt; 10; </a:t>
            </a:r>
            <a:r>
              <a:rPr lang="en-US" sz="1400" b="0" dirty="0" err="1"/>
              <a:t>i</a:t>
            </a:r>
            <a:r>
              <a:rPr lang="en-US" sz="1400" b="0" dirty="0"/>
              <a:t>++) new Thread (Go).Start();</a:t>
            </a:r>
          </a:p>
          <a:p>
            <a:pPr marL="0" indent="0">
              <a:buNone/>
            </a:pPr>
            <a:r>
              <a:rPr lang="en-US" sz="1400" b="0" dirty="0"/>
              <a:t>}</a:t>
            </a:r>
          </a:p>
          <a:p>
            <a:pPr marL="0" indent="0">
              <a:buNone/>
            </a:pPr>
            <a:r>
              <a:rPr lang="en-US" sz="1400" b="0" dirty="0"/>
              <a:t>static void Go() {</a:t>
            </a:r>
          </a:p>
          <a:p>
            <a:pPr marL="0" indent="0">
              <a:buNone/>
            </a:pPr>
            <a:r>
              <a:rPr lang="en-US" sz="1400" b="0" dirty="0"/>
              <a:t>while (true) {</a:t>
            </a:r>
          </a:p>
          <a:p>
            <a:pPr marL="0" indent="0">
              <a:buNone/>
            </a:pPr>
            <a:r>
              <a:rPr lang="en-US" sz="1400" b="0" dirty="0" err="1"/>
              <a:t>s.WaitOne</a:t>
            </a:r>
            <a:r>
              <a:rPr lang="en-US" sz="1400" b="0" dirty="0"/>
              <a:t>();</a:t>
            </a:r>
          </a:p>
          <a:p>
            <a:pPr marL="0" indent="0">
              <a:buNone/>
            </a:pPr>
            <a:r>
              <a:rPr lang="en-US" sz="1400" b="0" dirty="0" err="1"/>
              <a:t>Thread.Sleep</a:t>
            </a:r>
            <a:r>
              <a:rPr lang="en-US" sz="1400" b="0" dirty="0"/>
              <a:t> (100); // Only 3 threads can get here at once</a:t>
            </a:r>
          </a:p>
          <a:p>
            <a:pPr marL="0" indent="0">
              <a:buNone/>
            </a:pPr>
            <a:r>
              <a:rPr lang="en-US" sz="1400" b="0" dirty="0" err="1"/>
              <a:t>s.Release</a:t>
            </a:r>
            <a:r>
              <a:rPr lang="en-US" sz="1400" b="0" dirty="0"/>
              <a:t>();</a:t>
            </a:r>
          </a:p>
          <a:p>
            <a:pPr marL="0" indent="0">
              <a:buNone/>
            </a:pPr>
            <a:r>
              <a:rPr lang="en-US" sz="1400" b="0" dirty="0"/>
              <a:t>} } }</a:t>
            </a:r>
          </a:p>
        </p:txBody>
      </p:sp>
    </p:spTree>
    <p:extLst>
      <p:ext uri="{BB962C8B-B14F-4D97-AF65-F5344CB8AC3E}">
        <p14:creationId xmlns:p14="http://schemas.microsoft.com/office/powerpoint/2010/main" val="343835123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p:txBody>
          <a:bodyPr/>
          <a:lstStyle/>
          <a:p>
            <a:r>
              <a:rPr lang="en-US" dirty="0"/>
              <a:t>Wait functions</a:t>
            </a:r>
            <a:endParaRPr lang="en-US" altLang="en-US" b="1" dirty="0">
              <a:solidFill>
                <a:srgbClr val="161645"/>
              </a:solidFill>
              <a:latin typeface="Arial"/>
              <a:cs typeface="Arial"/>
            </a:endParaRPr>
          </a:p>
        </p:txBody>
      </p:sp>
      <p:sp>
        <p:nvSpPr>
          <p:cNvPr id="4" name="Content Placeholder 3">
            <a:extLst>
              <a:ext uri="{FF2B5EF4-FFF2-40B4-BE49-F238E27FC236}">
                <a16:creationId xmlns:a16="http://schemas.microsoft.com/office/drawing/2014/main" id="{98C80422-75B0-4D77-A4A0-91F808157421}"/>
              </a:ext>
            </a:extLst>
          </p:cNvPr>
          <p:cNvSpPr>
            <a:spLocks noGrp="1"/>
          </p:cNvSpPr>
          <p:nvPr>
            <p:ph idx="1"/>
          </p:nvPr>
        </p:nvSpPr>
        <p:spPr>
          <a:xfrm>
            <a:off x="457200" y="1600200"/>
            <a:ext cx="8382000" cy="5029200"/>
          </a:xfrm>
        </p:spPr>
        <p:txBody>
          <a:bodyPr/>
          <a:lstStyle/>
          <a:p>
            <a:r>
              <a:rPr lang="en-US" sz="2400" dirty="0" err="1"/>
              <a:t>SignalAndWait</a:t>
            </a:r>
            <a:r>
              <a:rPr lang="en-US" sz="2400" dirty="0"/>
              <a:t> </a:t>
            </a:r>
            <a:endParaRPr lang="en-US" sz="2400" b="0" dirty="0"/>
          </a:p>
          <a:p>
            <a:pPr lvl="1"/>
            <a:r>
              <a:rPr lang="en-US" sz="2000" b="0" dirty="0"/>
              <a:t>it calls </a:t>
            </a:r>
            <a:r>
              <a:rPr lang="en-US" sz="2000" dirty="0" err="1"/>
              <a:t>WaitOne</a:t>
            </a:r>
            <a:r>
              <a:rPr lang="en-US" sz="2000" dirty="0"/>
              <a:t> </a:t>
            </a:r>
            <a:r>
              <a:rPr lang="en-US" sz="2000" b="0" dirty="0"/>
              <a:t>on one </a:t>
            </a:r>
            <a:r>
              <a:rPr lang="en-US" sz="2000" dirty="0" err="1"/>
              <a:t>WaitHandle</a:t>
            </a:r>
            <a:r>
              <a:rPr lang="en-US" sz="2000" b="0" dirty="0"/>
              <a:t>, while calling </a:t>
            </a:r>
            <a:r>
              <a:rPr lang="en-US" sz="2000" dirty="0"/>
              <a:t>Set </a:t>
            </a:r>
            <a:r>
              <a:rPr lang="en-US" sz="2000" b="0" dirty="0"/>
              <a:t>on another </a:t>
            </a:r>
            <a:r>
              <a:rPr lang="en-US" sz="2000" dirty="0" err="1"/>
              <a:t>WaitHandle</a:t>
            </a:r>
            <a:r>
              <a:rPr lang="en-US" sz="2000" dirty="0"/>
              <a:t> </a:t>
            </a:r>
            <a:r>
              <a:rPr lang="en-US" sz="2000" b="0" dirty="0"/>
              <a:t>– in an atomic operation.</a:t>
            </a:r>
          </a:p>
          <a:p>
            <a:pPr marL="457200" lvl="1" indent="0">
              <a:buNone/>
            </a:pPr>
            <a:r>
              <a:rPr lang="en-US" sz="1600" b="0" dirty="0" err="1">
                <a:solidFill>
                  <a:schemeClr val="tx1">
                    <a:lumMod val="60000"/>
                    <a:lumOff val="40000"/>
                  </a:schemeClr>
                </a:solidFill>
              </a:rPr>
              <a:t>WaitHandle.SignalAndWait</a:t>
            </a:r>
            <a:r>
              <a:rPr lang="en-US" sz="1600" b="0" dirty="0">
                <a:solidFill>
                  <a:schemeClr val="tx1">
                    <a:lumMod val="60000"/>
                    <a:lumOff val="40000"/>
                  </a:schemeClr>
                </a:solidFill>
              </a:rPr>
              <a:t> (wh1, wh2);</a:t>
            </a:r>
          </a:p>
          <a:p>
            <a:r>
              <a:rPr lang="en-US" sz="2400" dirty="0" err="1"/>
              <a:t>WaitHandle.WaitAny</a:t>
            </a:r>
            <a:r>
              <a:rPr lang="en-US" sz="2400" dirty="0"/>
              <a:t> </a:t>
            </a:r>
          </a:p>
          <a:p>
            <a:pPr lvl="1"/>
            <a:r>
              <a:rPr lang="en-US" sz="2000" b="0" dirty="0"/>
              <a:t>waits for any one of an array of wait handles; </a:t>
            </a:r>
          </a:p>
          <a:p>
            <a:r>
              <a:rPr lang="en-US" sz="2400" dirty="0" err="1"/>
              <a:t>WaitHandle.WaitAll</a:t>
            </a:r>
            <a:r>
              <a:rPr lang="en-US" sz="2400" dirty="0"/>
              <a:t> </a:t>
            </a:r>
          </a:p>
          <a:p>
            <a:pPr lvl="1"/>
            <a:r>
              <a:rPr lang="en-US" sz="2000" b="0" dirty="0"/>
              <a:t>waits on all of the given handles.</a:t>
            </a:r>
          </a:p>
          <a:p>
            <a:r>
              <a:rPr lang="en-US" sz="2400" dirty="0" err="1"/>
              <a:t>Monitor.Wait</a:t>
            </a:r>
            <a:r>
              <a:rPr lang="en-US" sz="2400" dirty="0"/>
              <a:t> / </a:t>
            </a:r>
            <a:r>
              <a:rPr lang="en-US" sz="2400" dirty="0" err="1"/>
              <a:t>Monitor.Pulse</a:t>
            </a:r>
            <a:endParaRPr lang="en-US" sz="2400" dirty="0"/>
          </a:p>
          <a:p>
            <a:pPr lvl="1"/>
            <a:r>
              <a:rPr lang="en-US" sz="2000" b="0" dirty="0"/>
              <a:t>.NET framework provides a more advanced signaling mechanism for when Wait Handles are awkward or unsuitable</a:t>
            </a:r>
          </a:p>
          <a:p>
            <a:pPr marL="457200" lvl="1" indent="0">
              <a:buNone/>
            </a:pPr>
            <a:endParaRPr lang="en-US" sz="1600" b="0" dirty="0">
              <a:solidFill>
                <a:schemeClr val="tx1">
                  <a:lumMod val="60000"/>
                  <a:lumOff val="40000"/>
                </a:schemeClr>
              </a:solidFill>
            </a:endParaRPr>
          </a:p>
        </p:txBody>
      </p:sp>
    </p:spTree>
    <p:extLst>
      <p:ext uri="{BB962C8B-B14F-4D97-AF65-F5344CB8AC3E}">
        <p14:creationId xmlns:p14="http://schemas.microsoft.com/office/powerpoint/2010/main" val="66555932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p:txBody>
          <a:bodyPr/>
          <a:lstStyle/>
          <a:p>
            <a:r>
              <a:rPr lang="en-US" dirty="0"/>
              <a:t>Synchronization Contexts</a:t>
            </a:r>
            <a:endParaRPr lang="en-US" altLang="en-US" b="1" dirty="0">
              <a:solidFill>
                <a:srgbClr val="161645"/>
              </a:solidFill>
              <a:latin typeface="Arial"/>
              <a:cs typeface="Arial"/>
            </a:endParaRPr>
          </a:p>
        </p:txBody>
      </p:sp>
      <p:sp>
        <p:nvSpPr>
          <p:cNvPr id="2" name="Content Placeholder 1">
            <a:extLst>
              <a:ext uri="{FF2B5EF4-FFF2-40B4-BE49-F238E27FC236}">
                <a16:creationId xmlns:a16="http://schemas.microsoft.com/office/drawing/2014/main" id="{ECAFAFEE-6C6B-48DD-AD70-198956CE71E9}"/>
              </a:ext>
            </a:extLst>
          </p:cNvPr>
          <p:cNvSpPr>
            <a:spLocks noGrp="1"/>
          </p:cNvSpPr>
          <p:nvPr>
            <p:ph idx="1"/>
          </p:nvPr>
        </p:nvSpPr>
        <p:spPr>
          <a:xfrm>
            <a:off x="457200" y="1447800"/>
            <a:ext cx="8382000" cy="5562600"/>
          </a:xfrm>
        </p:spPr>
        <p:txBody>
          <a:bodyPr/>
          <a:lstStyle/>
          <a:p>
            <a:pPr marL="0" indent="0">
              <a:buNone/>
            </a:pPr>
            <a:r>
              <a:rPr lang="en-US" sz="1400" b="0" dirty="0"/>
              <a:t>[Synchronization]</a:t>
            </a:r>
          </a:p>
          <a:p>
            <a:pPr marL="0" indent="0">
              <a:buNone/>
            </a:pPr>
            <a:r>
              <a:rPr lang="en-US" sz="1400" b="0" dirty="0"/>
              <a:t>public class </a:t>
            </a:r>
            <a:r>
              <a:rPr lang="en-US" sz="1400" b="0" dirty="0" err="1"/>
              <a:t>AutoLock</a:t>
            </a:r>
            <a:r>
              <a:rPr lang="en-US" sz="1400" b="0" dirty="0"/>
              <a:t> : </a:t>
            </a:r>
            <a:r>
              <a:rPr lang="en-US" sz="1400" b="0" dirty="0" err="1"/>
              <a:t>ContextBoundObject</a:t>
            </a:r>
            <a:r>
              <a:rPr lang="en-US" sz="1400" b="0" dirty="0"/>
              <a:t> {</a:t>
            </a:r>
          </a:p>
          <a:p>
            <a:pPr marL="0" indent="0">
              <a:buNone/>
            </a:pPr>
            <a:r>
              <a:rPr lang="en-US" sz="1400" b="0" dirty="0"/>
              <a:t>public void Demo() {</a:t>
            </a:r>
          </a:p>
          <a:p>
            <a:pPr marL="0" indent="0">
              <a:buNone/>
            </a:pPr>
            <a:r>
              <a:rPr lang="en-US" sz="1400" b="0" dirty="0" err="1"/>
              <a:t>Console.Write</a:t>
            </a:r>
            <a:r>
              <a:rPr lang="en-US" sz="1400" b="0" dirty="0"/>
              <a:t> ("Start...");</a:t>
            </a:r>
          </a:p>
          <a:p>
            <a:pPr marL="0" indent="0">
              <a:buNone/>
            </a:pPr>
            <a:r>
              <a:rPr lang="en-US" sz="1400" b="0" dirty="0" err="1"/>
              <a:t>Thread.Sleep</a:t>
            </a:r>
            <a:r>
              <a:rPr lang="en-US" sz="1400" b="0" dirty="0"/>
              <a:t> (1000);</a:t>
            </a:r>
          </a:p>
          <a:p>
            <a:pPr marL="0" indent="0">
              <a:buNone/>
            </a:pPr>
            <a:r>
              <a:rPr lang="en-US" sz="1400" b="0" dirty="0" err="1"/>
              <a:t>Console.WriteLine</a:t>
            </a:r>
            <a:r>
              <a:rPr lang="en-US" sz="1400" b="0" dirty="0"/>
              <a:t> ("end");</a:t>
            </a:r>
          </a:p>
          <a:p>
            <a:pPr marL="0" indent="0">
              <a:buNone/>
            </a:pPr>
            <a:r>
              <a:rPr lang="en-US" sz="1400" b="0" dirty="0"/>
              <a:t>}</a:t>
            </a:r>
          </a:p>
          <a:p>
            <a:pPr marL="0" indent="0">
              <a:buNone/>
            </a:pPr>
            <a:r>
              <a:rPr lang="en-US" sz="1400" b="0" dirty="0"/>
              <a:t>public void Test() {</a:t>
            </a:r>
          </a:p>
          <a:p>
            <a:pPr marL="0" indent="0">
              <a:buNone/>
            </a:pPr>
            <a:r>
              <a:rPr lang="en-US" sz="1400" b="0" dirty="0"/>
              <a:t>new Thread (Demo).Start();</a:t>
            </a:r>
          </a:p>
          <a:p>
            <a:pPr marL="0" indent="0">
              <a:buNone/>
            </a:pPr>
            <a:r>
              <a:rPr lang="en-US" sz="1400" b="0" dirty="0"/>
              <a:t>new Thread (Demo).Start();</a:t>
            </a:r>
          </a:p>
          <a:p>
            <a:pPr marL="0" indent="0">
              <a:buNone/>
            </a:pPr>
            <a:r>
              <a:rPr lang="en-US" sz="1400" b="0" dirty="0"/>
              <a:t>new Thread (Demo).Start();</a:t>
            </a:r>
          </a:p>
          <a:p>
            <a:pPr marL="0" indent="0">
              <a:buNone/>
            </a:pPr>
            <a:r>
              <a:rPr lang="en-US" sz="1400" b="0" dirty="0" err="1"/>
              <a:t>Console.ReadLine</a:t>
            </a:r>
            <a:r>
              <a:rPr lang="en-US" sz="1400" b="0" dirty="0"/>
              <a:t>();</a:t>
            </a:r>
          </a:p>
          <a:p>
            <a:pPr marL="0" indent="0">
              <a:buNone/>
            </a:pPr>
            <a:r>
              <a:rPr lang="en-US" sz="1400" b="0" dirty="0"/>
              <a:t>}</a:t>
            </a:r>
          </a:p>
          <a:p>
            <a:pPr marL="0" indent="0">
              <a:buNone/>
            </a:pPr>
            <a:r>
              <a:rPr lang="en-US" sz="1400" b="0" dirty="0"/>
              <a:t>public static void Main() {</a:t>
            </a:r>
          </a:p>
          <a:p>
            <a:pPr marL="0" indent="0">
              <a:buNone/>
            </a:pPr>
            <a:r>
              <a:rPr lang="en-US" sz="1400" b="0" dirty="0"/>
              <a:t>new </a:t>
            </a:r>
            <a:r>
              <a:rPr lang="en-US" sz="1400" b="0" dirty="0" err="1"/>
              <a:t>AutoLock</a:t>
            </a:r>
            <a:r>
              <a:rPr lang="en-US" sz="1400" b="0" dirty="0"/>
              <a:t>().Test();</a:t>
            </a:r>
          </a:p>
          <a:p>
            <a:pPr marL="0" indent="0">
              <a:buNone/>
            </a:pPr>
            <a:r>
              <a:rPr lang="en-US" sz="1400" b="0" dirty="0"/>
              <a:t>}}</a:t>
            </a:r>
          </a:p>
        </p:txBody>
      </p:sp>
    </p:spTree>
    <p:extLst>
      <p:ext uri="{BB962C8B-B14F-4D97-AF65-F5344CB8AC3E}">
        <p14:creationId xmlns:p14="http://schemas.microsoft.com/office/powerpoint/2010/main" val="368737461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p:txBody>
          <a:bodyPr/>
          <a:lstStyle/>
          <a:p>
            <a:r>
              <a:rPr lang="en-US" dirty="0"/>
              <a:t>Dead Lock</a:t>
            </a:r>
            <a:endParaRPr lang="en-US" altLang="en-US" b="1" dirty="0">
              <a:solidFill>
                <a:srgbClr val="161645"/>
              </a:solidFill>
              <a:latin typeface="Arial"/>
              <a:cs typeface="Arial"/>
            </a:endParaRPr>
          </a:p>
        </p:txBody>
      </p:sp>
      <p:sp>
        <p:nvSpPr>
          <p:cNvPr id="2" name="Content Placeholder 1">
            <a:extLst>
              <a:ext uri="{FF2B5EF4-FFF2-40B4-BE49-F238E27FC236}">
                <a16:creationId xmlns:a16="http://schemas.microsoft.com/office/drawing/2014/main" id="{ECAFAFEE-6C6B-48DD-AD70-198956CE71E9}"/>
              </a:ext>
            </a:extLst>
          </p:cNvPr>
          <p:cNvSpPr>
            <a:spLocks noGrp="1"/>
          </p:cNvSpPr>
          <p:nvPr>
            <p:ph idx="1"/>
          </p:nvPr>
        </p:nvSpPr>
        <p:spPr>
          <a:xfrm>
            <a:off x="457200" y="1447800"/>
            <a:ext cx="8382000" cy="5562600"/>
          </a:xfrm>
        </p:spPr>
        <p:txBody>
          <a:bodyPr/>
          <a:lstStyle/>
          <a:p>
            <a:pPr marL="0" indent="0">
              <a:buNone/>
            </a:pPr>
            <a:r>
              <a:rPr lang="en-US" sz="1400" b="0" dirty="0"/>
              <a:t>[Synchronization]</a:t>
            </a:r>
          </a:p>
          <a:p>
            <a:pPr marL="0" indent="0">
              <a:buNone/>
            </a:pPr>
            <a:r>
              <a:rPr lang="en-US" sz="1400" b="0" dirty="0"/>
              <a:t>public class Deadlock : </a:t>
            </a:r>
            <a:r>
              <a:rPr lang="en-US" sz="1400" b="0" dirty="0" err="1"/>
              <a:t>ContextBoundObject</a:t>
            </a:r>
            <a:r>
              <a:rPr lang="en-US" sz="1400" b="0" dirty="0"/>
              <a:t> {</a:t>
            </a:r>
          </a:p>
          <a:p>
            <a:pPr marL="0" indent="0">
              <a:buNone/>
            </a:pPr>
            <a:r>
              <a:rPr lang="en-US" sz="1400" b="0" dirty="0"/>
              <a:t>public </a:t>
            </a:r>
            <a:r>
              <a:rPr lang="en-US" sz="1400" b="0" dirty="0" err="1"/>
              <a:t>DeadLock</a:t>
            </a:r>
            <a:r>
              <a:rPr lang="en-US" sz="1400" b="0" dirty="0"/>
              <a:t> Other;</a:t>
            </a:r>
          </a:p>
          <a:p>
            <a:pPr marL="0" indent="0">
              <a:buNone/>
            </a:pPr>
            <a:r>
              <a:rPr lang="en-US" sz="1400" b="0" dirty="0"/>
              <a:t>public void Demo() { </a:t>
            </a:r>
            <a:r>
              <a:rPr lang="en-US" sz="1400" b="0" dirty="0" err="1"/>
              <a:t>Thread.Sleep</a:t>
            </a:r>
            <a:r>
              <a:rPr lang="en-US" sz="1400" b="0" dirty="0"/>
              <a:t> (1000); </a:t>
            </a:r>
            <a:r>
              <a:rPr lang="en-US" sz="1400" b="0" dirty="0" err="1"/>
              <a:t>Other.Hello</a:t>
            </a:r>
            <a:r>
              <a:rPr lang="en-US" sz="1400" b="0" dirty="0"/>
              <a:t>(); }</a:t>
            </a:r>
          </a:p>
          <a:p>
            <a:pPr marL="0" indent="0">
              <a:buNone/>
            </a:pPr>
            <a:r>
              <a:rPr lang="en-US" sz="1400" b="0" dirty="0"/>
              <a:t>void Hello() { </a:t>
            </a:r>
            <a:r>
              <a:rPr lang="en-US" sz="1400" b="0" dirty="0" err="1"/>
              <a:t>Console.WriteLine</a:t>
            </a:r>
            <a:r>
              <a:rPr lang="en-US" sz="1400" b="0" dirty="0"/>
              <a:t> ("hello"); }</a:t>
            </a:r>
          </a:p>
          <a:p>
            <a:pPr marL="0" indent="0">
              <a:buNone/>
            </a:pPr>
            <a:r>
              <a:rPr lang="en-US" sz="1400" b="0" dirty="0"/>
              <a:t>}</a:t>
            </a:r>
          </a:p>
          <a:p>
            <a:pPr marL="0" indent="0">
              <a:buNone/>
            </a:pPr>
            <a:r>
              <a:rPr lang="en-US" sz="1400" b="0" dirty="0"/>
              <a:t>public class Test {</a:t>
            </a:r>
          </a:p>
          <a:p>
            <a:pPr marL="0" indent="0">
              <a:buNone/>
            </a:pPr>
            <a:r>
              <a:rPr lang="en-US" sz="1400" b="0" dirty="0"/>
              <a:t>static void Main() {</a:t>
            </a:r>
          </a:p>
          <a:p>
            <a:pPr marL="0" indent="0">
              <a:buNone/>
            </a:pPr>
            <a:r>
              <a:rPr lang="en-US" sz="1400" b="0" dirty="0"/>
              <a:t>Deadlock dead1 = new Deadlock();</a:t>
            </a:r>
          </a:p>
          <a:p>
            <a:pPr marL="0" indent="0">
              <a:buNone/>
            </a:pPr>
            <a:r>
              <a:rPr lang="en-US" sz="1400" b="0" dirty="0"/>
              <a:t>Deadlock dead2 = new Deadlock();</a:t>
            </a:r>
          </a:p>
          <a:p>
            <a:pPr marL="0" indent="0">
              <a:buNone/>
            </a:pPr>
            <a:r>
              <a:rPr lang="en-US" sz="1400" b="0" dirty="0"/>
              <a:t>dead1.Other = dead2;</a:t>
            </a:r>
          </a:p>
          <a:p>
            <a:pPr marL="0" indent="0">
              <a:buNone/>
            </a:pPr>
            <a:r>
              <a:rPr lang="en-US" sz="1400" b="0" dirty="0"/>
              <a:t>dead2.Other = dead1;</a:t>
            </a:r>
          </a:p>
          <a:p>
            <a:pPr marL="0" indent="0">
              <a:buNone/>
            </a:pPr>
            <a:r>
              <a:rPr lang="en-US" sz="1400" b="0" dirty="0"/>
              <a:t>new Thread (dead1.Demo).Start();</a:t>
            </a:r>
          </a:p>
          <a:p>
            <a:pPr marL="0" indent="0">
              <a:buNone/>
            </a:pPr>
            <a:r>
              <a:rPr lang="en-US" sz="1400" b="0" dirty="0"/>
              <a:t>dead2.Demo();</a:t>
            </a:r>
          </a:p>
          <a:p>
            <a:pPr marL="0" indent="0">
              <a:buNone/>
            </a:pPr>
            <a:r>
              <a:rPr lang="en-US" sz="1400" b="0" dirty="0"/>
              <a:t>}</a:t>
            </a:r>
          </a:p>
          <a:p>
            <a:pPr marL="0" indent="0">
              <a:buNone/>
            </a:pPr>
            <a:r>
              <a:rPr lang="en-US" sz="1400" b="0" dirty="0"/>
              <a:t>}</a:t>
            </a:r>
          </a:p>
        </p:txBody>
      </p:sp>
    </p:spTree>
    <p:extLst>
      <p:ext uri="{BB962C8B-B14F-4D97-AF65-F5344CB8AC3E}">
        <p14:creationId xmlns:p14="http://schemas.microsoft.com/office/powerpoint/2010/main" val="183977477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p:txBody>
          <a:bodyPr/>
          <a:lstStyle/>
          <a:p>
            <a:r>
              <a:rPr lang="en-US" dirty="0"/>
              <a:t>Reentrancy</a:t>
            </a:r>
            <a:endParaRPr lang="en-US" altLang="en-US" b="1" dirty="0">
              <a:solidFill>
                <a:srgbClr val="161645"/>
              </a:solidFill>
              <a:latin typeface="Arial"/>
              <a:cs typeface="Arial"/>
            </a:endParaRPr>
          </a:p>
        </p:txBody>
      </p:sp>
      <p:sp>
        <p:nvSpPr>
          <p:cNvPr id="2" name="Content Placeholder 1">
            <a:extLst>
              <a:ext uri="{FF2B5EF4-FFF2-40B4-BE49-F238E27FC236}">
                <a16:creationId xmlns:a16="http://schemas.microsoft.com/office/drawing/2014/main" id="{ECAFAFEE-6C6B-48DD-AD70-198956CE71E9}"/>
              </a:ext>
            </a:extLst>
          </p:cNvPr>
          <p:cNvSpPr>
            <a:spLocks noGrp="1"/>
          </p:cNvSpPr>
          <p:nvPr>
            <p:ph idx="1"/>
          </p:nvPr>
        </p:nvSpPr>
        <p:spPr>
          <a:xfrm>
            <a:off x="457200" y="1447800"/>
            <a:ext cx="8382000" cy="5562600"/>
          </a:xfrm>
        </p:spPr>
        <p:txBody>
          <a:bodyPr/>
          <a:lstStyle/>
          <a:p>
            <a:r>
              <a:rPr lang="en-US" sz="2400" b="0" dirty="0"/>
              <a:t>A thread-safe method is sometimes called </a:t>
            </a:r>
            <a:r>
              <a:rPr lang="en-US" sz="2400" b="0" i="1" dirty="0"/>
              <a:t>reentrant</a:t>
            </a:r>
            <a:r>
              <a:rPr lang="en-US" sz="2400" b="0" dirty="0"/>
              <a:t>, because it can be preempted part way through its execution, and then called again on another thread.</a:t>
            </a:r>
            <a:endParaRPr lang="en-US" sz="1200" b="0" dirty="0"/>
          </a:p>
          <a:p>
            <a:pPr lvl="0"/>
            <a:r>
              <a:rPr lang="en-US" sz="2400" b="0" dirty="0"/>
              <a:t>It is done by adding a parameter to synchronization.</a:t>
            </a:r>
          </a:p>
          <a:p>
            <a:pPr marL="400050" lvl="1" indent="0">
              <a:buNone/>
            </a:pPr>
            <a:r>
              <a:rPr lang="en-US" sz="1800" b="0" dirty="0"/>
              <a:t>[Synchronization(true)]</a:t>
            </a:r>
          </a:p>
          <a:p>
            <a:r>
              <a:rPr lang="en-US" sz="2400" b="0" dirty="0"/>
              <a:t>Considered as dangerous as it unleash the very complications of multithreading one is trying to avoid in the first place.</a:t>
            </a:r>
          </a:p>
        </p:txBody>
      </p:sp>
    </p:spTree>
    <p:extLst>
      <p:ext uri="{BB962C8B-B14F-4D97-AF65-F5344CB8AC3E}">
        <p14:creationId xmlns:p14="http://schemas.microsoft.com/office/powerpoint/2010/main" val="108157736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p:txBody>
          <a:bodyPr/>
          <a:lstStyle/>
          <a:p>
            <a:r>
              <a:rPr lang="en-US" altLang="en-US" dirty="0"/>
              <a:t>Non-Blocking Synchronization Constructs*</a:t>
            </a:r>
            <a:endParaRPr lang="en-US" altLang="en-US" b="1" dirty="0">
              <a:solidFill>
                <a:srgbClr val="161645"/>
              </a:solidFill>
              <a:latin typeface="Arial"/>
              <a:cs typeface="Arial"/>
            </a:endParaRPr>
          </a:p>
        </p:txBody>
      </p:sp>
      <p:graphicFrame>
        <p:nvGraphicFramePr>
          <p:cNvPr id="2" name="Table 1">
            <a:extLst>
              <a:ext uri="{FF2B5EF4-FFF2-40B4-BE49-F238E27FC236}">
                <a16:creationId xmlns:a16="http://schemas.microsoft.com/office/drawing/2014/main" id="{DFA543CB-E33A-4218-AA67-47EEA70D5BDA}"/>
              </a:ext>
            </a:extLst>
          </p:cNvPr>
          <p:cNvGraphicFramePr>
            <a:graphicFrameLocks noGrp="1"/>
          </p:cNvGraphicFramePr>
          <p:nvPr/>
        </p:nvGraphicFramePr>
        <p:xfrm>
          <a:off x="457200" y="1676400"/>
          <a:ext cx="7848601" cy="19202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3545699385"/>
                    </a:ext>
                  </a:extLst>
                </a:gridCol>
                <a:gridCol w="3657600">
                  <a:extLst>
                    <a:ext uri="{9D8B030D-6E8A-4147-A177-3AD203B41FA5}">
                      <a16:colId xmlns:a16="http://schemas.microsoft.com/office/drawing/2014/main" val="2689274034"/>
                    </a:ext>
                  </a:extLst>
                </a:gridCol>
                <a:gridCol w="1143000">
                  <a:extLst>
                    <a:ext uri="{9D8B030D-6E8A-4147-A177-3AD203B41FA5}">
                      <a16:colId xmlns:a16="http://schemas.microsoft.com/office/drawing/2014/main" val="2836971196"/>
                    </a:ext>
                  </a:extLst>
                </a:gridCol>
                <a:gridCol w="1219201">
                  <a:extLst>
                    <a:ext uri="{9D8B030D-6E8A-4147-A177-3AD203B41FA5}">
                      <a16:colId xmlns:a16="http://schemas.microsoft.com/office/drawing/2014/main" val="3492159485"/>
                    </a:ext>
                  </a:extLst>
                </a:gridCol>
              </a:tblGrid>
              <a:tr h="370840">
                <a:tc>
                  <a:txBody>
                    <a:bodyPr/>
                    <a:lstStyle/>
                    <a:p>
                      <a:r>
                        <a:rPr lang="en-US" sz="1800" b="1" i="0" u="none" strike="noStrike" kern="1200" baseline="0" dirty="0">
                          <a:solidFill>
                            <a:schemeClr val="lt1"/>
                          </a:solidFill>
                          <a:latin typeface="+mn-lt"/>
                          <a:ea typeface="+mn-ea"/>
                          <a:cs typeface="+mn-cs"/>
                        </a:rPr>
                        <a:t>Construct</a:t>
                      </a:r>
                      <a:endParaRPr lang="en-US" dirty="0"/>
                    </a:p>
                  </a:txBody>
                  <a:tcPr/>
                </a:tc>
                <a:tc>
                  <a:txBody>
                    <a:bodyPr/>
                    <a:lstStyle/>
                    <a:p>
                      <a:r>
                        <a:rPr lang="en-US" sz="1800" b="1" i="0" u="none" strike="noStrike" kern="1200" baseline="0" dirty="0">
                          <a:solidFill>
                            <a:schemeClr val="lt1"/>
                          </a:solidFill>
                          <a:latin typeface="+mn-lt"/>
                          <a:ea typeface="+mn-ea"/>
                          <a:cs typeface="+mn-cs"/>
                        </a:rPr>
                        <a:t>Purpose</a:t>
                      </a:r>
                      <a:endParaRPr lang="en-US" dirty="0"/>
                    </a:p>
                  </a:txBody>
                  <a:tcPr/>
                </a:tc>
                <a:tc>
                  <a:txBody>
                    <a:bodyPr/>
                    <a:lstStyle/>
                    <a:p>
                      <a:r>
                        <a:rPr lang="en-US" sz="1800" b="1" i="0" u="none" strike="noStrike" kern="1200" baseline="0" dirty="0">
                          <a:solidFill>
                            <a:schemeClr val="lt1"/>
                          </a:solidFill>
                          <a:latin typeface="+mn-lt"/>
                          <a:ea typeface="+mn-ea"/>
                          <a:cs typeface="+mn-cs"/>
                        </a:rPr>
                        <a:t>Cross-</a:t>
                      </a:r>
                    </a:p>
                    <a:p>
                      <a:r>
                        <a:rPr lang="en-US" sz="1800" b="1" i="0" u="none" strike="noStrike" kern="1200" baseline="0" dirty="0">
                          <a:solidFill>
                            <a:schemeClr val="lt1"/>
                          </a:solidFill>
                          <a:latin typeface="+mn-lt"/>
                          <a:ea typeface="+mn-ea"/>
                          <a:cs typeface="+mn-cs"/>
                        </a:rPr>
                        <a:t>Process?</a:t>
                      </a:r>
                      <a:endParaRPr lang="en-US" dirty="0"/>
                    </a:p>
                  </a:txBody>
                  <a:tcPr/>
                </a:tc>
                <a:tc>
                  <a:txBody>
                    <a:bodyPr/>
                    <a:lstStyle/>
                    <a:p>
                      <a:r>
                        <a:rPr lang="en-US" sz="1800" b="1" i="0" u="none" strike="noStrike" kern="1200" baseline="0" dirty="0">
                          <a:solidFill>
                            <a:schemeClr val="lt1"/>
                          </a:solidFill>
                          <a:latin typeface="+mn-lt"/>
                          <a:ea typeface="+mn-ea"/>
                          <a:cs typeface="+mn-cs"/>
                        </a:rPr>
                        <a:t>Speed</a:t>
                      </a:r>
                      <a:endParaRPr lang="en-US" dirty="0"/>
                    </a:p>
                  </a:txBody>
                  <a:tcPr/>
                </a:tc>
                <a:extLst>
                  <a:ext uri="{0D108BD9-81ED-4DB2-BD59-A6C34878D82A}">
                    <a16:rowId xmlns:a16="http://schemas.microsoft.com/office/drawing/2014/main" val="306158076"/>
                  </a:ext>
                </a:extLst>
              </a:tr>
              <a:tr h="370840">
                <a:tc>
                  <a:txBody>
                    <a:bodyPr/>
                    <a:lstStyle/>
                    <a:p>
                      <a:r>
                        <a:rPr lang="en-US" sz="1800" b="0" i="0" u="none" strike="noStrike" kern="1200" baseline="0" dirty="0">
                          <a:solidFill>
                            <a:schemeClr val="dk1"/>
                          </a:solidFill>
                          <a:latin typeface="+mn-lt"/>
                          <a:ea typeface="+mn-ea"/>
                          <a:cs typeface="+mn-cs"/>
                        </a:rPr>
                        <a:t>Interlocked*</a:t>
                      </a:r>
                      <a:endParaRPr lang="en-US" dirty="0"/>
                    </a:p>
                  </a:txBody>
                  <a:tcPr/>
                </a:tc>
                <a:tc>
                  <a:txBody>
                    <a:bodyPr/>
                    <a:lstStyle/>
                    <a:p>
                      <a:r>
                        <a:rPr lang="en-US" sz="1800" b="0" i="0" u="none" strike="noStrike" kern="1200" baseline="0" dirty="0">
                          <a:solidFill>
                            <a:schemeClr val="dk1"/>
                          </a:solidFill>
                          <a:latin typeface="+mn-lt"/>
                          <a:ea typeface="+mn-ea"/>
                          <a:cs typeface="+mn-cs"/>
                        </a:rPr>
                        <a:t>To perform simple non-blocking atomic operations.</a:t>
                      </a:r>
                      <a:endParaRPr lang="en-US" dirty="0"/>
                    </a:p>
                  </a:txBody>
                  <a:tcPr/>
                </a:tc>
                <a:tc>
                  <a:txBody>
                    <a:bodyPr/>
                    <a:lstStyle/>
                    <a:p>
                      <a:r>
                        <a:rPr lang="en-US" sz="1800" b="0" i="0" u="none" strike="noStrike" kern="1200" baseline="0" dirty="0">
                          <a:solidFill>
                            <a:schemeClr val="dk1"/>
                          </a:solidFill>
                          <a:latin typeface="+mn-lt"/>
                          <a:ea typeface="+mn-ea"/>
                          <a:cs typeface="+mn-cs"/>
                        </a:rPr>
                        <a:t>Yes</a:t>
                      </a:r>
                      <a:endParaRPr lang="en-US" dirty="0"/>
                    </a:p>
                  </a:txBody>
                  <a:tcPr/>
                </a:tc>
                <a:tc>
                  <a:txBody>
                    <a:bodyPr/>
                    <a:lstStyle/>
                    <a:p>
                      <a:r>
                        <a:rPr lang="en-US" sz="1800" b="0" i="0" u="none" strike="noStrike" kern="1200" baseline="0" dirty="0">
                          <a:solidFill>
                            <a:schemeClr val="dk1"/>
                          </a:solidFill>
                          <a:latin typeface="+mn-lt"/>
                          <a:ea typeface="+mn-ea"/>
                          <a:cs typeface="+mn-cs"/>
                        </a:rPr>
                        <a:t>moderate</a:t>
                      </a:r>
                      <a:endParaRPr lang="en-US" dirty="0"/>
                    </a:p>
                  </a:txBody>
                  <a:tcPr/>
                </a:tc>
                <a:extLst>
                  <a:ext uri="{0D108BD9-81ED-4DB2-BD59-A6C34878D82A}">
                    <a16:rowId xmlns:a16="http://schemas.microsoft.com/office/drawing/2014/main" val="190864356"/>
                  </a:ext>
                </a:extLst>
              </a:tr>
              <a:tr h="370840">
                <a:tc>
                  <a:txBody>
                    <a:bodyPr/>
                    <a:lstStyle/>
                    <a:p>
                      <a:r>
                        <a:rPr lang="en-US" sz="1800" b="0" i="0" u="none" strike="noStrike" kern="1200" baseline="0" dirty="0">
                          <a:solidFill>
                            <a:schemeClr val="dk1"/>
                          </a:solidFill>
                          <a:latin typeface="+mn-lt"/>
                          <a:ea typeface="+mn-ea"/>
                          <a:cs typeface="+mn-cs"/>
                        </a:rPr>
                        <a:t>volatile*</a:t>
                      </a:r>
                      <a:endParaRPr lang="en-US" dirty="0"/>
                    </a:p>
                  </a:txBody>
                  <a:tcPr/>
                </a:tc>
                <a:tc>
                  <a:txBody>
                    <a:bodyPr/>
                    <a:lstStyle/>
                    <a:p>
                      <a:r>
                        <a:rPr lang="en-US" sz="1800" b="0" i="0" u="none" strike="noStrike" kern="1200" baseline="0" dirty="0">
                          <a:solidFill>
                            <a:schemeClr val="dk1"/>
                          </a:solidFill>
                          <a:latin typeface="+mn-lt"/>
                          <a:ea typeface="+mn-ea"/>
                          <a:cs typeface="+mn-cs"/>
                        </a:rPr>
                        <a:t>To allow safe non-blocking access to individual fields outside of a lock.</a:t>
                      </a:r>
                      <a:endParaRPr lang="en-US" dirty="0"/>
                    </a:p>
                  </a:txBody>
                  <a:tcPr/>
                </a:tc>
                <a:tc>
                  <a:txBody>
                    <a:bodyPr/>
                    <a:lstStyle/>
                    <a:p>
                      <a:r>
                        <a:rPr lang="en-US" dirty="0"/>
                        <a:t>yes</a:t>
                      </a:r>
                    </a:p>
                  </a:txBody>
                  <a:tcPr/>
                </a:tc>
                <a:tc>
                  <a:txBody>
                    <a:bodyPr/>
                    <a:lstStyle/>
                    <a:p>
                      <a:r>
                        <a:rPr lang="en-US" sz="1800" b="0" i="0" u="none" strike="noStrike" kern="1200" baseline="0" dirty="0">
                          <a:solidFill>
                            <a:schemeClr val="dk1"/>
                          </a:solidFill>
                          <a:latin typeface="+mn-lt"/>
                          <a:ea typeface="+mn-ea"/>
                          <a:cs typeface="+mn-cs"/>
                        </a:rPr>
                        <a:t>moderate</a:t>
                      </a:r>
                      <a:endParaRPr lang="en-US" dirty="0"/>
                    </a:p>
                  </a:txBody>
                  <a:tcPr/>
                </a:tc>
                <a:extLst>
                  <a:ext uri="{0D108BD9-81ED-4DB2-BD59-A6C34878D82A}">
                    <a16:rowId xmlns:a16="http://schemas.microsoft.com/office/drawing/2014/main" val="2280195930"/>
                  </a:ext>
                </a:extLst>
              </a:tr>
            </a:tbl>
          </a:graphicData>
        </a:graphic>
      </p:graphicFrame>
      <p:sp>
        <p:nvSpPr>
          <p:cNvPr id="3" name="TextBox 2">
            <a:extLst>
              <a:ext uri="{FF2B5EF4-FFF2-40B4-BE49-F238E27FC236}">
                <a16:creationId xmlns:a16="http://schemas.microsoft.com/office/drawing/2014/main" id="{1C2CB65C-D0EB-4402-8C21-463E6B8562F7}"/>
              </a:ext>
            </a:extLst>
          </p:cNvPr>
          <p:cNvSpPr txBox="1"/>
          <p:nvPr/>
        </p:nvSpPr>
        <p:spPr>
          <a:xfrm>
            <a:off x="457200" y="4046649"/>
            <a:ext cx="7772400" cy="369332"/>
          </a:xfrm>
          <a:prstGeom prst="rect">
            <a:avLst/>
          </a:prstGeom>
          <a:noFill/>
        </p:spPr>
        <p:txBody>
          <a:bodyPr wrap="square" rtlCol="0">
            <a:spAutoFit/>
          </a:bodyPr>
          <a:lstStyle/>
          <a:p>
            <a:r>
              <a:rPr lang="en-US" sz="1800" dirty="0">
                <a:solidFill>
                  <a:schemeClr val="accent6">
                    <a:lumMod val="50000"/>
                  </a:schemeClr>
                </a:solidFill>
              </a:rPr>
              <a:t>Note: *Assume share memory </a:t>
            </a:r>
          </a:p>
        </p:txBody>
      </p:sp>
    </p:spTree>
    <p:extLst>
      <p:ext uri="{BB962C8B-B14F-4D97-AF65-F5344CB8AC3E}">
        <p14:creationId xmlns:p14="http://schemas.microsoft.com/office/powerpoint/2010/main" val="211110207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p:txBody>
          <a:bodyPr/>
          <a:lstStyle/>
          <a:p>
            <a:r>
              <a:rPr lang="en-US" dirty="0"/>
              <a:t>Atomicity and Interlocked</a:t>
            </a:r>
            <a:endParaRPr lang="en-US" altLang="en-US" b="1" dirty="0">
              <a:solidFill>
                <a:srgbClr val="161645"/>
              </a:solidFill>
              <a:latin typeface="Arial"/>
              <a:cs typeface="Arial"/>
            </a:endParaRPr>
          </a:p>
        </p:txBody>
      </p:sp>
      <p:sp>
        <p:nvSpPr>
          <p:cNvPr id="6" name="Content Placeholder 1">
            <a:extLst>
              <a:ext uri="{FF2B5EF4-FFF2-40B4-BE49-F238E27FC236}">
                <a16:creationId xmlns:a16="http://schemas.microsoft.com/office/drawing/2014/main" id="{0987AFD2-463B-4C9B-A380-5486F39F7746}"/>
              </a:ext>
            </a:extLst>
          </p:cNvPr>
          <p:cNvSpPr>
            <a:spLocks noGrp="1"/>
          </p:cNvSpPr>
          <p:nvPr>
            <p:ph idx="1"/>
          </p:nvPr>
        </p:nvSpPr>
        <p:spPr>
          <a:xfrm>
            <a:off x="462116" y="1447800"/>
            <a:ext cx="8382000" cy="5562600"/>
          </a:xfrm>
        </p:spPr>
        <p:txBody>
          <a:bodyPr/>
          <a:lstStyle/>
          <a:p>
            <a:pPr marL="0" indent="0">
              <a:buNone/>
            </a:pPr>
            <a:r>
              <a:rPr lang="en-US" sz="1400" b="0" dirty="0"/>
              <a:t>class Program {</a:t>
            </a:r>
          </a:p>
          <a:p>
            <a:pPr marL="0" indent="0">
              <a:buNone/>
            </a:pPr>
            <a:r>
              <a:rPr lang="en-US" sz="1400" b="0" dirty="0"/>
              <a:t>static long sum;</a:t>
            </a:r>
          </a:p>
          <a:p>
            <a:pPr marL="0" indent="0">
              <a:buNone/>
            </a:pPr>
            <a:r>
              <a:rPr lang="en-US" sz="1400" b="0" dirty="0"/>
              <a:t>static void Main() { </a:t>
            </a:r>
          </a:p>
          <a:p>
            <a:pPr marL="0" indent="0">
              <a:buNone/>
            </a:pPr>
            <a:r>
              <a:rPr lang="en-US" sz="1400" b="0" dirty="0"/>
              <a:t>    // Simple increment/decrement operations:</a:t>
            </a:r>
          </a:p>
          <a:p>
            <a:pPr marL="0" indent="0">
              <a:buNone/>
            </a:pPr>
            <a:r>
              <a:rPr lang="en-US" sz="1400" b="0" dirty="0"/>
              <a:t>    </a:t>
            </a:r>
            <a:r>
              <a:rPr lang="en-US" sz="1400" b="0" dirty="0" err="1"/>
              <a:t>Interlocked.Increment</a:t>
            </a:r>
            <a:r>
              <a:rPr lang="en-US" sz="1400" b="0" dirty="0"/>
              <a:t> (ref sum); // 1</a:t>
            </a:r>
          </a:p>
          <a:p>
            <a:pPr marL="0" indent="0">
              <a:buNone/>
            </a:pPr>
            <a:r>
              <a:rPr lang="en-US" sz="1400" b="0" dirty="0"/>
              <a:t>    </a:t>
            </a:r>
            <a:r>
              <a:rPr lang="en-US" sz="1400" b="0" dirty="0" err="1"/>
              <a:t>Interlocked.Decrement</a:t>
            </a:r>
            <a:r>
              <a:rPr lang="en-US" sz="1400" b="0" dirty="0"/>
              <a:t> (ref sum); // 0</a:t>
            </a:r>
          </a:p>
          <a:p>
            <a:pPr marL="0" indent="0">
              <a:buNone/>
            </a:pPr>
            <a:r>
              <a:rPr lang="en-US" sz="1400" b="0" dirty="0"/>
              <a:t>    // Add/subtract a value:</a:t>
            </a:r>
          </a:p>
          <a:p>
            <a:pPr marL="0" indent="0">
              <a:buNone/>
            </a:pPr>
            <a:r>
              <a:rPr lang="en-US" sz="1400" b="0" dirty="0"/>
              <a:t>    </a:t>
            </a:r>
            <a:r>
              <a:rPr lang="en-US" sz="1400" b="0" dirty="0" err="1"/>
              <a:t>Interlocked.Add</a:t>
            </a:r>
            <a:r>
              <a:rPr lang="en-US" sz="1400" b="0" dirty="0"/>
              <a:t> (ref sum, 3); // 3</a:t>
            </a:r>
          </a:p>
          <a:p>
            <a:pPr marL="0" indent="0">
              <a:buNone/>
            </a:pPr>
            <a:r>
              <a:rPr lang="en-US" sz="1400" b="0" dirty="0"/>
              <a:t>    // Read a 64-bit field:</a:t>
            </a:r>
          </a:p>
          <a:p>
            <a:pPr marL="0" indent="0">
              <a:buNone/>
            </a:pPr>
            <a:r>
              <a:rPr lang="en-US" sz="1400" b="0" dirty="0"/>
              <a:t>    </a:t>
            </a:r>
            <a:r>
              <a:rPr lang="en-US" sz="1400" b="0" dirty="0" err="1"/>
              <a:t>Console.WriteLine</a:t>
            </a:r>
            <a:r>
              <a:rPr lang="en-US" sz="1400" b="0" dirty="0"/>
              <a:t> (</a:t>
            </a:r>
            <a:r>
              <a:rPr lang="en-US" sz="1400" b="0" dirty="0" err="1"/>
              <a:t>Interlocked.Read</a:t>
            </a:r>
            <a:r>
              <a:rPr lang="en-US" sz="1400" b="0" dirty="0"/>
              <a:t> (ref sum)); // 3</a:t>
            </a:r>
          </a:p>
          <a:p>
            <a:pPr marL="0" indent="0">
              <a:buNone/>
            </a:pPr>
            <a:r>
              <a:rPr lang="en-US" sz="1400" b="0" dirty="0"/>
              <a:t>    // Write a 64-bit field while reading previous value:</a:t>
            </a:r>
          </a:p>
          <a:p>
            <a:pPr marL="0" indent="0">
              <a:buNone/>
            </a:pPr>
            <a:r>
              <a:rPr lang="en-US" sz="1400" b="0" dirty="0"/>
              <a:t>    // (This prints "3" while updating sum to 10)</a:t>
            </a:r>
          </a:p>
          <a:p>
            <a:pPr marL="0" indent="0">
              <a:buNone/>
            </a:pPr>
            <a:r>
              <a:rPr lang="en-US" sz="1400" b="0" dirty="0"/>
              <a:t>    </a:t>
            </a:r>
            <a:r>
              <a:rPr lang="en-US" sz="1400" b="0" dirty="0" err="1"/>
              <a:t>Console.WriteLine</a:t>
            </a:r>
            <a:r>
              <a:rPr lang="en-US" sz="1400" b="0" dirty="0"/>
              <a:t> (</a:t>
            </a:r>
            <a:r>
              <a:rPr lang="en-US" sz="1400" b="0" dirty="0" err="1"/>
              <a:t>Interlocked.Exchange</a:t>
            </a:r>
            <a:r>
              <a:rPr lang="en-US" sz="1400" b="0" dirty="0"/>
              <a:t> (ref sum, 10)); // 10</a:t>
            </a:r>
          </a:p>
          <a:p>
            <a:pPr marL="0" indent="0">
              <a:buNone/>
            </a:pPr>
            <a:r>
              <a:rPr lang="en-US" sz="1400" b="0" dirty="0"/>
              <a:t>    // Update a field only if it matches a certain value (10):</a:t>
            </a:r>
          </a:p>
          <a:p>
            <a:pPr marL="0" indent="0">
              <a:buNone/>
            </a:pPr>
            <a:r>
              <a:rPr lang="en-US" sz="1400" b="0" dirty="0"/>
              <a:t>    </a:t>
            </a:r>
            <a:r>
              <a:rPr lang="en-US" sz="1400" b="0" dirty="0" err="1"/>
              <a:t>Interlocked.CompareExchange</a:t>
            </a:r>
            <a:r>
              <a:rPr lang="en-US" sz="1400" b="0" dirty="0"/>
              <a:t> (ref sum, 123, 10); // 123</a:t>
            </a:r>
          </a:p>
          <a:p>
            <a:pPr marL="0" indent="0">
              <a:buNone/>
            </a:pPr>
            <a:r>
              <a:rPr lang="en-US" sz="1400" b="0" dirty="0"/>
              <a:t>    }</a:t>
            </a:r>
          </a:p>
          <a:p>
            <a:pPr marL="0" indent="0">
              <a:buNone/>
            </a:pPr>
            <a:r>
              <a:rPr lang="en-US" sz="1400" b="0" dirty="0"/>
              <a:t>}</a:t>
            </a:r>
          </a:p>
        </p:txBody>
      </p:sp>
    </p:spTree>
    <p:extLst>
      <p:ext uri="{BB962C8B-B14F-4D97-AF65-F5344CB8AC3E}">
        <p14:creationId xmlns:p14="http://schemas.microsoft.com/office/powerpoint/2010/main" val="429124852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p:txBody>
          <a:bodyPr/>
          <a:lstStyle/>
          <a:p>
            <a:r>
              <a:rPr lang="en-US" dirty="0"/>
              <a:t>Volatile Variables</a:t>
            </a:r>
            <a:endParaRPr lang="en-US" altLang="en-US" b="1" dirty="0">
              <a:solidFill>
                <a:srgbClr val="161645"/>
              </a:solidFill>
              <a:latin typeface="Arial"/>
              <a:cs typeface="Arial"/>
            </a:endParaRPr>
          </a:p>
        </p:txBody>
      </p:sp>
      <p:sp>
        <p:nvSpPr>
          <p:cNvPr id="4" name="Content Placeholder 3">
            <a:extLst>
              <a:ext uri="{FF2B5EF4-FFF2-40B4-BE49-F238E27FC236}">
                <a16:creationId xmlns:a16="http://schemas.microsoft.com/office/drawing/2014/main" id="{98C80422-75B0-4D77-A4A0-91F808157421}"/>
              </a:ext>
            </a:extLst>
          </p:cNvPr>
          <p:cNvSpPr>
            <a:spLocks noGrp="1"/>
          </p:cNvSpPr>
          <p:nvPr>
            <p:ph idx="1"/>
          </p:nvPr>
        </p:nvSpPr>
        <p:spPr>
          <a:xfrm>
            <a:off x="457200" y="1600200"/>
            <a:ext cx="8226425" cy="5029200"/>
          </a:xfrm>
        </p:spPr>
        <p:txBody>
          <a:bodyPr/>
          <a:lstStyle/>
          <a:p>
            <a:pPr marL="0" indent="0">
              <a:buNone/>
            </a:pPr>
            <a:r>
              <a:rPr lang="en-US" sz="1600" b="0" dirty="0"/>
              <a:t>On a multi-processor machine, if the thread scheduler assigns the two threads different CPUs. The variable can be cached in CPU registers to improve performance, with a potential delay before their updated values are written back to memory. And when the CPU registers are written back to memory, it’s not necessarily in the order they were originally updated.</a:t>
            </a:r>
          </a:p>
          <a:p>
            <a:pPr marL="0" indent="0">
              <a:buNone/>
            </a:pPr>
            <a:r>
              <a:rPr lang="en-US" sz="1600" b="0" dirty="0"/>
              <a:t>This caching can be resolved by </a:t>
            </a:r>
            <a:r>
              <a:rPr lang="en-US" sz="1600" b="0" dirty="0" err="1"/>
              <a:t>Thread.VolatileRead</a:t>
            </a:r>
            <a:r>
              <a:rPr lang="en-US" sz="1600" b="0" dirty="0"/>
              <a:t> and </a:t>
            </a:r>
            <a:r>
              <a:rPr lang="en-US" sz="1600" b="0" dirty="0" err="1"/>
              <a:t>Thread.VolatileWrite</a:t>
            </a:r>
            <a:r>
              <a:rPr lang="en-US" sz="1600" b="0" dirty="0"/>
              <a:t> to read and write to the fields. </a:t>
            </a:r>
            <a:r>
              <a:rPr lang="en-US" sz="1600" b="0" dirty="0" err="1"/>
              <a:t>VolatileRead</a:t>
            </a:r>
            <a:r>
              <a:rPr lang="en-US" sz="1600" b="0" dirty="0"/>
              <a:t> means “read the latest value”;  </a:t>
            </a:r>
            <a:r>
              <a:rPr lang="en-US" sz="1600" b="0" dirty="0" err="1"/>
              <a:t>VolatileWrite</a:t>
            </a:r>
            <a:r>
              <a:rPr lang="en-US" sz="1600" b="0" dirty="0"/>
              <a:t> means “write immediately to memory”. The same functionality can be achieved more  elegantly by declaring the field with the volatile modifier:</a:t>
            </a:r>
          </a:p>
          <a:p>
            <a:pPr marL="0" indent="0">
              <a:buNone/>
            </a:pPr>
            <a:r>
              <a:rPr lang="en-US" sz="1600" b="0" dirty="0">
                <a:solidFill>
                  <a:schemeClr val="tx1">
                    <a:lumMod val="60000"/>
                    <a:lumOff val="40000"/>
                  </a:schemeClr>
                </a:solidFill>
              </a:rPr>
              <a:t>class </a:t>
            </a:r>
            <a:r>
              <a:rPr lang="en-US" sz="1600" b="0" dirty="0" err="1">
                <a:solidFill>
                  <a:schemeClr val="tx1">
                    <a:lumMod val="60000"/>
                    <a:lumOff val="40000"/>
                  </a:schemeClr>
                </a:solidFill>
              </a:rPr>
              <a:t>ThreadSafe</a:t>
            </a:r>
            <a:r>
              <a:rPr lang="en-US" sz="1600" b="0" dirty="0">
                <a:solidFill>
                  <a:schemeClr val="tx1">
                    <a:lumMod val="60000"/>
                    <a:lumOff val="40000"/>
                  </a:schemeClr>
                </a:solidFill>
              </a:rPr>
              <a:t> {</a:t>
            </a:r>
          </a:p>
          <a:p>
            <a:pPr marL="0" indent="0">
              <a:buNone/>
            </a:pPr>
            <a:r>
              <a:rPr lang="en-US" sz="1600" b="0" dirty="0">
                <a:solidFill>
                  <a:schemeClr val="tx1">
                    <a:lumMod val="60000"/>
                    <a:lumOff val="40000"/>
                  </a:schemeClr>
                </a:solidFill>
              </a:rPr>
              <a:t>// Always use volatile read/write semantics:</a:t>
            </a:r>
          </a:p>
          <a:p>
            <a:pPr marL="0" indent="0">
              <a:buNone/>
            </a:pPr>
            <a:r>
              <a:rPr lang="en-US" sz="1600" b="0" dirty="0">
                <a:solidFill>
                  <a:schemeClr val="tx1">
                    <a:lumMod val="60000"/>
                    <a:lumOff val="40000"/>
                  </a:schemeClr>
                </a:solidFill>
              </a:rPr>
              <a:t>volatile static bool </a:t>
            </a:r>
            <a:r>
              <a:rPr lang="en-US" sz="1600" b="0" dirty="0" err="1">
                <a:solidFill>
                  <a:schemeClr val="tx1">
                    <a:lumMod val="60000"/>
                    <a:lumOff val="40000"/>
                  </a:schemeClr>
                </a:solidFill>
              </a:rPr>
              <a:t>endIsNigh</a:t>
            </a:r>
            <a:r>
              <a:rPr lang="en-US" sz="1600" b="0" dirty="0">
                <a:solidFill>
                  <a:schemeClr val="tx1">
                    <a:lumMod val="60000"/>
                    <a:lumOff val="40000"/>
                  </a:schemeClr>
                </a:solidFill>
              </a:rPr>
              <a:t>, repented;</a:t>
            </a:r>
          </a:p>
          <a:p>
            <a:pPr marL="0" indent="0">
              <a:buNone/>
            </a:pPr>
            <a:r>
              <a:rPr lang="en-US" sz="1600" b="0" dirty="0">
                <a:solidFill>
                  <a:schemeClr val="tx1">
                    <a:lumMod val="60000"/>
                    <a:lumOff val="40000"/>
                  </a:schemeClr>
                </a:solidFill>
              </a:rPr>
              <a:t>...</a:t>
            </a:r>
          </a:p>
          <a:p>
            <a:pPr marL="0" indent="0">
              <a:buNone/>
            </a:pPr>
            <a:r>
              <a:rPr lang="en-US" sz="1600" b="0" dirty="0"/>
              <a:t>Volatility is relevant only to primitive integral (and unsafe pointer) types – other types are not cached  in CPU registers and cannot be declared with the volatile keyword.</a:t>
            </a:r>
          </a:p>
          <a:p>
            <a:pPr marL="0" indent="0">
              <a:buNone/>
            </a:pPr>
            <a:r>
              <a:rPr lang="en-US" sz="1600" b="0" dirty="0"/>
              <a:t>If you use lock, then no need to declare volatile.</a:t>
            </a:r>
            <a:endParaRPr lang="en-US" sz="1600" b="0" dirty="0">
              <a:solidFill>
                <a:schemeClr val="tx1">
                  <a:lumMod val="60000"/>
                  <a:lumOff val="40000"/>
                </a:schemeClr>
              </a:solidFill>
            </a:endParaRPr>
          </a:p>
        </p:txBody>
      </p:sp>
    </p:spTree>
    <p:extLst>
      <p:ext uri="{BB962C8B-B14F-4D97-AF65-F5344CB8AC3E}">
        <p14:creationId xmlns:p14="http://schemas.microsoft.com/office/powerpoint/2010/main" val="36895407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36C28E-F87C-49A9-82AE-228A79FE40EA}"/>
              </a:ext>
            </a:extLst>
          </p:cNvPr>
          <p:cNvSpPr>
            <a:spLocks noGrp="1"/>
          </p:cNvSpPr>
          <p:nvPr>
            <p:ph type="title"/>
          </p:nvPr>
        </p:nvSpPr>
        <p:spPr/>
        <p:txBody>
          <a:bodyPr/>
          <a:lstStyle/>
          <a:p>
            <a:r>
              <a:rPr lang="en-US" dirty="0"/>
              <a:t>Monitor</a:t>
            </a:r>
          </a:p>
        </p:txBody>
      </p:sp>
    </p:spTree>
    <p:extLst>
      <p:ext uri="{BB962C8B-B14F-4D97-AF65-F5344CB8AC3E}">
        <p14:creationId xmlns:p14="http://schemas.microsoft.com/office/powerpoint/2010/main" val="3850323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lstStyle/>
          <a:p>
            <a:r>
              <a:rPr lang="en-US" sz="3600" dirty="0"/>
              <a:t>Synchronization Example</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64088" y="1376901"/>
            <a:ext cx="4189413" cy="5181600"/>
          </a:xfrm>
        </p:spPr>
        <p:txBody>
          <a:bodyPr anchor="t">
            <a:normAutofit/>
          </a:bodyPr>
          <a:lstStyle/>
          <a:p>
            <a:pPr marL="0" indent="0">
              <a:buNone/>
            </a:pPr>
            <a:r>
              <a:rPr lang="en-US" sz="1400" dirty="0">
                <a:solidFill>
                  <a:srgbClr val="FFFF00"/>
                </a:solidFill>
              </a:rPr>
              <a:t>public class </a:t>
            </a:r>
            <a:r>
              <a:rPr lang="en-US" sz="1400" dirty="0" err="1">
                <a:solidFill>
                  <a:srgbClr val="FFFF00"/>
                </a:solidFill>
              </a:rPr>
              <a:t>TwoSums</a:t>
            </a:r>
            <a:r>
              <a:rPr lang="en-US" sz="1400" dirty="0">
                <a:solidFill>
                  <a:srgbClr val="FFFF00"/>
                </a:solidFill>
              </a:rPr>
              <a:t> {</a:t>
            </a:r>
          </a:p>
          <a:p>
            <a:pPr marL="0" indent="0">
              <a:buNone/>
            </a:pPr>
            <a:r>
              <a:rPr lang="en-US" sz="1400" dirty="0">
                <a:solidFill>
                  <a:srgbClr val="FFFF00"/>
                </a:solidFill>
              </a:rPr>
              <a:t>    private int sum1 = 0;</a:t>
            </a:r>
          </a:p>
          <a:p>
            <a:pPr marL="0" indent="0">
              <a:buNone/>
            </a:pPr>
            <a:r>
              <a:rPr lang="en-US" sz="1400" dirty="0">
                <a:solidFill>
                  <a:srgbClr val="FFFF00"/>
                </a:solidFill>
              </a:rPr>
              <a:t>    private int sum2 = 0;</a:t>
            </a:r>
          </a:p>
          <a:p>
            <a:pPr marL="0" indent="0">
              <a:buNone/>
            </a:pPr>
            <a:r>
              <a:rPr lang="en-US" sz="1400" dirty="0">
                <a:solidFill>
                  <a:srgbClr val="FFFF00"/>
                </a:solidFill>
              </a:rPr>
              <a:t>    public void add(int val1, int val2){</a:t>
            </a:r>
          </a:p>
          <a:p>
            <a:pPr marL="0" indent="0">
              <a:buNone/>
            </a:pPr>
            <a:r>
              <a:rPr lang="en-US" sz="1400" dirty="0">
                <a:solidFill>
                  <a:srgbClr val="FFFF00"/>
                </a:solidFill>
              </a:rPr>
              <a:t>        synchronized(this){</a:t>
            </a:r>
          </a:p>
          <a:p>
            <a:pPr marL="0" indent="0">
              <a:buNone/>
            </a:pPr>
            <a:r>
              <a:rPr lang="en-US" sz="1400" dirty="0">
                <a:solidFill>
                  <a:srgbClr val="FFFF00"/>
                </a:solidFill>
              </a:rPr>
              <a:t>            this.sum1 += val1;   </a:t>
            </a:r>
          </a:p>
          <a:p>
            <a:pPr marL="0" indent="0">
              <a:buNone/>
            </a:pPr>
            <a:r>
              <a:rPr lang="en-US" sz="1400" dirty="0">
                <a:solidFill>
                  <a:srgbClr val="FFFF00"/>
                </a:solidFill>
              </a:rPr>
              <a:t>            this.sum2 += val2;</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a:t>
            </a:r>
          </a:p>
        </p:txBody>
      </p:sp>
      <p:sp>
        <p:nvSpPr>
          <p:cNvPr id="2" name="Content Placeholder 1">
            <a:extLst>
              <a:ext uri="{FF2B5EF4-FFF2-40B4-BE49-F238E27FC236}">
                <a16:creationId xmlns:a16="http://schemas.microsoft.com/office/drawing/2014/main" id="{BA3A199D-9AA7-4317-8A49-2BB24A55245B}"/>
              </a:ext>
            </a:extLst>
          </p:cNvPr>
          <p:cNvSpPr>
            <a:spLocks noGrp="1"/>
          </p:cNvSpPr>
          <p:nvPr>
            <p:ph sz="half" idx="2"/>
          </p:nvPr>
        </p:nvSpPr>
        <p:spPr>
          <a:xfrm>
            <a:off x="4648200" y="1371600"/>
            <a:ext cx="4191000" cy="5181600"/>
          </a:xfrm>
          <a:noFill/>
          <a:ln>
            <a:noFill/>
          </a:ln>
        </p:spPr>
        <p:txBody>
          <a:bodyPr vert="horz" wrap="square" lIns="90000" tIns="46800" rIns="90000" bIns="46800" numCol="1" anchor="t" anchorCtr="0" compatLnSpc="1">
            <a:prstTxWarp prst="textNoShape">
              <a:avLst/>
            </a:prstTxWarp>
            <a:normAutofit/>
          </a:bodyPr>
          <a:lstStyle/>
          <a:p>
            <a:pPr marL="0" indent="0">
              <a:buNone/>
            </a:pPr>
            <a:r>
              <a:rPr lang="en-US" sz="1400" dirty="0">
                <a:solidFill>
                  <a:srgbClr val="FFFF00"/>
                </a:solidFill>
              </a:rPr>
              <a:t>public class </a:t>
            </a:r>
            <a:r>
              <a:rPr lang="en-US" sz="1400" dirty="0" err="1">
                <a:solidFill>
                  <a:srgbClr val="FFFF00"/>
                </a:solidFill>
              </a:rPr>
              <a:t>TwoSums</a:t>
            </a:r>
            <a:r>
              <a:rPr lang="en-US" sz="1400" dirty="0">
                <a:solidFill>
                  <a:srgbClr val="FFFF00"/>
                </a:solidFill>
              </a:rPr>
              <a:t> {    </a:t>
            </a:r>
          </a:p>
          <a:p>
            <a:pPr marL="0" indent="0">
              <a:buNone/>
            </a:pPr>
            <a:r>
              <a:rPr lang="en-US" sz="1400" dirty="0">
                <a:solidFill>
                  <a:srgbClr val="FFFF00"/>
                </a:solidFill>
              </a:rPr>
              <a:t>    private int sum1 = 0;</a:t>
            </a:r>
          </a:p>
          <a:p>
            <a:pPr marL="0" indent="0">
              <a:buNone/>
            </a:pPr>
            <a:r>
              <a:rPr lang="en-US" sz="1400" dirty="0">
                <a:solidFill>
                  <a:srgbClr val="FFFF00"/>
                </a:solidFill>
              </a:rPr>
              <a:t>    private int sum2 = 0;</a:t>
            </a:r>
          </a:p>
          <a:p>
            <a:pPr marL="0" indent="0">
              <a:buNone/>
            </a:pPr>
            <a:r>
              <a:rPr lang="en-US" sz="1400" dirty="0">
                <a:solidFill>
                  <a:srgbClr val="FFFF00"/>
                </a:solidFill>
              </a:rPr>
              <a:t>    private Integer sum1Lock = new Integer(1);</a:t>
            </a:r>
          </a:p>
          <a:p>
            <a:pPr marL="0" indent="0">
              <a:buNone/>
            </a:pPr>
            <a:r>
              <a:rPr lang="en-US" sz="1400" dirty="0">
                <a:solidFill>
                  <a:srgbClr val="FFFF00"/>
                </a:solidFill>
              </a:rPr>
              <a:t>    private Integer sum2Lock = new Integer(2);</a:t>
            </a:r>
          </a:p>
          <a:p>
            <a:pPr marL="0" indent="0">
              <a:buNone/>
            </a:pPr>
            <a:r>
              <a:rPr lang="en-US" sz="1400" dirty="0">
                <a:solidFill>
                  <a:srgbClr val="FFFF00"/>
                </a:solidFill>
              </a:rPr>
              <a:t>    public void add(int val1, int val2){</a:t>
            </a:r>
          </a:p>
          <a:p>
            <a:pPr marL="0" indent="0">
              <a:buNone/>
            </a:pPr>
            <a:r>
              <a:rPr lang="en-US" sz="1400" dirty="0">
                <a:solidFill>
                  <a:srgbClr val="FFFF00"/>
                </a:solidFill>
              </a:rPr>
              <a:t>        synchronized(this.sum1Lock){</a:t>
            </a:r>
          </a:p>
          <a:p>
            <a:pPr marL="0" indent="0">
              <a:buNone/>
            </a:pPr>
            <a:r>
              <a:rPr lang="en-US" sz="1400" dirty="0">
                <a:solidFill>
                  <a:srgbClr val="FFFF00"/>
                </a:solidFill>
              </a:rPr>
              <a:t>            this.sum1 += val1;   </a:t>
            </a:r>
          </a:p>
          <a:p>
            <a:pPr marL="0" indent="0">
              <a:buNone/>
            </a:pPr>
            <a:r>
              <a:rPr lang="en-US" sz="1400" dirty="0">
                <a:solidFill>
                  <a:srgbClr val="FFFF00"/>
                </a:solidFill>
              </a:rPr>
              <a:t>        }</a:t>
            </a:r>
          </a:p>
          <a:p>
            <a:pPr marL="0" indent="0">
              <a:buNone/>
            </a:pPr>
            <a:r>
              <a:rPr lang="en-US" sz="1400" dirty="0">
                <a:solidFill>
                  <a:srgbClr val="FFFF00"/>
                </a:solidFill>
              </a:rPr>
              <a:t>        synchronized(this.sum2Lock){</a:t>
            </a:r>
          </a:p>
          <a:p>
            <a:pPr marL="0" indent="0">
              <a:buNone/>
            </a:pPr>
            <a:r>
              <a:rPr lang="en-US" sz="1400" dirty="0">
                <a:solidFill>
                  <a:srgbClr val="FFFF00"/>
                </a:solidFill>
              </a:rPr>
              <a:t>            this.sum2 += val2;</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a:t>
            </a:r>
            <a:endParaRPr lang="en-US" sz="1400" b="0" dirty="0">
              <a:solidFill>
                <a:srgbClr val="FFFF00"/>
              </a:solidFill>
            </a:endParaRPr>
          </a:p>
        </p:txBody>
      </p:sp>
    </p:spTree>
    <p:extLst>
      <p:ext uri="{BB962C8B-B14F-4D97-AF65-F5344CB8AC3E}">
        <p14:creationId xmlns:p14="http://schemas.microsoft.com/office/powerpoint/2010/main" val="63894200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p:txBody>
          <a:bodyPr/>
          <a:lstStyle/>
          <a:p>
            <a:r>
              <a:rPr lang="en-US" dirty="0"/>
              <a:t>Wait and Pulse</a:t>
            </a:r>
            <a:endParaRPr lang="en-US" altLang="en-US" b="1" dirty="0">
              <a:solidFill>
                <a:srgbClr val="161645"/>
              </a:solidFill>
              <a:latin typeface="Arial"/>
              <a:cs typeface="Arial"/>
            </a:endParaRPr>
          </a:p>
        </p:txBody>
      </p:sp>
      <p:sp>
        <p:nvSpPr>
          <p:cNvPr id="2" name="Content Placeholder 1">
            <a:extLst>
              <a:ext uri="{FF2B5EF4-FFF2-40B4-BE49-F238E27FC236}">
                <a16:creationId xmlns:a16="http://schemas.microsoft.com/office/drawing/2014/main" id="{ECAFAFEE-6C6B-48DD-AD70-198956CE71E9}"/>
              </a:ext>
            </a:extLst>
          </p:cNvPr>
          <p:cNvSpPr>
            <a:spLocks noGrp="1"/>
          </p:cNvSpPr>
          <p:nvPr>
            <p:ph idx="1"/>
          </p:nvPr>
        </p:nvSpPr>
        <p:spPr>
          <a:xfrm>
            <a:off x="457200" y="1600200"/>
            <a:ext cx="8382000" cy="5562600"/>
          </a:xfrm>
        </p:spPr>
        <p:txBody>
          <a:bodyPr/>
          <a:lstStyle/>
          <a:p>
            <a:pPr marL="0" indent="0">
              <a:buNone/>
            </a:pPr>
            <a:r>
              <a:rPr lang="en-US" sz="1400" b="0" dirty="0"/>
              <a:t>class X {</a:t>
            </a:r>
          </a:p>
          <a:p>
            <a:pPr marL="0" indent="0">
              <a:buNone/>
            </a:pPr>
            <a:r>
              <a:rPr lang="en-US" sz="1400" b="0" dirty="0"/>
              <a:t>&lt; Blocking Fields ... &gt;</a:t>
            </a:r>
          </a:p>
          <a:p>
            <a:pPr marL="0" indent="0">
              <a:buNone/>
            </a:pPr>
            <a:r>
              <a:rPr lang="en-US" sz="1400" b="0" dirty="0"/>
              <a:t>object locker = new object();</a:t>
            </a:r>
          </a:p>
          <a:p>
            <a:pPr marL="0" indent="0">
              <a:buNone/>
            </a:pPr>
            <a:r>
              <a:rPr lang="en-US" sz="1400" b="0" dirty="0"/>
              <a:t>... </a:t>
            </a:r>
            <a:r>
              <a:rPr lang="en-US" sz="1400" b="0" dirty="0" err="1"/>
              <a:t>SomeMethod</a:t>
            </a:r>
            <a:r>
              <a:rPr lang="en-US" sz="1400" b="0" dirty="0"/>
              <a:t> {</a:t>
            </a:r>
          </a:p>
          <a:p>
            <a:pPr marL="0" indent="0">
              <a:buNone/>
            </a:pPr>
            <a:r>
              <a:rPr lang="en-US" sz="1400" b="0" dirty="0"/>
              <a:t>...</a:t>
            </a:r>
          </a:p>
          <a:p>
            <a:pPr marL="0" indent="0">
              <a:buNone/>
            </a:pPr>
            <a:r>
              <a:rPr lang="en-US" sz="1400" b="0" dirty="0"/>
              <a:t>... whenever I want to BLOCK based on the blocking fields:</a:t>
            </a:r>
          </a:p>
          <a:p>
            <a:pPr marL="0" indent="0">
              <a:buNone/>
            </a:pPr>
            <a:r>
              <a:rPr lang="en-US" sz="1400" b="0" dirty="0"/>
              <a:t>lock (locker)</a:t>
            </a:r>
          </a:p>
          <a:p>
            <a:pPr marL="0" indent="0">
              <a:buNone/>
            </a:pPr>
            <a:r>
              <a:rPr lang="en-US" sz="1400" b="0" dirty="0"/>
              <a:t>while (! blocking fields to my liking )</a:t>
            </a:r>
          </a:p>
          <a:p>
            <a:pPr marL="0" indent="0">
              <a:buNone/>
            </a:pPr>
            <a:r>
              <a:rPr lang="en-US" sz="1400" b="0" dirty="0" err="1"/>
              <a:t>Monitor.Wait</a:t>
            </a:r>
            <a:r>
              <a:rPr lang="en-US" sz="1400" b="0" dirty="0"/>
              <a:t> (locker);</a:t>
            </a:r>
          </a:p>
          <a:p>
            <a:pPr marL="0" indent="0">
              <a:buNone/>
            </a:pPr>
            <a:r>
              <a:rPr lang="en-US" sz="1400" b="0" dirty="0"/>
              <a:t>... whenever I want to ALTER one or more of the blocking fields:</a:t>
            </a:r>
          </a:p>
          <a:p>
            <a:pPr marL="0" indent="0">
              <a:buNone/>
            </a:pPr>
            <a:r>
              <a:rPr lang="en-US" sz="1400" b="0" dirty="0"/>
              <a:t>lock (locker) {</a:t>
            </a:r>
          </a:p>
          <a:p>
            <a:pPr marL="0" indent="0">
              <a:buNone/>
            </a:pPr>
            <a:r>
              <a:rPr lang="en-US" sz="1400" b="0" dirty="0"/>
              <a:t>alter blocking field(s)</a:t>
            </a:r>
          </a:p>
          <a:p>
            <a:pPr marL="0" indent="0">
              <a:buNone/>
            </a:pPr>
            <a:r>
              <a:rPr lang="en-US" sz="1400" b="0" dirty="0" err="1"/>
              <a:t>Monitor.Pulse</a:t>
            </a:r>
            <a:r>
              <a:rPr lang="en-US" sz="1400" b="0" dirty="0"/>
              <a:t> (locker); </a:t>
            </a:r>
          </a:p>
          <a:p>
            <a:pPr marL="0" indent="0">
              <a:buNone/>
            </a:pPr>
            <a:r>
              <a:rPr lang="en-US" sz="1400" b="0" dirty="0"/>
              <a:t>}  } }</a:t>
            </a:r>
          </a:p>
          <a:p>
            <a:pPr marL="0" indent="0">
              <a:buNone/>
            </a:pPr>
            <a:r>
              <a:rPr lang="en-US" sz="1400" b="0" dirty="0"/>
              <a:t>				</a:t>
            </a:r>
            <a:endParaRPr lang="sv-SE" sz="1400" b="0" dirty="0"/>
          </a:p>
        </p:txBody>
      </p:sp>
    </p:spTree>
    <p:extLst>
      <p:ext uri="{BB962C8B-B14F-4D97-AF65-F5344CB8AC3E}">
        <p14:creationId xmlns:p14="http://schemas.microsoft.com/office/powerpoint/2010/main" val="270894547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a:xfrm>
            <a:off x="457200" y="-339725"/>
            <a:ext cx="8226425" cy="1554163"/>
          </a:xfrm>
        </p:spPr>
        <p:txBody>
          <a:bodyPr/>
          <a:lstStyle/>
          <a:p>
            <a:r>
              <a:rPr lang="en-US" dirty="0"/>
              <a:t>Producer/Consumer Queue(1)</a:t>
            </a:r>
            <a:endParaRPr lang="en-US" altLang="en-US" b="1" dirty="0">
              <a:solidFill>
                <a:srgbClr val="161645"/>
              </a:solidFill>
              <a:latin typeface="Arial"/>
              <a:cs typeface="Arial"/>
            </a:endParaRPr>
          </a:p>
        </p:txBody>
      </p:sp>
      <p:sp>
        <p:nvSpPr>
          <p:cNvPr id="2" name="Content Placeholder 1">
            <a:extLst>
              <a:ext uri="{FF2B5EF4-FFF2-40B4-BE49-F238E27FC236}">
                <a16:creationId xmlns:a16="http://schemas.microsoft.com/office/drawing/2014/main" id="{ECAFAFEE-6C6B-48DD-AD70-198956CE71E9}"/>
              </a:ext>
            </a:extLst>
          </p:cNvPr>
          <p:cNvSpPr>
            <a:spLocks noGrp="1"/>
          </p:cNvSpPr>
          <p:nvPr>
            <p:ph sz="half" idx="1"/>
          </p:nvPr>
        </p:nvSpPr>
        <p:spPr>
          <a:xfrm>
            <a:off x="457199" y="1600200"/>
            <a:ext cx="4267201" cy="5181600"/>
          </a:xfrm>
        </p:spPr>
        <p:txBody>
          <a:bodyPr/>
          <a:lstStyle/>
          <a:p>
            <a:pPr marL="0" indent="0">
              <a:buNone/>
            </a:pPr>
            <a:r>
              <a:rPr lang="en-US" sz="1400" b="0" dirty="0"/>
              <a:t>using System;</a:t>
            </a:r>
          </a:p>
          <a:p>
            <a:pPr marL="0" indent="0">
              <a:buNone/>
            </a:pPr>
            <a:r>
              <a:rPr lang="en-US" sz="1400" b="0" dirty="0"/>
              <a:t>using </a:t>
            </a:r>
            <a:r>
              <a:rPr lang="en-US" sz="1400" b="0" dirty="0" err="1"/>
              <a:t>System.Threading</a:t>
            </a:r>
            <a:r>
              <a:rPr lang="en-US" sz="1400" b="0" dirty="0"/>
              <a:t>;</a:t>
            </a:r>
          </a:p>
          <a:p>
            <a:pPr marL="0" indent="0">
              <a:buNone/>
            </a:pPr>
            <a:r>
              <a:rPr lang="en-US" sz="1400" b="0" dirty="0"/>
              <a:t>using </a:t>
            </a:r>
            <a:r>
              <a:rPr lang="en-US" sz="1400" b="0" dirty="0" err="1"/>
              <a:t>System.Collections.Generic</a:t>
            </a:r>
            <a:r>
              <a:rPr lang="en-US" sz="1400" b="0" dirty="0"/>
              <a:t>;</a:t>
            </a:r>
          </a:p>
          <a:p>
            <a:pPr marL="0" indent="0">
              <a:buNone/>
            </a:pPr>
            <a:r>
              <a:rPr lang="en-US" sz="1400" b="0" dirty="0"/>
              <a:t>public class </a:t>
            </a:r>
            <a:r>
              <a:rPr lang="en-US" sz="1400" b="0" dirty="0" err="1"/>
              <a:t>TaskQueue</a:t>
            </a:r>
            <a:r>
              <a:rPr lang="en-US" sz="1400" b="0" dirty="0"/>
              <a:t> : </a:t>
            </a:r>
            <a:r>
              <a:rPr lang="en-US" sz="1400" b="0" dirty="0" err="1"/>
              <a:t>IDisposable</a:t>
            </a:r>
            <a:r>
              <a:rPr lang="en-US" sz="1400" b="0" dirty="0"/>
              <a:t> {</a:t>
            </a:r>
          </a:p>
          <a:p>
            <a:pPr marL="0" indent="0">
              <a:buNone/>
            </a:pPr>
            <a:r>
              <a:rPr lang="en-US" sz="1400" b="0" dirty="0"/>
              <a:t>object locker = new object();</a:t>
            </a:r>
          </a:p>
          <a:p>
            <a:pPr marL="0" indent="0">
              <a:buNone/>
            </a:pPr>
            <a:r>
              <a:rPr lang="en-US" sz="1400" b="0" dirty="0"/>
              <a:t>Thread[] workers;</a:t>
            </a:r>
          </a:p>
          <a:p>
            <a:pPr marL="0" indent="0">
              <a:buNone/>
            </a:pPr>
            <a:r>
              <a:rPr lang="en-US" sz="1400" b="0" dirty="0"/>
              <a:t>Queue&lt;string&gt; </a:t>
            </a:r>
            <a:r>
              <a:rPr lang="en-US" sz="1400" b="0" dirty="0" err="1"/>
              <a:t>taskQ</a:t>
            </a:r>
            <a:r>
              <a:rPr lang="en-US" sz="1400" b="0" dirty="0"/>
              <a:t> = new Queue&lt;string&gt;();</a:t>
            </a:r>
          </a:p>
          <a:p>
            <a:pPr marL="0" indent="0">
              <a:buNone/>
            </a:pPr>
            <a:r>
              <a:rPr lang="en-US" sz="1400" b="0" dirty="0"/>
              <a:t>public </a:t>
            </a:r>
            <a:r>
              <a:rPr lang="en-US" sz="1400" b="0" dirty="0" err="1"/>
              <a:t>TaskQueue</a:t>
            </a:r>
            <a:r>
              <a:rPr lang="en-US" sz="1400" b="0" dirty="0"/>
              <a:t> (int </a:t>
            </a:r>
            <a:r>
              <a:rPr lang="en-US" sz="1400" b="0" dirty="0" err="1"/>
              <a:t>workerCount</a:t>
            </a:r>
            <a:r>
              <a:rPr lang="en-US" sz="1400" b="0" dirty="0"/>
              <a:t>) {</a:t>
            </a:r>
          </a:p>
          <a:p>
            <a:pPr marL="0" indent="0">
              <a:buNone/>
            </a:pPr>
            <a:r>
              <a:rPr lang="en-US" sz="1400" b="0" dirty="0"/>
              <a:t>workers = new Thread [</a:t>
            </a:r>
            <a:r>
              <a:rPr lang="en-US" sz="1400" b="0" dirty="0" err="1"/>
              <a:t>workerCount</a:t>
            </a:r>
            <a:r>
              <a:rPr lang="en-US" sz="1400" b="0" dirty="0"/>
              <a:t>];</a:t>
            </a:r>
          </a:p>
          <a:p>
            <a:pPr marL="0" indent="0">
              <a:buNone/>
            </a:pPr>
            <a:r>
              <a:rPr lang="en-US" sz="1400" b="0" dirty="0"/>
              <a:t>// Create and start a separate thread for each worker</a:t>
            </a:r>
          </a:p>
          <a:p>
            <a:pPr marL="0" indent="0">
              <a:buNone/>
            </a:pPr>
            <a:r>
              <a:rPr lang="en-US" sz="1400" b="0" dirty="0"/>
              <a:t>for (int </a:t>
            </a:r>
            <a:r>
              <a:rPr lang="en-US" sz="1400" b="0" dirty="0" err="1"/>
              <a:t>i</a:t>
            </a:r>
            <a:r>
              <a:rPr lang="en-US" sz="1400" b="0" dirty="0"/>
              <a:t> = 0; </a:t>
            </a:r>
            <a:r>
              <a:rPr lang="en-US" sz="1400" b="0" dirty="0" err="1"/>
              <a:t>i</a:t>
            </a:r>
            <a:r>
              <a:rPr lang="en-US" sz="1400" b="0" dirty="0"/>
              <a:t> &lt; </a:t>
            </a:r>
            <a:r>
              <a:rPr lang="en-US" sz="1400" b="0" dirty="0" err="1"/>
              <a:t>workerCount</a:t>
            </a:r>
            <a:r>
              <a:rPr lang="en-US" sz="1400" b="0" dirty="0"/>
              <a:t>; </a:t>
            </a:r>
            <a:r>
              <a:rPr lang="en-US" sz="1400" b="0" dirty="0" err="1"/>
              <a:t>i</a:t>
            </a:r>
            <a:r>
              <a:rPr lang="en-US" sz="1400" b="0" dirty="0"/>
              <a:t>++)</a:t>
            </a:r>
          </a:p>
          <a:p>
            <a:pPr marL="0" indent="0">
              <a:buNone/>
            </a:pPr>
            <a:r>
              <a:rPr lang="en-US" sz="1400" b="0" dirty="0"/>
              <a:t>(workers [</a:t>
            </a:r>
            <a:r>
              <a:rPr lang="en-US" sz="1400" b="0" dirty="0" err="1"/>
              <a:t>i</a:t>
            </a:r>
            <a:r>
              <a:rPr lang="en-US" sz="1400" b="0" dirty="0"/>
              <a:t>] = new Thread (Consume)).Start();</a:t>
            </a:r>
          </a:p>
          <a:p>
            <a:pPr marL="0" indent="0">
              <a:buNone/>
            </a:pPr>
            <a:r>
              <a:rPr lang="en-US" sz="1400" b="0" dirty="0"/>
              <a:t>}</a:t>
            </a:r>
            <a:endParaRPr lang="en-US" sz="1400" b="0" dirty="0">
              <a:solidFill>
                <a:schemeClr val="tx1">
                  <a:lumMod val="60000"/>
                  <a:lumOff val="40000"/>
                </a:schemeClr>
              </a:solidFill>
            </a:endParaRPr>
          </a:p>
        </p:txBody>
      </p:sp>
      <p:sp>
        <p:nvSpPr>
          <p:cNvPr id="3" name="Content Placeholder 2">
            <a:extLst>
              <a:ext uri="{FF2B5EF4-FFF2-40B4-BE49-F238E27FC236}">
                <a16:creationId xmlns:a16="http://schemas.microsoft.com/office/drawing/2014/main" id="{57B9DED4-8019-4F3A-AA28-F9851830C39A}"/>
              </a:ext>
            </a:extLst>
          </p:cNvPr>
          <p:cNvSpPr>
            <a:spLocks noGrp="1"/>
          </p:cNvSpPr>
          <p:nvPr>
            <p:ph sz="half" idx="2"/>
          </p:nvPr>
        </p:nvSpPr>
        <p:spPr>
          <a:xfrm>
            <a:off x="4800600" y="1600200"/>
            <a:ext cx="3883025" cy="5029200"/>
          </a:xfrm>
        </p:spPr>
        <p:txBody>
          <a:bodyPr/>
          <a:lstStyle/>
          <a:p>
            <a:pPr marL="0" indent="0">
              <a:buNone/>
            </a:pPr>
            <a:r>
              <a:rPr lang="en-US" sz="1400" b="0" dirty="0"/>
              <a:t>public void Dispose() {</a:t>
            </a:r>
          </a:p>
          <a:p>
            <a:pPr marL="0" indent="0">
              <a:buNone/>
            </a:pPr>
            <a:r>
              <a:rPr lang="en-US" sz="1400" b="0" dirty="0"/>
              <a:t>// Enqueue one null task per worker to make each exit.</a:t>
            </a:r>
          </a:p>
          <a:p>
            <a:pPr marL="0" indent="0">
              <a:buNone/>
            </a:pPr>
            <a:r>
              <a:rPr lang="en-US" sz="1400" b="0" dirty="0"/>
              <a:t>foreach (Thread worker in workers) </a:t>
            </a:r>
            <a:r>
              <a:rPr lang="en-US" sz="1400" b="0" dirty="0" err="1"/>
              <a:t>EnqueueTask</a:t>
            </a:r>
            <a:r>
              <a:rPr lang="en-US" sz="1400" b="0" dirty="0"/>
              <a:t> (null);</a:t>
            </a:r>
          </a:p>
          <a:p>
            <a:pPr marL="0" indent="0">
              <a:buNone/>
            </a:pPr>
            <a:r>
              <a:rPr lang="en-US" sz="1400" b="0" dirty="0"/>
              <a:t>foreach (Thread worker in workers) </a:t>
            </a:r>
            <a:r>
              <a:rPr lang="en-US" sz="1400" b="0" dirty="0" err="1"/>
              <a:t>worker.Join</a:t>
            </a:r>
            <a:r>
              <a:rPr lang="en-US" sz="1400" b="0" dirty="0"/>
              <a:t>();</a:t>
            </a:r>
          </a:p>
          <a:p>
            <a:pPr marL="0" indent="0">
              <a:buNone/>
            </a:pPr>
            <a:r>
              <a:rPr lang="en-US" sz="1400" b="0" dirty="0"/>
              <a:t>}</a:t>
            </a:r>
          </a:p>
          <a:p>
            <a:pPr marL="0" indent="0">
              <a:buNone/>
            </a:pPr>
            <a:r>
              <a:rPr lang="en-US" sz="1400" b="0" dirty="0"/>
              <a:t>public void </a:t>
            </a:r>
            <a:r>
              <a:rPr lang="en-US" sz="1400" b="0" dirty="0" err="1"/>
              <a:t>EnqueueTask</a:t>
            </a:r>
            <a:r>
              <a:rPr lang="en-US" sz="1400" b="0" dirty="0"/>
              <a:t> (string task) {</a:t>
            </a:r>
          </a:p>
          <a:p>
            <a:pPr marL="0" indent="0">
              <a:buNone/>
            </a:pPr>
            <a:r>
              <a:rPr lang="en-US" sz="1400" b="0" dirty="0"/>
              <a:t>lock (locker) {</a:t>
            </a:r>
          </a:p>
          <a:p>
            <a:pPr marL="0" indent="0">
              <a:buNone/>
            </a:pPr>
            <a:r>
              <a:rPr lang="en-US" sz="1400" b="0" dirty="0" err="1"/>
              <a:t>taskQ.Enqueue</a:t>
            </a:r>
            <a:r>
              <a:rPr lang="en-US" sz="1400" b="0" dirty="0"/>
              <a:t> (task);</a:t>
            </a:r>
          </a:p>
          <a:p>
            <a:pPr marL="0" indent="0">
              <a:buNone/>
            </a:pPr>
            <a:r>
              <a:rPr lang="en-US" sz="1400" b="0" dirty="0" err="1"/>
              <a:t>Monitor.PulseAll</a:t>
            </a:r>
            <a:r>
              <a:rPr lang="en-US" sz="1400" b="0" dirty="0"/>
              <a:t> (locker);</a:t>
            </a:r>
          </a:p>
          <a:p>
            <a:pPr marL="0" indent="0">
              <a:buNone/>
            </a:pPr>
            <a:r>
              <a:rPr lang="en-US" sz="1400" b="0" dirty="0"/>
              <a:t>}</a:t>
            </a:r>
          </a:p>
          <a:p>
            <a:pPr marL="0" indent="0">
              <a:buNone/>
            </a:pPr>
            <a:r>
              <a:rPr lang="en-US" sz="1400" b="0" dirty="0"/>
              <a:t>}</a:t>
            </a:r>
          </a:p>
        </p:txBody>
      </p:sp>
    </p:spTree>
    <p:extLst>
      <p:ext uri="{BB962C8B-B14F-4D97-AF65-F5344CB8AC3E}">
        <p14:creationId xmlns:p14="http://schemas.microsoft.com/office/powerpoint/2010/main" val="44577134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a:xfrm>
            <a:off x="457200" y="-339725"/>
            <a:ext cx="8226425" cy="1554163"/>
          </a:xfrm>
        </p:spPr>
        <p:txBody>
          <a:bodyPr/>
          <a:lstStyle/>
          <a:p>
            <a:r>
              <a:rPr lang="en-US" dirty="0"/>
              <a:t>Producer/Consumer Queue(2)</a:t>
            </a:r>
            <a:endParaRPr lang="en-US" altLang="en-US" b="1" dirty="0">
              <a:solidFill>
                <a:srgbClr val="161645"/>
              </a:solidFill>
              <a:latin typeface="Arial"/>
              <a:cs typeface="Arial"/>
            </a:endParaRPr>
          </a:p>
        </p:txBody>
      </p:sp>
      <p:sp>
        <p:nvSpPr>
          <p:cNvPr id="2" name="Content Placeholder 1">
            <a:extLst>
              <a:ext uri="{FF2B5EF4-FFF2-40B4-BE49-F238E27FC236}">
                <a16:creationId xmlns:a16="http://schemas.microsoft.com/office/drawing/2014/main" id="{ECAFAFEE-6C6B-48DD-AD70-198956CE71E9}"/>
              </a:ext>
            </a:extLst>
          </p:cNvPr>
          <p:cNvSpPr>
            <a:spLocks noGrp="1"/>
          </p:cNvSpPr>
          <p:nvPr>
            <p:ph sz="half" idx="1"/>
          </p:nvPr>
        </p:nvSpPr>
        <p:spPr>
          <a:xfrm>
            <a:off x="457199" y="1600200"/>
            <a:ext cx="4267201" cy="5181600"/>
          </a:xfrm>
        </p:spPr>
        <p:txBody>
          <a:bodyPr/>
          <a:lstStyle/>
          <a:p>
            <a:pPr marL="0" indent="0">
              <a:buNone/>
            </a:pPr>
            <a:r>
              <a:rPr lang="en-US" sz="1400" b="0" dirty="0"/>
              <a:t>void Consume() {</a:t>
            </a:r>
          </a:p>
          <a:p>
            <a:pPr marL="0" indent="0">
              <a:buNone/>
            </a:pPr>
            <a:r>
              <a:rPr lang="en-US" sz="1400" b="0" dirty="0"/>
              <a:t>while (true) {</a:t>
            </a:r>
          </a:p>
          <a:p>
            <a:pPr marL="0" indent="0">
              <a:buNone/>
            </a:pPr>
            <a:r>
              <a:rPr lang="en-US" sz="1400" b="0" dirty="0"/>
              <a:t>string task;</a:t>
            </a:r>
          </a:p>
          <a:p>
            <a:pPr marL="0" indent="0">
              <a:buNone/>
            </a:pPr>
            <a:r>
              <a:rPr lang="en-US" sz="1400" b="0" dirty="0"/>
              <a:t>lock (locker) {</a:t>
            </a:r>
          </a:p>
          <a:p>
            <a:pPr marL="0" indent="0">
              <a:buNone/>
            </a:pPr>
            <a:r>
              <a:rPr lang="en-US" sz="1400" b="0" dirty="0"/>
              <a:t>while (</a:t>
            </a:r>
            <a:r>
              <a:rPr lang="en-US" sz="1400" b="0" dirty="0" err="1"/>
              <a:t>taskQ.Count</a:t>
            </a:r>
            <a:r>
              <a:rPr lang="en-US" sz="1400" b="0" dirty="0"/>
              <a:t> == 0) </a:t>
            </a:r>
            <a:r>
              <a:rPr lang="en-US" sz="1400" b="0" dirty="0" err="1"/>
              <a:t>Monitor.Wait</a:t>
            </a:r>
            <a:r>
              <a:rPr lang="en-US" sz="1400" b="0" dirty="0"/>
              <a:t> (locker);</a:t>
            </a:r>
          </a:p>
          <a:p>
            <a:pPr marL="0" indent="0">
              <a:buNone/>
            </a:pPr>
            <a:r>
              <a:rPr lang="en-US" sz="1400" b="0" dirty="0"/>
              <a:t>task = </a:t>
            </a:r>
            <a:r>
              <a:rPr lang="en-US" sz="1400" b="0" dirty="0" err="1"/>
              <a:t>taskQ.Dequeue</a:t>
            </a:r>
            <a:r>
              <a:rPr lang="en-US" sz="1400" b="0" dirty="0"/>
              <a:t>();</a:t>
            </a:r>
          </a:p>
          <a:p>
            <a:pPr marL="0" indent="0">
              <a:buNone/>
            </a:pPr>
            <a:r>
              <a:rPr lang="en-US" sz="1400" b="0" dirty="0"/>
              <a:t>}</a:t>
            </a:r>
          </a:p>
          <a:p>
            <a:pPr marL="0" indent="0">
              <a:buNone/>
            </a:pPr>
            <a:r>
              <a:rPr lang="en-US" sz="1400" b="0" dirty="0"/>
              <a:t>if (task == null) return; // This signals our exit</a:t>
            </a:r>
          </a:p>
          <a:p>
            <a:pPr marL="0" indent="0">
              <a:buNone/>
            </a:pPr>
            <a:r>
              <a:rPr lang="en-US" sz="1400" b="0" dirty="0" err="1"/>
              <a:t>Console.Write</a:t>
            </a:r>
            <a:r>
              <a:rPr lang="en-US" sz="1400" b="0" dirty="0"/>
              <a:t> (task);</a:t>
            </a:r>
          </a:p>
          <a:p>
            <a:pPr marL="0" indent="0">
              <a:buNone/>
            </a:pPr>
            <a:r>
              <a:rPr lang="en-US" sz="1400" b="0" dirty="0" err="1"/>
              <a:t>Thread.Sleep</a:t>
            </a:r>
            <a:r>
              <a:rPr lang="en-US" sz="1400" b="0" dirty="0"/>
              <a:t> (1000); // Simulate time-consuming task</a:t>
            </a:r>
          </a:p>
          <a:p>
            <a:pPr marL="0" indent="0">
              <a:buNone/>
            </a:pPr>
            <a:r>
              <a:rPr lang="en-US" sz="1400" b="0" dirty="0"/>
              <a:t>}</a:t>
            </a:r>
          </a:p>
          <a:p>
            <a:pPr marL="0" indent="0">
              <a:buNone/>
            </a:pPr>
            <a:r>
              <a:rPr lang="en-US" sz="1400" b="0" dirty="0"/>
              <a:t>}</a:t>
            </a:r>
          </a:p>
          <a:p>
            <a:pPr marL="0" indent="0">
              <a:buNone/>
            </a:pPr>
            <a:r>
              <a:rPr lang="en-US" sz="1400" b="0" dirty="0"/>
              <a:t>}</a:t>
            </a:r>
            <a:endParaRPr lang="en-US" sz="1400" b="0" dirty="0">
              <a:solidFill>
                <a:schemeClr val="tx1">
                  <a:lumMod val="60000"/>
                  <a:lumOff val="40000"/>
                </a:schemeClr>
              </a:solidFill>
            </a:endParaRPr>
          </a:p>
        </p:txBody>
      </p:sp>
      <p:sp>
        <p:nvSpPr>
          <p:cNvPr id="3" name="Content Placeholder 2">
            <a:extLst>
              <a:ext uri="{FF2B5EF4-FFF2-40B4-BE49-F238E27FC236}">
                <a16:creationId xmlns:a16="http://schemas.microsoft.com/office/drawing/2014/main" id="{57B9DED4-8019-4F3A-AA28-F9851830C39A}"/>
              </a:ext>
            </a:extLst>
          </p:cNvPr>
          <p:cNvSpPr>
            <a:spLocks noGrp="1"/>
          </p:cNvSpPr>
          <p:nvPr>
            <p:ph sz="half" idx="2"/>
          </p:nvPr>
        </p:nvSpPr>
        <p:spPr>
          <a:xfrm>
            <a:off x="4800600" y="1600200"/>
            <a:ext cx="3883025" cy="5029200"/>
          </a:xfrm>
        </p:spPr>
        <p:txBody>
          <a:bodyPr/>
          <a:lstStyle/>
          <a:p>
            <a:pPr marL="0" indent="0">
              <a:buNone/>
            </a:pPr>
            <a:r>
              <a:rPr lang="en-US" sz="1400" b="0" dirty="0"/>
              <a:t>static void Main() {</a:t>
            </a:r>
          </a:p>
          <a:p>
            <a:pPr marL="0" indent="0">
              <a:buNone/>
            </a:pPr>
            <a:r>
              <a:rPr lang="en-US" sz="1400" b="0" dirty="0"/>
              <a:t>using (</a:t>
            </a:r>
            <a:r>
              <a:rPr lang="en-US" sz="1400" b="0" dirty="0" err="1"/>
              <a:t>TaskQueue</a:t>
            </a:r>
            <a:r>
              <a:rPr lang="en-US" sz="1400" b="0" dirty="0"/>
              <a:t> q = new </a:t>
            </a:r>
            <a:r>
              <a:rPr lang="en-US" sz="1400" b="0" dirty="0" err="1"/>
              <a:t>TaskQueue</a:t>
            </a:r>
            <a:r>
              <a:rPr lang="en-US" sz="1400" b="0" dirty="0"/>
              <a:t> (2)) {</a:t>
            </a:r>
          </a:p>
          <a:p>
            <a:pPr marL="0" indent="0">
              <a:buNone/>
            </a:pPr>
            <a:r>
              <a:rPr lang="en-US" sz="1400" b="0" dirty="0"/>
              <a:t>for (int </a:t>
            </a:r>
            <a:r>
              <a:rPr lang="en-US" sz="1400" b="0" dirty="0" err="1"/>
              <a:t>i</a:t>
            </a:r>
            <a:r>
              <a:rPr lang="en-US" sz="1400" b="0" dirty="0"/>
              <a:t> = 0; </a:t>
            </a:r>
            <a:r>
              <a:rPr lang="en-US" sz="1400" b="0" dirty="0" err="1"/>
              <a:t>i</a:t>
            </a:r>
            <a:r>
              <a:rPr lang="en-US" sz="1400" b="0" dirty="0"/>
              <a:t> &lt; 10; </a:t>
            </a:r>
            <a:r>
              <a:rPr lang="en-US" sz="1400" b="0" dirty="0" err="1"/>
              <a:t>i</a:t>
            </a:r>
            <a:r>
              <a:rPr lang="en-US" sz="1400" b="0" dirty="0"/>
              <a:t>++)</a:t>
            </a:r>
          </a:p>
          <a:p>
            <a:pPr marL="0" indent="0">
              <a:buNone/>
            </a:pPr>
            <a:r>
              <a:rPr lang="en-US" sz="1400" b="0" dirty="0" err="1"/>
              <a:t>q.EnqueueTask</a:t>
            </a:r>
            <a:r>
              <a:rPr lang="en-US" sz="1400" b="0" dirty="0"/>
              <a:t> (" Task" + </a:t>
            </a:r>
            <a:r>
              <a:rPr lang="en-US" sz="1400" b="0" dirty="0" err="1"/>
              <a:t>i</a:t>
            </a:r>
            <a:r>
              <a:rPr lang="en-US" sz="1400" b="0" dirty="0"/>
              <a:t>);</a:t>
            </a:r>
          </a:p>
          <a:p>
            <a:pPr marL="0" indent="0">
              <a:buNone/>
            </a:pPr>
            <a:r>
              <a:rPr lang="en-US" sz="1400" b="0" dirty="0" err="1"/>
              <a:t>Console.WriteLine</a:t>
            </a:r>
            <a:r>
              <a:rPr lang="en-US" sz="1400" b="0" dirty="0"/>
              <a:t> ("Enqueued 10 tasks");</a:t>
            </a:r>
          </a:p>
          <a:p>
            <a:pPr marL="0" indent="0">
              <a:buNone/>
            </a:pPr>
            <a:r>
              <a:rPr lang="en-US" sz="1400" b="0" dirty="0" err="1"/>
              <a:t>Console.WriteLine</a:t>
            </a:r>
            <a:r>
              <a:rPr lang="en-US" sz="1400" b="0" dirty="0"/>
              <a:t> ("Waiting for tasks to complete...");</a:t>
            </a:r>
          </a:p>
          <a:p>
            <a:pPr marL="0" indent="0">
              <a:buNone/>
            </a:pPr>
            <a:r>
              <a:rPr lang="en-US" sz="1400" b="0" dirty="0"/>
              <a:t>}</a:t>
            </a:r>
          </a:p>
          <a:p>
            <a:pPr marL="0" indent="0">
              <a:buNone/>
            </a:pPr>
            <a:r>
              <a:rPr lang="en-US" sz="1400" b="0" dirty="0"/>
              <a:t>// Exiting the using statement runs </a:t>
            </a:r>
            <a:r>
              <a:rPr lang="en-US" sz="1400" b="0" dirty="0" err="1"/>
              <a:t>TaskQueue's</a:t>
            </a:r>
            <a:r>
              <a:rPr lang="en-US" sz="1400" b="0" dirty="0"/>
              <a:t> Dispose method,</a:t>
            </a:r>
          </a:p>
          <a:p>
            <a:pPr marL="0" indent="0">
              <a:buNone/>
            </a:pPr>
            <a:r>
              <a:rPr lang="en-US" sz="1400" b="0" dirty="0"/>
              <a:t>// which shuts down the consumers, after all outstanding tasks</a:t>
            </a:r>
          </a:p>
          <a:p>
            <a:pPr marL="0" indent="0">
              <a:buNone/>
            </a:pPr>
            <a:r>
              <a:rPr lang="en-US" sz="1400" b="0" dirty="0"/>
              <a:t>// have completed.</a:t>
            </a:r>
          </a:p>
          <a:p>
            <a:pPr marL="0" indent="0">
              <a:buNone/>
            </a:pPr>
            <a:r>
              <a:rPr lang="en-US" sz="1400" b="0" dirty="0" err="1"/>
              <a:t>Console.WriteLine</a:t>
            </a:r>
            <a:r>
              <a:rPr lang="en-US" sz="1400" b="0" dirty="0"/>
              <a:t> ("\r\</a:t>
            </a:r>
            <a:r>
              <a:rPr lang="en-US" sz="1400" b="0" dirty="0" err="1"/>
              <a:t>nAll</a:t>
            </a:r>
            <a:r>
              <a:rPr lang="en-US" sz="1400" b="0" dirty="0"/>
              <a:t> tasks done!");</a:t>
            </a:r>
          </a:p>
          <a:p>
            <a:pPr marL="0" indent="0">
              <a:buNone/>
            </a:pPr>
            <a:r>
              <a:rPr lang="en-US" sz="1400" b="0" dirty="0"/>
              <a:t>}</a:t>
            </a:r>
          </a:p>
        </p:txBody>
      </p:sp>
    </p:spTree>
    <p:extLst>
      <p:ext uri="{BB962C8B-B14F-4D97-AF65-F5344CB8AC3E}">
        <p14:creationId xmlns:p14="http://schemas.microsoft.com/office/powerpoint/2010/main" val="390356860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a:xfrm>
            <a:off x="457200" y="-339725"/>
            <a:ext cx="8226425" cy="1554163"/>
          </a:xfrm>
        </p:spPr>
        <p:txBody>
          <a:bodyPr/>
          <a:lstStyle/>
          <a:p>
            <a:r>
              <a:rPr lang="en-US" dirty="0"/>
              <a:t>Producer/Consumer Queue(3)</a:t>
            </a:r>
            <a:endParaRPr lang="en-US" altLang="en-US" b="1" dirty="0">
              <a:solidFill>
                <a:srgbClr val="161645"/>
              </a:solidFill>
              <a:latin typeface="Arial"/>
              <a:cs typeface="Arial"/>
            </a:endParaRPr>
          </a:p>
        </p:txBody>
      </p:sp>
      <p:sp>
        <p:nvSpPr>
          <p:cNvPr id="2" name="Content Placeholder 1">
            <a:extLst>
              <a:ext uri="{FF2B5EF4-FFF2-40B4-BE49-F238E27FC236}">
                <a16:creationId xmlns:a16="http://schemas.microsoft.com/office/drawing/2014/main" id="{ECAFAFEE-6C6B-48DD-AD70-198956CE71E9}"/>
              </a:ext>
            </a:extLst>
          </p:cNvPr>
          <p:cNvSpPr>
            <a:spLocks noGrp="1"/>
          </p:cNvSpPr>
          <p:nvPr>
            <p:ph sz="half" idx="1"/>
          </p:nvPr>
        </p:nvSpPr>
        <p:spPr>
          <a:xfrm>
            <a:off x="457199" y="1600200"/>
            <a:ext cx="7848601" cy="5181600"/>
          </a:xfrm>
        </p:spPr>
        <p:txBody>
          <a:bodyPr/>
          <a:lstStyle/>
          <a:p>
            <a:r>
              <a:rPr lang="en-US" sz="2000" b="0" dirty="0"/>
              <a:t>Output</a:t>
            </a:r>
          </a:p>
          <a:p>
            <a:pPr marL="0" indent="0">
              <a:buNone/>
            </a:pPr>
            <a:r>
              <a:rPr lang="en-US" sz="1400" b="0" dirty="0"/>
              <a:t>Enqueued 10 tasks</a:t>
            </a:r>
          </a:p>
          <a:p>
            <a:pPr marL="0" indent="0">
              <a:buNone/>
            </a:pPr>
            <a:r>
              <a:rPr lang="en-US" sz="1400" b="0" dirty="0"/>
              <a:t>Waiting for tasks to complete...</a:t>
            </a:r>
          </a:p>
          <a:p>
            <a:pPr marL="0" indent="0">
              <a:buNone/>
            </a:pPr>
            <a:r>
              <a:rPr lang="en-US" sz="1400" b="0" dirty="0"/>
              <a:t>Task1 Task0 (pause...) Task2 Task3 (pause...) Task4 Task5 (pause...)</a:t>
            </a:r>
          </a:p>
          <a:p>
            <a:pPr marL="0" indent="0">
              <a:buNone/>
            </a:pPr>
            <a:r>
              <a:rPr lang="en-US" sz="1400" b="0" dirty="0"/>
              <a:t>Task6 Task7 (pause...) Task8 Task9 (pause...)</a:t>
            </a:r>
          </a:p>
          <a:p>
            <a:pPr marL="0" indent="0">
              <a:buNone/>
            </a:pPr>
            <a:r>
              <a:rPr lang="en-US" sz="1400" b="0" dirty="0"/>
              <a:t>All tasks done!</a:t>
            </a:r>
            <a:endParaRPr lang="en-US" sz="1400" b="0" dirty="0">
              <a:solidFill>
                <a:schemeClr val="tx1">
                  <a:lumMod val="60000"/>
                  <a:lumOff val="40000"/>
                </a:schemeClr>
              </a:solidFill>
            </a:endParaRPr>
          </a:p>
        </p:txBody>
      </p:sp>
    </p:spTree>
    <p:extLst>
      <p:ext uri="{BB962C8B-B14F-4D97-AF65-F5344CB8AC3E}">
        <p14:creationId xmlns:p14="http://schemas.microsoft.com/office/powerpoint/2010/main" val="222443533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a:xfrm>
            <a:off x="457200" y="-339725"/>
            <a:ext cx="8226425" cy="1554163"/>
          </a:xfrm>
        </p:spPr>
        <p:txBody>
          <a:bodyPr/>
          <a:lstStyle/>
          <a:p>
            <a:r>
              <a:rPr lang="en-US" dirty="0"/>
              <a:t>Two-way Signaling(1)</a:t>
            </a:r>
            <a:endParaRPr lang="en-US" altLang="en-US" b="1" dirty="0">
              <a:solidFill>
                <a:srgbClr val="161645"/>
              </a:solidFill>
              <a:latin typeface="Arial"/>
              <a:cs typeface="Arial"/>
            </a:endParaRPr>
          </a:p>
        </p:txBody>
      </p:sp>
      <p:sp>
        <p:nvSpPr>
          <p:cNvPr id="2" name="Content Placeholder 1">
            <a:extLst>
              <a:ext uri="{FF2B5EF4-FFF2-40B4-BE49-F238E27FC236}">
                <a16:creationId xmlns:a16="http://schemas.microsoft.com/office/drawing/2014/main" id="{ECAFAFEE-6C6B-48DD-AD70-198956CE71E9}"/>
              </a:ext>
            </a:extLst>
          </p:cNvPr>
          <p:cNvSpPr>
            <a:spLocks noGrp="1"/>
          </p:cNvSpPr>
          <p:nvPr>
            <p:ph sz="half" idx="1"/>
          </p:nvPr>
        </p:nvSpPr>
        <p:spPr>
          <a:xfrm>
            <a:off x="457199" y="1600200"/>
            <a:ext cx="4267201" cy="5181600"/>
          </a:xfrm>
        </p:spPr>
        <p:txBody>
          <a:bodyPr/>
          <a:lstStyle/>
          <a:p>
            <a:pPr marL="0" indent="0">
              <a:buNone/>
            </a:pPr>
            <a:r>
              <a:rPr lang="en-US" sz="1400" b="0" dirty="0"/>
              <a:t>public class Acknowledged {</a:t>
            </a:r>
          </a:p>
          <a:p>
            <a:pPr marL="0" indent="0">
              <a:buNone/>
            </a:pPr>
            <a:r>
              <a:rPr lang="en-US" sz="1400" b="0" dirty="0"/>
              <a:t>object locker = new object();</a:t>
            </a:r>
          </a:p>
          <a:p>
            <a:pPr marL="0" indent="0">
              <a:buNone/>
            </a:pPr>
            <a:r>
              <a:rPr lang="en-US" sz="1400" b="0" dirty="0"/>
              <a:t>bool ready;</a:t>
            </a:r>
          </a:p>
          <a:p>
            <a:pPr marL="0" indent="0">
              <a:buNone/>
            </a:pPr>
            <a:r>
              <a:rPr lang="en-US" sz="1400" b="0" dirty="0"/>
              <a:t>bool go;</a:t>
            </a:r>
          </a:p>
          <a:p>
            <a:pPr marL="0" indent="0">
              <a:buNone/>
            </a:pPr>
            <a:r>
              <a:rPr lang="en-US" sz="1400" b="0" dirty="0"/>
              <a:t>public void </a:t>
            </a:r>
            <a:r>
              <a:rPr lang="en-US" sz="1400" b="0" dirty="0" err="1"/>
              <a:t>NotifyWhenReady</a:t>
            </a:r>
            <a:r>
              <a:rPr lang="en-US" sz="1400" b="0" dirty="0"/>
              <a:t>() {</a:t>
            </a:r>
          </a:p>
          <a:p>
            <a:pPr marL="0" indent="0">
              <a:buNone/>
            </a:pPr>
            <a:r>
              <a:rPr lang="en-US" sz="1400" b="0" dirty="0"/>
              <a:t>lock (locker) {</a:t>
            </a:r>
          </a:p>
          <a:p>
            <a:pPr marL="0" indent="0">
              <a:buNone/>
            </a:pPr>
            <a:r>
              <a:rPr lang="en-US" sz="1400" b="0" dirty="0"/>
              <a:t>// Wait if the worker's already busy with a previous job</a:t>
            </a:r>
          </a:p>
          <a:p>
            <a:pPr marL="0" indent="0">
              <a:buNone/>
            </a:pPr>
            <a:r>
              <a:rPr lang="en-US" sz="1400" b="0" dirty="0"/>
              <a:t>while (!ready) </a:t>
            </a:r>
            <a:r>
              <a:rPr lang="en-US" sz="1400" b="0" dirty="0" err="1"/>
              <a:t>Monitor.Wait</a:t>
            </a:r>
            <a:r>
              <a:rPr lang="en-US" sz="1400" b="0" dirty="0"/>
              <a:t> (locker);</a:t>
            </a:r>
          </a:p>
          <a:p>
            <a:pPr marL="0" indent="0">
              <a:buNone/>
            </a:pPr>
            <a:r>
              <a:rPr lang="en-US" sz="1400" b="0" dirty="0"/>
              <a:t>ready = false;</a:t>
            </a:r>
          </a:p>
          <a:p>
            <a:pPr marL="0" indent="0">
              <a:buNone/>
            </a:pPr>
            <a:r>
              <a:rPr lang="en-US" sz="1400" b="0" dirty="0"/>
              <a:t>go = true;</a:t>
            </a:r>
          </a:p>
          <a:p>
            <a:pPr marL="0" indent="0">
              <a:buNone/>
            </a:pPr>
            <a:r>
              <a:rPr lang="en-US" sz="1400" b="0" dirty="0" err="1"/>
              <a:t>Monitor.PulseAll</a:t>
            </a:r>
            <a:r>
              <a:rPr lang="en-US" sz="1400" b="0" dirty="0"/>
              <a:t> (locker);</a:t>
            </a:r>
          </a:p>
          <a:p>
            <a:pPr marL="0" indent="0">
              <a:buNone/>
            </a:pPr>
            <a:r>
              <a:rPr lang="en-US" sz="1400" b="0" dirty="0"/>
              <a:t>}</a:t>
            </a:r>
          </a:p>
          <a:p>
            <a:pPr marL="0" indent="0">
              <a:buNone/>
            </a:pPr>
            <a:r>
              <a:rPr lang="en-US" sz="1400" b="0" dirty="0"/>
              <a:t>}</a:t>
            </a:r>
          </a:p>
          <a:p>
            <a:pPr marL="0" indent="0">
              <a:buNone/>
            </a:pPr>
            <a:endParaRPr lang="en-US" sz="1400" b="0" dirty="0">
              <a:solidFill>
                <a:schemeClr val="tx1">
                  <a:lumMod val="60000"/>
                  <a:lumOff val="40000"/>
                </a:schemeClr>
              </a:solidFill>
            </a:endParaRPr>
          </a:p>
        </p:txBody>
      </p:sp>
      <p:sp>
        <p:nvSpPr>
          <p:cNvPr id="3" name="Content Placeholder 2">
            <a:extLst>
              <a:ext uri="{FF2B5EF4-FFF2-40B4-BE49-F238E27FC236}">
                <a16:creationId xmlns:a16="http://schemas.microsoft.com/office/drawing/2014/main" id="{57B9DED4-8019-4F3A-AA28-F9851830C39A}"/>
              </a:ext>
            </a:extLst>
          </p:cNvPr>
          <p:cNvSpPr>
            <a:spLocks noGrp="1"/>
          </p:cNvSpPr>
          <p:nvPr>
            <p:ph sz="half" idx="2"/>
          </p:nvPr>
        </p:nvSpPr>
        <p:spPr>
          <a:xfrm>
            <a:off x="4800600" y="1600200"/>
            <a:ext cx="3883025" cy="5029200"/>
          </a:xfrm>
        </p:spPr>
        <p:txBody>
          <a:bodyPr/>
          <a:lstStyle/>
          <a:p>
            <a:pPr marL="0" indent="0">
              <a:buNone/>
            </a:pPr>
            <a:r>
              <a:rPr lang="en-US" sz="1400" b="0" dirty="0"/>
              <a:t>public void </a:t>
            </a:r>
            <a:r>
              <a:rPr lang="en-US" sz="1400" b="0" dirty="0" err="1"/>
              <a:t>AcknowledgedWait</a:t>
            </a:r>
            <a:r>
              <a:rPr lang="en-US" sz="1400" b="0" dirty="0"/>
              <a:t>() {</a:t>
            </a:r>
          </a:p>
          <a:p>
            <a:pPr marL="0" indent="0">
              <a:buNone/>
            </a:pPr>
            <a:r>
              <a:rPr lang="en-US" sz="1400" b="0" dirty="0"/>
              <a:t>// Indicate that we're ready to process a request</a:t>
            </a:r>
          </a:p>
          <a:p>
            <a:pPr marL="0" indent="0">
              <a:buNone/>
            </a:pPr>
            <a:r>
              <a:rPr lang="en-US" sz="1400" b="0" dirty="0"/>
              <a:t>lock (locker) { ready = true; </a:t>
            </a:r>
            <a:r>
              <a:rPr lang="en-US" sz="1400" b="0" dirty="0" err="1"/>
              <a:t>Monitor.Pulse</a:t>
            </a:r>
            <a:r>
              <a:rPr lang="en-US" sz="1400" b="0" dirty="0"/>
              <a:t> (locker); }</a:t>
            </a:r>
          </a:p>
          <a:p>
            <a:pPr marL="0" indent="0">
              <a:buNone/>
            </a:pPr>
            <a:r>
              <a:rPr lang="en-US" sz="1400" b="0" dirty="0"/>
              <a:t>lock (locker) {</a:t>
            </a:r>
          </a:p>
          <a:p>
            <a:pPr marL="0" indent="0">
              <a:buNone/>
            </a:pPr>
            <a:r>
              <a:rPr lang="en-US" sz="1400" b="0" dirty="0"/>
              <a:t>while (!go) </a:t>
            </a:r>
            <a:r>
              <a:rPr lang="en-US" sz="1400" b="0" dirty="0" err="1"/>
              <a:t>Monitor.Wait</a:t>
            </a:r>
            <a:r>
              <a:rPr lang="en-US" sz="1400" b="0" dirty="0"/>
              <a:t> (locker); // Wait for a "go" signal</a:t>
            </a:r>
          </a:p>
          <a:p>
            <a:pPr marL="0" indent="0">
              <a:buNone/>
            </a:pPr>
            <a:r>
              <a:rPr lang="en-US" sz="1400" b="0" dirty="0"/>
              <a:t>go = false; </a:t>
            </a:r>
            <a:r>
              <a:rPr lang="en-US" sz="1400" b="0" dirty="0" err="1"/>
              <a:t>Monitor.PulseAll</a:t>
            </a:r>
            <a:r>
              <a:rPr lang="en-US" sz="1400" b="0" dirty="0"/>
              <a:t> (locker); // Acknowledge signal</a:t>
            </a:r>
          </a:p>
          <a:p>
            <a:pPr marL="0" indent="0">
              <a:buNone/>
            </a:pPr>
            <a:r>
              <a:rPr lang="en-US" sz="1400" b="0" dirty="0"/>
              <a:t>}</a:t>
            </a:r>
          </a:p>
          <a:p>
            <a:pPr marL="0" indent="0">
              <a:buNone/>
            </a:pPr>
            <a:r>
              <a:rPr lang="en-US" sz="1400" b="0" dirty="0" err="1"/>
              <a:t>Console.WriteLine</a:t>
            </a:r>
            <a:r>
              <a:rPr lang="en-US" sz="1400" b="0" dirty="0"/>
              <a:t> ("</a:t>
            </a:r>
            <a:r>
              <a:rPr lang="en-US" sz="1400" b="0" dirty="0" err="1"/>
              <a:t>Wassup</a:t>
            </a:r>
            <a:r>
              <a:rPr lang="en-US" sz="1400" b="0" dirty="0"/>
              <a:t>?"); // Perform task</a:t>
            </a:r>
          </a:p>
          <a:p>
            <a:pPr marL="0" indent="0">
              <a:buNone/>
            </a:pPr>
            <a:r>
              <a:rPr lang="en-US" sz="1400" b="0" dirty="0"/>
              <a:t>}</a:t>
            </a:r>
          </a:p>
          <a:p>
            <a:pPr marL="0" indent="0">
              <a:buNone/>
            </a:pPr>
            <a:r>
              <a:rPr lang="en-US" sz="1400" b="0" dirty="0"/>
              <a:t>}</a:t>
            </a:r>
          </a:p>
        </p:txBody>
      </p:sp>
    </p:spTree>
    <p:extLst>
      <p:ext uri="{BB962C8B-B14F-4D97-AF65-F5344CB8AC3E}">
        <p14:creationId xmlns:p14="http://schemas.microsoft.com/office/powerpoint/2010/main" val="160859218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a:xfrm>
            <a:off x="457200" y="-339725"/>
            <a:ext cx="8226425" cy="1554163"/>
          </a:xfrm>
        </p:spPr>
        <p:txBody>
          <a:bodyPr/>
          <a:lstStyle/>
          <a:p>
            <a:r>
              <a:rPr lang="en-US" dirty="0"/>
              <a:t>Two-way Signaling(2)</a:t>
            </a:r>
            <a:endParaRPr lang="en-US" altLang="en-US" b="1" dirty="0">
              <a:solidFill>
                <a:srgbClr val="161645"/>
              </a:solidFill>
              <a:latin typeface="Arial"/>
              <a:cs typeface="Arial"/>
            </a:endParaRPr>
          </a:p>
        </p:txBody>
      </p:sp>
      <p:sp>
        <p:nvSpPr>
          <p:cNvPr id="2" name="Content Placeholder 1">
            <a:extLst>
              <a:ext uri="{FF2B5EF4-FFF2-40B4-BE49-F238E27FC236}">
                <a16:creationId xmlns:a16="http://schemas.microsoft.com/office/drawing/2014/main" id="{ECAFAFEE-6C6B-48DD-AD70-198956CE71E9}"/>
              </a:ext>
            </a:extLst>
          </p:cNvPr>
          <p:cNvSpPr>
            <a:spLocks noGrp="1"/>
          </p:cNvSpPr>
          <p:nvPr>
            <p:ph sz="half" idx="1"/>
          </p:nvPr>
        </p:nvSpPr>
        <p:spPr>
          <a:xfrm>
            <a:off x="457199" y="1600200"/>
            <a:ext cx="4267201" cy="5181600"/>
          </a:xfrm>
        </p:spPr>
        <p:txBody>
          <a:bodyPr/>
          <a:lstStyle/>
          <a:p>
            <a:pPr marL="0" indent="0">
              <a:buNone/>
            </a:pPr>
            <a:r>
              <a:rPr lang="en-US" sz="1400" b="0" dirty="0"/>
              <a:t>public class Test {</a:t>
            </a:r>
          </a:p>
          <a:p>
            <a:pPr marL="0" indent="0">
              <a:buNone/>
            </a:pPr>
            <a:r>
              <a:rPr lang="en-US" sz="1400" b="0" dirty="0"/>
              <a:t>static Acknowledged a = new Acknowledged();</a:t>
            </a:r>
          </a:p>
          <a:p>
            <a:pPr marL="0" indent="0">
              <a:buNone/>
            </a:pPr>
            <a:r>
              <a:rPr lang="en-US" sz="1400" b="0" dirty="0"/>
              <a:t>static void Main() {</a:t>
            </a:r>
          </a:p>
          <a:p>
            <a:pPr marL="0" indent="0">
              <a:buNone/>
            </a:pPr>
            <a:r>
              <a:rPr lang="en-US" sz="1400" b="0" dirty="0"/>
              <a:t>new Thread (Notify5).Start(); // Run two concurrent</a:t>
            </a:r>
          </a:p>
          <a:p>
            <a:pPr marL="0" indent="0">
              <a:buNone/>
            </a:pPr>
            <a:r>
              <a:rPr lang="en-US" sz="1400" b="0" dirty="0"/>
              <a:t>new Thread (Notify5).Start(); // notifiers...</a:t>
            </a:r>
          </a:p>
          <a:p>
            <a:pPr marL="0" indent="0">
              <a:buNone/>
            </a:pPr>
            <a:r>
              <a:rPr lang="en-US" sz="1400" b="0" dirty="0"/>
              <a:t>Wait10(); // ... and one waiter.</a:t>
            </a:r>
          </a:p>
          <a:p>
            <a:pPr marL="0" indent="0">
              <a:buNone/>
            </a:pPr>
            <a:r>
              <a:rPr lang="en-US" sz="1400" b="0" dirty="0"/>
              <a:t>}</a:t>
            </a:r>
          </a:p>
          <a:p>
            <a:pPr marL="0" indent="0">
              <a:buNone/>
            </a:pPr>
            <a:r>
              <a:rPr lang="en-US" sz="1400" b="0" dirty="0"/>
              <a:t>static void Notify5() {</a:t>
            </a:r>
          </a:p>
          <a:p>
            <a:pPr marL="0" indent="0">
              <a:buNone/>
            </a:pPr>
            <a:r>
              <a:rPr lang="en-US" sz="1400" b="0" dirty="0"/>
              <a:t>for (int </a:t>
            </a:r>
            <a:r>
              <a:rPr lang="en-US" sz="1400" b="0" dirty="0" err="1"/>
              <a:t>i</a:t>
            </a:r>
            <a:r>
              <a:rPr lang="en-US" sz="1400" b="0" dirty="0"/>
              <a:t> = 0; </a:t>
            </a:r>
            <a:r>
              <a:rPr lang="en-US" sz="1400" b="0" dirty="0" err="1"/>
              <a:t>i</a:t>
            </a:r>
            <a:r>
              <a:rPr lang="en-US" sz="1400" b="0" dirty="0"/>
              <a:t> &lt; 5; </a:t>
            </a:r>
            <a:r>
              <a:rPr lang="en-US" sz="1400" b="0" dirty="0" err="1"/>
              <a:t>i</a:t>
            </a:r>
            <a:r>
              <a:rPr lang="en-US" sz="1400" b="0" dirty="0"/>
              <a:t>++)</a:t>
            </a:r>
          </a:p>
          <a:p>
            <a:pPr marL="0" indent="0">
              <a:buNone/>
            </a:pPr>
            <a:r>
              <a:rPr lang="en-US" sz="1400" b="0" dirty="0" err="1"/>
              <a:t>a.NotifyWhenReady</a:t>
            </a:r>
            <a:r>
              <a:rPr lang="en-US" sz="1400" b="0" dirty="0"/>
              <a:t>();</a:t>
            </a:r>
          </a:p>
          <a:p>
            <a:pPr marL="0" indent="0">
              <a:buNone/>
            </a:pPr>
            <a:r>
              <a:rPr lang="en-US" sz="1400" b="0" dirty="0"/>
              <a:t>}</a:t>
            </a:r>
          </a:p>
          <a:p>
            <a:pPr marL="0" indent="0">
              <a:buNone/>
            </a:pPr>
            <a:r>
              <a:rPr lang="en-US" sz="1400" b="0" dirty="0"/>
              <a:t>static void Wait10() {</a:t>
            </a:r>
          </a:p>
          <a:p>
            <a:pPr marL="0" indent="0">
              <a:buNone/>
            </a:pPr>
            <a:r>
              <a:rPr lang="en-US" sz="1400" b="0" dirty="0"/>
              <a:t>for (int </a:t>
            </a:r>
            <a:r>
              <a:rPr lang="en-US" sz="1400" b="0" dirty="0" err="1"/>
              <a:t>i</a:t>
            </a:r>
            <a:r>
              <a:rPr lang="en-US" sz="1400" b="0" dirty="0"/>
              <a:t> = 0; </a:t>
            </a:r>
            <a:r>
              <a:rPr lang="en-US" sz="1400" b="0" dirty="0" err="1"/>
              <a:t>i</a:t>
            </a:r>
            <a:r>
              <a:rPr lang="en-US" sz="1400" b="0" dirty="0"/>
              <a:t> &lt; 10; </a:t>
            </a:r>
            <a:r>
              <a:rPr lang="en-US" sz="1400" b="0" dirty="0" err="1"/>
              <a:t>i</a:t>
            </a:r>
            <a:r>
              <a:rPr lang="en-US" sz="1400" b="0" dirty="0"/>
              <a:t>++)</a:t>
            </a:r>
          </a:p>
          <a:p>
            <a:pPr marL="0" indent="0">
              <a:buNone/>
            </a:pPr>
            <a:r>
              <a:rPr lang="en-US" sz="1400" b="0" dirty="0" err="1"/>
              <a:t>a.AcknowledgedWait</a:t>
            </a:r>
            <a:r>
              <a:rPr lang="en-US" sz="1400" b="0" dirty="0"/>
              <a:t>();</a:t>
            </a:r>
          </a:p>
          <a:p>
            <a:pPr marL="0" indent="0">
              <a:buNone/>
            </a:pPr>
            <a:r>
              <a:rPr lang="en-US" sz="1400" b="0" dirty="0"/>
              <a:t>}</a:t>
            </a:r>
          </a:p>
          <a:p>
            <a:pPr marL="0" indent="0">
              <a:buNone/>
            </a:pPr>
            <a:r>
              <a:rPr lang="en-US" sz="1400" b="0" dirty="0"/>
              <a:t>}</a:t>
            </a:r>
            <a:endParaRPr lang="en-US" sz="1400" b="0" dirty="0">
              <a:solidFill>
                <a:schemeClr val="tx1">
                  <a:lumMod val="60000"/>
                  <a:lumOff val="40000"/>
                </a:schemeClr>
              </a:solidFill>
            </a:endParaRPr>
          </a:p>
        </p:txBody>
      </p:sp>
      <p:sp>
        <p:nvSpPr>
          <p:cNvPr id="3" name="Content Placeholder 2">
            <a:extLst>
              <a:ext uri="{FF2B5EF4-FFF2-40B4-BE49-F238E27FC236}">
                <a16:creationId xmlns:a16="http://schemas.microsoft.com/office/drawing/2014/main" id="{57B9DED4-8019-4F3A-AA28-F9851830C39A}"/>
              </a:ext>
            </a:extLst>
          </p:cNvPr>
          <p:cNvSpPr>
            <a:spLocks noGrp="1"/>
          </p:cNvSpPr>
          <p:nvPr>
            <p:ph sz="half" idx="2"/>
          </p:nvPr>
        </p:nvSpPr>
        <p:spPr>
          <a:xfrm>
            <a:off x="4800600" y="1600200"/>
            <a:ext cx="3883025" cy="5029200"/>
          </a:xfrm>
        </p:spPr>
        <p:txBody>
          <a:bodyPr/>
          <a:lstStyle/>
          <a:p>
            <a:pPr marL="0" indent="0">
              <a:buNone/>
            </a:pPr>
            <a:r>
              <a:rPr lang="en-US" sz="1400" b="0" dirty="0" err="1"/>
              <a:t>Wassup</a:t>
            </a:r>
            <a:r>
              <a:rPr lang="en-US" sz="1400" b="0" dirty="0"/>
              <a:t>?</a:t>
            </a:r>
          </a:p>
          <a:p>
            <a:pPr marL="0" indent="0">
              <a:buNone/>
            </a:pPr>
            <a:r>
              <a:rPr lang="en-US" sz="1400" b="0" dirty="0" err="1"/>
              <a:t>Wassup</a:t>
            </a:r>
            <a:r>
              <a:rPr lang="en-US" sz="1400" b="0" dirty="0"/>
              <a:t>?</a:t>
            </a:r>
          </a:p>
          <a:p>
            <a:pPr marL="0" indent="0">
              <a:buNone/>
            </a:pPr>
            <a:r>
              <a:rPr lang="en-US" sz="1400" b="0" dirty="0" err="1"/>
              <a:t>Wassup</a:t>
            </a:r>
            <a:r>
              <a:rPr lang="en-US" sz="1400" b="0" dirty="0"/>
              <a:t>?</a:t>
            </a:r>
          </a:p>
          <a:p>
            <a:pPr marL="0" indent="0">
              <a:buNone/>
            </a:pPr>
            <a:r>
              <a:rPr lang="en-US" sz="1400" b="0" dirty="0"/>
              <a:t>(repeated ten times)</a:t>
            </a:r>
          </a:p>
        </p:txBody>
      </p:sp>
    </p:spTree>
    <p:extLst>
      <p:ext uri="{BB962C8B-B14F-4D97-AF65-F5344CB8AC3E}">
        <p14:creationId xmlns:p14="http://schemas.microsoft.com/office/powerpoint/2010/main" val="96220061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9B9E13EA-F4E7-4DFB-AC3C-4EBA69258B06}"/>
              </a:ext>
            </a:extLst>
          </p:cNvPr>
          <p:cNvSpPr>
            <a:spLocks noGrp="1" noChangeArrowheads="1"/>
          </p:cNvSpPr>
          <p:nvPr>
            <p:ph type="title"/>
          </p:nvPr>
        </p:nvSpPr>
        <p:spPr/>
        <p:txBody>
          <a:bodyPr/>
          <a:lstStyle/>
          <a:p>
            <a:r>
              <a:rPr lang="en-US" dirty="0"/>
              <a:t>Advanced Topic</a:t>
            </a:r>
            <a:endParaRPr lang="en-US" altLang="en-US" b="1" dirty="0">
              <a:solidFill>
                <a:srgbClr val="161645"/>
              </a:solidFill>
              <a:latin typeface="Arial"/>
              <a:cs typeface="Arial"/>
            </a:endParaRPr>
          </a:p>
        </p:txBody>
      </p:sp>
      <p:sp>
        <p:nvSpPr>
          <p:cNvPr id="2" name="Content Placeholder 1">
            <a:extLst>
              <a:ext uri="{FF2B5EF4-FFF2-40B4-BE49-F238E27FC236}">
                <a16:creationId xmlns:a16="http://schemas.microsoft.com/office/drawing/2014/main" id="{ECAFAFEE-6C6B-48DD-AD70-198956CE71E9}"/>
              </a:ext>
            </a:extLst>
          </p:cNvPr>
          <p:cNvSpPr>
            <a:spLocks noGrp="1"/>
          </p:cNvSpPr>
          <p:nvPr>
            <p:ph idx="1"/>
          </p:nvPr>
        </p:nvSpPr>
        <p:spPr>
          <a:xfrm>
            <a:off x="457200" y="1447800"/>
            <a:ext cx="8382000" cy="5562600"/>
          </a:xfrm>
        </p:spPr>
        <p:txBody>
          <a:bodyPr/>
          <a:lstStyle/>
          <a:p>
            <a:r>
              <a:rPr lang="en-US" b="0" dirty="0"/>
              <a:t>Apartments and Windows Forms</a:t>
            </a:r>
          </a:p>
          <a:p>
            <a:r>
              <a:rPr lang="en-US" b="0" dirty="0" err="1"/>
              <a:t>BackgroundWorker</a:t>
            </a:r>
            <a:endParaRPr lang="en-US" b="0" dirty="0"/>
          </a:p>
          <a:p>
            <a:r>
              <a:rPr lang="en-US" b="0" dirty="0" err="1"/>
              <a:t>ReaderWriterLockSlim</a:t>
            </a:r>
            <a:r>
              <a:rPr lang="en-US" b="0" dirty="0"/>
              <a:t> / </a:t>
            </a:r>
            <a:r>
              <a:rPr lang="en-US" b="0" dirty="0" err="1"/>
              <a:t>ReaderWriterLock</a:t>
            </a:r>
            <a:endParaRPr lang="en-US" b="0" dirty="0"/>
          </a:p>
          <a:p>
            <a:pPr lvl="1"/>
            <a:r>
              <a:rPr lang="en-US" sz="2000" b="0" dirty="0"/>
              <a:t>Used in SQL 2 Phase Lock</a:t>
            </a:r>
          </a:p>
          <a:p>
            <a:r>
              <a:rPr lang="en-US" b="0" dirty="0"/>
              <a:t>Thread Pooling</a:t>
            </a:r>
          </a:p>
          <a:p>
            <a:r>
              <a:rPr lang="en-US" b="0" dirty="0"/>
              <a:t>Asynchronous Delegates</a:t>
            </a:r>
          </a:p>
          <a:p>
            <a:r>
              <a:rPr lang="en-US" b="0" dirty="0"/>
              <a:t>Timers</a:t>
            </a:r>
          </a:p>
          <a:p>
            <a:r>
              <a:rPr lang="en-US" b="0" dirty="0"/>
              <a:t>Local Storage</a:t>
            </a:r>
          </a:p>
        </p:txBody>
      </p:sp>
    </p:spTree>
    <p:extLst>
      <p:ext uri="{BB962C8B-B14F-4D97-AF65-F5344CB8AC3E}">
        <p14:creationId xmlns:p14="http://schemas.microsoft.com/office/powerpoint/2010/main" val="67931252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1D7FB7-58B5-4204-8345-BF28A54708FA}"/>
              </a:ext>
            </a:extLst>
          </p:cNvPr>
          <p:cNvSpPr>
            <a:spLocks noGrp="1"/>
          </p:cNvSpPr>
          <p:nvPr>
            <p:ph type="title"/>
          </p:nvPr>
        </p:nvSpPr>
        <p:spPr/>
        <p:txBody>
          <a:bodyPr/>
          <a:lstStyle/>
          <a:p>
            <a:r>
              <a:rPr lang="en-US" dirty="0"/>
              <a:t>System Internal</a:t>
            </a:r>
          </a:p>
        </p:txBody>
      </p:sp>
    </p:spTree>
    <p:extLst>
      <p:ext uri="{BB962C8B-B14F-4D97-AF65-F5344CB8AC3E}">
        <p14:creationId xmlns:p14="http://schemas.microsoft.com/office/powerpoint/2010/main" val="346773223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p:cNvSpPr>
            <a:spLocks noGrp="1"/>
          </p:cNvSpPr>
          <p:nvPr>
            <p:ph type="title"/>
          </p:nvPr>
        </p:nvSpPr>
        <p:spPr/>
        <p:txBody>
          <a:bodyPr/>
          <a:lstStyle/>
          <a:p>
            <a:r>
              <a:rPr lang="en-US">
                <a:latin typeface="Arial" charset="0"/>
                <a:ea typeface="ＭＳ Ｐゴシック" charset="0"/>
                <a:cs typeface="Arial" charset="0"/>
              </a:rPr>
              <a:t>Synchronization objects</a:t>
            </a:r>
          </a:p>
        </p:txBody>
      </p:sp>
      <p:sp>
        <p:nvSpPr>
          <p:cNvPr id="139266" name="Content Placeholder 2"/>
          <p:cNvSpPr>
            <a:spLocks noGrp="1"/>
          </p:cNvSpPr>
          <p:nvPr>
            <p:ph idx="1"/>
          </p:nvPr>
        </p:nvSpPr>
        <p:spPr/>
        <p:txBody>
          <a:bodyPr/>
          <a:lstStyle/>
          <a:p>
            <a:r>
              <a:rPr lang="en-US" dirty="0">
                <a:latin typeface="Arial" charset="0"/>
                <a:ea typeface="ＭＳ Ｐゴシック" charset="0"/>
                <a:cs typeface="Arial" charset="0"/>
              </a:rPr>
              <a:t>OS kernel API offers multiple ways for threads to block and wait for some event.</a:t>
            </a:r>
          </a:p>
          <a:p>
            <a:r>
              <a:rPr lang="en-US" dirty="0">
                <a:latin typeface="Arial" charset="0"/>
                <a:ea typeface="ＭＳ Ｐゴシック" charset="0"/>
                <a:cs typeface="Arial" charset="0"/>
              </a:rPr>
              <a:t>Details vary, but in general they wait for a specific event on some kernel object: a </a:t>
            </a:r>
            <a:r>
              <a:rPr lang="en-US" b="1" dirty="0">
                <a:solidFill>
                  <a:schemeClr val="accent2"/>
                </a:solidFill>
                <a:latin typeface="Arial" charset="0"/>
                <a:ea typeface="ＭＳ Ｐゴシック" charset="0"/>
                <a:cs typeface="Arial" charset="0"/>
              </a:rPr>
              <a:t>synchronization object</a:t>
            </a:r>
            <a:r>
              <a:rPr lang="en-US" dirty="0">
                <a:latin typeface="Arial" charset="0"/>
                <a:ea typeface="ＭＳ Ｐゴシック" charset="0"/>
                <a:cs typeface="Arial" charset="0"/>
              </a:rPr>
              <a:t>.</a:t>
            </a:r>
          </a:p>
          <a:p>
            <a:pPr lvl="1"/>
            <a:r>
              <a:rPr lang="en-US" dirty="0">
                <a:latin typeface="Arial" charset="0"/>
                <a:ea typeface="ＭＳ Ｐゴシック" charset="0"/>
                <a:cs typeface="Arial" charset="0"/>
              </a:rPr>
              <a:t>I/O completion</a:t>
            </a:r>
          </a:p>
          <a:p>
            <a:pPr lvl="1"/>
            <a:r>
              <a:rPr lang="en-US" b="1" dirty="0">
                <a:latin typeface="Arial" charset="0"/>
                <a:ea typeface="ＭＳ Ｐゴシック" charset="0"/>
                <a:cs typeface="Arial" charset="0"/>
              </a:rPr>
              <a:t>wait*</a:t>
            </a:r>
            <a:r>
              <a:rPr lang="en-US" dirty="0">
                <a:latin typeface="Arial" charset="0"/>
                <a:ea typeface="ＭＳ Ｐゴシック" charset="0"/>
                <a:cs typeface="Arial" charset="0"/>
              </a:rPr>
              <a:t>() for child process to exit</a:t>
            </a:r>
          </a:p>
          <a:p>
            <a:pPr lvl="1"/>
            <a:r>
              <a:rPr lang="en-US" dirty="0">
                <a:latin typeface="Arial" charset="0"/>
                <a:ea typeface="ＭＳ Ｐゴシック" charset="0"/>
                <a:cs typeface="Arial" charset="0"/>
              </a:rPr>
              <a:t>blocking </a:t>
            </a:r>
            <a:r>
              <a:rPr lang="en-US" b="1" dirty="0">
                <a:latin typeface="Arial" charset="0"/>
                <a:ea typeface="ＭＳ Ｐゴシック" charset="0"/>
                <a:cs typeface="Arial" charset="0"/>
              </a:rPr>
              <a:t>read/write </a:t>
            </a:r>
            <a:r>
              <a:rPr lang="en-US" dirty="0">
                <a:latin typeface="Arial" charset="0"/>
                <a:ea typeface="ＭＳ Ｐゴシック" charset="0"/>
                <a:cs typeface="Arial" charset="0"/>
              </a:rPr>
              <a:t>on a producer/consumer pipe</a:t>
            </a:r>
          </a:p>
          <a:p>
            <a:pPr lvl="1"/>
            <a:r>
              <a:rPr lang="en-US" dirty="0">
                <a:latin typeface="Arial" charset="0"/>
                <a:ea typeface="ＭＳ Ｐゴシック" charset="0"/>
                <a:cs typeface="Arial" charset="0"/>
              </a:rPr>
              <a:t>message arrival on a network channel</a:t>
            </a:r>
          </a:p>
          <a:p>
            <a:pPr lvl="1"/>
            <a:r>
              <a:rPr lang="en-US" dirty="0">
                <a:latin typeface="Arial" charset="0"/>
                <a:ea typeface="ＭＳ Ｐゴシック" charset="0"/>
                <a:cs typeface="Arial" charset="0"/>
              </a:rPr>
              <a:t>sleep queue for a </a:t>
            </a:r>
            <a:r>
              <a:rPr lang="en-US" dirty="0" err="1">
                <a:latin typeface="Arial" charset="0"/>
                <a:ea typeface="ＭＳ Ｐゴシック" charset="0"/>
                <a:cs typeface="Arial" charset="0"/>
              </a:rPr>
              <a:t>mutex</a:t>
            </a:r>
            <a:r>
              <a:rPr lang="en-US" dirty="0">
                <a:latin typeface="Arial" charset="0"/>
                <a:ea typeface="ＭＳ Ｐゴシック" charset="0"/>
                <a:cs typeface="Arial" charset="0"/>
              </a:rPr>
              <a:t>, CV, or semaphore, e.g., Linux “</a:t>
            </a:r>
            <a:r>
              <a:rPr lang="en-US" altLang="ja-JP" dirty="0" err="1">
                <a:latin typeface="Arial" charset="0"/>
                <a:ea typeface="ＭＳ Ｐゴシック" charset="0"/>
                <a:cs typeface="Arial" charset="0"/>
              </a:rPr>
              <a:t>futex</a:t>
            </a:r>
            <a:r>
              <a:rPr lang="en-US" dirty="0">
                <a:latin typeface="Arial" charset="0"/>
                <a:ea typeface="ＭＳ Ｐゴシック" charset="0"/>
                <a:cs typeface="Arial" charset="0"/>
              </a:rPr>
              <a:t>”</a:t>
            </a:r>
            <a:endParaRPr lang="en-US" altLang="ja-JP" dirty="0">
              <a:latin typeface="Arial" charset="0"/>
              <a:ea typeface="ＭＳ Ｐゴシック" charset="0"/>
              <a:cs typeface="Arial" charset="0"/>
            </a:endParaRPr>
          </a:p>
          <a:p>
            <a:pPr lvl="1"/>
            <a:r>
              <a:rPr lang="en-US" dirty="0">
                <a:latin typeface="Arial" charset="0"/>
                <a:ea typeface="ＭＳ Ｐゴシック" charset="0"/>
                <a:cs typeface="Arial" charset="0"/>
              </a:rPr>
              <a:t>get next event/request on a poll set</a:t>
            </a:r>
          </a:p>
          <a:p>
            <a:pPr lvl="1"/>
            <a:r>
              <a:rPr lang="en-US" dirty="0">
                <a:latin typeface="Arial" charset="0"/>
                <a:ea typeface="ＭＳ Ｐゴシック" charset="0"/>
                <a:cs typeface="Arial" charset="0"/>
              </a:rPr>
              <a:t>wait for a timer to expire</a:t>
            </a:r>
          </a:p>
        </p:txBody>
      </p:sp>
    </p:spTree>
    <p:extLst>
      <p:ext uri="{BB962C8B-B14F-4D97-AF65-F5344CB8AC3E}">
        <p14:creationId xmlns:p14="http://schemas.microsoft.com/office/powerpoint/2010/main" val="260479653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a:xfrm>
            <a:off x="304800" y="-304800"/>
            <a:ext cx="8226425" cy="1554162"/>
          </a:xfrm>
        </p:spPr>
        <p:txBody>
          <a:bodyPr/>
          <a:lstStyle/>
          <a:p>
            <a:r>
              <a:rPr lang="en-US" dirty="0">
                <a:latin typeface="Arial" charset="0"/>
                <a:ea typeface="ＭＳ Ｐゴシック" charset="0"/>
                <a:cs typeface="Arial" charset="0"/>
              </a:rPr>
              <a:t>Windows</a:t>
            </a:r>
            <a:br>
              <a:rPr lang="en-US" sz="3200" dirty="0">
                <a:latin typeface="Arial" charset="0"/>
                <a:ea typeface="ＭＳ Ｐゴシック" charset="0"/>
                <a:cs typeface="Arial" charset="0"/>
              </a:rPr>
            </a:br>
            <a:r>
              <a:rPr lang="en-US" sz="2400" dirty="0">
                <a:latin typeface="Arial" charset="0"/>
                <a:ea typeface="ＭＳ Ｐゴシック" charset="0"/>
                <a:cs typeface="Arial" charset="0"/>
              </a:rPr>
              <a:t>synchronization objects</a:t>
            </a:r>
          </a:p>
        </p:txBody>
      </p:sp>
      <p:pic>
        <p:nvPicPr>
          <p:cNvPr id="140290" name="Picture 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75175" y="76200"/>
            <a:ext cx="4187825" cy="668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0291" name="TextBox 1"/>
          <p:cNvSpPr txBox="1">
            <a:spLocks noChangeArrowheads="1"/>
          </p:cNvSpPr>
          <p:nvPr/>
        </p:nvSpPr>
        <p:spPr bwMode="auto">
          <a:xfrm>
            <a:off x="304800" y="1600200"/>
            <a:ext cx="426720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000" dirty="0">
                <a:solidFill>
                  <a:srgbClr val="003367"/>
                </a:solidFill>
              </a:rPr>
              <a:t>They all enter a </a:t>
            </a:r>
            <a:r>
              <a:rPr lang="en-US" sz="2000" dirty="0">
                <a:solidFill>
                  <a:srgbClr val="651222"/>
                </a:solidFill>
              </a:rPr>
              <a:t>signaled</a:t>
            </a:r>
            <a:r>
              <a:rPr lang="en-US" sz="2000" dirty="0">
                <a:solidFill>
                  <a:srgbClr val="003367"/>
                </a:solidFill>
              </a:rPr>
              <a:t> state on some event, and revert to an </a:t>
            </a:r>
            <a:r>
              <a:rPr lang="en-US" sz="2000" dirty="0" err="1">
                <a:solidFill>
                  <a:srgbClr val="651222"/>
                </a:solidFill>
              </a:rPr>
              <a:t>unsignaled</a:t>
            </a:r>
            <a:r>
              <a:rPr lang="en-US" sz="2000" dirty="0">
                <a:solidFill>
                  <a:srgbClr val="651222"/>
                </a:solidFill>
              </a:rPr>
              <a:t> </a:t>
            </a:r>
            <a:r>
              <a:rPr lang="en-US" sz="2000" dirty="0">
                <a:solidFill>
                  <a:srgbClr val="003367"/>
                </a:solidFill>
              </a:rPr>
              <a:t>state after some </a:t>
            </a:r>
            <a:r>
              <a:rPr lang="en-US" sz="2000" dirty="0">
                <a:solidFill>
                  <a:srgbClr val="651222"/>
                </a:solidFill>
              </a:rPr>
              <a:t>reset</a:t>
            </a:r>
            <a:r>
              <a:rPr lang="en-US" sz="2000" dirty="0">
                <a:solidFill>
                  <a:srgbClr val="003367"/>
                </a:solidFill>
              </a:rPr>
              <a:t> condition.  Threads block on an </a:t>
            </a:r>
            <a:r>
              <a:rPr lang="en-US" sz="2000" dirty="0" err="1">
                <a:solidFill>
                  <a:srgbClr val="003367"/>
                </a:solidFill>
              </a:rPr>
              <a:t>unsignaled</a:t>
            </a:r>
            <a:r>
              <a:rPr lang="en-US" sz="2000" dirty="0">
                <a:solidFill>
                  <a:srgbClr val="003367"/>
                </a:solidFill>
              </a:rPr>
              <a:t> object, and wakeup (resume) when it is signaled.</a:t>
            </a:r>
          </a:p>
        </p:txBody>
      </p:sp>
      <p:pic>
        <p:nvPicPr>
          <p:cNvPr id="2" name="Picture 1"/>
          <p:cNvPicPr>
            <a:picLocks noChangeAspect="1"/>
          </p:cNvPicPr>
          <p:nvPr/>
        </p:nvPicPr>
        <p:blipFill>
          <a:blip r:embed="rId3"/>
          <a:stretch>
            <a:fillRect/>
          </a:stretch>
        </p:blipFill>
        <p:spPr>
          <a:xfrm>
            <a:off x="1360488" y="4352033"/>
            <a:ext cx="1916112" cy="2340867"/>
          </a:xfrm>
          <a:prstGeom prst="rect">
            <a:avLst/>
          </a:prstGeom>
        </p:spPr>
      </p:pic>
    </p:spTree>
    <p:extLst>
      <p:ext uri="{BB962C8B-B14F-4D97-AF65-F5344CB8AC3E}">
        <p14:creationId xmlns:p14="http://schemas.microsoft.com/office/powerpoint/2010/main" val="280157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lstStyle/>
          <a:p>
            <a:r>
              <a:rPr lang="en-US" sz="3600" dirty="0"/>
              <a:t>Immutable object</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64088" y="1376901"/>
            <a:ext cx="7460712" cy="5181600"/>
          </a:xfrm>
        </p:spPr>
        <p:txBody>
          <a:bodyPr anchor="t">
            <a:normAutofit/>
          </a:bodyPr>
          <a:lstStyle/>
          <a:p>
            <a:pPr marL="0" indent="0">
              <a:buNone/>
            </a:pPr>
            <a:r>
              <a:rPr lang="en-US" sz="1400" dirty="0">
                <a:solidFill>
                  <a:srgbClr val="FFFF00"/>
                </a:solidFill>
              </a:rPr>
              <a:t>public class </a:t>
            </a:r>
            <a:r>
              <a:rPr lang="en-US" sz="1400" dirty="0" err="1">
                <a:solidFill>
                  <a:srgbClr val="FFFF00"/>
                </a:solidFill>
              </a:rPr>
              <a:t>ImmutableValue</a:t>
            </a:r>
            <a:r>
              <a:rPr lang="en-US" sz="1400" dirty="0">
                <a:solidFill>
                  <a:srgbClr val="FFFF00"/>
                </a:solidFill>
              </a:rPr>
              <a:t>{</a:t>
            </a:r>
          </a:p>
          <a:p>
            <a:pPr marL="0" indent="0">
              <a:buNone/>
            </a:pPr>
            <a:r>
              <a:rPr lang="en-US" sz="1400" dirty="0">
                <a:solidFill>
                  <a:srgbClr val="FFFF00"/>
                </a:solidFill>
              </a:rPr>
              <a:t>  private int value = 0;</a:t>
            </a:r>
          </a:p>
          <a:p>
            <a:pPr marL="0" indent="0">
              <a:buNone/>
            </a:pPr>
            <a:r>
              <a:rPr lang="en-US" sz="1400" dirty="0">
                <a:solidFill>
                  <a:srgbClr val="FFFF00"/>
                </a:solidFill>
              </a:rPr>
              <a:t>  public </a:t>
            </a:r>
            <a:r>
              <a:rPr lang="en-US" sz="1400" dirty="0" err="1">
                <a:solidFill>
                  <a:srgbClr val="FFFF00"/>
                </a:solidFill>
              </a:rPr>
              <a:t>ImmutableValue</a:t>
            </a:r>
            <a:r>
              <a:rPr lang="en-US" sz="1400" dirty="0">
                <a:solidFill>
                  <a:srgbClr val="FFFF00"/>
                </a:solidFill>
              </a:rPr>
              <a:t>(int value){</a:t>
            </a:r>
          </a:p>
          <a:p>
            <a:pPr marL="0" indent="0">
              <a:buNone/>
            </a:pPr>
            <a:r>
              <a:rPr lang="en-US" sz="1400" dirty="0">
                <a:solidFill>
                  <a:srgbClr val="FFFF00"/>
                </a:solidFill>
              </a:rPr>
              <a:t>    </a:t>
            </a:r>
            <a:r>
              <a:rPr lang="en-US" sz="1400" dirty="0" err="1">
                <a:solidFill>
                  <a:srgbClr val="FFFF00"/>
                </a:solidFill>
              </a:rPr>
              <a:t>this.value</a:t>
            </a:r>
            <a:r>
              <a:rPr lang="en-US" sz="1400" dirty="0">
                <a:solidFill>
                  <a:srgbClr val="FFFF00"/>
                </a:solidFill>
              </a:rPr>
              <a:t> = value;</a:t>
            </a:r>
          </a:p>
          <a:p>
            <a:pPr marL="0" indent="0">
              <a:buNone/>
            </a:pPr>
            <a:r>
              <a:rPr lang="en-US" sz="1400" dirty="0">
                <a:solidFill>
                  <a:srgbClr val="FFFF00"/>
                </a:solidFill>
              </a:rPr>
              <a:t>  }</a:t>
            </a:r>
          </a:p>
          <a:p>
            <a:pPr marL="0" indent="0">
              <a:buNone/>
            </a:pPr>
            <a:r>
              <a:rPr lang="en-US" sz="1400" dirty="0">
                <a:solidFill>
                  <a:srgbClr val="FFFF00"/>
                </a:solidFill>
              </a:rPr>
              <a:t>  public int </a:t>
            </a:r>
            <a:r>
              <a:rPr lang="en-US" sz="1400" dirty="0" err="1">
                <a:solidFill>
                  <a:srgbClr val="FFFF00"/>
                </a:solidFill>
              </a:rPr>
              <a:t>getValue</a:t>
            </a:r>
            <a:r>
              <a:rPr lang="en-US" sz="1400" dirty="0">
                <a:solidFill>
                  <a:srgbClr val="FFFF00"/>
                </a:solidFill>
              </a:rPr>
              <a:t>(){</a:t>
            </a:r>
          </a:p>
          <a:p>
            <a:pPr marL="0" indent="0">
              <a:buNone/>
            </a:pPr>
            <a:r>
              <a:rPr lang="en-US" sz="1400" dirty="0">
                <a:solidFill>
                  <a:srgbClr val="FFFF00"/>
                </a:solidFill>
              </a:rPr>
              <a:t>    return </a:t>
            </a:r>
            <a:r>
              <a:rPr lang="en-US" sz="1400" dirty="0" err="1">
                <a:solidFill>
                  <a:srgbClr val="FFFF00"/>
                </a:solidFill>
              </a:rPr>
              <a:t>this.value</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public </a:t>
            </a:r>
            <a:r>
              <a:rPr lang="en-US" sz="1400" dirty="0" err="1">
                <a:solidFill>
                  <a:srgbClr val="FFFF00"/>
                </a:solidFill>
              </a:rPr>
              <a:t>ImmutableValue</a:t>
            </a:r>
            <a:r>
              <a:rPr lang="en-US" sz="1400" dirty="0">
                <a:solidFill>
                  <a:srgbClr val="FFFF00"/>
                </a:solidFill>
              </a:rPr>
              <a:t> add(int </a:t>
            </a:r>
            <a:r>
              <a:rPr lang="en-US" sz="1400" dirty="0" err="1">
                <a:solidFill>
                  <a:srgbClr val="FFFF00"/>
                </a:solidFill>
              </a:rPr>
              <a:t>valueToAdd</a:t>
            </a:r>
            <a:r>
              <a:rPr lang="en-US" sz="1400" dirty="0">
                <a:solidFill>
                  <a:srgbClr val="FFFF00"/>
                </a:solidFill>
              </a:rPr>
              <a:t>){</a:t>
            </a:r>
          </a:p>
          <a:p>
            <a:pPr marL="0" indent="0">
              <a:buNone/>
            </a:pPr>
            <a:r>
              <a:rPr lang="en-US" sz="1400" dirty="0">
                <a:solidFill>
                  <a:srgbClr val="FFFF00"/>
                </a:solidFill>
              </a:rPr>
              <a:t>      return new </a:t>
            </a:r>
            <a:r>
              <a:rPr lang="en-US" sz="1400" dirty="0" err="1">
                <a:solidFill>
                  <a:srgbClr val="FFFF00"/>
                </a:solidFill>
              </a:rPr>
              <a:t>ImmutableValue</a:t>
            </a:r>
            <a:r>
              <a:rPr lang="en-US" sz="1400" dirty="0">
                <a:solidFill>
                  <a:srgbClr val="FFFF00"/>
                </a:solidFill>
              </a:rPr>
              <a:t>(</a:t>
            </a:r>
            <a:r>
              <a:rPr lang="en-US" sz="1400" dirty="0" err="1">
                <a:solidFill>
                  <a:srgbClr val="FFFF00"/>
                </a:solidFill>
              </a:rPr>
              <a:t>this.value</a:t>
            </a:r>
            <a:r>
              <a:rPr lang="en-US" sz="1400" dirty="0">
                <a:solidFill>
                  <a:srgbClr val="FFFF00"/>
                </a:solidFill>
              </a:rPr>
              <a:t> + </a:t>
            </a:r>
            <a:r>
              <a:rPr lang="en-US" sz="1400" dirty="0" err="1">
                <a:solidFill>
                  <a:srgbClr val="FFFF00"/>
                </a:solidFill>
              </a:rPr>
              <a:t>valueToAdd</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a:t>
            </a:r>
          </a:p>
        </p:txBody>
      </p:sp>
    </p:spTree>
    <p:extLst>
      <p:ext uri="{BB962C8B-B14F-4D97-AF65-F5344CB8AC3E}">
        <p14:creationId xmlns:p14="http://schemas.microsoft.com/office/powerpoint/2010/main" val="212655475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a:latin typeface="Arial" charset="0"/>
                <a:ea typeface="ＭＳ Ｐゴシック" charset="0"/>
                <a:cs typeface="Arial" charset="0"/>
              </a:rPr>
              <a:t>Blocking</a:t>
            </a:r>
          </a:p>
        </p:txBody>
      </p:sp>
      <p:grpSp>
        <p:nvGrpSpPr>
          <p:cNvPr id="10242" name="Group 3"/>
          <p:cNvGrpSpPr>
            <a:grpSpLocks/>
          </p:cNvGrpSpPr>
          <p:nvPr/>
        </p:nvGrpSpPr>
        <p:grpSpPr bwMode="auto">
          <a:xfrm>
            <a:off x="609600" y="1752600"/>
            <a:ext cx="914400" cy="914400"/>
            <a:chOff x="3689" y="1658"/>
            <a:chExt cx="576" cy="576"/>
          </a:xfrm>
        </p:grpSpPr>
        <p:grpSp>
          <p:nvGrpSpPr>
            <p:cNvPr id="10287" name="Group 4"/>
            <p:cNvGrpSpPr>
              <a:grpSpLocks/>
            </p:cNvGrpSpPr>
            <p:nvPr/>
          </p:nvGrpSpPr>
          <p:grpSpPr bwMode="auto">
            <a:xfrm>
              <a:off x="3689" y="1658"/>
              <a:ext cx="576" cy="576"/>
              <a:chOff x="4269" y="2781"/>
              <a:chExt cx="576" cy="576"/>
            </a:xfrm>
          </p:grpSpPr>
          <p:sp>
            <p:nvSpPr>
              <p:cNvPr id="15" name="Oval 5"/>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sp>
            <p:nvSpPr>
              <p:cNvPr id="16" name="AutoShape 6"/>
              <p:cNvSpPr>
                <a:spLocks noChangeArrowheads="1"/>
              </p:cNvSpPr>
              <p:nvPr/>
            </p:nvSpPr>
            <p:spPr bwMode="auto">
              <a:xfrm flipH="1">
                <a:off x="4469" y="2908"/>
                <a:ext cx="197" cy="336"/>
              </a:xfrm>
              <a:prstGeom prst="lightningBolt">
                <a:avLst/>
              </a:prstGeom>
              <a:solidFill>
                <a:srgbClr val="FFFFFF"/>
              </a:solidFill>
              <a:ln w="12700">
                <a:noFill/>
                <a:miter lim="800000"/>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grpSp>
        <p:sp>
          <p:nvSpPr>
            <p:cNvPr id="14" name="AutoShape 7"/>
            <p:cNvSpPr>
              <a:spLocks noChangeArrowheads="1"/>
            </p:cNvSpPr>
            <p:nvPr/>
          </p:nvSpPr>
          <p:spPr bwMode="auto">
            <a:xfrm rot="-8460389">
              <a:off x="3714" y="1735"/>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grpSp>
      <p:sp>
        <p:nvSpPr>
          <p:cNvPr id="10243" name="AutoShape 10"/>
          <p:cNvSpPr>
            <a:spLocks noChangeArrowheads="1"/>
          </p:cNvSpPr>
          <p:nvPr/>
        </p:nvSpPr>
        <p:spPr bwMode="auto">
          <a:xfrm>
            <a:off x="762000" y="3581400"/>
            <a:ext cx="8077200" cy="2438400"/>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a:p>
        </p:txBody>
      </p:sp>
      <p:sp>
        <p:nvSpPr>
          <p:cNvPr id="31" name="Rectangle 11"/>
          <p:cNvSpPr>
            <a:spLocks noChangeArrowheads="1"/>
          </p:cNvSpPr>
          <p:nvPr/>
        </p:nvSpPr>
        <p:spPr bwMode="auto">
          <a:xfrm>
            <a:off x="4419600" y="4343400"/>
            <a:ext cx="1219200" cy="352425"/>
          </a:xfrm>
          <a:prstGeom prst="rect">
            <a:avLst/>
          </a:prstGeom>
          <a:solidFill>
            <a:srgbClr val="618FFD"/>
          </a:solidFill>
          <a:ln w="12700">
            <a:solidFill>
              <a:srgbClr val="000000"/>
            </a:solidFill>
            <a:miter lim="800000"/>
            <a:headEnd type="none" w="sm" len="sm"/>
            <a:tailEnd type="none" w="sm" len="sm"/>
          </a:ln>
        </p:spPr>
        <p:txBody>
          <a:bodyPr wrap="none" anchor="ctr"/>
          <a:lstStyle/>
          <a:p>
            <a:pPr algn="ctr" defTabSz="914400" fontAlgn="auto">
              <a:spcBef>
                <a:spcPts val="0"/>
              </a:spcBef>
              <a:spcAft>
                <a:spcPts val="0"/>
              </a:spcAft>
              <a:defRPr/>
            </a:pPr>
            <a:r>
              <a:rPr lang="en-US" sz="1800" kern="0" dirty="0">
                <a:solidFill>
                  <a:sysClr val="windowText" lastClr="000000"/>
                </a:solidFill>
                <a:ea typeface="Arial" charset="0"/>
                <a:cs typeface="Arial" charset="0"/>
              </a:rPr>
              <a:t>kernel TCB</a:t>
            </a:r>
          </a:p>
        </p:txBody>
      </p:sp>
      <p:sp>
        <p:nvSpPr>
          <p:cNvPr id="34" name="Oval 3"/>
          <p:cNvSpPr>
            <a:spLocks noChangeArrowheads="1"/>
          </p:cNvSpPr>
          <p:nvPr/>
        </p:nvSpPr>
        <p:spPr bwMode="auto">
          <a:xfrm>
            <a:off x="6169025" y="1828800"/>
            <a:ext cx="1066800" cy="1066800"/>
          </a:xfrm>
          <a:prstGeom prst="ellipse">
            <a:avLst/>
          </a:prstGeom>
          <a:solidFill>
            <a:srgbClr val="618FFD"/>
          </a:solidFill>
          <a:ln w="12700">
            <a:solidFill>
              <a:srgbClr val="000000"/>
            </a:solidFill>
            <a:round/>
            <a:headEnd type="none" w="sm" len="sm"/>
            <a:tailEnd type="none" w="sm" len="sm"/>
          </a:ln>
        </p:spPr>
        <p:txBody>
          <a:bodyPr wrap="none" anchor="ctr"/>
          <a:lstStyle/>
          <a:p>
            <a:pPr algn="ctr" fontAlgn="auto">
              <a:spcBef>
                <a:spcPts val="0"/>
              </a:spcBef>
              <a:spcAft>
                <a:spcPts val="0"/>
              </a:spcAft>
              <a:defRPr/>
            </a:pPr>
            <a:r>
              <a:rPr lang="en-US" sz="2000" b="1" kern="0" dirty="0">
                <a:solidFill>
                  <a:sysClr val="windowText" lastClr="000000"/>
                </a:solidFill>
                <a:ea typeface="Arial" charset="0"/>
              </a:rPr>
              <a:t>active </a:t>
            </a:r>
          </a:p>
          <a:p>
            <a:pPr algn="ctr" fontAlgn="auto">
              <a:spcBef>
                <a:spcPts val="0"/>
              </a:spcBef>
              <a:spcAft>
                <a:spcPts val="0"/>
              </a:spcAft>
              <a:defRPr/>
            </a:pPr>
            <a:r>
              <a:rPr lang="en-US" sz="1800" kern="0" dirty="0">
                <a:solidFill>
                  <a:sysClr val="windowText" lastClr="000000"/>
                </a:solidFill>
                <a:ea typeface="Arial" charset="0"/>
              </a:rPr>
              <a:t>ready or</a:t>
            </a:r>
          </a:p>
          <a:p>
            <a:pPr algn="ctr" fontAlgn="auto">
              <a:spcBef>
                <a:spcPts val="0"/>
              </a:spcBef>
              <a:spcAft>
                <a:spcPts val="0"/>
              </a:spcAft>
              <a:defRPr/>
            </a:pPr>
            <a:r>
              <a:rPr lang="en-US" sz="1800" kern="0" dirty="0">
                <a:solidFill>
                  <a:sysClr val="windowText" lastClr="000000"/>
                </a:solidFill>
                <a:ea typeface="Arial" charset="0"/>
              </a:rPr>
              <a:t>running</a:t>
            </a:r>
            <a:endParaRPr lang="en-US" sz="2000" kern="0" dirty="0">
              <a:solidFill>
                <a:sysClr val="windowText" lastClr="000000"/>
              </a:solidFill>
              <a:ea typeface="Arial" charset="0"/>
            </a:endParaRPr>
          </a:p>
        </p:txBody>
      </p:sp>
      <p:sp>
        <p:nvSpPr>
          <p:cNvPr id="35" name="Oval 5"/>
          <p:cNvSpPr>
            <a:spLocks noChangeArrowheads="1"/>
          </p:cNvSpPr>
          <p:nvPr/>
        </p:nvSpPr>
        <p:spPr bwMode="auto">
          <a:xfrm>
            <a:off x="6169025" y="3657600"/>
            <a:ext cx="1066800" cy="1066800"/>
          </a:xfrm>
          <a:prstGeom prst="ellipse">
            <a:avLst/>
          </a:prstGeom>
          <a:solidFill>
            <a:srgbClr val="618FFD"/>
          </a:solidFill>
          <a:ln w="12700">
            <a:solidFill>
              <a:srgbClr val="000000"/>
            </a:solidFill>
            <a:round/>
            <a:headEnd type="none" w="sm" len="sm"/>
            <a:tailEnd type="none" w="sm" len="sm"/>
          </a:ln>
        </p:spPr>
        <p:txBody>
          <a:bodyPr wrap="none" anchor="ctr"/>
          <a:lstStyle/>
          <a:p>
            <a:pPr algn="ctr" fontAlgn="auto">
              <a:spcBef>
                <a:spcPts val="0"/>
              </a:spcBef>
              <a:spcAft>
                <a:spcPts val="0"/>
              </a:spcAft>
              <a:defRPr/>
            </a:pPr>
            <a:r>
              <a:rPr lang="en-US" sz="2000" b="1" kern="0" dirty="0">
                <a:solidFill>
                  <a:sysClr val="windowText" lastClr="000000"/>
                </a:solidFill>
                <a:ea typeface="Arial" charset="0"/>
              </a:rPr>
              <a:t>blocked</a:t>
            </a:r>
            <a:endParaRPr lang="en-US" b="1" kern="0" dirty="0">
              <a:solidFill>
                <a:sysClr val="windowText" lastClr="000000"/>
              </a:solidFill>
              <a:ea typeface="Arial" charset="0"/>
            </a:endParaRPr>
          </a:p>
        </p:txBody>
      </p:sp>
      <p:grpSp>
        <p:nvGrpSpPr>
          <p:cNvPr id="10247" name="Group 113"/>
          <p:cNvGrpSpPr>
            <a:grpSpLocks/>
          </p:cNvGrpSpPr>
          <p:nvPr/>
        </p:nvGrpSpPr>
        <p:grpSpPr bwMode="auto">
          <a:xfrm>
            <a:off x="6324600" y="4343400"/>
            <a:ext cx="792163" cy="639763"/>
            <a:chOff x="1905000" y="2895599"/>
            <a:chExt cx="792162" cy="639765"/>
          </a:xfrm>
        </p:grpSpPr>
        <p:sp>
          <p:nvSpPr>
            <p:cNvPr id="10285" name="Merge 60"/>
            <p:cNvSpPr>
              <a:spLocks noChangeArrowheads="1"/>
            </p:cNvSpPr>
            <p:nvPr/>
          </p:nvSpPr>
          <p:spPr bwMode="auto">
            <a:xfrm flipV="1">
              <a:off x="1905000" y="2895599"/>
              <a:ext cx="792162" cy="639765"/>
            </a:xfrm>
            <a:prstGeom prst="flowChartMerge">
              <a:avLst/>
            </a:prstGeom>
            <a:solidFill>
              <a:srgbClr val="FFFF00"/>
            </a:solidFill>
            <a:ln w="9525">
              <a:solidFill>
                <a:schemeClr val="tx1"/>
              </a:solidFill>
              <a:round/>
              <a:headEnd/>
              <a:tailEnd/>
            </a:ln>
          </p:spPr>
          <p:txBody>
            <a:bodyPr/>
            <a:lstStyle/>
            <a:p>
              <a:pPr>
                <a:buClr>
                  <a:srgbClr val="000000"/>
                </a:buClr>
                <a:buSzPct val="100000"/>
                <a:buFont typeface="Times New Roman" charset="0"/>
                <a:buNone/>
              </a:pPr>
              <a:endParaRPr lang="en-US" sz="1800">
                <a:cs typeface="Arial" charset="0"/>
              </a:endParaRPr>
            </a:p>
          </p:txBody>
        </p:sp>
        <p:sp>
          <p:nvSpPr>
            <p:cNvPr id="10286" name="Text Box 23"/>
            <p:cNvSpPr txBox="1">
              <a:spLocks noChangeArrowheads="1"/>
            </p:cNvSpPr>
            <p:nvPr/>
          </p:nvSpPr>
          <p:spPr bwMode="auto">
            <a:xfrm>
              <a:off x="1984284" y="3135868"/>
              <a:ext cx="6335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b="1">
                  <a:solidFill>
                    <a:srgbClr val="000000"/>
                  </a:solidFill>
                  <a:cs typeface="Arial" charset="0"/>
                </a:rPr>
                <a:t>wait</a:t>
              </a:r>
              <a:endParaRPr lang="en-US" sz="1400">
                <a:solidFill>
                  <a:srgbClr val="000000"/>
                </a:solidFill>
                <a:cs typeface="Arial" charset="0"/>
              </a:endParaRPr>
            </a:p>
          </p:txBody>
        </p:sp>
      </p:grpSp>
      <p:cxnSp>
        <p:nvCxnSpPr>
          <p:cNvPr id="10248" name="AutoShape 11"/>
          <p:cNvCxnSpPr>
            <a:cxnSpLocks noChangeShapeType="1"/>
            <a:stCxn id="35" idx="6"/>
            <a:endCxn id="34" idx="6"/>
          </p:cNvCxnSpPr>
          <p:nvPr/>
        </p:nvCxnSpPr>
        <p:spPr bwMode="auto">
          <a:xfrm flipV="1">
            <a:off x="7235825" y="2362200"/>
            <a:ext cx="12700" cy="1828800"/>
          </a:xfrm>
          <a:prstGeom prst="curvedConnector3">
            <a:avLst>
              <a:gd name="adj1" fmla="val 3900000"/>
            </a:avLst>
          </a:prstGeom>
          <a:noFill/>
          <a:ln w="12700">
            <a:solidFill>
              <a:srgbClr val="000000"/>
            </a:solidFill>
            <a:round/>
            <a:headEnd type="none" w="sm" len="sm"/>
            <a:tailEnd type="triangle" w="lg" len="lg"/>
          </a:ln>
          <a:extLst>
            <a:ext uri="{909E8E84-426E-40dd-AFC4-6F175D3DCCD1}">
              <a14:hiddenFill xmlns="" xmlns:a14="http://schemas.microsoft.com/office/drawing/2010/main">
                <a:noFill/>
              </a14:hiddenFill>
            </a:ext>
          </a:extLst>
        </p:spPr>
      </p:cxnSp>
      <p:cxnSp>
        <p:nvCxnSpPr>
          <p:cNvPr id="10249" name="AutoShape 11"/>
          <p:cNvCxnSpPr>
            <a:cxnSpLocks noChangeShapeType="1"/>
            <a:stCxn id="34" idx="2"/>
            <a:endCxn id="35" idx="2"/>
          </p:cNvCxnSpPr>
          <p:nvPr/>
        </p:nvCxnSpPr>
        <p:spPr bwMode="auto">
          <a:xfrm rot="10800000" flipV="1">
            <a:off x="6169025" y="2362200"/>
            <a:ext cx="12700" cy="1828800"/>
          </a:xfrm>
          <a:prstGeom prst="curvedConnector3">
            <a:avLst>
              <a:gd name="adj1" fmla="val 4000000"/>
            </a:avLst>
          </a:prstGeom>
          <a:noFill/>
          <a:ln w="12700">
            <a:solidFill>
              <a:srgbClr val="000000"/>
            </a:solidFill>
            <a:round/>
            <a:headEnd type="none" w="sm" len="sm"/>
            <a:tailEnd type="triangle" w="lg" len="lg"/>
          </a:ln>
          <a:extLst>
            <a:ext uri="{909E8E84-426E-40dd-AFC4-6F175D3DCCD1}">
              <a14:hiddenFill xmlns="" xmlns:a14="http://schemas.microsoft.com/office/drawing/2010/main">
                <a:noFill/>
              </a14:hiddenFill>
            </a:ext>
          </a:extLst>
        </p:spPr>
      </p:cxnSp>
      <p:sp>
        <p:nvSpPr>
          <p:cNvPr id="10250" name="Rectangle 58"/>
          <p:cNvSpPr>
            <a:spLocks noChangeArrowheads="1"/>
          </p:cNvSpPr>
          <p:nvPr/>
        </p:nvSpPr>
        <p:spPr bwMode="auto">
          <a:xfrm>
            <a:off x="5029200" y="2819400"/>
            <a:ext cx="1295400" cy="7080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2000" b="1">
                <a:solidFill>
                  <a:srgbClr val="000000"/>
                </a:solidFill>
                <a:cs typeface="Arial" charset="0"/>
              </a:rPr>
              <a:t>sleep</a:t>
            </a:r>
          </a:p>
          <a:p>
            <a:pPr algn="ctr" defTabSz="914400"/>
            <a:r>
              <a:rPr lang="en-US" sz="2000" b="1">
                <a:solidFill>
                  <a:srgbClr val="000000"/>
                </a:solidFill>
                <a:cs typeface="Arial" charset="0"/>
              </a:rPr>
              <a:t>wait</a:t>
            </a:r>
          </a:p>
        </p:txBody>
      </p:sp>
      <p:sp>
        <p:nvSpPr>
          <p:cNvPr id="10251" name="Oval 67"/>
          <p:cNvSpPr>
            <a:spLocks noChangeArrowheads="1"/>
          </p:cNvSpPr>
          <p:nvPr/>
        </p:nvSpPr>
        <p:spPr bwMode="auto">
          <a:xfrm>
            <a:off x="5638800" y="3505200"/>
            <a:ext cx="152400" cy="152400"/>
          </a:xfrm>
          <a:prstGeom prst="ellipse">
            <a:avLst/>
          </a:prstGeom>
          <a:solidFill>
            <a:srgbClr val="E8161F"/>
          </a:solidFill>
          <a:ln w="9525">
            <a:solidFill>
              <a:schemeClr val="tx1"/>
            </a:solidFill>
            <a:round/>
            <a:headEnd/>
            <a:tailEnd/>
          </a:ln>
        </p:spPr>
        <p:txBody>
          <a:bodyPr/>
          <a:lstStyle/>
          <a:p>
            <a:pPr>
              <a:buClr>
                <a:srgbClr val="000000"/>
              </a:buClr>
              <a:buSzPct val="100000"/>
              <a:buFont typeface="Times New Roman" charset="0"/>
              <a:buNone/>
            </a:pPr>
            <a:endParaRPr lang="en-US" sz="1800">
              <a:cs typeface="Arial" charset="0"/>
            </a:endParaRPr>
          </a:p>
        </p:txBody>
      </p:sp>
      <p:sp>
        <p:nvSpPr>
          <p:cNvPr id="10252" name="Rectangle 58"/>
          <p:cNvSpPr>
            <a:spLocks noChangeArrowheads="1"/>
          </p:cNvSpPr>
          <p:nvPr/>
        </p:nvSpPr>
        <p:spPr bwMode="auto">
          <a:xfrm>
            <a:off x="7010400" y="2819400"/>
            <a:ext cx="1295400" cy="7080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2000" b="1">
                <a:solidFill>
                  <a:srgbClr val="000000"/>
                </a:solidFill>
                <a:cs typeface="Arial" charset="0"/>
              </a:rPr>
              <a:t>wakeup</a:t>
            </a:r>
          </a:p>
          <a:p>
            <a:pPr algn="ctr" defTabSz="914400"/>
            <a:r>
              <a:rPr lang="en-US" sz="2000" b="1">
                <a:solidFill>
                  <a:srgbClr val="000000"/>
                </a:solidFill>
                <a:cs typeface="Arial" charset="0"/>
              </a:rPr>
              <a:t>signal</a:t>
            </a:r>
          </a:p>
        </p:txBody>
      </p:sp>
      <p:sp>
        <p:nvSpPr>
          <p:cNvPr id="10253" name="Oval 54"/>
          <p:cNvSpPr>
            <a:spLocks noChangeArrowheads="1"/>
          </p:cNvSpPr>
          <p:nvPr/>
        </p:nvSpPr>
        <p:spPr bwMode="auto">
          <a:xfrm>
            <a:off x="7620000" y="3505200"/>
            <a:ext cx="152400" cy="152400"/>
          </a:xfrm>
          <a:prstGeom prst="ellipse">
            <a:avLst/>
          </a:prstGeom>
          <a:solidFill>
            <a:srgbClr val="008000"/>
          </a:solidFill>
          <a:ln w="9525">
            <a:solidFill>
              <a:schemeClr val="tx1"/>
            </a:solidFill>
            <a:round/>
            <a:headEnd/>
            <a:tailEnd/>
          </a:ln>
        </p:spPr>
        <p:txBody>
          <a:bodyPr/>
          <a:lstStyle/>
          <a:p>
            <a:pPr>
              <a:buClr>
                <a:srgbClr val="000000"/>
              </a:buClr>
              <a:buSzPct val="100000"/>
              <a:buFont typeface="Times New Roman" charset="0"/>
              <a:buNone/>
            </a:pPr>
            <a:endParaRPr lang="en-US" sz="1800">
              <a:cs typeface="Arial" charset="0"/>
            </a:endParaRPr>
          </a:p>
        </p:txBody>
      </p:sp>
      <p:sp>
        <p:nvSpPr>
          <p:cNvPr id="10254" name="Rectangle 58"/>
          <p:cNvSpPr>
            <a:spLocks noChangeArrowheads="1"/>
          </p:cNvSpPr>
          <p:nvPr/>
        </p:nvSpPr>
        <p:spPr bwMode="auto">
          <a:xfrm>
            <a:off x="1600200" y="1524000"/>
            <a:ext cx="2971800" cy="1754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1800" dirty="0">
                <a:solidFill>
                  <a:srgbClr val="000000"/>
                </a:solidFill>
                <a:cs typeface="Arial" charset="0"/>
              </a:rPr>
              <a:t>When a thread is </a:t>
            </a:r>
            <a:r>
              <a:rPr lang="en-US" sz="1800" b="1" dirty="0">
                <a:solidFill>
                  <a:srgbClr val="000000"/>
                </a:solidFill>
                <a:cs typeface="Arial" charset="0"/>
              </a:rPr>
              <a:t>blocked</a:t>
            </a:r>
            <a:r>
              <a:rPr lang="en-US" sz="1800" dirty="0">
                <a:solidFill>
                  <a:srgbClr val="000000"/>
                </a:solidFill>
                <a:cs typeface="Arial" charset="0"/>
              </a:rPr>
              <a:t> on a synchronization object (a </a:t>
            </a:r>
            <a:r>
              <a:rPr lang="en-US" sz="1800" dirty="0" err="1">
                <a:solidFill>
                  <a:srgbClr val="000000"/>
                </a:solidFill>
                <a:cs typeface="Arial" charset="0"/>
              </a:rPr>
              <a:t>mutex</a:t>
            </a:r>
            <a:r>
              <a:rPr lang="en-US" sz="1800" dirty="0">
                <a:solidFill>
                  <a:srgbClr val="000000"/>
                </a:solidFill>
                <a:cs typeface="Arial" charset="0"/>
              </a:rPr>
              <a:t> or CV) its TCB is placed on a </a:t>
            </a:r>
            <a:r>
              <a:rPr lang="en-US" sz="1800" b="1" dirty="0">
                <a:solidFill>
                  <a:schemeClr val="accent2"/>
                </a:solidFill>
                <a:cs typeface="Arial" charset="0"/>
              </a:rPr>
              <a:t>sleep queue</a:t>
            </a:r>
            <a:r>
              <a:rPr lang="en-US" sz="1800" dirty="0">
                <a:solidFill>
                  <a:srgbClr val="000000"/>
                </a:solidFill>
                <a:cs typeface="Arial" charset="0"/>
              </a:rPr>
              <a:t> of threads waiting for an event on that object. </a:t>
            </a:r>
          </a:p>
        </p:txBody>
      </p:sp>
      <p:grpSp>
        <p:nvGrpSpPr>
          <p:cNvPr id="10255" name="Group 4"/>
          <p:cNvGrpSpPr>
            <a:grpSpLocks/>
          </p:cNvGrpSpPr>
          <p:nvPr/>
        </p:nvGrpSpPr>
        <p:grpSpPr bwMode="auto">
          <a:xfrm>
            <a:off x="4822825" y="5197475"/>
            <a:ext cx="355600" cy="347663"/>
            <a:chOff x="3689" y="1658"/>
            <a:chExt cx="576" cy="576"/>
          </a:xfrm>
        </p:grpSpPr>
        <p:grpSp>
          <p:nvGrpSpPr>
            <p:cNvPr id="10281" name="Group 5"/>
            <p:cNvGrpSpPr>
              <a:grpSpLocks/>
            </p:cNvGrpSpPr>
            <p:nvPr/>
          </p:nvGrpSpPr>
          <p:grpSpPr bwMode="auto">
            <a:xfrm>
              <a:off x="3689" y="1658"/>
              <a:ext cx="576" cy="576"/>
              <a:chOff x="4269" y="2781"/>
              <a:chExt cx="576" cy="576"/>
            </a:xfrm>
          </p:grpSpPr>
          <p:sp>
            <p:nvSpPr>
              <p:cNvPr id="10283" name="Oval 6"/>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0284" name="AutoShape 7"/>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grpSp>
        <p:sp>
          <p:nvSpPr>
            <p:cNvPr id="10282" name="AutoShape 8"/>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sp>
        <p:nvSpPr>
          <p:cNvPr id="10256" name="Oval 10"/>
          <p:cNvSpPr>
            <a:spLocks noChangeArrowheads="1"/>
          </p:cNvSpPr>
          <p:nvPr/>
        </p:nvSpPr>
        <p:spPr bwMode="auto">
          <a:xfrm>
            <a:off x="5341938" y="5203825"/>
            <a:ext cx="355600" cy="347663"/>
          </a:xfrm>
          <a:prstGeom prst="ellipse">
            <a:avLst/>
          </a:prstGeom>
          <a:solidFill>
            <a:srgbClr val="738300"/>
          </a:solidFill>
          <a:ln w="12700">
            <a:solidFill>
              <a:schemeClr val="tx1"/>
            </a:solidFill>
            <a:round/>
            <a:headEnd type="none" w="sm" len="sm"/>
            <a:tailEnd type="none" w="sm" len="sm"/>
          </a:ln>
        </p:spPr>
        <p:txBody>
          <a:bodyPr wrap="none" anchor="ctr"/>
          <a:lstStyle/>
          <a:p>
            <a:endParaRPr lang="en-US"/>
          </a:p>
        </p:txBody>
      </p:sp>
      <p:sp>
        <p:nvSpPr>
          <p:cNvPr id="10257" name="AutoShape 11"/>
          <p:cNvSpPr>
            <a:spLocks noChangeArrowheads="1"/>
          </p:cNvSpPr>
          <p:nvPr/>
        </p:nvSpPr>
        <p:spPr bwMode="auto">
          <a:xfrm flipH="1">
            <a:off x="5465763" y="5281613"/>
            <a:ext cx="120650" cy="20161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0258" name="AutoShape 12"/>
          <p:cNvSpPr>
            <a:spLocks noChangeArrowheads="1"/>
          </p:cNvSpPr>
          <p:nvPr/>
        </p:nvSpPr>
        <p:spPr bwMode="auto">
          <a:xfrm rot="-8460389">
            <a:off x="5357813" y="5249863"/>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nvGrpSpPr>
          <p:cNvPr id="10259" name="Group 13"/>
          <p:cNvGrpSpPr>
            <a:grpSpLocks/>
          </p:cNvGrpSpPr>
          <p:nvPr/>
        </p:nvGrpSpPr>
        <p:grpSpPr bwMode="auto">
          <a:xfrm>
            <a:off x="5891213" y="5205413"/>
            <a:ext cx="357187" cy="357187"/>
            <a:chOff x="4784" y="2819"/>
            <a:chExt cx="255" cy="255"/>
          </a:xfrm>
        </p:grpSpPr>
        <p:sp>
          <p:nvSpPr>
            <p:cNvPr id="10278" name="Oval 14"/>
            <p:cNvSpPr>
              <a:spLocks noChangeArrowheads="1"/>
            </p:cNvSpPr>
            <p:nvPr/>
          </p:nvSpPr>
          <p:spPr bwMode="auto">
            <a:xfrm>
              <a:off x="4784" y="2819"/>
              <a:ext cx="255" cy="255"/>
            </a:xfrm>
            <a:prstGeom prst="ellipse">
              <a:avLst/>
            </a:prstGeom>
            <a:solidFill>
              <a:srgbClr val="008080"/>
            </a:solidFill>
            <a:ln w="12700">
              <a:solidFill>
                <a:schemeClr val="tx1"/>
              </a:solidFill>
              <a:round/>
              <a:headEnd type="none" w="sm" len="sm"/>
              <a:tailEnd type="none" w="sm" len="sm"/>
            </a:ln>
          </p:spPr>
          <p:txBody>
            <a:bodyPr wrap="none" anchor="ctr"/>
            <a:lstStyle/>
            <a:p>
              <a:endParaRPr lang="en-US"/>
            </a:p>
          </p:txBody>
        </p:sp>
        <p:sp>
          <p:nvSpPr>
            <p:cNvPr id="10279" name="AutoShape 15"/>
            <p:cNvSpPr>
              <a:spLocks noChangeArrowheads="1"/>
            </p:cNvSpPr>
            <p:nvPr/>
          </p:nvSpPr>
          <p:spPr bwMode="auto">
            <a:xfrm flipH="1">
              <a:off x="4873" y="2875"/>
              <a:ext cx="87" cy="14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0280" name="AutoShape 16"/>
            <p:cNvSpPr>
              <a:spLocks noChangeArrowheads="1"/>
            </p:cNvSpPr>
            <p:nvPr/>
          </p:nvSpPr>
          <p:spPr bwMode="auto">
            <a:xfrm rot="-8460389">
              <a:off x="4795" y="2853"/>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sp>
        <p:nvSpPr>
          <p:cNvPr id="10260" name="Line 40"/>
          <p:cNvSpPr>
            <a:spLocks noChangeShapeType="1"/>
          </p:cNvSpPr>
          <p:nvPr/>
        </p:nvSpPr>
        <p:spPr bwMode="auto">
          <a:xfrm flipH="1">
            <a:off x="5029200" y="4724400"/>
            <a:ext cx="0" cy="45720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10261" name="Rectangle 74"/>
          <p:cNvSpPr>
            <a:spLocks noChangeArrowheads="1"/>
          </p:cNvSpPr>
          <p:nvPr/>
        </p:nvSpPr>
        <p:spPr bwMode="auto">
          <a:xfrm>
            <a:off x="4648200" y="5105400"/>
            <a:ext cx="1752600" cy="533400"/>
          </a:xfrm>
          <a:prstGeom prst="rect">
            <a:avLst/>
          </a:prstGeom>
          <a:noFill/>
          <a:ln w="9525">
            <a:solidFill>
              <a:schemeClr val="tx1"/>
            </a:solidFill>
            <a:prstDash val="sysDash"/>
            <a:round/>
            <a:headEnd/>
            <a:tailEnd/>
          </a:ln>
          <a:extLst>
            <a:ext uri="{909E8E84-426E-40dd-AFC4-6F175D3DCCD1}">
              <a14:hiddenFill xmlns="" xmlns:a14="http://schemas.microsoft.com/office/drawing/2010/main">
                <a:solidFill>
                  <a:srgbClr val="FFFFFF"/>
                </a:solidFill>
              </a14:hiddenFill>
            </a:ext>
          </a:extLst>
        </p:spPr>
        <p:txBody>
          <a:bodyPr/>
          <a:lstStyle/>
          <a:p>
            <a:pPr>
              <a:buClr>
                <a:srgbClr val="000000"/>
              </a:buClr>
              <a:buSzPct val="100000"/>
              <a:buFont typeface="Times New Roman" charset="0"/>
              <a:buNone/>
            </a:pPr>
            <a:endParaRPr lang="en-US" sz="1800">
              <a:cs typeface="Arial" charset="0"/>
            </a:endParaRPr>
          </a:p>
        </p:txBody>
      </p:sp>
      <p:sp>
        <p:nvSpPr>
          <p:cNvPr id="10262" name="Rectangle 58"/>
          <p:cNvSpPr>
            <a:spLocks noChangeArrowheads="1"/>
          </p:cNvSpPr>
          <p:nvPr/>
        </p:nvSpPr>
        <p:spPr bwMode="auto">
          <a:xfrm>
            <a:off x="5486400" y="152400"/>
            <a:ext cx="35052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1600">
                <a:solidFill>
                  <a:srgbClr val="000000"/>
                </a:solidFill>
                <a:cs typeface="Arial" charset="0"/>
              </a:rPr>
              <a:t>This slide applies to the process abstraction too, or, more precisely, to the main thread of a process.</a:t>
            </a:r>
          </a:p>
        </p:txBody>
      </p:sp>
      <p:sp>
        <p:nvSpPr>
          <p:cNvPr id="10263" name="Rectangle 58"/>
          <p:cNvSpPr>
            <a:spLocks noChangeArrowheads="1"/>
          </p:cNvSpPr>
          <p:nvPr/>
        </p:nvSpPr>
        <p:spPr bwMode="auto">
          <a:xfrm>
            <a:off x="838200" y="3925888"/>
            <a:ext cx="3429000" cy="1754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defTabSz="914400"/>
            <a:r>
              <a:rPr lang="en-US" sz="1800">
                <a:solidFill>
                  <a:srgbClr val="000000"/>
                </a:solidFill>
                <a:cs typeface="Arial" charset="0"/>
              </a:rPr>
              <a:t>How to synchronize thread queues and sleep/wakeup inside the kernel? </a:t>
            </a:r>
          </a:p>
          <a:p>
            <a:pPr defTabSz="914400"/>
            <a:endParaRPr lang="en-US" sz="1800">
              <a:solidFill>
                <a:srgbClr val="000000"/>
              </a:solidFill>
              <a:cs typeface="Arial" charset="0"/>
            </a:endParaRPr>
          </a:p>
          <a:p>
            <a:pPr defTabSz="914400"/>
            <a:r>
              <a:rPr lang="en-US" sz="1800">
                <a:solidFill>
                  <a:srgbClr val="000000"/>
                </a:solidFill>
                <a:cs typeface="Arial" charset="0"/>
              </a:rPr>
              <a:t>Interrupts drive many wakeup events.</a:t>
            </a:r>
          </a:p>
        </p:txBody>
      </p:sp>
      <p:sp>
        <p:nvSpPr>
          <p:cNvPr id="10264" name="Rectangle 58"/>
          <p:cNvSpPr>
            <a:spLocks noChangeArrowheads="1"/>
          </p:cNvSpPr>
          <p:nvPr/>
        </p:nvSpPr>
        <p:spPr bwMode="auto">
          <a:xfrm>
            <a:off x="4495800" y="5638800"/>
            <a:ext cx="1981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1800" b="1">
                <a:solidFill>
                  <a:srgbClr val="000000"/>
                </a:solidFill>
                <a:cs typeface="Arial" charset="0"/>
              </a:rPr>
              <a:t>sleep queue</a:t>
            </a:r>
            <a:endParaRPr lang="en-US" sz="1800">
              <a:solidFill>
                <a:srgbClr val="000000"/>
              </a:solidFill>
              <a:cs typeface="Arial" charset="0"/>
            </a:endParaRPr>
          </a:p>
        </p:txBody>
      </p:sp>
      <p:grpSp>
        <p:nvGrpSpPr>
          <p:cNvPr id="10265" name="Group 5"/>
          <p:cNvGrpSpPr>
            <a:grpSpLocks/>
          </p:cNvGrpSpPr>
          <p:nvPr/>
        </p:nvGrpSpPr>
        <p:grpSpPr bwMode="auto">
          <a:xfrm>
            <a:off x="7185025" y="5197475"/>
            <a:ext cx="355600" cy="347663"/>
            <a:chOff x="4269" y="2781"/>
            <a:chExt cx="576" cy="576"/>
          </a:xfrm>
        </p:grpSpPr>
        <p:sp>
          <p:nvSpPr>
            <p:cNvPr id="10276" name="Oval 6"/>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0277" name="AutoShape 7"/>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grpSp>
      <p:sp>
        <p:nvSpPr>
          <p:cNvPr id="10266" name="AutoShape 8"/>
          <p:cNvSpPr>
            <a:spLocks noChangeArrowheads="1"/>
          </p:cNvSpPr>
          <p:nvPr/>
        </p:nvSpPr>
        <p:spPr bwMode="auto">
          <a:xfrm rot="-8460389">
            <a:off x="7200900" y="5243513"/>
            <a:ext cx="42863"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10267" name="Oval 10"/>
          <p:cNvSpPr>
            <a:spLocks noChangeArrowheads="1"/>
          </p:cNvSpPr>
          <p:nvPr/>
        </p:nvSpPr>
        <p:spPr bwMode="auto">
          <a:xfrm>
            <a:off x="7704138" y="5203825"/>
            <a:ext cx="355600" cy="347663"/>
          </a:xfrm>
          <a:prstGeom prst="ellipse">
            <a:avLst/>
          </a:prstGeom>
          <a:solidFill>
            <a:srgbClr val="008000"/>
          </a:solidFill>
          <a:ln w="12700">
            <a:solidFill>
              <a:schemeClr val="tx1"/>
            </a:solidFill>
            <a:round/>
            <a:headEnd type="none" w="sm" len="sm"/>
            <a:tailEnd type="none" w="sm" len="sm"/>
          </a:ln>
        </p:spPr>
        <p:txBody>
          <a:bodyPr wrap="none" anchor="ctr"/>
          <a:lstStyle/>
          <a:p>
            <a:endParaRPr lang="en-US"/>
          </a:p>
        </p:txBody>
      </p:sp>
      <p:sp>
        <p:nvSpPr>
          <p:cNvPr id="10268" name="AutoShape 11"/>
          <p:cNvSpPr>
            <a:spLocks noChangeArrowheads="1"/>
          </p:cNvSpPr>
          <p:nvPr/>
        </p:nvSpPr>
        <p:spPr bwMode="auto">
          <a:xfrm flipH="1">
            <a:off x="7827963" y="5281613"/>
            <a:ext cx="120650" cy="20161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0269" name="AutoShape 12"/>
          <p:cNvSpPr>
            <a:spLocks noChangeArrowheads="1"/>
          </p:cNvSpPr>
          <p:nvPr/>
        </p:nvSpPr>
        <p:spPr bwMode="auto">
          <a:xfrm rot="-8460389">
            <a:off x="7720013" y="5249863"/>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66" name="Oval 14"/>
          <p:cNvSpPr>
            <a:spLocks noChangeArrowheads="1"/>
          </p:cNvSpPr>
          <p:nvPr/>
        </p:nvSpPr>
        <p:spPr bwMode="auto">
          <a:xfrm>
            <a:off x="8253413" y="5205413"/>
            <a:ext cx="357187" cy="357187"/>
          </a:xfrm>
          <a:prstGeom prst="ellipse">
            <a:avLst/>
          </a:prstGeom>
          <a:solidFill>
            <a:schemeClr val="accent3"/>
          </a:solidFill>
          <a:ln w="12700">
            <a:solidFill>
              <a:schemeClr val="tx1"/>
            </a:solidFill>
            <a:round/>
            <a:headEnd type="none" w="sm" len="sm"/>
            <a:tailEnd type="none" w="sm" len="sm"/>
          </a:ln>
        </p:spPr>
        <p:txBody>
          <a:bodyPr wrap="none" anchor="ctr"/>
          <a:lstStyle/>
          <a:p>
            <a:pPr>
              <a:defRPr/>
            </a:pPr>
            <a:endParaRPr lang="en-US"/>
          </a:p>
        </p:txBody>
      </p:sp>
      <p:sp>
        <p:nvSpPr>
          <p:cNvPr id="10271" name="AutoShape 15"/>
          <p:cNvSpPr>
            <a:spLocks noChangeArrowheads="1"/>
          </p:cNvSpPr>
          <p:nvPr/>
        </p:nvSpPr>
        <p:spPr bwMode="auto">
          <a:xfrm flipH="1">
            <a:off x="8378825" y="5283200"/>
            <a:ext cx="120650" cy="209550"/>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0272" name="AutoShape 16"/>
          <p:cNvSpPr>
            <a:spLocks noChangeArrowheads="1"/>
          </p:cNvSpPr>
          <p:nvPr/>
        </p:nvSpPr>
        <p:spPr bwMode="auto">
          <a:xfrm rot="-8460389">
            <a:off x="8269288" y="5253038"/>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10273" name="Rectangle 74"/>
          <p:cNvSpPr>
            <a:spLocks noChangeArrowheads="1"/>
          </p:cNvSpPr>
          <p:nvPr/>
        </p:nvSpPr>
        <p:spPr bwMode="auto">
          <a:xfrm>
            <a:off x="7010400" y="5105400"/>
            <a:ext cx="1752600" cy="533400"/>
          </a:xfrm>
          <a:prstGeom prst="rect">
            <a:avLst/>
          </a:prstGeom>
          <a:noFill/>
          <a:ln w="9525">
            <a:solidFill>
              <a:schemeClr val="tx1"/>
            </a:solidFill>
            <a:prstDash val="sysDash"/>
            <a:round/>
            <a:headEnd/>
            <a:tailEnd/>
          </a:ln>
          <a:extLst>
            <a:ext uri="{909E8E84-426E-40dd-AFC4-6F175D3DCCD1}">
              <a14:hiddenFill xmlns="" xmlns:a14="http://schemas.microsoft.com/office/drawing/2010/main">
                <a:solidFill>
                  <a:srgbClr val="FFFFFF"/>
                </a:solidFill>
              </a14:hiddenFill>
            </a:ext>
          </a:extLst>
        </p:spPr>
        <p:txBody>
          <a:bodyPr/>
          <a:lstStyle/>
          <a:p>
            <a:pPr>
              <a:buClr>
                <a:srgbClr val="000000"/>
              </a:buClr>
              <a:buSzPct val="100000"/>
              <a:buFont typeface="Times New Roman" charset="0"/>
              <a:buNone/>
            </a:pPr>
            <a:endParaRPr lang="en-US" sz="1800">
              <a:cs typeface="Arial" charset="0"/>
            </a:endParaRPr>
          </a:p>
        </p:txBody>
      </p:sp>
      <p:sp>
        <p:nvSpPr>
          <p:cNvPr id="10274" name="Rectangle 58"/>
          <p:cNvSpPr>
            <a:spLocks noChangeArrowheads="1"/>
          </p:cNvSpPr>
          <p:nvPr/>
        </p:nvSpPr>
        <p:spPr bwMode="auto">
          <a:xfrm>
            <a:off x="6934200" y="5638800"/>
            <a:ext cx="1981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1800" b="1">
                <a:solidFill>
                  <a:srgbClr val="000000"/>
                </a:solidFill>
                <a:cs typeface="Arial" charset="0"/>
              </a:rPr>
              <a:t>ready queue</a:t>
            </a:r>
            <a:endParaRPr lang="en-US" sz="1800">
              <a:solidFill>
                <a:srgbClr val="000000"/>
              </a:solidFill>
              <a:cs typeface="Arial" charset="0"/>
            </a:endParaRPr>
          </a:p>
        </p:txBody>
      </p:sp>
      <p:sp>
        <p:nvSpPr>
          <p:cNvPr id="10275" name="Line 40"/>
          <p:cNvSpPr>
            <a:spLocks noChangeShapeType="1"/>
          </p:cNvSpPr>
          <p:nvPr/>
        </p:nvSpPr>
        <p:spPr bwMode="auto">
          <a:xfrm rot="16200000" flipH="1">
            <a:off x="6705600" y="5105400"/>
            <a:ext cx="0" cy="4572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Tree>
    <p:extLst>
      <p:ext uri="{BB962C8B-B14F-4D97-AF65-F5344CB8AC3E}">
        <p14:creationId xmlns:p14="http://schemas.microsoft.com/office/powerpoint/2010/main" val="190704563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z="3200" dirty="0">
                <a:latin typeface="Arial" charset="0"/>
                <a:ea typeface="ＭＳ Ｐゴシック" charset="0"/>
                <a:cs typeface="Arial" charset="0"/>
              </a:rPr>
              <a:t>Inside the kernel</a:t>
            </a:r>
            <a:endParaRPr lang="en-US" dirty="0">
              <a:latin typeface="Arial" charset="0"/>
              <a:ea typeface="ＭＳ Ｐゴシック" charset="0"/>
              <a:cs typeface="Arial" charset="0"/>
            </a:endParaRPr>
          </a:p>
        </p:txBody>
      </p:sp>
      <p:sp>
        <p:nvSpPr>
          <p:cNvPr id="28674" name="AutoShape 10"/>
          <p:cNvSpPr>
            <a:spLocks noChangeArrowheads="1"/>
          </p:cNvSpPr>
          <p:nvPr/>
        </p:nvSpPr>
        <p:spPr bwMode="auto">
          <a:xfrm>
            <a:off x="1171575" y="3086100"/>
            <a:ext cx="6781800" cy="1914525"/>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a:solidFill>
                <a:srgbClr val="FFFFFF"/>
              </a:solidFill>
            </a:endParaRPr>
          </a:p>
        </p:txBody>
      </p:sp>
      <p:cxnSp>
        <p:nvCxnSpPr>
          <p:cNvPr id="9" name="Straight Connector 8"/>
          <p:cNvCxnSpPr>
            <a:cxnSpLocks noChangeShapeType="1"/>
          </p:cNvCxnSpPr>
          <p:nvPr/>
        </p:nvCxnSpPr>
        <p:spPr bwMode="auto">
          <a:xfrm>
            <a:off x="1190625" y="4608513"/>
            <a:ext cx="6734175" cy="0"/>
          </a:xfrm>
          <a:prstGeom prst="line">
            <a:avLst/>
          </a:prstGeom>
          <a:noFill/>
          <a:ln w="19050" cmpd="sng">
            <a:solidFill>
              <a:schemeClr val="accent6">
                <a:lumMod val="50000"/>
              </a:schemeClr>
            </a:solidFill>
            <a:prstDash val="sysDash"/>
            <a:round/>
            <a:headEnd/>
            <a:tailEnd/>
          </a:ln>
          <a:extLst>
            <a:ext uri="{909E8E84-426E-40dd-AFC4-6F175D3DCCD1}">
              <a14:hiddenFill xmlns="" xmlns:a14="http://schemas.microsoft.com/office/drawing/2010/main">
                <a:noFill/>
              </a14:hiddenFill>
            </a:ext>
          </a:extLst>
        </p:spPr>
      </p:cxnSp>
      <p:grpSp>
        <p:nvGrpSpPr>
          <p:cNvPr id="28676" name="Group 5"/>
          <p:cNvGrpSpPr>
            <a:grpSpLocks/>
          </p:cNvGrpSpPr>
          <p:nvPr/>
        </p:nvGrpSpPr>
        <p:grpSpPr bwMode="auto">
          <a:xfrm>
            <a:off x="4432300" y="5029200"/>
            <a:ext cx="473075" cy="381000"/>
            <a:chOff x="4432300" y="5029200"/>
            <a:chExt cx="473075" cy="622300"/>
          </a:xfrm>
        </p:grpSpPr>
        <p:sp>
          <p:nvSpPr>
            <p:cNvPr id="28723" name="AutoShape 16"/>
            <p:cNvSpPr>
              <a:spLocks noChangeArrowheads="1"/>
            </p:cNvSpPr>
            <p:nvPr/>
          </p:nvSpPr>
          <p:spPr bwMode="auto">
            <a:xfrm>
              <a:off x="4432300" y="5029200"/>
              <a:ext cx="219075" cy="611188"/>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28724" name="AutoShape 16"/>
            <p:cNvSpPr>
              <a:spLocks noChangeArrowheads="1"/>
            </p:cNvSpPr>
            <p:nvPr/>
          </p:nvSpPr>
          <p:spPr bwMode="auto">
            <a:xfrm flipV="1">
              <a:off x="4686300" y="5040313"/>
              <a:ext cx="219075" cy="611187"/>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grpSp>
      <p:grpSp>
        <p:nvGrpSpPr>
          <p:cNvPr id="28677" name="Group 2"/>
          <p:cNvGrpSpPr>
            <a:grpSpLocks/>
          </p:cNvGrpSpPr>
          <p:nvPr/>
        </p:nvGrpSpPr>
        <p:grpSpPr bwMode="auto">
          <a:xfrm>
            <a:off x="2286000" y="2628900"/>
            <a:ext cx="4522788" cy="457200"/>
            <a:chOff x="1981200" y="2060575"/>
            <a:chExt cx="4522788" cy="835025"/>
          </a:xfrm>
        </p:grpSpPr>
        <p:sp>
          <p:nvSpPr>
            <p:cNvPr id="28719" name="AutoShape 17"/>
            <p:cNvSpPr>
              <a:spLocks noChangeArrowheads="1"/>
            </p:cNvSpPr>
            <p:nvPr/>
          </p:nvSpPr>
          <p:spPr bwMode="auto">
            <a:xfrm flipV="1">
              <a:off x="1981200" y="2060575"/>
              <a:ext cx="203200" cy="835025"/>
            </a:xfrm>
            <a:prstGeom prst="upArrow">
              <a:avLst>
                <a:gd name="adj1" fmla="val 50000"/>
                <a:gd name="adj2" fmla="val 75262"/>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28720" name="AutoShape 16"/>
            <p:cNvSpPr>
              <a:spLocks noChangeArrowheads="1"/>
            </p:cNvSpPr>
            <p:nvPr/>
          </p:nvSpPr>
          <p:spPr bwMode="auto">
            <a:xfrm>
              <a:off x="3073400" y="2062162"/>
              <a:ext cx="203200" cy="833438"/>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28721" name="AutoShape 17"/>
            <p:cNvSpPr>
              <a:spLocks noChangeArrowheads="1"/>
            </p:cNvSpPr>
            <p:nvPr/>
          </p:nvSpPr>
          <p:spPr bwMode="auto">
            <a:xfrm flipV="1">
              <a:off x="5257800" y="2060575"/>
              <a:ext cx="203200" cy="835025"/>
            </a:xfrm>
            <a:prstGeom prst="upArrow">
              <a:avLst>
                <a:gd name="adj1" fmla="val 50000"/>
                <a:gd name="adj2" fmla="val 75262"/>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28722" name="AutoShape 16"/>
            <p:cNvSpPr>
              <a:spLocks noChangeArrowheads="1"/>
            </p:cNvSpPr>
            <p:nvPr/>
          </p:nvSpPr>
          <p:spPr bwMode="auto">
            <a:xfrm>
              <a:off x="6299200" y="2062162"/>
              <a:ext cx="204788" cy="833438"/>
            </a:xfrm>
            <a:prstGeom prst="upArrow">
              <a:avLst>
                <a:gd name="adj1" fmla="val 50000"/>
                <a:gd name="adj2" fmla="val 74537"/>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grpSp>
      <p:sp>
        <p:nvSpPr>
          <p:cNvPr id="28678" name="Text Box 93"/>
          <p:cNvSpPr txBox="1">
            <a:spLocks noChangeArrowheads="1"/>
          </p:cNvSpPr>
          <p:nvPr/>
        </p:nvSpPr>
        <p:spPr bwMode="auto">
          <a:xfrm>
            <a:off x="1752600" y="3133725"/>
            <a:ext cx="2362200"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a:solidFill>
                  <a:srgbClr val="000000"/>
                </a:solidFill>
              </a:rPr>
              <a:t>syscall traps</a:t>
            </a:r>
          </a:p>
        </p:txBody>
      </p:sp>
      <p:sp>
        <p:nvSpPr>
          <p:cNvPr id="28679" name="Text Box 93"/>
          <p:cNvSpPr txBox="1">
            <a:spLocks noChangeArrowheads="1"/>
          </p:cNvSpPr>
          <p:nvPr/>
        </p:nvSpPr>
        <p:spPr bwMode="auto">
          <a:xfrm>
            <a:off x="5334000" y="3133725"/>
            <a:ext cx="1828800"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a:solidFill>
                  <a:srgbClr val="000000"/>
                </a:solidFill>
              </a:rPr>
              <a:t>faults</a:t>
            </a:r>
          </a:p>
        </p:txBody>
      </p:sp>
      <p:sp>
        <p:nvSpPr>
          <p:cNvPr id="28680" name="Text Box 93"/>
          <p:cNvSpPr txBox="1">
            <a:spLocks noChangeArrowheads="1"/>
          </p:cNvSpPr>
          <p:nvPr/>
        </p:nvSpPr>
        <p:spPr bwMode="auto">
          <a:xfrm>
            <a:off x="3657600" y="4657725"/>
            <a:ext cx="2006600"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a:solidFill>
                  <a:srgbClr val="000000"/>
                </a:solidFill>
              </a:rPr>
              <a:t>interrupts</a:t>
            </a:r>
          </a:p>
        </p:txBody>
      </p:sp>
      <p:grpSp>
        <p:nvGrpSpPr>
          <p:cNvPr id="28681" name="Group 4"/>
          <p:cNvGrpSpPr>
            <a:grpSpLocks/>
          </p:cNvGrpSpPr>
          <p:nvPr/>
        </p:nvGrpSpPr>
        <p:grpSpPr bwMode="auto">
          <a:xfrm>
            <a:off x="2813050" y="3711575"/>
            <a:ext cx="355600" cy="347663"/>
            <a:chOff x="3689" y="1658"/>
            <a:chExt cx="576" cy="576"/>
          </a:xfrm>
        </p:grpSpPr>
        <p:grpSp>
          <p:nvGrpSpPr>
            <p:cNvPr id="28715" name="Group 5"/>
            <p:cNvGrpSpPr>
              <a:grpSpLocks/>
            </p:cNvGrpSpPr>
            <p:nvPr/>
          </p:nvGrpSpPr>
          <p:grpSpPr bwMode="auto">
            <a:xfrm>
              <a:off x="3689" y="1658"/>
              <a:ext cx="576" cy="576"/>
              <a:chOff x="4269" y="2781"/>
              <a:chExt cx="576" cy="576"/>
            </a:xfrm>
          </p:grpSpPr>
          <p:sp>
            <p:nvSpPr>
              <p:cNvPr id="28717" name="Oval 6"/>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8718" name="AutoShape 7"/>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grpSp>
        <p:sp>
          <p:nvSpPr>
            <p:cNvPr id="28716" name="AutoShape 8"/>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sp>
        <p:nvSpPr>
          <p:cNvPr id="28682" name="Oval 10"/>
          <p:cNvSpPr>
            <a:spLocks noChangeArrowheads="1"/>
          </p:cNvSpPr>
          <p:nvPr/>
        </p:nvSpPr>
        <p:spPr bwMode="auto">
          <a:xfrm>
            <a:off x="3332163" y="3717925"/>
            <a:ext cx="355600" cy="347663"/>
          </a:xfrm>
          <a:prstGeom prst="ellipse">
            <a:avLst/>
          </a:prstGeom>
          <a:solidFill>
            <a:srgbClr val="738300"/>
          </a:solidFill>
          <a:ln w="12700">
            <a:solidFill>
              <a:schemeClr val="tx1"/>
            </a:solidFill>
            <a:round/>
            <a:headEnd type="none" w="sm" len="sm"/>
            <a:tailEnd type="none" w="sm" len="sm"/>
          </a:ln>
        </p:spPr>
        <p:txBody>
          <a:bodyPr wrap="none" anchor="ctr"/>
          <a:lstStyle/>
          <a:p>
            <a:endParaRPr lang="en-US"/>
          </a:p>
        </p:txBody>
      </p:sp>
      <p:sp>
        <p:nvSpPr>
          <p:cNvPr id="28683" name="AutoShape 11"/>
          <p:cNvSpPr>
            <a:spLocks noChangeArrowheads="1"/>
          </p:cNvSpPr>
          <p:nvPr/>
        </p:nvSpPr>
        <p:spPr bwMode="auto">
          <a:xfrm flipH="1">
            <a:off x="3455988" y="3795713"/>
            <a:ext cx="120650" cy="20161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28684" name="AutoShape 12"/>
          <p:cNvSpPr>
            <a:spLocks noChangeArrowheads="1"/>
          </p:cNvSpPr>
          <p:nvPr/>
        </p:nvSpPr>
        <p:spPr bwMode="auto">
          <a:xfrm rot="-8460389">
            <a:off x="3348038" y="3763963"/>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nvGrpSpPr>
          <p:cNvPr id="28685" name="Group 13"/>
          <p:cNvGrpSpPr>
            <a:grpSpLocks/>
          </p:cNvGrpSpPr>
          <p:nvPr/>
        </p:nvGrpSpPr>
        <p:grpSpPr bwMode="auto">
          <a:xfrm>
            <a:off x="3881438" y="3719513"/>
            <a:ext cx="357187" cy="357187"/>
            <a:chOff x="4784" y="2819"/>
            <a:chExt cx="255" cy="255"/>
          </a:xfrm>
        </p:grpSpPr>
        <p:sp>
          <p:nvSpPr>
            <p:cNvPr id="28712" name="Oval 14"/>
            <p:cNvSpPr>
              <a:spLocks noChangeArrowheads="1"/>
            </p:cNvSpPr>
            <p:nvPr/>
          </p:nvSpPr>
          <p:spPr bwMode="auto">
            <a:xfrm>
              <a:off x="4784" y="2819"/>
              <a:ext cx="255" cy="255"/>
            </a:xfrm>
            <a:prstGeom prst="ellipse">
              <a:avLst/>
            </a:prstGeom>
            <a:solidFill>
              <a:srgbClr val="008080"/>
            </a:solidFill>
            <a:ln w="12700">
              <a:solidFill>
                <a:schemeClr val="tx1"/>
              </a:solidFill>
              <a:round/>
              <a:headEnd type="none" w="sm" len="sm"/>
              <a:tailEnd type="none" w="sm" len="sm"/>
            </a:ln>
          </p:spPr>
          <p:txBody>
            <a:bodyPr wrap="none" anchor="ctr"/>
            <a:lstStyle/>
            <a:p>
              <a:endParaRPr lang="en-US"/>
            </a:p>
          </p:txBody>
        </p:sp>
        <p:sp>
          <p:nvSpPr>
            <p:cNvPr id="28713" name="AutoShape 15"/>
            <p:cNvSpPr>
              <a:spLocks noChangeArrowheads="1"/>
            </p:cNvSpPr>
            <p:nvPr/>
          </p:nvSpPr>
          <p:spPr bwMode="auto">
            <a:xfrm flipH="1">
              <a:off x="4873" y="2875"/>
              <a:ext cx="87" cy="14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28714" name="AutoShape 16"/>
            <p:cNvSpPr>
              <a:spLocks noChangeArrowheads="1"/>
            </p:cNvSpPr>
            <p:nvPr/>
          </p:nvSpPr>
          <p:spPr bwMode="auto">
            <a:xfrm rot="-8460389">
              <a:off x="4795" y="2853"/>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sp>
        <p:nvSpPr>
          <p:cNvPr id="28686" name="Rectangle 74"/>
          <p:cNvSpPr>
            <a:spLocks noChangeArrowheads="1"/>
          </p:cNvSpPr>
          <p:nvPr/>
        </p:nvSpPr>
        <p:spPr bwMode="auto">
          <a:xfrm>
            <a:off x="2638425" y="3619500"/>
            <a:ext cx="1752600" cy="533400"/>
          </a:xfrm>
          <a:prstGeom prst="rect">
            <a:avLst/>
          </a:prstGeom>
          <a:noFill/>
          <a:ln w="9525">
            <a:solidFill>
              <a:schemeClr val="tx1"/>
            </a:solidFill>
            <a:prstDash val="sysDash"/>
            <a:round/>
            <a:headEnd/>
            <a:tailEnd/>
          </a:ln>
          <a:extLst>
            <a:ext uri="{909E8E84-426E-40dd-AFC4-6F175D3DCCD1}">
              <a14:hiddenFill xmlns="" xmlns:a14="http://schemas.microsoft.com/office/drawing/2010/main">
                <a:solidFill>
                  <a:srgbClr val="FFFFFF"/>
                </a:solidFill>
              </a14:hiddenFill>
            </a:ext>
          </a:extLst>
        </p:spPr>
        <p:txBody>
          <a:bodyPr/>
          <a:lstStyle/>
          <a:p>
            <a:pPr>
              <a:buClr>
                <a:srgbClr val="000000"/>
              </a:buClr>
              <a:buSzPct val="100000"/>
              <a:buFont typeface="Times New Roman" charset="0"/>
              <a:buNone/>
            </a:pPr>
            <a:endParaRPr lang="en-US" sz="1800">
              <a:cs typeface="Arial" charset="0"/>
            </a:endParaRPr>
          </a:p>
        </p:txBody>
      </p:sp>
      <p:sp>
        <p:nvSpPr>
          <p:cNvPr id="28687" name="Rectangle 58"/>
          <p:cNvSpPr>
            <a:spLocks noChangeArrowheads="1"/>
          </p:cNvSpPr>
          <p:nvPr/>
        </p:nvSpPr>
        <p:spPr bwMode="auto">
          <a:xfrm>
            <a:off x="2486025" y="4152900"/>
            <a:ext cx="1981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1800" b="1">
                <a:solidFill>
                  <a:srgbClr val="000000"/>
                </a:solidFill>
                <a:cs typeface="Arial" charset="0"/>
              </a:rPr>
              <a:t>sleep queue</a:t>
            </a:r>
            <a:endParaRPr lang="en-US" sz="1800">
              <a:solidFill>
                <a:srgbClr val="000000"/>
              </a:solidFill>
              <a:cs typeface="Arial" charset="0"/>
            </a:endParaRPr>
          </a:p>
        </p:txBody>
      </p:sp>
      <p:grpSp>
        <p:nvGrpSpPr>
          <p:cNvPr id="28688" name="Group 5"/>
          <p:cNvGrpSpPr>
            <a:grpSpLocks/>
          </p:cNvGrpSpPr>
          <p:nvPr/>
        </p:nvGrpSpPr>
        <p:grpSpPr bwMode="auto">
          <a:xfrm>
            <a:off x="5175250" y="3711575"/>
            <a:ext cx="355600" cy="347663"/>
            <a:chOff x="4269" y="2781"/>
            <a:chExt cx="576" cy="576"/>
          </a:xfrm>
        </p:grpSpPr>
        <p:sp>
          <p:nvSpPr>
            <p:cNvPr id="28710" name="Oval 6"/>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8711" name="AutoShape 7"/>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grpSp>
      <p:sp>
        <p:nvSpPr>
          <p:cNvPr id="28689" name="AutoShape 8"/>
          <p:cNvSpPr>
            <a:spLocks noChangeArrowheads="1"/>
          </p:cNvSpPr>
          <p:nvPr/>
        </p:nvSpPr>
        <p:spPr bwMode="auto">
          <a:xfrm rot="-8460389">
            <a:off x="5191125" y="3757613"/>
            <a:ext cx="42863"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nvGrpSpPr>
          <p:cNvPr id="28690" name="Group 4"/>
          <p:cNvGrpSpPr>
            <a:grpSpLocks/>
          </p:cNvGrpSpPr>
          <p:nvPr/>
        </p:nvGrpSpPr>
        <p:grpSpPr bwMode="auto">
          <a:xfrm>
            <a:off x="5694363" y="3717925"/>
            <a:ext cx="355600" cy="347663"/>
            <a:chOff x="5799138" y="3614737"/>
            <a:chExt cx="355600" cy="347663"/>
          </a:xfrm>
        </p:grpSpPr>
        <p:sp>
          <p:nvSpPr>
            <p:cNvPr id="28707" name="Oval 10"/>
            <p:cNvSpPr>
              <a:spLocks noChangeArrowheads="1"/>
            </p:cNvSpPr>
            <p:nvPr/>
          </p:nvSpPr>
          <p:spPr bwMode="auto">
            <a:xfrm>
              <a:off x="5799138" y="3614737"/>
              <a:ext cx="355600" cy="347663"/>
            </a:xfrm>
            <a:prstGeom prst="ellipse">
              <a:avLst/>
            </a:prstGeom>
            <a:solidFill>
              <a:srgbClr val="008000"/>
            </a:solidFill>
            <a:ln w="12700">
              <a:solidFill>
                <a:schemeClr val="tx1"/>
              </a:solidFill>
              <a:round/>
              <a:headEnd type="none" w="sm" len="sm"/>
              <a:tailEnd type="none" w="sm" len="sm"/>
            </a:ln>
          </p:spPr>
          <p:txBody>
            <a:bodyPr wrap="none" anchor="ctr"/>
            <a:lstStyle/>
            <a:p>
              <a:endParaRPr lang="en-US"/>
            </a:p>
          </p:txBody>
        </p:sp>
        <p:sp>
          <p:nvSpPr>
            <p:cNvPr id="28708" name="AutoShape 11"/>
            <p:cNvSpPr>
              <a:spLocks noChangeArrowheads="1"/>
            </p:cNvSpPr>
            <p:nvPr/>
          </p:nvSpPr>
          <p:spPr bwMode="auto">
            <a:xfrm flipH="1">
              <a:off x="5922963" y="3692525"/>
              <a:ext cx="120650" cy="20161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28709" name="AutoShape 12"/>
            <p:cNvSpPr>
              <a:spLocks noChangeArrowheads="1"/>
            </p:cNvSpPr>
            <p:nvPr/>
          </p:nvSpPr>
          <p:spPr bwMode="auto">
            <a:xfrm rot="-8460389">
              <a:off x="5815013" y="3660775"/>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sp>
        <p:nvSpPr>
          <p:cNvPr id="67" name="Oval 14"/>
          <p:cNvSpPr>
            <a:spLocks noChangeArrowheads="1"/>
          </p:cNvSpPr>
          <p:nvPr/>
        </p:nvSpPr>
        <p:spPr bwMode="auto">
          <a:xfrm>
            <a:off x="6243638" y="3719513"/>
            <a:ext cx="357187" cy="357187"/>
          </a:xfrm>
          <a:prstGeom prst="ellipse">
            <a:avLst/>
          </a:prstGeom>
          <a:solidFill>
            <a:schemeClr val="accent3"/>
          </a:solidFill>
          <a:ln w="12700">
            <a:solidFill>
              <a:schemeClr val="tx1"/>
            </a:solidFill>
            <a:round/>
            <a:headEnd type="none" w="sm" len="sm"/>
            <a:tailEnd type="none" w="sm" len="sm"/>
          </a:ln>
        </p:spPr>
        <p:txBody>
          <a:bodyPr wrap="none" anchor="ctr"/>
          <a:lstStyle/>
          <a:p>
            <a:pPr>
              <a:defRPr/>
            </a:pPr>
            <a:endParaRPr lang="en-US"/>
          </a:p>
        </p:txBody>
      </p:sp>
      <p:sp>
        <p:nvSpPr>
          <p:cNvPr id="28692" name="AutoShape 15"/>
          <p:cNvSpPr>
            <a:spLocks noChangeArrowheads="1"/>
          </p:cNvSpPr>
          <p:nvPr/>
        </p:nvSpPr>
        <p:spPr bwMode="auto">
          <a:xfrm flipH="1">
            <a:off x="6369050" y="3797300"/>
            <a:ext cx="120650" cy="209550"/>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28693" name="AutoShape 16"/>
          <p:cNvSpPr>
            <a:spLocks noChangeArrowheads="1"/>
          </p:cNvSpPr>
          <p:nvPr/>
        </p:nvSpPr>
        <p:spPr bwMode="auto">
          <a:xfrm rot="-8460389">
            <a:off x="6259513" y="3767138"/>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28694" name="Rectangle 74"/>
          <p:cNvSpPr>
            <a:spLocks noChangeArrowheads="1"/>
          </p:cNvSpPr>
          <p:nvPr/>
        </p:nvSpPr>
        <p:spPr bwMode="auto">
          <a:xfrm>
            <a:off x="5000625" y="3619500"/>
            <a:ext cx="1752600" cy="533400"/>
          </a:xfrm>
          <a:prstGeom prst="rect">
            <a:avLst/>
          </a:prstGeom>
          <a:noFill/>
          <a:ln w="9525">
            <a:solidFill>
              <a:schemeClr val="tx1"/>
            </a:solidFill>
            <a:prstDash val="sysDash"/>
            <a:round/>
            <a:headEnd/>
            <a:tailEnd/>
          </a:ln>
          <a:extLst>
            <a:ext uri="{909E8E84-426E-40dd-AFC4-6F175D3DCCD1}">
              <a14:hiddenFill xmlns="" xmlns:a14="http://schemas.microsoft.com/office/drawing/2010/main">
                <a:solidFill>
                  <a:srgbClr val="FFFFFF"/>
                </a:solidFill>
              </a14:hiddenFill>
            </a:ext>
          </a:extLst>
        </p:spPr>
        <p:txBody>
          <a:bodyPr/>
          <a:lstStyle/>
          <a:p>
            <a:pPr>
              <a:buClr>
                <a:srgbClr val="000000"/>
              </a:buClr>
              <a:buSzPct val="100000"/>
              <a:buFont typeface="Times New Roman" charset="0"/>
              <a:buNone/>
            </a:pPr>
            <a:endParaRPr lang="en-US" sz="1800">
              <a:cs typeface="Arial" charset="0"/>
            </a:endParaRPr>
          </a:p>
        </p:txBody>
      </p:sp>
      <p:sp>
        <p:nvSpPr>
          <p:cNvPr id="28695" name="Rectangle 58"/>
          <p:cNvSpPr>
            <a:spLocks noChangeArrowheads="1"/>
          </p:cNvSpPr>
          <p:nvPr/>
        </p:nvSpPr>
        <p:spPr bwMode="auto">
          <a:xfrm>
            <a:off x="4924425" y="4152900"/>
            <a:ext cx="1981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1800" b="1">
                <a:solidFill>
                  <a:srgbClr val="000000"/>
                </a:solidFill>
                <a:cs typeface="Arial" charset="0"/>
              </a:rPr>
              <a:t>ready queue</a:t>
            </a:r>
            <a:endParaRPr lang="en-US" sz="1800">
              <a:solidFill>
                <a:srgbClr val="000000"/>
              </a:solidFill>
              <a:cs typeface="Arial" charset="0"/>
            </a:endParaRPr>
          </a:p>
        </p:txBody>
      </p:sp>
      <p:sp>
        <p:nvSpPr>
          <p:cNvPr id="28696" name="Line 40"/>
          <p:cNvSpPr>
            <a:spLocks noChangeShapeType="1"/>
          </p:cNvSpPr>
          <p:nvPr/>
        </p:nvSpPr>
        <p:spPr bwMode="auto">
          <a:xfrm rot="16200000" flipH="1">
            <a:off x="4695825" y="3619500"/>
            <a:ext cx="0" cy="4572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grpSp>
        <p:nvGrpSpPr>
          <p:cNvPr id="28697" name="Group 13"/>
          <p:cNvGrpSpPr>
            <a:grpSpLocks/>
          </p:cNvGrpSpPr>
          <p:nvPr/>
        </p:nvGrpSpPr>
        <p:grpSpPr bwMode="auto">
          <a:xfrm>
            <a:off x="2790825" y="2652713"/>
            <a:ext cx="357188" cy="357187"/>
            <a:chOff x="4784" y="2819"/>
            <a:chExt cx="255" cy="255"/>
          </a:xfrm>
        </p:grpSpPr>
        <p:sp>
          <p:nvSpPr>
            <p:cNvPr id="28704" name="Oval 14"/>
            <p:cNvSpPr>
              <a:spLocks noChangeArrowheads="1"/>
            </p:cNvSpPr>
            <p:nvPr/>
          </p:nvSpPr>
          <p:spPr bwMode="auto">
            <a:xfrm>
              <a:off x="4784" y="2819"/>
              <a:ext cx="255" cy="255"/>
            </a:xfrm>
            <a:prstGeom prst="ellipse">
              <a:avLst/>
            </a:prstGeom>
            <a:solidFill>
              <a:srgbClr val="008080"/>
            </a:solidFill>
            <a:ln w="12700">
              <a:solidFill>
                <a:schemeClr val="tx1"/>
              </a:solidFill>
              <a:round/>
              <a:headEnd type="none" w="sm" len="sm"/>
              <a:tailEnd type="none" w="sm" len="sm"/>
            </a:ln>
          </p:spPr>
          <p:txBody>
            <a:bodyPr wrap="none" anchor="ctr"/>
            <a:lstStyle/>
            <a:p>
              <a:endParaRPr lang="en-US"/>
            </a:p>
          </p:txBody>
        </p:sp>
        <p:sp>
          <p:nvSpPr>
            <p:cNvPr id="28705" name="AutoShape 15"/>
            <p:cNvSpPr>
              <a:spLocks noChangeArrowheads="1"/>
            </p:cNvSpPr>
            <p:nvPr/>
          </p:nvSpPr>
          <p:spPr bwMode="auto">
            <a:xfrm flipH="1">
              <a:off x="4873" y="2875"/>
              <a:ext cx="87" cy="14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28706" name="AutoShape 16"/>
            <p:cNvSpPr>
              <a:spLocks noChangeArrowheads="1"/>
            </p:cNvSpPr>
            <p:nvPr/>
          </p:nvSpPr>
          <p:spPr bwMode="auto">
            <a:xfrm rot="-8460389">
              <a:off x="4795" y="2853"/>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grpSp>
        <p:nvGrpSpPr>
          <p:cNvPr id="28698" name="Group 78"/>
          <p:cNvGrpSpPr>
            <a:grpSpLocks/>
          </p:cNvGrpSpPr>
          <p:nvPr/>
        </p:nvGrpSpPr>
        <p:grpSpPr bwMode="auto">
          <a:xfrm>
            <a:off x="6016625" y="2628900"/>
            <a:ext cx="355600" cy="347663"/>
            <a:chOff x="5799138" y="3614737"/>
            <a:chExt cx="355600" cy="347663"/>
          </a:xfrm>
        </p:grpSpPr>
        <p:sp>
          <p:nvSpPr>
            <p:cNvPr id="28701" name="Oval 10"/>
            <p:cNvSpPr>
              <a:spLocks noChangeArrowheads="1"/>
            </p:cNvSpPr>
            <p:nvPr/>
          </p:nvSpPr>
          <p:spPr bwMode="auto">
            <a:xfrm>
              <a:off x="5799138" y="3614737"/>
              <a:ext cx="355600" cy="347663"/>
            </a:xfrm>
            <a:prstGeom prst="ellipse">
              <a:avLst/>
            </a:prstGeom>
            <a:solidFill>
              <a:srgbClr val="008000"/>
            </a:solidFill>
            <a:ln w="12700">
              <a:solidFill>
                <a:schemeClr val="tx1"/>
              </a:solidFill>
              <a:round/>
              <a:headEnd type="none" w="sm" len="sm"/>
              <a:tailEnd type="none" w="sm" len="sm"/>
            </a:ln>
          </p:spPr>
          <p:txBody>
            <a:bodyPr wrap="none" anchor="ctr"/>
            <a:lstStyle/>
            <a:p>
              <a:endParaRPr lang="en-US"/>
            </a:p>
          </p:txBody>
        </p:sp>
        <p:sp>
          <p:nvSpPr>
            <p:cNvPr id="28702" name="AutoShape 11"/>
            <p:cNvSpPr>
              <a:spLocks noChangeArrowheads="1"/>
            </p:cNvSpPr>
            <p:nvPr/>
          </p:nvSpPr>
          <p:spPr bwMode="auto">
            <a:xfrm flipH="1">
              <a:off x="5922963" y="3692525"/>
              <a:ext cx="120650" cy="20161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28703" name="AutoShape 12"/>
            <p:cNvSpPr>
              <a:spLocks noChangeArrowheads="1"/>
            </p:cNvSpPr>
            <p:nvPr/>
          </p:nvSpPr>
          <p:spPr bwMode="auto">
            <a:xfrm rot="-8460389">
              <a:off x="5815013" y="3660775"/>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sp>
        <p:nvSpPr>
          <p:cNvPr id="28699" name="Rectangle 33"/>
          <p:cNvSpPr>
            <a:spLocks noChangeArrowheads="1"/>
          </p:cNvSpPr>
          <p:nvPr/>
        </p:nvSpPr>
        <p:spPr bwMode="auto">
          <a:xfrm>
            <a:off x="381000" y="1524000"/>
            <a:ext cx="8686800" cy="709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p>
            <a:pPr defTabSz="914400"/>
            <a:r>
              <a:rPr lang="en-US" sz="2000">
                <a:solidFill>
                  <a:srgbClr val="003367"/>
                </a:solidFill>
              </a:rPr>
              <a:t>A trap or fault handler may suspend (</a:t>
            </a:r>
            <a:r>
              <a:rPr lang="en-US" sz="2000" b="1">
                <a:solidFill>
                  <a:srgbClr val="003367"/>
                </a:solidFill>
              </a:rPr>
              <a:t>sleep</a:t>
            </a:r>
            <a:r>
              <a:rPr lang="en-US" sz="2000">
                <a:solidFill>
                  <a:srgbClr val="003367"/>
                </a:solidFill>
              </a:rPr>
              <a:t>) the current thread, leaving its state (call frames) on its kernel stack and a saved context in its TCB.</a:t>
            </a:r>
          </a:p>
        </p:txBody>
      </p:sp>
      <p:sp>
        <p:nvSpPr>
          <p:cNvPr id="28700" name="Rectangle 33"/>
          <p:cNvSpPr>
            <a:spLocks noChangeArrowheads="1"/>
          </p:cNvSpPr>
          <p:nvPr/>
        </p:nvSpPr>
        <p:spPr bwMode="auto">
          <a:xfrm>
            <a:off x="304800" y="5535613"/>
            <a:ext cx="8686800" cy="709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p>
            <a:pPr defTabSz="914400"/>
            <a:r>
              <a:rPr lang="en-US" sz="2000">
                <a:solidFill>
                  <a:srgbClr val="003367"/>
                </a:solidFill>
              </a:rPr>
              <a:t>The TCB for a blocked thread is left on a sleep queue for some synchronization object.  A later event/action may </a:t>
            </a:r>
            <a:r>
              <a:rPr lang="en-US" sz="2000" b="1">
                <a:solidFill>
                  <a:srgbClr val="003367"/>
                </a:solidFill>
              </a:rPr>
              <a:t>wakeup</a:t>
            </a:r>
            <a:r>
              <a:rPr lang="en-US" sz="2000">
                <a:solidFill>
                  <a:srgbClr val="003367"/>
                </a:solidFill>
              </a:rPr>
              <a:t> the thread.</a:t>
            </a:r>
          </a:p>
        </p:txBody>
      </p:sp>
    </p:spTree>
    <p:extLst>
      <p:ext uri="{BB962C8B-B14F-4D97-AF65-F5344CB8AC3E}">
        <p14:creationId xmlns:p14="http://schemas.microsoft.com/office/powerpoint/2010/main" val="389605558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605238" y="-19843"/>
            <a:ext cx="6554867" cy="1524000"/>
          </a:xfrm>
        </p:spPr>
        <p:txBody>
          <a:bodyPr/>
          <a:lstStyle/>
          <a:p>
            <a:r>
              <a:rPr lang="en-US" dirty="0">
                <a:latin typeface="Arial" charset="0"/>
                <a:ea typeface="ＭＳ Ｐゴシック" charset="0"/>
                <a:cs typeface="Arial" charset="0"/>
              </a:rPr>
              <a:t>Wakeup from interrupt handler</a:t>
            </a:r>
          </a:p>
        </p:txBody>
      </p:sp>
      <p:sp>
        <p:nvSpPr>
          <p:cNvPr id="31746" name="AutoShape 10"/>
          <p:cNvSpPr>
            <a:spLocks noChangeArrowheads="1"/>
          </p:cNvSpPr>
          <p:nvPr/>
        </p:nvSpPr>
        <p:spPr bwMode="auto">
          <a:xfrm>
            <a:off x="533400" y="2286000"/>
            <a:ext cx="8077200" cy="1981200"/>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a:solidFill>
                <a:srgbClr val="37305A"/>
              </a:solidFill>
            </a:endParaRPr>
          </a:p>
        </p:txBody>
      </p:sp>
      <p:grpSp>
        <p:nvGrpSpPr>
          <p:cNvPr id="31747" name="Group 4"/>
          <p:cNvGrpSpPr>
            <a:grpSpLocks/>
          </p:cNvGrpSpPr>
          <p:nvPr/>
        </p:nvGrpSpPr>
        <p:grpSpPr bwMode="auto">
          <a:xfrm>
            <a:off x="3759200" y="2835275"/>
            <a:ext cx="355600" cy="347663"/>
            <a:chOff x="3689" y="1658"/>
            <a:chExt cx="576" cy="576"/>
          </a:xfrm>
        </p:grpSpPr>
        <p:grpSp>
          <p:nvGrpSpPr>
            <p:cNvPr id="31785" name="Group 5"/>
            <p:cNvGrpSpPr>
              <a:grpSpLocks/>
            </p:cNvGrpSpPr>
            <p:nvPr/>
          </p:nvGrpSpPr>
          <p:grpSpPr bwMode="auto">
            <a:xfrm>
              <a:off x="3689" y="1658"/>
              <a:ext cx="576" cy="576"/>
              <a:chOff x="4269" y="2781"/>
              <a:chExt cx="576" cy="576"/>
            </a:xfrm>
          </p:grpSpPr>
          <p:sp>
            <p:nvSpPr>
              <p:cNvPr id="31787" name="Oval 6"/>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solidFill>
                    <a:srgbClr val="37305A"/>
                  </a:solidFill>
                </a:endParaRPr>
              </a:p>
            </p:txBody>
          </p:sp>
          <p:sp>
            <p:nvSpPr>
              <p:cNvPr id="31788" name="AutoShape 7"/>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solidFill>
                    <a:srgbClr val="37305A"/>
                  </a:solidFill>
                </a:endParaRPr>
              </a:p>
            </p:txBody>
          </p:sp>
        </p:grpSp>
        <p:sp>
          <p:nvSpPr>
            <p:cNvPr id="31786" name="AutoShape 8"/>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srgbClr val="37305A"/>
                </a:solidFill>
              </a:endParaRPr>
            </a:p>
          </p:txBody>
        </p:sp>
      </p:grpSp>
      <p:sp>
        <p:nvSpPr>
          <p:cNvPr id="31748" name="Oval 10"/>
          <p:cNvSpPr>
            <a:spLocks noChangeArrowheads="1"/>
          </p:cNvSpPr>
          <p:nvPr/>
        </p:nvSpPr>
        <p:spPr bwMode="auto">
          <a:xfrm>
            <a:off x="3284538" y="2841625"/>
            <a:ext cx="355600" cy="347663"/>
          </a:xfrm>
          <a:prstGeom prst="ellipse">
            <a:avLst/>
          </a:prstGeom>
          <a:solidFill>
            <a:srgbClr val="738300"/>
          </a:solidFill>
          <a:ln w="12700">
            <a:solidFill>
              <a:schemeClr val="tx1"/>
            </a:solidFill>
            <a:round/>
            <a:headEnd type="none" w="sm" len="sm"/>
            <a:tailEnd type="none" w="sm" len="sm"/>
          </a:ln>
        </p:spPr>
        <p:txBody>
          <a:bodyPr wrap="none" anchor="ctr"/>
          <a:lstStyle/>
          <a:p>
            <a:endParaRPr lang="en-US">
              <a:solidFill>
                <a:srgbClr val="37305A"/>
              </a:solidFill>
            </a:endParaRPr>
          </a:p>
        </p:txBody>
      </p:sp>
      <p:sp>
        <p:nvSpPr>
          <p:cNvPr id="31749" name="AutoShape 11"/>
          <p:cNvSpPr>
            <a:spLocks noChangeArrowheads="1"/>
          </p:cNvSpPr>
          <p:nvPr/>
        </p:nvSpPr>
        <p:spPr bwMode="auto">
          <a:xfrm flipH="1">
            <a:off x="3408363" y="2919413"/>
            <a:ext cx="120650" cy="20161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solidFill>
                <a:srgbClr val="37305A"/>
              </a:solidFill>
            </a:endParaRPr>
          </a:p>
        </p:txBody>
      </p:sp>
      <p:sp>
        <p:nvSpPr>
          <p:cNvPr id="31750" name="AutoShape 12"/>
          <p:cNvSpPr>
            <a:spLocks noChangeArrowheads="1"/>
          </p:cNvSpPr>
          <p:nvPr/>
        </p:nvSpPr>
        <p:spPr bwMode="auto">
          <a:xfrm rot="-8460389">
            <a:off x="3300413" y="2887663"/>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srgbClr val="37305A"/>
              </a:solidFill>
            </a:endParaRPr>
          </a:p>
        </p:txBody>
      </p:sp>
      <p:grpSp>
        <p:nvGrpSpPr>
          <p:cNvPr id="31751" name="Group 13"/>
          <p:cNvGrpSpPr>
            <a:grpSpLocks/>
          </p:cNvGrpSpPr>
          <p:nvPr/>
        </p:nvGrpSpPr>
        <p:grpSpPr bwMode="auto">
          <a:xfrm>
            <a:off x="2743200" y="2843213"/>
            <a:ext cx="357188" cy="357187"/>
            <a:chOff x="4784" y="2819"/>
            <a:chExt cx="255" cy="255"/>
          </a:xfrm>
        </p:grpSpPr>
        <p:sp>
          <p:nvSpPr>
            <p:cNvPr id="31782" name="Oval 14"/>
            <p:cNvSpPr>
              <a:spLocks noChangeArrowheads="1"/>
            </p:cNvSpPr>
            <p:nvPr/>
          </p:nvSpPr>
          <p:spPr bwMode="auto">
            <a:xfrm>
              <a:off x="4784" y="2819"/>
              <a:ext cx="255" cy="255"/>
            </a:xfrm>
            <a:prstGeom prst="ellipse">
              <a:avLst/>
            </a:prstGeom>
            <a:solidFill>
              <a:srgbClr val="008080"/>
            </a:solidFill>
            <a:ln w="12700">
              <a:solidFill>
                <a:schemeClr val="tx1"/>
              </a:solidFill>
              <a:round/>
              <a:headEnd type="none" w="sm" len="sm"/>
              <a:tailEnd type="none" w="sm" len="sm"/>
            </a:ln>
          </p:spPr>
          <p:txBody>
            <a:bodyPr wrap="none" anchor="ctr"/>
            <a:lstStyle/>
            <a:p>
              <a:endParaRPr lang="en-US">
                <a:solidFill>
                  <a:srgbClr val="37305A"/>
                </a:solidFill>
              </a:endParaRPr>
            </a:p>
          </p:txBody>
        </p:sp>
        <p:sp>
          <p:nvSpPr>
            <p:cNvPr id="31783" name="AutoShape 15"/>
            <p:cNvSpPr>
              <a:spLocks noChangeArrowheads="1"/>
            </p:cNvSpPr>
            <p:nvPr/>
          </p:nvSpPr>
          <p:spPr bwMode="auto">
            <a:xfrm flipH="1">
              <a:off x="4873" y="2875"/>
              <a:ext cx="87" cy="14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solidFill>
                  <a:srgbClr val="37305A"/>
                </a:solidFill>
              </a:endParaRPr>
            </a:p>
          </p:txBody>
        </p:sp>
        <p:sp>
          <p:nvSpPr>
            <p:cNvPr id="31784" name="AutoShape 16"/>
            <p:cNvSpPr>
              <a:spLocks noChangeArrowheads="1"/>
            </p:cNvSpPr>
            <p:nvPr/>
          </p:nvSpPr>
          <p:spPr bwMode="auto">
            <a:xfrm rot="-8460389">
              <a:off x="4795" y="2853"/>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srgbClr val="37305A"/>
                </a:solidFill>
              </a:endParaRPr>
            </a:p>
          </p:txBody>
        </p:sp>
      </p:grpSp>
      <p:sp>
        <p:nvSpPr>
          <p:cNvPr id="31752" name="Rectangle 74"/>
          <p:cNvSpPr>
            <a:spLocks noChangeArrowheads="1"/>
          </p:cNvSpPr>
          <p:nvPr/>
        </p:nvSpPr>
        <p:spPr bwMode="auto">
          <a:xfrm>
            <a:off x="2590800" y="2743200"/>
            <a:ext cx="1752600" cy="533400"/>
          </a:xfrm>
          <a:prstGeom prst="rect">
            <a:avLst/>
          </a:prstGeom>
          <a:noFill/>
          <a:ln w="9525">
            <a:solidFill>
              <a:schemeClr val="tx1"/>
            </a:solidFill>
            <a:prstDash val="sysDash"/>
            <a:round/>
            <a:headEnd/>
            <a:tailEnd/>
          </a:ln>
          <a:extLst>
            <a:ext uri="{909E8E84-426E-40dd-AFC4-6F175D3DCCD1}">
              <a14:hiddenFill xmlns="" xmlns:a14="http://schemas.microsoft.com/office/drawing/2010/main">
                <a:solidFill>
                  <a:srgbClr val="FFFFFF"/>
                </a:solidFill>
              </a14:hiddenFill>
            </a:ext>
          </a:extLst>
        </p:spPr>
        <p:txBody>
          <a:bodyPr/>
          <a:lstStyle/>
          <a:p>
            <a:pPr>
              <a:buClr>
                <a:srgbClr val="000000"/>
              </a:buClr>
              <a:buSzPct val="100000"/>
              <a:buFont typeface="Times New Roman" charset="0"/>
              <a:buNone/>
            </a:pPr>
            <a:endParaRPr lang="en-US" sz="1800">
              <a:solidFill>
                <a:srgbClr val="37305A"/>
              </a:solidFill>
              <a:cs typeface="Arial" charset="0"/>
            </a:endParaRPr>
          </a:p>
        </p:txBody>
      </p:sp>
      <p:sp>
        <p:nvSpPr>
          <p:cNvPr id="31753" name="Rectangle 58"/>
          <p:cNvSpPr>
            <a:spLocks noChangeArrowheads="1"/>
          </p:cNvSpPr>
          <p:nvPr/>
        </p:nvSpPr>
        <p:spPr bwMode="auto">
          <a:xfrm>
            <a:off x="1676400" y="3200400"/>
            <a:ext cx="1981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1800" b="1">
                <a:solidFill>
                  <a:srgbClr val="000000"/>
                </a:solidFill>
                <a:cs typeface="Arial" charset="0"/>
              </a:rPr>
              <a:t>sleep</a:t>
            </a:r>
            <a:endParaRPr lang="en-US" sz="1800">
              <a:solidFill>
                <a:srgbClr val="000000"/>
              </a:solidFill>
              <a:cs typeface="Arial" charset="0"/>
            </a:endParaRPr>
          </a:p>
        </p:txBody>
      </p:sp>
      <p:grpSp>
        <p:nvGrpSpPr>
          <p:cNvPr id="31754" name="Group 5"/>
          <p:cNvGrpSpPr>
            <a:grpSpLocks/>
          </p:cNvGrpSpPr>
          <p:nvPr/>
        </p:nvGrpSpPr>
        <p:grpSpPr bwMode="auto">
          <a:xfrm>
            <a:off x="5127625" y="2835275"/>
            <a:ext cx="355600" cy="347663"/>
            <a:chOff x="4269" y="2781"/>
            <a:chExt cx="576" cy="576"/>
          </a:xfrm>
        </p:grpSpPr>
        <p:sp>
          <p:nvSpPr>
            <p:cNvPr id="31780" name="Oval 6"/>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solidFill>
                  <a:srgbClr val="37305A"/>
                </a:solidFill>
              </a:endParaRPr>
            </a:p>
          </p:txBody>
        </p:sp>
        <p:sp>
          <p:nvSpPr>
            <p:cNvPr id="31781" name="AutoShape 7"/>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solidFill>
                  <a:srgbClr val="37305A"/>
                </a:solidFill>
              </a:endParaRPr>
            </a:p>
          </p:txBody>
        </p:sp>
      </p:grpSp>
      <p:sp>
        <p:nvSpPr>
          <p:cNvPr id="31755" name="AutoShape 8"/>
          <p:cNvSpPr>
            <a:spLocks noChangeArrowheads="1"/>
          </p:cNvSpPr>
          <p:nvPr/>
        </p:nvSpPr>
        <p:spPr bwMode="auto">
          <a:xfrm rot="-8460389">
            <a:off x="5143500" y="2881313"/>
            <a:ext cx="42863"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srgbClr val="37305A"/>
              </a:solidFill>
            </a:endParaRPr>
          </a:p>
        </p:txBody>
      </p:sp>
      <p:sp>
        <p:nvSpPr>
          <p:cNvPr id="31756" name="Oval 10"/>
          <p:cNvSpPr>
            <a:spLocks noChangeArrowheads="1"/>
          </p:cNvSpPr>
          <p:nvPr/>
        </p:nvSpPr>
        <p:spPr bwMode="auto">
          <a:xfrm>
            <a:off x="5646738" y="2841625"/>
            <a:ext cx="355600" cy="347663"/>
          </a:xfrm>
          <a:prstGeom prst="ellipse">
            <a:avLst/>
          </a:prstGeom>
          <a:solidFill>
            <a:srgbClr val="008000"/>
          </a:solidFill>
          <a:ln w="12700">
            <a:solidFill>
              <a:schemeClr val="tx1"/>
            </a:solidFill>
            <a:round/>
            <a:headEnd type="none" w="sm" len="sm"/>
            <a:tailEnd type="none" w="sm" len="sm"/>
          </a:ln>
        </p:spPr>
        <p:txBody>
          <a:bodyPr wrap="none" anchor="ctr"/>
          <a:lstStyle/>
          <a:p>
            <a:endParaRPr lang="en-US">
              <a:solidFill>
                <a:srgbClr val="37305A"/>
              </a:solidFill>
            </a:endParaRPr>
          </a:p>
        </p:txBody>
      </p:sp>
      <p:sp>
        <p:nvSpPr>
          <p:cNvPr id="31757" name="AutoShape 11"/>
          <p:cNvSpPr>
            <a:spLocks noChangeArrowheads="1"/>
          </p:cNvSpPr>
          <p:nvPr/>
        </p:nvSpPr>
        <p:spPr bwMode="auto">
          <a:xfrm flipH="1">
            <a:off x="5770563" y="2919413"/>
            <a:ext cx="120650" cy="20161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solidFill>
                <a:srgbClr val="37305A"/>
              </a:solidFill>
            </a:endParaRPr>
          </a:p>
        </p:txBody>
      </p:sp>
      <p:sp>
        <p:nvSpPr>
          <p:cNvPr id="31758" name="AutoShape 12"/>
          <p:cNvSpPr>
            <a:spLocks noChangeArrowheads="1"/>
          </p:cNvSpPr>
          <p:nvPr/>
        </p:nvSpPr>
        <p:spPr bwMode="auto">
          <a:xfrm rot="-8460389">
            <a:off x="5662613" y="2887663"/>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srgbClr val="37305A"/>
              </a:solidFill>
            </a:endParaRPr>
          </a:p>
        </p:txBody>
      </p:sp>
      <p:sp>
        <p:nvSpPr>
          <p:cNvPr id="66" name="Oval 14"/>
          <p:cNvSpPr>
            <a:spLocks noChangeArrowheads="1"/>
          </p:cNvSpPr>
          <p:nvPr/>
        </p:nvSpPr>
        <p:spPr bwMode="auto">
          <a:xfrm>
            <a:off x="6196013" y="2843213"/>
            <a:ext cx="357187" cy="357187"/>
          </a:xfrm>
          <a:prstGeom prst="ellipse">
            <a:avLst/>
          </a:prstGeom>
          <a:solidFill>
            <a:schemeClr val="accent3"/>
          </a:solidFill>
          <a:ln w="12700">
            <a:solidFill>
              <a:schemeClr val="tx1"/>
            </a:solidFill>
            <a:round/>
            <a:headEnd type="none" w="sm" len="sm"/>
            <a:tailEnd type="none" w="sm" len="sm"/>
          </a:ln>
        </p:spPr>
        <p:txBody>
          <a:bodyPr wrap="none" anchor="ctr"/>
          <a:lstStyle/>
          <a:p>
            <a:pPr>
              <a:defRPr/>
            </a:pPr>
            <a:endParaRPr lang="en-US">
              <a:solidFill>
                <a:srgbClr val="37305A"/>
              </a:solidFill>
            </a:endParaRPr>
          </a:p>
        </p:txBody>
      </p:sp>
      <p:sp>
        <p:nvSpPr>
          <p:cNvPr id="31760" name="AutoShape 15"/>
          <p:cNvSpPr>
            <a:spLocks noChangeArrowheads="1"/>
          </p:cNvSpPr>
          <p:nvPr/>
        </p:nvSpPr>
        <p:spPr bwMode="auto">
          <a:xfrm flipH="1">
            <a:off x="6321425" y="2921000"/>
            <a:ext cx="120650" cy="209550"/>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solidFill>
                <a:srgbClr val="37305A"/>
              </a:solidFill>
            </a:endParaRPr>
          </a:p>
        </p:txBody>
      </p:sp>
      <p:sp>
        <p:nvSpPr>
          <p:cNvPr id="31761" name="AutoShape 16"/>
          <p:cNvSpPr>
            <a:spLocks noChangeArrowheads="1"/>
          </p:cNvSpPr>
          <p:nvPr/>
        </p:nvSpPr>
        <p:spPr bwMode="auto">
          <a:xfrm rot="-8460389">
            <a:off x="6211888" y="2890838"/>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srgbClr val="37305A"/>
              </a:solidFill>
            </a:endParaRPr>
          </a:p>
        </p:txBody>
      </p:sp>
      <p:sp>
        <p:nvSpPr>
          <p:cNvPr id="31762" name="Rectangle 74"/>
          <p:cNvSpPr>
            <a:spLocks noChangeArrowheads="1"/>
          </p:cNvSpPr>
          <p:nvPr/>
        </p:nvSpPr>
        <p:spPr bwMode="auto">
          <a:xfrm>
            <a:off x="4953000" y="2743200"/>
            <a:ext cx="1752600" cy="533400"/>
          </a:xfrm>
          <a:prstGeom prst="rect">
            <a:avLst/>
          </a:prstGeom>
          <a:noFill/>
          <a:ln w="9525">
            <a:solidFill>
              <a:schemeClr val="tx1"/>
            </a:solidFill>
            <a:prstDash val="sysDash"/>
            <a:round/>
            <a:headEnd/>
            <a:tailEnd/>
          </a:ln>
          <a:extLst>
            <a:ext uri="{909E8E84-426E-40dd-AFC4-6F175D3DCCD1}">
              <a14:hiddenFill xmlns="" xmlns:a14="http://schemas.microsoft.com/office/drawing/2010/main">
                <a:solidFill>
                  <a:srgbClr val="FFFFFF"/>
                </a:solidFill>
              </a14:hiddenFill>
            </a:ext>
          </a:extLst>
        </p:spPr>
        <p:txBody>
          <a:bodyPr/>
          <a:lstStyle/>
          <a:p>
            <a:pPr>
              <a:buClr>
                <a:srgbClr val="000000"/>
              </a:buClr>
              <a:buSzPct val="100000"/>
              <a:buFont typeface="Times New Roman" charset="0"/>
              <a:buNone/>
            </a:pPr>
            <a:endParaRPr lang="en-US" sz="1800">
              <a:solidFill>
                <a:srgbClr val="37305A"/>
              </a:solidFill>
              <a:cs typeface="Arial" charset="0"/>
            </a:endParaRPr>
          </a:p>
        </p:txBody>
      </p:sp>
      <p:sp>
        <p:nvSpPr>
          <p:cNvPr id="31763" name="Rectangle 58"/>
          <p:cNvSpPr>
            <a:spLocks noChangeArrowheads="1"/>
          </p:cNvSpPr>
          <p:nvPr/>
        </p:nvSpPr>
        <p:spPr bwMode="auto">
          <a:xfrm>
            <a:off x="6781800" y="2667000"/>
            <a:ext cx="9144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1800">
                <a:solidFill>
                  <a:srgbClr val="000000"/>
                </a:solidFill>
                <a:cs typeface="Arial" charset="0"/>
              </a:rPr>
              <a:t>ready queue</a:t>
            </a:r>
          </a:p>
        </p:txBody>
      </p:sp>
      <p:sp>
        <p:nvSpPr>
          <p:cNvPr id="31764" name="Line 40"/>
          <p:cNvSpPr>
            <a:spLocks noChangeShapeType="1"/>
          </p:cNvSpPr>
          <p:nvPr/>
        </p:nvSpPr>
        <p:spPr bwMode="auto">
          <a:xfrm rot="16200000" flipH="1">
            <a:off x="4648200" y="2743200"/>
            <a:ext cx="0" cy="4572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solidFill>
                <a:srgbClr val="37305A"/>
              </a:solidFill>
            </a:endParaRPr>
          </a:p>
        </p:txBody>
      </p:sp>
      <p:sp>
        <p:nvSpPr>
          <p:cNvPr id="31765" name="AutoShape 17"/>
          <p:cNvSpPr>
            <a:spLocks noChangeArrowheads="1"/>
          </p:cNvSpPr>
          <p:nvPr/>
        </p:nvSpPr>
        <p:spPr bwMode="auto">
          <a:xfrm flipV="1">
            <a:off x="2590800" y="1905000"/>
            <a:ext cx="203200" cy="835025"/>
          </a:xfrm>
          <a:prstGeom prst="upArrow">
            <a:avLst>
              <a:gd name="adj1" fmla="val 50000"/>
              <a:gd name="adj2" fmla="val 75262"/>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31766" name="AutoShape 16"/>
          <p:cNvSpPr>
            <a:spLocks noChangeArrowheads="1"/>
          </p:cNvSpPr>
          <p:nvPr/>
        </p:nvSpPr>
        <p:spPr bwMode="auto">
          <a:xfrm>
            <a:off x="6400800" y="1909763"/>
            <a:ext cx="203200" cy="833437"/>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cxnSp>
        <p:nvCxnSpPr>
          <p:cNvPr id="54" name="Straight Connector 53"/>
          <p:cNvCxnSpPr>
            <a:cxnSpLocks noChangeShapeType="1"/>
          </p:cNvCxnSpPr>
          <p:nvPr/>
        </p:nvCxnSpPr>
        <p:spPr bwMode="auto">
          <a:xfrm>
            <a:off x="533400" y="3733800"/>
            <a:ext cx="8077200" cy="0"/>
          </a:xfrm>
          <a:prstGeom prst="line">
            <a:avLst/>
          </a:prstGeom>
          <a:noFill/>
          <a:ln w="19050" cmpd="sng">
            <a:solidFill>
              <a:schemeClr val="accent6">
                <a:lumMod val="50000"/>
              </a:schemeClr>
            </a:solidFill>
            <a:prstDash val="sysDash"/>
            <a:round/>
            <a:headEnd/>
            <a:tailEnd/>
          </a:ln>
          <a:extLst>
            <a:ext uri="{909E8E84-426E-40dd-AFC4-6F175D3DCCD1}">
              <a14:hiddenFill xmlns="" xmlns:a14="http://schemas.microsoft.com/office/drawing/2010/main">
                <a:noFill/>
              </a14:hiddenFill>
            </a:ext>
          </a:extLst>
        </p:spPr>
      </p:cxnSp>
      <p:sp>
        <p:nvSpPr>
          <p:cNvPr id="31768" name="Text Box 93"/>
          <p:cNvSpPr txBox="1">
            <a:spLocks noChangeArrowheads="1"/>
          </p:cNvSpPr>
          <p:nvPr/>
        </p:nvSpPr>
        <p:spPr bwMode="auto">
          <a:xfrm>
            <a:off x="3733800" y="3886200"/>
            <a:ext cx="1701800"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a:solidFill>
                  <a:srgbClr val="000000"/>
                </a:solidFill>
              </a:rPr>
              <a:t>interrupt </a:t>
            </a:r>
          </a:p>
        </p:txBody>
      </p:sp>
      <p:sp>
        <p:nvSpPr>
          <p:cNvPr id="31769" name="Text Box 93"/>
          <p:cNvSpPr txBox="1">
            <a:spLocks noChangeArrowheads="1"/>
          </p:cNvSpPr>
          <p:nvPr/>
        </p:nvSpPr>
        <p:spPr bwMode="auto">
          <a:xfrm>
            <a:off x="1524000" y="1533525"/>
            <a:ext cx="2362200"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a:solidFill>
                  <a:srgbClr val="000000"/>
                </a:solidFill>
              </a:rPr>
              <a:t>trap or fault</a:t>
            </a:r>
          </a:p>
        </p:txBody>
      </p:sp>
      <p:sp>
        <p:nvSpPr>
          <p:cNvPr id="31770" name="Text Box 93"/>
          <p:cNvSpPr txBox="1">
            <a:spLocks noChangeArrowheads="1"/>
          </p:cNvSpPr>
          <p:nvPr/>
        </p:nvSpPr>
        <p:spPr bwMode="auto">
          <a:xfrm>
            <a:off x="5334000" y="1524000"/>
            <a:ext cx="2362200"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a:solidFill>
                  <a:srgbClr val="000000"/>
                </a:solidFill>
              </a:rPr>
              <a:t>return to user mode</a:t>
            </a:r>
          </a:p>
        </p:txBody>
      </p:sp>
      <p:sp>
        <p:nvSpPr>
          <p:cNvPr id="31771" name="Line 8"/>
          <p:cNvSpPr>
            <a:spLocks noChangeShapeType="1"/>
          </p:cNvSpPr>
          <p:nvPr/>
        </p:nvSpPr>
        <p:spPr bwMode="auto">
          <a:xfrm flipH="1">
            <a:off x="4572000" y="3505200"/>
            <a:ext cx="0" cy="406400"/>
          </a:xfrm>
          <a:prstGeom prst="line">
            <a:avLst/>
          </a:prstGeom>
          <a:noFill/>
          <a:ln w="1270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a:solidFill>
                <a:srgbClr val="37305A"/>
              </a:solidFill>
            </a:endParaRPr>
          </a:p>
        </p:txBody>
      </p:sp>
      <p:sp>
        <p:nvSpPr>
          <p:cNvPr id="31772" name="Rectangle 58"/>
          <p:cNvSpPr>
            <a:spLocks noChangeArrowheads="1"/>
          </p:cNvSpPr>
          <p:nvPr/>
        </p:nvSpPr>
        <p:spPr bwMode="auto">
          <a:xfrm>
            <a:off x="3581400" y="3211513"/>
            <a:ext cx="19812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1800" b="1">
                <a:solidFill>
                  <a:srgbClr val="000000"/>
                </a:solidFill>
                <a:cs typeface="Arial" charset="0"/>
              </a:rPr>
              <a:t>wakeup</a:t>
            </a:r>
            <a:endParaRPr lang="en-US" sz="1800">
              <a:solidFill>
                <a:srgbClr val="000000"/>
              </a:solidFill>
              <a:cs typeface="Arial" charset="0"/>
            </a:endParaRPr>
          </a:p>
        </p:txBody>
      </p:sp>
      <p:sp>
        <p:nvSpPr>
          <p:cNvPr id="31773" name="Rectangle 58"/>
          <p:cNvSpPr>
            <a:spLocks noChangeArrowheads="1"/>
          </p:cNvSpPr>
          <p:nvPr/>
        </p:nvSpPr>
        <p:spPr bwMode="auto">
          <a:xfrm>
            <a:off x="1600200" y="2667000"/>
            <a:ext cx="9144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1800">
                <a:solidFill>
                  <a:srgbClr val="000000"/>
                </a:solidFill>
                <a:cs typeface="Arial" charset="0"/>
              </a:rPr>
              <a:t>sleep queue</a:t>
            </a:r>
          </a:p>
        </p:txBody>
      </p:sp>
      <p:grpSp>
        <p:nvGrpSpPr>
          <p:cNvPr id="31774" name="Group 44"/>
          <p:cNvGrpSpPr>
            <a:grpSpLocks/>
          </p:cNvGrpSpPr>
          <p:nvPr/>
        </p:nvGrpSpPr>
        <p:grpSpPr bwMode="auto">
          <a:xfrm>
            <a:off x="4403725" y="4267200"/>
            <a:ext cx="473075" cy="381000"/>
            <a:chOff x="4432300" y="5029200"/>
            <a:chExt cx="473075" cy="622300"/>
          </a:xfrm>
        </p:grpSpPr>
        <p:sp>
          <p:nvSpPr>
            <p:cNvPr id="31778" name="AutoShape 16"/>
            <p:cNvSpPr>
              <a:spLocks noChangeArrowheads="1"/>
            </p:cNvSpPr>
            <p:nvPr/>
          </p:nvSpPr>
          <p:spPr bwMode="auto">
            <a:xfrm>
              <a:off x="4432300" y="5029200"/>
              <a:ext cx="219075" cy="611188"/>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31779" name="AutoShape 16"/>
            <p:cNvSpPr>
              <a:spLocks noChangeArrowheads="1"/>
            </p:cNvSpPr>
            <p:nvPr/>
          </p:nvSpPr>
          <p:spPr bwMode="auto">
            <a:xfrm flipV="1">
              <a:off x="4686300" y="5040313"/>
              <a:ext cx="219075" cy="611187"/>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grpSp>
      <p:sp>
        <p:nvSpPr>
          <p:cNvPr id="31775" name="Rectangle 58"/>
          <p:cNvSpPr>
            <a:spLocks noChangeArrowheads="1"/>
          </p:cNvSpPr>
          <p:nvPr/>
        </p:nvSpPr>
        <p:spPr bwMode="auto">
          <a:xfrm>
            <a:off x="6019800" y="3200400"/>
            <a:ext cx="1219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1800" b="1">
                <a:solidFill>
                  <a:srgbClr val="000000"/>
                </a:solidFill>
                <a:cs typeface="Arial" charset="0"/>
              </a:rPr>
              <a:t>switch</a:t>
            </a:r>
            <a:endParaRPr lang="en-US" sz="1800">
              <a:solidFill>
                <a:srgbClr val="000000"/>
              </a:solidFill>
              <a:cs typeface="Arial" charset="0"/>
            </a:endParaRPr>
          </a:p>
        </p:txBody>
      </p:sp>
      <p:sp>
        <p:nvSpPr>
          <p:cNvPr id="31776" name="Rectangle 33"/>
          <p:cNvSpPr>
            <a:spLocks noChangeArrowheads="1"/>
          </p:cNvSpPr>
          <p:nvPr/>
        </p:nvSpPr>
        <p:spPr bwMode="auto">
          <a:xfrm>
            <a:off x="533400" y="4953000"/>
            <a:ext cx="28956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solidFill>
                  <a:srgbClr val="000090"/>
                </a:solidFill>
              </a:rPr>
              <a:t>Examples?</a:t>
            </a:r>
          </a:p>
        </p:txBody>
      </p:sp>
      <p:sp>
        <p:nvSpPr>
          <p:cNvPr id="31777" name="Rectangle 33"/>
          <p:cNvSpPr>
            <a:spLocks noChangeArrowheads="1"/>
          </p:cNvSpPr>
          <p:nvPr/>
        </p:nvSpPr>
        <p:spPr bwMode="auto">
          <a:xfrm>
            <a:off x="533400" y="5573713"/>
            <a:ext cx="80772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800" b="1" dirty="0">
                <a:solidFill>
                  <a:srgbClr val="000090"/>
                </a:solidFill>
              </a:rPr>
              <a:t>Note: </a:t>
            </a:r>
            <a:r>
              <a:rPr lang="en-US" sz="1800" dirty="0">
                <a:solidFill>
                  <a:srgbClr val="000090"/>
                </a:solidFill>
              </a:rPr>
              <a:t>interrupt handlers do not block: typically there is a single interrupt stack for each core that can take interrupts.    If an interrupt arrived while another handler was sleeping, it would corrupt the interrupt stack. </a:t>
            </a:r>
            <a:endParaRPr lang="en-US" sz="1800" b="1" dirty="0">
              <a:solidFill>
                <a:srgbClr val="000090"/>
              </a:solidFill>
            </a:endParaRPr>
          </a:p>
        </p:txBody>
      </p:sp>
    </p:spTree>
    <p:extLst>
      <p:ext uri="{BB962C8B-B14F-4D97-AF65-F5344CB8AC3E}">
        <p14:creationId xmlns:p14="http://schemas.microsoft.com/office/powerpoint/2010/main" val="313606450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a:latin typeface="Arial" charset="0"/>
                <a:ea typeface="ＭＳ Ｐゴシック" charset="0"/>
                <a:cs typeface="Arial" charset="0"/>
              </a:rPr>
              <a:t>Wakeup from interrupt handler</a:t>
            </a:r>
          </a:p>
        </p:txBody>
      </p:sp>
      <p:sp>
        <p:nvSpPr>
          <p:cNvPr id="32770" name="AutoShape 10"/>
          <p:cNvSpPr>
            <a:spLocks noChangeArrowheads="1"/>
          </p:cNvSpPr>
          <p:nvPr/>
        </p:nvSpPr>
        <p:spPr bwMode="auto">
          <a:xfrm>
            <a:off x="533400" y="2286000"/>
            <a:ext cx="8077200" cy="1981200"/>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a:solidFill>
                <a:srgbClr val="37305A"/>
              </a:solidFill>
            </a:endParaRPr>
          </a:p>
        </p:txBody>
      </p:sp>
      <p:grpSp>
        <p:nvGrpSpPr>
          <p:cNvPr id="32771" name="Group 4"/>
          <p:cNvGrpSpPr>
            <a:grpSpLocks/>
          </p:cNvGrpSpPr>
          <p:nvPr/>
        </p:nvGrpSpPr>
        <p:grpSpPr bwMode="auto">
          <a:xfrm>
            <a:off x="3759200" y="2835275"/>
            <a:ext cx="355600" cy="347663"/>
            <a:chOff x="3689" y="1658"/>
            <a:chExt cx="576" cy="576"/>
          </a:xfrm>
        </p:grpSpPr>
        <p:grpSp>
          <p:nvGrpSpPr>
            <p:cNvPr id="32809" name="Group 5"/>
            <p:cNvGrpSpPr>
              <a:grpSpLocks/>
            </p:cNvGrpSpPr>
            <p:nvPr/>
          </p:nvGrpSpPr>
          <p:grpSpPr bwMode="auto">
            <a:xfrm>
              <a:off x="3689" y="1658"/>
              <a:ext cx="576" cy="576"/>
              <a:chOff x="4269" y="2781"/>
              <a:chExt cx="576" cy="576"/>
            </a:xfrm>
          </p:grpSpPr>
          <p:sp>
            <p:nvSpPr>
              <p:cNvPr id="32811" name="Oval 6"/>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solidFill>
                    <a:srgbClr val="37305A"/>
                  </a:solidFill>
                </a:endParaRPr>
              </a:p>
            </p:txBody>
          </p:sp>
          <p:sp>
            <p:nvSpPr>
              <p:cNvPr id="32812" name="AutoShape 7"/>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solidFill>
                    <a:srgbClr val="37305A"/>
                  </a:solidFill>
                </a:endParaRPr>
              </a:p>
            </p:txBody>
          </p:sp>
        </p:grpSp>
        <p:sp>
          <p:nvSpPr>
            <p:cNvPr id="32810" name="AutoShape 8"/>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srgbClr val="37305A"/>
                </a:solidFill>
              </a:endParaRPr>
            </a:p>
          </p:txBody>
        </p:sp>
      </p:grpSp>
      <p:sp>
        <p:nvSpPr>
          <p:cNvPr id="32772" name="Oval 10"/>
          <p:cNvSpPr>
            <a:spLocks noChangeArrowheads="1"/>
          </p:cNvSpPr>
          <p:nvPr/>
        </p:nvSpPr>
        <p:spPr bwMode="auto">
          <a:xfrm>
            <a:off x="3284538" y="2841625"/>
            <a:ext cx="355600" cy="347663"/>
          </a:xfrm>
          <a:prstGeom prst="ellipse">
            <a:avLst/>
          </a:prstGeom>
          <a:solidFill>
            <a:srgbClr val="738300"/>
          </a:solidFill>
          <a:ln w="12700">
            <a:solidFill>
              <a:schemeClr val="tx1"/>
            </a:solidFill>
            <a:round/>
            <a:headEnd type="none" w="sm" len="sm"/>
            <a:tailEnd type="none" w="sm" len="sm"/>
          </a:ln>
        </p:spPr>
        <p:txBody>
          <a:bodyPr wrap="none" anchor="ctr"/>
          <a:lstStyle/>
          <a:p>
            <a:endParaRPr lang="en-US">
              <a:solidFill>
                <a:srgbClr val="37305A"/>
              </a:solidFill>
            </a:endParaRPr>
          </a:p>
        </p:txBody>
      </p:sp>
      <p:sp>
        <p:nvSpPr>
          <p:cNvPr id="32773" name="AutoShape 11"/>
          <p:cNvSpPr>
            <a:spLocks noChangeArrowheads="1"/>
          </p:cNvSpPr>
          <p:nvPr/>
        </p:nvSpPr>
        <p:spPr bwMode="auto">
          <a:xfrm flipH="1">
            <a:off x="3408363" y="2919413"/>
            <a:ext cx="120650" cy="20161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solidFill>
                <a:srgbClr val="37305A"/>
              </a:solidFill>
            </a:endParaRPr>
          </a:p>
        </p:txBody>
      </p:sp>
      <p:sp>
        <p:nvSpPr>
          <p:cNvPr id="32774" name="AutoShape 12"/>
          <p:cNvSpPr>
            <a:spLocks noChangeArrowheads="1"/>
          </p:cNvSpPr>
          <p:nvPr/>
        </p:nvSpPr>
        <p:spPr bwMode="auto">
          <a:xfrm rot="-8460389">
            <a:off x="3300413" y="2887663"/>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srgbClr val="37305A"/>
              </a:solidFill>
            </a:endParaRPr>
          </a:p>
        </p:txBody>
      </p:sp>
      <p:grpSp>
        <p:nvGrpSpPr>
          <p:cNvPr id="32775" name="Group 13"/>
          <p:cNvGrpSpPr>
            <a:grpSpLocks/>
          </p:cNvGrpSpPr>
          <p:nvPr/>
        </p:nvGrpSpPr>
        <p:grpSpPr bwMode="auto">
          <a:xfrm>
            <a:off x="2743200" y="2843213"/>
            <a:ext cx="357188" cy="357187"/>
            <a:chOff x="4784" y="2819"/>
            <a:chExt cx="255" cy="255"/>
          </a:xfrm>
        </p:grpSpPr>
        <p:sp>
          <p:nvSpPr>
            <p:cNvPr id="32806" name="Oval 14"/>
            <p:cNvSpPr>
              <a:spLocks noChangeArrowheads="1"/>
            </p:cNvSpPr>
            <p:nvPr/>
          </p:nvSpPr>
          <p:spPr bwMode="auto">
            <a:xfrm>
              <a:off x="4784" y="2819"/>
              <a:ext cx="255" cy="255"/>
            </a:xfrm>
            <a:prstGeom prst="ellipse">
              <a:avLst/>
            </a:prstGeom>
            <a:solidFill>
              <a:srgbClr val="008080"/>
            </a:solidFill>
            <a:ln w="12700">
              <a:solidFill>
                <a:schemeClr val="tx1"/>
              </a:solidFill>
              <a:round/>
              <a:headEnd type="none" w="sm" len="sm"/>
              <a:tailEnd type="none" w="sm" len="sm"/>
            </a:ln>
          </p:spPr>
          <p:txBody>
            <a:bodyPr wrap="none" anchor="ctr"/>
            <a:lstStyle/>
            <a:p>
              <a:endParaRPr lang="en-US">
                <a:solidFill>
                  <a:srgbClr val="37305A"/>
                </a:solidFill>
              </a:endParaRPr>
            </a:p>
          </p:txBody>
        </p:sp>
        <p:sp>
          <p:nvSpPr>
            <p:cNvPr id="32807" name="AutoShape 15"/>
            <p:cNvSpPr>
              <a:spLocks noChangeArrowheads="1"/>
            </p:cNvSpPr>
            <p:nvPr/>
          </p:nvSpPr>
          <p:spPr bwMode="auto">
            <a:xfrm flipH="1">
              <a:off x="4873" y="2875"/>
              <a:ext cx="87" cy="14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solidFill>
                  <a:srgbClr val="37305A"/>
                </a:solidFill>
              </a:endParaRPr>
            </a:p>
          </p:txBody>
        </p:sp>
        <p:sp>
          <p:nvSpPr>
            <p:cNvPr id="32808" name="AutoShape 16"/>
            <p:cNvSpPr>
              <a:spLocks noChangeArrowheads="1"/>
            </p:cNvSpPr>
            <p:nvPr/>
          </p:nvSpPr>
          <p:spPr bwMode="auto">
            <a:xfrm rot="-8460389">
              <a:off x="4795" y="2853"/>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srgbClr val="37305A"/>
                </a:solidFill>
              </a:endParaRPr>
            </a:p>
          </p:txBody>
        </p:sp>
      </p:grpSp>
      <p:sp>
        <p:nvSpPr>
          <p:cNvPr id="32776" name="Rectangle 74"/>
          <p:cNvSpPr>
            <a:spLocks noChangeArrowheads="1"/>
          </p:cNvSpPr>
          <p:nvPr/>
        </p:nvSpPr>
        <p:spPr bwMode="auto">
          <a:xfrm>
            <a:off x="2590800" y="2743200"/>
            <a:ext cx="1752600" cy="533400"/>
          </a:xfrm>
          <a:prstGeom prst="rect">
            <a:avLst/>
          </a:prstGeom>
          <a:noFill/>
          <a:ln w="9525">
            <a:solidFill>
              <a:schemeClr val="tx1"/>
            </a:solidFill>
            <a:prstDash val="sysDash"/>
            <a:round/>
            <a:headEnd/>
            <a:tailEnd/>
          </a:ln>
          <a:extLst>
            <a:ext uri="{909E8E84-426E-40dd-AFC4-6F175D3DCCD1}">
              <a14:hiddenFill xmlns="" xmlns:a14="http://schemas.microsoft.com/office/drawing/2010/main">
                <a:solidFill>
                  <a:srgbClr val="FFFFFF"/>
                </a:solidFill>
              </a14:hiddenFill>
            </a:ext>
          </a:extLst>
        </p:spPr>
        <p:txBody>
          <a:bodyPr/>
          <a:lstStyle/>
          <a:p>
            <a:pPr>
              <a:buClr>
                <a:srgbClr val="000000"/>
              </a:buClr>
              <a:buSzPct val="100000"/>
              <a:buFont typeface="Times New Roman" charset="0"/>
              <a:buNone/>
            </a:pPr>
            <a:endParaRPr lang="en-US" sz="1800">
              <a:solidFill>
                <a:srgbClr val="37305A"/>
              </a:solidFill>
              <a:cs typeface="Arial" charset="0"/>
            </a:endParaRPr>
          </a:p>
        </p:txBody>
      </p:sp>
      <p:sp>
        <p:nvSpPr>
          <p:cNvPr id="32777" name="Rectangle 58"/>
          <p:cNvSpPr>
            <a:spLocks noChangeArrowheads="1"/>
          </p:cNvSpPr>
          <p:nvPr/>
        </p:nvSpPr>
        <p:spPr bwMode="auto">
          <a:xfrm>
            <a:off x="1676400" y="3200400"/>
            <a:ext cx="1981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1800" b="1">
                <a:solidFill>
                  <a:srgbClr val="000000"/>
                </a:solidFill>
                <a:cs typeface="Arial" charset="0"/>
              </a:rPr>
              <a:t>sleep</a:t>
            </a:r>
            <a:endParaRPr lang="en-US" sz="1800">
              <a:solidFill>
                <a:srgbClr val="000000"/>
              </a:solidFill>
              <a:cs typeface="Arial" charset="0"/>
            </a:endParaRPr>
          </a:p>
        </p:txBody>
      </p:sp>
      <p:grpSp>
        <p:nvGrpSpPr>
          <p:cNvPr id="32778" name="Group 5"/>
          <p:cNvGrpSpPr>
            <a:grpSpLocks/>
          </p:cNvGrpSpPr>
          <p:nvPr/>
        </p:nvGrpSpPr>
        <p:grpSpPr bwMode="auto">
          <a:xfrm>
            <a:off x="5127625" y="2835275"/>
            <a:ext cx="355600" cy="347663"/>
            <a:chOff x="4269" y="2781"/>
            <a:chExt cx="576" cy="576"/>
          </a:xfrm>
        </p:grpSpPr>
        <p:sp>
          <p:nvSpPr>
            <p:cNvPr id="32804" name="Oval 6"/>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solidFill>
                  <a:srgbClr val="37305A"/>
                </a:solidFill>
              </a:endParaRPr>
            </a:p>
          </p:txBody>
        </p:sp>
        <p:sp>
          <p:nvSpPr>
            <p:cNvPr id="32805" name="AutoShape 7"/>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solidFill>
                  <a:srgbClr val="37305A"/>
                </a:solidFill>
              </a:endParaRPr>
            </a:p>
          </p:txBody>
        </p:sp>
      </p:grpSp>
      <p:sp>
        <p:nvSpPr>
          <p:cNvPr id="32779" name="AutoShape 8"/>
          <p:cNvSpPr>
            <a:spLocks noChangeArrowheads="1"/>
          </p:cNvSpPr>
          <p:nvPr/>
        </p:nvSpPr>
        <p:spPr bwMode="auto">
          <a:xfrm rot="-8460389">
            <a:off x="5143500" y="2881313"/>
            <a:ext cx="42863"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srgbClr val="37305A"/>
              </a:solidFill>
            </a:endParaRPr>
          </a:p>
        </p:txBody>
      </p:sp>
      <p:sp>
        <p:nvSpPr>
          <p:cNvPr id="32780" name="Oval 10"/>
          <p:cNvSpPr>
            <a:spLocks noChangeArrowheads="1"/>
          </p:cNvSpPr>
          <p:nvPr/>
        </p:nvSpPr>
        <p:spPr bwMode="auto">
          <a:xfrm>
            <a:off x="5646738" y="2841625"/>
            <a:ext cx="355600" cy="347663"/>
          </a:xfrm>
          <a:prstGeom prst="ellipse">
            <a:avLst/>
          </a:prstGeom>
          <a:solidFill>
            <a:srgbClr val="008000"/>
          </a:solidFill>
          <a:ln w="12700">
            <a:solidFill>
              <a:schemeClr val="tx1"/>
            </a:solidFill>
            <a:round/>
            <a:headEnd type="none" w="sm" len="sm"/>
            <a:tailEnd type="none" w="sm" len="sm"/>
          </a:ln>
        </p:spPr>
        <p:txBody>
          <a:bodyPr wrap="none" anchor="ctr"/>
          <a:lstStyle/>
          <a:p>
            <a:endParaRPr lang="en-US">
              <a:solidFill>
                <a:srgbClr val="37305A"/>
              </a:solidFill>
            </a:endParaRPr>
          </a:p>
        </p:txBody>
      </p:sp>
      <p:sp>
        <p:nvSpPr>
          <p:cNvPr id="32781" name="AutoShape 11"/>
          <p:cNvSpPr>
            <a:spLocks noChangeArrowheads="1"/>
          </p:cNvSpPr>
          <p:nvPr/>
        </p:nvSpPr>
        <p:spPr bwMode="auto">
          <a:xfrm flipH="1">
            <a:off x="5770563" y="2919413"/>
            <a:ext cx="120650" cy="20161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solidFill>
                <a:srgbClr val="37305A"/>
              </a:solidFill>
            </a:endParaRPr>
          </a:p>
        </p:txBody>
      </p:sp>
      <p:sp>
        <p:nvSpPr>
          <p:cNvPr id="32782" name="AutoShape 12"/>
          <p:cNvSpPr>
            <a:spLocks noChangeArrowheads="1"/>
          </p:cNvSpPr>
          <p:nvPr/>
        </p:nvSpPr>
        <p:spPr bwMode="auto">
          <a:xfrm rot="-8460389">
            <a:off x="5662613" y="2887663"/>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srgbClr val="37305A"/>
              </a:solidFill>
            </a:endParaRPr>
          </a:p>
        </p:txBody>
      </p:sp>
      <p:sp>
        <p:nvSpPr>
          <p:cNvPr id="66" name="Oval 14"/>
          <p:cNvSpPr>
            <a:spLocks noChangeArrowheads="1"/>
          </p:cNvSpPr>
          <p:nvPr/>
        </p:nvSpPr>
        <p:spPr bwMode="auto">
          <a:xfrm>
            <a:off x="6196013" y="2843213"/>
            <a:ext cx="357187" cy="357187"/>
          </a:xfrm>
          <a:prstGeom prst="ellipse">
            <a:avLst/>
          </a:prstGeom>
          <a:solidFill>
            <a:schemeClr val="accent3"/>
          </a:solidFill>
          <a:ln w="12700">
            <a:solidFill>
              <a:schemeClr val="tx1"/>
            </a:solidFill>
            <a:round/>
            <a:headEnd type="none" w="sm" len="sm"/>
            <a:tailEnd type="none" w="sm" len="sm"/>
          </a:ln>
        </p:spPr>
        <p:txBody>
          <a:bodyPr wrap="none" anchor="ctr"/>
          <a:lstStyle/>
          <a:p>
            <a:pPr>
              <a:defRPr/>
            </a:pPr>
            <a:endParaRPr lang="en-US">
              <a:solidFill>
                <a:srgbClr val="37305A"/>
              </a:solidFill>
            </a:endParaRPr>
          </a:p>
        </p:txBody>
      </p:sp>
      <p:sp>
        <p:nvSpPr>
          <p:cNvPr id="32784" name="AutoShape 15"/>
          <p:cNvSpPr>
            <a:spLocks noChangeArrowheads="1"/>
          </p:cNvSpPr>
          <p:nvPr/>
        </p:nvSpPr>
        <p:spPr bwMode="auto">
          <a:xfrm flipH="1">
            <a:off x="6321425" y="2921000"/>
            <a:ext cx="120650" cy="209550"/>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solidFill>
                <a:srgbClr val="37305A"/>
              </a:solidFill>
            </a:endParaRPr>
          </a:p>
        </p:txBody>
      </p:sp>
      <p:sp>
        <p:nvSpPr>
          <p:cNvPr id="32785" name="AutoShape 16"/>
          <p:cNvSpPr>
            <a:spLocks noChangeArrowheads="1"/>
          </p:cNvSpPr>
          <p:nvPr/>
        </p:nvSpPr>
        <p:spPr bwMode="auto">
          <a:xfrm rot="-8460389">
            <a:off x="6211888" y="2890838"/>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srgbClr val="37305A"/>
              </a:solidFill>
            </a:endParaRPr>
          </a:p>
        </p:txBody>
      </p:sp>
      <p:sp>
        <p:nvSpPr>
          <p:cNvPr id="32786" name="Rectangle 74"/>
          <p:cNvSpPr>
            <a:spLocks noChangeArrowheads="1"/>
          </p:cNvSpPr>
          <p:nvPr/>
        </p:nvSpPr>
        <p:spPr bwMode="auto">
          <a:xfrm>
            <a:off x="4953000" y="2743200"/>
            <a:ext cx="1752600" cy="533400"/>
          </a:xfrm>
          <a:prstGeom prst="rect">
            <a:avLst/>
          </a:prstGeom>
          <a:noFill/>
          <a:ln w="9525">
            <a:solidFill>
              <a:schemeClr val="tx1"/>
            </a:solidFill>
            <a:prstDash val="sysDash"/>
            <a:round/>
            <a:headEnd/>
            <a:tailEnd/>
          </a:ln>
          <a:extLst>
            <a:ext uri="{909E8E84-426E-40dd-AFC4-6F175D3DCCD1}">
              <a14:hiddenFill xmlns="" xmlns:a14="http://schemas.microsoft.com/office/drawing/2010/main">
                <a:solidFill>
                  <a:srgbClr val="FFFFFF"/>
                </a:solidFill>
              </a14:hiddenFill>
            </a:ext>
          </a:extLst>
        </p:spPr>
        <p:txBody>
          <a:bodyPr/>
          <a:lstStyle/>
          <a:p>
            <a:pPr>
              <a:buClr>
                <a:srgbClr val="000000"/>
              </a:buClr>
              <a:buSzPct val="100000"/>
              <a:buFont typeface="Times New Roman" charset="0"/>
              <a:buNone/>
            </a:pPr>
            <a:endParaRPr lang="en-US" sz="1800">
              <a:solidFill>
                <a:srgbClr val="37305A"/>
              </a:solidFill>
              <a:cs typeface="Arial" charset="0"/>
            </a:endParaRPr>
          </a:p>
        </p:txBody>
      </p:sp>
      <p:sp>
        <p:nvSpPr>
          <p:cNvPr id="32787" name="Rectangle 58"/>
          <p:cNvSpPr>
            <a:spLocks noChangeArrowheads="1"/>
          </p:cNvSpPr>
          <p:nvPr/>
        </p:nvSpPr>
        <p:spPr bwMode="auto">
          <a:xfrm>
            <a:off x="6781800" y="2667000"/>
            <a:ext cx="9144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1800">
                <a:solidFill>
                  <a:srgbClr val="000000"/>
                </a:solidFill>
                <a:cs typeface="Arial" charset="0"/>
              </a:rPr>
              <a:t>ready queue</a:t>
            </a:r>
          </a:p>
        </p:txBody>
      </p:sp>
      <p:sp>
        <p:nvSpPr>
          <p:cNvPr id="32788" name="Line 40"/>
          <p:cNvSpPr>
            <a:spLocks noChangeShapeType="1"/>
          </p:cNvSpPr>
          <p:nvPr/>
        </p:nvSpPr>
        <p:spPr bwMode="auto">
          <a:xfrm rot="16200000" flipH="1">
            <a:off x="4648200" y="2743200"/>
            <a:ext cx="0" cy="4572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solidFill>
                <a:srgbClr val="37305A"/>
              </a:solidFill>
            </a:endParaRPr>
          </a:p>
        </p:txBody>
      </p:sp>
      <p:sp>
        <p:nvSpPr>
          <p:cNvPr id="32789" name="AutoShape 17"/>
          <p:cNvSpPr>
            <a:spLocks noChangeArrowheads="1"/>
          </p:cNvSpPr>
          <p:nvPr/>
        </p:nvSpPr>
        <p:spPr bwMode="auto">
          <a:xfrm flipV="1">
            <a:off x="2590800" y="1905000"/>
            <a:ext cx="203200" cy="835025"/>
          </a:xfrm>
          <a:prstGeom prst="upArrow">
            <a:avLst>
              <a:gd name="adj1" fmla="val 50000"/>
              <a:gd name="adj2" fmla="val 75262"/>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32790" name="AutoShape 16"/>
          <p:cNvSpPr>
            <a:spLocks noChangeArrowheads="1"/>
          </p:cNvSpPr>
          <p:nvPr/>
        </p:nvSpPr>
        <p:spPr bwMode="auto">
          <a:xfrm>
            <a:off x="6400800" y="1909763"/>
            <a:ext cx="203200" cy="833437"/>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cxnSp>
        <p:nvCxnSpPr>
          <p:cNvPr id="54" name="Straight Connector 53"/>
          <p:cNvCxnSpPr>
            <a:cxnSpLocks noChangeShapeType="1"/>
          </p:cNvCxnSpPr>
          <p:nvPr/>
        </p:nvCxnSpPr>
        <p:spPr bwMode="auto">
          <a:xfrm>
            <a:off x="533400" y="3733800"/>
            <a:ext cx="8077200" cy="0"/>
          </a:xfrm>
          <a:prstGeom prst="line">
            <a:avLst/>
          </a:prstGeom>
          <a:noFill/>
          <a:ln w="19050" cmpd="sng">
            <a:solidFill>
              <a:schemeClr val="accent6">
                <a:lumMod val="50000"/>
              </a:schemeClr>
            </a:solidFill>
            <a:prstDash val="sysDash"/>
            <a:round/>
            <a:headEnd/>
            <a:tailEnd/>
          </a:ln>
          <a:extLst>
            <a:ext uri="{909E8E84-426E-40dd-AFC4-6F175D3DCCD1}">
              <a14:hiddenFill xmlns="" xmlns:a14="http://schemas.microsoft.com/office/drawing/2010/main">
                <a:noFill/>
              </a14:hiddenFill>
            </a:ext>
          </a:extLst>
        </p:spPr>
      </p:cxnSp>
      <p:sp>
        <p:nvSpPr>
          <p:cNvPr id="32792" name="Text Box 93"/>
          <p:cNvSpPr txBox="1">
            <a:spLocks noChangeArrowheads="1"/>
          </p:cNvSpPr>
          <p:nvPr/>
        </p:nvSpPr>
        <p:spPr bwMode="auto">
          <a:xfrm>
            <a:off x="3733800" y="3886200"/>
            <a:ext cx="1701800"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a:solidFill>
                  <a:srgbClr val="000000"/>
                </a:solidFill>
              </a:rPr>
              <a:t>interrupt </a:t>
            </a:r>
          </a:p>
        </p:txBody>
      </p:sp>
      <p:sp>
        <p:nvSpPr>
          <p:cNvPr id="32793" name="Text Box 93"/>
          <p:cNvSpPr txBox="1">
            <a:spLocks noChangeArrowheads="1"/>
          </p:cNvSpPr>
          <p:nvPr/>
        </p:nvSpPr>
        <p:spPr bwMode="auto">
          <a:xfrm>
            <a:off x="1524000" y="1533525"/>
            <a:ext cx="2362200"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a:solidFill>
                  <a:srgbClr val="000000"/>
                </a:solidFill>
              </a:rPr>
              <a:t>trap or fault</a:t>
            </a:r>
          </a:p>
        </p:txBody>
      </p:sp>
      <p:sp>
        <p:nvSpPr>
          <p:cNvPr id="32794" name="Text Box 93"/>
          <p:cNvSpPr txBox="1">
            <a:spLocks noChangeArrowheads="1"/>
          </p:cNvSpPr>
          <p:nvPr/>
        </p:nvSpPr>
        <p:spPr bwMode="auto">
          <a:xfrm>
            <a:off x="5334000" y="1524000"/>
            <a:ext cx="2362200"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a:solidFill>
                  <a:srgbClr val="000000"/>
                </a:solidFill>
              </a:rPr>
              <a:t>return to user mode</a:t>
            </a:r>
          </a:p>
        </p:txBody>
      </p:sp>
      <p:sp>
        <p:nvSpPr>
          <p:cNvPr id="32795" name="Line 8"/>
          <p:cNvSpPr>
            <a:spLocks noChangeShapeType="1"/>
          </p:cNvSpPr>
          <p:nvPr/>
        </p:nvSpPr>
        <p:spPr bwMode="auto">
          <a:xfrm flipH="1">
            <a:off x="4572000" y="3505200"/>
            <a:ext cx="0" cy="406400"/>
          </a:xfrm>
          <a:prstGeom prst="line">
            <a:avLst/>
          </a:prstGeom>
          <a:noFill/>
          <a:ln w="1270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a:solidFill>
                <a:srgbClr val="37305A"/>
              </a:solidFill>
            </a:endParaRPr>
          </a:p>
        </p:txBody>
      </p:sp>
      <p:sp>
        <p:nvSpPr>
          <p:cNvPr id="32796" name="Rectangle 58"/>
          <p:cNvSpPr>
            <a:spLocks noChangeArrowheads="1"/>
          </p:cNvSpPr>
          <p:nvPr/>
        </p:nvSpPr>
        <p:spPr bwMode="auto">
          <a:xfrm>
            <a:off x="3581400" y="3211513"/>
            <a:ext cx="19812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1800" b="1">
                <a:solidFill>
                  <a:srgbClr val="000000"/>
                </a:solidFill>
                <a:cs typeface="Arial" charset="0"/>
              </a:rPr>
              <a:t>wakeup</a:t>
            </a:r>
            <a:endParaRPr lang="en-US" sz="1800">
              <a:solidFill>
                <a:srgbClr val="000000"/>
              </a:solidFill>
              <a:cs typeface="Arial" charset="0"/>
            </a:endParaRPr>
          </a:p>
        </p:txBody>
      </p:sp>
      <p:sp>
        <p:nvSpPr>
          <p:cNvPr id="32797" name="Rectangle 58"/>
          <p:cNvSpPr>
            <a:spLocks noChangeArrowheads="1"/>
          </p:cNvSpPr>
          <p:nvPr/>
        </p:nvSpPr>
        <p:spPr bwMode="auto">
          <a:xfrm>
            <a:off x="1600200" y="2667000"/>
            <a:ext cx="9144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1800">
                <a:solidFill>
                  <a:srgbClr val="000000"/>
                </a:solidFill>
                <a:cs typeface="Arial" charset="0"/>
              </a:rPr>
              <a:t>sleep queue</a:t>
            </a:r>
          </a:p>
        </p:txBody>
      </p:sp>
      <p:grpSp>
        <p:nvGrpSpPr>
          <p:cNvPr id="32798" name="Group 44"/>
          <p:cNvGrpSpPr>
            <a:grpSpLocks/>
          </p:cNvGrpSpPr>
          <p:nvPr/>
        </p:nvGrpSpPr>
        <p:grpSpPr bwMode="auto">
          <a:xfrm>
            <a:off x="4403725" y="4267200"/>
            <a:ext cx="473075" cy="381000"/>
            <a:chOff x="4432300" y="5029200"/>
            <a:chExt cx="473075" cy="622300"/>
          </a:xfrm>
        </p:grpSpPr>
        <p:sp>
          <p:nvSpPr>
            <p:cNvPr id="32802" name="AutoShape 16"/>
            <p:cNvSpPr>
              <a:spLocks noChangeArrowheads="1"/>
            </p:cNvSpPr>
            <p:nvPr/>
          </p:nvSpPr>
          <p:spPr bwMode="auto">
            <a:xfrm>
              <a:off x="4432300" y="5029200"/>
              <a:ext cx="219075" cy="611188"/>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32803" name="AutoShape 16"/>
            <p:cNvSpPr>
              <a:spLocks noChangeArrowheads="1"/>
            </p:cNvSpPr>
            <p:nvPr/>
          </p:nvSpPr>
          <p:spPr bwMode="auto">
            <a:xfrm flipV="1">
              <a:off x="4686300" y="5040313"/>
              <a:ext cx="219075" cy="611187"/>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grpSp>
      <p:sp>
        <p:nvSpPr>
          <p:cNvPr id="32799" name="Rectangle 58"/>
          <p:cNvSpPr>
            <a:spLocks noChangeArrowheads="1"/>
          </p:cNvSpPr>
          <p:nvPr/>
        </p:nvSpPr>
        <p:spPr bwMode="auto">
          <a:xfrm>
            <a:off x="6019800" y="3200400"/>
            <a:ext cx="1219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1800" b="1">
                <a:solidFill>
                  <a:srgbClr val="000000"/>
                </a:solidFill>
                <a:cs typeface="Arial" charset="0"/>
              </a:rPr>
              <a:t>switch</a:t>
            </a:r>
            <a:endParaRPr lang="en-US" sz="1800">
              <a:solidFill>
                <a:srgbClr val="000000"/>
              </a:solidFill>
              <a:cs typeface="Arial" charset="0"/>
            </a:endParaRPr>
          </a:p>
        </p:txBody>
      </p:sp>
      <p:sp>
        <p:nvSpPr>
          <p:cNvPr id="32801" name="Rectangle 33"/>
          <p:cNvSpPr>
            <a:spLocks noChangeArrowheads="1"/>
          </p:cNvSpPr>
          <p:nvPr/>
        </p:nvSpPr>
        <p:spPr bwMode="auto">
          <a:xfrm>
            <a:off x="533400" y="4991100"/>
            <a:ext cx="80772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800" b="1" dirty="0">
                <a:solidFill>
                  <a:srgbClr val="000090"/>
                </a:solidFill>
              </a:rPr>
              <a:t>How should an interrupt handler wakeup a thread?</a:t>
            </a:r>
            <a:r>
              <a:rPr lang="en-US" sz="1800" dirty="0">
                <a:solidFill>
                  <a:srgbClr val="000090"/>
                </a:solidFill>
              </a:rPr>
              <a:t>   Condition variable signal?  Semaphore V? </a:t>
            </a:r>
            <a:endParaRPr lang="en-US" sz="1800" b="1" dirty="0">
              <a:solidFill>
                <a:srgbClr val="000090"/>
              </a:solidFill>
            </a:endParaRPr>
          </a:p>
        </p:txBody>
      </p:sp>
    </p:spTree>
    <p:extLst>
      <p:ext uri="{BB962C8B-B14F-4D97-AF65-F5344CB8AC3E}">
        <p14:creationId xmlns:p14="http://schemas.microsoft.com/office/powerpoint/2010/main" val="427898098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a:defRPr/>
            </a:pPr>
            <a:r>
              <a:rPr lang="en-US" dirty="0">
                <a:latin typeface="+mn-lt"/>
                <a:ea typeface="ＭＳ Ｐゴシック" charset="0"/>
                <a:cs typeface="ＭＳ Ｐゴシック" charset="0"/>
              </a:rPr>
              <a:t>Interrupts</a:t>
            </a:r>
          </a:p>
        </p:txBody>
      </p:sp>
      <p:sp>
        <p:nvSpPr>
          <p:cNvPr id="30722" name="Rectangle 3"/>
          <p:cNvSpPr>
            <a:spLocks noGrp="1" noChangeArrowheads="1"/>
          </p:cNvSpPr>
          <p:nvPr>
            <p:ph idx="1"/>
          </p:nvPr>
        </p:nvSpPr>
        <p:spPr>
          <a:xfrm>
            <a:off x="685800" y="1550988"/>
            <a:ext cx="7772400" cy="2259012"/>
          </a:xfrm>
        </p:spPr>
        <p:txBody>
          <a:bodyPr/>
          <a:lstStyle/>
          <a:p>
            <a:pPr>
              <a:buFontTx/>
              <a:buNone/>
              <a:defRPr/>
            </a:pPr>
            <a:r>
              <a:rPr lang="en-US" dirty="0">
                <a:latin typeface="+mn-lt"/>
                <a:ea typeface="ＭＳ Ｐゴシック" charset="0"/>
                <a:cs typeface="ＭＳ Ｐゴシック" charset="0"/>
              </a:rPr>
              <a:t>An arriving interrupt transfers control </a:t>
            </a:r>
            <a:r>
              <a:rPr lang="en-US" dirty="0">
                <a:ea typeface="ＭＳ Ｐゴシック" charset="0"/>
                <a:cs typeface="ＭＳ Ｐゴシック" charset="0"/>
              </a:rPr>
              <a:t>immediately </a:t>
            </a:r>
            <a:r>
              <a:rPr lang="en-US" dirty="0">
                <a:latin typeface="+mn-lt"/>
                <a:ea typeface="ＭＳ Ｐゴシック" charset="0"/>
                <a:cs typeface="ＭＳ Ｐゴシック" charset="0"/>
              </a:rPr>
              <a:t>to the corresponding </a:t>
            </a:r>
            <a:r>
              <a:rPr lang="en-US" dirty="0">
                <a:ea typeface="ＭＳ Ｐゴシック" charset="0"/>
                <a:cs typeface="ＭＳ Ｐゴシック" charset="0"/>
              </a:rPr>
              <a:t>handler (</a:t>
            </a:r>
            <a:r>
              <a:rPr lang="en-US" b="1" dirty="0">
                <a:ea typeface="ＭＳ Ｐゴシック" charset="0"/>
                <a:cs typeface="ＭＳ Ｐゴシック" charset="0"/>
              </a:rPr>
              <a:t>Interrupt Service Routine</a:t>
            </a:r>
            <a:r>
              <a:rPr lang="en-US" dirty="0">
                <a:ea typeface="ＭＳ Ｐゴシック" charset="0"/>
                <a:cs typeface="ＭＳ Ｐゴシック" charset="0"/>
              </a:rPr>
              <a:t>).</a:t>
            </a:r>
          </a:p>
          <a:p>
            <a:pPr>
              <a:buFontTx/>
              <a:buNone/>
              <a:defRPr/>
            </a:pPr>
            <a:r>
              <a:rPr lang="en-US" dirty="0">
                <a:latin typeface="+mn-lt"/>
                <a:ea typeface="ＭＳ Ｐゴシック" charset="0"/>
                <a:cs typeface="ＭＳ Ｐゴシック" charset="0"/>
              </a:rPr>
              <a:t>ISR runs kernel code in kernel mode in kernel space.</a:t>
            </a:r>
          </a:p>
          <a:p>
            <a:pPr>
              <a:buFontTx/>
              <a:buNone/>
              <a:defRPr/>
            </a:pPr>
            <a:r>
              <a:rPr lang="en-US" dirty="0">
                <a:latin typeface="+mn-lt"/>
                <a:ea typeface="ＭＳ Ｐゴシック" charset="0"/>
                <a:cs typeface="ＭＳ Ｐゴシック" charset="0"/>
              </a:rPr>
              <a:t>Interrupts may be nested according to priority.</a:t>
            </a:r>
          </a:p>
        </p:txBody>
      </p:sp>
      <p:grpSp>
        <p:nvGrpSpPr>
          <p:cNvPr id="33795" name="Group 1"/>
          <p:cNvGrpSpPr>
            <a:grpSpLocks/>
          </p:cNvGrpSpPr>
          <p:nvPr/>
        </p:nvGrpSpPr>
        <p:grpSpPr bwMode="auto">
          <a:xfrm>
            <a:off x="685800" y="3967163"/>
            <a:ext cx="7688263" cy="2509837"/>
            <a:chOff x="1590675" y="4043363"/>
            <a:chExt cx="6030759" cy="1969532"/>
          </a:xfrm>
        </p:grpSpPr>
        <p:sp>
          <p:nvSpPr>
            <p:cNvPr id="30723" name="Text Box 4"/>
            <p:cNvSpPr txBox="1">
              <a:spLocks noChangeArrowheads="1"/>
            </p:cNvSpPr>
            <p:nvPr/>
          </p:nvSpPr>
          <p:spPr bwMode="auto">
            <a:xfrm>
              <a:off x="1590675" y="4610179"/>
              <a:ext cx="1698525" cy="6515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p>
              <a:pPr algn="ctr">
                <a:defRPr/>
              </a:pPr>
              <a:r>
                <a:rPr lang="en-US" sz="2000" dirty="0">
                  <a:solidFill>
                    <a:srgbClr val="003367"/>
                  </a:solidFill>
                  <a:latin typeface="Arial"/>
                </a:rPr>
                <a:t> </a:t>
              </a:r>
              <a:r>
                <a:rPr lang="en-US" dirty="0">
                  <a:solidFill>
                    <a:srgbClr val="003367"/>
                  </a:solidFill>
                  <a:latin typeface="Arial"/>
                </a:rPr>
                <a:t>executing thread</a:t>
              </a:r>
              <a:endParaRPr lang="en-US" sz="2800" dirty="0">
                <a:solidFill>
                  <a:srgbClr val="003367"/>
                </a:solidFill>
                <a:latin typeface="Arial"/>
              </a:endParaRPr>
            </a:p>
          </p:txBody>
        </p:sp>
        <p:sp>
          <p:nvSpPr>
            <p:cNvPr id="30724" name="Text Box 5"/>
            <p:cNvSpPr txBox="1">
              <a:spLocks noChangeArrowheads="1"/>
            </p:cNvSpPr>
            <p:nvPr/>
          </p:nvSpPr>
          <p:spPr bwMode="auto">
            <a:xfrm>
              <a:off x="4563093" y="5361368"/>
              <a:ext cx="1580225" cy="651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pPr>
                <a:defRPr/>
              </a:pPr>
              <a:r>
                <a:rPr lang="en-US" sz="1800" dirty="0">
                  <a:solidFill>
                    <a:srgbClr val="003367"/>
                  </a:solidFill>
                  <a:latin typeface="Arial"/>
                </a:rPr>
                <a:t> </a:t>
              </a:r>
              <a:r>
                <a:rPr lang="en-US" dirty="0">
                  <a:solidFill>
                    <a:srgbClr val="003367"/>
                  </a:solidFill>
                  <a:latin typeface="Arial"/>
                </a:rPr>
                <a:t>low-priority</a:t>
              </a:r>
            </a:p>
            <a:p>
              <a:pPr>
                <a:defRPr/>
              </a:pPr>
              <a:r>
                <a:rPr lang="en-US" dirty="0">
                  <a:solidFill>
                    <a:srgbClr val="003367"/>
                  </a:solidFill>
                  <a:latin typeface="Arial"/>
                </a:rPr>
                <a:t>handler (ISR)</a:t>
              </a:r>
              <a:endParaRPr lang="en-US" sz="2800" dirty="0">
                <a:solidFill>
                  <a:srgbClr val="003367"/>
                </a:solidFill>
                <a:latin typeface="Arial"/>
              </a:endParaRPr>
            </a:p>
          </p:txBody>
        </p:sp>
        <p:grpSp>
          <p:nvGrpSpPr>
            <p:cNvPr id="33798" name="Group 6"/>
            <p:cNvGrpSpPr>
              <a:grpSpLocks/>
            </p:cNvGrpSpPr>
            <p:nvPr/>
          </p:nvGrpSpPr>
          <p:grpSpPr bwMode="auto">
            <a:xfrm>
              <a:off x="3451225" y="4043363"/>
              <a:ext cx="2644775" cy="1947862"/>
              <a:chOff x="2204" y="2496"/>
              <a:chExt cx="1108" cy="816"/>
            </a:xfrm>
          </p:grpSpPr>
          <p:sp>
            <p:nvSpPr>
              <p:cNvPr id="33800" name="Line 7"/>
              <p:cNvSpPr>
                <a:spLocks noChangeShapeType="1"/>
              </p:cNvSpPr>
              <p:nvPr/>
            </p:nvSpPr>
            <p:spPr bwMode="auto">
              <a:xfrm flipV="1">
                <a:off x="2256" y="2544"/>
                <a:ext cx="668" cy="336"/>
              </a:xfrm>
              <a:prstGeom prst="line">
                <a:avLst/>
              </a:prstGeom>
              <a:noFill/>
              <a:ln w="127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solidFill>
                    <a:srgbClr val="37305A"/>
                  </a:solidFill>
                </a:endParaRPr>
              </a:p>
            </p:txBody>
          </p:sp>
          <p:sp>
            <p:nvSpPr>
              <p:cNvPr id="33801" name="Line 8"/>
              <p:cNvSpPr>
                <a:spLocks noChangeShapeType="1"/>
              </p:cNvSpPr>
              <p:nvPr/>
            </p:nvSpPr>
            <p:spPr bwMode="auto">
              <a:xfrm>
                <a:off x="2252" y="2928"/>
                <a:ext cx="672" cy="96"/>
              </a:xfrm>
              <a:prstGeom prst="line">
                <a:avLst/>
              </a:prstGeom>
              <a:noFill/>
              <a:ln w="1270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a:solidFill>
                    <a:srgbClr val="37305A"/>
                  </a:solidFill>
                </a:endParaRPr>
              </a:p>
            </p:txBody>
          </p:sp>
          <p:sp>
            <p:nvSpPr>
              <p:cNvPr id="33802" name="AutoShape 9"/>
              <p:cNvSpPr>
                <a:spLocks noChangeArrowheads="1"/>
              </p:cNvSpPr>
              <p:nvPr/>
            </p:nvSpPr>
            <p:spPr bwMode="auto">
              <a:xfrm>
                <a:off x="2204" y="2496"/>
                <a:ext cx="48" cy="384"/>
              </a:xfrm>
              <a:prstGeom prst="downArrow">
                <a:avLst>
                  <a:gd name="adj1" fmla="val 50000"/>
                  <a:gd name="adj2" fmla="val 200000"/>
                </a:avLst>
              </a:prstGeom>
              <a:solidFill>
                <a:schemeClr val="accent1"/>
              </a:solidFill>
              <a:ln w="12700">
                <a:solidFill>
                  <a:schemeClr val="tx1"/>
                </a:solidFill>
                <a:miter lim="800000"/>
                <a:headEnd type="none" w="sm" len="sm"/>
                <a:tailEnd type="none" w="sm" len="sm"/>
              </a:ln>
            </p:spPr>
            <p:txBody>
              <a:bodyPr wrap="none" anchor="ctr"/>
              <a:lstStyle/>
              <a:p>
                <a:endParaRPr lang="en-US">
                  <a:solidFill>
                    <a:srgbClr val="37305A"/>
                  </a:solidFill>
                </a:endParaRPr>
              </a:p>
            </p:txBody>
          </p:sp>
          <p:sp>
            <p:nvSpPr>
              <p:cNvPr id="33803" name="AutoShape 10"/>
              <p:cNvSpPr>
                <a:spLocks noChangeArrowheads="1"/>
              </p:cNvSpPr>
              <p:nvPr/>
            </p:nvSpPr>
            <p:spPr bwMode="auto">
              <a:xfrm>
                <a:off x="2204" y="2928"/>
                <a:ext cx="48" cy="384"/>
              </a:xfrm>
              <a:prstGeom prst="downArrow">
                <a:avLst>
                  <a:gd name="adj1" fmla="val 50000"/>
                  <a:gd name="adj2" fmla="val 200000"/>
                </a:avLst>
              </a:prstGeom>
              <a:solidFill>
                <a:schemeClr val="accent1"/>
              </a:solidFill>
              <a:ln w="12700">
                <a:solidFill>
                  <a:schemeClr val="tx1"/>
                </a:solidFill>
                <a:miter lim="800000"/>
                <a:headEnd type="none" w="sm" len="sm"/>
                <a:tailEnd type="none" w="sm" len="sm"/>
              </a:ln>
            </p:spPr>
            <p:txBody>
              <a:bodyPr wrap="none" anchor="ctr"/>
              <a:lstStyle/>
              <a:p>
                <a:endParaRPr lang="en-US">
                  <a:solidFill>
                    <a:srgbClr val="37305A"/>
                  </a:solidFill>
                </a:endParaRPr>
              </a:p>
            </p:txBody>
          </p:sp>
          <p:sp>
            <p:nvSpPr>
              <p:cNvPr id="33804" name="AutoShape 11"/>
              <p:cNvSpPr>
                <a:spLocks noChangeArrowheads="1"/>
              </p:cNvSpPr>
              <p:nvPr/>
            </p:nvSpPr>
            <p:spPr bwMode="auto">
              <a:xfrm>
                <a:off x="2928" y="2544"/>
                <a:ext cx="48" cy="288"/>
              </a:xfrm>
              <a:prstGeom prst="downArrow">
                <a:avLst>
                  <a:gd name="adj1" fmla="val 50000"/>
                  <a:gd name="adj2" fmla="val 150000"/>
                </a:avLst>
              </a:prstGeom>
              <a:solidFill>
                <a:schemeClr val="accent1"/>
              </a:solidFill>
              <a:ln w="12700">
                <a:solidFill>
                  <a:schemeClr val="tx1"/>
                </a:solidFill>
                <a:miter lim="800000"/>
                <a:headEnd type="none" w="sm" len="sm"/>
                <a:tailEnd type="none" w="sm" len="sm"/>
              </a:ln>
            </p:spPr>
            <p:txBody>
              <a:bodyPr wrap="none" anchor="ctr"/>
              <a:lstStyle/>
              <a:p>
                <a:endParaRPr lang="en-US">
                  <a:solidFill>
                    <a:srgbClr val="37305A"/>
                  </a:solidFill>
                </a:endParaRPr>
              </a:p>
            </p:txBody>
          </p:sp>
          <p:sp>
            <p:nvSpPr>
              <p:cNvPr id="33805" name="AutoShape 12"/>
              <p:cNvSpPr>
                <a:spLocks noChangeArrowheads="1"/>
              </p:cNvSpPr>
              <p:nvPr/>
            </p:nvSpPr>
            <p:spPr bwMode="auto">
              <a:xfrm>
                <a:off x="2928" y="2880"/>
                <a:ext cx="48" cy="144"/>
              </a:xfrm>
              <a:prstGeom prst="downArrow">
                <a:avLst>
                  <a:gd name="adj1" fmla="val 50000"/>
                  <a:gd name="adj2" fmla="val 75000"/>
                </a:avLst>
              </a:prstGeom>
              <a:solidFill>
                <a:schemeClr val="accent1"/>
              </a:solidFill>
              <a:ln w="12700">
                <a:solidFill>
                  <a:schemeClr val="tx1"/>
                </a:solidFill>
                <a:miter lim="800000"/>
                <a:headEnd type="none" w="sm" len="sm"/>
                <a:tailEnd type="none" w="sm" len="sm"/>
              </a:ln>
            </p:spPr>
            <p:txBody>
              <a:bodyPr wrap="none" anchor="ctr"/>
              <a:lstStyle/>
              <a:p>
                <a:endParaRPr lang="en-US">
                  <a:solidFill>
                    <a:srgbClr val="37305A"/>
                  </a:solidFill>
                </a:endParaRPr>
              </a:p>
            </p:txBody>
          </p:sp>
          <p:sp>
            <p:nvSpPr>
              <p:cNvPr id="33806" name="Line 13"/>
              <p:cNvSpPr>
                <a:spLocks noChangeShapeType="1"/>
              </p:cNvSpPr>
              <p:nvPr/>
            </p:nvSpPr>
            <p:spPr bwMode="auto">
              <a:xfrm flipV="1">
                <a:off x="2976" y="2687"/>
                <a:ext cx="288" cy="145"/>
              </a:xfrm>
              <a:prstGeom prst="line">
                <a:avLst/>
              </a:prstGeom>
              <a:noFill/>
              <a:ln w="127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solidFill>
                    <a:srgbClr val="37305A"/>
                  </a:solidFill>
                </a:endParaRPr>
              </a:p>
            </p:txBody>
          </p:sp>
          <p:sp>
            <p:nvSpPr>
              <p:cNvPr id="33807" name="Line 14"/>
              <p:cNvSpPr>
                <a:spLocks noChangeShapeType="1"/>
              </p:cNvSpPr>
              <p:nvPr/>
            </p:nvSpPr>
            <p:spPr bwMode="auto">
              <a:xfrm>
                <a:off x="2972" y="2880"/>
                <a:ext cx="292" cy="48"/>
              </a:xfrm>
              <a:prstGeom prst="line">
                <a:avLst/>
              </a:prstGeom>
              <a:noFill/>
              <a:ln w="1270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a:solidFill>
                    <a:srgbClr val="37305A"/>
                  </a:solidFill>
                </a:endParaRPr>
              </a:p>
            </p:txBody>
          </p:sp>
          <p:sp>
            <p:nvSpPr>
              <p:cNvPr id="33808" name="AutoShape 15"/>
              <p:cNvSpPr>
                <a:spLocks noChangeArrowheads="1"/>
              </p:cNvSpPr>
              <p:nvPr/>
            </p:nvSpPr>
            <p:spPr bwMode="auto">
              <a:xfrm>
                <a:off x="3264" y="2688"/>
                <a:ext cx="48" cy="240"/>
              </a:xfrm>
              <a:prstGeom prst="downArrow">
                <a:avLst>
                  <a:gd name="adj1" fmla="val 50000"/>
                  <a:gd name="adj2" fmla="val 125000"/>
                </a:avLst>
              </a:prstGeom>
              <a:solidFill>
                <a:schemeClr val="accent1"/>
              </a:solidFill>
              <a:ln w="12700">
                <a:solidFill>
                  <a:schemeClr val="tx1"/>
                </a:solidFill>
                <a:miter lim="800000"/>
                <a:headEnd type="none" w="sm" len="sm"/>
                <a:tailEnd type="none" w="sm" len="sm"/>
              </a:ln>
            </p:spPr>
            <p:txBody>
              <a:bodyPr wrap="none" anchor="ctr"/>
              <a:lstStyle/>
              <a:p>
                <a:endParaRPr lang="en-US">
                  <a:solidFill>
                    <a:srgbClr val="37305A"/>
                  </a:solidFill>
                </a:endParaRPr>
              </a:p>
            </p:txBody>
          </p:sp>
        </p:grpSp>
        <p:sp>
          <p:nvSpPr>
            <p:cNvPr id="30726" name="Text Box 16"/>
            <p:cNvSpPr txBox="1">
              <a:spLocks noChangeArrowheads="1"/>
            </p:cNvSpPr>
            <p:nvPr/>
          </p:nvSpPr>
          <p:spPr bwMode="auto">
            <a:xfrm>
              <a:off x="6215543" y="4408368"/>
              <a:ext cx="1405891" cy="6515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pPr algn="ctr">
                <a:defRPr/>
              </a:pPr>
              <a:r>
                <a:rPr lang="en-US" dirty="0">
                  <a:solidFill>
                    <a:srgbClr val="003367"/>
                  </a:solidFill>
                  <a:latin typeface="Arial"/>
                </a:rPr>
                <a:t>high-priority</a:t>
              </a:r>
            </a:p>
            <a:p>
              <a:pPr algn="ctr">
                <a:defRPr/>
              </a:pPr>
              <a:r>
                <a:rPr lang="en-US" dirty="0">
                  <a:solidFill>
                    <a:srgbClr val="003367"/>
                  </a:solidFill>
                  <a:latin typeface="Arial"/>
                </a:rPr>
                <a:t>ISR</a:t>
              </a:r>
              <a:endParaRPr lang="en-US" sz="2800" dirty="0">
                <a:solidFill>
                  <a:srgbClr val="003367"/>
                </a:solidFill>
                <a:latin typeface="Arial"/>
              </a:endParaRPr>
            </a:p>
          </p:txBody>
        </p:sp>
      </p:grpSp>
    </p:spTree>
    <p:extLst>
      <p:ext uri="{BB962C8B-B14F-4D97-AF65-F5344CB8AC3E}">
        <p14:creationId xmlns:p14="http://schemas.microsoft.com/office/powerpoint/2010/main" val="142570604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a:defRPr/>
            </a:pPr>
            <a:r>
              <a:rPr lang="en-US" dirty="0">
                <a:latin typeface="+mn-lt"/>
                <a:ea typeface="ＭＳ Ｐゴシック" charset="0"/>
                <a:cs typeface="ＭＳ Ｐゴシック" charset="0"/>
              </a:rPr>
              <a:t>Interrupt priority: rough sketch</a:t>
            </a:r>
          </a:p>
        </p:txBody>
      </p:sp>
      <p:sp>
        <p:nvSpPr>
          <p:cNvPr id="31746" name="Rectangle 3"/>
          <p:cNvSpPr>
            <a:spLocks noGrp="1" noChangeArrowheads="1"/>
          </p:cNvSpPr>
          <p:nvPr>
            <p:ph idx="1"/>
          </p:nvPr>
        </p:nvSpPr>
        <p:spPr>
          <a:xfrm>
            <a:off x="685800" y="1066800"/>
            <a:ext cx="5638800" cy="4572000"/>
          </a:xfrm>
        </p:spPr>
        <p:txBody>
          <a:bodyPr>
            <a:normAutofit fontScale="92500" lnSpcReduction="10000"/>
          </a:bodyPr>
          <a:lstStyle/>
          <a:p>
            <a:pPr>
              <a:lnSpc>
                <a:spcPct val="90000"/>
              </a:lnSpc>
              <a:buFontTx/>
              <a:buNone/>
              <a:defRPr/>
            </a:pPr>
            <a:endParaRPr lang="en-US" sz="2800" dirty="0">
              <a:latin typeface="+mn-lt"/>
              <a:ea typeface="ＭＳ Ｐゴシック" charset="0"/>
              <a:cs typeface="ＭＳ Ｐゴシック" charset="0"/>
            </a:endParaRPr>
          </a:p>
          <a:p>
            <a:pPr>
              <a:lnSpc>
                <a:spcPct val="90000"/>
              </a:lnSpc>
              <a:defRPr/>
            </a:pPr>
            <a:r>
              <a:rPr lang="en-US" dirty="0">
                <a:latin typeface="+mn-lt"/>
                <a:ea typeface="ＭＳ Ｐゴシック" charset="0"/>
                <a:cs typeface="Arial" charset="0"/>
              </a:rPr>
              <a:t>N </a:t>
            </a:r>
            <a:r>
              <a:rPr lang="en-US" dirty="0">
                <a:solidFill>
                  <a:srgbClr val="800000"/>
                </a:solidFill>
                <a:latin typeface="+mn-lt"/>
                <a:ea typeface="ＭＳ Ｐゴシック" charset="0"/>
                <a:cs typeface="Arial" charset="0"/>
              </a:rPr>
              <a:t>interrupt priority</a:t>
            </a:r>
            <a:r>
              <a:rPr lang="en-US" dirty="0">
                <a:latin typeface="+mn-lt"/>
                <a:ea typeface="ＭＳ Ｐゴシック" charset="0"/>
                <a:cs typeface="Arial" charset="0"/>
              </a:rPr>
              <a:t> classes</a:t>
            </a:r>
          </a:p>
          <a:p>
            <a:pPr>
              <a:lnSpc>
                <a:spcPct val="90000"/>
              </a:lnSpc>
              <a:defRPr/>
            </a:pPr>
            <a:r>
              <a:rPr lang="en-US" dirty="0">
                <a:latin typeface="+mn-lt"/>
                <a:ea typeface="ＭＳ Ｐゴシック" charset="0"/>
                <a:cs typeface="Arial" charset="0"/>
              </a:rPr>
              <a:t>When an ISR at priority </a:t>
            </a:r>
            <a:r>
              <a:rPr lang="en-US" i="1" dirty="0">
                <a:latin typeface="+mn-lt"/>
                <a:ea typeface="ＭＳ Ｐゴシック" charset="0"/>
                <a:cs typeface="Arial" charset="0"/>
              </a:rPr>
              <a:t>p</a:t>
            </a:r>
            <a:r>
              <a:rPr lang="en-US" dirty="0">
                <a:latin typeface="+mn-lt"/>
                <a:ea typeface="ＭＳ Ｐゴシック" charset="0"/>
                <a:cs typeface="Arial" charset="0"/>
              </a:rPr>
              <a:t> runs, CPU blocks interrupts of priority </a:t>
            </a:r>
            <a:r>
              <a:rPr lang="en-US" i="1" dirty="0">
                <a:latin typeface="+mn-lt"/>
                <a:ea typeface="ＭＳ Ｐゴシック" charset="0"/>
                <a:cs typeface="Arial" charset="0"/>
              </a:rPr>
              <a:t>p</a:t>
            </a:r>
            <a:r>
              <a:rPr lang="en-US" dirty="0">
                <a:latin typeface="+mn-lt"/>
                <a:ea typeface="ＭＳ Ｐゴシック" charset="0"/>
                <a:cs typeface="Arial" charset="0"/>
              </a:rPr>
              <a:t> or lower.</a:t>
            </a:r>
          </a:p>
          <a:p>
            <a:pPr>
              <a:lnSpc>
                <a:spcPct val="90000"/>
              </a:lnSpc>
              <a:defRPr/>
            </a:pPr>
            <a:r>
              <a:rPr lang="en-US" dirty="0">
                <a:latin typeface="+mn-lt"/>
                <a:ea typeface="ＭＳ Ｐゴシック" charset="0"/>
                <a:cs typeface="Arial" charset="0"/>
              </a:rPr>
              <a:t>Kernel software can query/raise/lower the CPU</a:t>
            </a:r>
            <a:r>
              <a:rPr lang="en-US" dirty="0">
                <a:solidFill>
                  <a:srgbClr val="651222"/>
                </a:solidFill>
                <a:latin typeface="+mn-lt"/>
                <a:ea typeface="ＭＳ Ｐゴシック" charset="0"/>
                <a:cs typeface="Arial" charset="0"/>
              </a:rPr>
              <a:t> interrupt priority level</a:t>
            </a:r>
            <a:r>
              <a:rPr lang="en-US" dirty="0">
                <a:latin typeface="+mn-lt"/>
                <a:ea typeface="ＭＳ Ｐゴシック" charset="0"/>
                <a:cs typeface="Arial" charset="0"/>
              </a:rPr>
              <a:t> (IPL).</a:t>
            </a:r>
          </a:p>
          <a:p>
            <a:pPr lvl="1">
              <a:lnSpc>
                <a:spcPct val="90000"/>
              </a:lnSpc>
              <a:defRPr/>
            </a:pPr>
            <a:r>
              <a:rPr lang="en-US" sz="2200" dirty="0">
                <a:latin typeface="+mn-lt"/>
                <a:ea typeface="ＭＳ Ｐゴシック" charset="0"/>
                <a:cs typeface="Arial" charset="0"/>
              </a:rPr>
              <a:t>Defer or </a:t>
            </a:r>
            <a:r>
              <a:rPr lang="en-US" sz="2200" dirty="0">
                <a:solidFill>
                  <a:srgbClr val="800000"/>
                </a:solidFill>
                <a:latin typeface="+mn-lt"/>
                <a:ea typeface="ＭＳ Ｐゴシック" charset="0"/>
                <a:cs typeface="Arial" charset="0"/>
              </a:rPr>
              <a:t>mask</a:t>
            </a:r>
            <a:r>
              <a:rPr lang="en-US" sz="2200" dirty="0">
                <a:latin typeface="+mn-lt"/>
                <a:ea typeface="ＭＳ Ｐゴシック" charset="0"/>
                <a:cs typeface="Arial" charset="0"/>
              </a:rPr>
              <a:t> delivery of interrupts at that IPL or lower.</a:t>
            </a:r>
          </a:p>
          <a:p>
            <a:pPr lvl="1">
              <a:lnSpc>
                <a:spcPct val="90000"/>
              </a:lnSpc>
              <a:defRPr/>
            </a:pPr>
            <a:r>
              <a:rPr lang="en-US" sz="2200" dirty="0">
                <a:latin typeface="+mn-lt"/>
                <a:ea typeface="ＭＳ Ｐゴシック" charset="0"/>
                <a:cs typeface="Arial" charset="0"/>
              </a:rPr>
              <a:t>Avoid races with higher-priority ISR by raising CPU IPL to that priority.</a:t>
            </a:r>
          </a:p>
          <a:p>
            <a:pPr lvl="1">
              <a:lnSpc>
                <a:spcPct val="90000"/>
              </a:lnSpc>
              <a:defRPr/>
            </a:pPr>
            <a:r>
              <a:rPr lang="en-US" sz="2200" dirty="0">
                <a:latin typeface="+mn-lt"/>
                <a:ea typeface="ＭＳ Ｐゴシック" charset="0"/>
                <a:cs typeface="Arial" charset="0"/>
              </a:rPr>
              <a:t>e.g., BSD Unix </a:t>
            </a:r>
            <a:r>
              <a:rPr lang="en-US" sz="2200" i="1" dirty="0" err="1">
                <a:latin typeface="+mn-lt"/>
                <a:ea typeface="ＭＳ Ｐゴシック" charset="0"/>
                <a:cs typeface="Arial" charset="0"/>
              </a:rPr>
              <a:t>spl</a:t>
            </a:r>
            <a:r>
              <a:rPr lang="en-US" sz="2200" i="1" dirty="0">
                <a:latin typeface="+mn-lt"/>
                <a:ea typeface="ＭＳ Ｐゴシック" charset="0"/>
                <a:cs typeface="Arial" charset="0"/>
              </a:rPr>
              <a:t>*/</a:t>
            </a:r>
            <a:r>
              <a:rPr lang="en-US" sz="2200" i="1" dirty="0" err="1">
                <a:latin typeface="+mn-lt"/>
                <a:ea typeface="ＭＳ Ｐゴシック" charset="0"/>
                <a:cs typeface="Arial" charset="0"/>
              </a:rPr>
              <a:t>splx</a:t>
            </a:r>
            <a:r>
              <a:rPr lang="en-US" sz="2200" dirty="0">
                <a:latin typeface="+mn-lt"/>
                <a:ea typeface="ＭＳ Ｐゴシック" charset="0"/>
                <a:cs typeface="Arial" charset="0"/>
              </a:rPr>
              <a:t> primitives.</a:t>
            </a:r>
          </a:p>
          <a:p>
            <a:pPr>
              <a:lnSpc>
                <a:spcPct val="90000"/>
              </a:lnSpc>
              <a:defRPr/>
            </a:pPr>
            <a:r>
              <a:rPr lang="en-US" b="1" dirty="0">
                <a:latin typeface="+mn-lt"/>
                <a:ea typeface="ＭＳ Ｐゴシック" charset="0"/>
                <a:cs typeface="Arial" charset="0"/>
              </a:rPr>
              <a:t>Summary</a:t>
            </a:r>
            <a:r>
              <a:rPr lang="en-US" dirty="0">
                <a:latin typeface="+mn-lt"/>
                <a:ea typeface="ＭＳ Ｐゴシック" charset="0"/>
                <a:cs typeface="Arial" charset="0"/>
              </a:rPr>
              <a:t>: Kernel code can enable/disable interrupts as needed.</a:t>
            </a:r>
          </a:p>
          <a:p>
            <a:pPr lvl="1">
              <a:lnSpc>
                <a:spcPct val="90000"/>
              </a:lnSpc>
              <a:buFontTx/>
              <a:buNone/>
              <a:defRPr/>
            </a:pPr>
            <a:endParaRPr lang="en-US" sz="2200" dirty="0">
              <a:latin typeface="+mn-lt"/>
              <a:ea typeface="ＭＳ Ｐゴシック" charset="0"/>
              <a:cs typeface="Arial" charset="0"/>
            </a:endParaRPr>
          </a:p>
          <a:p>
            <a:pPr lvl="1">
              <a:lnSpc>
                <a:spcPct val="90000"/>
              </a:lnSpc>
              <a:defRPr/>
            </a:pPr>
            <a:endParaRPr lang="en-US" dirty="0">
              <a:latin typeface="Times New Roman" charset="0"/>
              <a:ea typeface="ＭＳ Ｐゴシック" charset="0"/>
              <a:cs typeface="Arial" charset="0"/>
            </a:endParaRPr>
          </a:p>
        </p:txBody>
      </p:sp>
      <p:grpSp>
        <p:nvGrpSpPr>
          <p:cNvPr id="34819" name="Group 4"/>
          <p:cNvGrpSpPr>
            <a:grpSpLocks/>
          </p:cNvGrpSpPr>
          <p:nvPr/>
        </p:nvGrpSpPr>
        <p:grpSpPr bwMode="auto">
          <a:xfrm>
            <a:off x="6781800" y="1906588"/>
            <a:ext cx="1428750" cy="2309812"/>
            <a:chOff x="4272" y="817"/>
            <a:chExt cx="900" cy="1455"/>
          </a:xfrm>
        </p:grpSpPr>
        <p:sp>
          <p:nvSpPr>
            <p:cNvPr id="34821" name="Rectangle 5"/>
            <p:cNvSpPr>
              <a:spLocks noChangeArrowheads="1"/>
            </p:cNvSpPr>
            <p:nvPr/>
          </p:nvSpPr>
          <p:spPr bwMode="auto">
            <a:xfrm>
              <a:off x="4272" y="2054"/>
              <a:ext cx="528" cy="218"/>
            </a:xfrm>
            <a:prstGeom prst="rect">
              <a:avLst/>
            </a:prstGeom>
            <a:solidFill>
              <a:srgbClr val="FFFFFF"/>
            </a:solidFill>
            <a:ln w="9525">
              <a:solidFill>
                <a:srgbClr val="333399"/>
              </a:solidFill>
              <a:miter lim="800000"/>
              <a:headEnd type="none" w="sm" len="sm"/>
              <a:tailEnd type="none" w="sm" len="sm"/>
            </a:ln>
          </p:spPr>
          <p:txBody>
            <a:bodyPr anchor="ctr">
              <a:spAutoFit/>
            </a:bodyPr>
            <a:lstStyle/>
            <a:p>
              <a:r>
                <a:rPr lang="en-US" sz="1600">
                  <a:solidFill>
                    <a:srgbClr val="37305A"/>
                  </a:solidFill>
                </a:rPr>
                <a:t>splx(s)</a:t>
              </a:r>
            </a:p>
          </p:txBody>
        </p:sp>
        <p:grpSp>
          <p:nvGrpSpPr>
            <p:cNvPr id="34822" name="Group 6"/>
            <p:cNvGrpSpPr>
              <a:grpSpLocks/>
            </p:cNvGrpSpPr>
            <p:nvPr/>
          </p:nvGrpSpPr>
          <p:grpSpPr bwMode="auto">
            <a:xfrm>
              <a:off x="4272" y="950"/>
              <a:ext cx="528" cy="986"/>
              <a:chOff x="4368" y="1670"/>
              <a:chExt cx="528" cy="986"/>
            </a:xfrm>
          </p:grpSpPr>
          <p:sp>
            <p:nvSpPr>
              <p:cNvPr id="34825" name="Rectangle 7"/>
              <p:cNvSpPr>
                <a:spLocks noChangeArrowheads="1"/>
              </p:cNvSpPr>
              <p:nvPr/>
            </p:nvSpPr>
            <p:spPr bwMode="auto">
              <a:xfrm>
                <a:off x="4368" y="2438"/>
                <a:ext cx="528" cy="218"/>
              </a:xfrm>
              <a:prstGeom prst="rect">
                <a:avLst/>
              </a:prstGeom>
              <a:solidFill>
                <a:srgbClr val="FFFFFF"/>
              </a:solidFill>
              <a:ln w="9525">
                <a:solidFill>
                  <a:srgbClr val="333399"/>
                </a:solidFill>
                <a:miter lim="800000"/>
                <a:headEnd type="none" w="sm" len="sm"/>
                <a:tailEnd type="none" w="sm" len="sm"/>
              </a:ln>
            </p:spPr>
            <p:txBody>
              <a:bodyPr anchor="ctr">
                <a:spAutoFit/>
              </a:bodyPr>
              <a:lstStyle/>
              <a:p>
                <a:pPr algn="ctr"/>
                <a:r>
                  <a:rPr lang="en-US" sz="1600">
                    <a:solidFill>
                      <a:srgbClr val="37305A"/>
                    </a:solidFill>
                  </a:rPr>
                  <a:t>clock</a:t>
                </a:r>
              </a:p>
            </p:txBody>
          </p:sp>
          <p:sp>
            <p:nvSpPr>
              <p:cNvPr id="34826" name="Rectangle 8"/>
              <p:cNvSpPr>
                <a:spLocks noChangeArrowheads="1"/>
              </p:cNvSpPr>
              <p:nvPr/>
            </p:nvSpPr>
            <p:spPr bwMode="auto">
              <a:xfrm>
                <a:off x="4368" y="2246"/>
                <a:ext cx="528" cy="218"/>
              </a:xfrm>
              <a:prstGeom prst="rect">
                <a:avLst/>
              </a:prstGeom>
              <a:solidFill>
                <a:srgbClr val="FFFFFF"/>
              </a:solidFill>
              <a:ln w="9525">
                <a:solidFill>
                  <a:srgbClr val="333399"/>
                </a:solidFill>
                <a:miter lim="800000"/>
                <a:headEnd type="none" w="sm" len="sm"/>
                <a:tailEnd type="none" w="sm" len="sm"/>
              </a:ln>
            </p:spPr>
            <p:txBody>
              <a:bodyPr anchor="ctr">
                <a:spAutoFit/>
              </a:bodyPr>
              <a:lstStyle/>
              <a:p>
                <a:r>
                  <a:rPr lang="en-US" sz="1600">
                    <a:solidFill>
                      <a:srgbClr val="37305A"/>
                    </a:solidFill>
                  </a:rPr>
                  <a:t>splimp</a:t>
                </a:r>
              </a:p>
            </p:txBody>
          </p:sp>
          <p:sp>
            <p:nvSpPr>
              <p:cNvPr id="34827" name="Rectangle 9"/>
              <p:cNvSpPr>
                <a:spLocks noChangeArrowheads="1"/>
              </p:cNvSpPr>
              <p:nvPr/>
            </p:nvSpPr>
            <p:spPr bwMode="auto">
              <a:xfrm>
                <a:off x="4368" y="2054"/>
                <a:ext cx="528" cy="218"/>
              </a:xfrm>
              <a:prstGeom prst="rect">
                <a:avLst/>
              </a:prstGeom>
              <a:solidFill>
                <a:srgbClr val="FFFFFF"/>
              </a:solidFill>
              <a:ln w="9525">
                <a:solidFill>
                  <a:srgbClr val="333399"/>
                </a:solidFill>
                <a:miter lim="800000"/>
                <a:headEnd type="none" w="sm" len="sm"/>
                <a:tailEnd type="none" w="sm" len="sm"/>
              </a:ln>
            </p:spPr>
            <p:txBody>
              <a:bodyPr anchor="ctr">
                <a:spAutoFit/>
              </a:bodyPr>
              <a:lstStyle/>
              <a:p>
                <a:r>
                  <a:rPr lang="en-US" sz="1600">
                    <a:solidFill>
                      <a:srgbClr val="37305A"/>
                    </a:solidFill>
                  </a:rPr>
                  <a:t>splbio</a:t>
                </a:r>
              </a:p>
            </p:txBody>
          </p:sp>
          <p:sp>
            <p:nvSpPr>
              <p:cNvPr id="34828" name="Rectangle 10"/>
              <p:cNvSpPr>
                <a:spLocks noChangeArrowheads="1"/>
              </p:cNvSpPr>
              <p:nvPr/>
            </p:nvSpPr>
            <p:spPr bwMode="auto">
              <a:xfrm>
                <a:off x="4368" y="1862"/>
                <a:ext cx="528" cy="218"/>
              </a:xfrm>
              <a:prstGeom prst="rect">
                <a:avLst/>
              </a:prstGeom>
              <a:solidFill>
                <a:srgbClr val="FFFFFF"/>
              </a:solidFill>
              <a:ln w="9525">
                <a:solidFill>
                  <a:srgbClr val="333399"/>
                </a:solidFill>
                <a:miter lim="800000"/>
                <a:headEnd type="none" w="sm" len="sm"/>
                <a:tailEnd type="none" w="sm" len="sm"/>
              </a:ln>
            </p:spPr>
            <p:txBody>
              <a:bodyPr anchor="ctr">
                <a:spAutoFit/>
              </a:bodyPr>
              <a:lstStyle/>
              <a:p>
                <a:r>
                  <a:rPr lang="en-US" sz="1600">
                    <a:solidFill>
                      <a:srgbClr val="37305A"/>
                    </a:solidFill>
                  </a:rPr>
                  <a:t>splnet</a:t>
                </a:r>
              </a:p>
            </p:txBody>
          </p:sp>
          <p:sp>
            <p:nvSpPr>
              <p:cNvPr id="34829" name="Rectangle 11"/>
              <p:cNvSpPr>
                <a:spLocks noChangeArrowheads="1"/>
              </p:cNvSpPr>
              <p:nvPr/>
            </p:nvSpPr>
            <p:spPr bwMode="auto">
              <a:xfrm>
                <a:off x="4368" y="1670"/>
                <a:ext cx="528" cy="218"/>
              </a:xfrm>
              <a:prstGeom prst="rect">
                <a:avLst/>
              </a:prstGeom>
              <a:solidFill>
                <a:srgbClr val="FFFFFF"/>
              </a:solidFill>
              <a:ln w="9525">
                <a:solidFill>
                  <a:srgbClr val="333399"/>
                </a:solidFill>
                <a:miter lim="800000"/>
                <a:headEnd type="none" w="sm" len="sm"/>
                <a:tailEnd type="none" w="sm" len="sm"/>
              </a:ln>
            </p:spPr>
            <p:txBody>
              <a:bodyPr anchor="ctr">
                <a:spAutoFit/>
              </a:bodyPr>
              <a:lstStyle/>
              <a:p>
                <a:r>
                  <a:rPr lang="en-US" sz="1600">
                    <a:solidFill>
                      <a:srgbClr val="37305A"/>
                    </a:solidFill>
                  </a:rPr>
                  <a:t>spl0</a:t>
                </a:r>
              </a:p>
            </p:txBody>
          </p:sp>
        </p:grpSp>
        <p:sp>
          <p:nvSpPr>
            <p:cNvPr id="34823" name="Text Box 12"/>
            <p:cNvSpPr txBox="1">
              <a:spLocks noChangeArrowheads="1"/>
            </p:cNvSpPr>
            <p:nvPr/>
          </p:nvSpPr>
          <p:spPr bwMode="auto">
            <a:xfrm>
              <a:off x="4800" y="817"/>
              <a:ext cx="33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p>
              <a:r>
                <a:rPr lang="en-US" sz="1800">
                  <a:solidFill>
                    <a:srgbClr val="003367"/>
                  </a:solidFill>
                  <a:latin typeface="Times New Roman" charset="0"/>
                </a:rPr>
                <a:t>low</a:t>
              </a:r>
            </a:p>
          </p:txBody>
        </p:sp>
        <p:sp>
          <p:nvSpPr>
            <p:cNvPr id="34824" name="Text Box 13"/>
            <p:cNvSpPr txBox="1">
              <a:spLocks noChangeArrowheads="1"/>
            </p:cNvSpPr>
            <p:nvPr/>
          </p:nvSpPr>
          <p:spPr bwMode="auto">
            <a:xfrm>
              <a:off x="4800" y="1777"/>
              <a:ext cx="37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p>
              <a:r>
                <a:rPr lang="en-US" sz="1800">
                  <a:solidFill>
                    <a:srgbClr val="003367"/>
                  </a:solidFill>
                  <a:latin typeface="Times New Roman" charset="0"/>
                </a:rPr>
                <a:t>high</a:t>
              </a:r>
            </a:p>
          </p:txBody>
        </p:sp>
      </p:grpSp>
      <p:sp>
        <p:nvSpPr>
          <p:cNvPr id="34820" name="Text Box 14"/>
          <p:cNvSpPr txBox="1">
            <a:spLocks noChangeArrowheads="1"/>
          </p:cNvSpPr>
          <p:nvPr/>
        </p:nvSpPr>
        <p:spPr bwMode="auto">
          <a:xfrm>
            <a:off x="6305550" y="4495800"/>
            <a:ext cx="2686050" cy="2032000"/>
          </a:xfrm>
          <a:prstGeom prst="rect">
            <a:avLst/>
          </a:prstGeom>
          <a:solidFill>
            <a:srgbClr val="E0E4DC"/>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p>
            <a:r>
              <a:rPr lang="en-US" sz="1800" b="1" u="sng">
                <a:solidFill>
                  <a:srgbClr val="003367"/>
                </a:solidFill>
                <a:latin typeface="Times New Roman" charset="0"/>
              </a:rPr>
              <a:t>BSD example</a:t>
            </a:r>
          </a:p>
          <a:p>
            <a:r>
              <a:rPr lang="en-US" sz="1800">
                <a:solidFill>
                  <a:srgbClr val="003367"/>
                </a:solidFill>
                <a:latin typeface="Times New Roman" charset="0"/>
              </a:rPr>
              <a:t>int s;</a:t>
            </a:r>
          </a:p>
          <a:p>
            <a:r>
              <a:rPr lang="en-US" sz="1800">
                <a:solidFill>
                  <a:srgbClr val="003367"/>
                </a:solidFill>
                <a:latin typeface="Times New Roman" charset="0"/>
              </a:rPr>
              <a:t>s = splhigh();</a:t>
            </a:r>
          </a:p>
          <a:p>
            <a:r>
              <a:rPr lang="en-US" sz="1800">
                <a:solidFill>
                  <a:srgbClr val="003367"/>
                </a:solidFill>
                <a:latin typeface="Times New Roman" charset="0"/>
              </a:rPr>
              <a:t>/* all interrupts disabled */</a:t>
            </a:r>
          </a:p>
          <a:p>
            <a:r>
              <a:rPr lang="en-US" sz="1800">
                <a:solidFill>
                  <a:srgbClr val="003367"/>
                </a:solidFill>
                <a:latin typeface="Times New Roman" charset="0"/>
              </a:rPr>
              <a:t>splx(s);</a:t>
            </a:r>
          </a:p>
          <a:p>
            <a:r>
              <a:rPr lang="en-US" sz="1800">
                <a:solidFill>
                  <a:srgbClr val="003367"/>
                </a:solidFill>
                <a:latin typeface="Times New Roman" charset="0"/>
              </a:rPr>
              <a:t>/* IPL is restored to s */</a:t>
            </a:r>
          </a:p>
          <a:p>
            <a:endParaRPr lang="en-US" sz="1800">
              <a:solidFill>
                <a:srgbClr val="003367"/>
              </a:solidFill>
              <a:latin typeface="Times New Roman" charset="0"/>
            </a:endParaRPr>
          </a:p>
        </p:txBody>
      </p:sp>
    </p:spTree>
    <p:extLst>
      <p:ext uri="{BB962C8B-B14F-4D97-AF65-F5344CB8AC3E}">
        <p14:creationId xmlns:p14="http://schemas.microsoft.com/office/powerpoint/2010/main" val="166806451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latin typeface="Arial" charset="0"/>
                <a:ea typeface="ＭＳ Ｐゴシック" charset="0"/>
                <a:cs typeface="Arial" charset="0"/>
              </a:rPr>
              <a:t>What ISRs do</a:t>
            </a:r>
          </a:p>
        </p:txBody>
      </p:sp>
      <p:sp>
        <p:nvSpPr>
          <p:cNvPr id="35842" name="Content Placeholder 2"/>
          <p:cNvSpPr>
            <a:spLocks noGrp="1"/>
          </p:cNvSpPr>
          <p:nvPr>
            <p:ph idx="1"/>
          </p:nvPr>
        </p:nvSpPr>
        <p:spPr/>
        <p:txBody>
          <a:bodyPr>
            <a:normAutofit/>
          </a:bodyPr>
          <a:lstStyle/>
          <a:p>
            <a:r>
              <a:rPr lang="en-US" sz="2800">
                <a:latin typeface="Arial" charset="0"/>
                <a:ea typeface="ＭＳ Ｐゴシック" charset="0"/>
                <a:cs typeface="Arial" charset="0"/>
              </a:rPr>
              <a:t>Interrupt handlers:</a:t>
            </a:r>
          </a:p>
          <a:p>
            <a:pPr lvl="1"/>
            <a:r>
              <a:rPr lang="en-US" sz="2400">
                <a:latin typeface="Arial" charset="0"/>
                <a:ea typeface="ＭＳ Ｐゴシック" charset="0"/>
                <a:cs typeface="Arial" charset="0"/>
              </a:rPr>
              <a:t>bump counters, set flags</a:t>
            </a:r>
          </a:p>
          <a:p>
            <a:pPr lvl="1"/>
            <a:r>
              <a:rPr lang="en-US" sz="2400">
                <a:latin typeface="Arial" charset="0"/>
                <a:ea typeface="ＭＳ Ｐゴシック" charset="0"/>
                <a:cs typeface="Arial" charset="0"/>
              </a:rPr>
              <a:t>throw packets on queues</a:t>
            </a:r>
          </a:p>
          <a:p>
            <a:pPr lvl="1"/>
            <a:r>
              <a:rPr lang="en-US" sz="2400">
                <a:latin typeface="Arial" charset="0"/>
                <a:ea typeface="ＭＳ Ｐゴシック" charset="0"/>
                <a:cs typeface="Arial" charset="0"/>
              </a:rPr>
              <a:t>…</a:t>
            </a:r>
          </a:p>
          <a:p>
            <a:pPr lvl="1"/>
            <a:r>
              <a:rPr lang="en-US" sz="2400">
                <a:solidFill>
                  <a:srgbClr val="800000"/>
                </a:solidFill>
                <a:latin typeface="Arial" charset="0"/>
                <a:ea typeface="ＭＳ Ｐゴシック" charset="0"/>
                <a:cs typeface="Arial" charset="0"/>
              </a:rPr>
              <a:t>wakeup waiting threads</a:t>
            </a:r>
          </a:p>
          <a:p>
            <a:r>
              <a:rPr lang="en-US">
                <a:latin typeface="Arial" charset="0"/>
                <a:ea typeface="ＭＳ Ｐゴシック" charset="0"/>
                <a:cs typeface="Arial" charset="0"/>
              </a:rPr>
              <a:t>Wakeup puts a thread on the ready queue.</a:t>
            </a:r>
          </a:p>
          <a:p>
            <a:r>
              <a:rPr lang="en-US">
                <a:latin typeface="Arial" charset="0"/>
                <a:ea typeface="ＭＳ Ｐゴシック" charset="0"/>
                <a:cs typeface="Arial" charset="0"/>
              </a:rPr>
              <a:t>Use spinlocks for the queues</a:t>
            </a:r>
          </a:p>
          <a:p>
            <a:r>
              <a:rPr lang="en-US">
                <a:latin typeface="Arial" charset="0"/>
                <a:ea typeface="ＭＳ Ｐゴシック" charset="0"/>
                <a:cs typeface="Arial" charset="0"/>
              </a:rPr>
              <a:t>But how do we synchronize with interrupt handlers?</a:t>
            </a:r>
          </a:p>
          <a:p>
            <a:endParaRPr lang="en-US">
              <a:latin typeface="Arial" charset="0"/>
              <a:ea typeface="ＭＳ Ｐゴシック" charset="0"/>
              <a:cs typeface="Arial" charset="0"/>
            </a:endParaRPr>
          </a:p>
        </p:txBody>
      </p:sp>
    </p:spTree>
    <p:extLst>
      <p:ext uri="{BB962C8B-B14F-4D97-AF65-F5344CB8AC3E}">
        <p14:creationId xmlns:p14="http://schemas.microsoft.com/office/powerpoint/2010/main" val="399931417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2"/>
          <p:cNvSpPr>
            <a:spLocks noGrp="1"/>
          </p:cNvSpPr>
          <p:nvPr>
            <p:ph type="title"/>
          </p:nvPr>
        </p:nvSpPr>
        <p:spPr/>
        <p:txBody>
          <a:bodyPr/>
          <a:lstStyle/>
          <a:p>
            <a:r>
              <a:rPr lang="en-US" dirty="0">
                <a:latin typeface="Arial" charset="0"/>
                <a:ea typeface="ＭＳ Ｐゴシック" charset="0"/>
                <a:cs typeface="Arial" charset="0"/>
              </a:rPr>
              <a:t>Spinlocks in the kernel</a:t>
            </a:r>
          </a:p>
        </p:txBody>
      </p:sp>
      <p:sp>
        <p:nvSpPr>
          <p:cNvPr id="30722" name="Content Placeholder 3"/>
          <p:cNvSpPr>
            <a:spLocks noGrp="1"/>
          </p:cNvSpPr>
          <p:nvPr>
            <p:ph idx="1"/>
          </p:nvPr>
        </p:nvSpPr>
        <p:spPr>
          <a:xfrm>
            <a:off x="457200" y="1447800"/>
            <a:ext cx="8226425" cy="4111625"/>
          </a:xfrm>
        </p:spPr>
        <p:txBody>
          <a:bodyPr>
            <a:normAutofit fontScale="92500" lnSpcReduction="20000"/>
          </a:bodyPr>
          <a:lstStyle/>
          <a:p>
            <a:r>
              <a:rPr lang="en-US" dirty="0">
                <a:latin typeface="Arial" charset="0"/>
                <a:ea typeface="ＭＳ Ｐゴシック" charset="0"/>
                <a:cs typeface="Arial" charset="0"/>
              </a:rPr>
              <a:t>We have basic mutual exclusion that is very useful inside the kernel, e.g., for access to thread queues.</a:t>
            </a:r>
          </a:p>
          <a:p>
            <a:pPr lvl="1"/>
            <a:r>
              <a:rPr lang="en-US" b="1" dirty="0">
                <a:latin typeface="Arial" charset="0"/>
                <a:ea typeface="ＭＳ Ｐゴシック" charset="0"/>
                <a:cs typeface="Arial" charset="0"/>
              </a:rPr>
              <a:t>Spinlocks</a:t>
            </a:r>
            <a:r>
              <a:rPr lang="en-US" dirty="0">
                <a:latin typeface="Arial" charset="0"/>
                <a:ea typeface="ＭＳ Ｐゴシック" charset="0"/>
                <a:cs typeface="Arial" charset="0"/>
              </a:rPr>
              <a:t> based on atomic instructions.</a:t>
            </a:r>
          </a:p>
          <a:p>
            <a:pPr lvl="1"/>
            <a:r>
              <a:rPr lang="en-US" dirty="0">
                <a:latin typeface="Arial" charset="0"/>
                <a:ea typeface="ＭＳ Ｐゴシック" charset="0"/>
                <a:cs typeface="Arial" charset="0"/>
              </a:rPr>
              <a:t>Can synchronize access to sleep/ready queues used to implement higher-level synchronization objects.</a:t>
            </a:r>
          </a:p>
          <a:p>
            <a:r>
              <a:rPr lang="en-US" dirty="0">
                <a:latin typeface="Arial" charset="0"/>
                <a:ea typeface="ＭＳ Ｐゴシック" charset="0"/>
                <a:cs typeface="Arial" charset="0"/>
              </a:rPr>
              <a:t>Don’t use spinlocks from user space!  A thread holding a spinlock could be preempted at any time.</a:t>
            </a:r>
          </a:p>
          <a:p>
            <a:pPr lvl="1"/>
            <a:r>
              <a:rPr lang="en-US" dirty="0">
                <a:latin typeface="Arial" charset="0"/>
                <a:ea typeface="ＭＳ Ｐゴシック" charset="0"/>
                <a:cs typeface="Arial" charset="0"/>
              </a:rPr>
              <a:t>If a thread is preempted while holding a spinlock, then other threads/cores may waste many cycles spinning on the lock.</a:t>
            </a:r>
          </a:p>
          <a:p>
            <a:pPr lvl="1"/>
            <a:r>
              <a:rPr lang="en-US" dirty="0">
                <a:latin typeface="Arial" charset="0"/>
                <a:ea typeface="ＭＳ Ｐゴシック" charset="0"/>
                <a:cs typeface="Arial" charset="0"/>
              </a:rPr>
              <a:t>That’s a kernel/thread library integration issue: fast spinlock synchronization in user space is a research topic.</a:t>
            </a:r>
          </a:p>
          <a:p>
            <a:r>
              <a:rPr lang="en-US" dirty="0">
                <a:latin typeface="Arial" charset="0"/>
                <a:ea typeface="ＭＳ Ｐゴシック" charset="0"/>
                <a:cs typeface="Arial" charset="0"/>
              </a:rPr>
              <a:t>But spinlocks are very useful in the kernel, esp. for synchronizing with interrupt handlers!</a:t>
            </a:r>
          </a:p>
        </p:txBody>
      </p:sp>
    </p:spTree>
    <p:extLst>
      <p:ext uri="{BB962C8B-B14F-4D97-AF65-F5344CB8AC3E}">
        <p14:creationId xmlns:p14="http://schemas.microsoft.com/office/powerpoint/2010/main" val="271236939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a:defRPr/>
            </a:pPr>
            <a:r>
              <a:rPr lang="en-US" dirty="0">
                <a:latin typeface="+mn-lt"/>
                <a:ea typeface="ＭＳ Ｐゴシック" charset="0"/>
                <a:cs typeface="ＭＳ Ｐゴシック" charset="0"/>
              </a:rPr>
              <a:t>Synchronizing with ISRs</a:t>
            </a:r>
          </a:p>
        </p:txBody>
      </p:sp>
      <p:sp>
        <p:nvSpPr>
          <p:cNvPr id="30722" name="Rectangle 3"/>
          <p:cNvSpPr>
            <a:spLocks noGrp="1" noChangeArrowheads="1"/>
          </p:cNvSpPr>
          <p:nvPr>
            <p:ph idx="1"/>
          </p:nvPr>
        </p:nvSpPr>
        <p:spPr>
          <a:xfrm>
            <a:off x="457200" y="1600200"/>
            <a:ext cx="8226425" cy="1752600"/>
          </a:xfrm>
        </p:spPr>
        <p:txBody>
          <a:bodyPr>
            <a:normAutofit fontScale="92500" lnSpcReduction="10000"/>
          </a:bodyPr>
          <a:lstStyle/>
          <a:p>
            <a:pPr>
              <a:defRPr/>
            </a:pPr>
            <a:r>
              <a:rPr lang="en-US" dirty="0">
                <a:latin typeface="+mn-lt"/>
                <a:ea typeface="ＭＳ Ｐゴシック" charset="0"/>
                <a:cs typeface="ＭＳ Ｐゴシック" charset="0"/>
              </a:rPr>
              <a:t>Interrupt delivery can cause a race if the ISR shares data (e.g., a thread queue) with the interrupted code.</a:t>
            </a:r>
          </a:p>
          <a:p>
            <a:pPr>
              <a:lnSpc>
                <a:spcPct val="90000"/>
              </a:lnSpc>
              <a:defRPr/>
            </a:pPr>
            <a:r>
              <a:rPr lang="en-US" b="1" dirty="0">
                <a:ea typeface="ＭＳ Ｐゴシック" charset="0"/>
                <a:cs typeface="Arial" charset="0"/>
              </a:rPr>
              <a:t>Example</a:t>
            </a:r>
            <a:r>
              <a:rPr lang="en-US" dirty="0">
                <a:ea typeface="ＭＳ Ｐゴシック" charset="0"/>
                <a:cs typeface="Arial" charset="0"/>
              </a:rPr>
              <a:t>: Core at IPL=0 (thread context) holds spinlock, interrupt is raised, ISR attempts to acquire spinlock….</a:t>
            </a:r>
          </a:p>
          <a:p>
            <a:pPr>
              <a:lnSpc>
                <a:spcPct val="90000"/>
              </a:lnSpc>
              <a:defRPr/>
            </a:pPr>
            <a:r>
              <a:rPr lang="en-US" b="1" dirty="0">
                <a:ea typeface="ＭＳ Ｐゴシック" charset="0"/>
                <a:cs typeface="Arial" charset="0"/>
              </a:rPr>
              <a:t>That would be bad.</a:t>
            </a:r>
            <a:r>
              <a:rPr lang="en-US" dirty="0">
                <a:ea typeface="ＭＳ Ｐゴシック" charset="0"/>
                <a:cs typeface="Arial" charset="0"/>
              </a:rPr>
              <a:t>  Disable interrupts. </a:t>
            </a:r>
          </a:p>
        </p:txBody>
      </p:sp>
      <p:sp>
        <p:nvSpPr>
          <p:cNvPr id="36867" name="AutoShape 9"/>
          <p:cNvSpPr>
            <a:spLocks noChangeArrowheads="1"/>
          </p:cNvSpPr>
          <p:nvPr/>
        </p:nvSpPr>
        <p:spPr bwMode="auto">
          <a:xfrm>
            <a:off x="3279775" y="4070350"/>
            <a:ext cx="146050" cy="1168400"/>
          </a:xfrm>
          <a:prstGeom prst="downArrow">
            <a:avLst>
              <a:gd name="adj1" fmla="val 50000"/>
              <a:gd name="adj2" fmla="val 200074"/>
            </a:avLst>
          </a:prstGeom>
          <a:solidFill>
            <a:schemeClr val="accent1"/>
          </a:solidFill>
          <a:ln w="12700">
            <a:solidFill>
              <a:schemeClr val="tx1"/>
            </a:solidFill>
            <a:miter lim="800000"/>
            <a:headEnd type="none" w="sm" len="sm"/>
            <a:tailEnd type="none" w="sm" len="sm"/>
          </a:ln>
        </p:spPr>
        <p:txBody>
          <a:bodyPr wrap="none" anchor="ctr"/>
          <a:lstStyle/>
          <a:p>
            <a:endParaRPr lang="en-US">
              <a:solidFill>
                <a:srgbClr val="37305A"/>
              </a:solidFill>
            </a:endParaRPr>
          </a:p>
        </p:txBody>
      </p:sp>
      <p:sp>
        <p:nvSpPr>
          <p:cNvPr id="36868" name="AutoShape 10"/>
          <p:cNvSpPr>
            <a:spLocks noChangeArrowheads="1"/>
          </p:cNvSpPr>
          <p:nvPr/>
        </p:nvSpPr>
        <p:spPr bwMode="auto">
          <a:xfrm>
            <a:off x="3279775" y="5384800"/>
            <a:ext cx="146050" cy="1168400"/>
          </a:xfrm>
          <a:prstGeom prst="downArrow">
            <a:avLst>
              <a:gd name="adj1" fmla="val 50000"/>
              <a:gd name="adj2" fmla="val 200074"/>
            </a:avLst>
          </a:prstGeom>
          <a:solidFill>
            <a:schemeClr val="accent1"/>
          </a:solidFill>
          <a:ln w="12700">
            <a:solidFill>
              <a:schemeClr val="tx1"/>
            </a:solidFill>
            <a:miter lim="800000"/>
            <a:headEnd type="none" w="sm" len="sm"/>
            <a:tailEnd type="none" w="sm" len="sm"/>
          </a:ln>
        </p:spPr>
        <p:txBody>
          <a:bodyPr wrap="none" anchor="ctr"/>
          <a:lstStyle/>
          <a:p>
            <a:endParaRPr lang="en-US">
              <a:solidFill>
                <a:srgbClr val="37305A"/>
              </a:solidFill>
            </a:endParaRPr>
          </a:p>
        </p:txBody>
      </p:sp>
      <p:sp>
        <p:nvSpPr>
          <p:cNvPr id="36869" name="Line 13"/>
          <p:cNvSpPr>
            <a:spLocks noChangeShapeType="1"/>
          </p:cNvSpPr>
          <p:nvPr/>
        </p:nvSpPr>
        <p:spPr bwMode="auto">
          <a:xfrm flipV="1">
            <a:off x="3441700" y="4756150"/>
            <a:ext cx="876300" cy="441325"/>
          </a:xfrm>
          <a:prstGeom prst="line">
            <a:avLst/>
          </a:prstGeom>
          <a:noFill/>
          <a:ln w="127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solidFill>
                <a:srgbClr val="37305A"/>
              </a:solidFill>
            </a:endParaRPr>
          </a:p>
        </p:txBody>
      </p:sp>
      <p:sp>
        <p:nvSpPr>
          <p:cNvPr id="36870" name="Line 14"/>
          <p:cNvSpPr>
            <a:spLocks noChangeShapeType="1"/>
          </p:cNvSpPr>
          <p:nvPr/>
        </p:nvSpPr>
        <p:spPr bwMode="auto">
          <a:xfrm>
            <a:off x="3429000" y="5343525"/>
            <a:ext cx="889000" cy="146050"/>
          </a:xfrm>
          <a:prstGeom prst="line">
            <a:avLst/>
          </a:prstGeom>
          <a:noFill/>
          <a:ln w="1270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a:solidFill>
                <a:srgbClr val="37305A"/>
              </a:solidFill>
            </a:endParaRPr>
          </a:p>
        </p:txBody>
      </p:sp>
      <p:sp>
        <p:nvSpPr>
          <p:cNvPr id="36871" name="AutoShape 15"/>
          <p:cNvSpPr>
            <a:spLocks noChangeArrowheads="1"/>
          </p:cNvSpPr>
          <p:nvPr/>
        </p:nvSpPr>
        <p:spPr bwMode="auto">
          <a:xfrm>
            <a:off x="4318000" y="4759325"/>
            <a:ext cx="146050" cy="730250"/>
          </a:xfrm>
          <a:prstGeom prst="downArrow">
            <a:avLst>
              <a:gd name="adj1" fmla="val 50000"/>
              <a:gd name="adj2" fmla="val 125046"/>
            </a:avLst>
          </a:prstGeom>
          <a:solidFill>
            <a:schemeClr val="accent1"/>
          </a:solidFill>
          <a:ln w="12700">
            <a:solidFill>
              <a:schemeClr val="tx1"/>
            </a:solidFill>
            <a:miter lim="800000"/>
            <a:headEnd type="none" w="sm" len="sm"/>
            <a:tailEnd type="none" w="sm" len="sm"/>
          </a:ln>
        </p:spPr>
        <p:txBody>
          <a:bodyPr wrap="none" anchor="ctr"/>
          <a:lstStyle/>
          <a:p>
            <a:endParaRPr lang="en-US">
              <a:solidFill>
                <a:srgbClr val="37305A"/>
              </a:solidFill>
            </a:endParaRPr>
          </a:p>
        </p:txBody>
      </p:sp>
      <p:sp>
        <p:nvSpPr>
          <p:cNvPr id="18" name="Text Box 4"/>
          <p:cNvSpPr txBox="1">
            <a:spLocks noChangeArrowheads="1"/>
          </p:cNvSpPr>
          <p:nvPr/>
        </p:nvSpPr>
        <p:spPr bwMode="auto">
          <a:xfrm>
            <a:off x="730250" y="4070350"/>
            <a:ext cx="2165350"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p>
            <a:pPr algn="ctr">
              <a:defRPr/>
            </a:pPr>
            <a:r>
              <a:rPr lang="en-US" sz="2000" dirty="0">
                <a:solidFill>
                  <a:srgbClr val="003367"/>
                </a:solidFill>
                <a:latin typeface="Arial"/>
              </a:rPr>
              <a:t> </a:t>
            </a:r>
            <a:r>
              <a:rPr lang="en-US" sz="2000" b="1" dirty="0">
                <a:solidFill>
                  <a:srgbClr val="003367"/>
                </a:solidFill>
                <a:latin typeface="Arial"/>
              </a:rPr>
              <a:t>executing thread (IPL 0) in kernel mode</a:t>
            </a:r>
          </a:p>
        </p:txBody>
      </p:sp>
      <p:sp>
        <p:nvSpPr>
          <p:cNvPr id="36873" name="Rectangle 1"/>
          <p:cNvSpPr>
            <a:spLocks noChangeArrowheads="1"/>
          </p:cNvSpPr>
          <p:nvPr/>
        </p:nvSpPr>
        <p:spPr bwMode="auto">
          <a:xfrm>
            <a:off x="2895600" y="4298950"/>
            <a:ext cx="914400" cy="457200"/>
          </a:xfrm>
          <a:prstGeom prst="rect">
            <a:avLst/>
          </a:prstGeom>
          <a:noFill/>
          <a:ln w="9525">
            <a:solidFill>
              <a:schemeClr val="tx1"/>
            </a:solidFill>
            <a:prstDash val="sysDash"/>
            <a:round/>
            <a:headEnd/>
            <a:tailEnd/>
          </a:ln>
          <a:extLst>
            <a:ext uri="{909E8E84-426E-40dd-AFC4-6F175D3DCCD1}">
              <a14:hiddenFill xmlns="" xmlns:a14="http://schemas.microsoft.com/office/drawing/2010/main">
                <a:solidFill>
                  <a:srgbClr val="FFFFFF"/>
                </a:solidFill>
              </a14:hiddenFill>
            </a:ext>
          </a:extLst>
        </p:spPr>
        <p:txBody>
          <a:bodyPr/>
          <a:lstStyle/>
          <a:p>
            <a:pPr>
              <a:buClr>
                <a:srgbClr val="000000"/>
              </a:buClr>
              <a:buSzPct val="100000"/>
              <a:buFont typeface="Times New Roman" charset="0"/>
              <a:buNone/>
            </a:pPr>
            <a:endParaRPr lang="en-US" sz="1800">
              <a:solidFill>
                <a:srgbClr val="37305A"/>
              </a:solidFill>
              <a:cs typeface="Arial" charset="0"/>
            </a:endParaRPr>
          </a:p>
        </p:txBody>
      </p:sp>
      <p:sp>
        <p:nvSpPr>
          <p:cNvPr id="24" name="Text Box 4"/>
          <p:cNvSpPr txBox="1">
            <a:spLocks noChangeArrowheads="1"/>
          </p:cNvSpPr>
          <p:nvPr/>
        </p:nvSpPr>
        <p:spPr bwMode="auto">
          <a:xfrm>
            <a:off x="609600" y="5441950"/>
            <a:ext cx="2165350"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p>
            <a:pPr algn="ctr">
              <a:defRPr/>
            </a:pPr>
            <a:r>
              <a:rPr lang="en-US" sz="2000" b="1" dirty="0">
                <a:solidFill>
                  <a:srgbClr val="003367"/>
                </a:solidFill>
                <a:latin typeface="Arial"/>
              </a:rPr>
              <a:t>disable interrupts for critical section</a:t>
            </a:r>
          </a:p>
        </p:txBody>
      </p:sp>
      <p:sp>
        <p:nvSpPr>
          <p:cNvPr id="36875" name="Text Box 14"/>
          <p:cNvSpPr txBox="1">
            <a:spLocks noChangeArrowheads="1"/>
          </p:cNvSpPr>
          <p:nvPr/>
        </p:nvSpPr>
        <p:spPr bwMode="auto">
          <a:xfrm>
            <a:off x="5334000" y="4557713"/>
            <a:ext cx="3352800" cy="1570037"/>
          </a:xfrm>
          <a:prstGeom prst="rect">
            <a:avLst/>
          </a:prstGeom>
          <a:solidFill>
            <a:schemeClr val="tx2"/>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p>
            <a:r>
              <a:rPr lang="en-US">
                <a:solidFill>
                  <a:srgbClr val="003367"/>
                </a:solidFill>
                <a:latin typeface="Times New Roman" charset="0"/>
              </a:rPr>
              <a:t>int s;</a:t>
            </a:r>
          </a:p>
          <a:p>
            <a:r>
              <a:rPr lang="en-US">
                <a:solidFill>
                  <a:srgbClr val="003367"/>
                </a:solidFill>
                <a:latin typeface="Times New Roman" charset="0"/>
              </a:rPr>
              <a:t>s = splhigh();</a:t>
            </a:r>
          </a:p>
          <a:p>
            <a:r>
              <a:rPr lang="en-US">
                <a:solidFill>
                  <a:srgbClr val="003367"/>
                </a:solidFill>
                <a:latin typeface="Times New Roman" charset="0"/>
              </a:rPr>
              <a:t>/* critical section */</a:t>
            </a:r>
          </a:p>
          <a:p>
            <a:r>
              <a:rPr lang="en-US">
                <a:solidFill>
                  <a:srgbClr val="003367"/>
                </a:solidFill>
                <a:latin typeface="Times New Roman" charset="0"/>
              </a:rPr>
              <a:t>splx(s);</a:t>
            </a:r>
          </a:p>
        </p:txBody>
      </p:sp>
    </p:spTree>
    <p:extLst>
      <p:ext uri="{BB962C8B-B14F-4D97-AF65-F5344CB8AC3E}">
        <p14:creationId xmlns:p14="http://schemas.microsoft.com/office/powerpoint/2010/main" val="274742964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2"/>
          <p:cNvSpPr>
            <a:spLocks noGrp="1"/>
          </p:cNvSpPr>
          <p:nvPr>
            <p:ph type="title"/>
          </p:nvPr>
        </p:nvSpPr>
        <p:spPr/>
        <p:txBody>
          <a:bodyPr/>
          <a:lstStyle/>
          <a:p>
            <a:r>
              <a:rPr lang="en-US" dirty="0">
                <a:latin typeface="Arial" charset="0"/>
                <a:ea typeface="ＭＳ Ｐゴシック" charset="0"/>
                <a:cs typeface="Arial" charset="0"/>
              </a:rPr>
              <a:t>Recap: threads on the metal</a:t>
            </a:r>
          </a:p>
        </p:txBody>
      </p:sp>
      <p:sp>
        <p:nvSpPr>
          <p:cNvPr id="54274" name="Content Placeholder 3"/>
          <p:cNvSpPr>
            <a:spLocks noGrp="1"/>
          </p:cNvSpPr>
          <p:nvPr>
            <p:ph idx="1"/>
          </p:nvPr>
        </p:nvSpPr>
        <p:spPr>
          <a:xfrm>
            <a:off x="457200" y="1374775"/>
            <a:ext cx="8226425" cy="4111625"/>
          </a:xfrm>
        </p:spPr>
        <p:txBody>
          <a:bodyPr>
            <a:normAutofit fontScale="85000" lnSpcReduction="20000"/>
          </a:bodyPr>
          <a:lstStyle/>
          <a:p>
            <a:r>
              <a:rPr lang="en-US" dirty="0">
                <a:latin typeface="Arial" charset="0"/>
                <a:ea typeface="ＭＳ Ｐゴシック" charset="0"/>
                <a:cs typeface="Arial" charset="0"/>
              </a:rPr>
              <a:t>An OS implements </a:t>
            </a:r>
            <a:r>
              <a:rPr lang="en-US" b="1" dirty="0">
                <a:latin typeface="Arial" charset="0"/>
                <a:ea typeface="ＭＳ Ｐゴシック" charset="0"/>
                <a:cs typeface="Arial" charset="0"/>
              </a:rPr>
              <a:t>synchronization objects </a:t>
            </a:r>
            <a:r>
              <a:rPr lang="en-US" dirty="0">
                <a:latin typeface="Arial" charset="0"/>
                <a:ea typeface="ＭＳ Ｐゴシック" charset="0"/>
                <a:cs typeface="Arial" charset="0"/>
              </a:rPr>
              <a:t>using a combination of elements:</a:t>
            </a:r>
          </a:p>
          <a:p>
            <a:pPr lvl="1"/>
            <a:r>
              <a:rPr lang="en-US" dirty="0">
                <a:latin typeface="Arial" charset="0"/>
                <a:ea typeface="ＭＳ Ｐゴシック" charset="0"/>
                <a:cs typeface="Arial" charset="0"/>
              </a:rPr>
              <a:t>Basic </a:t>
            </a:r>
            <a:r>
              <a:rPr lang="en-US" b="1" dirty="0">
                <a:latin typeface="Arial" charset="0"/>
                <a:ea typeface="ＭＳ Ｐゴシック" charset="0"/>
                <a:cs typeface="Arial" charset="0"/>
              </a:rPr>
              <a:t>sleep</a:t>
            </a:r>
            <a:r>
              <a:rPr lang="en-US" dirty="0">
                <a:latin typeface="Arial" charset="0"/>
                <a:ea typeface="ＭＳ Ｐゴシック" charset="0"/>
                <a:cs typeface="Arial" charset="0"/>
              </a:rPr>
              <a:t>/</a:t>
            </a:r>
            <a:r>
              <a:rPr lang="en-US" b="1" dirty="0">
                <a:latin typeface="Arial" charset="0"/>
                <a:ea typeface="ＭＳ Ｐゴシック" charset="0"/>
                <a:cs typeface="Arial" charset="0"/>
              </a:rPr>
              <a:t>wakeup</a:t>
            </a:r>
            <a:r>
              <a:rPr lang="en-US" dirty="0">
                <a:latin typeface="Arial" charset="0"/>
                <a:ea typeface="ＭＳ Ｐゴシック" charset="0"/>
                <a:cs typeface="Arial" charset="0"/>
              </a:rPr>
              <a:t> primitives of some form.</a:t>
            </a:r>
          </a:p>
          <a:p>
            <a:pPr lvl="1"/>
            <a:r>
              <a:rPr lang="en-US" b="1" dirty="0">
                <a:latin typeface="Arial" charset="0"/>
                <a:ea typeface="ＭＳ Ｐゴシック" charset="0"/>
                <a:cs typeface="Arial" charset="0"/>
              </a:rPr>
              <a:t>Sleep</a:t>
            </a:r>
            <a:r>
              <a:rPr lang="en-US" dirty="0">
                <a:latin typeface="Arial" charset="0"/>
                <a:ea typeface="ＭＳ Ｐゴシック" charset="0"/>
                <a:cs typeface="Arial" charset="0"/>
              </a:rPr>
              <a:t> places the thread TCB on a </a:t>
            </a:r>
            <a:r>
              <a:rPr lang="en-US" b="1" dirty="0">
                <a:latin typeface="Arial" charset="0"/>
                <a:ea typeface="ＭＳ Ｐゴシック" charset="0"/>
                <a:cs typeface="Arial" charset="0"/>
              </a:rPr>
              <a:t>sleep queue </a:t>
            </a:r>
            <a:r>
              <a:rPr lang="en-US" dirty="0">
                <a:latin typeface="Arial" charset="0"/>
                <a:ea typeface="ＭＳ Ｐゴシック" charset="0"/>
                <a:cs typeface="Arial" charset="0"/>
              </a:rPr>
              <a:t>and does a </a:t>
            </a:r>
            <a:r>
              <a:rPr lang="en-US" b="1" dirty="0">
                <a:latin typeface="Arial" charset="0"/>
                <a:ea typeface="ＭＳ Ｐゴシック" charset="0"/>
                <a:cs typeface="Arial" charset="0"/>
              </a:rPr>
              <a:t>context switch </a:t>
            </a:r>
            <a:r>
              <a:rPr lang="en-US" dirty="0">
                <a:latin typeface="Arial" charset="0"/>
                <a:ea typeface="ＭＳ Ｐゴシック" charset="0"/>
                <a:cs typeface="Arial" charset="0"/>
              </a:rPr>
              <a:t>to the next ready thread.</a:t>
            </a:r>
          </a:p>
          <a:p>
            <a:pPr lvl="1"/>
            <a:r>
              <a:rPr lang="en-US" b="1" dirty="0">
                <a:latin typeface="Arial" charset="0"/>
                <a:ea typeface="ＭＳ Ｐゴシック" charset="0"/>
                <a:cs typeface="Arial" charset="0"/>
              </a:rPr>
              <a:t>Wakeup</a:t>
            </a:r>
            <a:r>
              <a:rPr lang="en-US" dirty="0">
                <a:latin typeface="Arial" charset="0"/>
                <a:ea typeface="ＭＳ Ｐゴシック" charset="0"/>
                <a:cs typeface="Arial" charset="0"/>
              </a:rPr>
              <a:t> places each awakened thread on a </a:t>
            </a:r>
            <a:r>
              <a:rPr lang="en-US" b="1" dirty="0">
                <a:latin typeface="Arial" charset="0"/>
                <a:ea typeface="ＭＳ Ｐゴシック" charset="0"/>
                <a:cs typeface="Arial" charset="0"/>
              </a:rPr>
              <a:t>ready queue</a:t>
            </a:r>
            <a:r>
              <a:rPr lang="en-US" dirty="0">
                <a:latin typeface="Arial" charset="0"/>
                <a:ea typeface="ＭＳ Ｐゴシック" charset="0"/>
                <a:cs typeface="Arial" charset="0"/>
              </a:rPr>
              <a:t>, from which the ready thread is dispatched to a core.</a:t>
            </a:r>
          </a:p>
          <a:p>
            <a:pPr lvl="1"/>
            <a:r>
              <a:rPr lang="en-US" dirty="0">
                <a:latin typeface="Arial" charset="0"/>
                <a:ea typeface="ＭＳ Ｐゴシック" charset="0"/>
                <a:cs typeface="Arial" charset="0"/>
              </a:rPr>
              <a:t>Synchronization for the thread queues uses spinlocks based on atomic instructions, together with interrupt enable/disable.</a:t>
            </a:r>
          </a:p>
          <a:p>
            <a:pPr lvl="1"/>
            <a:r>
              <a:rPr lang="en-US" dirty="0">
                <a:latin typeface="Arial" charset="0"/>
                <a:ea typeface="ＭＳ Ｐゴシック" charset="0"/>
                <a:cs typeface="Arial" charset="0"/>
              </a:rPr>
              <a:t>The low-level details are tricky and machine-dependent. </a:t>
            </a:r>
          </a:p>
          <a:p>
            <a:pPr lvl="1"/>
            <a:r>
              <a:rPr lang="en-US" dirty="0">
                <a:latin typeface="Arial" charset="0"/>
                <a:ea typeface="ＭＳ Ｐゴシック" charset="0"/>
                <a:cs typeface="Arial" charset="0"/>
              </a:rPr>
              <a:t>The atomic instructions (synchronization accesses) also drive memory consistency behaviors in the machine, e.g., a safe memory model for fully synchronized race-free programs.</a:t>
            </a:r>
          </a:p>
          <a:p>
            <a:pPr lvl="1"/>
            <a:r>
              <a:rPr lang="en-US" dirty="0">
                <a:latin typeface="Arial" charset="0"/>
                <a:ea typeface="ＭＳ Ｐゴシック" charset="0"/>
                <a:cs typeface="Arial" charset="0"/>
              </a:rPr>
              <a:t>Watch out for interrupts!  Disable/enable as needed.</a:t>
            </a:r>
          </a:p>
        </p:txBody>
      </p:sp>
    </p:spTree>
    <p:extLst>
      <p:ext uri="{BB962C8B-B14F-4D97-AF65-F5344CB8AC3E}">
        <p14:creationId xmlns:p14="http://schemas.microsoft.com/office/powerpoint/2010/main" val="3055051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457200" y="161003"/>
            <a:ext cx="8226425" cy="1053435"/>
          </a:xfrm>
        </p:spPr>
        <p:txBody>
          <a:bodyPr/>
          <a:lstStyle/>
          <a:p>
            <a:r>
              <a:rPr lang="en-US" dirty="0"/>
              <a:t>Thread with Local Data</a:t>
            </a:r>
            <a:endParaRPr lang="en-US" dirty="0">
              <a:latin typeface="Arial" charset="0"/>
              <a:ea typeface="ＭＳ Ｐゴシック" charset="0"/>
              <a:cs typeface="Arial" charset="0"/>
            </a:endParaRPr>
          </a:p>
        </p:txBody>
      </p:sp>
      <p:pic>
        <p:nvPicPr>
          <p:cNvPr id="273410" name="Picture 2" descr="A single-threaded system.">
            <a:extLst>
              <a:ext uri="{FF2B5EF4-FFF2-40B4-BE49-F238E27FC236}">
                <a16:creationId xmlns:a16="http://schemas.microsoft.com/office/drawing/2014/main" id="{A4E27780-A55F-4834-A9E1-3989262EC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31699"/>
            <a:ext cx="2257425" cy="1590675"/>
          </a:xfrm>
          <a:prstGeom prst="rect">
            <a:avLst/>
          </a:prstGeom>
          <a:noFill/>
          <a:extLst>
            <a:ext uri="{909E8E84-426E-40DD-AFC4-6F175D3DCCD1}">
              <a14:hiddenFill xmlns:a14="http://schemas.microsoft.com/office/drawing/2010/main">
                <a:solidFill>
                  <a:srgbClr val="FFFFFF"/>
                </a:solidFill>
              </a14:hiddenFill>
            </a:ext>
          </a:extLst>
        </p:spPr>
      </p:pic>
      <p:pic>
        <p:nvPicPr>
          <p:cNvPr id="273412" name="Picture 4" descr="A multi-threaded system.">
            <a:extLst>
              <a:ext uri="{FF2B5EF4-FFF2-40B4-BE49-F238E27FC236}">
                <a16:creationId xmlns:a16="http://schemas.microsoft.com/office/drawing/2014/main" id="{8034925B-F525-417C-9754-0C54EB2CF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740" y="1822174"/>
            <a:ext cx="233362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73414" name="Picture 6" descr="A same-threaded system.">
            <a:extLst>
              <a:ext uri="{FF2B5EF4-FFF2-40B4-BE49-F238E27FC236}">
                <a16:creationId xmlns:a16="http://schemas.microsoft.com/office/drawing/2014/main" id="{4155D80F-89F8-4033-872D-9893E7DCB9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7144" y="3657600"/>
            <a:ext cx="2362200"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07578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457200" y="-304800"/>
            <a:ext cx="8226425" cy="1554163"/>
          </a:xfrm>
        </p:spPr>
        <p:txBody>
          <a:bodyPr/>
          <a:lstStyle/>
          <a:p>
            <a:r>
              <a:rPr lang="en-US" dirty="0">
                <a:latin typeface="Arial" charset="0"/>
                <a:ea typeface="ＭＳ Ｐゴシック" charset="0"/>
                <a:cs typeface="Arial" charset="0"/>
              </a:rPr>
              <a:t>Managing threads: internals</a:t>
            </a:r>
          </a:p>
        </p:txBody>
      </p:sp>
      <p:sp>
        <p:nvSpPr>
          <p:cNvPr id="36" name="AutoShape 8"/>
          <p:cNvSpPr>
            <a:spLocks noChangeArrowheads="1"/>
          </p:cNvSpPr>
          <p:nvPr/>
        </p:nvSpPr>
        <p:spPr bwMode="auto">
          <a:xfrm>
            <a:off x="2438400" y="2320440"/>
            <a:ext cx="4191000" cy="2450107"/>
          </a:xfrm>
          <a:prstGeom prst="flowChartProcess">
            <a:avLst/>
          </a:prstGeom>
          <a:solidFill>
            <a:srgbClr val="99CCFF"/>
          </a:solidFill>
          <a:ln w="12700">
            <a:solidFill>
              <a:srgbClr val="000000"/>
            </a:solidFill>
            <a:miter lim="800000"/>
            <a:headEnd type="none" w="sm" len="sm"/>
            <a:tailEnd type="none" w="sm" len="sm"/>
          </a:ln>
        </p:spPr>
        <p:txBody>
          <a:bodyPr wrap="none" anchor="ctr"/>
          <a:lstStyle/>
          <a:p>
            <a:pPr algn="ctr" defTabSz="914400"/>
            <a:endParaRPr lang="en-US" sz="1600">
              <a:solidFill>
                <a:srgbClr val="000000"/>
              </a:solidFill>
            </a:endParaRPr>
          </a:p>
        </p:txBody>
      </p:sp>
      <p:sp>
        <p:nvSpPr>
          <p:cNvPr id="15" name="Oval 3"/>
          <p:cNvSpPr>
            <a:spLocks noChangeArrowheads="1"/>
          </p:cNvSpPr>
          <p:nvPr/>
        </p:nvSpPr>
        <p:spPr bwMode="auto">
          <a:xfrm>
            <a:off x="4044225" y="1905000"/>
            <a:ext cx="952820" cy="952820"/>
          </a:xfrm>
          <a:prstGeom prst="ellipse">
            <a:avLst/>
          </a:prstGeom>
          <a:solidFill>
            <a:srgbClr val="618FFD"/>
          </a:solidFill>
          <a:ln w="12700">
            <a:solidFill>
              <a:srgbClr val="000000"/>
            </a:solidFill>
            <a:round/>
            <a:headEnd type="none" w="sm" len="sm"/>
            <a:tailEnd type="none" w="sm" len="sm"/>
          </a:ln>
        </p:spPr>
        <p:txBody>
          <a:bodyPr wrap="none" anchor="ctr"/>
          <a:lstStyle/>
          <a:p>
            <a:pPr algn="ctr" fontAlgn="auto">
              <a:spcBef>
                <a:spcPts val="0"/>
              </a:spcBef>
              <a:spcAft>
                <a:spcPts val="0"/>
              </a:spcAft>
              <a:defRPr/>
            </a:pPr>
            <a:r>
              <a:rPr lang="en-US" sz="2000" b="1" kern="0" dirty="0">
                <a:solidFill>
                  <a:sysClr val="windowText" lastClr="000000"/>
                </a:solidFill>
                <a:ea typeface="Arial" charset="0"/>
              </a:rPr>
              <a:t>running</a:t>
            </a:r>
          </a:p>
        </p:txBody>
      </p:sp>
      <p:sp>
        <p:nvSpPr>
          <p:cNvPr id="16" name="Oval 4"/>
          <p:cNvSpPr>
            <a:spLocks noChangeArrowheads="1"/>
          </p:cNvSpPr>
          <p:nvPr/>
        </p:nvSpPr>
        <p:spPr bwMode="auto">
          <a:xfrm>
            <a:off x="5609572" y="3715640"/>
            <a:ext cx="952820" cy="952820"/>
          </a:xfrm>
          <a:prstGeom prst="ellipse">
            <a:avLst/>
          </a:prstGeom>
          <a:solidFill>
            <a:srgbClr val="618FFD"/>
          </a:solidFill>
          <a:ln w="12700">
            <a:solidFill>
              <a:srgbClr val="000000"/>
            </a:solidFill>
            <a:round/>
            <a:headEnd type="none" w="sm" len="sm"/>
            <a:tailEnd type="none" w="sm" len="sm"/>
          </a:ln>
        </p:spPr>
        <p:txBody>
          <a:bodyPr wrap="none" anchor="ctr"/>
          <a:lstStyle/>
          <a:p>
            <a:pPr algn="ctr" fontAlgn="auto">
              <a:spcBef>
                <a:spcPts val="0"/>
              </a:spcBef>
              <a:spcAft>
                <a:spcPts val="0"/>
              </a:spcAft>
              <a:defRPr/>
            </a:pPr>
            <a:r>
              <a:rPr lang="en-US" sz="2000" b="1" kern="0" dirty="0">
                <a:solidFill>
                  <a:sysClr val="windowText" lastClr="000000"/>
                </a:solidFill>
                <a:ea typeface="Arial" charset="0"/>
              </a:rPr>
              <a:t>ready</a:t>
            </a:r>
          </a:p>
        </p:txBody>
      </p:sp>
      <p:sp>
        <p:nvSpPr>
          <p:cNvPr id="17" name="Oval 5"/>
          <p:cNvSpPr>
            <a:spLocks noChangeArrowheads="1"/>
          </p:cNvSpPr>
          <p:nvPr/>
        </p:nvSpPr>
        <p:spPr bwMode="auto">
          <a:xfrm>
            <a:off x="2478879" y="3715640"/>
            <a:ext cx="952820" cy="952820"/>
          </a:xfrm>
          <a:prstGeom prst="ellipse">
            <a:avLst/>
          </a:prstGeom>
          <a:solidFill>
            <a:srgbClr val="618FFD"/>
          </a:solidFill>
          <a:ln w="12700">
            <a:solidFill>
              <a:srgbClr val="000000"/>
            </a:solidFill>
            <a:round/>
            <a:headEnd type="none" w="sm" len="sm"/>
            <a:tailEnd type="none" w="sm" len="sm"/>
          </a:ln>
        </p:spPr>
        <p:txBody>
          <a:bodyPr wrap="none" anchor="ctr"/>
          <a:lstStyle/>
          <a:p>
            <a:pPr algn="ctr" fontAlgn="auto">
              <a:spcBef>
                <a:spcPts val="0"/>
              </a:spcBef>
              <a:spcAft>
                <a:spcPts val="0"/>
              </a:spcAft>
              <a:defRPr/>
            </a:pPr>
            <a:r>
              <a:rPr lang="en-US" sz="2000" b="1" kern="0" dirty="0">
                <a:solidFill>
                  <a:sysClr val="windowText" lastClr="000000"/>
                </a:solidFill>
                <a:ea typeface="Arial" charset="0"/>
              </a:rPr>
              <a:t>blocked</a:t>
            </a:r>
          </a:p>
        </p:txBody>
      </p:sp>
      <p:cxnSp>
        <p:nvCxnSpPr>
          <p:cNvPr id="29701" name="AutoShape 6"/>
          <p:cNvCxnSpPr>
            <a:cxnSpLocks noChangeShapeType="1"/>
          </p:cNvCxnSpPr>
          <p:nvPr/>
        </p:nvCxnSpPr>
        <p:spPr bwMode="auto">
          <a:xfrm flipH="1">
            <a:off x="3243119" y="2682002"/>
            <a:ext cx="890433" cy="1135726"/>
          </a:xfrm>
          <a:prstGeom prst="straightConnector1">
            <a:avLst/>
          </a:prstGeom>
          <a:noFill/>
          <a:ln w="12700">
            <a:solidFill>
              <a:srgbClr val="000000"/>
            </a:solidFill>
            <a:round/>
            <a:headEnd type="none" w="sm" len="sm"/>
            <a:tailEnd type="triangle" w="lg" len="lg"/>
          </a:ln>
          <a:extLst>
            <a:ext uri="{909E8E84-426E-40dd-AFC4-6F175D3DCCD1}">
              <a14:hiddenFill xmlns="" xmlns:a14="http://schemas.microsoft.com/office/drawing/2010/main">
                <a:noFill/>
              </a14:hiddenFill>
            </a:ext>
          </a:extLst>
        </p:spPr>
      </p:cxnSp>
      <p:cxnSp>
        <p:nvCxnSpPr>
          <p:cNvPr id="29702" name="AutoShape 7"/>
          <p:cNvCxnSpPr>
            <a:cxnSpLocks noChangeShapeType="1"/>
            <a:stCxn id="17" idx="6"/>
            <a:endCxn id="16" idx="2"/>
          </p:cNvCxnSpPr>
          <p:nvPr/>
        </p:nvCxnSpPr>
        <p:spPr bwMode="auto">
          <a:xfrm>
            <a:off x="3431698" y="4192050"/>
            <a:ext cx="2177873" cy="0"/>
          </a:xfrm>
          <a:prstGeom prst="straightConnector1">
            <a:avLst/>
          </a:prstGeom>
          <a:noFill/>
          <a:ln w="12700">
            <a:solidFill>
              <a:srgbClr val="000000"/>
            </a:solidFill>
            <a:round/>
            <a:headEnd type="none" w="sm" len="sm"/>
            <a:tailEnd type="triangle" w="lg" len="lg"/>
          </a:ln>
          <a:extLst>
            <a:ext uri="{909E8E84-426E-40dd-AFC4-6F175D3DCCD1}">
              <a14:hiddenFill xmlns="" xmlns:a14="http://schemas.microsoft.com/office/drawing/2010/main">
                <a:noFill/>
              </a14:hiddenFill>
            </a:ext>
          </a:extLst>
        </p:spPr>
      </p:cxnSp>
      <p:cxnSp>
        <p:nvCxnSpPr>
          <p:cNvPr id="29703" name="AutoShape 11"/>
          <p:cNvCxnSpPr>
            <a:cxnSpLocks noChangeShapeType="1"/>
            <a:stCxn id="15" idx="6"/>
            <a:endCxn id="16" idx="0"/>
          </p:cNvCxnSpPr>
          <p:nvPr/>
        </p:nvCxnSpPr>
        <p:spPr bwMode="auto">
          <a:xfrm>
            <a:off x="4997045" y="2381410"/>
            <a:ext cx="1088937" cy="1334231"/>
          </a:xfrm>
          <a:prstGeom prst="curvedConnector2">
            <a:avLst/>
          </a:prstGeom>
          <a:noFill/>
          <a:ln w="12700">
            <a:solidFill>
              <a:srgbClr val="000000"/>
            </a:solidFill>
            <a:round/>
            <a:headEnd type="none" w="sm" len="sm"/>
            <a:tailEnd type="triangle" w="lg" len="lg"/>
          </a:ln>
          <a:extLst>
            <a:ext uri="{909E8E84-426E-40dd-AFC4-6F175D3DCCD1}">
              <a14:hiddenFill xmlns="" xmlns:a14="http://schemas.microsoft.com/office/drawing/2010/main">
                <a:noFill/>
              </a14:hiddenFill>
            </a:ext>
          </a:extLst>
        </p:spPr>
      </p:cxnSp>
      <p:sp>
        <p:nvSpPr>
          <p:cNvPr id="24" name="Text Box 12"/>
          <p:cNvSpPr txBox="1">
            <a:spLocks noChangeArrowheads="1"/>
          </p:cNvSpPr>
          <p:nvPr/>
        </p:nvSpPr>
        <p:spPr bwMode="auto">
          <a:xfrm>
            <a:off x="5853448" y="2510437"/>
            <a:ext cx="176133" cy="293556"/>
          </a:xfrm>
          <a:prstGeom prst="rect">
            <a:avLst/>
          </a:prstGeom>
          <a:noFill/>
          <a:ln w="12700">
            <a:noFill/>
            <a:miter lim="800000"/>
            <a:headEnd type="none" w="sm" len="sm"/>
            <a:tailEnd type="none" w="sm" len="sm"/>
          </a:ln>
        </p:spPr>
        <p:txBody>
          <a:bodyPr wrap="none">
            <a:spAutoFit/>
          </a:bodyPr>
          <a:lstStyle/>
          <a:p>
            <a:pPr fontAlgn="auto">
              <a:spcBef>
                <a:spcPts val="0"/>
              </a:spcBef>
              <a:spcAft>
                <a:spcPts val="0"/>
              </a:spcAft>
              <a:defRPr/>
            </a:pPr>
            <a:endParaRPr lang="en-US" sz="1400" i="1" kern="0">
              <a:solidFill>
                <a:sysClr val="windowText" lastClr="000000"/>
              </a:solidFill>
              <a:ea typeface="Arial" charset="0"/>
            </a:endParaRPr>
          </a:p>
        </p:txBody>
      </p:sp>
      <p:cxnSp>
        <p:nvCxnSpPr>
          <p:cNvPr id="29705" name="AutoShape 13"/>
          <p:cNvCxnSpPr>
            <a:cxnSpLocks noChangeShapeType="1"/>
            <a:stCxn id="16" idx="1"/>
            <a:endCxn id="15" idx="5"/>
          </p:cNvCxnSpPr>
          <p:nvPr/>
        </p:nvCxnSpPr>
        <p:spPr bwMode="auto">
          <a:xfrm flipH="1" flipV="1">
            <a:off x="4858092" y="2718867"/>
            <a:ext cx="890433" cy="1135726"/>
          </a:xfrm>
          <a:prstGeom prst="straightConnector1">
            <a:avLst/>
          </a:prstGeom>
          <a:noFill/>
          <a:ln w="12700">
            <a:solidFill>
              <a:srgbClr val="000000"/>
            </a:solidFill>
            <a:round/>
            <a:headEnd type="none" w="sm" len="sm"/>
            <a:tailEnd type="triangle" w="lg" len="lg"/>
          </a:ln>
          <a:extLst>
            <a:ext uri="{909E8E84-426E-40dd-AFC4-6F175D3DCCD1}">
              <a14:hiddenFill xmlns="" xmlns:a14="http://schemas.microsoft.com/office/drawing/2010/main">
                <a:noFill/>
              </a14:hiddenFill>
            </a:ext>
          </a:extLst>
        </p:spPr>
      </p:cxnSp>
      <p:sp>
        <p:nvSpPr>
          <p:cNvPr id="29708" name="Rectangle 58"/>
          <p:cNvSpPr>
            <a:spLocks noChangeArrowheads="1"/>
          </p:cNvSpPr>
          <p:nvPr/>
        </p:nvSpPr>
        <p:spPr bwMode="auto">
          <a:xfrm>
            <a:off x="3254462" y="3042392"/>
            <a:ext cx="1015207" cy="329871"/>
          </a:xfrm>
          <a:prstGeom prst="rect">
            <a:avLst/>
          </a:prstGeom>
          <a:solidFill>
            <a:srgbClr val="99CCFF"/>
          </a:solidFill>
          <a:ln w="12700">
            <a:noFill/>
            <a:miter lim="800000"/>
            <a:headEnd type="none" w="sm" len="sm"/>
            <a:tailEnd type="none" w="sm" len="sm"/>
          </a:ln>
        </p:spPr>
        <p:txBody>
          <a:bodyPr wrap="none" anchor="ctr"/>
          <a:lstStyle/>
          <a:p>
            <a:pPr algn="ctr" defTabSz="914400"/>
            <a:r>
              <a:rPr lang="en-US" sz="1800" b="1" dirty="0">
                <a:solidFill>
                  <a:srgbClr val="000000"/>
                </a:solidFill>
              </a:rPr>
              <a:t>sleep</a:t>
            </a:r>
            <a:endParaRPr lang="en-US" sz="1600" b="1" dirty="0">
              <a:solidFill>
                <a:srgbClr val="000000"/>
              </a:solidFill>
            </a:endParaRPr>
          </a:p>
        </p:txBody>
      </p:sp>
      <p:grpSp>
        <p:nvGrpSpPr>
          <p:cNvPr id="29709" name="Group 56"/>
          <p:cNvGrpSpPr>
            <a:grpSpLocks/>
          </p:cNvGrpSpPr>
          <p:nvPr/>
        </p:nvGrpSpPr>
        <p:grpSpPr bwMode="auto">
          <a:xfrm>
            <a:off x="1981200" y="4498314"/>
            <a:ext cx="723122" cy="618198"/>
            <a:chOff x="7696200" y="2812458"/>
            <a:chExt cx="808973" cy="692742"/>
          </a:xfrm>
        </p:grpSpPr>
        <p:sp>
          <p:nvSpPr>
            <p:cNvPr id="29718" name="Octagon 57"/>
            <p:cNvSpPr>
              <a:spLocks noChangeArrowheads="1"/>
            </p:cNvSpPr>
            <p:nvPr/>
          </p:nvSpPr>
          <p:spPr bwMode="auto">
            <a:xfrm>
              <a:off x="7754315" y="2812458"/>
              <a:ext cx="692742" cy="692742"/>
            </a:xfrm>
            <a:prstGeom prst="octagon">
              <a:avLst>
                <a:gd name="adj" fmla="val 29287"/>
              </a:avLst>
            </a:prstGeom>
            <a:solidFill>
              <a:srgbClr val="E8161F"/>
            </a:solidFill>
            <a:ln w="9525">
              <a:solidFill>
                <a:schemeClr val="tx1"/>
              </a:solidFill>
              <a:round/>
              <a:headEnd/>
              <a:tailEnd/>
            </a:ln>
          </p:spPr>
          <p:txBody>
            <a:bodyPr/>
            <a:lstStyle/>
            <a:p>
              <a:pPr>
                <a:buClr>
                  <a:srgbClr val="000000"/>
                </a:buClr>
                <a:buSzPct val="100000"/>
                <a:buFont typeface="Times New Roman" charset="0"/>
                <a:buNone/>
              </a:pPr>
              <a:endParaRPr lang="en-US" sz="1600">
                <a:cs typeface="Arial" charset="0"/>
              </a:endParaRPr>
            </a:p>
          </p:txBody>
        </p:sp>
        <p:sp>
          <p:nvSpPr>
            <p:cNvPr id="29719" name="Text Box 23"/>
            <p:cNvSpPr txBox="1">
              <a:spLocks noChangeArrowheads="1"/>
            </p:cNvSpPr>
            <p:nvPr/>
          </p:nvSpPr>
          <p:spPr bwMode="auto">
            <a:xfrm>
              <a:off x="7696200" y="2974163"/>
              <a:ext cx="80897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600" b="1" dirty="0">
                  <a:cs typeface="Arial" charset="0"/>
                </a:rPr>
                <a:t>STOP</a:t>
              </a:r>
              <a:endParaRPr lang="en-US" sz="1200" dirty="0">
                <a:cs typeface="Arial" charset="0"/>
              </a:endParaRPr>
            </a:p>
          </p:txBody>
        </p:sp>
      </p:grpSp>
      <p:grpSp>
        <p:nvGrpSpPr>
          <p:cNvPr id="29710" name="Group 113"/>
          <p:cNvGrpSpPr>
            <a:grpSpLocks/>
          </p:cNvGrpSpPr>
          <p:nvPr/>
        </p:nvGrpSpPr>
        <p:grpSpPr bwMode="auto">
          <a:xfrm>
            <a:off x="3153792" y="4498314"/>
            <a:ext cx="707525" cy="571408"/>
            <a:chOff x="1905000" y="2895599"/>
            <a:chExt cx="792162" cy="639765"/>
          </a:xfrm>
        </p:grpSpPr>
        <p:sp>
          <p:nvSpPr>
            <p:cNvPr id="29716" name="Merge 60"/>
            <p:cNvSpPr>
              <a:spLocks noChangeArrowheads="1"/>
            </p:cNvSpPr>
            <p:nvPr/>
          </p:nvSpPr>
          <p:spPr bwMode="auto">
            <a:xfrm flipV="1">
              <a:off x="1905000" y="2895599"/>
              <a:ext cx="792162" cy="639765"/>
            </a:xfrm>
            <a:prstGeom prst="flowChartMerge">
              <a:avLst/>
            </a:prstGeom>
            <a:solidFill>
              <a:srgbClr val="FFFF00"/>
            </a:solidFill>
            <a:ln w="9525">
              <a:solidFill>
                <a:schemeClr val="tx1"/>
              </a:solidFill>
              <a:round/>
              <a:headEnd/>
              <a:tailEnd/>
            </a:ln>
          </p:spPr>
          <p:txBody>
            <a:bodyPr/>
            <a:lstStyle/>
            <a:p>
              <a:pPr>
                <a:buClr>
                  <a:srgbClr val="000000"/>
                </a:buClr>
                <a:buSzPct val="100000"/>
                <a:buFont typeface="Times New Roman" charset="0"/>
                <a:buNone/>
              </a:pPr>
              <a:endParaRPr lang="en-US" sz="1600">
                <a:cs typeface="Arial" charset="0"/>
              </a:endParaRPr>
            </a:p>
          </p:txBody>
        </p:sp>
        <p:sp>
          <p:nvSpPr>
            <p:cNvPr id="29717" name="Text Box 23"/>
            <p:cNvSpPr txBox="1">
              <a:spLocks noChangeArrowheads="1"/>
            </p:cNvSpPr>
            <p:nvPr/>
          </p:nvSpPr>
          <p:spPr bwMode="auto">
            <a:xfrm>
              <a:off x="1984284" y="3135868"/>
              <a:ext cx="6335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600" b="1">
                  <a:solidFill>
                    <a:srgbClr val="000000"/>
                  </a:solidFill>
                  <a:cs typeface="Arial" charset="0"/>
                </a:rPr>
                <a:t>wait</a:t>
              </a:r>
              <a:endParaRPr lang="en-US" sz="1200">
                <a:solidFill>
                  <a:srgbClr val="000000"/>
                </a:solidFill>
                <a:cs typeface="Arial" charset="0"/>
              </a:endParaRPr>
            </a:p>
          </p:txBody>
        </p:sp>
      </p:grpSp>
      <p:sp>
        <p:nvSpPr>
          <p:cNvPr id="29711" name="Oval 67"/>
          <p:cNvSpPr>
            <a:spLocks noChangeArrowheads="1"/>
          </p:cNvSpPr>
          <p:nvPr/>
        </p:nvSpPr>
        <p:spPr bwMode="auto">
          <a:xfrm>
            <a:off x="3793259" y="2932967"/>
            <a:ext cx="136117" cy="136117"/>
          </a:xfrm>
          <a:prstGeom prst="ellipse">
            <a:avLst/>
          </a:prstGeom>
          <a:solidFill>
            <a:srgbClr val="E8161F"/>
          </a:solidFill>
          <a:ln w="9525">
            <a:solidFill>
              <a:schemeClr val="tx1"/>
            </a:solidFill>
            <a:round/>
            <a:headEnd/>
            <a:tailEnd/>
          </a:ln>
        </p:spPr>
        <p:txBody>
          <a:bodyPr/>
          <a:lstStyle/>
          <a:p>
            <a:pPr>
              <a:buClr>
                <a:srgbClr val="000000"/>
              </a:buClr>
              <a:buSzPct val="100000"/>
              <a:buFont typeface="Times New Roman" charset="0"/>
              <a:buNone/>
            </a:pPr>
            <a:endParaRPr lang="en-US" sz="1600">
              <a:cs typeface="Arial" charset="0"/>
            </a:endParaRPr>
          </a:p>
        </p:txBody>
      </p:sp>
      <p:sp>
        <p:nvSpPr>
          <p:cNvPr id="29712" name="Oval 54"/>
          <p:cNvSpPr>
            <a:spLocks noChangeArrowheads="1"/>
          </p:cNvSpPr>
          <p:nvPr/>
        </p:nvSpPr>
        <p:spPr bwMode="auto">
          <a:xfrm>
            <a:off x="4746078" y="4021904"/>
            <a:ext cx="136117" cy="136117"/>
          </a:xfrm>
          <a:prstGeom prst="ellipse">
            <a:avLst/>
          </a:prstGeom>
          <a:solidFill>
            <a:srgbClr val="008000"/>
          </a:solidFill>
          <a:ln w="9525">
            <a:solidFill>
              <a:schemeClr val="tx1"/>
            </a:solidFill>
            <a:round/>
            <a:headEnd/>
            <a:tailEnd/>
          </a:ln>
        </p:spPr>
        <p:txBody>
          <a:bodyPr/>
          <a:lstStyle/>
          <a:p>
            <a:pPr>
              <a:buClr>
                <a:srgbClr val="000000"/>
              </a:buClr>
              <a:buSzPct val="100000"/>
              <a:buFont typeface="Times New Roman" charset="0"/>
              <a:buNone/>
            </a:pPr>
            <a:endParaRPr lang="en-US" sz="1600">
              <a:cs typeface="Arial" charset="0"/>
            </a:endParaRPr>
          </a:p>
        </p:txBody>
      </p:sp>
      <p:sp>
        <p:nvSpPr>
          <p:cNvPr id="29713" name="Rectangle 58"/>
          <p:cNvSpPr>
            <a:spLocks noChangeArrowheads="1"/>
          </p:cNvSpPr>
          <p:nvPr/>
        </p:nvSpPr>
        <p:spPr bwMode="auto">
          <a:xfrm>
            <a:off x="3521025" y="3841097"/>
            <a:ext cx="1497288" cy="3573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algn="ctr" defTabSz="914400"/>
            <a:r>
              <a:rPr lang="en-US" sz="1800" b="1" dirty="0">
                <a:solidFill>
                  <a:srgbClr val="000000"/>
                </a:solidFill>
                <a:cs typeface="Arial" charset="0"/>
              </a:rPr>
              <a:t>wakeup</a:t>
            </a:r>
            <a:endParaRPr lang="en-US" sz="2000" b="1" dirty="0">
              <a:solidFill>
                <a:srgbClr val="000000"/>
              </a:solidFill>
              <a:cs typeface="Arial" charset="0"/>
            </a:endParaRPr>
          </a:p>
        </p:txBody>
      </p:sp>
      <p:sp>
        <p:nvSpPr>
          <p:cNvPr id="29" name="Rectangle 58"/>
          <p:cNvSpPr>
            <a:spLocks noChangeArrowheads="1"/>
          </p:cNvSpPr>
          <p:nvPr/>
        </p:nvSpPr>
        <p:spPr bwMode="auto">
          <a:xfrm>
            <a:off x="4678020" y="3188133"/>
            <a:ext cx="1156995" cy="357361"/>
          </a:xfrm>
          <a:prstGeom prst="rect">
            <a:avLst/>
          </a:prstGeom>
          <a:solidFill>
            <a:srgbClr val="99CCFF"/>
          </a:solidFill>
          <a:ln w="12700">
            <a:noFill/>
            <a:miter lim="800000"/>
            <a:headEnd type="none" w="sm" len="sm"/>
            <a:tailEnd type="none" w="sm" len="sm"/>
          </a:ln>
        </p:spPr>
        <p:txBody>
          <a:bodyPr wrap="none" anchor="ctr"/>
          <a:lstStyle/>
          <a:p>
            <a:pPr algn="ctr" defTabSz="914400"/>
            <a:r>
              <a:rPr lang="en-US" sz="1800" b="1" dirty="0">
                <a:solidFill>
                  <a:srgbClr val="000000"/>
                </a:solidFill>
              </a:rPr>
              <a:t>dispatch</a:t>
            </a:r>
          </a:p>
        </p:txBody>
      </p:sp>
      <p:sp>
        <p:nvSpPr>
          <p:cNvPr id="39" name="Rectangle 58"/>
          <p:cNvSpPr>
            <a:spLocks noChangeArrowheads="1"/>
          </p:cNvSpPr>
          <p:nvPr/>
        </p:nvSpPr>
        <p:spPr bwMode="auto">
          <a:xfrm>
            <a:off x="5228160" y="2472650"/>
            <a:ext cx="1015207" cy="602106"/>
          </a:xfrm>
          <a:prstGeom prst="rect">
            <a:avLst/>
          </a:prstGeom>
          <a:solidFill>
            <a:srgbClr val="99CCFF"/>
          </a:solidFill>
          <a:ln w="12700">
            <a:noFill/>
            <a:miter lim="800000"/>
            <a:headEnd type="none" w="sm" len="sm"/>
            <a:tailEnd type="none" w="sm" len="sm"/>
          </a:ln>
        </p:spPr>
        <p:txBody>
          <a:bodyPr wrap="none" anchor="ctr"/>
          <a:lstStyle/>
          <a:p>
            <a:pPr algn="ctr" defTabSz="914400"/>
            <a:r>
              <a:rPr lang="en-US" sz="1800" b="1" dirty="0">
                <a:solidFill>
                  <a:srgbClr val="000000"/>
                </a:solidFill>
              </a:rPr>
              <a:t>yield</a:t>
            </a:r>
          </a:p>
          <a:p>
            <a:pPr algn="ctr" defTabSz="914400"/>
            <a:r>
              <a:rPr lang="en-US" sz="1800" b="1" dirty="0">
                <a:solidFill>
                  <a:srgbClr val="000000"/>
                </a:solidFill>
              </a:rPr>
              <a:t>preempt</a:t>
            </a:r>
            <a:endParaRPr lang="en-US" sz="1600" b="1" dirty="0">
              <a:solidFill>
                <a:srgbClr val="000000"/>
              </a:solidFill>
            </a:endParaRPr>
          </a:p>
        </p:txBody>
      </p:sp>
      <p:grpSp>
        <p:nvGrpSpPr>
          <p:cNvPr id="58" name="Group 4"/>
          <p:cNvGrpSpPr>
            <a:grpSpLocks/>
          </p:cNvGrpSpPr>
          <p:nvPr/>
        </p:nvGrpSpPr>
        <p:grpSpPr bwMode="auto">
          <a:xfrm>
            <a:off x="2384425" y="5741987"/>
            <a:ext cx="355600" cy="347663"/>
            <a:chOff x="3689" y="1658"/>
            <a:chExt cx="576" cy="576"/>
          </a:xfrm>
        </p:grpSpPr>
        <p:grpSp>
          <p:nvGrpSpPr>
            <p:cNvPr id="59" name="Group 5"/>
            <p:cNvGrpSpPr>
              <a:grpSpLocks/>
            </p:cNvGrpSpPr>
            <p:nvPr/>
          </p:nvGrpSpPr>
          <p:grpSpPr bwMode="auto">
            <a:xfrm>
              <a:off x="3689" y="1658"/>
              <a:ext cx="576" cy="576"/>
              <a:chOff x="4269" y="2781"/>
              <a:chExt cx="576" cy="576"/>
            </a:xfrm>
          </p:grpSpPr>
          <p:sp>
            <p:nvSpPr>
              <p:cNvPr id="61" name="Oval 6"/>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62" name="AutoShape 7"/>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grpSp>
        <p:sp>
          <p:nvSpPr>
            <p:cNvPr id="60" name="AutoShape 8"/>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sp>
        <p:nvSpPr>
          <p:cNvPr id="63" name="Oval 10"/>
          <p:cNvSpPr>
            <a:spLocks noChangeArrowheads="1"/>
          </p:cNvSpPr>
          <p:nvPr/>
        </p:nvSpPr>
        <p:spPr bwMode="auto">
          <a:xfrm>
            <a:off x="2903538" y="5748337"/>
            <a:ext cx="355600" cy="347663"/>
          </a:xfrm>
          <a:prstGeom prst="ellipse">
            <a:avLst/>
          </a:prstGeom>
          <a:solidFill>
            <a:srgbClr val="738300"/>
          </a:solidFill>
          <a:ln w="12700">
            <a:solidFill>
              <a:schemeClr val="tx1"/>
            </a:solidFill>
            <a:round/>
            <a:headEnd type="none" w="sm" len="sm"/>
            <a:tailEnd type="none" w="sm" len="sm"/>
          </a:ln>
        </p:spPr>
        <p:txBody>
          <a:bodyPr wrap="none" anchor="ctr"/>
          <a:lstStyle/>
          <a:p>
            <a:endParaRPr lang="en-US"/>
          </a:p>
        </p:txBody>
      </p:sp>
      <p:sp>
        <p:nvSpPr>
          <p:cNvPr id="64" name="AutoShape 11"/>
          <p:cNvSpPr>
            <a:spLocks noChangeArrowheads="1"/>
          </p:cNvSpPr>
          <p:nvPr/>
        </p:nvSpPr>
        <p:spPr bwMode="auto">
          <a:xfrm flipH="1">
            <a:off x="3027363" y="5826125"/>
            <a:ext cx="120650" cy="20161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65" name="AutoShape 12"/>
          <p:cNvSpPr>
            <a:spLocks noChangeArrowheads="1"/>
          </p:cNvSpPr>
          <p:nvPr/>
        </p:nvSpPr>
        <p:spPr bwMode="auto">
          <a:xfrm rot="13139611">
            <a:off x="2919413" y="5794375"/>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nvGrpSpPr>
          <p:cNvPr id="66" name="Group 13"/>
          <p:cNvGrpSpPr>
            <a:grpSpLocks/>
          </p:cNvGrpSpPr>
          <p:nvPr/>
        </p:nvGrpSpPr>
        <p:grpSpPr bwMode="auto">
          <a:xfrm>
            <a:off x="3452813" y="5749925"/>
            <a:ext cx="357187" cy="357187"/>
            <a:chOff x="4784" y="2819"/>
            <a:chExt cx="255" cy="255"/>
          </a:xfrm>
        </p:grpSpPr>
        <p:sp>
          <p:nvSpPr>
            <p:cNvPr id="67" name="Oval 14"/>
            <p:cNvSpPr>
              <a:spLocks noChangeArrowheads="1"/>
            </p:cNvSpPr>
            <p:nvPr/>
          </p:nvSpPr>
          <p:spPr bwMode="auto">
            <a:xfrm>
              <a:off x="4784" y="2819"/>
              <a:ext cx="255" cy="255"/>
            </a:xfrm>
            <a:prstGeom prst="ellipse">
              <a:avLst/>
            </a:prstGeom>
            <a:solidFill>
              <a:srgbClr val="008080"/>
            </a:solidFill>
            <a:ln w="12700">
              <a:solidFill>
                <a:schemeClr val="tx1"/>
              </a:solidFill>
              <a:round/>
              <a:headEnd type="none" w="sm" len="sm"/>
              <a:tailEnd type="none" w="sm" len="sm"/>
            </a:ln>
          </p:spPr>
          <p:txBody>
            <a:bodyPr wrap="none" anchor="ctr"/>
            <a:lstStyle/>
            <a:p>
              <a:endParaRPr lang="en-US"/>
            </a:p>
          </p:txBody>
        </p:sp>
        <p:sp>
          <p:nvSpPr>
            <p:cNvPr id="68" name="AutoShape 15"/>
            <p:cNvSpPr>
              <a:spLocks noChangeArrowheads="1"/>
            </p:cNvSpPr>
            <p:nvPr/>
          </p:nvSpPr>
          <p:spPr bwMode="auto">
            <a:xfrm flipH="1">
              <a:off x="4873" y="2875"/>
              <a:ext cx="87" cy="14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69" name="AutoShape 16"/>
            <p:cNvSpPr>
              <a:spLocks noChangeArrowheads="1"/>
            </p:cNvSpPr>
            <p:nvPr/>
          </p:nvSpPr>
          <p:spPr bwMode="auto">
            <a:xfrm rot="-8460389">
              <a:off x="4795" y="2853"/>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sp>
        <p:nvSpPr>
          <p:cNvPr id="70" name="Rectangle 74"/>
          <p:cNvSpPr>
            <a:spLocks noChangeArrowheads="1"/>
          </p:cNvSpPr>
          <p:nvPr/>
        </p:nvSpPr>
        <p:spPr bwMode="auto">
          <a:xfrm>
            <a:off x="2209800" y="5649912"/>
            <a:ext cx="1752600" cy="533400"/>
          </a:xfrm>
          <a:prstGeom prst="rect">
            <a:avLst/>
          </a:prstGeom>
          <a:noFill/>
          <a:ln w="9525">
            <a:solidFill>
              <a:schemeClr val="tx1"/>
            </a:solidFill>
            <a:prstDash val="sysDash"/>
            <a:round/>
            <a:headEnd/>
            <a:tailEnd/>
          </a:ln>
          <a:extLst>
            <a:ext uri="{909E8E84-426E-40dd-AFC4-6F175D3DCCD1}">
              <a14:hiddenFill xmlns="" xmlns:a14="http://schemas.microsoft.com/office/drawing/2010/main">
                <a:solidFill>
                  <a:srgbClr val="FFFFFF"/>
                </a:solidFill>
              </a14:hiddenFill>
            </a:ext>
          </a:extLst>
        </p:spPr>
        <p:txBody>
          <a:bodyPr/>
          <a:lstStyle/>
          <a:p>
            <a:pPr>
              <a:buClr>
                <a:srgbClr val="000000"/>
              </a:buClr>
              <a:buSzPct val="100000"/>
              <a:buFont typeface="Times New Roman" charset="0"/>
              <a:buNone/>
            </a:pPr>
            <a:endParaRPr lang="en-US" sz="1800">
              <a:cs typeface="Arial" charset="0"/>
            </a:endParaRPr>
          </a:p>
        </p:txBody>
      </p:sp>
      <p:sp>
        <p:nvSpPr>
          <p:cNvPr id="71" name="Rectangle 58"/>
          <p:cNvSpPr>
            <a:spLocks noChangeArrowheads="1"/>
          </p:cNvSpPr>
          <p:nvPr/>
        </p:nvSpPr>
        <p:spPr bwMode="auto">
          <a:xfrm>
            <a:off x="2057400" y="6183312"/>
            <a:ext cx="1981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1800" b="1">
                <a:solidFill>
                  <a:srgbClr val="000000"/>
                </a:solidFill>
                <a:cs typeface="Arial" charset="0"/>
              </a:rPr>
              <a:t>sleep queue</a:t>
            </a:r>
            <a:endParaRPr lang="en-US" sz="1800">
              <a:solidFill>
                <a:srgbClr val="000000"/>
              </a:solidFill>
              <a:cs typeface="Arial" charset="0"/>
            </a:endParaRPr>
          </a:p>
        </p:txBody>
      </p:sp>
      <p:grpSp>
        <p:nvGrpSpPr>
          <p:cNvPr id="72" name="Group 5"/>
          <p:cNvGrpSpPr>
            <a:grpSpLocks/>
          </p:cNvGrpSpPr>
          <p:nvPr/>
        </p:nvGrpSpPr>
        <p:grpSpPr bwMode="auto">
          <a:xfrm>
            <a:off x="5280025" y="5741987"/>
            <a:ext cx="355600" cy="347663"/>
            <a:chOff x="4269" y="2781"/>
            <a:chExt cx="576" cy="576"/>
          </a:xfrm>
        </p:grpSpPr>
        <p:sp>
          <p:nvSpPr>
            <p:cNvPr id="73" name="Oval 6"/>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74" name="AutoShape 7"/>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grpSp>
      <p:sp>
        <p:nvSpPr>
          <p:cNvPr id="75" name="AutoShape 8"/>
          <p:cNvSpPr>
            <a:spLocks noChangeArrowheads="1"/>
          </p:cNvSpPr>
          <p:nvPr/>
        </p:nvSpPr>
        <p:spPr bwMode="auto">
          <a:xfrm rot="13139611">
            <a:off x="5295900" y="5788025"/>
            <a:ext cx="42863"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nvGrpSpPr>
          <p:cNvPr id="76" name="Group 4"/>
          <p:cNvGrpSpPr>
            <a:grpSpLocks/>
          </p:cNvGrpSpPr>
          <p:nvPr/>
        </p:nvGrpSpPr>
        <p:grpSpPr bwMode="auto">
          <a:xfrm>
            <a:off x="5799138" y="5748337"/>
            <a:ext cx="355600" cy="347663"/>
            <a:chOff x="5799138" y="3614737"/>
            <a:chExt cx="355600" cy="347663"/>
          </a:xfrm>
        </p:grpSpPr>
        <p:sp>
          <p:nvSpPr>
            <p:cNvPr id="77" name="Oval 10"/>
            <p:cNvSpPr>
              <a:spLocks noChangeArrowheads="1"/>
            </p:cNvSpPr>
            <p:nvPr/>
          </p:nvSpPr>
          <p:spPr bwMode="auto">
            <a:xfrm>
              <a:off x="5799138" y="3614737"/>
              <a:ext cx="355600" cy="347663"/>
            </a:xfrm>
            <a:prstGeom prst="ellipse">
              <a:avLst/>
            </a:prstGeom>
            <a:solidFill>
              <a:srgbClr val="008000"/>
            </a:solidFill>
            <a:ln w="12700">
              <a:solidFill>
                <a:schemeClr val="tx1"/>
              </a:solidFill>
              <a:round/>
              <a:headEnd type="none" w="sm" len="sm"/>
              <a:tailEnd type="none" w="sm" len="sm"/>
            </a:ln>
          </p:spPr>
          <p:txBody>
            <a:bodyPr wrap="none" anchor="ctr"/>
            <a:lstStyle/>
            <a:p>
              <a:endParaRPr lang="en-US"/>
            </a:p>
          </p:txBody>
        </p:sp>
        <p:sp>
          <p:nvSpPr>
            <p:cNvPr id="78" name="AutoShape 11"/>
            <p:cNvSpPr>
              <a:spLocks noChangeArrowheads="1"/>
            </p:cNvSpPr>
            <p:nvPr/>
          </p:nvSpPr>
          <p:spPr bwMode="auto">
            <a:xfrm flipH="1">
              <a:off x="5922963" y="3692525"/>
              <a:ext cx="120650" cy="20161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79" name="AutoShape 12"/>
            <p:cNvSpPr>
              <a:spLocks noChangeArrowheads="1"/>
            </p:cNvSpPr>
            <p:nvPr/>
          </p:nvSpPr>
          <p:spPr bwMode="auto">
            <a:xfrm rot="-8460389">
              <a:off x="5815013" y="3660775"/>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sp>
        <p:nvSpPr>
          <p:cNvPr id="80" name="Oval 14"/>
          <p:cNvSpPr>
            <a:spLocks noChangeArrowheads="1"/>
          </p:cNvSpPr>
          <p:nvPr/>
        </p:nvSpPr>
        <p:spPr bwMode="auto">
          <a:xfrm>
            <a:off x="6348413" y="5749925"/>
            <a:ext cx="357187" cy="357187"/>
          </a:xfrm>
          <a:prstGeom prst="ellipse">
            <a:avLst/>
          </a:prstGeom>
          <a:solidFill>
            <a:schemeClr val="accent3"/>
          </a:solidFill>
          <a:ln w="12700">
            <a:solidFill>
              <a:schemeClr val="tx1"/>
            </a:solidFill>
            <a:round/>
            <a:headEnd type="none" w="sm" len="sm"/>
            <a:tailEnd type="none" w="sm" len="sm"/>
          </a:ln>
        </p:spPr>
        <p:txBody>
          <a:bodyPr wrap="none" anchor="ctr"/>
          <a:lstStyle/>
          <a:p>
            <a:pPr>
              <a:defRPr/>
            </a:pPr>
            <a:endParaRPr lang="en-US"/>
          </a:p>
        </p:txBody>
      </p:sp>
      <p:sp>
        <p:nvSpPr>
          <p:cNvPr id="81" name="AutoShape 15"/>
          <p:cNvSpPr>
            <a:spLocks noChangeArrowheads="1"/>
          </p:cNvSpPr>
          <p:nvPr/>
        </p:nvSpPr>
        <p:spPr bwMode="auto">
          <a:xfrm flipH="1">
            <a:off x="6473825" y="5827712"/>
            <a:ext cx="120650" cy="209550"/>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82" name="AutoShape 16"/>
          <p:cNvSpPr>
            <a:spLocks noChangeArrowheads="1"/>
          </p:cNvSpPr>
          <p:nvPr/>
        </p:nvSpPr>
        <p:spPr bwMode="auto">
          <a:xfrm rot="13139611">
            <a:off x="6364288" y="5797550"/>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83" name="Rectangle 74"/>
          <p:cNvSpPr>
            <a:spLocks noChangeArrowheads="1"/>
          </p:cNvSpPr>
          <p:nvPr/>
        </p:nvSpPr>
        <p:spPr bwMode="auto">
          <a:xfrm>
            <a:off x="5105400" y="5649912"/>
            <a:ext cx="1752600" cy="533400"/>
          </a:xfrm>
          <a:prstGeom prst="rect">
            <a:avLst/>
          </a:prstGeom>
          <a:noFill/>
          <a:ln w="9525">
            <a:solidFill>
              <a:schemeClr val="tx1"/>
            </a:solidFill>
            <a:prstDash val="sysDash"/>
            <a:round/>
            <a:headEnd/>
            <a:tailEnd/>
          </a:ln>
          <a:extLst>
            <a:ext uri="{909E8E84-426E-40dd-AFC4-6F175D3DCCD1}">
              <a14:hiddenFill xmlns="" xmlns:a14="http://schemas.microsoft.com/office/drawing/2010/main">
                <a:solidFill>
                  <a:srgbClr val="FFFFFF"/>
                </a:solidFill>
              </a14:hiddenFill>
            </a:ext>
          </a:extLst>
        </p:spPr>
        <p:txBody>
          <a:bodyPr/>
          <a:lstStyle/>
          <a:p>
            <a:pPr>
              <a:buClr>
                <a:srgbClr val="000000"/>
              </a:buClr>
              <a:buSzPct val="100000"/>
              <a:buFont typeface="Times New Roman" charset="0"/>
              <a:buNone/>
            </a:pPr>
            <a:endParaRPr lang="en-US" sz="1800">
              <a:cs typeface="Arial" charset="0"/>
            </a:endParaRPr>
          </a:p>
        </p:txBody>
      </p:sp>
      <p:sp>
        <p:nvSpPr>
          <p:cNvPr id="84" name="Rectangle 58"/>
          <p:cNvSpPr>
            <a:spLocks noChangeArrowheads="1"/>
          </p:cNvSpPr>
          <p:nvPr/>
        </p:nvSpPr>
        <p:spPr bwMode="auto">
          <a:xfrm>
            <a:off x="5029200" y="6183312"/>
            <a:ext cx="1981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1800" b="1">
                <a:solidFill>
                  <a:srgbClr val="000000"/>
                </a:solidFill>
                <a:cs typeface="Arial" charset="0"/>
              </a:rPr>
              <a:t>ready queue</a:t>
            </a:r>
            <a:endParaRPr lang="en-US" sz="1800">
              <a:solidFill>
                <a:srgbClr val="000000"/>
              </a:solidFill>
              <a:cs typeface="Arial" charset="0"/>
            </a:endParaRPr>
          </a:p>
        </p:txBody>
      </p:sp>
      <p:sp>
        <p:nvSpPr>
          <p:cNvPr id="85" name="Line 40"/>
          <p:cNvSpPr>
            <a:spLocks noChangeShapeType="1"/>
          </p:cNvSpPr>
          <p:nvPr/>
        </p:nvSpPr>
        <p:spPr bwMode="auto">
          <a:xfrm rot="16200000" flipH="1">
            <a:off x="4572000" y="5778673"/>
            <a:ext cx="0" cy="4572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86" name="Text Box 4"/>
          <p:cNvSpPr txBox="1">
            <a:spLocks noChangeArrowheads="1"/>
          </p:cNvSpPr>
          <p:nvPr/>
        </p:nvSpPr>
        <p:spPr bwMode="auto">
          <a:xfrm>
            <a:off x="76200" y="1938277"/>
            <a:ext cx="2286000" cy="3416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spAutoFit/>
          </a:bodyPr>
          <a:lstStyle/>
          <a:p>
            <a:pPr>
              <a:defRPr/>
            </a:pPr>
            <a:r>
              <a:rPr lang="en-US" sz="1800" dirty="0">
                <a:solidFill>
                  <a:srgbClr val="003367"/>
                </a:solidFill>
                <a:latin typeface="Arial"/>
              </a:rPr>
              <a:t>A </a:t>
            </a:r>
            <a:r>
              <a:rPr lang="en-US" sz="1800" b="1" dirty="0">
                <a:solidFill>
                  <a:srgbClr val="003367"/>
                </a:solidFill>
                <a:latin typeface="Arial"/>
              </a:rPr>
              <a:t>running</a:t>
            </a:r>
            <a:r>
              <a:rPr lang="en-US" sz="1800" dirty="0">
                <a:solidFill>
                  <a:srgbClr val="003367"/>
                </a:solidFill>
                <a:latin typeface="Arial"/>
              </a:rPr>
              <a:t> thread may invoke an API of a synchronization object, and block.</a:t>
            </a:r>
          </a:p>
          <a:p>
            <a:pPr>
              <a:defRPr/>
            </a:pPr>
            <a:endParaRPr lang="en-US" sz="1800" dirty="0">
              <a:solidFill>
                <a:srgbClr val="003367"/>
              </a:solidFill>
              <a:latin typeface="Arial"/>
            </a:endParaRPr>
          </a:p>
          <a:p>
            <a:pPr>
              <a:defRPr/>
            </a:pPr>
            <a:r>
              <a:rPr lang="en-US" sz="1800" dirty="0">
                <a:solidFill>
                  <a:srgbClr val="003367"/>
                </a:solidFill>
                <a:latin typeface="Arial"/>
              </a:rPr>
              <a:t>The code places the current thread’s TCB on a </a:t>
            </a:r>
            <a:r>
              <a:rPr lang="en-US" sz="1800" b="1" dirty="0">
                <a:solidFill>
                  <a:srgbClr val="003367"/>
                </a:solidFill>
                <a:latin typeface="Arial"/>
              </a:rPr>
              <a:t>sleep queue</a:t>
            </a:r>
            <a:r>
              <a:rPr lang="en-US" sz="1800" dirty="0">
                <a:solidFill>
                  <a:srgbClr val="003367"/>
                </a:solidFill>
                <a:latin typeface="Arial"/>
              </a:rPr>
              <a:t>, then initiates a context switch to another ready thread.</a:t>
            </a:r>
          </a:p>
        </p:txBody>
      </p:sp>
      <p:sp>
        <p:nvSpPr>
          <p:cNvPr id="87" name="Text Box 4"/>
          <p:cNvSpPr txBox="1">
            <a:spLocks noChangeArrowheads="1"/>
          </p:cNvSpPr>
          <p:nvPr/>
        </p:nvSpPr>
        <p:spPr bwMode="auto">
          <a:xfrm>
            <a:off x="6858000" y="2057400"/>
            <a:ext cx="2133600" cy="28623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spAutoFit/>
          </a:bodyPr>
          <a:lstStyle/>
          <a:p>
            <a:pPr>
              <a:defRPr/>
            </a:pPr>
            <a:r>
              <a:rPr lang="en-US" sz="1800" dirty="0">
                <a:solidFill>
                  <a:srgbClr val="003367"/>
                </a:solidFill>
                <a:latin typeface="Arial"/>
              </a:rPr>
              <a:t>If a thread is </a:t>
            </a:r>
            <a:r>
              <a:rPr lang="en-US" sz="1800" b="1" dirty="0">
                <a:solidFill>
                  <a:srgbClr val="003367"/>
                </a:solidFill>
                <a:latin typeface="Arial"/>
              </a:rPr>
              <a:t>ready</a:t>
            </a:r>
            <a:r>
              <a:rPr lang="en-US" sz="1800" dirty="0">
                <a:solidFill>
                  <a:srgbClr val="003367"/>
                </a:solidFill>
                <a:latin typeface="Arial"/>
              </a:rPr>
              <a:t> then its TCB is on a </a:t>
            </a:r>
            <a:r>
              <a:rPr lang="en-US" sz="1800" b="1" dirty="0">
                <a:solidFill>
                  <a:srgbClr val="003367"/>
                </a:solidFill>
                <a:latin typeface="Arial"/>
              </a:rPr>
              <a:t>ready queue</a:t>
            </a:r>
            <a:r>
              <a:rPr lang="en-US" sz="1800" dirty="0">
                <a:solidFill>
                  <a:srgbClr val="003367"/>
                </a:solidFill>
                <a:latin typeface="Arial"/>
              </a:rPr>
              <a:t>.  Scheduler code running on an idle core may pick it up and context switch into the thread to run it.</a:t>
            </a:r>
          </a:p>
          <a:p>
            <a:pPr>
              <a:defRPr/>
            </a:pPr>
            <a:endParaRPr lang="en-US" sz="1800" dirty="0">
              <a:solidFill>
                <a:srgbClr val="003367"/>
              </a:solidFill>
              <a:latin typeface="Arial"/>
            </a:endParaRPr>
          </a:p>
        </p:txBody>
      </p:sp>
      <p:sp>
        <p:nvSpPr>
          <p:cNvPr id="88" name="Rectangle 58"/>
          <p:cNvSpPr>
            <a:spLocks noChangeArrowheads="1"/>
          </p:cNvSpPr>
          <p:nvPr/>
        </p:nvSpPr>
        <p:spPr bwMode="auto">
          <a:xfrm>
            <a:off x="3810000" y="5562600"/>
            <a:ext cx="1497288" cy="3573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algn="ctr" defTabSz="914400"/>
            <a:r>
              <a:rPr lang="en-US" sz="1800" b="1" dirty="0">
                <a:solidFill>
                  <a:srgbClr val="000000"/>
                </a:solidFill>
                <a:cs typeface="Arial" charset="0"/>
              </a:rPr>
              <a:t>wakeup</a:t>
            </a:r>
            <a:endParaRPr lang="en-US" sz="2000" b="1" dirty="0">
              <a:solidFill>
                <a:srgbClr val="000000"/>
              </a:solidFill>
              <a:cs typeface="Arial" charset="0"/>
            </a:endParaRPr>
          </a:p>
        </p:txBody>
      </p:sp>
      <p:sp>
        <p:nvSpPr>
          <p:cNvPr id="89" name="Line 40"/>
          <p:cNvSpPr>
            <a:spLocks noChangeShapeType="1"/>
          </p:cNvSpPr>
          <p:nvPr/>
        </p:nvSpPr>
        <p:spPr bwMode="auto">
          <a:xfrm rot="16200000" flipH="1">
            <a:off x="1600200" y="5778673"/>
            <a:ext cx="0" cy="4572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90" name="Rectangle 58"/>
          <p:cNvSpPr>
            <a:spLocks noChangeArrowheads="1"/>
          </p:cNvSpPr>
          <p:nvPr/>
        </p:nvSpPr>
        <p:spPr bwMode="auto">
          <a:xfrm>
            <a:off x="838200" y="5562600"/>
            <a:ext cx="14972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algn="ctr" defTabSz="914400"/>
            <a:r>
              <a:rPr lang="en-US" sz="1800" b="1" dirty="0">
                <a:solidFill>
                  <a:srgbClr val="000000"/>
                </a:solidFill>
                <a:cs typeface="Arial" charset="0"/>
              </a:rPr>
              <a:t>sleep</a:t>
            </a:r>
            <a:endParaRPr lang="en-US" sz="2000" b="1" dirty="0">
              <a:solidFill>
                <a:srgbClr val="000000"/>
              </a:solidFill>
              <a:cs typeface="Arial" charset="0"/>
            </a:endParaRPr>
          </a:p>
        </p:txBody>
      </p:sp>
      <p:sp>
        <p:nvSpPr>
          <p:cNvPr id="91" name="Line 40"/>
          <p:cNvSpPr>
            <a:spLocks noChangeShapeType="1"/>
          </p:cNvSpPr>
          <p:nvPr/>
        </p:nvSpPr>
        <p:spPr bwMode="auto">
          <a:xfrm rot="16200000" flipH="1">
            <a:off x="7494312" y="5778673"/>
            <a:ext cx="0" cy="4572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92" name="Rectangle 58"/>
          <p:cNvSpPr>
            <a:spLocks noChangeArrowheads="1"/>
          </p:cNvSpPr>
          <p:nvPr/>
        </p:nvSpPr>
        <p:spPr bwMode="auto">
          <a:xfrm>
            <a:off x="6732312" y="5556615"/>
            <a:ext cx="14972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algn="ctr" defTabSz="914400"/>
            <a:r>
              <a:rPr lang="en-US" sz="1800" b="1" dirty="0">
                <a:solidFill>
                  <a:srgbClr val="000000"/>
                </a:solidFill>
                <a:cs typeface="Arial" charset="0"/>
              </a:rPr>
              <a:t>dispatch</a:t>
            </a:r>
            <a:endParaRPr lang="en-US" sz="2000" b="1" dirty="0">
              <a:solidFill>
                <a:srgbClr val="000000"/>
              </a:solidFill>
              <a:cs typeface="Arial" charset="0"/>
            </a:endParaRPr>
          </a:p>
        </p:txBody>
      </p:sp>
      <p:sp>
        <p:nvSpPr>
          <p:cNvPr id="94" name="Rectangle 58"/>
          <p:cNvSpPr>
            <a:spLocks noChangeArrowheads="1"/>
          </p:cNvSpPr>
          <p:nvPr/>
        </p:nvSpPr>
        <p:spPr bwMode="auto">
          <a:xfrm>
            <a:off x="102912" y="5802868"/>
            <a:ext cx="14972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algn="ctr" defTabSz="914400"/>
            <a:r>
              <a:rPr lang="en-US" sz="1800" b="1" dirty="0">
                <a:solidFill>
                  <a:srgbClr val="000000"/>
                </a:solidFill>
                <a:cs typeface="Arial" charset="0"/>
              </a:rPr>
              <a:t>running</a:t>
            </a:r>
            <a:endParaRPr lang="en-US" sz="2000" b="1" dirty="0">
              <a:solidFill>
                <a:srgbClr val="000000"/>
              </a:solidFill>
              <a:cs typeface="Arial" charset="0"/>
            </a:endParaRPr>
          </a:p>
        </p:txBody>
      </p:sp>
      <p:sp>
        <p:nvSpPr>
          <p:cNvPr id="95" name="Rectangle 58"/>
          <p:cNvSpPr>
            <a:spLocks noChangeArrowheads="1"/>
          </p:cNvSpPr>
          <p:nvPr/>
        </p:nvSpPr>
        <p:spPr bwMode="auto">
          <a:xfrm>
            <a:off x="7620000" y="5791200"/>
            <a:ext cx="14972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algn="ctr" defTabSz="914400"/>
            <a:r>
              <a:rPr lang="en-US" sz="1800" b="1" dirty="0">
                <a:solidFill>
                  <a:srgbClr val="000000"/>
                </a:solidFill>
                <a:cs typeface="Arial" charset="0"/>
              </a:rPr>
              <a:t>running</a:t>
            </a:r>
            <a:endParaRPr lang="en-US" sz="2000" b="1" dirty="0">
              <a:solidFill>
                <a:srgbClr val="000000"/>
              </a:solidFill>
              <a:cs typeface="Arial" charset="0"/>
            </a:endParaRPr>
          </a:p>
        </p:txBody>
      </p:sp>
    </p:spTree>
    <p:extLst>
      <p:ext uri="{BB962C8B-B14F-4D97-AF65-F5344CB8AC3E}">
        <p14:creationId xmlns:p14="http://schemas.microsoft.com/office/powerpoint/2010/main" val="327352548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3" name="Group 4"/>
          <p:cNvGrpSpPr>
            <a:grpSpLocks/>
          </p:cNvGrpSpPr>
          <p:nvPr/>
        </p:nvGrpSpPr>
        <p:grpSpPr bwMode="auto">
          <a:xfrm>
            <a:off x="1620838" y="1784350"/>
            <a:ext cx="5788025" cy="125413"/>
            <a:chOff x="1824" y="3624"/>
            <a:chExt cx="2419" cy="98"/>
          </a:xfrm>
        </p:grpSpPr>
        <p:sp>
          <p:nvSpPr>
            <p:cNvPr id="16" name="Rectangle 5"/>
            <p:cNvSpPr>
              <a:spLocks noChangeArrowheads="1"/>
            </p:cNvSpPr>
            <p:nvPr/>
          </p:nvSpPr>
          <p:spPr bwMode="auto">
            <a:xfrm>
              <a:off x="2164" y="3624"/>
              <a:ext cx="831" cy="98"/>
            </a:xfrm>
            <a:prstGeom prst="rect">
              <a:avLst/>
            </a:prstGeom>
            <a:solidFill>
              <a:srgbClr val="618FFD"/>
            </a:solidFill>
            <a:ln w="12700">
              <a:noFill/>
              <a:miter lim="800000"/>
              <a:headEnd type="none" w="sm" len="sm"/>
              <a:tailEnd type="none" w="sm" len="sm"/>
            </a:ln>
          </p:spPr>
          <p:txBody>
            <a:bodyPr anchor="ctr">
              <a:spAutoFit/>
            </a:bodyP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sp>
          <p:nvSpPr>
            <p:cNvPr id="17" name="Rectangle 6"/>
            <p:cNvSpPr>
              <a:spLocks noChangeArrowheads="1"/>
            </p:cNvSpPr>
            <p:nvPr/>
          </p:nvSpPr>
          <p:spPr bwMode="auto">
            <a:xfrm>
              <a:off x="2995" y="3624"/>
              <a:ext cx="864" cy="98"/>
            </a:xfrm>
            <a:prstGeom prst="rect">
              <a:avLst/>
            </a:prstGeom>
            <a:solidFill>
              <a:srgbClr val="800080"/>
            </a:solidFill>
            <a:ln w="12700">
              <a:noFill/>
              <a:miter lim="800000"/>
              <a:headEnd type="none" w="sm" len="sm"/>
              <a:tailEnd type="none" w="sm" len="sm"/>
            </a:ln>
          </p:spPr>
          <p:txBody>
            <a:bodyPr anchor="ctr">
              <a:spAutoFit/>
            </a:bodyP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sp>
          <p:nvSpPr>
            <p:cNvPr id="18" name="Rectangle 7"/>
            <p:cNvSpPr>
              <a:spLocks noChangeArrowheads="1"/>
            </p:cNvSpPr>
            <p:nvPr/>
          </p:nvSpPr>
          <p:spPr bwMode="auto">
            <a:xfrm>
              <a:off x="3859" y="3624"/>
              <a:ext cx="384" cy="98"/>
            </a:xfrm>
            <a:prstGeom prst="rect">
              <a:avLst/>
            </a:prstGeom>
            <a:solidFill>
              <a:srgbClr val="618FFD"/>
            </a:solidFill>
            <a:ln w="12700">
              <a:noFill/>
              <a:miter lim="800000"/>
              <a:headEnd type="none" w="sm" len="sm"/>
              <a:tailEnd type="none" w="sm" len="sm"/>
            </a:ln>
          </p:spPr>
          <p:txBody>
            <a:bodyPr anchor="ctr">
              <a:spAutoFit/>
            </a:bodyP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sp>
          <p:nvSpPr>
            <p:cNvPr id="19" name="Rectangle 8"/>
            <p:cNvSpPr>
              <a:spLocks noChangeArrowheads="1"/>
            </p:cNvSpPr>
            <p:nvPr/>
          </p:nvSpPr>
          <p:spPr bwMode="auto">
            <a:xfrm>
              <a:off x="1824" y="3624"/>
              <a:ext cx="343" cy="98"/>
            </a:xfrm>
            <a:prstGeom prst="rect">
              <a:avLst/>
            </a:prstGeom>
            <a:solidFill>
              <a:srgbClr val="800080"/>
            </a:solidFill>
            <a:ln w="12700">
              <a:noFill/>
              <a:miter lim="800000"/>
              <a:headEnd type="none" w="sm" len="sm"/>
              <a:tailEnd type="none" w="sm" len="sm"/>
            </a:ln>
          </p:spPr>
          <p:txBody>
            <a:bodyPr anchor="ctr">
              <a:spAutoFit/>
            </a:bodyP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grpSp>
      <p:sp>
        <p:nvSpPr>
          <p:cNvPr id="20" name="Rectangle 9"/>
          <p:cNvSpPr>
            <a:spLocks noChangeArrowheads="1"/>
          </p:cNvSpPr>
          <p:nvPr/>
        </p:nvSpPr>
        <p:spPr bwMode="auto">
          <a:xfrm>
            <a:off x="2219325" y="1698625"/>
            <a:ext cx="419100" cy="282575"/>
          </a:xfrm>
          <a:prstGeom prst="rect">
            <a:avLst/>
          </a:prstGeom>
          <a:noFill/>
          <a:ln w="15875">
            <a:solidFill>
              <a:srgbClr val="000000"/>
            </a:solidFill>
            <a:prstDash val="sysDot"/>
            <a:miter lim="800000"/>
            <a:headEnd type="none" w="sm" len="sm"/>
            <a:tailEnd type="none" w="sm" len="sm"/>
          </a:ln>
        </p:spPr>
        <p:txBody>
          <a:bodyPr anchor="ctr">
            <a:spAutoFit/>
          </a:bodyP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sp>
        <p:nvSpPr>
          <p:cNvPr id="21" name="Rectangle 10"/>
          <p:cNvSpPr>
            <a:spLocks noChangeArrowheads="1"/>
          </p:cNvSpPr>
          <p:nvPr/>
        </p:nvSpPr>
        <p:spPr bwMode="auto">
          <a:xfrm>
            <a:off x="4206875" y="1698625"/>
            <a:ext cx="419100" cy="282575"/>
          </a:xfrm>
          <a:prstGeom prst="rect">
            <a:avLst/>
          </a:prstGeom>
          <a:noFill/>
          <a:ln w="15875">
            <a:solidFill>
              <a:srgbClr val="000000"/>
            </a:solidFill>
            <a:prstDash val="sysDot"/>
            <a:miter lim="800000"/>
            <a:headEnd type="none" w="sm" len="sm"/>
            <a:tailEnd type="none" w="sm" len="sm"/>
          </a:ln>
        </p:spPr>
        <p:txBody>
          <a:bodyPr anchor="ctr">
            <a:spAutoFit/>
          </a:bodyP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sp>
        <p:nvSpPr>
          <p:cNvPr id="22" name="Rectangle 11"/>
          <p:cNvSpPr>
            <a:spLocks noChangeArrowheads="1"/>
          </p:cNvSpPr>
          <p:nvPr/>
        </p:nvSpPr>
        <p:spPr bwMode="auto">
          <a:xfrm>
            <a:off x="6276975" y="1698625"/>
            <a:ext cx="419100" cy="282575"/>
          </a:xfrm>
          <a:prstGeom prst="rect">
            <a:avLst/>
          </a:prstGeom>
          <a:noFill/>
          <a:ln w="15875">
            <a:solidFill>
              <a:srgbClr val="000000"/>
            </a:solidFill>
            <a:prstDash val="sysDot"/>
            <a:miter lim="800000"/>
            <a:headEnd type="none" w="sm" len="sm"/>
            <a:tailEnd type="none" w="sm" len="sm"/>
          </a:ln>
        </p:spPr>
        <p:txBody>
          <a:bodyPr anchor="ctr">
            <a:spAutoFit/>
          </a:bodyP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sp>
        <p:nvSpPr>
          <p:cNvPr id="23" name="Rectangle 12"/>
          <p:cNvSpPr>
            <a:spLocks noChangeArrowheads="1"/>
          </p:cNvSpPr>
          <p:nvPr/>
        </p:nvSpPr>
        <p:spPr bwMode="auto">
          <a:xfrm>
            <a:off x="1614488" y="1698625"/>
            <a:ext cx="100012" cy="282575"/>
          </a:xfrm>
          <a:prstGeom prst="rect">
            <a:avLst/>
          </a:prstGeom>
          <a:noFill/>
          <a:ln w="15875">
            <a:solidFill>
              <a:srgbClr val="000000"/>
            </a:solidFill>
            <a:prstDash val="sysDot"/>
            <a:miter lim="800000"/>
            <a:headEnd type="none" w="sm" len="sm"/>
            <a:tailEnd type="none" w="sm" len="sm"/>
          </a:ln>
        </p:spPr>
        <p:txBody>
          <a:bodyPr anchor="ctr">
            <a:spAutoFit/>
          </a:bodyP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sp>
        <p:nvSpPr>
          <p:cNvPr id="24" name="Rectangle 13"/>
          <p:cNvSpPr>
            <a:spLocks noChangeArrowheads="1"/>
          </p:cNvSpPr>
          <p:nvPr/>
        </p:nvSpPr>
        <p:spPr bwMode="auto">
          <a:xfrm>
            <a:off x="7297738" y="1692275"/>
            <a:ext cx="100012" cy="282575"/>
          </a:xfrm>
          <a:prstGeom prst="rect">
            <a:avLst/>
          </a:prstGeom>
          <a:noFill/>
          <a:ln w="15875">
            <a:solidFill>
              <a:srgbClr val="000000"/>
            </a:solidFill>
            <a:prstDash val="sysDot"/>
            <a:miter lim="800000"/>
            <a:headEnd type="none" w="sm" len="sm"/>
            <a:tailEnd type="none" w="sm" len="sm"/>
          </a:ln>
        </p:spPr>
        <p:txBody>
          <a:bodyPr anchor="ctr">
            <a:spAutoFit/>
          </a:bodyP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sp>
        <p:nvSpPr>
          <p:cNvPr id="44039" name="Rectangle 24"/>
          <p:cNvSpPr>
            <a:spLocks noChangeArrowheads="1"/>
          </p:cNvSpPr>
          <p:nvPr/>
        </p:nvSpPr>
        <p:spPr bwMode="auto">
          <a:xfrm>
            <a:off x="4876800" y="2438400"/>
            <a:ext cx="4573588" cy="2247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defTabSz="914400"/>
            <a:r>
              <a:rPr lang="en-US" sz="2000">
                <a:solidFill>
                  <a:srgbClr val="000000"/>
                </a:solidFill>
                <a:cs typeface="Arial" charset="0"/>
              </a:rPr>
              <a:t>Thread.Wakeup(SleepQueue q) {</a:t>
            </a:r>
          </a:p>
          <a:p>
            <a:pPr defTabSz="914400"/>
            <a:r>
              <a:rPr lang="en-US" sz="2000">
                <a:solidFill>
                  <a:srgbClr val="000000"/>
                </a:solidFill>
                <a:cs typeface="Arial" charset="0"/>
              </a:rPr>
              <a:t>    </a:t>
            </a:r>
            <a:r>
              <a:rPr lang="en-US" sz="2000" i="1">
                <a:solidFill>
                  <a:srgbClr val="000000"/>
                </a:solidFill>
                <a:cs typeface="Arial" charset="0"/>
              </a:rPr>
              <a:t>lock and disable</a:t>
            </a:r>
            <a:r>
              <a:rPr lang="en-US" sz="2000">
                <a:solidFill>
                  <a:srgbClr val="000000"/>
                </a:solidFill>
                <a:cs typeface="Arial" charset="0"/>
              </a:rPr>
              <a:t>;</a:t>
            </a:r>
          </a:p>
          <a:p>
            <a:pPr defTabSz="914400"/>
            <a:r>
              <a:rPr lang="en-US" sz="2000">
                <a:solidFill>
                  <a:srgbClr val="000000"/>
                </a:solidFill>
                <a:cs typeface="Arial" charset="0"/>
              </a:rPr>
              <a:t>    q.RemoveFromQ(this);</a:t>
            </a:r>
          </a:p>
          <a:p>
            <a:pPr defTabSz="914400"/>
            <a:r>
              <a:rPr lang="en-US" sz="2000">
                <a:solidFill>
                  <a:srgbClr val="000000"/>
                </a:solidFill>
                <a:cs typeface="Arial" charset="0"/>
              </a:rPr>
              <a:t>    this.status = READY;</a:t>
            </a:r>
          </a:p>
          <a:p>
            <a:pPr defTabSz="914400"/>
            <a:r>
              <a:rPr lang="en-US" sz="2000">
                <a:solidFill>
                  <a:srgbClr val="000000"/>
                </a:solidFill>
                <a:cs typeface="Arial" charset="0"/>
              </a:rPr>
              <a:t>    sched.AddToReadyQ(this);</a:t>
            </a:r>
          </a:p>
          <a:p>
            <a:pPr defTabSz="914400"/>
            <a:r>
              <a:rPr lang="en-US" sz="2000">
                <a:solidFill>
                  <a:srgbClr val="000000"/>
                </a:solidFill>
                <a:cs typeface="Arial" charset="0"/>
              </a:rPr>
              <a:t>    </a:t>
            </a:r>
            <a:r>
              <a:rPr lang="en-US" sz="2000" i="1">
                <a:solidFill>
                  <a:srgbClr val="000000"/>
                </a:solidFill>
                <a:cs typeface="Arial" charset="0"/>
              </a:rPr>
              <a:t>unlock and enable</a:t>
            </a:r>
            <a:r>
              <a:rPr lang="en-US" sz="2000">
                <a:solidFill>
                  <a:srgbClr val="000000"/>
                </a:solidFill>
                <a:cs typeface="Arial" charset="0"/>
              </a:rPr>
              <a:t>;</a:t>
            </a:r>
          </a:p>
          <a:p>
            <a:pPr defTabSz="914400"/>
            <a:r>
              <a:rPr lang="en-US" sz="2000">
                <a:solidFill>
                  <a:srgbClr val="000000"/>
                </a:solidFill>
                <a:cs typeface="Arial" charset="0"/>
              </a:rPr>
              <a:t>}</a:t>
            </a:r>
          </a:p>
        </p:txBody>
      </p:sp>
      <p:sp>
        <p:nvSpPr>
          <p:cNvPr id="44040" name="Rectangle 25"/>
          <p:cNvSpPr>
            <a:spLocks noChangeArrowheads="1"/>
          </p:cNvSpPr>
          <p:nvPr/>
        </p:nvSpPr>
        <p:spPr bwMode="auto">
          <a:xfrm>
            <a:off x="304800" y="2284757"/>
            <a:ext cx="4833938" cy="2555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defTabSz="914400"/>
            <a:r>
              <a:rPr lang="en-US" sz="2000" dirty="0" err="1">
                <a:solidFill>
                  <a:srgbClr val="000000"/>
                </a:solidFill>
                <a:cs typeface="Arial" charset="0"/>
              </a:rPr>
              <a:t>Thread.Sleep</a:t>
            </a:r>
            <a:r>
              <a:rPr lang="en-US" sz="2000" dirty="0">
                <a:solidFill>
                  <a:srgbClr val="000000"/>
                </a:solidFill>
                <a:cs typeface="Arial" charset="0"/>
              </a:rPr>
              <a:t>(</a:t>
            </a:r>
            <a:r>
              <a:rPr lang="en-US" sz="2000" dirty="0" err="1">
                <a:solidFill>
                  <a:srgbClr val="000000"/>
                </a:solidFill>
                <a:cs typeface="Arial" charset="0"/>
              </a:rPr>
              <a:t>SleepQueue</a:t>
            </a:r>
            <a:r>
              <a:rPr lang="en-US" sz="2000" dirty="0">
                <a:solidFill>
                  <a:srgbClr val="000000"/>
                </a:solidFill>
                <a:cs typeface="Arial" charset="0"/>
              </a:rPr>
              <a:t> q) {</a:t>
            </a:r>
          </a:p>
          <a:p>
            <a:pPr defTabSz="914400"/>
            <a:r>
              <a:rPr lang="en-US" sz="2000" dirty="0">
                <a:solidFill>
                  <a:srgbClr val="000000"/>
                </a:solidFill>
                <a:cs typeface="Arial" charset="0"/>
              </a:rPr>
              <a:t>    </a:t>
            </a:r>
            <a:r>
              <a:rPr lang="en-US" sz="2000" i="1" dirty="0">
                <a:solidFill>
                  <a:srgbClr val="000000"/>
                </a:solidFill>
                <a:cs typeface="Arial" charset="0"/>
              </a:rPr>
              <a:t>lock and disable interrupts</a:t>
            </a:r>
            <a:r>
              <a:rPr lang="en-US" sz="2000" dirty="0">
                <a:solidFill>
                  <a:srgbClr val="000000"/>
                </a:solidFill>
                <a:cs typeface="Arial" charset="0"/>
              </a:rPr>
              <a:t>;</a:t>
            </a:r>
          </a:p>
          <a:p>
            <a:pPr defTabSz="914400"/>
            <a:r>
              <a:rPr lang="en-US" sz="2000" dirty="0">
                <a:solidFill>
                  <a:srgbClr val="000000"/>
                </a:solidFill>
                <a:cs typeface="Arial" charset="0"/>
              </a:rPr>
              <a:t>    </a:t>
            </a:r>
            <a:r>
              <a:rPr lang="en-US" sz="2000" dirty="0" err="1">
                <a:solidFill>
                  <a:srgbClr val="000000"/>
                </a:solidFill>
                <a:cs typeface="Arial" charset="0"/>
              </a:rPr>
              <a:t>this.status</a:t>
            </a:r>
            <a:r>
              <a:rPr lang="en-US" sz="2000" dirty="0">
                <a:solidFill>
                  <a:srgbClr val="000000"/>
                </a:solidFill>
                <a:cs typeface="Arial" charset="0"/>
              </a:rPr>
              <a:t> = BLOCKED;</a:t>
            </a:r>
          </a:p>
          <a:p>
            <a:pPr defTabSz="914400"/>
            <a:r>
              <a:rPr lang="en-US" sz="2000" dirty="0">
                <a:solidFill>
                  <a:srgbClr val="000000"/>
                </a:solidFill>
                <a:cs typeface="Arial" charset="0"/>
              </a:rPr>
              <a:t>    </a:t>
            </a:r>
            <a:r>
              <a:rPr lang="en-US" sz="2000" dirty="0" err="1">
                <a:solidFill>
                  <a:srgbClr val="000000"/>
                </a:solidFill>
                <a:cs typeface="Arial" charset="0"/>
              </a:rPr>
              <a:t>q.AddToQ</a:t>
            </a:r>
            <a:r>
              <a:rPr lang="en-US" sz="2000" dirty="0">
                <a:solidFill>
                  <a:srgbClr val="000000"/>
                </a:solidFill>
                <a:cs typeface="Arial" charset="0"/>
              </a:rPr>
              <a:t>(this);</a:t>
            </a:r>
          </a:p>
          <a:p>
            <a:pPr defTabSz="914400"/>
            <a:r>
              <a:rPr lang="en-US" sz="2000" dirty="0">
                <a:solidFill>
                  <a:srgbClr val="000000"/>
                </a:solidFill>
                <a:cs typeface="Arial" charset="0"/>
              </a:rPr>
              <a:t>    next = </a:t>
            </a:r>
            <a:r>
              <a:rPr lang="en-US" sz="2000" dirty="0" err="1">
                <a:solidFill>
                  <a:srgbClr val="000000"/>
                </a:solidFill>
                <a:cs typeface="Arial" charset="0"/>
              </a:rPr>
              <a:t>sched.GetNextThreadToRun</a:t>
            </a:r>
            <a:r>
              <a:rPr lang="en-US" sz="2000" dirty="0">
                <a:solidFill>
                  <a:srgbClr val="000000"/>
                </a:solidFill>
                <a:cs typeface="Arial" charset="0"/>
              </a:rPr>
              <a:t>();</a:t>
            </a:r>
          </a:p>
          <a:p>
            <a:pPr defTabSz="914400"/>
            <a:r>
              <a:rPr lang="en-US" sz="2000" dirty="0">
                <a:solidFill>
                  <a:srgbClr val="000000"/>
                </a:solidFill>
                <a:cs typeface="Arial" charset="0"/>
              </a:rPr>
              <a:t>    Switch(this, next);</a:t>
            </a:r>
          </a:p>
          <a:p>
            <a:pPr defTabSz="914400"/>
            <a:r>
              <a:rPr lang="en-US" sz="2000" dirty="0">
                <a:solidFill>
                  <a:srgbClr val="000000"/>
                </a:solidFill>
                <a:cs typeface="Arial" charset="0"/>
              </a:rPr>
              <a:t>    </a:t>
            </a:r>
            <a:r>
              <a:rPr lang="en-US" sz="2000" i="1" dirty="0">
                <a:solidFill>
                  <a:srgbClr val="000000"/>
                </a:solidFill>
                <a:cs typeface="Arial" charset="0"/>
              </a:rPr>
              <a:t>unlock and enable</a:t>
            </a:r>
            <a:r>
              <a:rPr lang="en-US" sz="2000" dirty="0">
                <a:solidFill>
                  <a:srgbClr val="000000"/>
                </a:solidFill>
                <a:cs typeface="Arial" charset="0"/>
              </a:rPr>
              <a:t>;</a:t>
            </a:r>
          </a:p>
          <a:p>
            <a:pPr defTabSz="914400"/>
            <a:r>
              <a:rPr lang="en-US" sz="2000" dirty="0">
                <a:solidFill>
                  <a:srgbClr val="000000"/>
                </a:solidFill>
                <a:cs typeface="Arial" charset="0"/>
              </a:rPr>
              <a:t>}</a:t>
            </a:r>
          </a:p>
        </p:txBody>
      </p:sp>
      <p:sp>
        <p:nvSpPr>
          <p:cNvPr id="44041" name="Title 14"/>
          <p:cNvSpPr>
            <a:spLocks noGrp="1"/>
          </p:cNvSpPr>
          <p:nvPr>
            <p:ph type="title"/>
          </p:nvPr>
        </p:nvSpPr>
        <p:spPr/>
        <p:txBody>
          <a:bodyPr/>
          <a:lstStyle/>
          <a:p>
            <a:r>
              <a:rPr lang="en-US" dirty="0">
                <a:latin typeface="Arial" charset="0"/>
                <a:ea typeface="ＭＳ Ｐゴシック" charset="0"/>
                <a:cs typeface="Arial" charset="0"/>
              </a:rPr>
              <a:t>Sleep/wakeup: a rough idea</a:t>
            </a:r>
          </a:p>
        </p:txBody>
      </p:sp>
      <p:sp>
        <p:nvSpPr>
          <p:cNvPr id="25" name="TextBox 27"/>
          <p:cNvSpPr txBox="1">
            <a:spLocks noChangeArrowheads="1"/>
          </p:cNvSpPr>
          <p:nvPr/>
        </p:nvSpPr>
        <p:spPr bwMode="auto">
          <a:xfrm>
            <a:off x="1828800" y="4953000"/>
            <a:ext cx="5302127" cy="1631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u="sng" dirty="0">
                <a:solidFill>
                  <a:srgbClr val="003367"/>
                </a:solidFill>
                <a:cs typeface="Arial" charset="0"/>
              </a:rPr>
              <a:t>This is pretty rough.  Some issues to resolve</a:t>
            </a:r>
            <a:r>
              <a:rPr lang="en-US" sz="2000" dirty="0">
                <a:solidFill>
                  <a:srgbClr val="003367"/>
                </a:solidFill>
                <a:cs typeface="Arial" charset="0"/>
              </a:rPr>
              <a:t>:</a:t>
            </a:r>
          </a:p>
          <a:p>
            <a:pPr defTabSz="914400" eaLnBrk="1" hangingPunct="1"/>
            <a:r>
              <a:rPr lang="en-US" sz="2000" dirty="0">
                <a:solidFill>
                  <a:srgbClr val="003367"/>
                </a:solidFill>
                <a:cs typeface="Arial" charset="0"/>
              </a:rPr>
              <a:t>What if there are no ready threads?</a:t>
            </a:r>
          </a:p>
          <a:p>
            <a:pPr defTabSz="914400" eaLnBrk="1" hangingPunct="1"/>
            <a:r>
              <a:rPr lang="en-US" sz="2000" dirty="0">
                <a:solidFill>
                  <a:srgbClr val="003367"/>
                </a:solidFill>
                <a:cs typeface="Arial" charset="0"/>
              </a:rPr>
              <a:t>How does a thread terminate?</a:t>
            </a:r>
          </a:p>
          <a:p>
            <a:pPr defTabSz="914400" eaLnBrk="1" hangingPunct="1"/>
            <a:r>
              <a:rPr lang="en-US" sz="2000" dirty="0">
                <a:solidFill>
                  <a:srgbClr val="003367"/>
                </a:solidFill>
                <a:cs typeface="Arial" charset="0"/>
              </a:rPr>
              <a:t>How does the first thread start?</a:t>
            </a:r>
          </a:p>
          <a:p>
            <a:pPr defTabSz="914400" eaLnBrk="1" hangingPunct="1"/>
            <a:r>
              <a:rPr lang="en-US" sz="2000" dirty="0">
                <a:solidFill>
                  <a:srgbClr val="003367"/>
                </a:solidFill>
                <a:cs typeface="Arial" charset="0"/>
              </a:rPr>
              <a:t>Synchronization details vary.</a:t>
            </a:r>
          </a:p>
        </p:txBody>
      </p:sp>
    </p:spTree>
    <p:extLst>
      <p:ext uri="{BB962C8B-B14F-4D97-AF65-F5344CB8AC3E}">
        <p14:creationId xmlns:p14="http://schemas.microsoft.com/office/powerpoint/2010/main" val="313022344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cores do</a:t>
            </a:r>
          </a:p>
        </p:txBody>
      </p:sp>
      <p:grpSp>
        <p:nvGrpSpPr>
          <p:cNvPr id="3" name="Group 5"/>
          <p:cNvGrpSpPr>
            <a:grpSpLocks/>
          </p:cNvGrpSpPr>
          <p:nvPr/>
        </p:nvGrpSpPr>
        <p:grpSpPr bwMode="auto">
          <a:xfrm>
            <a:off x="3782737" y="3368675"/>
            <a:ext cx="355600" cy="347663"/>
            <a:chOff x="4269" y="2781"/>
            <a:chExt cx="576" cy="576"/>
          </a:xfrm>
        </p:grpSpPr>
        <p:sp>
          <p:nvSpPr>
            <p:cNvPr id="4" name="Oval 6"/>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5" name="AutoShape 7"/>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grpSp>
      <p:sp>
        <p:nvSpPr>
          <p:cNvPr id="6" name="AutoShape 8"/>
          <p:cNvSpPr>
            <a:spLocks noChangeArrowheads="1"/>
          </p:cNvSpPr>
          <p:nvPr/>
        </p:nvSpPr>
        <p:spPr bwMode="auto">
          <a:xfrm rot="13139611">
            <a:off x="3798612" y="3414713"/>
            <a:ext cx="42863"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nvGrpSpPr>
          <p:cNvPr id="7" name="Group 4"/>
          <p:cNvGrpSpPr>
            <a:grpSpLocks/>
          </p:cNvGrpSpPr>
          <p:nvPr/>
        </p:nvGrpSpPr>
        <p:grpSpPr bwMode="auto">
          <a:xfrm>
            <a:off x="4301850" y="3375025"/>
            <a:ext cx="355600" cy="347663"/>
            <a:chOff x="5799138" y="3614737"/>
            <a:chExt cx="355600" cy="347663"/>
          </a:xfrm>
        </p:grpSpPr>
        <p:sp>
          <p:nvSpPr>
            <p:cNvPr id="8" name="Oval 10"/>
            <p:cNvSpPr>
              <a:spLocks noChangeArrowheads="1"/>
            </p:cNvSpPr>
            <p:nvPr/>
          </p:nvSpPr>
          <p:spPr bwMode="auto">
            <a:xfrm>
              <a:off x="5799138" y="3614737"/>
              <a:ext cx="355600" cy="347663"/>
            </a:xfrm>
            <a:prstGeom prst="ellipse">
              <a:avLst/>
            </a:prstGeom>
            <a:solidFill>
              <a:srgbClr val="008000"/>
            </a:solidFill>
            <a:ln w="12700">
              <a:solidFill>
                <a:schemeClr val="tx1"/>
              </a:solidFill>
              <a:round/>
              <a:headEnd type="none" w="sm" len="sm"/>
              <a:tailEnd type="none" w="sm" len="sm"/>
            </a:ln>
          </p:spPr>
          <p:txBody>
            <a:bodyPr wrap="none" anchor="ctr"/>
            <a:lstStyle/>
            <a:p>
              <a:endParaRPr lang="en-US"/>
            </a:p>
          </p:txBody>
        </p:sp>
        <p:sp>
          <p:nvSpPr>
            <p:cNvPr id="9" name="AutoShape 11"/>
            <p:cNvSpPr>
              <a:spLocks noChangeArrowheads="1"/>
            </p:cNvSpPr>
            <p:nvPr/>
          </p:nvSpPr>
          <p:spPr bwMode="auto">
            <a:xfrm flipH="1">
              <a:off x="5922963" y="3692525"/>
              <a:ext cx="120650" cy="20161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0" name="AutoShape 12"/>
            <p:cNvSpPr>
              <a:spLocks noChangeArrowheads="1"/>
            </p:cNvSpPr>
            <p:nvPr/>
          </p:nvSpPr>
          <p:spPr bwMode="auto">
            <a:xfrm rot="-8460389">
              <a:off x="5815013" y="3660775"/>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sp>
        <p:nvSpPr>
          <p:cNvPr id="11" name="Oval 14"/>
          <p:cNvSpPr>
            <a:spLocks noChangeArrowheads="1"/>
          </p:cNvSpPr>
          <p:nvPr/>
        </p:nvSpPr>
        <p:spPr bwMode="auto">
          <a:xfrm>
            <a:off x="4851125" y="3376613"/>
            <a:ext cx="357187" cy="357187"/>
          </a:xfrm>
          <a:prstGeom prst="ellipse">
            <a:avLst/>
          </a:prstGeom>
          <a:solidFill>
            <a:schemeClr val="accent3"/>
          </a:solidFill>
          <a:ln w="12700">
            <a:solidFill>
              <a:schemeClr val="tx1"/>
            </a:solidFill>
            <a:round/>
            <a:headEnd type="none" w="sm" len="sm"/>
            <a:tailEnd type="none" w="sm" len="sm"/>
          </a:ln>
        </p:spPr>
        <p:txBody>
          <a:bodyPr wrap="none" anchor="ctr"/>
          <a:lstStyle/>
          <a:p>
            <a:pPr>
              <a:defRPr/>
            </a:pPr>
            <a:endParaRPr lang="en-US"/>
          </a:p>
        </p:txBody>
      </p:sp>
      <p:sp>
        <p:nvSpPr>
          <p:cNvPr id="12" name="AutoShape 15"/>
          <p:cNvSpPr>
            <a:spLocks noChangeArrowheads="1"/>
          </p:cNvSpPr>
          <p:nvPr/>
        </p:nvSpPr>
        <p:spPr bwMode="auto">
          <a:xfrm flipH="1">
            <a:off x="4976537" y="3454400"/>
            <a:ext cx="120650" cy="209550"/>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3" name="AutoShape 16"/>
          <p:cNvSpPr>
            <a:spLocks noChangeArrowheads="1"/>
          </p:cNvSpPr>
          <p:nvPr/>
        </p:nvSpPr>
        <p:spPr bwMode="auto">
          <a:xfrm rot="13139611">
            <a:off x="4867000" y="3424238"/>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14" name="Rectangle 74"/>
          <p:cNvSpPr>
            <a:spLocks noChangeArrowheads="1"/>
          </p:cNvSpPr>
          <p:nvPr/>
        </p:nvSpPr>
        <p:spPr bwMode="auto">
          <a:xfrm>
            <a:off x="3608112" y="3276600"/>
            <a:ext cx="1752600" cy="533400"/>
          </a:xfrm>
          <a:prstGeom prst="rect">
            <a:avLst/>
          </a:prstGeom>
          <a:noFill/>
          <a:ln w="9525">
            <a:solidFill>
              <a:schemeClr val="tx1"/>
            </a:solidFill>
            <a:prstDash val="sysDash"/>
            <a:round/>
            <a:headEnd/>
            <a:tailEnd/>
          </a:ln>
          <a:extLst>
            <a:ext uri="{909E8E84-426E-40dd-AFC4-6F175D3DCCD1}">
              <a14:hiddenFill xmlns="" xmlns:a14="http://schemas.microsoft.com/office/drawing/2010/main">
                <a:solidFill>
                  <a:srgbClr val="FFFFFF"/>
                </a:solidFill>
              </a14:hiddenFill>
            </a:ext>
          </a:extLst>
        </p:spPr>
        <p:txBody>
          <a:bodyPr/>
          <a:lstStyle/>
          <a:p>
            <a:pPr>
              <a:buClr>
                <a:srgbClr val="000000"/>
              </a:buClr>
              <a:buSzPct val="100000"/>
              <a:buFont typeface="Times New Roman" charset="0"/>
              <a:buNone/>
            </a:pPr>
            <a:endParaRPr lang="en-US" sz="1800">
              <a:cs typeface="Arial" charset="0"/>
            </a:endParaRPr>
          </a:p>
        </p:txBody>
      </p:sp>
      <p:sp>
        <p:nvSpPr>
          <p:cNvPr id="16" name="Rectangle 58"/>
          <p:cNvSpPr>
            <a:spLocks noChangeArrowheads="1"/>
          </p:cNvSpPr>
          <p:nvPr/>
        </p:nvSpPr>
        <p:spPr bwMode="auto">
          <a:xfrm>
            <a:off x="3684312" y="3810000"/>
            <a:ext cx="1725888"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p>
            <a:pPr algn="ctr" defTabSz="914400"/>
            <a:r>
              <a:rPr lang="en-US" sz="2000" b="1" dirty="0">
                <a:solidFill>
                  <a:srgbClr val="000000"/>
                </a:solidFill>
                <a:cs typeface="Arial" charset="0"/>
              </a:rPr>
              <a:t>ready queue</a:t>
            </a:r>
          </a:p>
          <a:p>
            <a:pPr algn="ctr" defTabSz="914400"/>
            <a:r>
              <a:rPr lang="en-US" sz="2000" b="1" dirty="0">
                <a:solidFill>
                  <a:srgbClr val="000000"/>
                </a:solidFill>
                <a:cs typeface="Arial" charset="0"/>
              </a:rPr>
              <a:t>(</a:t>
            </a:r>
            <a:r>
              <a:rPr lang="en-US" sz="2000" b="1" dirty="0" err="1">
                <a:solidFill>
                  <a:srgbClr val="000000"/>
                </a:solidFill>
                <a:cs typeface="Arial" charset="0"/>
              </a:rPr>
              <a:t>runqueue</a:t>
            </a:r>
            <a:r>
              <a:rPr lang="en-US" sz="2000" b="1" dirty="0">
                <a:solidFill>
                  <a:srgbClr val="000000"/>
                </a:solidFill>
                <a:cs typeface="Arial" charset="0"/>
              </a:rPr>
              <a:t>)</a:t>
            </a:r>
            <a:endParaRPr lang="en-US" b="1" dirty="0">
              <a:solidFill>
                <a:srgbClr val="000000"/>
              </a:solidFill>
              <a:cs typeface="Arial" charset="0"/>
            </a:endParaRPr>
          </a:p>
        </p:txBody>
      </p:sp>
      <p:sp>
        <p:nvSpPr>
          <p:cNvPr id="18" name="Rectangle 58"/>
          <p:cNvSpPr>
            <a:spLocks noChangeArrowheads="1"/>
          </p:cNvSpPr>
          <p:nvPr/>
        </p:nvSpPr>
        <p:spPr bwMode="auto">
          <a:xfrm>
            <a:off x="1752600" y="1903512"/>
            <a:ext cx="22860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p>
            <a:pPr defTabSz="914400"/>
            <a:r>
              <a:rPr lang="en-US" sz="2000" b="1" dirty="0">
                <a:solidFill>
                  <a:srgbClr val="000000"/>
                </a:solidFill>
                <a:cs typeface="Arial" charset="0"/>
              </a:rPr>
              <a:t>scheduler</a:t>
            </a:r>
          </a:p>
          <a:p>
            <a:pPr defTabSz="914400"/>
            <a:r>
              <a:rPr lang="en-US" sz="2000" b="1" dirty="0" err="1">
                <a:solidFill>
                  <a:srgbClr val="000000"/>
                </a:solidFill>
                <a:cs typeface="Arial" charset="0"/>
              </a:rPr>
              <a:t>getNextToRun</a:t>
            </a:r>
            <a:r>
              <a:rPr lang="en-US" sz="2000" b="1" dirty="0">
                <a:solidFill>
                  <a:srgbClr val="000000"/>
                </a:solidFill>
                <a:cs typeface="Arial" charset="0"/>
              </a:rPr>
              <a:t>()</a:t>
            </a:r>
            <a:endParaRPr lang="en-US" b="1" dirty="0">
              <a:solidFill>
                <a:srgbClr val="000000"/>
              </a:solidFill>
              <a:cs typeface="Arial" charset="0"/>
            </a:endParaRPr>
          </a:p>
        </p:txBody>
      </p:sp>
      <p:sp>
        <p:nvSpPr>
          <p:cNvPr id="19" name="Line 40"/>
          <p:cNvSpPr>
            <a:spLocks noChangeShapeType="1"/>
          </p:cNvSpPr>
          <p:nvPr/>
        </p:nvSpPr>
        <p:spPr bwMode="auto">
          <a:xfrm rot="16200000" flipH="1">
            <a:off x="838200" y="4038600"/>
            <a:ext cx="259080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21" name="Line 40"/>
          <p:cNvSpPr>
            <a:spLocks noChangeShapeType="1"/>
          </p:cNvSpPr>
          <p:nvPr/>
        </p:nvSpPr>
        <p:spPr bwMode="auto">
          <a:xfrm rot="16200000" flipH="1">
            <a:off x="4533900" y="1409700"/>
            <a:ext cx="0" cy="16002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24" name="Rectangle 58"/>
          <p:cNvSpPr>
            <a:spLocks noChangeArrowheads="1"/>
          </p:cNvSpPr>
          <p:nvPr/>
        </p:nvSpPr>
        <p:spPr bwMode="auto">
          <a:xfrm>
            <a:off x="3810000" y="2209800"/>
            <a:ext cx="1524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p>
            <a:pPr algn="ctr" defTabSz="914400"/>
            <a:r>
              <a:rPr lang="en-US" sz="2000" b="1" dirty="0">
                <a:solidFill>
                  <a:srgbClr val="000000"/>
                </a:solidFill>
                <a:cs typeface="Arial" charset="0"/>
              </a:rPr>
              <a:t>nothing?</a:t>
            </a:r>
            <a:endParaRPr lang="en-US" b="1" dirty="0">
              <a:solidFill>
                <a:srgbClr val="000000"/>
              </a:solidFill>
              <a:cs typeface="Arial" charset="0"/>
            </a:endParaRPr>
          </a:p>
        </p:txBody>
      </p:sp>
      <p:sp>
        <p:nvSpPr>
          <p:cNvPr id="25" name="Rectangle 58"/>
          <p:cNvSpPr>
            <a:spLocks noChangeArrowheads="1"/>
          </p:cNvSpPr>
          <p:nvPr/>
        </p:nvSpPr>
        <p:spPr bwMode="auto">
          <a:xfrm>
            <a:off x="5181600" y="1982688"/>
            <a:ext cx="13716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p>
            <a:pPr algn="ctr" defTabSz="914400"/>
            <a:r>
              <a:rPr lang="en-US" sz="2000" b="1" dirty="0">
                <a:solidFill>
                  <a:srgbClr val="000000"/>
                </a:solidFill>
                <a:cs typeface="Arial" charset="0"/>
              </a:rPr>
              <a:t>pause</a:t>
            </a:r>
            <a:endParaRPr lang="en-US" b="1" dirty="0">
              <a:solidFill>
                <a:srgbClr val="000000"/>
              </a:solidFill>
              <a:cs typeface="Arial" charset="0"/>
            </a:endParaRPr>
          </a:p>
        </p:txBody>
      </p:sp>
      <p:sp>
        <p:nvSpPr>
          <p:cNvPr id="26" name="Rectangle 58"/>
          <p:cNvSpPr>
            <a:spLocks noChangeArrowheads="1"/>
          </p:cNvSpPr>
          <p:nvPr/>
        </p:nvSpPr>
        <p:spPr bwMode="auto">
          <a:xfrm>
            <a:off x="1447800" y="3940314"/>
            <a:ext cx="1371600" cy="707886"/>
          </a:xfrm>
          <a:prstGeom prst="rect">
            <a:avLst/>
          </a:prstGeom>
          <a:solidFill>
            <a:srgbClr val="FFFFFF"/>
          </a:solidFill>
          <a:ln>
            <a:noFill/>
          </a:ln>
        </p:spPr>
        <p:txBody>
          <a:bodyPr wrap="square" anchor="ctr">
            <a:spAutoFit/>
          </a:bodyPr>
          <a:lstStyle/>
          <a:p>
            <a:pPr algn="ctr" defTabSz="914400"/>
            <a:r>
              <a:rPr lang="en-US" sz="2000" b="1" dirty="0">
                <a:solidFill>
                  <a:srgbClr val="000000"/>
                </a:solidFill>
                <a:cs typeface="Arial" charset="0"/>
              </a:rPr>
              <a:t>got thread</a:t>
            </a:r>
            <a:endParaRPr lang="en-US" b="1" dirty="0">
              <a:solidFill>
                <a:srgbClr val="000000"/>
              </a:solidFill>
              <a:cs typeface="Arial" charset="0"/>
            </a:endParaRPr>
          </a:p>
        </p:txBody>
      </p:sp>
      <p:sp>
        <p:nvSpPr>
          <p:cNvPr id="27" name="Line 40"/>
          <p:cNvSpPr>
            <a:spLocks noChangeShapeType="1"/>
          </p:cNvSpPr>
          <p:nvPr/>
        </p:nvSpPr>
        <p:spPr bwMode="auto">
          <a:xfrm rot="16200000" flipH="1">
            <a:off x="3238500" y="4305300"/>
            <a:ext cx="0" cy="22098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grpSp>
        <p:nvGrpSpPr>
          <p:cNvPr id="32" name="Group 4"/>
          <p:cNvGrpSpPr>
            <a:grpSpLocks/>
          </p:cNvGrpSpPr>
          <p:nvPr/>
        </p:nvGrpSpPr>
        <p:grpSpPr bwMode="auto">
          <a:xfrm>
            <a:off x="4419600" y="5181600"/>
            <a:ext cx="601662" cy="588233"/>
            <a:chOff x="5799138" y="3614737"/>
            <a:chExt cx="355600" cy="347663"/>
          </a:xfrm>
        </p:grpSpPr>
        <p:sp>
          <p:nvSpPr>
            <p:cNvPr id="33" name="Oval 10"/>
            <p:cNvSpPr>
              <a:spLocks noChangeArrowheads="1"/>
            </p:cNvSpPr>
            <p:nvPr/>
          </p:nvSpPr>
          <p:spPr bwMode="auto">
            <a:xfrm>
              <a:off x="5799138" y="3614737"/>
              <a:ext cx="355600" cy="347663"/>
            </a:xfrm>
            <a:prstGeom prst="ellipse">
              <a:avLst/>
            </a:prstGeom>
            <a:solidFill>
              <a:srgbClr val="008000"/>
            </a:solidFill>
            <a:ln w="12700">
              <a:solidFill>
                <a:schemeClr val="tx1"/>
              </a:solidFill>
              <a:round/>
              <a:headEnd type="none" w="sm" len="sm"/>
              <a:tailEnd type="none" w="sm" len="sm"/>
            </a:ln>
          </p:spPr>
          <p:txBody>
            <a:bodyPr wrap="none" anchor="ctr"/>
            <a:lstStyle/>
            <a:p>
              <a:endParaRPr lang="en-US"/>
            </a:p>
          </p:txBody>
        </p:sp>
        <p:sp>
          <p:nvSpPr>
            <p:cNvPr id="34" name="AutoShape 11"/>
            <p:cNvSpPr>
              <a:spLocks noChangeArrowheads="1"/>
            </p:cNvSpPr>
            <p:nvPr/>
          </p:nvSpPr>
          <p:spPr bwMode="auto">
            <a:xfrm flipH="1">
              <a:off x="5922963" y="3692525"/>
              <a:ext cx="120650" cy="20161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35" name="AutoShape 12"/>
            <p:cNvSpPr>
              <a:spLocks noChangeArrowheads="1"/>
            </p:cNvSpPr>
            <p:nvPr/>
          </p:nvSpPr>
          <p:spPr bwMode="auto">
            <a:xfrm rot="-8460389">
              <a:off x="5815013" y="3660775"/>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sp>
        <p:nvSpPr>
          <p:cNvPr id="37" name="Line 40"/>
          <p:cNvSpPr>
            <a:spLocks noChangeShapeType="1"/>
          </p:cNvSpPr>
          <p:nvPr/>
        </p:nvSpPr>
        <p:spPr bwMode="auto">
          <a:xfrm rot="16200000" flipH="1">
            <a:off x="6286500" y="4229101"/>
            <a:ext cx="0" cy="23622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38" name="Line 40"/>
          <p:cNvSpPr>
            <a:spLocks noChangeShapeType="1"/>
          </p:cNvSpPr>
          <p:nvPr/>
        </p:nvSpPr>
        <p:spPr bwMode="auto">
          <a:xfrm rot="5400000" flipH="1" flipV="1">
            <a:off x="5981700" y="3924300"/>
            <a:ext cx="297180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39" name="Rectangle 58"/>
          <p:cNvSpPr>
            <a:spLocks noChangeArrowheads="1"/>
          </p:cNvSpPr>
          <p:nvPr/>
        </p:nvSpPr>
        <p:spPr bwMode="auto">
          <a:xfrm>
            <a:off x="6781800" y="2971800"/>
            <a:ext cx="1371600" cy="707886"/>
          </a:xfrm>
          <a:prstGeom prst="rect">
            <a:avLst/>
          </a:prstGeom>
          <a:solidFill>
            <a:srgbClr val="FFFFFF"/>
          </a:solidFill>
          <a:ln>
            <a:noFill/>
          </a:ln>
        </p:spPr>
        <p:txBody>
          <a:bodyPr wrap="square" anchor="ctr">
            <a:spAutoFit/>
          </a:bodyPr>
          <a:lstStyle/>
          <a:p>
            <a:pPr algn="ctr" defTabSz="914400"/>
            <a:r>
              <a:rPr lang="en-US" sz="2000" b="1" dirty="0">
                <a:solidFill>
                  <a:srgbClr val="000000"/>
                </a:solidFill>
                <a:cs typeface="Arial" charset="0"/>
              </a:rPr>
              <a:t>sleep</a:t>
            </a:r>
          </a:p>
          <a:p>
            <a:pPr algn="ctr" defTabSz="914400"/>
            <a:r>
              <a:rPr lang="en-US" sz="2000" b="1" dirty="0">
                <a:solidFill>
                  <a:srgbClr val="000000"/>
                </a:solidFill>
                <a:cs typeface="Arial" charset="0"/>
              </a:rPr>
              <a:t>exit</a:t>
            </a:r>
          </a:p>
        </p:txBody>
      </p:sp>
      <p:sp>
        <p:nvSpPr>
          <p:cNvPr id="40" name="Line 40"/>
          <p:cNvSpPr>
            <a:spLocks noChangeShapeType="1"/>
          </p:cNvSpPr>
          <p:nvPr/>
        </p:nvSpPr>
        <p:spPr bwMode="auto">
          <a:xfrm rot="16200000" flipH="1">
            <a:off x="6705600" y="1828800"/>
            <a:ext cx="0" cy="7620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41" name="Rectangle 58"/>
          <p:cNvSpPr>
            <a:spLocks noChangeArrowheads="1"/>
          </p:cNvSpPr>
          <p:nvPr/>
        </p:nvSpPr>
        <p:spPr bwMode="auto">
          <a:xfrm>
            <a:off x="6781800" y="1981200"/>
            <a:ext cx="13716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p>
            <a:pPr algn="ctr" defTabSz="914400"/>
            <a:r>
              <a:rPr lang="en-US" sz="2000" b="1" dirty="0">
                <a:solidFill>
                  <a:srgbClr val="000000"/>
                </a:solidFill>
                <a:cs typeface="Arial" charset="0"/>
              </a:rPr>
              <a:t>idle</a:t>
            </a:r>
            <a:endParaRPr lang="en-US" b="1" dirty="0">
              <a:solidFill>
                <a:srgbClr val="000000"/>
              </a:solidFill>
              <a:cs typeface="Arial" charset="0"/>
            </a:endParaRPr>
          </a:p>
        </p:txBody>
      </p:sp>
      <p:sp>
        <p:nvSpPr>
          <p:cNvPr id="42" name="Line 40"/>
          <p:cNvSpPr>
            <a:spLocks noChangeShapeType="1"/>
          </p:cNvSpPr>
          <p:nvPr/>
        </p:nvSpPr>
        <p:spPr bwMode="auto">
          <a:xfrm rot="5400000" flipH="1" flipV="1">
            <a:off x="5219700" y="3924300"/>
            <a:ext cx="297180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43" name="Rectangle 58"/>
          <p:cNvSpPr>
            <a:spLocks noChangeArrowheads="1"/>
          </p:cNvSpPr>
          <p:nvPr/>
        </p:nvSpPr>
        <p:spPr bwMode="auto">
          <a:xfrm>
            <a:off x="6019800" y="3884712"/>
            <a:ext cx="1371600" cy="1015663"/>
          </a:xfrm>
          <a:prstGeom prst="rect">
            <a:avLst/>
          </a:prstGeom>
          <a:solidFill>
            <a:srgbClr val="FFFFFF"/>
          </a:solidFill>
          <a:ln>
            <a:noFill/>
          </a:ln>
        </p:spPr>
        <p:txBody>
          <a:bodyPr wrap="square" anchor="ctr">
            <a:spAutoFit/>
          </a:bodyPr>
          <a:lstStyle/>
          <a:p>
            <a:pPr algn="ctr" defTabSz="914400"/>
            <a:r>
              <a:rPr lang="en-US" sz="2000" b="1" dirty="0">
                <a:solidFill>
                  <a:srgbClr val="000000"/>
                </a:solidFill>
                <a:cs typeface="Arial" charset="0"/>
              </a:rPr>
              <a:t>timer</a:t>
            </a:r>
          </a:p>
          <a:p>
            <a:pPr algn="ctr" defTabSz="914400"/>
            <a:r>
              <a:rPr lang="en-US" sz="2000" b="1" dirty="0">
                <a:solidFill>
                  <a:srgbClr val="000000"/>
                </a:solidFill>
                <a:cs typeface="Arial" charset="0"/>
              </a:rPr>
              <a:t>quantum expired</a:t>
            </a:r>
          </a:p>
        </p:txBody>
      </p:sp>
      <p:sp>
        <p:nvSpPr>
          <p:cNvPr id="44" name="Rectangle 58"/>
          <p:cNvSpPr>
            <a:spLocks noChangeArrowheads="1"/>
          </p:cNvSpPr>
          <p:nvPr/>
        </p:nvSpPr>
        <p:spPr bwMode="auto">
          <a:xfrm>
            <a:off x="3810000" y="5867400"/>
            <a:ext cx="1905000" cy="400110"/>
          </a:xfrm>
          <a:prstGeom prst="rect">
            <a:avLst/>
          </a:prstGeom>
          <a:solidFill>
            <a:srgbClr val="FFFFFF"/>
          </a:solidFill>
          <a:ln>
            <a:noFill/>
          </a:ln>
        </p:spPr>
        <p:txBody>
          <a:bodyPr wrap="square" anchor="ctr">
            <a:spAutoFit/>
          </a:bodyPr>
          <a:lstStyle/>
          <a:p>
            <a:pPr algn="ctr" defTabSz="914400"/>
            <a:r>
              <a:rPr lang="en-US" sz="2000" b="1" dirty="0">
                <a:solidFill>
                  <a:srgbClr val="000000"/>
                </a:solidFill>
                <a:cs typeface="Arial" charset="0"/>
              </a:rPr>
              <a:t>run thread</a:t>
            </a:r>
            <a:endParaRPr lang="en-US" b="1" dirty="0">
              <a:solidFill>
                <a:srgbClr val="000000"/>
              </a:solidFill>
              <a:cs typeface="Arial" charset="0"/>
            </a:endParaRPr>
          </a:p>
        </p:txBody>
      </p:sp>
      <p:sp>
        <p:nvSpPr>
          <p:cNvPr id="45" name="AutoShape 16"/>
          <p:cNvSpPr>
            <a:spLocks noChangeArrowheads="1"/>
          </p:cNvSpPr>
          <p:nvPr/>
        </p:nvSpPr>
        <p:spPr bwMode="auto">
          <a:xfrm rot="5400000">
            <a:off x="3365935" y="5169336"/>
            <a:ext cx="279399" cy="456331"/>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wrap="square" anchor="ctr">
            <a:spAutoFit/>
          </a:bodyPr>
          <a:lstStyle/>
          <a:p>
            <a:pPr defTabSz="914400"/>
            <a:endParaRPr lang="en-US" sz="1800">
              <a:solidFill>
                <a:srgbClr val="000000"/>
              </a:solidFill>
            </a:endParaRPr>
          </a:p>
        </p:txBody>
      </p:sp>
      <p:sp>
        <p:nvSpPr>
          <p:cNvPr id="46" name="Rectangle 58"/>
          <p:cNvSpPr>
            <a:spLocks noChangeArrowheads="1"/>
          </p:cNvSpPr>
          <p:nvPr/>
        </p:nvSpPr>
        <p:spPr bwMode="auto">
          <a:xfrm>
            <a:off x="2590800" y="5562600"/>
            <a:ext cx="1905000" cy="400110"/>
          </a:xfrm>
          <a:prstGeom prst="rect">
            <a:avLst/>
          </a:prstGeom>
          <a:noFill/>
          <a:ln>
            <a:noFill/>
          </a:ln>
        </p:spPr>
        <p:txBody>
          <a:bodyPr wrap="square" anchor="ctr">
            <a:spAutoFit/>
          </a:bodyPr>
          <a:lstStyle/>
          <a:p>
            <a:pPr algn="ctr" defTabSz="914400"/>
            <a:r>
              <a:rPr lang="en-US" sz="2000" b="1" dirty="0">
                <a:solidFill>
                  <a:srgbClr val="000000"/>
                </a:solidFill>
                <a:cs typeface="Arial" charset="0"/>
              </a:rPr>
              <a:t>switch in</a:t>
            </a:r>
            <a:endParaRPr lang="en-US" b="1" dirty="0">
              <a:solidFill>
                <a:srgbClr val="000000"/>
              </a:solidFill>
              <a:cs typeface="Arial" charset="0"/>
            </a:endParaRPr>
          </a:p>
        </p:txBody>
      </p:sp>
      <p:sp>
        <p:nvSpPr>
          <p:cNvPr id="47" name="AutoShape 16"/>
          <p:cNvSpPr>
            <a:spLocks noChangeArrowheads="1"/>
          </p:cNvSpPr>
          <p:nvPr/>
        </p:nvSpPr>
        <p:spPr bwMode="auto">
          <a:xfrm rot="5400000">
            <a:off x="5804335" y="5169334"/>
            <a:ext cx="279399" cy="456331"/>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wrap="square" anchor="ctr">
            <a:spAutoFit/>
          </a:bodyPr>
          <a:lstStyle/>
          <a:p>
            <a:pPr defTabSz="914400"/>
            <a:endParaRPr lang="en-US" sz="1800">
              <a:solidFill>
                <a:srgbClr val="000000"/>
              </a:solidFill>
            </a:endParaRPr>
          </a:p>
        </p:txBody>
      </p:sp>
      <p:sp>
        <p:nvSpPr>
          <p:cNvPr id="48" name="Rectangle 58"/>
          <p:cNvSpPr>
            <a:spLocks noChangeArrowheads="1"/>
          </p:cNvSpPr>
          <p:nvPr/>
        </p:nvSpPr>
        <p:spPr bwMode="auto">
          <a:xfrm>
            <a:off x="5029200" y="5562598"/>
            <a:ext cx="1905000" cy="400110"/>
          </a:xfrm>
          <a:prstGeom prst="rect">
            <a:avLst/>
          </a:prstGeom>
          <a:noFill/>
          <a:ln>
            <a:noFill/>
          </a:ln>
        </p:spPr>
        <p:txBody>
          <a:bodyPr wrap="square" anchor="ctr">
            <a:spAutoFit/>
          </a:bodyPr>
          <a:lstStyle/>
          <a:p>
            <a:pPr algn="ctr" defTabSz="914400"/>
            <a:r>
              <a:rPr lang="en-US" sz="2000" b="1" dirty="0">
                <a:solidFill>
                  <a:srgbClr val="000000"/>
                </a:solidFill>
                <a:cs typeface="Arial" charset="0"/>
              </a:rPr>
              <a:t>switch out</a:t>
            </a:r>
            <a:endParaRPr lang="en-US" b="1" dirty="0">
              <a:solidFill>
                <a:srgbClr val="000000"/>
              </a:solidFill>
              <a:cs typeface="Arial" charset="0"/>
            </a:endParaRPr>
          </a:p>
        </p:txBody>
      </p:sp>
      <p:sp>
        <p:nvSpPr>
          <p:cNvPr id="49" name="Line 40"/>
          <p:cNvSpPr>
            <a:spLocks noChangeShapeType="1"/>
          </p:cNvSpPr>
          <p:nvPr/>
        </p:nvSpPr>
        <p:spPr bwMode="auto">
          <a:xfrm rot="5400000">
            <a:off x="4800600" y="-990600"/>
            <a:ext cx="0" cy="53340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50" name="Line 40"/>
          <p:cNvSpPr>
            <a:spLocks noChangeShapeType="1"/>
          </p:cNvSpPr>
          <p:nvPr/>
        </p:nvSpPr>
        <p:spPr bwMode="auto">
          <a:xfrm rot="5400000" flipH="1" flipV="1">
            <a:off x="7315200" y="1828800"/>
            <a:ext cx="30480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51" name="Line 40"/>
          <p:cNvSpPr>
            <a:spLocks noChangeShapeType="1"/>
          </p:cNvSpPr>
          <p:nvPr/>
        </p:nvSpPr>
        <p:spPr bwMode="auto">
          <a:xfrm rot="16200000" flipH="1">
            <a:off x="1981200" y="1828800"/>
            <a:ext cx="30480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52" name="Rectangle 58"/>
          <p:cNvSpPr>
            <a:spLocks noChangeArrowheads="1"/>
          </p:cNvSpPr>
          <p:nvPr/>
        </p:nvSpPr>
        <p:spPr bwMode="auto">
          <a:xfrm>
            <a:off x="4114800" y="1447800"/>
            <a:ext cx="1371600" cy="400110"/>
          </a:xfrm>
          <a:prstGeom prst="rect">
            <a:avLst/>
          </a:prstGeom>
          <a:solidFill>
            <a:srgbClr val="FFFFFF"/>
          </a:solidFill>
          <a:ln>
            <a:noFill/>
          </a:ln>
        </p:spPr>
        <p:txBody>
          <a:bodyPr wrap="square" anchor="ctr">
            <a:spAutoFit/>
          </a:bodyPr>
          <a:lstStyle/>
          <a:p>
            <a:pPr algn="ctr" defTabSz="914400"/>
            <a:r>
              <a:rPr lang="en-US" sz="2000" b="1" dirty="0">
                <a:solidFill>
                  <a:srgbClr val="000000"/>
                </a:solidFill>
                <a:cs typeface="Arial" charset="0"/>
              </a:rPr>
              <a:t>Idle loop</a:t>
            </a:r>
            <a:endParaRPr lang="en-US" b="1" dirty="0">
              <a:solidFill>
                <a:srgbClr val="000000"/>
              </a:solidFill>
              <a:cs typeface="Arial" charset="0"/>
            </a:endParaRPr>
          </a:p>
        </p:txBody>
      </p:sp>
      <p:sp>
        <p:nvSpPr>
          <p:cNvPr id="53" name="Line 40"/>
          <p:cNvSpPr>
            <a:spLocks noChangeShapeType="1"/>
          </p:cNvSpPr>
          <p:nvPr/>
        </p:nvSpPr>
        <p:spPr bwMode="auto">
          <a:xfrm rot="5400000">
            <a:off x="2857500" y="2857500"/>
            <a:ext cx="0" cy="1447800"/>
          </a:xfrm>
          <a:prstGeom prst="line">
            <a:avLst/>
          </a:prstGeom>
          <a:noFill/>
          <a:ln w="38100" cmpd="sng">
            <a:solidFill>
              <a:schemeClr val="tx2">
                <a:lumMod val="50000"/>
              </a:schemeClr>
            </a:solidFill>
            <a:prstDash val="solid"/>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54" name="Line 40"/>
          <p:cNvSpPr>
            <a:spLocks noChangeShapeType="1"/>
          </p:cNvSpPr>
          <p:nvPr/>
        </p:nvSpPr>
        <p:spPr bwMode="auto">
          <a:xfrm rot="5400000">
            <a:off x="6057900" y="2933700"/>
            <a:ext cx="0" cy="1295400"/>
          </a:xfrm>
          <a:prstGeom prst="line">
            <a:avLst/>
          </a:prstGeom>
          <a:noFill/>
          <a:ln w="38100" cmpd="sng">
            <a:solidFill>
              <a:schemeClr val="tx2">
                <a:lumMod val="50000"/>
              </a:schemeClr>
            </a:solidFill>
            <a:prstDash val="solid"/>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55" name="Rectangle 58"/>
          <p:cNvSpPr>
            <a:spLocks noChangeArrowheads="1"/>
          </p:cNvSpPr>
          <p:nvPr/>
        </p:nvSpPr>
        <p:spPr bwMode="auto">
          <a:xfrm>
            <a:off x="2438400" y="2858869"/>
            <a:ext cx="990600" cy="646331"/>
          </a:xfrm>
          <a:prstGeom prst="rect">
            <a:avLst/>
          </a:prstGeom>
          <a:solidFill>
            <a:srgbClr val="FFFFFF"/>
          </a:solidFill>
          <a:ln>
            <a:noFill/>
          </a:ln>
        </p:spPr>
        <p:txBody>
          <a:bodyPr wrap="square" anchor="ctr">
            <a:spAutoFit/>
          </a:bodyPr>
          <a:lstStyle/>
          <a:p>
            <a:pPr algn="ctr" defTabSz="914400"/>
            <a:r>
              <a:rPr lang="en-US" sz="1800" dirty="0">
                <a:solidFill>
                  <a:srgbClr val="000000"/>
                </a:solidFill>
                <a:cs typeface="Arial" charset="0"/>
              </a:rPr>
              <a:t>get thread</a:t>
            </a:r>
            <a:endParaRPr lang="en-US" sz="2000" dirty="0">
              <a:solidFill>
                <a:srgbClr val="000000"/>
              </a:solidFill>
              <a:cs typeface="Arial" charset="0"/>
            </a:endParaRPr>
          </a:p>
        </p:txBody>
      </p:sp>
      <p:sp>
        <p:nvSpPr>
          <p:cNvPr id="58" name="Rectangle 58"/>
          <p:cNvSpPr>
            <a:spLocks noChangeArrowheads="1"/>
          </p:cNvSpPr>
          <p:nvPr/>
        </p:nvSpPr>
        <p:spPr bwMode="auto">
          <a:xfrm>
            <a:off x="5562600" y="2858869"/>
            <a:ext cx="990600" cy="646331"/>
          </a:xfrm>
          <a:prstGeom prst="rect">
            <a:avLst/>
          </a:prstGeom>
          <a:solidFill>
            <a:srgbClr val="FFFFFF"/>
          </a:solidFill>
          <a:ln>
            <a:noFill/>
          </a:ln>
        </p:spPr>
        <p:txBody>
          <a:bodyPr wrap="square" anchor="ctr">
            <a:spAutoFit/>
          </a:bodyPr>
          <a:lstStyle/>
          <a:p>
            <a:pPr algn="ctr" defTabSz="914400"/>
            <a:r>
              <a:rPr lang="en-US" sz="1800" dirty="0">
                <a:solidFill>
                  <a:srgbClr val="000000"/>
                </a:solidFill>
                <a:cs typeface="Arial" charset="0"/>
              </a:rPr>
              <a:t>put thread</a:t>
            </a:r>
            <a:endParaRPr lang="en-US" sz="2000" dirty="0">
              <a:solidFill>
                <a:srgbClr val="000000"/>
              </a:solidFill>
              <a:cs typeface="Arial" charset="0"/>
            </a:endParaRPr>
          </a:p>
        </p:txBody>
      </p:sp>
      <p:sp>
        <p:nvSpPr>
          <p:cNvPr id="59" name="AutoShape 4"/>
          <p:cNvSpPr>
            <a:spLocks noChangeArrowheads="1"/>
          </p:cNvSpPr>
          <p:nvPr/>
        </p:nvSpPr>
        <p:spPr bwMode="auto">
          <a:xfrm>
            <a:off x="5029200" y="5257800"/>
            <a:ext cx="340177" cy="381000"/>
          </a:xfrm>
          <a:prstGeom prst="irregularSeal1">
            <a:avLst/>
          </a:prstGeom>
          <a:solidFill>
            <a:srgbClr val="FFFF00"/>
          </a:solidFill>
          <a:ln w="12700">
            <a:solidFill>
              <a:srgbClr val="333399"/>
            </a:solidFill>
            <a:miter lim="800000"/>
            <a:headEnd type="none" w="sm" len="sm"/>
            <a:tailEnd type="none" w="sm" len="sm"/>
          </a:ln>
        </p:spPr>
        <p:txBody>
          <a:bodyPr anchor="ctr"/>
          <a:lstStyle/>
          <a:p>
            <a:pPr algn="ctr"/>
            <a:endParaRPr lang="en-US" sz="1400">
              <a:solidFill>
                <a:srgbClr val="37305A"/>
              </a:solidFill>
            </a:endParaRPr>
          </a:p>
        </p:txBody>
      </p:sp>
      <p:sp>
        <p:nvSpPr>
          <p:cNvPr id="60" name="AutoShape 16"/>
          <p:cNvSpPr>
            <a:spLocks noChangeArrowheads="1"/>
          </p:cNvSpPr>
          <p:nvPr/>
        </p:nvSpPr>
        <p:spPr bwMode="auto">
          <a:xfrm rot="5400000">
            <a:off x="1688666" y="1435534"/>
            <a:ext cx="279399" cy="456331"/>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wrap="square" anchor="ctr">
            <a:spAutoFit/>
          </a:bodyPr>
          <a:lstStyle/>
          <a:p>
            <a:pPr defTabSz="914400"/>
            <a:endParaRPr lang="en-US" sz="1800">
              <a:solidFill>
                <a:srgbClr val="000000"/>
              </a:solidFill>
            </a:endParaRPr>
          </a:p>
        </p:txBody>
      </p:sp>
    </p:spTree>
    <p:extLst>
      <p:ext uri="{BB962C8B-B14F-4D97-AF65-F5344CB8AC3E}">
        <p14:creationId xmlns:p14="http://schemas.microsoft.com/office/powerpoint/2010/main" val="96149668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out</a:t>
            </a:r>
          </a:p>
        </p:txBody>
      </p:sp>
      <p:sp>
        <p:nvSpPr>
          <p:cNvPr id="15" name="Content Placeholder 14"/>
          <p:cNvSpPr>
            <a:spLocks noGrp="1"/>
          </p:cNvSpPr>
          <p:nvPr>
            <p:ph idx="1"/>
          </p:nvPr>
        </p:nvSpPr>
        <p:spPr/>
        <p:txBody>
          <a:bodyPr/>
          <a:lstStyle/>
          <a:p>
            <a:r>
              <a:rPr lang="en-US" dirty="0"/>
              <a:t>What causes a core to switch out of the current thread?</a:t>
            </a:r>
          </a:p>
          <a:p>
            <a:pPr lvl="1"/>
            <a:r>
              <a:rPr lang="en-US" dirty="0" err="1"/>
              <a:t>Fault+sleep</a:t>
            </a:r>
            <a:r>
              <a:rPr lang="en-US" dirty="0"/>
              <a:t> or </a:t>
            </a:r>
            <a:r>
              <a:rPr lang="en-US" dirty="0" err="1"/>
              <a:t>fault+kill</a:t>
            </a:r>
            <a:endParaRPr lang="en-US" dirty="0"/>
          </a:p>
          <a:p>
            <a:pPr lvl="1"/>
            <a:r>
              <a:rPr lang="en-US" dirty="0" err="1"/>
              <a:t>Trap+sleep</a:t>
            </a:r>
            <a:r>
              <a:rPr lang="en-US" dirty="0"/>
              <a:t> or </a:t>
            </a:r>
            <a:r>
              <a:rPr lang="en-US" dirty="0" err="1"/>
              <a:t>trap+exit</a:t>
            </a:r>
            <a:endParaRPr lang="en-US" dirty="0"/>
          </a:p>
          <a:p>
            <a:pPr lvl="1"/>
            <a:r>
              <a:rPr lang="en-US" dirty="0"/>
              <a:t>Timer interrupt: quantum expired</a:t>
            </a:r>
          </a:p>
          <a:p>
            <a:pPr lvl="1"/>
            <a:r>
              <a:rPr lang="en-US" dirty="0"/>
              <a:t>Higher-priority thread becomes ready</a:t>
            </a:r>
          </a:p>
          <a:p>
            <a:pPr lvl="1"/>
            <a:r>
              <a:rPr lang="en-US" dirty="0"/>
              <a:t>…?</a:t>
            </a:r>
          </a:p>
        </p:txBody>
      </p:sp>
      <p:sp>
        <p:nvSpPr>
          <p:cNvPr id="3" name="Line 40"/>
          <p:cNvSpPr>
            <a:spLocks noChangeShapeType="1"/>
          </p:cNvSpPr>
          <p:nvPr/>
        </p:nvSpPr>
        <p:spPr bwMode="auto">
          <a:xfrm rot="16200000" flipH="1">
            <a:off x="3009900" y="3390900"/>
            <a:ext cx="0" cy="22098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grpSp>
        <p:nvGrpSpPr>
          <p:cNvPr id="4" name="Group 4"/>
          <p:cNvGrpSpPr>
            <a:grpSpLocks/>
          </p:cNvGrpSpPr>
          <p:nvPr/>
        </p:nvGrpSpPr>
        <p:grpSpPr bwMode="auto">
          <a:xfrm>
            <a:off x="4191000" y="4267200"/>
            <a:ext cx="601662" cy="588233"/>
            <a:chOff x="5799138" y="3614737"/>
            <a:chExt cx="355600" cy="347663"/>
          </a:xfrm>
        </p:grpSpPr>
        <p:sp>
          <p:nvSpPr>
            <p:cNvPr id="5" name="Oval 10"/>
            <p:cNvSpPr>
              <a:spLocks noChangeArrowheads="1"/>
            </p:cNvSpPr>
            <p:nvPr/>
          </p:nvSpPr>
          <p:spPr bwMode="auto">
            <a:xfrm>
              <a:off x="5799138" y="3614737"/>
              <a:ext cx="355600" cy="347663"/>
            </a:xfrm>
            <a:prstGeom prst="ellipse">
              <a:avLst/>
            </a:prstGeom>
            <a:solidFill>
              <a:srgbClr val="008000"/>
            </a:solidFill>
            <a:ln w="12700">
              <a:solidFill>
                <a:schemeClr val="tx1"/>
              </a:solidFill>
              <a:round/>
              <a:headEnd type="none" w="sm" len="sm"/>
              <a:tailEnd type="none" w="sm" len="sm"/>
            </a:ln>
          </p:spPr>
          <p:txBody>
            <a:bodyPr wrap="none" anchor="ctr"/>
            <a:lstStyle/>
            <a:p>
              <a:endParaRPr lang="en-US"/>
            </a:p>
          </p:txBody>
        </p:sp>
        <p:sp>
          <p:nvSpPr>
            <p:cNvPr id="6" name="AutoShape 11"/>
            <p:cNvSpPr>
              <a:spLocks noChangeArrowheads="1"/>
            </p:cNvSpPr>
            <p:nvPr/>
          </p:nvSpPr>
          <p:spPr bwMode="auto">
            <a:xfrm flipH="1">
              <a:off x="5922963" y="3692525"/>
              <a:ext cx="120650" cy="20161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7" name="AutoShape 12"/>
            <p:cNvSpPr>
              <a:spLocks noChangeArrowheads="1"/>
            </p:cNvSpPr>
            <p:nvPr/>
          </p:nvSpPr>
          <p:spPr bwMode="auto">
            <a:xfrm rot="-8460389">
              <a:off x="5815013" y="3660775"/>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sp>
        <p:nvSpPr>
          <p:cNvPr id="8" name="Line 40"/>
          <p:cNvSpPr>
            <a:spLocks noChangeShapeType="1"/>
          </p:cNvSpPr>
          <p:nvPr/>
        </p:nvSpPr>
        <p:spPr bwMode="auto">
          <a:xfrm rot="16200000" flipH="1">
            <a:off x="6057900" y="3314701"/>
            <a:ext cx="0" cy="23622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9" name="Rectangle 58"/>
          <p:cNvSpPr>
            <a:spLocks noChangeArrowheads="1"/>
          </p:cNvSpPr>
          <p:nvPr/>
        </p:nvSpPr>
        <p:spPr bwMode="auto">
          <a:xfrm>
            <a:off x="3581400" y="4953000"/>
            <a:ext cx="1905000" cy="400110"/>
          </a:xfrm>
          <a:prstGeom prst="rect">
            <a:avLst/>
          </a:prstGeom>
          <a:solidFill>
            <a:srgbClr val="FFFFFF"/>
          </a:solidFill>
          <a:ln>
            <a:noFill/>
          </a:ln>
        </p:spPr>
        <p:txBody>
          <a:bodyPr wrap="square" anchor="ctr">
            <a:spAutoFit/>
          </a:bodyPr>
          <a:lstStyle/>
          <a:p>
            <a:pPr algn="ctr" defTabSz="914400"/>
            <a:r>
              <a:rPr lang="en-US" sz="2000" b="1" dirty="0">
                <a:solidFill>
                  <a:srgbClr val="000000"/>
                </a:solidFill>
                <a:cs typeface="Arial" charset="0"/>
              </a:rPr>
              <a:t>run thread</a:t>
            </a:r>
            <a:endParaRPr lang="en-US" b="1" dirty="0">
              <a:solidFill>
                <a:srgbClr val="000000"/>
              </a:solidFill>
              <a:cs typeface="Arial" charset="0"/>
            </a:endParaRPr>
          </a:p>
        </p:txBody>
      </p:sp>
      <p:sp>
        <p:nvSpPr>
          <p:cNvPr id="10" name="AutoShape 16"/>
          <p:cNvSpPr>
            <a:spLocks noChangeArrowheads="1"/>
          </p:cNvSpPr>
          <p:nvPr/>
        </p:nvSpPr>
        <p:spPr bwMode="auto">
          <a:xfrm rot="5400000">
            <a:off x="3137335" y="4254936"/>
            <a:ext cx="279399" cy="456331"/>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wrap="square" anchor="ctr">
            <a:spAutoFit/>
          </a:bodyPr>
          <a:lstStyle/>
          <a:p>
            <a:pPr defTabSz="914400"/>
            <a:endParaRPr lang="en-US" sz="1800">
              <a:solidFill>
                <a:srgbClr val="000000"/>
              </a:solidFill>
            </a:endParaRPr>
          </a:p>
        </p:txBody>
      </p:sp>
      <p:sp>
        <p:nvSpPr>
          <p:cNvPr id="11" name="Rectangle 58"/>
          <p:cNvSpPr>
            <a:spLocks noChangeArrowheads="1"/>
          </p:cNvSpPr>
          <p:nvPr/>
        </p:nvSpPr>
        <p:spPr bwMode="auto">
          <a:xfrm>
            <a:off x="2362200" y="4648200"/>
            <a:ext cx="1905000" cy="400110"/>
          </a:xfrm>
          <a:prstGeom prst="rect">
            <a:avLst/>
          </a:prstGeom>
          <a:noFill/>
          <a:ln>
            <a:noFill/>
          </a:ln>
        </p:spPr>
        <p:txBody>
          <a:bodyPr wrap="square" anchor="ctr">
            <a:spAutoFit/>
          </a:bodyPr>
          <a:lstStyle/>
          <a:p>
            <a:pPr algn="ctr" defTabSz="914400"/>
            <a:r>
              <a:rPr lang="en-US" sz="2000" b="1" dirty="0">
                <a:solidFill>
                  <a:srgbClr val="000000"/>
                </a:solidFill>
                <a:cs typeface="Arial" charset="0"/>
              </a:rPr>
              <a:t>switch in</a:t>
            </a:r>
            <a:endParaRPr lang="en-US" b="1" dirty="0">
              <a:solidFill>
                <a:srgbClr val="000000"/>
              </a:solidFill>
              <a:cs typeface="Arial" charset="0"/>
            </a:endParaRPr>
          </a:p>
        </p:txBody>
      </p:sp>
      <p:sp>
        <p:nvSpPr>
          <p:cNvPr id="12" name="AutoShape 16"/>
          <p:cNvSpPr>
            <a:spLocks noChangeArrowheads="1"/>
          </p:cNvSpPr>
          <p:nvPr/>
        </p:nvSpPr>
        <p:spPr bwMode="auto">
          <a:xfrm rot="5400000">
            <a:off x="5575735" y="4254934"/>
            <a:ext cx="279399" cy="456331"/>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wrap="square" anchor="ctr">
            <a:spAutoFit/>
          </a:bodyPr>
          <a:lstStyle/>
          <a:p>
            <a:pPr defTabSz="914400"/>
            <a:endParaRPr lang="en-US" sz="1800">
              <a:solidFill>
                <a:srgbClr val="000000"/>
              </a:solidFill>
            </a:endParaRPr>
          </a:p>
        </p:txBody>
      </p:sp>
      <p:sp>
        <p:nvSpPr>
          <p:cNvPr id="13" name="Rectangle 58"/>
          <p:cNvSpPr>
            <a:spLocks noChangeArrowheads="1"/>
          </p:cNvSpPr>
          <p:nvPr/>
        </p:nvSpPr>
        <p:spPr bwMode="auto">
          <a:xfrm>
            <a:off x="4800600" y="4648198"/>
            <a:ext cx="1905000" cy="400110"/>
          </a:xfrm>
          <a:prstGeom prst="rect">
            <a:avLst/>
          </a:prstGeom>
          <a:noFill/>
          <a:ln>
            <a:noFill/>
          </a:ln>
        </p:spPr>
        <p:txBody>
          <a:bodyPr wrap="square" anchor="ctr">
            <a:spAutoFit/>
          </a:bodyPr>
          <a:lstStyle/>
          <a:p>
            <a:pPr algn="ctr" defTabSz="914400"/>
            <a:r>
              <a:rPr lang="en-US" sz="2000" b="1" dirty="0">
                <a:solidFill>
                  <a:srgbClr val="000000"/>
                </a:solidFill>
                <a:cs typeface="Arial" charset="0"/>
              </a:rPr>
              <a:t>switch out</a:t>
            </a:r>
            <a:endParaRPr lang="en-US" b="1" dirty="0">
              <a:solidFill>
                <a:srgbClr val="000000"/>
              </a:solidFill>
              <a:cs typeface="Arial" charset="0"/>
            </a:endParaRPr>
          </a:p>
        </p:txBody>
      </p:sp>
      <p:sp>
        <p:nvSpPr>
          <p:cNvPr id="14" name="AutoShape 4"/>
          <p:cNvSpPr>
            <a:spLocks noChangeArrowheads="1"/>
          </p:cNvSpPr>
          <p:nvPr/>
        </p:nvSpPr>
        <p:spPr bwMode="auto">
          <a:xfrm>
            <a:off x="4800600" y="4343400"/>
            <a:ext cx="340177" cy="381000"/>
          </a:xfrm>
          <a:prstGeom prst="irregularSeal1">
            <a:avLst/>
          </a:prstGeom>
          <a:solidFill>
            <a:srgbClr val="FFFF00"/>
          </a:solidFill>
          <a:ln w="12700">
            <a:solidFill>
              <a:srgbClr val="333399"/>
            </a:solidFill>
            <a:miter lim="800000"/>
            <a:headEnd type="none" w="sm" len="sm"/>
            <a:tailEnd type="none" w="sm" len="sm"/>
          </a:ln>
        </p:spPr>
        <p:txBody>
          <a:bodyPr anchor="ctr"/>
          <a:lstStyle/>
          <a:p>
            <a:pPr algn="ctr"/>
            <a:endParaRPr lang="en-US" sz="1400">
              <a:solidFill>
                <a:srgbClr val="37305A"/>
              </a:solidFill>
            </a:endParaRPr>
          </a:p>
        </p:txBody>
      </p:sp>
      <p:sp>
        <p:nvSpPr>
          <p:cNvPr id="16" name="AutoShape 4"/>
          <p:cNvSpPr>
            <a:spLocks noChangeArrowheads="1"/>
          </p:cNvSpPr>
          <p:nvPr/>
        </p:nvSpPr>
        <p:spPr bwMode="auto">
          <a:xfrm>
            <a:off x="7162800" y="2209800"/>
            <a:ext cx="544283" cy="609600"/>
          </a:xfrm>
          <a:prstGeom prst="irregularSeal1">
            <a:avLst/>
          </a:prstGeom>
          <a:solidFill>
            <a:srgbClr val="FFFF00"/>
          </a:solidFill>
          <a:ln w="12700">
            <a:solidFill>
              <a:srgbClr val="333399"/>
            </a:solidFill>
            <a:miter lim="800000"/>
            <a:headEnd type="none" w="sm" len="sm"/>
            <a:tailEnd type="none" w="sm" len="sm"/>
          </a:ln>
        </p:spPr>
        <p:txBody>
          <a:bodyPr anchor="ctr"/>
          <a:lstStyle/>
          <a:p>
            <a:pPr algn="ctr"/>
            <a:endParaRPr lang="en-US" sz="1400">
              <a:solidFill>
                <a:srgbClr val="37305A"/>
              </a:solidFill>
            </a:endParaRPr>
          </a:p>
        </p:txBody>
      </p:sp>
      <p:sp>
        <p:nvSpPr>
          <p:cNvPr id="17" name="Text Box 4"/>
          <p:cNvSpPr txBox="1">
            <a:spLocks noChangeArrowheads="1"/>
          </p:cNvSpPr>
          <p:nvPr/>
        </p:nvSpPr>
        <p:spPr bwMode="auto">
          <a:xfrm>
            <a:off x="762000" y="5638800"/>
            <a:ext cx="8001000"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spAutoFit/>
          </a:bodyPr>
          <a:lstStyle/>
          <a:p>
            <a:pPr>
              <a:defRPr/>
            </a:pPr>
            <a:r>
              <a:rPr lang="en-US" sz="1800" b="1" dirty="0">
                <a:solidFill>
                  <a:srgbClr val="003367"/>
                </a:solidFill>
                <a:latin typeface="Arial"/>
              </a:rPr>
              <a:t>Note</a:t>
            </a:r>
            <a:r>
              <a:rPr lang="en-US" sz="1800" dirty="0">
                <a:solidFill>
                  <a:srgbClr val="003367"/>
                </a:solidFill>
                <a:latin typeface="Arial"/>
              </a:rPr>
              <a:t>: the thread switch-out cases are </a:t>
            </a:r>
            <a:r>
              <a:rPr lang="en-US" sz="1800" b="1" dirty="0">
                <a:solidFill>
                  <a:srgbClr val="003367"/>
                </a:solidFill>
                <a:latin typeface="Arial"/>
              </a:rPr>
              <a:t>sleep, forced-yield</a:t>
            </a:r>
            <a:r>
              <a:rPr lang="en-US" sz="1800" dirty="0">
                <a:solidFill>
                  <a:srgbClr val="003367"/>
                </a:solidFill>
                <a:latin typeface="Arial"/>
              </a:rPr>
              <a:t>, and </a:t>
            </a:r>
            <a:r>
              <a:rPr lang="en-US" sz="1800" b="1" dirty="0">
                <a:solidFill>
                  <a:srgbClr val="003367"/>
                </a:solidFill>
                <a:latin typeface="Arial"/>
              </a:rPr>
              <a:t>exit</a:t>
            </a:r>
            <a:r>
              <a:rPr lang="en-US" sz="1800" dirty="0">
                <a:solidFill>
                  <a:srgbClr val="003367"/>
                </a:solidFill>
                <a:latin typeface="Arial"/>
              </a:rPr>
              <a:t>, all of which occur in kernel mode following a </a:t>
            </a:r>
            <a:r>
              <a:rPr lang="en-US" sz="1800" b="1" dirty="0">
                <a:solidFill>
                  <a:srgbClr val="003367"/>
                </a:solidFill>
                <a:latin typeface="Arial"/>
              </a:rPr>
              <a:t>trap</a:t>
            </a:r>
            <a:r>
              <a:rPr lang="en-US" sz="1800" dirty="0">
                <a:solidFill>
                  <a:srgbClr val="003367"/>
                </a:solidFill>
                <a:latin typeface="Arial"/>
              </a:rPr>
              <a:t>, </a:t>
            </a:r>
            <a:r>
              <a:rPr lang="en-US" sz="1800" b="1" dirty="0">
                <a:solidFill>
                  <a:srgbClr val="003367"/>
                </a:solidFill>
                <a:latin typeface="Arial"/>
              </a:rPr>
              <a:t>fault</a:t>
            </a:r>
            <a:r>
              <a:rPr lang="en-US" sz="1800" dirty="0">
                <a:solidFill>
                  <a:srgbClr val="003367"/>
                </a:solidFill>
                <a:latin typeface="Arial"/>
              </a:rPr>
              <a:t>, or </a:t>
            </a:r>
            <a:r>
              <a:rPr lang="en-US" sz="1800" b="1" dirty="0">
                <a:solidFill>
                  <a:srgbClr val="003367"/>
                </a:solidFill>
                <a:latin typeface="Arial"/>
              </a:rPr>
              <a:t>interrupt</a:t>
            </a:r>
            <a:r>
              <a:rPr lang="en-US" sz="1800" dirty="0">
                <a:solidFill>
                  <a:srgbClr val="003367"/>
                </a:solidFill>
                <a:latin typeface="Arial"/>
              </a:rPr>
              <a:t>.  But a trap, fault, or interrupt does not necessarily cause a thread switch!</a:t>
            </a:r>
          </a:p>
        </p:txBody>
      </p:sp>
    </p:spTree>
    <p:extLst>
      <p:ext uri="{BB962C8B-B14F-4D97-AF65-F5344CB8AC3E}">
        <p14:creationId xmlns:p14="http://schemas.microsoft.com/office/powerpoint/2010/main" val="36288288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r>
              <a:rPr lang="en-US">
                <a:latin typeface="Arial" charset="0"/>
                <a:ea typeface="ＭＳ Ｐゴシック" charset="0"/>
                <a:cs typeface="Arial" charset="0"/>
              </a:rPr>
              <a:t>Example: Unix Sleep (BSD)</a:t>
            </a:r>
          </a:p>
        </p:txBody>
      </p:sp>
      <p:sp>
        <p:nvSpPr>
          <p:cNvPr id="46082" name="Text Box 3"/>
          <p:cNvSpPr txBox="1">
            <a:spLocks noChangeArrowheads="1"/>
          </p:cNvSpPr>
          <p:nvPr/>
        </p:nvSpPr>
        <p:spPr bwMode="auto">
          <a:xfrm>
            <a:off x="287338" y="1608138"/>
            <a:ext cx="8281987" cy="4400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p>
            <a:r>
              <a:rPr lang="en-US" sz="2000" dirty="0">
                <a:solidFill>
                  <a:srgbClr val="003367"/>
                </a:solidFill>
                <a:latin typeface="Times New Roman" charset="0"/>
              </a:rPr>
              <a:t>sleep (void* event, </a:t>
            </a:r>
            <a:r>
              <a:rPr lang="en-US" sz="2000" dirty="0" err="1">
                <a:solidFill>
                  <a:srgbClr val="003367"/>
                </a:solidFill>
                <a:latin typeface="Times New Roman" charset="0"/>
              </a:rPr>
              <a:t>int</a:t>
            </a:r>
            <a:r>
              <a:rPr lang="en-US" sz="2000" dirty="0">
                <a:solidFill>
                  <a:srgbClr val="003367"/>
                </a:solidFill>
                <a:latin typeface="Times New Roman" charset="0"/>
              </a:rPr>
              <a:t> </a:t>
            </a:r>
            <a:r>
              <a:rPr lang="en-US" sz="2000" dirty="0" err="1">
                <a:solidFill>
                  <a:srgbClr val="003367"/>
                </a:solidFill>
                <a:latin typeface="Times New Roman" charset="0"/>
              </a:rPr>
              <a:t>sleep_priority</a:t>
            </a:r>
            <a:r>
              <a:rPr lang="en-US" sz="2000" dirty="0">
                <a:solidFill>
                  <a:srgbClr val="003367"/>
                </a:solidFill>
                <a:latin typeface="Times New Roman" charset="0"/>
              </a:rPr>
              <a:t>)</a:t>
            </a:r>
          </a:p>
          <a:p>
            <a:r>
              <a:rPr lang="en-US" sz="2000" dirty="0">
                <a:solidFill>
                  <a:srgbClr val="003367"/>
                </a:solidFill>
                <a:latin typeface="Times New Roman" charset="0"/>
              </a:rPr>
              <a:t>{</a:t>
            </a:r>
          </a:p>
          <a:p>
            <a:r>
              <a:rPr lang="en-US" sz="2000" dirty="0">
                <a:solidFill>
                  <a:srgbClr val="003367"/>
                </a:solidFill>
                <a:latin typeface="Times New Roman" charset="0"/>
              </a:rPr>
              <a:t>	</a:t>
            </a:r>
            <a:r>
              <a:rPr lang="en-US" sz="2000" dirty="0" err="1">
                <a:solidFill>
                  <a:srgbClr val="003367"/>
                </a:solidFill>
                <a:latin typeface="Times New Roman" charset="0"/>
              </a:rPr>
              <a:t>struct</a:t>
            </a:r>
            <a:r>
              <a:rPr lang="en-US" sz="2000" dirty="0">
                <a:solidFill>
                  <a:srgbClr val="003367"/>
                </a:solidFill>
                <a:latin typeface="Times New Roman" charset="0"/>
              </a:rPr>
              <a:t> </a:t>
            </a:r>
            <a:r>
              <a:rPr lang="en-US" sz="2000" dirty="0" err="1">
                <a:solidFill>
                  <a:srgbClr val="003367"/>
                </a:solidFill>
                <a:latin typeface="Times New Roman" charset="0"/>
              </a:rPr>
              <a:t>proc</a:t>
            </a:r>
            <a:r>
              <a:rPr lang="en-US" sz="2000" dirty="0">
                <a:solidFill>
                  <a:srgbClr val="003367"/>
                </a:solidFill>
                <a:latin typeface="Times New Roman" charset="0"/>
              </a:rPr>
              <a:t> *p = </a:t>
            </a:r>
            <a:r>
              <a:rPr lang="en-US" sz="2000" dirty="0" err="1">
                <a:solidFill>
                  <a:srgbClr val="003367"/>
                </a:solidFill>
                <a:latin typeface="Times New Roman" charset="0"/>
              </a:rPr>
              <a:t>curproc</a:t>
            </a:r>
            <a:r>
              <a:rPr lang="en-US" sz="2000" dirty="0">
                <a:solidFill>
                  <a:srgbClr val="003367"/>
                </a:solidFill>
                <a:latin typeface="Times New Roman" charset="0"/>
              </a:rPr>
              <a:t>;</a:t>
            </a:r>
          </a:p>
          <a:p>
            <a:r>
              <a:rPr lang="en-US" sz="2000" dirty="0">
                <a:solidFill>
                  <a:srgbClr val="003367"/>
                </a:solidFill>
                <a:latin typeface="Times New Roman" charset="0"/>
              </a:rPr>
              <a:t>	</a:t>
            </a:r>
            <a:r>
              <a:rPr lang="en-US" sz="2000" dirty="0" err="1">
                <a:solidFill>
                  <a:srgbClr val="003367"/>
                </a:solidFill>
                <a:latin typeface="Times New Roman" charset="0"/>
              </a:rPr>
              <a:t>int</a:t>
            </a:r>
            <a:r>
              <a:rPr lang="en-US" sz="2000" dirty="0">
                <a:solidFill>
                  <a:srgbClr val="003367"/>
                </a:solidFill>
                <a:latin typeface="Times New Roman" charset="0"/>
              </a:rPr>
              <a:t> s;</a:t>
            </a:r>
          </a:p>
          <a:p>
            <a:endParaRPr lang="en-US" sz="2000" dirty="0">
              <a:solidFill>
                <a:srgbClr val="003367"/>
              </a:solidFill>
              <a:latin typeface="Times New Roman" charset="0"/>
            </a:endParaRPr>
          </a:p>
          <a:p>
            <a:r>
              <a:rPr lang="en-US" sz="2000" dirty="0">
                <a:solidFill>
                  <a:srgbClr val="003367"/>
                </a:solidFill>
                <a:latin typeface="Times New Roman" charset="0"/>
              </a:rPr>
              <a:t>	s = </a:t>
            </a:r>
            <a:r>
              <a:rPr lang="en-US" sz="2000" dirty="0" err="1">
                <a:solidFill>
                  <a:srgbClr val="003367"/>
                </a:solidFill>
                <a:latin typeface="Times New Roman" charset="0"/>
              </a:rPr>
              <a:t>splhigh</a:t>
            </a:r>
            <a:r>
              <a:rPr lang="en-US" sz="2000" dirty="0">
                <a:solidFill>
                  <a:srgbClr val="003367"/>
                </a:solidFill>
                <a:latin typeface="Times New Roman" charset="0"/>
              </a:rPr>
              <a:t>();		               /* disable all interrupts */</a:t>
            </a:r>
          </a:p>
          <a:p>
            <a:r>
              <a:rPr lang="en-US" sz="2000" dirty="0">
                <a:solidFill>
                  <a:srgbClr val="003367"/>
                </a:solidFill>
                <a:latin typeface="Times New Roman" charset="0"/>
              </a:rPr>
              <a:t>	p-&gt;</a:t>
            </a:r>
            <a:r>
              <a:rPr lang="en-US" sz="2000" dirty="0" err="1">
                <a:solidFill>
                  <a:srgbClr val="003367"/>
                </a:solidFill>
                <a:latin typeface="Times New Roman" charset="0"/>
              </a:rPr>
              <a:t>p_wchan</a:t>
            </a:r>
            <a:r>
              <a:rPr lang="en-US" sz="2000" dirty="0">
                <a:solidFill>
                  <a:srgbClr val="003367"/>
                </a:solidFill>
                <a:latin typeface="Times New Roman" charset="0"/>
              </a:rPr>
              <a:t> = event;	        /* what are we waiting for */</a:t>
            </a:r>
          </a:p>
          <a:p>
            <a:r>
              <a:rPr lang="en-US" sz="2000" dirty="0">
                <a:solidFill>
                  <a:srgbClr val="003367"/>
                </a:solidFill>
                <a:latin typeface="Times New Roman" charset="0"/>
              </a:rPr>
              <a:t>	p-&gt;</a:t>
            </a:r>
            <a:r>
              <a:rPr lang="en-US" sz="2000" dirty="0" err="1">
                <a:solidFill>
                  <a:srgbClr val="003367"/>
                </a:solidFill>
                <a:latin typeface="Times New Roman" charset="0"/>
              </a:rPr>
              <a:t>p_priority</a:t>
            </a:r>
            <a:r>
              <a:rPr lang="en-US" sz="2000" dirty="0">
                <a:solidFill>
                  <a:srgbClr val="003367"/>
                </a:solidFill>
                <a:latin typeface="Times New Roman" charset="0"/>
              </a:rPr>
              <a:t> -&gt; priority;	 /* wakeup scheduler priority */</a:t>
            </a:r>
          </a:p>
          <a:p>
            <a:r>
              <a:rPr lang="en-US" sz="2000" dirty="0">
                <a:solidFill>
                  <a:srgbClr val="003367"/>
                </a:solidFill>
                <a:latin typeface="Times New Roman" charset="0"/>
              </a:rPr>
              <a:t>	p-&gt;</a:t>
            </a:r>
            <a:r>
              <a:rPr lang="en-US" sz="2000" dirty="0" err="1">
                <a:solidFill>
                  <a:srgbClr val="003367"/>
                </a:solidFill>
                <a:latin typeface="Times New Roman" charset="0"/>
              </a:rPr>
              <a:t>p_stat</a:t>
            </a:r>
            <a:r>
              <a:rPr lang="en-US" sz="2000" dirty="0">
                <a:solidFill>
                  <a:srgbClr val="003367"/>
                </a:solidFill>
                <a:latin typeface="Times New Roman" charset="0"/>
              </a:rPr>
              <a:t> = SSLEEP;	        /* transition </a:t>
            </a:r>
            <a:r>
              <a:rPr lang="en-US" sz="2000" dirty="0" err="1">
                <a:solidFill>
                  <a:srgbClr val="003367"/>
                </a:solidFill>
                <a:latin typeface="Times New Roman" charset="0"/>
              </a:rPr>
              <a:t>curproc</a:t>
            </a:r>
            <a:r>
              <a:rPr lang="en-US" sz="2000" dirty="0">
                <a:solidFill>
                  <a:srgbClr val="003367"/>
                </a:solidFill>
                <a:latin typeface="Times New Roman" charset="0"/>
              </a:rPr>
              <a:t> to sleep state */</a:t>
            </a:r>
          </a:p>
          <a:p>
            <a:r>
              <a:rPr lang="en-US" sz="2000" dirty="0">
                <a:solidFill>
                  <a:srgbClr val="003367"/>
                </a:solidFill>
                <a:latin typeface="Times New Roman" charset="0"/>
              </a:rPr>
              <a:t>	INSERTQ(&amp;</a:t>
            </a:r>
            <a:r>
              <a:rPr lang="en-US" sz="2000" dirty="0" err="1">
                <a:solidFill>
                  <a:srgbClr val="003367"/>
                </a:solidFill>
                <a:latin typeface="Times New Roman" charset="0"/>
              </a:rPr>
              <a:t>slpque</a:t>
            </a:r>
            <a:r>
              <a:rPr lang="en-US" sz="2000" dirty="0">
                <a:solidFill>
                  <a:srgbClr val="003367"/>
                </a:solidFill>
                <a:latin typeface="Times New Roman" charset="0"/>
              </a:rPr>
              <a:t>[HASH(event)], p);	/* fiddle sleep queue */</a:t>
            </a:r>
          </a:p>
          <a:p>
            <a:r>
              <a:rPr lang="en-US" sz="2000" dirty="0">
                <a:solidFill>
                  <a:srgbClr val="003367"/>
                </a:solidFill>
                <a:latin typeface="Times New Roman" charset="0"/>
              </a:rPr>
              <a:t>	</a:t>
            </a:r>
            <a:r>
              <a:rPr lang="en-US" sz="2000" dirty="0" err="1">
                <a:solidFill>
                  <a:srgbClr val="003367"/>
                </a:solidFill>
                <a:latin typeface="Times New Roman" charset="0"/>
              </a:rPr>
              <a:t>splx</a:t>
            </a:r>
            <a:r>
              <a:rPr lang="en-US" sz="2000" dirty="0">
                <a:solidFill>
                  <a:srgbClr val="003367"/>
                </a:solidFill>
                <a:latin typeface="Times New Roman" charset="0"/>
              </a:rPr>
              <a:t>(s);			               /* enable interrupts */</a:t>
            </a:r>
          </a:p>
          <a:p>
            <a:r>
              <a:rPr lang="en-US" sz="2000" dirty="0">
                <a:solidFill>
                  <a:srgbClr val="003367"/>
                </a:solidFill>
                <a:latin typeface="Times New Roman" charset="0"/>
              </a:rPr>
              <a:t>	</a:t>
            </a:r>
            <a:r>
              <a:rPr lang="en-US" sz="2000" b="1" dirty="0" err="1">
                <a:solidFill>
                  <a:srgbClr val="003367"/>
                </a:solidFill>
                <a:latin typeface="Times New Roman" charset="0"/>
              </a:rPr>
              <a:t>mi_switch</a:t>
            </a:r>
            <a:r>
              <a:rPr lang="en-US" sz="2000" b="1" dirty="0">
                <a:solidFill>
                  <a:srgbClr val="003367"/>
                </a:solidFill>
                <a:latin typeface="Times New Roman" charset="0"/>
              </a:rPr>
              <a:t>();</a:t>
            </a:r>
            <a:r>
              <a:rPr lang="en-US" sz="2000" dirty="0">
                <a:solidFill>
                  <a:srgbClr val="003367"/>
                </a:solidFill>
                <a:latin typeface="Times New Roman" charset="0"/>
              </a:rPr>
              <a:t>		               /* context switch */</a:t>
            </a:r>
          </a:p>
          <a:p>
            <a:r>
              <a:rPr lang="en-US" sz="2000" dirty="0">
                <a:solidFill>
                  <a:srgbClr val="003367"/>
                </a:solidFill>
                <a:latin typeface="Times New Roman" charset="0"/>
              </a:rPr>
              <a:t>	/* we</a:t>
            </a:r>
            <a:r>
              <a:rPr lang="ja-JP" altLang="en-US" sz="2000" dirty="0">
                <a:solidFill>
                  <a:srgbClr val="003367"/>
                </a:solidFill>
                <a:latin typeface="Times New Roman" charset="0"/>
              </a:rPr>
              <a:t>’</a:t>
            </a:r>
            <a:r>
              <a:rPr lang="en-US" altLang="ja-JP" sz="2000" dirty="0">
                <a:solidFill>
                  <a:srgbClr val="003367"/>
                </a:solidFill>
                <a:latin typeface="Times New Roman" charset="0"/>
              </a:rPr>
              <a:t>re back... */</a:t>
            </a:r>
          </a:p>
          <a:p>
            <a:r>
              <a:rPr lang="en-US" sz="2000" dirty="0">
                <a:solidFill>
                  <a:srgbClr val="003367"/>
                </a:solidFill>
                <a:latin typeface="Times New Roman" charset="0"/>
              </a:rPr>
              <a:t>}</a:t>
            </a:r>
            <a:endParaRPr lang="en-US" sz="1800" dirty="0">
              <a:solidFill>
                <a:srgbClr val="003367"/>
              </a:solidFill>
              <a:latin typeface="Times New Roman" charset="0"/>
            </a:endParaRPr>
          </a:p>
        </p:txBody>
      </p:sp>
      <p:sp>
        <p:nvSpPr>
          <p:cNvPr id="46083" name="Text Box 4"/>
          <p:cNvSpPr txBox="1">
            <a:spLocks noChangeArrowheads="1"/>
          </p:cNvSpPr>
          <p:nvPr/>
        </p:nvSpPr>
        <p:spPr bwMode="auto">
          <a:xfrm>
            <a:off x="6192838" y="6000750"/>
            <a:ext cx="220503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solidFill>
                  <a:srgbClr val="0036A6"/>
                </a:solidFill>
                <a:latin typeface="Times New Roman" charset="0"/>
              </a:rPr>
              <a:t>Illustration Only</a:t>
            </a:r>
          </a:p>
        </p:txBody>
      </p:sp>
    </p:spTree>
    <p:extLst>
      <p:ext uri="{BB962C8B-B14F-4D97-AF65-F5344CB8AC3E}">
        <p14:creationId xmlns:p14="http://schemas.microsoft.com/office/powerpoint/2010/main" val="101189369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r>
              <a:rPr lang="en-US">
                <a:latin typeface="Arial" charset="0"/>
                <a:ea typeface="ＭＳ Ｐゴシック" charset="0"/>
                <a:cs typeface="Arial" charset="0"/>
              </a:rPr>
              <a:t>Thread context switch</a:t>
            </a:r>
          </a:p>
        </p:txBody>
      </p:sp>
      <p:sp>
        <p:nvSpPr>
          <p:cNvPr id="162" name="Text Box 3"/>
          <p:cNvSpPr txBox="1">
            <a:spLocks noChangeArrowheads="1"/>
          </p:cNvSpPr>
          <p:nvPr/>
        </p:nvSpPr>
        <p:spPr bwMode="auto">
          <a:xfrm>
            <a:off x="5084763" y="2087563"/>
            <a:ext cx="260350" cy="274637"/>
          </a:xfrm>
          <a:prstGeom prst="rect">
            <a:avLst/>
          </a:prstGeom>
          <a:noFill/>
          <a:ln w="12700">
            <a:noFill/>
            <a:miter lim="800000"/>
            <a:headEnd type="none" w="sm" len="sm"/>
            <a:tailEnd type="none" w="sm" len="sm"/>
          </a:ln>
        </p:spPr>
        <p:txBody>
          <a:bodyPr wrap="none">
            <a:spAutoFit/>
          </a:bodyPr>
          <a:lstStyle/>
          <a:p>
            <a:pPr fontAlgn="auto">
              <a:spcBef>
                <a:spcPts val="0"/>
              </a:spcBef>
              <a:spcAft>
                <a:spcPts val="0"/>
              </a:spcAft>
              <a:defRPr/>
            </a:pPr>
            <a:r>
              <a:rPr lang="en-US" sz="1200" kern="0">
                <a:solidFill>
                  <a:sysClr val="windowText" lastClr="000000"/>
                </a:solidFill>
                <a:ea typeface="Arial" charset="0"/>
              </a:rPr>
              <a:t>0</a:t>
            </a:r>
          </a:p>
        </p:txBody>
      </p:sp>
      <p:sp>
        <p:nvSpPr>
          <p:cNvPr id="163" name="Text Box 4"/>
          <p:cNvSpPr txBox="1">
            <a:spLocks noChangeArrowheads="1"/>
          </p:cNvSpPr>
          <p:nvPr/>
        </p:nvSpPr>
        <p:spPr bwMode="auto">
          <a:xfrm>
            <a:off x="4989513" y="5732463"/>
            <a:ext cx="455612" cy="274637"/>
          </a:xfrm>
          <a:prstGeom prst="rect">
            <a:avLst/>
          </a:prstGeom>
          <a:noFill/>
          <a:ln w="12700">
            <a:noFill/>
            <a:miter lim="800000"/>
            <a:headEnd type="none" w="sm" len="sm"/>
            <a:tailEnd type="none" w="sm" len="sm"/>
          </a:ln>
        </p:spPr>
        <p:txBody>
          <a:bodyPr wrap="none">
            <a:spAutoFit/>
          </a:bodyPr>
          <a:lstStyle/>
          <a:p>
            <a:pPr fontAlgn="auto">
              <a:spcBef>
                <a:spcPts val="0"/>
              </a:spcBef>
              <a:spcAft>
                <a:spcPts val="0"/>
              </a:spcAft>
              <a:defRPr/>
            </a:pPr>
            <a:r>
              <a:rPr lang="en-US" sz="1200" kern="0">
                <a:solidFill>
                  <a:sysClr val="windowText" lastClr="000000"/>
                </a:solidFill>
                <a:ea typeface="Arial" charset="0"/>
              </a:rPr>
              <a:t>high</a:t>
            </a:r>
          </a:p>
        </p:txBody>
      </p:sp>
      <p:sp>
        <p:nvSpPr>
          <p:cNvPr id="92164" name="AutoShape 5"/>
          <p:cNvSpPr>
            <a:spLocks noChangeArrowheads="1"/>
          </p:cNvSpPr>
          <p:nvPr/>
        </p:nvSpPr>
        <p:spPr bwMode="auto">
          <a:xfrm>
            <a:off x="5395913" y="2857500"/>
            <a:ext cx="1470025" cy="444500"/>
          </a:xfrm>
          <a:prstGeom prst="flowChartProcess">
            <a:avLst/>
          </a:prstGeom>
          <a:solidFill>
            <a:srgbClr val="969696"/>
          </a:solidFill>
          <a:ln w="12700">
            <a:solidFill>
              <a:srgbClr val="000000"/>
            </a:solidFill>
            <a:miter lim="800000"/>
            <a:headEnd type="none" w="sm" len="sm"/>
            <a:tailEnd type="none" w="sm" len="sm"/>
          </a:ln>
        </p:spPr>
        <p:txBody>
          <a:bodyPr wrap="none" anchor="ctr"/>
          <a:lstStyle/>
          <a:p>
            <a:pPr algn="ctr"/>
            <a:r>
              <a:rPr lang="en-US" sz="2000">
                <a:solidFill>
                  <a:srgbClr val="000000"/>
                </a:solidFill>
              </a:rPr>
              <a:t>code library</a:t>
            </a:r>
            <a:endParaRPr lang="en-US" sz="1800">
              <a:solidFill>
                <a:srgbClr val="000000"/>
              </a:solidFill>
            </a:endParaRPr>
          </a:p>
        </p:txBody>
      </p:sp>
      <p:sp>
        <p:nvSpPr>
          <p:cNvPr id="165" name="AutoShape 6"/>
          <p:cNvSpPr>
            <a:spLocks noChangeArrowheads="1"/>
          </p:cNvSpPr>
          <p:nvPr/>
        </p:nvSpPr>
        <p:spPr bwMode="auto">
          <a:xfrm>
            <a:off x="5395913" y="3517900"/>
            <a:ext cx="1470025" cy="390525"/>
          </a:xfrm>
          <a:prstGeom prst="flowChartProcess">
            <a:avLst/>
          </a:prstGeom>
          <a:solidFill>
            <a:srgbClr val="008080"/>
          </a:solidFill>
          <a:ln w="12700">
            <a:solidFill>
              <a:srgbClr val="000000"/>
            </a:solidFill>
            <a:miter lim="800000"/>
            <a:headEnd type="none" w="sm" len="sm"/>
            <a:tailEnd type="none" w="sm" len="sm"/>
          </a:ln>
        </p:spPr>
        <p:txBody>
          <a:bodyPr wrap="none" anchor="ctr"/>
          <a:lstStyle/>
          <a:p>
            <a:pPr algn="ctr" fontAlgn="auto">
              <a:spcBef>
                <a:spcPts val="0"/>
              </a:spcBef>
              <a:spcAft>
                <a:spcPts val="0"/>
              </a:spcAft>
              <a:defRPr/>
            </a:pPr>
            <a:r>
              <a:rPr lang="en-US" kern="0">
                <a:solidFill>
                  <a:sysClr val="windowText" lastClr="000000"/>
                </a:solidFill>
                <a:ea typeface="Arial" charset="0"/>
              </a:rPr>
              <a:t>data</a:t>
            </a:r>
          </a:p>
        </p:txBody>
      </p:sp>
      <p:sp>
        <p:nvSpPr>
          <p:cNvPr id="166" name="AutoShape 7"/>
          <p:cNvSpPr>
            <a:spLocks noChangeArrowheads="1"/>
          </p:cNvSpPr>
          <p:nvPr/>
        </p:nvSpPr>
        <p:spPr bwMode="auto">
          <a:xfrm>
            <a:off x="5395913" y="3906838"/>
            <a:ext cx="1470025" cy="2085975"/>
          </a:xfrm>
          <a:prstGeom prst="flowChartProcess">
            <a:avLst/>
          </a:prstGeom>
          <a:solidFill>
            <a:srgbClr val="DCE1EC"/>
          </a:solidFill>
          <a:ln w="12700">
            <a:solidFill>
              <a:srgbClr val="000000"/>
            </a:solidFill>
            <a:miter lim="800000"/>
            <a:headEnd type="none" w="sm" len="sm"/>
            <a:tailEnd type="none" w="sm" len="sm"/>
          </a:ln>
        </p:spPr>
        <p:txBody>
          <a:bodyPr wrap="none" anchor="ctr"/>
          <a:lstStyle/>
          <a:p>
            <a:pPr algn="ctr" fontAlgn="auto">
              <a:spcBef>
                <a:spcPts val="0"/>
              </a:spcBef>
              <a:spcAft>
                <a:spcPts val="0"/>
              </a:spcAft>
              <a:defRPr/>
            </a:pPr>
            <a:endParaRPr lang="en-US" kern="0">
              <a:solidFill>
                <a:sysClr val="windowText" lastClr="000000"/>
              </a:solidFill>
              <a:ea typeface="Arial" charset="0"/>
            </a:endParaRPr>
          </a:p>
        </p:txBody>
      </p:sp>
      <p:sp>
        <p:nvSpPr>
          <p:cNvPr id="167" name="AutoShape 8"/>
          <p:cNvSpPr>
            <a:spLocks noChangeArrowheads="1"/>
          </p:cNvSpPr>
          <p:nvPr/>
        </p:nvSpPr>
        <p:spPr bwMode="auto">
          <a:xfrm>
            <a:off x="5395913" y="3302000"/>
            <a:ext cx="1470025" cy="212725"/>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nvGrpSpPr>
          <p:cNvPr id="92168" name="Group 9"/>
          <p:cNvGrpSpPr>
            <a:grpSpLocks/>
          </p:cNvGrpSpPr>
          <p:nvPr/>
        </p:nvGrpSpPr>
        <p:grpSpPr bwMode="auto">
          <a:xfrm>
            <a:off x="2087563" y="2686050"/>
            <a:ext cx="700087" cy="700088"/>
            <a:chOff x="4480" y="2017"/>
            <a:chExt cx="576" cy="576"/>
          </a:xfrm>
        </p:grpSpPr>
        <p:sp>
          <p:nvSpPr>
            <p:cNvPr id="169" name="Oval 10"/>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170" name="AutoShape 11"/>
            <p:cNvSpPr>
              <a:spLocks noChangeArrowheads="1"/>
            </p:cNvSpPr>
            <p:nvPr/>
          </p:nvSpPr>
          <p:spPr bwMode="auto">
            <a:xfrm flipH="1">
              <a:off x="4680" y="2144"/>
              <a:ext cx="197" cy="336"/>
            </a:xfrm>
            <a:prstGeom prst="lightningBolt">
              <a:avLst/>
            </a:prstGeom>
            <a:solidFill>
              <a:srgbClr val="FFFFFF"/>
            </a:solidFill>
            <a:ln w="12700">
              <a:no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171" name="AutoShape 12"/>
            <p:cNvSpPr>
              <a:spLocks noChangeArrowheads="1"/>
            </p:cNvSpPr>
            <p:nvPr/>
          </p:nvSpPr>
          <p:spPr bwMode="auto">
            <a:xfrm rot="-8460389">
              <a:off x="4505" y="2094"/>
              <a:ext cx="69" cy="74"/>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nvGrpSpPr>
          <p:cNvPr id="92169" name="Group 13"/>
          <p:cNvGrpSpPr>
            <a:grpSpLocks/>
          </p:cNvGrpSpPr>
          <p:nvPr/>
        </p:nvGrpSpPr>
        <p:grpSpPr bwMode="auto">
          <a:xfrm>
            <a:off x="2438400" y="3838575"/>
            <a:ext cx="704850" cy="1285875"/>
            <a:chOff x="1131" y="2503"/>
            <a:chExt cx="747" cy="810"/>
          </a:xfrm>
        </p:grpSpPr>
        <p:grpSp>
          <p:nvGrpSpPr>
            <p:cNvPr id="92287" name="Group 14"/>
            <p:cNvGrpSpPr>
              <a:grpSpLocks/>
            </p:cNvGrpSpPr>
            <p:nvPr/>
          </p:nvGrpSpPr>
          <p:grpSpPr bwMode="auto">
            <a:xfrm>
              <a:off x="1131" y="2503"/>
              <a:ext cx="747" cy="408"/>
              <a:chOff x="1131" y="2503"/>
              <a:chExt cx="747" cy="408"/>
            </a:xfrm>
          </p:grpSpPr>
          <p:grpSp>
            <p:nvGrpSpPr>
              <p:cNvPr id="92303" name="Group 15"/>
              <p:cNvGrpSpPr>
                <a:grpSpLocks/>
              </p:cNvGrpSpPr>
              <p:nvPr/>
            </p:nvGrpSpPr>
            <p:grpSpPr bwMode="auto">
              <a:xfrm>
                <a:off x="1131" y="2503"/>
                <a:ext cx="747" cy="204"/>
                <a:chOff x="1131" y="2503"/>
                <a:chExt cx="747" cy="204"/>
              </a:xfrm>
            </p:grpSpPr>
            <p:grpSp>
              <p:nvGrpSpPr>
                <p:cNvPr id="92311" name="Group 16"/>
                <p:cNvGrpSpPr>
                  <a:grpSpLocks/>
                </p:cNvGrpSpPr>
                <p:nvPr/>
              </p:nvGrpSpPr>
              <p:grpSpPr bwMode="auto">
                <a:xfrm>
                  <a:off x="1131" y="2503"/>
                  <a:ext cx="747" cy="102"/>
                  <a:chOff x="1131" y="2503"/>
                  <a:chExt cx="747" cy="102"/>
                </a:xfrm>
              </p:grpSpPr>
              <p:sp>
                <p:nvSpPr>
                  <p:cNvPr id="201" name="AutoShape 17"/>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202" name="AutoShape 18"/>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nvGrpSpPr>
                <p:cNvPr id="92312" name="Group 19"/>
                <p:cNvGrpSpPr>
                  <a:grpSpLocks/>
                </p:cNvGrpSpPr>
                <p:nvPr/>
              </p:nvGrpSpPr>
              <p:grpSpPr bwMode="auto">
                <a:xfrm>
                  <a:off x="1131" y="2605"/>
                  <a:ext cx="747" cy="102"/>
                  <a:chOff x="1131" y="2503"/>
                  <a:chExt cx="747" cy="102"/>
                </a:xfrm>
              </p:grpSpPr>
              <p:sp>
                <p:nvSpPr>
                  <p:cNvPr id="199" name="AutoShape 20"/>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200" name="AutoShape 21"/>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grpSp>
            <p:nvGrpSpPr>
              <p:cNvPr id="92304" name="Group 22"/>
              <p:cNvGrpSpPr>
                <a:grpSpLocks/>
              </p:cNvGrpSpPr>
              <p:nvPr/>
            </p:nvGrpSpPr>
            <p:grpSpPr bwMode="auto">
              <a:xfrm>
                <a:off x="1131" y="2707"/>
                <a:ext cx="747" cy="204"/>
                <a:chOff x="1131" y="2503"/>
                <a:chExt cx="747" cy="204"/>
              </a:xfrm>
            </p:grpSpPr>
            <p:grpSp>
              <p:nvGrpSpPr>
                <p:cNvPr id="92305" name="Group 23"/>
                <p:cNvGrpSpPr>
                  <a:grpSpLocks/>
                </p:cNvGrpSpPr>
                <p:nvPr/>
              </p:nvGrpSpPr>
              <p:grpSpPr bwMode="auto">
                <a:xfrm>
                  <a:off x="1131" y="2503"/>
                  <a:ext cx="747" cy="102"/>
                  <a:chOff x="1131" y="2503"/>
                  <a:chExt cx="747" cy="102"/>
                </a:xfrm>
              </p:grpSpPr>
              <p:sp>
                <p:nvSpPr>
                  <p:cNvPr id="195" name="AutoShape 24"/>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196" name="AutoShape 25"/>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nvGrpSpPr>
                <p:cNvPr id="92306" name="Group 26"/>
                <p:cNvGrpSpPr>
                  <a:grpSpLocks/>
                </p:cNvGrpSpPr>
                <p:nvPr/>
              </p:nvGrpSpPr>
              <p:grpSpPr bwMode="auto">
                <a:xfrm>
                  <a:off x="1131" y="2605"/>
                  <a:ext cx="747" cy="102"/>
                  <a:chOff x="1131" y="2503"/>
                  <a:chExt cx="747" cy="102"/>
                </a:xfrm>
              </p:grpSpPr>
              <p:sp>
                <p:nvSpPr>
                  <p:cNvPr id="193" name="AutoShape 27"/>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194" name="AutoShape 28"/>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grpSp>
        <p:grpSp>
          <p:nvGrpSpPr>
            <p:cNvPr id="92288" name="Group 29"/>
            <p:cNvGrpSpPr>
              <a:grpSpLocks/>
            </p:cNvGrpSpPr>
            <p:nvPr/>
          </p:nvGrpSpPr>
          <p:grpSpPr bwMode="auto">
            <a:xfrm>
              <a:off x="1131" y="2905"/>
              <a:ext cx="747" cy="408"/>
              <a:chOff x="1131" y="2503"/>
              <a:chExt cx="747" cy="408"/>
            </a:xfrm>
          </p:grpSpPr>
          <p:grpSp>
            <p:nvGrpSpPr>
              <p:cNvPr id="92289" name="Group 30"/>
              <p:cNvGrpSpPr>
                <a:grpSpLocks/>
              </p:cNvGrpSpPr>
              <p:nvPr/>
            </p:nvGrpSpPr>
            <p:grpSpPr bwMode="auto">
              <a:xfrm>
                <a:off x="1131" y="2503"/>
                <a:ext cx="747" cy="204"/>
                <a:chOff x="1131" y="2503"/>
                <a:chExt cx="747" cy="204"/>
              </a:xfrm>
            </p:grpSpPr>
            <p:grpSp>
              <p:nvGrpSpPr>
                <p:cNvPr id="92297" name="Group 31"/>
                <p:cNvGrpSpPr>
                  <a:grpSpLocks/>
                </p:cNvGrpSpPr>
                <p:nvPr/>
              </p:nvGrpSpPr>
              <p:grpSpPr bwMode="auto">
                <a:xfrm>
                  <a:off x="1131" y="2503"/>
                  <a:ext cx="747" cy="102"/>
                  <a:chOff x="1131" y="2503"/>
                  <a:chExt cx="747" cy="102"/>
                </a:xfrm>
              </p:grpSpPr>
              <p:sp>
                <p:nvSpPr>
                  <p:cNvPr id="187" name="AutoShape 32"/>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188" name="AutoShape 33"/>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nvGrpSpPr>
                <p:cNvPr id="92298" name="Group 34"/>
                <p:cNvGrpSpPr>
                  <a:grpSpLocks/>
                </p:cNvGrpSpPr>
                <p:nvPr/>
              </p:nvGrpSpPr>
              <p:grpSpPr bwMode="auto">
                <a:xfrm>
                  <a:off x="1131" y="2605"/>
                  <a:ext cx="747" cy="102"/>
                  <a:chOff x="1131" y="2503"/>
                  <a:chExt cx="747" cy="102"/>
                </a:xfrm>
              </p:grpSpPr>
              <p:sp>
                <p:nvSpPr>
                  <p:cNvPr id="185" name="AutoShape 35"/>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186" name="AutoShape 36"/>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grpSp>
            <p:nvGrpSpPr>
              <p:cNvPr id="92290" name="Group 37"/>
              <p:cNvGrpSpPr>
                <a:grpSpLocks/>
              </p:cNvGrpSpPr>
              <p:nvPr/>
            </p:nvGrpSpPr>
            <p:grpSpPr bwMode="auto">
              <a:xfrm>
                <a:off x="1131" y="2707"/>
                <a:ext cx="747" cy="204"/>
                <a:chOff x="1131" y="2503"/>
                <a:chExt cx="747" cy="204"/>
              </a:xfrm>
            </p:grpSpPr>
            <p:grpSp>
              <p:nvGrpSpPr>
                <p:cNvPr id="92291" name="Group 38"/>
                <p:cNvGrpSpPr>
                  <a:grpSpLocks/>
                </p:cNvGrpSpPr>
                <p:nvPr/>
              </p:nvGrpSpPr>
              <p:grpSpPr bwMode="auto">
                <a:xfrm>
                  <a:off x="1131" y="2503"/>
                  <a:ext cx="747" cy="102"/>
                  <a:chOff x="1131" y="2503"/>
                  <a:chExt cx="747" cy="102"/>
                </a:xfrm>
              </p:grpSpPr>
              <p:sp>
                <p:nvSpPr>
                  <p:cNvPr id="181" name="AutoShape 39"/>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182" name="AutoShape 40"/>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nvGrpSpPr>
                <p:cNvPr id="92292" name="Group 41"/>
                <p:cNvGrpSpPr>
                  <a:grpSpLocks/>
                </p:cNvGrpSpPr>
                <p:nvPr/>
              </p:nvGrpSpPr>
              <p:grpSpPr bwMode="auto">
                <a:xfrm>
                  <a:off x="1131" y="2605"/>
                  <a:ext cx="747" cy="102"/>
                  <a:chOff x="1131" y="2503"/>
                  <a:chExt cx="747" cy="102"/>
                </a:xfrm>
              </p:grpSpPr>
              <p:sp>
                <p:nvSpPr>
                  <p:cNvPr id="179" name="AutoShape 42"/>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180" name="AutoShape 43"/>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grpSp>
      </p:grpSp>
      <p:sp>
        <p:nvSpPr>
          <p:cNvPr id="203" name="Text Box 44"/>
          <p:cNvSpPr txBox="1">
            <a:spLocks noChangeArrowheads="1"/>
          </p:cNvSpPr>
          <p:nvPr/>
        </p:nvSpPr>
        <p:spPr bwMode="auto">
          <a:xfrm>
            <a:off x="2290763" y="5100638"/>
            <a:ext cx="958850" cy="366712"/>
          </a:xfrm>
          <a:prstGeom prst="rect">
            <a:avLst/>
          </a:prstGeom>
          <a:noFill/>
          <a:ln w="12700">
            <a:noFill/>
            <a:miter lim="800000"/>
            <a:headEnd type="none" w="sm" len="sm"/>
            <a:tailEnd type="none" w="sm" len="sm"/>
          </a:ln>
        </p:spPr>
        <p:txBody>
          <a:bodyPr wrap="none" anchor="ctr">
            <a:spAutoFit/>
          </a:bodyPr>
          <a:lstStyle/>
          <a:p>
            <a:pPr algn="ctr" fontAlgn="auto">
              <a:spcBef>
                <a:spcPts val="0"/>
              </a:spcBef>
              <a:spcAft>
                <a:spcPts val="0"/>
              </a:spcAft>
              <a:defRPr/>
            </a:pPr>
            <a:r>
              <a:rPr lang="en-US" kern="0">
                <a:solidFill>
                  <a:sysClr val="windowText" lastClr="000000"/>
                </a:solidFill>
                <a:ea typeface="Arial" charset="0"/>
              </a:rPr>
              <a:t>registers</a:t>
            </a:r>
          </a:p>
        </p:txBody>
      </p:sp>
      <p:sp>
        <p:nvSpPr>
          <p:cNvPr id="204" name="Rectangle 45"/>
          <p:cNvSpPr>
            <a:spLocks noChangeArrowheads="1"/>
          </p:cNvSpPr>
          <p:nvPr/>
        </p:nvSpPr>
        <p:spPr bwMode="auto">
          <a:xfrm>
            <a:off x="1897063" y="2479675"/>
            <a:ext cx="1798637" cy="3170238"/>
          </a:xfrm>
          <a:prstGeom prst="rect">
            <a:avLst/>
          </a:prstGeom>
          <a:noFill/>
          <a:ln w="12700">
            <a:solidFill>
              <a:srgbClr val="000000"/>
            </a:solidFill>
            <a:prstDash val="sysDot"/>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205" name="Text Box 46"/>
          <p:cNvSpPr txBox="1">
            <a:spLocks noChangeArrowheads="1"/>
          </p:cNvSpPr>
          <p:nvPr/>
        </p:nvSpPr>
        <p:spPr bwMode="auto">
          <a:xfrm>
            <a:off x="1085850" y="4160838"/>
            <a:ext cx="854075" cy="706437"/>
          </a:xfrm>
          <a:prstGeom prst="rect">
            <a:avLst/>
          </a:prstGeom>
          <a:noFill/>
          <a:ln w="12700">
            <a:noFill/>
            <a:miter lim="800000"/>
            <a:headEnd type="none" w="sm" len="sm"/>
            <a:tailEnd type="none" w="sm" len="sm"/>
          </a:ln>
        </p:spPr>
        <p:txBody>
          <a:bodyPr wrap="none" anchor="ctr">
            <a:spAutoFit/>
          </a:bodyPr>
          <a:lstStyle/>
          <a:p>
            <a:pPr algn="ctr" fontAlgn="auto">
              <a:spcBef>
                <a:spcPts val="0"/>
              </a:spcBef>
              <a:spcAft>
                <a:spcPts val="0"/>
              </a:spcAft>
              <a:defRPr/>
            </a:pPr>
            <a:r>
              <a:rPr lang="en-US" sz="2000" kern="0" dirty="0">
                <a:solidFill>
                  <a:sysClr val="windowText" lastClr="000000"/>
                </a:solidFill>
                <a:ea typeface="Arial" charset="0"/>
              </a:rPr>
              <a:t>CPU</a:t>
            </a:r>
          </a:p>
          <a:p>
            <a:pPr algn="ctr" fontAlgn="auto">
              <a:spcBef>
                <a:spcPts val="0"/>
              </a:spcBef>
              <a:spcAft>
                <a:spcPts val="0"/>
              </a:spcAft>
              <a:defRPr/>
            </a:pPr>
            <a:r>
              <a:rPr lang="en-US" sz="2000" kern="0" dirty="0">
                <a:solidFill>
                  <a:sysClr val="windowText" lastClr="000000"/>
                </a:solidFill>
                <a:ea typeface="Arial" charset="0"/>
              </a:rPr>
              <a:t>(core)</a:t>
            </a:r>
          </a:p>
        </p:txBody>
      </p:sp>
      <p:sp>
        <p:nvSpPr>
          <p:cNvPr id="206" name="Text Box 47"/>
          <p:cNvSpPr txBox="1">
            <a:spLocks noChangeArrowheads="1"/>
          </p:cNvSpPr>
          <p:nvPr/>
        </p:nvSpPr>
        <p:spPr bwMode="auto">
          <a:xfrm>
            <a:off x="2130425" y="3725863"/>
            <a:ext cx="361950" cy="274637"/>
          </a:xfrm>
          <a:prstGeom prst="rect">
            <a:avLst/>
          </a:prstGeom>
          <a:noFill/>
          <a:ln w="12700">
            <a:noFill/>
            <a:miter lim="800000"/>
            <a:headEnd type="none" w="sm" len="sm"/>
            <a:tailEnd type="none" w="sm" len="sm"/>
          </a:ln>
        </p:spPr>
        <p:txBody>
          <a:bodyPr wrap="none">
            <a:spAutoFit/>
          </a:bodyPr>
          <a:lstStyle/>
          <a:p>
            <a:pPr fontAlgn="auto">
              <a:spcBef>
                <a:spcPts val="0"/>
              </a:spcBef>
              <a:spcAft>
                <a:spcPts val="0"/>
              </a:spcAft>
              <a:defRPr/>
            </a:pPr>
            <a:r>
              <a:rPr lang="en-US" sz="1200" kern="0">
                <a:solidFill>
                  <a:sysClr val="windowText" lastClr="000000"/>
                </a:solidFill>
                <a:ea typeface="Arial" charset="0"/>
              </a:rPr>
              <a:t>R0</a:t>
            </a:r>
          </a:p>
        </p:txBody>
      </p:sp>
      <p:sp>
        <p:nvSpPr>
          <p:cNvPr id="207" name="Text Box 48"/>
          <p:cNvSpPr txBox="1">
            <a:spLocks noChangeArrowheads="1"/>
          </p:cNvSpPr>
          <p:nvPr/>
        </p:nvSpPr>
        <p:spPr bwMode="auto">
          <a:xfrm>
            <a:off x="2130425" y="4324350"/>
            <a:ext cx="361950" cy="274638"/>
          </a:xfrm>
          <a:prstGeom prst="rect">
            <a:avLst/>
          </a:prstGeom>
          <a:noFill/>
          <a:ln w="12700">
            <a:noFill/>
            <a:miter lim="800000"/>
            <a:headEnd type="none" w="sm" len="sm"/>
            <a:tailEnd type="none" w="sm" len="sm"/>
          </a:ln>
        </p:spPr>
        <p:txBody>
          <a:bodyPr wrap="none">
            <a:spAutoFit/>
          </a:bodyPr>
          <a:lstStyle/>
          <a:p>
            <a:pPr fontAlgn="auto">
              <a:spcBef>
                <a:spcPts val="0"/>
              </a:spcBef>
              <a:spcAft>
                <a:spcPts val="0"/>
              </a:spcAft>
              <a:defRPr/>
            </a:pPr>
            <a:r>
              <a:rPr lang="en-US" sz="1200" kern="0">
                <a:solidFill>
                  <a:sysClr val="windowText" lastClr="000000"/>
                </a:solidFill>
                <a:ea typeface="Arial" charset="0"/>
              </a:rPr>
              <a:t>Rn</a:t>
            </a:r>
          </a:p>
        </p:txBody>
      </p:sp>
      <p:sp>
        <p:nvSpPr>
          <p:cNvPr id="208" name="Text Box 49"/>
          <p:cNvSpPr txBox="1">
            <a:spLocks noChangeArrowheads="1"/>
          </p:cNvSpPr>
          <p:nvPr/>
        </p:nvSpPr>
        <p:spPr bwMode="auto">
          <a:xfrm>
            <a:off x="2122488" y="4791075"/>
            <a:ext cx="369887" cy="274638"/>
          </a:xfrm>
          <a:prstGeom prst="rect">
            <a:avLst/>
          </a:prstGeom>
          <a:noFill/>
          <a:ln w="12700">
            <a:noFill/>
            <a:miter lim="800000"/>
            <a:headEnd type="none" w="sm" len="sm"/>
            <a:tailEnd type="none" w="sm" len="sm"/>
          </a:ln>
        </p:spPr>
        <p:txBody>
          <a:bodyPr wrap="none">
            <a:spAutoFit/>
          </a:bodyPr>
          <a:lstStyle/>
          <a:p>
            <a:pPr fontAlgn="auto">
              <a:spcBef>
                <a:spcPts val="0"/>
              </a:spcBef>
              <a:spcAft>
                <a:spcPts val="0"/>
              </a:spcAft>
              <a:defRPr/>
            </a:pPr>
            <a:r>
              <a:rPr lang="en-US" sz="1200" kern="0">
                <a:solidFill>
                  <a:sysClr val="windowText" lastClr="000000"/>
                </a:solidFill>
                <a:ea typeface="Arial" charset="0"/>
              </a:rPr>
              <a:t>PC</a:t>
            </a:r>
          </a:p>
        </p:txBody>
      </p:sp>
      <p:sp>
        <p:nvSpPr>
          <p:cNvPr id="92176" name="Text Box 51"/>
          <p:cNvSpPr txBox="1">
            <a:spLocks noChangeArrowheads="1"/>
          </p:cNvSpPr>
          <p:nvPr/>
        </p:nvSpPr>
        <p:spPr bwMode="auto">
          <a:xfrm>
            <a:off x="5140325" y="2430463"/>
            <a:ext cx="252413"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200" i="1">
                <a:solidFill>
                  <a:srgbClr val="FC0128"/>
                </a:solidFill>
                <a:cs typeface="Arial" charset="0"/>
              </a:rPr>
              <a:t>x</a:t>
            </a:r>
            <a:endParaRPr lang="en-US" sz="1200">
              <a:solidFill>
                <a:srgbClr val="000000"/>
              </a:solidFill>
              <a:cs typeface="Arial" charset="0"/>
            </a:endParaRPr>
          </a:p>
        </p:txBody>
      </p:sp>
      <p:sp>
        <p:nvSpPr>
          <p:cNvPr id="211" name="Text Box 52"/>
          <p:cNvSpPr txBox="1">
            <a:spLocks noChangeArrowheads="1"/>
          </p:cNvSpPr>
          <p:nvPr/>
        </p:nvSpPr>
        <p:spPr bwMode="auto">
          <a:xfrm>
            <a:off x="2668588" y="4768850"/>
            <a:ext cx="252412" cy="274638"/>
          </a:xfrm>
          <a:prstGeom prst="rect">
            <a:avLst/>
          </a:prstGeom>
          <a:noFill/>
          <a:ln w="12700">
            <a:noFill/>
            <a:miter lim="800000"/>
            <a:headEnd type="none" w="sm" len="sm"/>
            <a:tailEnd type="none" w="sm" len="sm"/>
          </a:ln>
        </p:spPr>
        <p:txBody>
          <a:bodyPr wrap="none">
            <a:spAutoFit/>
          </a:bodyPr>
          <a:lstStyle/>
          <a:p>
            <a:pPr fontAlgn="auto">
              <a:spcBef>
                <a:spcPts val="0"/>
              </a:spcBef>
              <a:spcAft>
                <a:spcPts val="0"/>
              </a:spcAft>
              <a:defRPr/>
            </a:pPr>
            <a:r>
              <a:rPr lang="en-US" sz="1200" i="1" kern="0">
                <a:solidFill>
                  <a:srgbClr val="FC0128"/>
                </a:solidFill>
                <a:ea typeface="Arial" charset="0"/>
              </a:rPr>
              <a:t>x</a:t>
            </a:r>
          </a:p>
        </p:txBody>
      </p:sp>
      <p:sp>
        <p:nvSpPr>
          <p:cNvPr id="212" name="AutoShape 53"/>
          <p:cNvSpPr>
            <a:spLocks noChangeArrowheads="1"/>
          </p:cNvSpPr>
          <p:nvPr/>
        </p:nvSpPr>
        <p:spPr bwMode="auto">
          <a:xfrm>
            <a:off x="5395913" y="2411413"/>
            <a:ext cx="1470025" cy="446087"/>
          </a:xfrm>
          <a:prstGeom prst="flowChartProcess">
            <a:avLst/>
          </a:prstGeom>
          <a:solidFill>
            <a:srgbClr val="3366FF"/>
          </a:solidFill>
          <a:ln w="12700">
            <a:solidFill>
              <a:srgbClr val="000000"/>
            </a:solidFill>
            <a:miter lim="800000"/>
            <a:headEnd type="none" w="sm" len="sm"/>
            <a:tailEnd type="none" w="sm" len="sm"/>
          </a:ln>
        </p:spPr>
        <p:txBody>
          <a:bodyPr wrap="none" anchor="ctr"/>
          <a:lstStyle/>
          <a:p>
            <a:pPr algn="ctr" fontAlgn="auto">
              <a:spcBef>
                <a:spcPts val="0"/>
              </a:spcBef>
              <a:spcAft>
                <a:spcPts val="0"/>
              </a:spcAft>
              <a:defRPr/>
            </a:pPr>
            <a:r>
              <a:rPr lang="en-US" sz="2000" kern="0">
                <a:solidFill>
                  <a:sysClr val="windowText" lastClr="000000"/>
                </a:solidFill>
                <a:ea typeface="Arial" charset="0"/>
              </a:rPr>
              <a:t>program</a:t>
            </a:r>
          </a:p>
        </p:txBody>
      </p:sp>
      <p:sp>
        <p:nvSpPr>
          <p:cNvPr id="92179" name="AutoShape 54"/>
          <p:cNvSpPr>
            <a:spLocks noChangeArrowheads="1"/>
          </p:cNvSpPr>
          <p:nvPr/>
        </p:nvSpPr>
        <p:spPr bwMode="auto">
          <a:xfrm>
            <a:off x="5395913" y="2209800"/>
            <a:ext cx="1470025" cy="203200"/>
          </a:xfrm>
          <a:prstGeom prst="flowChartProcess">
            <a:avLst/>
          </a:prstGeom>
          <a:solidFill>
            <a:srgbClr val="969696"/>
          </a:solidFill>
          <a:ln w="12700">
            <a:solidFill>
              <a:srgbClr val="000000"/>
            </a:solidFill>
            <a:miter lim="800000"/>
            <a:headEnd type="none" w="sm" len="sm"/>
            <a:tailEnd type="none" w="sm" len="sm"/>
          </a:ln>
        </p:spPr>
        <p:txBody>
          <a:bodyPr wrap="none" anchor="ctr"/>
          <a:lstStyle/>
          <a:p>
            <a:pPr algn="ctr"/>
            <a:r>
              <a:rPr lang="en-US" sz="1200">
                <a:solidFill>
                  <a:srgbClr val="000000"/>
                </a:solidFill>
              </a:rPr>
              <a:t>common runtime</a:t>
            </a:r>
            <a:endParaRPr lang="en-US" sz="2000">
              <a:solidFill>
                <a:srgbClr val="000000"/>
              </a:solidFill>
            </a:endParaRPr>
          </a:p>
        </p:txBody>
      </p:sp>
      <p:sp>
        <p:nvSpPr>
          <p:cNvPr id="214" name="AutoShape 55"/>
          <p:cNvSpPr>
            <a:spLocks noChangeArrowheads="1"/>
          </p:cNvSpPr>
          <p:nvPr/>
        </p:nvSpPr>
        <p:spPr bwMode="auto">
          <a:xfrm>
            <a:off x="5951538" y="5330825"/>
            <a:ext cx="831850" cy="134938"/>
          </a:xfrm>
          <a:prstGeom prst="flowChartProcess">
            <a:avLst/>
          </a:prstGeom>
          <a:noFill/>
          <a:ln w="12700">
            <a:solidFill>
              <a:srgbClr val="000000"/>
            </a:solidFill>
            <a:miter lim="800000"/>
            <a:headEnd type="none" w="sm" len="sm"/>
            <a:tailEnd type="none" w="sm" len="sm"/>
          </a:ln>
        </p:spPr>
        <p:txBody>
          <a:bodyPr wrap="none" anchor="ctr"/>
          <a:lstStyle/>
          <a:p>
            <a:pPr algn="ctr" fontAlgn="auto">
              <a:spcBef>
                <a:spcPts val="0"/>
              </a:spcBef>
              <a:spcAft>
                <a:spcPts val="0"/>
              </a:spcAft>
              <a:defRPr/>
            </a:pPr>
            <a:endParaRPr lang="en-US" sz="2000" kern="0">
              <a:solidFill>
                <a:sysClr val="windowText" lastClr="000000"/>
              </a:solidFill>
              <a:ea typeface="Arial" charset="0"/>
            </a:endParaRPr>
          </a:p>
        </p:txBody>
      </p:sp>
      <p:sp>
        <p:nvSpPr>
          <p:cNvPr id="215" name="AutoShape 56"/>
          <p:cNvSpPr>
            <a:spLocks noChangeArrowheads="1"/>
          </p:cNvSpPr>
          <p:nvPr/>
        </p:nvSpPr>
        <p:spPr bwMode="auto">
          <a:xfrm>
            <a:off x="5951538" y="5465763"/>
            <a:ext cx="831850" cy="327025"/>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algn="ctr" fontAlgn="auto">
              <a:spcBef>
                <a:spcPts val="0"/>
              </a:spcBef>
              <a:spcAft>
                <a:spcPts val="0"/>
              </a:spcAft>
              <a:defRPr/>
            </a:pPr>
            <a:r>
              <a:rPr lang="en-US" sz="2000" kern="0" dirty="0">
                <a:solidFill>
                  <a:sysClr val="windowText" lastClr="000000"/>
                </a:solidFill>
                <a:ea typeface="Arial" charset="0"/>
              </a:rPr>
              <a:t>stack</a:t>
            </a:r>
            <a:endParaRPr lang="en-US" kern="0" dirty="0">
              <a:solidFill>
                <a:sysClr val="windowText" lastClr="000000"/>
              </a:solidFill>
              <a:ea typeface="Arial" charset="0"/>
            </a:endParaRPr>
          </a:p>
        </p:txBody>
      </p:sp>
      <p:sp>
        <p:nvSpPr>
          <p:cNvPr id="216" name="AutoShape 57"/>
          <p:cNvSpPr>
            <a:spLocks noChangeArrowheads="1"/>
          </p:cNvSpPr>
          <p:nvPr/>
        </p:nvSpPr>
        <p:spPr bwMode="auto">
          <a:xfrm>
            <a:off x="6334125" y="5334000"/>
            <a:ext cx="66675" cy="122238"/>
          </a:xfrm>
          <a:prstGeom prst="upArrow">
            <a:avLst>
              <a:gd name="adj1" fmla="val 50000"/>
              <a:gd name="adj2" fmla="val 45834"/>
            </a:avLst>
          </a:prstGeom>
          <a:solidFill>
            <a:srgbClr val="000000"/>
          </a:solidFill>
          <a:ln w="12700">
            <a:solidFill>
              <a:srgbClr val="000000"/>
            </a:solidFill>
            <a:miter lim="800000"/>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sp>
        <p:nvSpPr>
          <p:cNvPr id="92183" name="Rectangle 58"/>
          <p:cNvSpPr>
            <a:spLocks noChangeArrowheads="1"/>
          </p:cNvSpPr>
          <p:nvPr/>
        </p:nvSpPr>
        <p:spPr bwMode="auto">
          <a:xfrm>
            <a:off x="5191125" y="1722438"/>
            <a:ext cx="1854200"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algn="ctr"/>
            <a:r>
              <a:rPr lang="en-US" sz="2000">
                <a:solidFill>
                  <a:srgbClr val="000000"/>
                </a:solidFill>
              </a:rPr>
              <a:t>address space</a:t>
            </a:r>
          </a:p>
        </p:txBody>
      </p:sp>
      <p:grpSp>
        <p:nvGrpSpPr>
          <p:cNvPr id="92184" name="Group 59"/>
          <p:cNvGrpSpPr>
            <a:grpSpLocks/>
          </p:cNvGrpSpPr>
          <p:nvPr/>
        </p:nvGrpSpPr>
        <p:grpSpPr bwMode="auto">
          <a:xfrm>
            <a:off x="6254750" y="4048125"/>
            <a:ext cx="469900" cy="382588"/>
            <a:chOff x="3842" y="2581"/>
            <a:chExt cx="296" cy="241"/>
          </a:xfrm>
        </p:grpSpPr>
        <p:sp>
          <p:nvSpPr>
            <p:cNvPr id="219" name="Oval 60"/>
            <p:cNvSpPr>
              <a:spLocks noChangeArrowheads="1"/>
            </p:cNvSpPr>
            <p:nvPr/>
          </p:nvSpPr>
          <p:spPr bwMode="auto">
            <a:xfrm flipH="1">
              <a:off x="3842" y="2698"/>
              <a:ext cx="70" cy="74"/>
            </a:xfrm>
            <a:prstGeom prst="ellipse">
              <a:avLst/>
            </a:prstGeom>
            <a:solidFill>
              <a:srgbClr val="333333"/>
            </a:solidFill>
            <a:ln w="19050">
              <a:noFill/>
              <a:round/>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sp>
          <p:nvSpPr>
            <p:cNvPr id="220" name="Oval 61"/>
            <p:cNvSpPr>
              <a:spLocks noChangeArrowheads="1"/>
            </p:cNvSpPr>
            <p:nvPr/>
          </p:nvSpPr>
          <p:spPr bwMode="auto">
            <a:xfrm flipH="1">
              <a:off x="3949" y="2748"/>
              <a:ext cx="70" cy="74"/>
            </a:xfrm>
            <a:prstGeom prst="ellipse">
              <a:avLst/>
            </a:prstGeom>
            <a:solidFill>
              <a:srgbClr val="333333"/>
            </a:solidFill>
            <a:ln w="19050">
              <a:noFill/>
              <a:round/>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sp>
          <p:nvSpPr>
            <p:cNvPr id="221" name="Oval 62"/>
            <p:cNvSpPr>
              <a:spLocks noChangeArrowheads="1"/>
            </p:cNvSpPr>
            <p:nvPr/>
          </p:nvSpPr>
          <p:spPr bwMode="auto">
            <a:xfrm flipH="1">
              <a:off x="4067" y="2705"/>
              <a:ext cx="71" cy="74"/>
            </a:xfrm>
            <a:prstGeom prst="ellipse">
              <a:avLst/>
            </a:prstGeom>
            <a:solidFill>
              <a:srgbClr val="333333"/>
            </a:solidFill>
            <a:ln w="19050">
              <a:noFill/>
              <a:round/>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cxnSp>
          <p:nvCxnSpPr>
            <p:cNvPr id="92283" name="AutoShape 63"/>
            <p:cNvCxnSpPr>
              <a:cxnSpLocks noChangeShapeType="1"/>
              <a:stCxn id="225" idx="4"/>
              <a:endCxn id="219" idx="0"/>
            </p:cNvCxnSpPr>
            <p:nvPr/>
          </p:nvCxnSpPr>
          <p:spPr bwMode="auto">
            <a:xfrm flipH="1">
              <a:off x="3877" y="2651"/>
              <a:ext cx="107" cy="47"/>
            </a:xfrm>
            <a:prstGeom prst="straightConnector1">
              <a:avLst/>
            </a:prstGeom>
            <a:noFill/>
            <a:ln w="31750" cap="rnd">
              <a:solidFill>
                <a:srgbClr val="000000"/>
              </a:solidFill>
              <a:prstDash val="sysDot"/>
              <a:round/>
              <a:headEnd type="none" w="sm" len="sm"/>
              <a:tailEnd type="none" w="sm" len="sm"/>
            </a:ln>
            <a:extLst>
              <a:ext uri="{909E8E84-426E-40dd-AFC4-6F175D3DCCD1}">
                <a14:hiddenFill xmlns="" xmlns:a14="http://schemas.microsoft.com/office/drawing/2010/main">
                  <a:noFill/>
                </a14:hiddenFill>
              </a:ext>
            </a:extLst>
          </p:spPr>
        </p:cxnSp>
        <p:cxnSp>
          <p:nvCxnSpPr>
            <p:cNvPr id="92284" name="AutoShape 64"/>
            <p:cNvCxnSpPr>
              <a:cxnSpLocks noChangeShapeType="1"/>
              <a:stCxn id="225" idx="4"/>
              <a:endCxn id="220" idx="0"/>
            </p:cNvCxnSpPr>
            <p:nvPr/>
          </p:nvCxnSpPr>
          <p:spPr bwMode="auto">
            <a:xfrm>
              <a:off x="3984" y="2651"/>
              <a:ext cx="0" cy="97"/>
            </a:xfrm>
            <a:prstGeom prst="straightConnector1">
              <a:avLst/>
            </a:prstGeom>
            <a:noFill/>
            <a:ln w="31750" cap="rnd">
              <a:solidFill>
                <a:srgbClr val="000000"/>
              </a:solidFill>
              <a:prstDash val="sysDot"/>
              <a:round/>
              <a:headEnd type="none" w="sm" len="sm"/>
              <a:tailEnd type="none" w="sm" len="sm"/>
            </a:ln>
            <a:extLst>
              <a:ext uri="{909E8E84-426E-40dd-AFC4-6F175D3DCCD1}">
                <a14:hiddenFill xmlns="" xmlns:a14="http://schemas.microsoft.com/office/drawing/2010/main">
                  <a:noFill/>
                </a14:hiddenFill>
              </a:ext>
            </a:extLst>
          </p:spPr>
        </p:cxnSp>
        <p:cxnSp>
          <p:nvCxnSpPr>
            <p:cNvPr id="92285" name="AutoShape 65"/>
            <p:cNvCxnSpPr>
              <a:cxnSpLocks noChangeShapeType="1"/>
              <a:stCxn id="225" idx="4"/>
              <a:endCxn id="221" idx="7"/>
            </p:cNvCxnSpPr>
            <p:nvPr/>
          </p:nvCxnSpPr>
          <p:spPr bwMode="auto">
            <a:xfrm>
              <a:off x="3984" y="2651"/>
              <a:ext cx="94" cy="64"/>
            </a:xfrm>
            <a:prstGeom prst="straightConnector1">
              <a:avLst/>
            </a:prstGeom>
            <a:noFill/>
            <a:ln w="31750" cap="rnd">
              <a:solidFill>
                <a:srgbClr val="000000"/>
              </a:solidFill>
              <a:prstDash val="sysDot"/>
              <a:round/>
              <a:headEnd type="none" w="sm" len="sm"/>
              <a:tailEnd type="none" w="sm" len="sm"/>
            </a:ln>
            <a:extLst>
              <a:ext uri="{909E8E84-426E-40dd-AFC4-6F175D3DCCD1}">
                <a14:hiddenFill xmlns="" xmlns:a14="http://schemas.microsoft.com/office/drawing/2010/main">
                  <a:noFill/>
                </a14:hiddenFill>
              </a:ext>
            </a:extLst>
          </p:spPr>
        </p:cxnSp>
        <p:sp>
          <p:nvSpPr>
            <p:cNvPr id="225" name="Oval 66"/>
            <p:cNvSpPr>
              <a:spLocks noChangeArrowheads="1"/>
            </p:cNvSpPr>
            <p:nvPr/>
          </p:nvSpPr>
          <p:spPr bwMode="auto">
            <a:xfrm flipH="1">
              <a:off x="3948" y="2581"/>
              <a:ext cx="71" cy="71"/>
            </a:xfrm>
            <a:prstGeom prst="ellipse">
              <a:avLst/>
            </a:prstGeom>
            <a:solidFill>
              <a:srgbClr val="333333"/>
            </a:solidFill>
            <a:ln w="19050">
              <a:noFill/>
              <a:round/>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grpSp>
      <p:sp>
        <p:nvSpPr>
          <p:cNvPr id="226" name="Oval 67"/>
          <p:cNvSpPr>
            <a:spLocks noChangeArrowheads="1"/>
          </p:cNvSpPr>
          <p:nvPr/>
        </p:nvSpPr>
        <p:spPr bwMode="auto">
          <a:xfrm flipH="1">
            <a:off x="5562600" y="4300538"/>
            <a:ext cx="111125" cy="117475"/>
          </a:xfrm>
          <a:prstGeom prst="ellipse">
            <a:avLst/>
          </a:prstGeom>
          <a:solidFill>
            <a:srgbClr val="333333"/>
          </a:solidFill>
          <a:ln w="19050">
            <a:noFill/>
            <a:round/>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sp>
        <p:nvSpPr>
          <p:cNvPr id="227" name="Oval 68"/>
          <p:cNvSpPr>
            <a:spLocks noChangeArrowheads="1"/>
          </p:cNvSpPr>
          <p:nvPr/>
        </p:nvSpPr>
        <p:spPr bwMode="auto">
          <a:xfrm flipH="1">
            <a:off x="5729288" y="4032250"/>
            <a:ext cx="111125" cy="117475"/>
          </a:xfrm>
          <a:prstGeom prst="ellipse">
            <a:avLst/>
          </a:prstGeom>
          <a:solidFill>
            <a:srgbClr val="333333"/>
          </a:solidFill>
          <a:ln w="19050">
            <a:noFill/>
            <a:round/>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sp>
        <p:nvSpPr>
          <p:cNvPr id="228" name="Text Box 69"/>
          <p:cNvSpPr txBox="1">
            <a:spLocks noChangeArrowheads="1"/>
          </p:cNvSpPr>
          <p:nvPr/>
        </p:nvSpPr>
        <p:spPr bwMode="auto">
          <a:xfrm>
            <a:off x="2132013" y="4951413"/>
            <a:ext cx="352425" cy="274637"/>
          </a:xfrm>
          <a:prstGeom prst="rect">
            <a:avLst/>
          </a:prstGeom>
          <a:noFill/>
          <a:ln w="12700">
            <a:noFill/>
            <a:miter lim="800000"/>
            <a:headEnd type="none" w="sm" len="sm"/>
            <a:tailEnd type="none" w="sm" len="sm"/>
          </a:ln>
        </p:spPr>
        <p:txBody>
          <a:bodyPr wrap="none">
            <a:spAutoFit/>
          </a:bodyPr>
          <a:lstStyle/>
          <a:p>
            <a:pPr fontAlgn="auto">
              <a:spcBef>
                <a:spcPts val="0"/>
              </a:spcBef>
              <a:spcAft>
                <a:spcPts val="0"/>
              </a:spcAft>
              <a:defRPr/>
            </a:pPr>
            <a:r>
              <a:rPr lang="en-US" sz="1200" kern="0">
                <a:solidFill>
                  <a:sysClr val="windowText" lastClr="000000"/>
                </a:solidFill>
                <a:ea typeface="Arial" charset="0"/>
              </a:rPr>
              <a:t>SP</a:t>
            </a:r>
          </a:p>
        </p:txBody>
      </p:sp>
      <p:sp>
        <p:nvSpPr>
          <p:cNvPr id="229" name="Rectangle 70"/>
          <p:cNvSpPr>
            <a:spLocks noChangeArrowheads="1"/>
          </p:cNvSpPr>
          <p:nvPr/>
        </p:nvSpPr>
        <p:spPr bwMode="auto">
          <a:xfrm>
            <a:off x="6369050" y="4632325"/>
            <a:ext cx="252413" cy="274638"/>
          </a:xfrm>
          <a:prstGeom prst="rect">
            <a:avLst/>
          </a:prstGeom>
          <a:noFill/>
          <a:ln w="12700">
            <a:noFill/>
            <a:miter lim="800000"/>
            <a:headEnd type="none" w="sm" len="sm"/>
            <a:tailEnd type="none" w="sm" len="sm"/>
          </a:ln>
        </p:spPr>
        <p:txBody>
          <a:bodyPr wrap="none" anchor="ctr">
            <a:spAutoFit/>
          </a:bodyPr>
          <a:lstStyle/>
          <a:p>
            <a:pPr algn="ctr" fontAlgn="auto">
              <a:spcBef>
                <a:spcPts val="0"/>
              </a:spcBef>
              <a:spcAft>
                <a:spcPts val="0"/>
              </a:spcAft>
              <a:defRPr/>
            </a:pPr>
            <a:r>
              <a:rPr lang="en-US" sz="1200" i="1" kern="0">
                <a:solidFill>
                  <a:srgbClr val="FC0128"/>
                </a:solidFill>
                <a:ea typeface="Arial" charset="0"/>
              </a:rPr>
              <a:t>y</a:t>
            </a:r>
          </a:p>
        </p:txBody>
      </p:sp>
      <p:sp>
        <p:nvSpPr>
          <p:cNvPr id="230" name="Rectangle 71"/>
          <p:cNvSpPr>
            <a:spLocks noChangeArrowheads="1"/>
          </p:cNvSpPr>
          <p:nvPr/>
        </p:nvSpPr>
        <p:spPr bwMode="auto">
          <a:xfrm>
            <a:off x="2662238" y="4908550"/>
            <a:ext cx="252412" cy="274638"/>
          </a:xfrm>
          <a:prstGeom prst="rect">
            <a:avLst/>
          </a:prstGeom>
          <a:noFill/>
          <a:ln w="12700">
            <a:noFill/>
            <a:miter lim="800000"/>
            <a:headEnd type="none" w="sm" len="sm"/>
            <a:tailEnd type="none" w="sm" len="sm"/>
          </a:ln>
        </p:spPr>
        <p:txBody>
          <a:bodyPr wrap="none" anchor="ctr">
            <a:spAutoFit/>
          </a:bodyPr>
          <a:lstStyle/>
          <a:p>
            <a:pPr algn="ctr" fontAlgn="auto">
              <a:spcBef>
                <a:spcPts val="0"/>
              </a:spcBef>
              <a:spcAft>
                <a:spcPts val="0"/>
              </a:spcAft>
              <a:defRPr/>
            </a:pPr>
            <a:r>
              <a:rPr lang="en-US" sz="1200" i="1" kern="0">
                <a:solidFill>
                  <a:srgbClr val="FC0128"/>
                </a:solidFill>
                <a:ea typeface="Arial" charset="0"/>
              </a:rPr>
              <a:t>y</a:t>
            </a:r>
          </a:p>
        </p:txBody>
      </p:sp>
      <p:sp>
        <p:nvSpPr>
          <p:cNvPr id="231" name="Oval 72"/>
          <p:cNvSpPr>
            <a:spLocks noChangeArrowheads="1"/>
          </p:cNvSpPr>
          <p:nvPr/>
        </p:nvSpPr>
        <p:spPr bwMode="auto">
          <a:xfrm>
            <a:off x="3101975" y="4875213"/>
            <a:ext cx="74613" cy="74612"/>
          </a:xfrm>
          <a:prstGeom prst="ellipse">
            <a:avLst/>
          </a:prstGeom>
          <a:noFill/>
          <a:ln w="12700">
            <a:noFill/>
            <a:round/>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232" name="Oval 73"/>
          <p:cNvSpPr>
            <a:spLocks noChangeArrowheads="1"/>
          </p:cNvSpPr>
          <p:nvPr/>
        </p:nvSpPr>
        <p:spPr bwMode="auto">
          <a:xfrm>
            <a:off x="3087688" y="5043488"/>
            <a:ext cx="74612" cy="74612"/>
          </a:xfrm>
          <a:prstGeom prst="ellipse">
            <a:avLst/>
          </a:prstGeom>
          <a:noFill/>
          <a:ln w="12700">
            <a:noFill/>
            <a:round/>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233" name="Oval 74"/>
          <p:cNvSpPr>
            <a:spLocks noChangeArrowheads="1"/>
          </p:cNvSpPr>
          <p:nvPr/>
        </p:nvSpPr>
        <p:spPr bwMode="auto">
          <a:xfrm>
            <a:off x="3125788" y="4325938"/>
            <a:ext cx="74612" cy="74612"/>
          </a:xfrm>
          <a:prstGeom prst="ellipse">
            <a:avLst/>
          </a:prstGeom>
          <a:noFill/>
          <a:ln w="12700">
            <a:noFill/>
            <a:round/>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nvGrpSpPr>
          <p:cNvPr id="92193" name="Group 75"/>
          <p:cNvGrpSpPr>
            <a:grpSpLocks/>
          </p:cNvGrpSpPr>
          <p:nvPr/>
        </p:nvGrpSpPr>
        <p:grpSpPr bwMode="auto">
          <a:xfrm>
            <a:off x="5945188" y="4733925"/>
            <a:ext cx="846137" cy="469900"/>
            <a:chOff x="3234" y="3005"/>
            <a:chExt cx="926" cy="514"/>
          </a:xfrm>
        </p:grpSpPr>
        <p:sp>
          <p:nvSpPr>
            <p:cNvPr id="235" name="AutoShape 76"/>
            <p:cNvSpPr>
              <a:spLocks noChangeArrowheads="1"/>
            </p:cNvSpPr>
            <p:nvPr/>
          </p:nvSpPr>
          <p:spPr bwMode="auto">
            <a:xfrm>
              <a:off x="3234" y="3005"/>
              <a:ext cx="926" cy="149"/>
            </a:xfrm>
            <a:prstGeom prst="flowChartProcess">
              <a:avLst/>
            </a:prstGeom>
            <a:noFill/>
            <a:ln w="12700">
              <a:solidFill>
                <a:srgbClr val="000000"/>
              </a:solidFill>
              <a:miter lim="800000"/>
              <a:headEnd type="none" w="sm" len="sm"/>
              <a:tailEnd type="none" w="sm" len="sm"/>
            </a:ln>
          </p:spPr>
          <p:txBody>
            <a:bodyPr wrap="none" anchor="ctr"/>
            <a:lstStyle/>
            <a:p>
              <a:pPr algn="ctr" fontAlgn="auto">
                <a:spcBef>
                  <a:spcPts val="0"/>
                </a:spcBef>
                <a:spcAft>
                  <a:spcPts val="0"/>
                </a:spcAft>
                <a:defRPr/>
              </a:pPr>
              <a:endParaRPr lang="en-US" sz="2000" kern="0">
                <a:solidFill>
                  <a:sysClr val="windowText" lastClr="000000"/>
                </a:solidFill>
                <a:ea typeface="Arial" charset="0"/>
              </a:endParaRPr>
            </a:p>
          </p:txBody>
        </p:sp>
        <p:sp>
          <p:nvSpPr>
            <p:cNvPr id="236" name="AutoShape 77"/>
            <p:cNvSpPr>
              <a:spLocks noChangeArrowheads="1"/>
            </p:cNvSpPr>
            <p:nvPr/>
          </p:nvSpPr>
          <p:spPr bwMode="auto">
            <a:xfrm>
              <a:off x="3234" y="3154"/>
              <a:ext cx="926" cy="365"/>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algn="ctr" fontAlgn="auto">
                <a:spcBef>
                  <a:spcPts val="0"/>
                </a:spcBef>
                <a:spcAft>
                  <a:spcPts val="0"/>
                </a:spcAft>
                <a:defRPr/>
              </a:pPr>
              <a:r>
                <a:rPr lang="en-US" sz="2000" kern="0" dirty="0">
                  <a:solidFill>
                    <a:sysClr val="windowText" lastClr="000000"/>
                  </a:solidFill>
                  <a:ea typeface="Arial" charset="0"/>
                </a:rPr>
                <a:t>stack</a:t>
              </a:r>
              <a:endParaRPr lang="en-US" kern="0" dirty="0">
                <a:solidFill>
                  <a:sysClr val="windowText" lastClr="000000"/>
                </a:solidFill>
                <a:ea typeface="Arial" charset="0"/>
              </a:endParaRPr>
            </a:p>
          </p:txBody>
        </p:sp>
        <p:sp>
          <p:nvSpPr>
            <p:cNvPr id="237" name="AutoShape 78"/>
            <p:cNvSpPr>
              <a:spLocks noChangeArrowheads="1"/>
            </p:cNvSpPr>
            <p:nvPr/>
          </p:nvSpPr>
          <p:spPr bwMode="auto">
            <a:xfrm>
              <a:off x="3660" y="3010"/>
              <a:ext cx="75" cy="135"/>
            </a:xfrm>
            <a:prstGeom prst="upArrow">
              <a:avLst>
                <a:gd name="adj1" fmla="val 50000"/>
                <a:gd name="adj2" fmla="val 44408"/>
              </a:avLst>
            </a:prstGeom>
            <a:solidFill>
              <a:srgbClr val="000000"/>
            </a:solidFill>
            <a:ln w="12700">
              <a:solidFill>
                <a:srgbClr val="000000"/>
              </a:solidFill>
              <a:miter lim="800000"/>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grpSp>
      <p:grpSp>
        <p:nvGrpSpPr>
          <p:cNvPr id="92194" name="Group 79"/>
          <p:cNvGrpSpPr>
            <a:grpSpLocks/>
          </p:cNvGrpSpPr>
          <p:nvPr/>
        </p:nvGrpSpPr>
        <p:grpSpPr bwMode="auto">
          <a:xfrm>
            <a:off x="3898900" y="1655763"/>
            <a:ext cx="673100" cy="658812"/>
            <a:chOff x="3689" y="1658"/>
            <a:chExt cx="576" cy="576"/>
          </a:xfrm>
        </p:grpSpPr>
        <p:grpSp>
          <p:nvGrpSpPr>
            <p:cNvPr id="92273" name="Group 80"/>
            <p:cNvGrpSpPr>
              <a:grpSpLocks/>
            </p:cNvGrpSpPr>
            <p:nvPr/>
          </p:nvGrpSpPr>
          <p:grpSpPr bwMode="auto">
            <a:xfrm>
              <a:off x="3689" y="1658"/>
              <a:ext cx="576" cy="576"/>
              <a:chOff x="4269" y="2781"/>
              <a:chExt cx="576" cy="576"/>
            </a:xfrm>
          </p:grpSpPr>
          <p:sp>
            <p:nvSpPr>
              <p:cNvPr id="241" name="Oval 81"/>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242" name="AutoShape 82"/>
              <p:cNvSpPr>
                <a:spLocks noChangeArrowheads="1"/>
              </p:cNvSpPr>
              <p:nvPr/>
            </p:nvSpPr>
            <p:spPr bwMode="auto">
              <a:xfrm flipH="1">
                <a:off x="4469" y="2909"/>
                <a:ext cx="197" cy="336"/>
              </a:xfrm>
              <a:prstGeom prst="lightningBolt">
                <a:avLst/>
              </a:prstGeom>
              <a:solidFill>
                <a:srgbClr val="FFFFFF"/>
              </a:solidFill>
              <a:ln w="12700">
                <a:no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sp>
          <p:nvSpPr>
            <p:cNvPr id="240" name="AutoShape 83"/>
            <p:cNvSpPr>
              <a:spLocks noChangeArrowheads="1"/>
            </p:cNvSpPr>
            <p:nvPr/>
          </p:nvSpPr>
          <p:spPr bwMode="auto">
            <a:xfrm rot="-8460389">
              <a:off x="3713" y="1734"/>
              <a:ext cx="68" cy="76"/>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nvGrpSpPr>
          <p:cNvPr id="92195" name="Group 84"/>
          <p:cNvGrpSpPr>
            <a:grpSpLocks/>
          </p:cNvGrpSpPr>
          <p:nvPr/>
        </p:nvGrpSpPr>
        <p:grpSpPr bwMode="auto">
          <a:xfrm>
            <a:off x="5564188" y="4721225"/>
            <a:ext cx="250825" cy="457200"/>
            <a:chOff x="1131" y="2503"/>
            <a:chExt cx="747" cy="810"/>
          </a:xfrm>
        </p:grpSpPr>
        <p:grpSp>
          <p:nvGrpSpPr>
            <p:cNvPr id="92243" name="Group 85"/>
            <p:cNvGrpSpPr>
              <a:grpSpLocks/>
            </p:cNvGrpSpPr>
            <p:nvPr/>
          </p:nvGrpSpPr>
          <p:grpSpPr bwMode="auto">
            <a:xfrm>
              <a:off x="1131" y="2503"/>
              <a:ext cx="747" cy="408"/>
              <a:chOff x="1131" y="2503"/>
              <a:chExt cx="747" cy="408"/>
            </a:xfrm>
          </p:grpSpPr>
          <p:grpSp>
            <p:nvGrpSpPr>
              <p:cNvPr id="92259" name="Group 86"/>
              <p:cNvGrpSpPr>
                <a:grpSpLocks/>
              </p:cNvGrpSpPr>
              <p:nvPr/>
            </p:nvGrpSpPr>
            <p:grpSpPr bwMode="auto">
              <a:xfrm>
                <a:off x="1131" y="2503"/>
                <a:ext cx="747" cy="204"/>
                <a:chOff x="1131" y="2503"/>
                <a:chExt cx="747" cy="204"/>
              </a:xfrm>
            </p:grpSpPr>
            <p:grpSp>
              <p:nvGrpSpPr>
                <p:cNvPr id="92267" name="Group 87"/>
                <p:cNvGrpSpPr>
                  <a:grpSpLocks/>
                </p:cNvGrpSpPr>
                <p:nvPr/>
              </p:nvGrpSpPr>
              <p:grpSpPr bwMode="auto">
                <a:xfrm>
                  <a:off x="1131" y="2503"/>
                  <a:ext cx="747" cy="102"/>
                  <a:chOff x="1131" y="2503"/>
                  <a:chExt cx="747" cy="102"/>
                </a:xfrm>
              </p:grpSpPr>
              <p:sp>
                <p:nvSpPr>
                  <p:cNvPr id="272" name="AutoShape 88"/>
                  <p:cNvSpPr>
                    <a:spLocks noChangeArrowheads="1"/>
                  </p:cNvSpPr>
                  <p:nvPr/>
                </p:nvSpPr>
                <p:spPr bwMode="auto">
                  <a:xfrm>
                    <a:off x="1131" y="2503"/>
                    <a:ext cx="747" cy="53"/>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273" name="AutoShape 89"/>
                  <p:cNvSpPr>
                    <a:spLocks noChangeArrowheads="1"/>
                  </p:cNvSpPr>
                  <p:nvPr/>
                </p:nvSpPr>
                <p:spPr bwMode="auto">
                  <a:xfrm>
                    <a:off x="1131" y="2556"/>
                    <a:ext cx="747" cy="53"/>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nvGrpSpPr>
                <p:cNvPr id="92268" name="Group 90"/>
                <p:cNvGrpSpPr>
                  <a:grpSpLocks/>
                </p:cNvGrpSpPr>
                <p:nvPr/>
              </p:nvGrpSpPr>
              <p:grpSpPr bwMode="auto">
                <a:xfrm>
                  <a:off x="1131" y="2605"/>
                  <a:ext cx="747" cy="102"/>
                  <a:chOff x="1131" y="2503"/>
                  <a:chExt cx="747" cy="102"/>
                </a:xfrm>
              </p:grpSpPr>
              <p:sp>
                <p:nvSpPr>
                  <p:cNvPr id="270" name="AutoShape 91"/>
                  <p:cNvSpPr>
                    <a:spLocks noChangeArrowheads="1"/>
                  </p:cNvSpPr>
                  <p:nvPr/>
                </p:nvSpPr>
                <p:spPr bwMode="auto">
                  <a:xfrm>
                    <a:off x="1131" y="2525"/>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271" name="AutoShape 92"/>
                  <p:cNvSpPr>
                    <a:spLocks noChangeArrowheads="1"/>
                  </p:cNvSpPr>
                  <p:nvPr/>
                </p:nvSpPr>
                <p:spPr bwMode="auto">
                  <a:xfrm>
                    <a:off x="1131" y="2558"/>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grpSp>
            <p:nvGrpSpPr>
              <p:cNvPr id="92260" name="Group 93"/>
              <p:cNvGrpSpPr>
                <a:grpSpLocks/>
              </p:cNvGrpSpPr>
              <p:nvPr/>
            </p:nvGrpSpPr>
            <p:grpSpPr bwMode="auto">
              <a:xfrm>
                <a:off x="1131" y="2707"/>
                <a:ext cx="747" cy="204"/>
                <a:chOff x="1131" y="2503"/>
                <a:chExt cx="747" cy="204"/>
              </a:xfrm>
            </p:grpSpPr>
            <p:grpSp>
              <p:nvGrpSpPr>
                <p:cNvPr id="92261" name="Group 94"/>
                <p:cNvGrpSpPr>
                  <a:grpSpLocks/>
                </p:cNvGrpSpPr>
                <p:nvPr/>
              </p:nvGrpSpPr>
              <p:grpSpPr bwMode="auto">
                <a:xfrm>
                  <a:off x="1131" y="2503"/>
                  <a:ext cx="747" cy="102"/>
                  <a:chOff x="1131" y="2503"/>
                  <a:chExt cx="747" cy="102"/>
                </a:xfrm>
              </p:grpSpPr>
              <p:sp>
                <p:nvSpPr>
                  <p:cNvPr id="266" name="AutoShape 95"/>
                  <p:cNvSpPr>
                    <a:spLocks noChangeArrowheads="1"/>
                  </p:cNvSpPr>
                  <p:nvPr/>
                </p:nvSpPr>
                <p:spPr bwMode="auto">
                  <a:xfrm>
                    <a:off x="1131" y="2504"/>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267" name="AutoShape 96"/>
                  <p:cNvSpPr>
                    <a:spLocks noChangeArrowheads="1"/>
                  </p:cNvSpPr>
                  <p:nvPr/>
                </p:nvSpPr>
                <p:spPr bwMode="auto">
                  <a:xfrm>
                    <a:off x="1131" y="2555"/>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nvGrpSpPr>
                <p:cNvPr id="92262" name="Group 97"/>
                <p:cNvGrpSpPr>
                  <a:grpSpLocks/>
                </p:cNvGrpSpPr>
                <p:nvPr/>
              </p:nvGrpSpPr>
              <p:grpSpPr bwMode="auto">
                <a:xfrm>
                  <a:off x="1131" y="2605"/>
                  <a:ext cx="747" cy="102"/>
                  <a:chOff x="1131" y="2503"/>
                  <a:chExt cx="747" cy="102"/>
                </a:xfrm>
              </p:grpSpPr>
              <p:sp>
                <p:nvSpPr>
                  <p:cNvPr id="264" name="AutoShape 98"/>
                  <p:cNvSpPr>
                    <a:spLocks noChangeArrowheads="1"/>
                  </p:cNvSpPr>
                  <p:nvPr/>
                </p:nvSpPr>
                <p:spPr bwMode="auto">
                  <a:xfrm>
                    <a:off x="1131" y="2504"/>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265" name="AutoShape 99"/>
                  <p:cNvSpPr>
                    <a:spLocks noChangeArrowheads="1"/>
                  </p:cNvSpPr>
                  <p:nvPr/>
                </p:nvSpPr>
                <p:spPr bwMode="auto">
                  <a:xfrm>
                    <a:off x="1131" y="2554"/>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grpSp>
        <p:grpSp>
          <p:nvGrpSpPr>
            <p:cNvPr id="92244" name="Group 100"/>
            <p:cNvGrpSpPr>
              <a:grpSpLocks/>
            </p:cNvGrpSpPr>
            <p:nvPr/>
          </p:nvGrpSpPr>
          <p:grpSpPr bwMode="auto">
            <a:xfrm>
              <a:off x="1131" y="2905"/>
              <a:ext cx="747" cy="408"/>
              <a:chOff x="1131" y="2503"/>
              <a:chExt cx="747" cy="408"/>
            </a:xfrm>
          </p:grpSpPr>
          <p:grpSp>
            <p:nvGrpSpPr>
              <p:cNvPr id="92245" name="Group 101"/>
              <p:cNvGrpSpPr>
                <a:grpSpLocks/>
              </p:cNvGrpSpPr>
              <p:nvPr/>
            </p:nvGrpSpPr>
            <p:grpSpPr bwMode="auto">
              <a:xfrm>
                <a:off x="1131" y="2503"/>
                <a:ext cx="747" cy="204"/>
                <a:chOff x="1131" y="2503"/>
                <a:chExt cx="747" cy="204"/>
              </a:xfrm>
            </p:grpSpPr>
            <p:grpSp>
              <p:nvGrpSpPr>
                <p:cNvPr id="92253" name="Group 102"/>
                <p:cNvGrpSpPr>
                  <a:grpSpLocks/>
                </p:cNvGrpSpPr>
                <p:nvPr/>
              </p:nvGrpSpPr>
              <p:grpSpPr bwMode="auto">
                <a:xfrm>
                  <a:off x="1131" y="2503"/>
                  <a:ext cx="747" cy="102"/>
                  <a:chOff x="1131" y="2503"/>
                  <a:chExt cx="747" cy="102"/>
                </a:xfrm>
              </p:grpSpPr>
              <p:sp>
                <p:nvSpPr>
                  <p:cNvPr id="258" name="AutoShape 103"/>
                  <p:cNvSpPr>
                    <a:spLocks noChangeArrowheads="1"/>
                  </p:cNvSpPr>
                  <p:nvPr/>
                </p:nvSpPr>
                <p:spPr bwMode="auto">
                  <a:xfrm>
                    <a:off x="1131" y="2503"/>
                    <a:ext cx="747" cy="53"/>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259" name="AutoShape 104"/>
                  <p:cNvSpPr>
                    <a:spLocks noChangeArrowheads="1"/>
                  </p:cNvSpPr>
                  <p:nvPr/>
                </p:nvSpPr>
                <p:spPr bwMode="auto">
                  <a:xfrm>
                    <a:off x="1131" y="2559"/>
                    <a:ext cx="747" cy="67"/>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nvGrpSpPr>
                <p:cNvPr id="92254" name="Group 105"/>
                <p:cNvGrpSpPr>
                  <a:grpSpLocks/>
                </p:cNvGrpSpPr>
                <p:nvPr/>
              </p:nvGrpSpPr>
              <p:grpSpPr bwMode="auto">
                <a:xfrm>
                  <a:off x="1131" y="2605"/>
                  <a:ext cx="747" cy="102"/>
                  <a:chOff x="1131" y="2503"/>
                  <a:chExt cx="747" cy="102"/>
                </a:xfrm>
              </p:grpSpPr>
              <p:sp>
                <p:nvSpPr>
                  <p:cNvPr id="256" name="AutoShape 106"/>
                  <p:cNvSpPr>
                    <a:spLocks noChangeArrowheads="1"/>
                  </p:cNvSpPr>
                  <p:nvPr/>
                </p:nvSpPr>
                <p:spPr bwMode="auto">
                  <a:xfrm>
                    <a:off x="1131" y="2525"/>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257" name="AutoShape 107"/>
                  <p:cNvSpPr>
                    <a:spLocks noChangeArrowheads="1"/>
                  </p:cNvSpPr>
                  <p:nvPr/>
                </p:nvSpPr>
                <p:spPr bwMode="auto">
                  <a:xfrm>
                    <a:off x="1131" y="2561"/>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grpSp>
            <p:nvGrpSpPr>
              <p:cNvPr id="92246" name="Group 108"/>
              <p:cNvGrpSpPr>
                <a:grpSpLocks/>
              </p:cNvGrpSpPr>
              <p:nvPr/>
            </p:nvGrpSpPr>
            <p:grpSpPr bwMode="auto">
              <a:xfrm>
                <a:off x="1131" y="2707"/>
                <a:ext cx="747" cy="204"/>
                <a:chOff x="1131" y="2503"/>
                <a:chExt cx="747" cy="204"/>
              </a:xfrm>
            </p:grpSpPr>
            <p:grpSp>
              <p:nvGrpSpPr>
                <p:cNvPr id="92247" name="Group 109"/>
                <p:cNvGrpSpPr>
                  <a:grpSpLocks/>
                </p:cNvGrpSpPr>
                <p:nvPr/>
              </p:nvGrpSpPr>
              <p:grpSpPr bwMode="auto">
                <a:xfrm>
                  <a:off x="1131" y="2503"/>
                  <a:ext cx="747" cy="102"/>
                  <a:chOff x="1131" y="2503"/>
                  <a:chExt cx="747" cy="102"/>
                </a:xfrm>
              </p:grpSpPr>
              <p:sp>
                <p:nvSpPr>
                  <p:cNvPr id="252" name="AutoShape 110"/>
                  <p:cNvSpPr>
                    <a:spLocks noChangeArrowheads="1"/>
                  </p:cNvSpPr>
                  <p:nvPr/>
                </p:nvSpPr>
                <p:spPr bwMode="auto">
                  <a:xfrm>
                    <a:off x="1131" y="2504"/>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253" name="AutoShape 111"/>
                  <p:cNvSpPr>
                    <a:spLocks noChangeArrowheads="1"/>
                  </p:cNvSpPr>
                  <p:nvPr/>
                </p:nvSpPr>
                <p:spPr bwMode="auto">
                  <a:xfrm>
                    <a:off x="1131" y="2555"/>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nvGrpSpPr>
                <p:cNvPr id="92248" name="Group 112"/>
                <p:cNvGrpSpPr>
                  <a:grpSpLocks/>
                </p:cNvGrpSpPr>
                <p:nvPr/>
              </p:nvGrpSpPr>
              <p:grpSpPr bwMode="auto">
                <a:xfrm>
                  <a:off x="1131" y="2605"/>
                  <a:ext cx="747" cy="102"/>
                  <a:chOff x="1131" y="2503"/>
                  <a:chExt cx="747" cy="102"/>
                </a:xfrm>
              </p:grpSpPr>
              <p:sp>
                <p:nvSpPr>
                  <p:cNvPr id="250" name="AutoShape 113"/>
                  <p:cNvSpPr>
                    <a:spLocks noChangeArrowheads="1"/>
                  </p:cNvSpPr>
                  <p:nvPr/>
                </p:nvSpPr>
                <p:spPr bwMode="auto">
                  <a:xfrm>
                    <a:off x="1131" y="2504"/>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251" name="AutoShape 114"/>
                  <p:cNvSpPr>
                    <a:spLocks noChangeArrowheads="1"/>
                  </p:cNvSpPr>
                  <p:nvPr/>
                </p:nvSpPr>
                <p:spPr bwMode="auto">
                  <a:xfrm>
                    <a:off x="1131" y="2554"/>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grpSp>
      </p:grpSp>
      <p:grpSp>
        <p:nvGrpSpPr>
          <p:cNvPr id="92196" name="Group 115"/>
          <p:cNvGrpSpPr>
            <a:grpSpLocks/>
          </p:cNvGrpSpPr>
          <p:nvPr/>
        </p:nvGrpSpPr>
        <p:grpSpPr bwMode="auto">
          <a:xfrm>
            <a:off x="5580063" y="5332413"/>
            <a:ext cx="250825" cy="457200"/>
            <a:chOff x="1131" y="2503"/>
            <a:chExt cx="747" cy="810"/>
          </a:xfrm>
        </p:grpSpPr>
        <p:grpSp>
          <p:nvGrpSpPr>
            <p:cNvPr id="92213" name="Group 116"/>
            <p:cNvGrpSpPr>
              <a:grpSpLocks/>
            </p:cNvGrpSpPr>
            <p:nvPr/>
          </p:nvGrpSpPr>
          <p:grpSpPr bwMode="auto">
            <a:xfrm>
              <a:off x="1131" y="2503"/>
              <a:ext cx="747" cy="408"/>
              <a:chOff x="1131" y="2503"/>
              <a:chExt cx="747" cy="408"/>
            </a:xfrm>
          </p:grpSpPr>
          <p:grpSp>
            <p:nvGrpSpPr>
              <p:cNvPr id="92229" name="Group 117"/>
              <p:cNvGrpSpPr>
                <a:grpSpLocks/>
              </p:cNvGrpSpPr>
              <p:nvPr/>
            </p:nvGrpSpPr>
            <p:grpSpPr bwMode="auto">
              <a:xfrm>
                <a:off x="1131" y="2503"/>
                <a:ext cx="747" cy="204"/>
                <a:chOff x="1131" y="2503"/>
                <a:chExt cx="747" cy="204"/>
              </a:xfrm>
            </p:grpSpPr>
            <p:grpSp>
              <p:nvGrpSpPr>
                <p:cNvPr id="92237" name="Group 118"/>
                <p:cNvGrpSpPr>
                  <a:grpSpLocks/>
                </p:cNvGrpSpPr>
                <p:nvPr/>
              </p:nvGrpSpPr>
              <p:grpSpPr bwMode="auto">
                <a:xfrm>
                  <a:off x="1131" y="2503"/>
                  <a:ext cx="747" cy="102"/>
                  <a:chOff x="1131" y="2503"/>
                  <a:chExt cx="747" cy="102"/>
                </a:xfrm>
              </p:grpSpPr>
              <p:sp>
                <p:nvSpPr>
                  <p:cNvPr id="303" name="AutoShape 119"/>
                  <p:cNvSpPr>
                    <a:spLocks noChangeArrowheads="1"/>
                  </p:cNvSpPr>
                  <p:nvPr/>
                </p:nvSpPr>
                <p:spPr bwMode="auto">
                  <a:xfrm>
                    <a:off x="1131" y="2503"/>
                    <a:ext cx="747" cy="53"/>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304" name="AutoShape 120"/>
                  <p:cNvSpPr>
                    <a:spLocks noChangeArrowheads="1"/>
                  </p:cNvSpPr>
                  <p:nvPr/>
                </p:nvSpPr>
                <p:spPr bwMode="auto">
                  <a:xfrm>
                    <a:off x="1131" y="2556"/>
                    <a:ext cx="747" cy="53"/>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nvGrpSpPr>
                <p:cNvPr id="92238" name="Group 121"/>
                <p:cNvGrpSpPr>
                  <a:grpSpLocks/>
                </p:cNvGrpSpPr>
                <p:nvPr/>
              </p:nvGrpSpPr>
              <p:grpSpPr bwMode="auto">
                <a:xfrm>
                  <a:off x="1131" y="2605"/>
                  <a:ext cx="747" cy="102"/>
                  <a:chOff x="1131" y="2503"/>
                  <a:chExt cx="747" cy="102"/>
                </a:xfrm>
              </p:grpSpPr>
              <p:sp>
                <p:nvSpPr>
                  <p:cNvPr id="301" name="AutoShape 122"/>
                  <p:cNvSpPr>
                    <a:spLocks noChangeArrowheads="1"/>
                  </p:cNvSpPr>
                  <p:nvPr/>
                </p:nvSpPr>
                <p:spPr bwMode="auto">
                  <a:xfrm>
                    <a:off x="1131" y="2525"/>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302" name="AutoShape 123"/>
                  <p:cNvSpPr>
                    <a:spLocks noChangeArrowheads="1"/>
                  </p:cNvSpPr>
                  <p:nvPr/>
                </p:nvSpPr>
                <p:spPr bwMode="auto">
                  <a:xfrm>
                    <a:off x="1131" y="2558"/>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grpSp>
            <p:nvGrpSpPr>
              <p:cNvPr id="92230" name="Group 124"/>
              <p:cNvGrpSpPr>
                <a:grpSpLocks/>
              </p:cNvGrpSpPr>
              <p:nvPr/>
            </p:nvGrpSpPr>
            <p:grpSpPr bwMode="auto">
              <a:xfrm>
                <a:off x="1131" y="2707"/>
                <a:ext cx="747" cy="204"/>
                <a:chOff x="1131" y="2503"/>
                <a:chExt cx="747" cy="204"/>
              </a:xfrm>
            </p:grpSpPr>
            <p:grpSp>
              <p:nvGrpSpPr>
                <p:cNvPr id="92231" name="Group 125"/>
                <p:cNvGrpSpPr>
                  <a:grpSpLocks/>
                </p:cNvGrpSpPr>
                <p:nvPr/>
              </p:nvGrpSpPr>
              <p:grpSpPr bwMode="auto">
                <a:xfrm>
                  <a:off x="1131" y="2503"/>
                  <a:ext cx="747" cy="102"/>
                  <a:chOff x="1131" y="2503"/>
                  <a:chExt cx="747" cy="102"/>
                </a:xfrm>
              </p:grpSpPr>
              <p:sp>
                <p:nvSpPr>
                  <p:cNvPr id="297" name="AutoShape 126"/>
                  <p:cNvSpPr>
                    <a:spLocks noChangeArrowheads="1"/>
                  </p:cNvSpPr>
                  <p:nvPr/>
                </p:nvSpPr>
                <p:spPr bwMode="auto">
                  <a:xfrm>
                    <a:off x="1131" y="2504"/>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298" name="AutoShape 127"/>
                  <p:cNvSpPr>
                    <a:spLocks noChangeArrowheads="1"/>
                  </p:cNvSpPr>
                  <p:nvPr/>
                </p:nvSpPr>
                <p:spPr bwMode="auto">
                  <a:xfrm>
                    <a:off x="1131" y="2555"/>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nvGrpSpPr>
                <p:cNvPr id="92232" name="Group 128"/>
                <p:cNvGrpSpPr>
                  <a:grpSpLocks/>
                </p:cNvGrpSpPr>
                <p:nvPr/>
              </p:nvGrpSpPr>
              <p:grpSpPr bwMode="auto">
                <a:xfrm>
                  <a:off x="1131" y="2605"/>
                  <a:ext cx="747" cy="102"/>
                  <a:chOff x="1131" y="2503"/>
                  <a:chExt cx="747" cy="102"/>
                </a:xfrm>
              </p:grpSpPr>
              <p:sp>
                <p:nvSpPr>
                  <p:cNvPr id="295" name="AutoShape 129"/>
                  <p:cNvSpPr>
                    <a:spLocks noChangeArrowheads="1"/>
                  </p:cNvSpPr>
                  <p:nvPr/>
                </p:nvSpPr>
                <p:spPr bwMode="auto">
                  <a:xfrm>
                    <a:off x="1131" y="2504"/>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296" name="AutoShape 130"/>
                  <p:cNvSpPr>
                    <a:spLocks noChangeArrowheads="1"/>
                  </p:cNvSpPr>
                  <p:nvPr/>
                </p:nvSpPr>
                <p:spPr bwMode="auto">
                  <a:xfrm>
                    <a:off x="1131" y="2554"/>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grpSp>
        <p:grpSp>
          <p:nvGrpSpPr>
            <p:cNvPr id="92214" name="Group 131"/>
            <p:cNvGrpSpPr>
              <a:grpSpLocks/>
            </p:cNvGrpSpPr>
            <p:nvPr/>
          </p:nvGrpSpPr>
          <p:grpSpPr bwMode="auto">
            <a:xfrm>
              <a:off x="1131" y="2905"/>
              <a:ext cx="747" cy="408"/>
              <a:chOff x="1131" y="2503"/>
              <a:chExt cx="747" cy="408"/>
            </a:xfrm>
          </p:grpSpPr>
          <p:grpSp>
            <p:nvGrpSpPr>
              <p:cNvPr id="92215" name="Group 132"/>
              <p:cNvGrpSpPr>
                <a:grpSpLocks/>
              </p:cNvGrpSpPr>
              <p:nvPr/>
            </p:nvGrpSpPr>
            <p:grpSpPr bwMode="auto">
              <a:xfrm>
                <a:off x="1131" y="2503"/>
                <a:ext cx="747" cy="204"/>
                <a:chOff x="1131" y="2503"/>
                <a:chExt cx="747" cy="204"/>
              </a:xfrm>
            </p:grpSpPr>
            <p:grpSp>
              <p:nvGrpSpPr>
                <p:cNvPr id="92223" name="Group 133"/>
                <p:cNvGrpSpPr>
                  <a:grpSpLocks/>
                </p:cNvGrpSpPr>
                <p:nvPr/>
              </p:nvGrpSpPr>
              <p:grpSpPr bwMode="auto">
                <a:xfrm>
                  <a:off x="1131" y="2503"/>
                  <a:ext cx="747" cy="102"/>
                  <a:chOff x="1131" y="2503"/>
                  <a:chExt cx="747" cy="102"/>
                </a:xfrm>
              </p:grpSpPr>
              <p:sp>
                <p:nvSpPr>
                  <p:cNvPr id="289" name="AutoShape 134"/>
                  <p:cNvSpPr>
                    <a:spLocks noChangeArrowheads="1"/>
                  </p:cNvSpPr>
                  <p:nvPr/>
                </p:nvSpPr>
                <p:spPr bwMode="auto">
                  <a:xfrm>
                    <a:off x="1131" y="2503"/>
                    <a:ext cx="747" cy="53"/>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290" name="AutoShape 135"/>
                  <p:cNvSpPr>
                    <a:spLocks noChangeArrowheads="1"/>
                  </p:cNvSpPr>
                  <p:nvPr/>
                </p:nvSpPr>
                <p:spPr bwMode="auto">
                  <a:xfrm>
                    <a:off x="1131" y="2559"/>
                    <a:ext cx="747" cy="67"/>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nvGrpSpPr>
                <p:cNvPr id="92224" name="Group 136"/>
                <p:cNvGrpSpPr>
                  <a:grpSpLocks/>
                </p:cNvGrpSpPr>
                <p:nvPr/>
              </p:nvGrpSpPr>
              <p:grpSpPr bwMode="auto">
                <a:xfrm>
                  <a:off x="1131" y="2605"/>
                  <a:ext cx="747" cy="102"/>
                  <a:chOff x="1131" y="2503"/>
                  <a:chExt cx="747" cy="102"/>
                </a:xfrm>
              </p:grpSpPr>
              <p:sp>
                <p:nvSpPr>
                  <p:cNvPr id="287" name="AutoShape 137"/>
                  <p:cNvSpPr>
                    <a:spLocks noChangeArrowheads="1"/>
                  </p:cNvSpPr>
                  <p:nvPr/>
                </p:nvSpPr>
                <p:spPr bwMode="auto">
                  <a:xfrm>
                    <a:off x="1131" y="2525"/>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288" name="AutoShape 138"/>
                  <p:cNvSpPr>
                    <a:spLocks noChangeArrowheads="1"/>
                  </p:cNvSpPr>
                  <p:nvPr/>
                </p:nvSpPr>
                <p:spPr bwMode="auto">
                  <a:xfrm>
                    <a:off x="1131" y="2561"/>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grpSp>
            <p:nvGrpSpPr>
              <p:cNvPr id="92216" name="Group 139"/>
              <p:cNvGrpSpPr>
                <a:grpSpLocks/>
              </p:cNvGrpSpPr>
              <p:nvPr/>
            </p:nvGrpSpPr>
            <p:grpSpPr bwMode="auto">
              <a:xfrm>
                <a:off x="1131" y="2707"/>
                <a:ext cx="747" cy="204"/>
                <a:chOff x="1131" y="2503"/>
                <a:chExt cx="747" cy="204"/>
              </a:xfrm>
            </p:grpSpPr>
            <p:grpSp>
              <p:nvGrpSpPr>
                <p:cNvPr id="92217" name="Group 140"/>
                <p:cNvGrpSpPr>
                  <a:grpSpLocks/>
                </p:cNvGrpSpPr>
                <p:nvPr/>
              </p:nvGrpSpPr>
              <p:grpSpPr bwMode="auto">
                <a:xfrm>
                  <a:off x="1131" y="2503"/>
                  <a:ext cx="747" cy="102"/>
                  <a:chOff x="1131" y="2503"/>
                  <a:chExt cx="747" cy="102"/>
                </a:xfrm>
              </p:grpSpPr>
              <p:sp>
                <p:nvSpPr>
                  <p:cNvPr id="283" name="AutoShape 141"/>
                  <p:cNvSpPr>
                    <a:spLocks noChangeArrowheads="1"/>
                  </p:cNvSpPr>
                  <p:nvPr/>
                </p:nvSpPr>
                <p:spPr bwMode="auto">
                  <a:xfrm>
                    <a:off x="1131" y="2504"/>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284" name="AutoShape 142"/>
                  <p:cNvSpPr>
                    <a:spLocks noChangeArrowheads="1"/>
                  </p:cNvSpPr>
                  <p:nvPr/>
                </p:nvSpPr>
                <p:spPr bwMode="auto">
                  <a:xfrm>
                    <a:off x="1131" y="2555"/>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nvGrpSpPr>
                <p:cNvPr id="92218" name="Group 143"/>
                <p:cNvGrpSpPr>
                  <a:grpSpLocks/>
                </p:cNvGrpSpPr>
                <p:nvPr/>
              </p:nvGrpSpPr>
              <p:grpSpPr bwMode="auto">
                <a:xfrm>
                  <a:off x="1131" y="2605"/>
                  <a:ext cx="747" cy="102"/>
                  <a:chOff x="1131" y="2503"/>
                  <a:chExt cx="747" cy="102"/>
                </a:xfrm>
              </p:grpSpPr>
              <p:sp>
                <p:nvSpPr>
                  <p:cNvPr id="281" name="AutoShape 144"/>
                  <p:cNvSpPr>
                    <a:spLocks noChangeArrowheads="1"/>
                  </p:cNvSpPr>
                  <p:nvPr/>
                </p:nvSpPr>
                <p:spPr bwMode="auto">
                  <a:xfrm>
                    <a:off x="1131" y="2504"/>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282" name="AutoShape 145"/>
                  <p:cNvSpPr>
                    <a:spLocks noChangeArrowheads="1"/>
                  </p:cNvSpPr>
                  <p:nvPr/>
                </p:nvSpPr>
                <p:spPr bwMode="auto">
                  <a:xfrm>
                    <a:off x="1131" y="2554"/>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grpSp>
      </p:grpSp>
      <p:sp>
        <p:nvSpPr>
          <p:cNvPr id="305" name="AutoShape 146"/>
          <p:cNvSpPr>
            <a:spLocks noChangeArrowheads="1"/>
          </p:cNvSpPr>
          <p:nvPr/>
        </p:nvSpPr>
        <p:spPr bwMode="auto">
          <a:xfrm rot="6280549" flipH="1">
            <a:off x="4322763" y="3530600"/>
            <a:ext cx="104775" cy="2149475"/>
          </a:xfrm>
          <a:prstGeom prst="upArrow">
            <a:avLst>
              <a:gd name="adj1" fmla="val 50000"/>
              <a:gd name="adj2" fmla="val 512879"/>
            </a:avLst>
          </a:prstGeom>
          <a:solidFill>
            <a:srgbClr val="000000"/>
          </a:solidFill>
          <a:ln w="12700">
            <a:solidFill>
              <a:srgbClr val="000000"/>
            </a:solidFill>
            <a:miter lim="800000"/>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sp>
        <p:nvSpPr>
          <p:cNvPr id="306" name="AutoShape 147"/>
          <p:cNvSpPr>
            <a:spLocks noChangeArrowheads="1"/>
          </p:cNvSpPr>
          <p:nvPr/>
        </p:nvSpPr>
        <p:spPr bwMode="auto">
          <a:xfrm rot="17055259" flipH="1">
            <a:off x="4310063" y="4114800"/>
            <a:ext cx="104775" cy="2149475"/>
          </a:xfrm>
          <a:prstGeom prst="upArrow">
            <a:avLst>
              <a:gd name="adj1" fmla="val 50000"/>
              <a:gd name="adj2" fmla="val 512879"/>
            </a:avLst>
          </a:prstGeom>
          <a:solidFill>
            <a:srgbClr val="000000"/>
          </a:solidFill>
          <a:ln w="12700">
            <a:solidFill>
              <a:srgbClr val="000000"/>
            </a:solidFill>
            <a:miter lim="800000"/>
            <a:headEnd type="none" w="sm" len="sm"/>
            <a:tailEnd type="none" w="sm" len="sm"/>
          </a:ln>
        </p:spPr>
        <p:txBody>
          <a:bodyPr anchor="ctr">
            <a:spAutoFit/>
          </a:bodyPr>
          <a:lstStyle/>
          <a:p>
            <a:pPr fontAlgn="auto">
              <a:spcBef>
                <a:spcPts val="0"/>
              </a:spcBef>
              <a:spcAft>
                <a:spcPts val="0"/>
              </a:spcAft>
              <a:defRPr/>
            </a:pPr>
            <a:endParaRPr lang="en-US" kern="0">
              <a:solidFill>
                <a:sysClr val="windowText" lastClr="000000"/>
              </a:solidFill>
              <a:ea typeface="Arial" charset="0"/>
            </a:endParaRPr>
          </a:p>
        </p:txBody>
      </p:sp>
      <p:sp>
        <p:nvSpPr>
          <p:cNvPr id="307" name="Text Box 148"/>
          <p:cNvSpPr txBox="1">
            <a:spLocks noChangeArrowheads="1"/>
          </p:cNvSpPr>
          <p:nvPr/>
        </p:nvSpPr>
        <p:spPr bwMode="auto">
          <a:xfrm>
            <a:off x="3352800" y="4086225"/>
            <a:ext cx="2257425" cy="401638"/>
          </a:xfrm>
          <a:prstGeom prst="rect">
            <a:avLst/>
          </a:prstGeom>
          <a:noFill/>
          <a:ln w="12700">
            <a:noFill/>
            <a:miter lim="800000"/>
            <a:headEnd type="none" w="sm" len="sm"/>
            <a:tailEnd type="none" w="sm" len="sm"/>
          </a:ln>
        </p:spPr>
        <p:txBody>
          <a:bodyPr wrap="none" anchor="ctr">
            <a:spAutoFit/>
          </a:bodyPr>
          <a:lstStyle/>
          <a:p>
            <a:pPr algn="ctr" fontAlgn="auto">
              <a:spcBef>
                <a:spcPts val="0"/>
              </a:spcBef>
              <a:spcAft>
                <a:spcPts val="0"/>
              </a:spcAft>
              <a:defRPr/>
            </a:pPr>
            <a:r>
              <a:rPr lang="en-US" sz="2000" b="1" i="1" kern="0" dirty="0">
                <a:solidFill>
                  <a:sysClr val="windowText" lastClr="000000"/>
                </a:solidFill>
                <a:ea typeface="Arial" charset="0"/>
              </a:rPr>
              <a:t>1. save registers</a:t>
            </a:r>
          </a:p>
        </p:txBody>
      </p:sp>
      <p:sp>
        <p:nvSpPr>
          <p:cNvPr id="308" name="Text Box 149"/>
          <p:cNvSpPr txBox="1">
            <a:spLocks noChangeArrowheads="1"/>
          </p:cNvSpPr>
          <p:nvPr/>
        </p:nvSpPr>
        <p:spPr bwMode="auto">
          <a:xfrm>
            <a:off x="3390900" y="5335588"/>
            <a:ext cx="2212975" cy="401637"/>
          </a:xfrm>
          <a:prstGeom prst="rect">
            <a:avLst/>
          </a:prstGeom>
          <a:noFill/>
          <a:ln w="12700">
            <a:noFill/>
            <a:miter lim="800000"/>
            <a:headEnd type="none" w="sm" len="sm"/>
            <a:tailEnd type="none" w="sm" len="sm"/>
          </a:ln>
        </p:spPr>
        <p:txBody>
          <a:bodyPr wrap="none" anchor="ctr">
            <a:spAutoFit/>
          </a:bodyPr>
          <a:lstStyle/>
          <a:p>
            <a:pPr algn="ctr" fontAlgn="auto">
              <a:spcBef>
                <a:spcPts val="0"/>
              </a:spcBef>
              <a:spcAft>
                <a:spcPts val="0"/>
              </a:spcAft>
              <a:defRPr/>
            </a:pPr>
            <a:r>
              <a:rPr lang="en-US" sz="2000" b="1" i="1" kern="0" dirty="0">
                <a:solidFill>
                  <a:sysClr val="windowText" lastClr="000000"/>
                </a:solidFill>
                <a:ea typeface="Arial" charset="0"/>
              </a:rPr>
              <a:t>2. load registers</a:t>
            </a:r>
          </a:p>
        </p:txBody>
      </p:sp>
      <p:grpSp>
        <p:nvGrpSpPr>
          <p:cNvPr id="92201" name="Group 150"/>
          <p:cNvGrpSpPr>
            <a:grpSpLocks/>
          </p:cNvGrpSpPr>
          <p:nvPr/>
        </p:nvGrpSpPr>
        <p:grpSpPr bwMode="auto">
          <a:xfrm>
            <a:off x="2921000" y="2717800"/>
            <a:ext cx="700088" cy="700088"/>
            <a:chOff x="1101" y="346"/>
            <a:chExt cx="441" cy="441"/>
          </a:xfrm>
        </p:grpSpPr>
        <p:sp>
          <p:nvSpPr>
            <p:cNvPr id="310" name="Oval 151"/>
            <p:cNvSpPr>
              <a:spLocks noChangeArrowheads="1"/>
            </p:cNvSpPr>
            <p:nvPr/>
          </p:nvSpPr>
          <p:spPr bwMode="auto">
            <a:xfrm>
              <a:off x="1101" y="346"/>
              <a:ext cx="441" cy="441"/>
            </a:xfrm>
            <a:prstGeom prst="ellipse">
              <a:avLst/>
            </a:prstGeom>
            <a:solidFill>
              <a:srgbClr val="DDE1EB"/>
            </a:solidFill>
            <a:ln w="12700">
              <a:solidFill>
                <a:srgbClr val="969696"/>
              </a:solidFill>
              <a:round/>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311" name="AutoShape 152"/>
            <p:cNvSpPr>
              <a:spLocks noChangeArrowheads="1"/>
            </p:cNvSpPr>
            <p:nvPr/>
          </p:nvSpPr>
          <p:spPr bwMode="auto">
            <a:xfrm flipH="1">
              <a:off x="1254" y="443"/>
              <a:ext cx="151" cy="257"/>
            </a:xfrm>
            <a:prstGeom prst="lightningBolt">
              <a:avLst/>
            </a:prstGeom>
            <a:solidFill>
              <a:srgbClr val="FFFFFF"/>
            </a:solidFill>
            <a:ln w="12700">
              <a:no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312" name="AutoShape 153"/>
            <p:cNvSpPr>
              <a:spLocks noChangeArrowheads="1"/>
            </p:cNvSpPr>
            <p:nvPr/>
          </p:nvSpPr>
          <p:spPr bwMode="auto">
            <a:xfrm rot="-8460389">
              <a:off x="1120" y="405"/>
              <a:ext cx="53" cy="57"/>
            </a:xfrm>
            <a:prstGeom prst="triangle">
              <a:avLst>
                <a:gd name="adj" fmla="val 50000"/>
              </a:avLst>
            </a:prstGeom>
            <a:solidFill>
              <a:srgbClr val="919191"/>
            </a:solidFill>
            <a:ln w="12700">
              <a:solidFill>
                <a:srgbClr val="919191"/>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grpSp>
        <p:nvGrpSpPr>
          <p:cNvPr id="92202" name="Group 154"/>
          <p:cNvGrpSpPr>
            <a:grpSpLocks/>
          </p:cNvGrpSpPr>
          <p:nvPr/>
        </p:nvGrpSpPr>
        <p:grpSpPr bwMode="auto">
          <a:xfrm>
            <a:off x="1054100" y="1570038"/>
            <a:ext cx="700088" cy="700087"/>
            <a:chOff x="1101" y="346"/>
            <a:chExt cx="441" cy="441"/>
          </a:xfrm>
        </p:grpSpPr>
        <p:sp>
          <p:nvSpPr>
            <p:cNvPr id="314" name="Oval 155"/>
            <p:cNvSpPr>
              <a:spLocks noChangeArrowheads="1"/>
            </p:cNvSpPr>
            <p:nvPr/>
          </p:nvSpPr>
          <p:spPr bwMode="auto">
            <a:xfrm>
              <a:off x="1101" y="346"/>
              <a:ext cx="441" cy="441"/>
            </a:xfrm>
            <a:prstGeom prst="ellipse">
              <a:avLst/>
            </a:prstGeom>
            <a:solidFill>
              <a:srgbClr val="DDE1EB"/>
            </a:solidFill>
            <a:ln w="12700">
              <a:solidFill>
                <a:srgbClr val="969696"/>
              </a:solidFill>
              <a:round/>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315" name="AutoShape 156"/>
            <p:cNvSpPr>
              <a:spLocks noChangeArrowheads="1"/>
            </p:cNvSpPr>
            <p:nvPr/>
          </p:nvSpPr>
          <p:spPr bwMode="auto">
            <a:xfrm flipH="1">
              <a:off x="1254" y="443"/>
              <a:ext cx="151" cy="257"/>
            </a:xfrm>
            <a:prstGeom prst="lightningBolt">
              <a:avLst/>
            </a:prstGeom>
            <a:solidFill>
              <a:srgbClr val="FFFFFF"/>
            </a:solidFill>
            <a:ln w="12700">
              <a:no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sp>
          <p:nvSpPr>
            <p:cNvPr id="316" name="AutoShape 157"/>
            <p:cNvSpPr>
              <a:spLocks noChangeArrowheads="1"/>
            </p:cNvSpPr>
            <p:nvPr/>
          </p:nvSpPr>
          <p:spPr bwMode="auto">
            <a:xfrm rot="-8460389">
              <a:off x="1120" y="405"/>
              <a:ext cx="53" cy="57"/>
            </a:xfrm>
            <a:prstGeom prst="triangle">
              <a:avLst>
                <a:gd name="adj" fmla="val 50000"/>
              </a:avLst>
            </a:prstGeom>
            <a:solidFill>
              <a:srgbClr val="919191"/>
            </a:solidFill>
            <a:ln w="12700">
              <a:solidFill>
                <a:srgbClr val="919191"/>
              </a:solidFill>
              <a:miter lim="800000"/>
              <a:headEnd type="none" w="sm" len="sm"/>
              <a:tailEnd type="none" w="sm" len="sm"/>
            </a:ln>
          </p:spPr>
          <p:txBody>
            <a:bodyPr wrap="none" anchor="ctr"/>
            <a:lstStyle/>
            <a:p>
              <a:pPr fontAlgn="auto">
                <a:spcBef>
                  <a:spcPts val="0"/>
                </a:spcBef>
                <a:spcAft>
                  <a:spcPts val="0"/>
                </a:spcAft>
                <a:defRPr/>
              </a:pPr>
              <a:endParaRPr lang="en-US" kern="0">
                <a:solidFill>
                  <a:sysClr val="windowText" lastClr="000000"/>
                </a:solidFill>
                <a:ea typeface="Arial" charset="0"/>
              </a:endParaRPr>
            </a:p>
          </p:txBody>
        </p:sp>
      </p:grpSp>
      <p:cxnSp>
        <p:nvCxnSpPr>
          <p:cNvPr id="92203" name="AutoShape 158"/>
          <p:cNvCxnSpPr>
            <a:cxnSpLocks noChangeShapeType="1"/>
          </p:cNvCxnSpPr>
          <p:nvPr/>
        </p:nvCxnSpPr>
        <p:spPr bwMode="auto">
          <a:xfrm rot="10800000" flipV="1">
            <a:off x="3271838" y="1985963"/>
            <a:ext cx="627062" cy="731837"/>
          </a:xfrm>
          <a:prstGeom prst="curvedConnector2">
            <a:avLst/>
          </a:prstGeom>
          <a:noFill/>
          <a:ln w="28575">
            <a:solidFill>
              <a:srgbClr val="000000"/>
            </a:solidFill>
            <a:round/>
            <a:headEnd type="none" w="sm" len="sm"/>
            <a:tailEnd type="triangle" w="sm" len="sm"/>
          </a:ln>
          <a:extLst>
            <a:ext uri="{909E8E84-426E-40dd-AFC4-6F175D3DCCD1}">
              <a14:hiddenFill xmlns="" xmlns:a14="http://schemas.microsoft.com/office/drawing/2010/main">
                <a:noFill/>
              </a14:hiddenFill>
            </a:ext>
          </a:extLst>
        </p:spPr>
      </p:cxnSp>
      <p:cxnSp>
        <p:nvCxnSpPr>
          <p:cNvPr id="92204" name="AutoShape 159"/>
          <p:cNvCxnSpPr>
            <a:cxnSpLocks noChangeShapeType="1"/>
            <a:stCxn id="169" idx="0"/>
            <a:endCxn id="314" idx="6"/>
          </p:cNvCxnSpPr>
          <p:nvPr/>
        </p:nvCxnSpPr>
        <p:spPr bwMode="auto">
          <a:xfrm rot="5400000" flipH="1">
            <a:off x="1713706" y="1961357"/>
            <a:ext cx="765175" cy="684212"/>
          </a:xfrm>
          <a:prstGeom prst="curvedConnector2">
            <a:avLst/>
          </a:prstGeom>
          <a:noFill/>
          <a:ln w="28575">
            <a:solidFill>
              <a:srgbClr val="000000"/>
            </a:solidFill>
            <a:round/>
            <a:headEnd type="none" w="sm" len="sm"/>
            <a:tailEnd type="triangle" w="sm" len="sm"/>
          </a:ln>
          <a:extLst>
            <a:ext uri="{909E8E84-426E-40dd-AFC4-6F175D3DCCD1}">
              <a14:hiddenFill xmlns="" xmlns:a14="http://schemas.microsoft.com/office/drawing/2010/main">
                <a:noFill/>
              </a14:hiddenFill>
            </a:ext>
          </a:extLst>
        </p:spPr>
      </p:cxnSp>
      <p:sp>
        <p:nvSpPr>
          <p:cNvPr id="319" name="Rectangle 160"/>
          <p:cNvSpPr>
            <a:spLocks noChangeArrowheads="1"/>
          </p:cNvSpPr>
          <p:nvPr/>
        </p:nvSpPr>
        <p:spPr bwMode="auto">
          <a:xfrm>
            <a:off x="2971800" y="1447800"/>
            <a:ext cx="1066800" cy="708025"/>
          </a:xfrm>
          <a:prstGeom prst="rect">
            <a:avLst/>
          </a:prstGeom>
          <a:noFill/>
          <a:ln w="12700">
            <a:noFill/>
            <a:miter lim="800000"/>
            <a:headEnd type="none" w="sm" len="sm"/>
            <a:tailEnd type="none" w="sm" len="sm"/>
          </a:ln>
        </p:spPr>
        <p:txBody>
          <a:bodyPr anchor="ctr">
            <a:spAutoFit/>
          </a:bodyPr>
          <a:lstStyle/>
          <a:p>
            <a:pPr algn="ctr" fontAlgn="auto">
              <a:spcBef>
                <a:spcPts val="0"/>
              </a:spcBef>
              <a:spcAft>
                <a:spcPts val="0"/>
              </a:spcAft>
              <a:defRPr/>
            </a:pPr>
            <a:r>
              <a:rPr lang="en-US" sz="2000" b="1" i="1" kern="0" dirty="0">
                <a:solidFill>
                  <a:sysClr val="windowText" lastClr="000000"/>
                </a:solidFill>
                <a:ea typeface="Arial" charset="0"/>
              </a:rPr>
              <a:t>switch in</a:t>
            </a:r>
          </a:p>
        </p:txBody>
      </p:sp>
      <p:sp>
        <p:nvSpPr>
          <p:cNvPr id="320" name="Rectangle 161"/>
          <p:cNvSpPr>
            <a:spLocks noChangeArrowheads="1"/>
          </p:cNvSpPr>
          <p:nvPr/>
        </p:nvSpPr>
        <p:spPr bwMode="auto">
          <a:xfrm>
            <a:off x="1828800" y="1447800"/>
            <a:ext cx="990600" cy="708025"/>
          </a:xfrm>
          <a:prstGeom prst="rect">
            <a:avLst/>
          </a:prstGeom>
          <a:noFill/>
          <a:ln w="12700">
            <a:noFill/>
            <a:miter lim="800000"/>
            <a:headEnd type="none" w="sm" len="sm"/>
            <a:tailEnd type="none" w="sm" len="sm"/>
          </a:ln>
        </p:spPr>
        <p:txBody>
          <a:bodyPr anchor="ctr">
            <a:spAutoFit/>
          </a:bodyPr>
          <a:lstStyle/>
          <a:p>
            <a:pPr algn="ctr" fontAlgn="auto">
              <a:spcBef>
                <a:spcPts val="0"/>
              </a:spcBef>
              <a:spcAft>
                <a:spcPts val="0"/>
              </a:spcAft>
              <a:defRPr/>
            </a:pPr>
            <a:r>
              <a:rPr lang="en-US" sz="2000" b="1" i="1" kern="0" dirty="0">
                <a:solidFill>
                  <a:sysClr val="windowText" lastClr="000000"/>
                </a:solidFill>
                <a:ea typeface="Arial" charset="0"/>
              </a:rPr>
              <a:t>switch out</a:t>
            </a:r>
          </a:p>
        </p:txBody>
      </p:sp>
    </p:spTree>
    <p:extLst>
      <p:ext uri="{BB962C8B-B14F-4D97-AF65-F5344CB8AC3E}">
        <p14:creationId xmlns:p14="http://schemas.microsoft.com/office/powerpoint/2010/main" val="170919897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2"/>
          <p:cNvSpPr txBox="1">
            <a:spLocks noChangeArrowheads="1"/>
          </p:cNvSpPr>
          <p:nvPr/>
        </p:nvSpPr>
        <p:spPr bwMode="auto">
          <a:xfrm>
            <a:off x="527050" y="892175"/>
            <a:ext cx="8178800" cy="4154488"/>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lnSpc>
                <a:spcPct val="80000"/>
              </a:lnSpc>
              <a:spcAft>
                <a:spcPts val="200"/>
              </a:spcAft>
            </a:pPr>
            <a:r>
              <a:rPr lang="en-US" sz="2000">
                <a:solidFill>
                  <a:srgbClr val="003367"/>
                </a:solidFill>
                <a:cs typeface="Arial" charset="0"/>
              </a:rPr>
              <a:t>/*</a:t>
            </a:r>
          </a:p>
          <a:p>
            <a:pPr defTabSz="914400" eaLnBrk="1" hangingPunct="1">
              <a:lnSpc>
                <a:spcPct val="80000"/>
              </a:lnSpc>
              <a:spcAft>
                <a:spcPts val="200"/>
              </a:spcAft>
            </a:pPr>
            <a:r>
              <a:rPr lang="en-US" sz="2000">
                <a:solidFill>
                  <a:srgbClr val="003367"/>
                </a:solidFill>
                <a:cs typeface="Arial" charset="0"/>
              </a:rPr>
              <a:t> *  Save context of the calling thread (</a:t>
            </a:r>
            <a:r>
              <a:rPr lang="en-US" sz="2000" b="1">
                <a:solidFill>
                  <a:srgbClr val="003367"/>
                </a:solidFill>
                <a:cs typeface="Arial" charset="0"/>
              </a:rPr>
              <a:t>old</a:t>
            </a:r>
            <a:r>
              <a:rPr lang="en-US" sz="2000">
                <a:solidFill>
                  <a:srgbClr val="003367"/>
                </a:solidFill>
                <a:cs typeface="Arial" charset="0"/>
              </a:rPr>
              <a:t>), restore registers of</a:t>
            </a:r>
          </a:p>
          <a:p>
            <a:pPr defTabSz="914400" eaLnBrk="1" hangingPunct="1">
              <a:lnSpc>
                <a:spcPct val="80000"/>
              </a:lnSpc>
              <a:spcAft>
                <a:spcPts val="200"/>
              </a:spcAft>
            </a:pPr>
            <a:r>
              <a:rPr lang="en-US" sz="2000">
                <a:solidFill>
                  <a:srgbClr val="003367"/>
                </a:solidFill>
                <a:cs typeface="Arial" charset="0"/>
              </a:rPr>
              <a:t> *  the next thread to run (</a:t>
            </a:r>
            <a:r>
              <a:rPr lang="en-US" sz="2000" b="1">
                <a:solidFill>
                  <a:srgbClr val="003367"/>
                </a:solidFill>
                <a:cs typeface="Arial" charset="0"/>
              </a:rPr>
              <a:t>new</a:t>
            </a:r>
            <a:r>
              <a:rPr lang="en-US" sz="2000">
                <a:solidFill>
                  <a:srgbClr val="003367"/>
                </a:solidFill>
                <a:cs typeface="Arial" charset="0"/>
              </a:rPr>
              <a:t>), and return in context of </a:t>
            </a:r>
            <a:r>
              <a:rPr lang="en-US" sz="2000" b="1">
                <a:solidFill>
                  <a:srgbClr val="003367"/>
                </a:solidFill>
                <a:cs typeface="Arial" charset="0"/>
              </a:rPr>
              <a:t>new</a:t>
            </a:r>
            <a:r>
              <a:rPr lang="en-US" sz="2000">
                <a:solidFill>
                  <a:srgbClr val="003367"/>
                </a:solidFill>
                <a:cs typeface="Arial" charset="0"/>
              </a:rPr>
              <a:t>.</a:t>
            </a:r>
          </a:p>
          <a:p>
            <a:pPr defTabSz="914400" eaLnBrk="1" hangingPunct="1">
              <a:lnSpc>
                <a:spcPct val="80000"/>
              </a:lnSpc>
              <a:spcAft>
                <a:spcPts val="200"/>
              </a:spcAft>
            </a:pPr>
            <a:r>
              <a:rPr lang="en-US" sz="2000">
                <a:solidFill>
                  <a:srgbClr val="003367"/>
                </a:solidFill>
                <a:cs typeface="Arial" charset="0"/>
              </a:rPr>
              <a:t> */</a:t>
            </a:r>
          </a:p>
          <a:p>
            <a:pPr defTabSz="914400" eaLnBrk="1" hangingPunct="1">
              <a:lnSpc>
                <a:spcPct val="80000"/>
              </a:lnSpc>
              <a:spcAft>
                <a:spcPts val="200"/>
              </a:spcAft>
            </a:pPr>
            <a:r>
              <a:rPr lang="en-US" sz="2000" b="1">
                <a:solidFill>
                  <a:srgbClr val="003367"/>
                </a:solidFill>
                <a:cs typeface="Arial" charset="0"/>
              </a:rPr>
              <a:t>switch/MIPS (old, new)</a:t>
            </a:r>
            <a:r>
              <a:rPr lang="en-US" sz="2000">
                <a:solidFill>
                  <a:srgbClr val="003367"/>
                </a:solidFill>
                <a:cs typeface="Arial" charset="0"/>
              </a:rPr>
              <a:t> {</a:t>
            </a:r>
          </a:p>
          <a:p>
            <a:pPr defTabSz="914400" eaLnBrk="1" hangingPunct="1">
              <a:lnSpc>
                <a:spcPct val="80000"/>
              </a:lnSpc>
              <a:spcAft>
                <a:spcPts val="200"/>
              </a:spcAft>
            </a:pPr>
            <a:r>
              <a:rPr lang="en-US" sz="2000">
                <a:solidFill>
                  <a:srgbClr val="003367"/>
                </a:solidFill>
                <a:cs typeface="Arial" charset="0"/>
              </a:rPr>
              <a:t>	old-&gt;stackTop = SP;</a:t>
            </a:r>
          </a:p>
          <a:p>
            <a:pPr defTabSz="914400" eaLnBrk="1" hangingPunct="1">
              <a:lnSpc>
                <a:spcPct val="80000"/>
              </a:lnSpc>
              <a:spcAft>
                <a:spcPts val="200"/>
              </a:spcAft>
            </a:pPr>
            <a:r>
              <a:rPr lang="en-US" sz="2000">
                <a:solidFill>
                  <a:srgbClr val="003367"/>
                </a:solidFill>
                <a:cs typeface="Arial" charset="0"/>
              </a:rPr>
              <a:t>	save RA in old-&gt;MachineState[PC];</a:t>
            </a:r>
          </a:p>
          <a:p>
            <a:pPr defTabSz="914400" eaLnBrk="1" hangingPunct="1">
              <a:lnSpc>
                <a:spcPct val="80000"/>
              </a:lnSpc>
              <a:spcAft>
                <a:spcPts val="200"/>
              </a:spcAft>
            </a:pPr>
            <a:r>
              <a:rPr lang="en-US" sz="2000" b="1" i="1">
                <a:solidFill>
                  <a:srgbClr val="003367"/>
                </a:solidFill>
                <a:cs typeface="Arial" charset="0"/>
              </a:rPr>
              <a:t>	save callee registers in old-&gt;MachineState</a:t>
            </a:r>
            <a:endParaRPr lang="en-US" sz="2000">
              <a:solidFill>
                <a:srgbClr val="003367"/>
              </a:solidFill>
              <a:cs typeface="Arial" charset="0"/>
            </a:endParaRPr>
          </a:p>
          <a:p>
            <a:pPr defTabSz="914400" eaLnBrk="1" hangingPunct="1">
              <a:lnSpc>
                <a:spcPct val="80000"/>
              </a:lnSpc>
              <a:spcAft>
                <a:spcPts val="200"/>
              </a:spcAft>
            </a:pPr>
            <a:r>
              <a:rPr lang="en-US" sz="2000">
                <a:solidFill>
                  <a:srgbClr val="003367"/>
                </a:solidFill>
                <a:cs typeface="Arial" charset="0"/>
              </a:rPr>
              <a:t> </a:t>
            </a:r>
          </a:p>
          <a:p>
            <a:pPr defTabSz="914400" eaLnBrk="1" hangingPunct="1">
              <a:lnSpc>
                <a:spcPct val="80000"/>
              </a:lnSpc>
              <a:spcAft>
                <a:spcPts val="200"/>
              </a:spcAft>
            </a:pPr>
            <a:r>
              <a:rPr lang="en-US" sz="2000">
                <a:solidFill>
                  <a:srgbClr val="003367"/>
                </a:solidFill>
                <a:cs typeface="Arial" charset="0"/>
              </a:rPr>
              <a:t>	</a:t>
            </a:r>
            <a:r>
              <a:rPr lang="en-US" sz="2000" b="1" i="1">
                <a:solidFill>
                  <a:srgbClr val="003367"/>
                </a:solidFill>
                <a:cs typeface="Arial" charset="0"/>
              </a:rPr>
              <a:t>restore callee registers from new-&gt;MachineState</a:t>
            </a:r>
            <a:r>
              <a:rPr lang="en-US" sz="2000">
                <a:solidFill>
                  <a:srgbClr val="003367"/>
                </a:solidFill>
                <a:cs typeface="Arial" charset="0"/>
              </a:rPr>
              <a:t>	</a:t>
            </a:r>
          </a:p>
          <a:p>
            <a:pPr defTabSz="914400" eaLnBrk="1" hangingPunct="1">
              <a:lnSpc>
                <a:spcPct val="80000"/>
              </a:lnSpc>
              <a:spcAft>
                <a:spcPts val="200"/>
              </a:spcAft>
            </a:pPr>
            <a:r>
              <a:rPr lang="en-US" sz="2000">
                <a:solidFill>
                  <a:srgbClr val="003367"/>
                </a:solidFill>
                <a:cs typeface="Arial" charset="0"/>
              </a:rPr>
              <a:t>             RA = new-&gt;MachineState[PC];</a:t>
            </a:r>
          </a:p>
          <a:p>
            <a:pPr defTabSz="914400" eaLnBrk="1" hangingPunct="1">
              <a:lnSpc>
                <a:spcPct val="80000"/>
              </a:lnSpc>
              <a:spcAft>
                <a:spcPts val="200"/>
              </a:spcAft>
            </a:pPr>
            <a:r>
              <a:rPr lang="en-US" sz="2000">
                <a:solidFill>
                  <a:srgbClr val="003367"/>
                </a:solidFill>
                <a:cs typeface="Arial" charset="0"/>
              </a:rPr>
              <a:t>	SP = new-&gt;stackTop;</a:t>
            </a:r>
          </a:p>
          <a:p>
            <a:pPr defTabSz="914400" eaLnBrk="1" hangingPunct="1">
              <a:lnSpc>
                <a:spcPct val="80000"/>
              </a:lnSpc>
              <a:spcAft>
                <a:spcPts val="200"/>
              </a:spcAft>
            </a:pPr>
            <a:endParaRPr lang="en-US" sz="2000">
              <a:solidFill>
                <a:srgbClr val="003367"/>
              </a:solidFill>
              <a:cs typeface="Arial" charset="0"/>
            </a:endParaRPr>
          </a:p>
          <a:p>
            <a:pPr defTabSz="914400" eaLnBrk="1" hangingPunct="1">
              <a:lnSpc>
                <a:spcPct val="80000"/>
              </a:lnSpc>
              <a:spcAft>
                <a:spcPts val="200"/>
              </a:spcAft>
            </a:pPr>
            <a:r>
              <a:rPr lang="en-US" sz="2000">
                <a:solidFill>
                  <a:srgbClr val="003367"/>
                </a:solidFill>
                <a:cs typeface="Arial" charset="0"/>
              </a:rPr>
              <a:t>	return (to RA)</a:t>
            </a:r>
          </a:p>
          <a:p>
            <a:pPr defTabSz="914400" eaLnBrk="1" hangingPunct="1">
              <a:lnSpc>
                <a:spcPct val="80000"/>
              </a:lnSpc>
              <a:spcAft>
                <a:spcPts val="200"/>
              </a:spcAft>
            </a:pPr>
            <a:r>
              <a:rPr lang="en-US" sz="2000">
                <a:solidFill>
                  <a:srgbClr val="003367"/>
                </a:solidFill>
                <a:cs typeface="Arial" charset="0"/>
              </a:rPr>
              <a:t>}</a:t>
            </a:r>
          </a:p>
        </p:txBody>
      </p:sp>
      <p:sp>
        <p:nvSpPr>
          <p:cNvPr id="47106" name="TextBox 1"/>
          <p:cNvSpPr txBox="1">
            <a:spLocks noChangeArrowheads="1"/>
          </p:cNvSpPr>
          <p:nvPr/>
        </p:nvSpPr>
        <p:spPr bwMode="auto">
          <a:xfrm>
            <a:off x="685800" y="5232400"/>
            <a:ext cx="7696200"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a:solidFill>
                  <a:srgbClr val="0000FF"/>
                </a:solidFill>
              </a:rPr>
              <a:t>This example (from the old MIPS ISA) illustrates how context switch saves/restores the user register context for a thread, efficiently and without assigning a value directly into the PC.</a:t>
            </a:r>
          </a:p>
        </p:txBody>
      </p:sp>
    </p:spTree>
    <p:extLst>
      <p:ext uri="{BB962C8B-B14F-4D97-AF65-F5344CB8AC3E}">
        <p14:creationId xmlns:p14="http://schemas.microsoft.com/office/powerpoint/2010/main" val="288462528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 Box 2"/>
          <p:cNvSpPr txBox="1">
            <a:spLocks noChangeArrowheads="1"/>
          </p:cNvSpPr>
          <p:nvPr/>
        </p:nvSpPr>
        <p:spPr bwMode="auto">
          <a:xfrm>
            <a:off x="228600" y="2141538"/>
            <a:ext cx="5791200" cy="2547937"/>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lnSpc>
                <a:spcPct val="80000"/>
              </a:lnSpc>
              <a:spcAft>
                <a:spcPts val="200"/>
              </a:spcAft>
            </a:pPr>
            <a:r>
              <a:rPr lang="en-US" sz="1600" b="1">
                <a:solidFill>
                  <a:srgbClr val="003367"/>
                </a:solidFill>
                <a:cs typeface="Arial" charset="0"/>
              </a:rPr>
              <a:t>switch/MIPS (old, new)</a:t>
            </a:r>
            <a:r>
              <a:rPr lang="en-US" sz="1600">
                <a:solidFill>
                  <a:srgbClr val="003367"/>
                </a:solidFill>
                <a:cs typeface="Arial" charset="0"/>
              </a:rPr>
              <a:t> {</a:t>
            </a:r>
          </a:p>
          <a:p>
            <a:pPr defTabSz="914400" eaLnBrk="1" hangingPunct="1">
              <a:lnSpc>
                <a:spcPct val="80000"/>
              </a:lnSpc>
              <a:spcAft>
                <a:spcPts val="200"/>
              </a:spcAft>
            </a:pPr>
            <a:r>
              <a:rPr lang="en-US" sz="1600">
                <a:solidFill>
                  <a:srgbClr val="003367"/>
                </a:solidFill>
                <a:cs typeface="Arial" charset="0"/>
              </a:rPr>
              <a:t>	old-&gt;stackTop = SP;</a:t>
            </a:r>
          </a:p>
          <a:p>
            <a:pPr defTabSz="914400" eaLnBrk="1" hangingPunct="1">
              <a:lnSpc>
                <a:spcPct val="80000"/>
              </a:lnSpc>
              <a:spcAft>
                <a:spcPts val="200"/>
              </a:spcAft>
            </a:pPr>
            <a:r>
              <a:rPr lang="en-US" sz="1600">
                <a:solidFill>
                  <a:srgbClr val="003367"/>
                </a:solidFill>
                <a:cs typeface="Arial" charset="0"/>
              </a:rPr>
              <a:t>	save RA in old-&gt;MachineState[PC];</a:t>
            </a:r>
          </a:p>
          <a:p>
            <a:pPr defTabSz="914400" eaLnBrk="1" hangingPunct="1">
              <a:lnSpc>
                <a:spcPct val="80000"/>
              </a:lnSpc>
              <a:spcAft>
                <a:spcPts val="200"/>
              </a:spcAft>
            </a:pPr>
            <a:r>
              <a:rPr lang="en-US" sz="1600" b="1" i="1">
                <a:solidFill>
                  <a:srgbClr val="003367"/>
                </a:solidFill>
                <a:cs typeface="Arial" charset="0"/>
              </a:rPr>
              <a:t>	save callee registers in old-&gt;MachineState</a:t>
            </a:r>
            <a:endParaRPr lang="en-US" sz="1600">
              <a:solidFill>
                <a:srgbClr val="003367"/>
              </a:solidFill>
              <a:cs typeface="Arial" charset="0"/>
            </a:endParaRPr>
          </a:p>
          <a:p>
            <a:pPr defTabSz="914400" eaLnBrk="1" hangingPunct="1">
              <a:lnSpc>
                <a:spcPct val="80000"/>
              </a:lnSpc>
              <a:spcAft>
                <a:spcPts val="200"/>
              </a:spcAft>
            </a:pPr>
            <a:r>
              <a:rPr lang="en-US" sz="1600">
                <a:solidFill>
                  <a:srgbClr val="003367"/>
                </a:solidFill>
                <a:cs typeface="Arial" charset="0"/>
              </a:rPr>
              <a:t> </a:t>
            </a:r>
          </a:p>
          <a:p>
            <a:pPr defTabSz="914400" eaLnBrk="1" hangingPunct="1">
              <a:lnSpc>
                <a:spcPct val="80000"/>
              </a:lnSpc>
              <a:spcAft>
                <a:spcPts val="200"/>
              </a:spcAft>
            </a:pPr>
            <a:r>
              <a:rPr lang="en-US" sz="1600">
                <a:solidFill>
                  <a:srgbClr val="003367"/>
                </a:solidFill>
                <a:cs typeface="Arial" charset="0"/>
              </a:rPr>
              <a:t>	</a:t>
            </a:r>
            <a:r>
              <a:rPr lang="en-US" sz="1600" b="1" i="1">
                <a:solidFill>
                  <a:srgbClr val="003367"/>
                </a:solidFill>
                <a:cs typeface="Arial" charset="0"/>
              </a:rPr>
              <a:t>restore callee registers from new-&gt;MachineState</a:t>
            </a:r>
            <a:r>
              <a:rPr lang="en-US" sz="1600">
                <a:solidFill>
                  <a:srgbClr val="003367"/>
                </a:solidFill>
                <a:cs typeface="Arial" charset="0"/>
              </a:rPr>
              <a:t>	RA = new-&gt;MachineState[PC];</a:t>
            </a:r>
          </a:p>
          <a:p>
            <a:pPr defTabSz="914400" eaLnBrk="1" hangingPunct="1">
              <a:lnSpc>
                <a:spcPct val="80000"/>
              </a:lnSpc>
              <a:spcAft>
                <a:spcPts val="200"/>
              </a:spcAft>
            </a:pPr>
            <a:r>
              <a:rPr lang="en-US" sz="1600">
                <a:solidFill>
                  <a:srgbClr val="003367"/>
                </a:solidFill>
                <a:cs typeface="Arial" charset="0"/>
              </a:rPr>
              <a:t>	SP = new-&gt;stackTop;</a:t>
            </a:r>
          </a:p>
          <a:p>
            <a:pPr defTabSz="914400" eaLnBrk="1" hangingPunct="1">
              <a:lnSpc>
                <a:spcPct val="80000"/>
              </a:lnSpc>
              <a:spcAft>
                <a:spcPts val="200"/>
              </a:spcAft>
            </a:pPr>
            <a:endParaRPr lang="en-US" sz="1600">
              <a:solidFill>
                <a:srgbClr val="003367"/>
              </a:solidFill>
              <a:cs typeface="Arial" charset="0"/>
            </a:endParaRPr>
          </a:p>
          <a:p>
            <a:pPr defTabSz="914400" eaLnBrk="1" hangingPunct="1">
              <a:lnSpc>
                <a:spcPct val="80000"/>
              </a:lnSpc>
              <a:spcAft>
                <a:spcPts val="200"/>
              </a:spcAft>
            </a:pPr>
            <a:r>
              <a:rPr lang="en-US" sz="1600">
                <a:solidFill>
                  <a:srgbClr val="003367"/>
                </a:solidFill>
                <a:cs typeface="Arial" charset="0"/>
              </a:rPr>
              <a:t>	return (to RA)</a:t>
            </a:r>
          </a:p>
          <a:p>
            <a:pPr defTabSz="914400" eaLnBrk="1" hangingPunct="1">
              <a:lnSpc>
                <a:spcPct val="80000"/>
              </a:lnSpc>
              <a:spcAft>
                <a:spcPts val="200"/>
              </a:spcAft>
            </a:pPr>
            <a:r>
              <a:rPr lang="en-US" sz="1600">
                <a:solidFill>
                  <a:srgbClr val="003367"/>
                </a:solidFill>
                <a:cs typeface="Arial" charset="0"/>
              </a:rPr>
              <a:t>}</a:t>
            </a:r>
          </a:p>
        </p:txBody>
      </p:sp>
      <p:sp>
        <p:nvSpPr>
          <p:cNvPr id="48130" name="Rectangle 3"/>
          <p:cNvSpPr>
            <a:spLocks noGrp="1" noChangeArrowheads="1"/>
          </p:cNvSpPr>
          <p:nvPr>
            <p:ph type="title"/>
          </p:nvPr>
        </p:nvSpPr>
        <p:spPr/>
        <p:txBody>
          <a:bodyPr/>
          <a:lstStyle/>
          <a:p>
            <a:br>
              <a:rPr lang="en-US">
                <a:latin typeface="Arial" charset="0"/>
                <a:ea typeface="ＭＳ Ｐゴシック" charset="0"/>
                <a:cs typeface="Arial" charset="0"/>
              </a:rPr>
            </a:br>
            <a:r>
              <a:rPr lang="en-US">
                <a:latin typeface="Arial" charset="0"/>
                <a:ea typeface="ＭＳ Ｐゴシック" charset="0"/>
                <a:cs typeface="Arial" charset="0"/>
              </a:rPr>
              <a:t>Example: Switch()</a:t>
            </a:r>
          </a:p>
        </p:txBody>
      </p:sp>
      <p:sp>
        <p:nvSpPr>
          <p:cNvPr id="48131" name="AutoShape 4"/>
          <p:cNvSpPr>
            <a:spLocks/>
          </p:cNvSpPr>
          <p:nvPr/>
        </p:nvSpPr>
        <p:spPr bwMode="auto">
          <a:xfrm>
            <a:off x="6019800" y="2555875"/>
            <a:ext cx="2663825" cy="1209675"/>
          </a:xfrm>
          <a:prstGeom prst="borderCallout2">
            <a:avLst>
              <a:gd name="adj1" fmla="val 17866"/>
              <a:gd name="adj2" fmla="val -3519"/>
              <a:gd name="adj3" fmla="val 17866"/>
              <a:gd name="adj4" fmla="val -39296"/>
              <a:gd name="adj5" fmla="val 48440"/>
              <a:gd name="adj6" fmla="val -78213"/>
            </a:avLst>
          </a:prstGeom>
          <a:solidFill>
            <a:srgbClr val="FFFFFF"/>
          </a:solidFill>
          <a:ln w="12700">
            <a:solidFill>
              <a:srgbClr val="800080"/>
            </a:solidFill>
            <a:miter lim="800000"/>
            <a:headEnd type="none" w="sm" len="sm"/>
            <a:tailEnd type="none" w="sm" len="sm"/>
          </a:ln>
        </p:spPr>
        <p:txBody>
          <a:bodyPr>
            <a:spAutoFit/>
          </a:bodyPr>
          <a:lstStyle/>
          <a:p>
            <a:pPr defTabSz="914400">
              <a:lnSpc>
                <a:spcPct val="80000"/>
              </a:lnSpc>
              <a:spcAft>
                <a:spcPts val="200"/>
              </a:spcAft>
            </a:pPr>
            <a:r>
              <a:rPr lang="en-US" sz="1800">
                <a:solidFill>
                  <a:srgbClr val="003367"/>
                </a:solidFill>
                <a:cs typeface="Arial" charset="0"/>
              </a:rPr>
              <a:t>Caller-saved registers (if needed) are already saved on its stack, and restored automatically on return.</a:t>
            </a:r>
            <a:endParaRPr lang="en-US">
              <a:solidFill>
                <a:srgbClr val="003367"/>
              </a:solidFill>
              <a:cs typeface="Arial" charset="0"/>
            </a:endParaRPr>
          </a:p>
        </p:txBody>
      </p:sp>
      <p:sp>
        <p:nvSpPr>
          <p:cNvPr id="48132" name="AutoShape 6"/>
          <p:cNvSpPr>
            <a:spLocks/>
          </p:cNvSpPr>
          <p:nvPr/>
        </p:nvSpPr>
        <p:spPr bwMode="auto">
          <a:xfrm>
            <a:off x="6019800" y="5273675"/>
            <a:ext cx="2663825" cy="923925"/>
          </a:xfrm>
          <a:prstGeom prst="borderCallout2">
            <a:avLst>
              <a:gd name="adj1" fmla="val 15384"/>
              <a:gd name="adj2" fmla="val -3394"/>
              <a:gd name="adj3" fmla="val 15384"/>
              <a:gd name="adj4" fmla="val -74134"/>
              <a:gd name="adj5" fmla="val -117116"/>
              <a:gd name="adj6" fmla="val -131338"/>
            </a:avLst>
          </a:prstGeom>
          <a:solidFill>
            <a:srgbClr val="FFFFFF"/>
          </a:solidFill>
          <a:ln w="12700">
            <a:solidFill>
              <a:srgbClr val="800080"/>
            </a:solidFill>
            <a:miter lim="800000"/>
            <a:headEnd type="none" w="sm" len="sm"/>
            <a:tailEnd type="none" w="sm" len="sm"/>
          </a:ln>
        </p:spPr>
        <p:txBody>
          <a:bodyPr>
            <a:spAutoFit/>
          </a:bodyPr>
          <a:lstStyle/>
          <a:p>
            <a:pPr defTabSz="914400"/>
            <a:r>
              <a:rPr lang="en-US" sz="1800">
                <a:solidFill>
                  <a:srgbClr val="003367"/>
                </a:solidFill>
                <a:cs typeface="Arial" charset="0"/>
              </a:rPr>
              <a:t>Return to procedure that called switch in </a:t>
            </a:r>
            <a:r>
              <a:rPr lang="en-US" sz="1800" b="1">
                <a:solidFill>
                  <a:srgbClr val="003367"/>
                </a:solidFill>
                <a:cs typeface="Arial" charset="0"/>
              </a:rPr>
              <a:t>new </a:t>
            </a:r>
            <a:r>
              <a:rPr lang="en-US" sz="1800">
                <a:solidFill>
                  <a:srgbClr val="003367"/>
                </a:solidFill>
                <a:cs typeface="Arial" charset="0"/>
              </a:rPr>
              <a:t>thread</a:t>
            </a:r>
            <a:r>
              <a:rPr lang="en-US" sz="1800" b="1">
                <a:solidFill>
                  <a:srgbClr val="003367"/>
                </a:solidFill>
                <a:cs typeface="Arial" charset="0"/>
              </a:rPr>
              <a:t>.</a:t>
            </a:r>
            <a:endParaRPr lang="en-US" sz="1800">
              <a:solidFill>
                <a:srgbClr val="003367"/>
              </a:solidFill>
              <a:cs typeface="Arial" charset="0"/>
            </a:endParaRPr>
          </a:p>
        </p:txBody>
      </p:sp>
      <p:sp>
        <p:nvSpPr>
          <p:cNvPr id="48133" name="AutoShape 7"/>
          <p:cNvSpPr>
            <a:spLocks/>
          </p:cNvSpPr>
          <p:nvPr/>
        </p:nvSpPr>
        <p:spPr bwMode="auto">
          <a:xfrm>
            <a:off x="6019800" y="1214438"/>
            <a:ext cx="2663825" cy="1041400"/>
          </a:xfrm>
          <a:prstGeom prst="borderCallout2">
            <a:avLst>
              <a:gd name="adj1" fmla="val 17648"/>
              <a:gd name="adj2" fmla="val -3505"/>
              <a:gd name="adj3" fmla="val 17648"/>
              <a:gd name="adj4" fmla="val -31481"/>
              <a:gd name="adj5" fmla="val 127977"/>
              <a:gd name="adj6" fmla="val -110426"/>
            </a:avLst>
          </a:prstGeom>
          <a:solidFill>
            <a:srgbClr val="FFFFFF"/>
          </a:solidFill>
          <a:ln w="12700">
            <a:solidFill>
              <a:srgbClr val="800080"/>
            </a:solidFill>
            <a:miter lim="800000"/>
            <a:headEnd type="none" w="sm" len="sm"/>
            <a:tailEnd type="none" w="sm" len="sm"/>
          </a:ln>
        </p:spPr>
        <p:txBody>
          <a:bodyPr>
            <a:spAutoFit/>
          </a:bodyPr>
          <a:lstStyle/>
          <a:p>
            <a:pPr defTabSz="914400">
              <a:lnSpc>
                <a:spcPct val="85000"/>
              </a:lnSpc>
            </a:pPr>
            <a:r>
              <a:rPr lang="en-US" sz="1800">
                <a:solidFill>
                  <a:srgbClr val="003367"/>
                </a:solidFill>
                <a:cs typeface="Arial" charset="0"/>
              </a:rPr>
              <a:t>Save current stack pointer and caller</a:t>
            </a:r>
            <a:r>
              <a:rPr lang="ja-JP" altLang="en-US" sz="1800">
                <a:solidFill>
                  <a:srgbClr val="003367"/>
                </a:solidFill>
                <a:cs typeface="Arial" charset="0"/>
              </a:rPr>
              <a:t>’</a:t>
            </a:r>
            <a:r>
              <a:rPr lang="en-US" altLang="ja-JP" sz="1800">
                <a:solidFill>
                  <a:srgbClr val="003367"/>
                </a:solidFill>
                <a:cs typeface="Arial" charset="0"/>
              </a:rPr>
              <a:t>s return address in </a:t>
            </a:r>
            <a:r>
              <a:rPr lang="en-US" altLang="ja-JP" sz="1800" b="1">
                <a:solidFill>
                  <a:srgbClr val="003367"/>
                </a:solidFill>
                <a:cs typeface="Arial" charset="0"/>
              </a:rPr>
              <a:t>old</a:t>
            </a:r>
            <a:r>
              <a:rPr lang="en-US" altLang="ja-JP" sz="1800">
                <a:solidFill>
                  <a:srgbClr val="003367"/>
                </a:solidFill>
                <a:cs typeface="Arial" charset="0"/>
              </a:rPr>
              <a:t> thread object.</a:t>
            </a:r>
            <a:endParaRPr lang="en-US">
              <a:solidFill>
                <a:srgbClr val="003367"/>
              </a:solidFill>
              <a:cs typeface="Arial" charset="0"/>
            </a:endParaRPr>
          </a:p>
        </p:txBody>
      </p:sp>
      <p:sp>
        <p:nvSpPr>
          <p:cNvPr id="48134" name="AutoShape 8"/>
          <p:cNvSpPr>
            <a:spLocks/>
          </p:cNvSpPr>
          <p:nvPr/>
        </p:nvSpPr>
        <p:spPr bwMode="auto">
          <a:xfrm>
            <a:off x="6019800" y="4248150"/>
            <a:ext cx="2663825" cy="569913"/>
          </a:xfrm>
          <a:prstGeom prst="borderCallout2">
            <a:avLst>
              <a:gd name="adj1" fmla="val 24491"/>
              <a:gd name="adj2" fmla="val -3532"/>
              <a:gd name="adj3" fmla="val 24491"/>
              <a:gd name="adj4" fmla="val -29875"/>
              <a:gd name="adj5" fmla="val -75838"/>
              <a:gd name="adj6" fmla="val -103069"/>
            </a:avLst>
          </a:prstGeom>
          <a:solidFill>
            <a:srgbClr val="FFFFFF"/>
          </a:solidFill>
          <a:ln w="12700">
            <a:solidFill>
              <a:srgbClr val="800080"/>
            </a:solidFill>
            <a:miter lim="800000"/>
            <a:headEnd type="none" w="sm" len="sm"/>
            <a:tailEnd type="none" w="sm" len="sm"/>
          </a:ln>
        </p:spPr>
        <p:txBody>
          <a:bodyPr>
            <a:spAutoFit/>
          </a:bodyPr>
          <a:lstStyle/>
          <a:p>
            <a:pPr defTabSz="914400">
              <a:lnSpc>
                <a:spcPct val="85000"/>
              </a:lnSpc>
            </a:pPr>
            <a:r>
              <a:rPr lang="en-US" sz="1800">
                <a:solidFill>
                  <a:srgbClr val="003367"/>
                </a:solidFill>
                <a:cs typeface="Arial" charset="0"/>
              </a:rPr>
              <a:t>Switch off of </a:t>
            </a:r>
            <a:r>
              <a:rPr lang="en-US" sz="1800" b="1">
                <a:solidFill>
                  <a:srgbClr val="003367"/>
                </a:solidFill>
                <a:cs typeface="Arial" charset="0"/>
              </a:rPr>
              <a:t>old</a:t>
            </a:r>
            <a:r>
              <a:rPr lang="en-US" sz="1800">
                <a:solidFill>
                  <a:srgbClr val="003367"/>
                </a:solidFill>
                <a:cs typeface="Arial" charset="0"/>
              </a:rPr>
              <a:t> stack and over to </a:t>
            </a:r>
            <a:r>
              <a:rPr lang="en-US" sz="1800" b="1">
                <a:solidFill>
                  <a:srgbClr val="003367"/>
                </a:solidFill>
                <a:cs typeface="Arial" charset="0"/>
              </a:rPr>
              <a:t>new</a:t>
            </a:r>
            <a:r>
              <a:rPr lang="en-US" sz="1800">
                <a:solidFill>
                  <a:srgbClr val="003367"/>
                </a:solidFill>
                <a:cs typeface="Arial" charset="0"/>
              </a:rPr>
              <a:t> stack.</a:t>
            </a:r>
            <a:endParaRPr lang="en-US">
              <a:solidFill>
                <a:srgbClr val="003367"/>
              </a:solidFill>
              <a:cs typeface="Arial" charset="0"/>
            </a:endParaRPr>
          </a:p>
        </p:txBody>
      </p:sp>
      <p:sp>
        <p:nvSpPr>
          <p:cNvPr id="48135" name="TextBox 7"/>
          <p:cNvSpPr txBox="1">
            <a:spLocks noChangeArrowheads="1"/>
          </p:cNvSpPr>
          <p:nvPr/>
        </p:nvSpPr>
        <p:spPr bwMode="auto">
          <a:xfrm>
            <a:off x="304800" y="5689600"/>
            <a:ext cx="4572000"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a:solidFill>
                  <a:srgbClr val="0000FF"/>
                </a:solidFill>
              </a:rPr>
              <a:t>RA is the </a:t>
            </a:r>
            <a:r>
              <a:rPr lang="en-US" sz="2000" b="1">
                <a:solidFill>
                  <a:srgbClr val="0000FF"/>
                </a:solidFill>
              </a:rPr>
              <a:t>return address</a:t>
            </a:r>
            <a:r>
              <a:rPr lang="en-US" sz="2000">
                <a:solidFill>
                  <a:srgbClr val="0000FF"/>
                </a:solidFill>
              </a:rPr>
              <a:t> register.  It contains the address that a procedure </a:t>
            </a:r>
            <a:r>
              <a:rPr lang="en-US" sz="2000" b="1">
                <a:solidFill>
                  <a:srgbClr val="0000FF"/>
                </a:solidFill>
              </a:rPr>
              <a:t>return</a:t>
            </a:r>
            <a:r>
              <a:rPr lang="en-US" sz="2000">
                <a:solidFill>
                  <a:srgbClr val="0000FF"/>
                </a:solidFill>
              </a:rPr>
              <a:t> instruction branches to.</a:t>
            </a:r>
          </a:p>
        </p:txBody>
      </p:sp>
    </p:spTree>
    <p:extLst>
      <p:ext uri="{BB962C8B-B14F-4D97-AF65-F5344CB8AC3E}">
        <p14:creationId xmlns:p14="http://schemas.microsoft.com/office/powerpoint/2010/main" val="375013645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2"/>
          <p:cNvSpPr>
            <a:spLocks noGrp="1"/>
          </p:cNvSpPr>
          <p:nvPr>
            <p:ph type="title"/>
          </p:nvPr>
        </p:nvSpPr>
        <p:spPr/>
        <p:txBody>
          <a:bodyPr>
            <a:normAutofit/>
          </a:bodyPr>
          <a:lstStyle/>
          <a:p>
            <a:r>
              <a:rPr lang="en-US" sz="3600">
                <a:latin typeface="Arial" charset="0"/>
                <a:ea typeface="ＭＳ Ｐゴシック" charset="0"/>
                <a:cs typeface="Arial" charset="0"/>
              </a:rPr>
              <a:t>What to know about context switch</a:t>
            </a:r>
          </a:p>
        </p:txBody>
      </p:sp>
      <p:sp>
        <p:nvSpPr>
          <p:cNvPr id="49154" name="Content Placeholder 3"/>
          <p:cNvSpPr>
            <a:spLocks noGrp="1"/>
          </p:cNvSpPr>
          <p:nvPr>
            <p:ph idx="1"/>
          </p:nvPr>
        </p:nvSpPr>
        <p:spPr>
          <a:xfrm>
            <a:off x="457200" y="1295400"/>
            <a:ext cx="8382000" cy="4648200"/>
          </a:xfrm>
        </p:spPr>
        <p:txBody>
          <a:bodyPr>
            <a:normAutofit fontScale="92500" lnSpcReduction="10000"/>
          </a:bodyPr>
          <a:lstStyle/>
          <a:p>
            <a:r>
              <a:rPr lang="en-US" sz="2000">
                <a:latin typeface="Arial" charset="0"/>
                <a:ea typeface="ＭＳ Ｐゴシック" charset="0"/>
                <a:cs typeface="Arial" charset="0"/>
              </a:rPr>
              <a:t>The Switch/MIPS example is an illustration for those of you who are interested.  It is not required to study it.  But you should understand how a thread system would use it (refer to state transition diagram):</a:t>
            </a:r>
          </a:p>
          <a:p>
            <a:r>
              <a:rPr lang="en-US" sz="2000">
                <a:latin typeface="Arial" charset="0"/>
                <a:ea typeface="ＭＳ Ｐゴシック" charset="0"/>
                <a:cs typeface="Arial" charset="0"/>
              </a:rPr>
              <a:t>Switch() is a procedure that returns immediately, but it returns onto the stack of new thread, and not in the old thread that called it.</a:t>
            </a:r>
          </a:p>
          <a:p>
            <a:r>
              <a:rPr lang="en-US" sz="2000">
                <a:latin typeface="Arial" charset="0"/>
                <a:ea typeface="ＭＳ Ｐゴシック" charset="0"/>
                <a:cs typeface="Arial" charset="0"/>
              </a:rPr>
              <a:t>Switch() is called from internal routines to sleep or yield (or exit).</a:t>
            </a:r>
          </a:p>
          <a:p>
            <a:r>
              <a:rPr lang="en-US" sz="2000">
                <a:latin typeface="Arial" charset="0"/>
                <a:ea typeface="ＭＳ Ｐゴシック" charset="0"/>
                <a:cs typeface="Arial" charset="0"/>
              </a:rPr>
              <a:t>Therefore, every thread in the blocked or ready state has a frame for Switch() on top of its stack: it was the last frame pushed on the stack before the thread switched out.  (Need per-thread stacks to block.)</a:t>
            </a:r>
          </a:p>
          <a:p>
            <a:r>
              <a:rPr lang="en-US" sz="2000">
                <a:latin typeface="Arial" charset="0"/>
                <a:ea typeface="ＭＳ Ｐゴシック" charset="0"/>
                <a:cs typeface="Arial" charset="0"/>
              </a:rPr>
              <a:t>The thread create primitive seeds a Switch() frame manually on the  stack of the new thread, since it is too young to have switched before.</a:t>
            </a:r>
          </a:p>
          <a:p>
            <a:r>
              <a:rPr lang="en-US" sz="2000">
                <a:latin typeface="Arial" charset="0"/>
                <a:ea typeface="ＭＳ Ｐゴシック" charset="0"/>
                <a:cs typeface="Arial" charset="0"/>
              </a:rPr>
              <a:t>When a thread switches into the running state, it always returns immediately from Switch() back to the internal sleep or yield routine, and from there back on its way to wherever it goes next.</a:t>
            </a:r>
          </a:p>
        </p:txBody>
      </p:sp>
    </p:spTree>
    <p:extLst>
      <p:ext uri="{BB962C8B-B14F-4D97-AF65-F5344CB8AC3E}">
        <p14:creationId xmlns:p14="http://schemas.microsoft.com/office/powerpoint/2010/main" val="7954945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normAutofit/>
          </a:bodyPr>
          <a:lstStyle/>
          <a:p>
            <a:r>
              <a:rPr lang="en-US" sz="3600" dirty="0">
                <a:latin typeface="Arial" charset="0"/>
                <a:ea typeface="ＭＳ Ｐゴシック" charset="0"/>
                <a:cs typeface="Arial" charset="0"/>
              </a:rPr>
              <a:t>Contention on ready queues</a:t>
            </a:r>
            <a:endParaRPr lang="en-US" dirty="0">
              <a:latin typeface="Arial" charset="0"/>
              <a:ea typeface="ＭＳ Ｐゴシック" charset="0"/>
              <a:cs typeface="Arial" charset="0"/>
            </a:endParaRPr>
          </a:p>
        </p:txBody>
      </p:sp>
      <p:sp>
        <p:nvSpPr>
          <p:cNvPr id="30722" name="Content Placeholder 2"/>
          <p:cNvSpPr>
            <a:spLocks noGrp="1"/>
          </p:cNvSpPr>
          <p:nvPr>
            <p:ph idx="1"/>
          </p:nvPr>
        </p:nvSpPr>
        <p:spPr/>
        <p:txBody>
          <a:bodyPr>
            <a:normAutofit/>
          </a:bodyPr>
          <a:lstStyle/>
          <a:p>
            <a:r>
              <a:rPr lang="en-US" sz="2000" dirty="0">
                <a:latin typeface="Arial" charset="0"/>
                <a:ea typeface="ＭＳ Ｐゴシック" charset="0"/>
                <a:cs typeface="Arial" charset="0"/>
              </a:rPr>
              <a:t>A multi-core system must protect put/get on the ready/run queue(s) with spinlocks, as well as disabling interrupts.</a:t>
            </a:r>
          </a:p>
          <a:p>
            <a:r>
              <a:rPr lang="en-US" sz="2000" dirty="0">
                <a:latin typeface="Arial" charset="0"/>
                <a:ea typeface="ＭＳ Ｐゴシック" charset="0"/>
                <a:cs typeface="Arial" charset="0"/>
              </a:rPr>
              <a:t>On average, the frequency of access is linear with number of cores.</a:t>
            </a:r>
          </a:p>
          <a:p>
            <a:pPr lvl="1"/>
            <a:r>
              <a:rPr lang="en-US" sz="1800" dirty="0">
                <a:latin typeface="Arial" charset="0"/>
                <a:ea typeface="ＭＳ Ｐゴシック" charset="0"/>
                <a:cs typeface="Arial" charset="0"/>
              </a:rPr>
              <a:t>What is the average wait time for the spinlock?</a:t>
            </a:r>
          </a:p>
          <a:p>
            <a:r>
              <a:rPr lang="en-US" sz="2000" dirty="0">
                <a:latin typeface="Arial" charset="0"/>
                <a:ea typeface="ＭＳ Ｐゴシック" charset="0"/>
                <a:cs typeface="Arial" charset="0"/>
              </a:rPr>
              <a:t>To reduce contention, an OS may partition the machine and have a separate queue for each partition of </a:t>
            </a:r>
            <a:r>
              <a:rPr lang="en-US" sz="2000" b="1" dirty="0">
                <a:latin typeface="Arial" charset="0"/>
                <a:ea typeface="ＭＳ Ｐゴシック" charset="0"/>
                <a:cs typeface="Arial" charset="0"/>
              </a:rPr>
              <a:t>N</a:t>
            </a:r>
            <a:r>
              <a:rPr lang="en-US" sz="2000" dirty="0">
                <a:latin typeface="Arial" charset="0"/>
                <a:ea typeface="ＭＳ Ｐゴシック" charset="0"/>
                <a:cs typeface="Arial" charset="0"/>
              </a:rPr>
              <a:t> cores.  </a:t>
            </a:r>
          </a:p>
        </p:txBody>
      </p:sp>
      <p:grpSp>
        <p:nvGrpSpPr>
          <p:cNvPr id="4" name="Group 5"/>
          <p:cNvGrpSpPr>
            <a:grpSpLocks/>
          </p:cNvGrpSpPr>
          <p:nvPr/>
        </p:nvGrpSpPr>
        <p:grpSpPr bwMode="auto">
          <a:xfrm>
            <a:off x="3706537" y="5175389"/>
            <a:ext cx="355600" cy="347663"/>
            <a:chOff x="4269" y="2781"/>
            <a:chExt cx="576" cy="576"/>
          </a:xfrm>
        </p:grpSpPr>
        <p:sp>
          <p:nvSpPr>
            <p:cNvPr id="5" name="Oval 6"/>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6" name="AutoShape 7"/>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grpSp>
      <p:sp>
        <p:nvSpPr>
          <p:cNvPr id="7" name="AutoShape 8"/>
          <p:cNvSpPr>
            <a:spLocks noChangeArrowheads="1"/>
          </p:cNvSpPr>
          <p:nvPr/>
        </p:nvSpPr>
        <p:spPr bwMode="auto">
          <a:xfrm rot="13139611">
            <a:off x="3722412" y="5221427"/>
            <a:ext cx="42863"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nvGrpSpPr>
          <p:cNvPr id="8" name="Group 4"/>
          <p:cNvGrpSpPr>
            <a:grpSpLocks/>
          </p:cNvGrpSpPr>
          <p:nvPr/>
        </p:nvGrpSpPr>
        <p:grpSpPr bwMode="auto">
          <a:xfrm>
            <a:off x="4225650" y="5181739"/>
            <a:ext cx="355600" cy="347663"/>
            <a:chOff x="5799138" y="3614737"/>
            <a:chExt cx="355600" cy="347663"/>
          </a:xfrm>
        </p:grpSpPr>
        <p:sp>
          <p:nvSpPr>
            <p:cNvPr id="9" name="Oval 10"/>
            <p:cNvSpPr>
              <a:spLocks noChangeArrowheads="1"/>
            </p:cNvSpPr>
            <p:nvPr/>
          </p:nvSpPr>
          <p:spPr bwMode="auto">
            <a:xfrm>
              <a:off x="5799138" y="3614737"/>
              <a:ext cx="355600" cy="347663"/>
            </a:xfrm>
            <a:prstGeom prst="ellipse">
              <a:avLst/>
            </a:prstGeom>
            <a:solidFill>
              <a:srgbClr val="008000"/>
            </a:solidFill>
            <a:ln w="12700">
              <a:solidFill>
                <a:schemeClr val="tx1"/>
              </a:solidFill>
              <a:round/>
              <a:headEnd type="none" w="sm" len="sm"/>
              <a:tailEnd type="none" w="sm" len="sm"/>
            </a:ln>
          </p:spPr>
          <p:txBody>
            <a:bodyPr wrap="none" anchor="ctr"/>
            <a:lstStyle/>
            <a:p>
              <a:endParaRPr lang="en-US"/>
            </a:p>
          </p:txBody>
        </p:sp>
        <p:sp>
          <p:nvSpPr>
            <p:cNvPr id="10" name="AutoShape 11"/>
            <p:cNvSpPr>
              <a:spLocks noChangeArrowheads="1"/>
            </p:cNvSpPr>
            <p:nvPr/>
          </p:nvSpPr>
          <p:spPr bwMode="auto">
            <a:xfrm flipH="1">
              <a:off x="5922963" y="3692525"/>
              <a:ext cx="120650" cy="20161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1" name="AutoShape 12"/>
            <p:cNvSpPr>
              <a:spLocks noChangeArrowheads="1"/>
            </p:cNvSpPr>
            <p:nvPr/>
          </p:nvSpPr>
          <p:spPr bwMode="auto">
            <a:xfrm rot="-8460389">
              <a:off x="5815013" y="3660775"/>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sp>
        <p:nvSpPr>
          <p:cNvPr id="12" name="Oval 14"/>
          <p:cNvSpPr>
            <a:spLocks noChangeArrowheads="1"/>
          </p:cNvSpPr>
          <p:nvPr/>
        </p:nvSpPr>
        <p:spPr bwMode="auto">
          <a:xfrm>
            <a:off x="4774925" y="5183327"/>
            <a:ext cx="357187" cy="357187"/>
          </a:xfrm>
          <a:prstGeom prst="ellipse">
            <a:avLst/>
          </a:prstGeom>
          <a:solidFill>
            <a:schemeClr val="accent3"/>
          </a:solidFill>
          <a:ln w="12700">
            <a:solidFill>
              <a:schemeClr val="tx1"/>
            </a:solidFill>
            <a:round/>
            <a:headEnd type="none" w="sm" len="sm"/>
            <a:tailEnd type="none" w="sm" len="sm"/>
          </a:ln>
        </p:spPr>
        <p:txBody>
          <a:bodyPr wrap="none" anchor="ctr"/>
          <a:lstStyle/>
          <a:p>
            <a:pPr>
              <a:defRPr/>
            </a:pPr>
            <a:endParaRPr lang="en-US"/>
          </a:p>
        </p:txBody>
      </p:sp>
      <p:sp>
        <p:nvSpPr>
          <p:cNvPr id="13" name="AutoShape 15"/>
          <p:cNvSpPr>
            <a:spLocks noChangeArrowheads="1"/>
          </p:cNvSpPr>
          <p:nvPr/>
        </p:nvSpPr>
        <p:spPr bwMode="auto">
          <a:xfrm flipH="1">
            <a:off x="4900337" y="5261114"/>
            <a:ext cx="120650" cy="209550"/>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4" name="AutoShape 16"/>
          <p:cNvSpPr>
            <a:spLocks noChangeArrowheads="1"/>
          </p:cNvSpPr>
          <p:nvPr/>
        </p:nvSpPr>
        <p:spPr bwMode="auto">
          <a:xfrm rot="13139611">
            <a:off x="4790800" y="5230952"/>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15" name="Rectangle 74"/>
          <p:cNvSpPr>
            <a:spLocks noChangeArrowheads="1"/>
          </p:cNvSpPr>
          <p:nvPr/>
        </p:nvSpPr>
        <p:spPr bwMode="auto">
          <a:xfrm>
            <a:off x="3531912" y="5083314"/>
            <a:ext cx="1752600" cy="533400"/>
          </a:xfrm>
          <a:prstGeom prst="rect">
            <a:avLst/>
          </a:prstGeom>
          <a:noFill/>
          <a:ln w="9525">
            <a:solidFill>
              <a:schemeClr val="tx1"/>
            </a:solidFill>
            <a:prstDash val="sysDash"/>
            <a:round/>
            <a:headEnd/>
            <a:tailEnd/>
          </a:ln>
          <a:extLst>
            <a:ext uri="{909E8E84-426E-40dd-AFC4-6F175D3DCCD1}">
              <a14:hiddenFill xmlns="" xmlns:a14="http://schemas.microsoft.com/office/drawing/2010/main">
                <a:solidFill>
                  <a:srgbClr val="FFFFFF"/>
                </a:solidFill>
              </a14:hiddenFill>
            </a:ext>
          </a:extLst>
        </p:spPr>
        <p:txBody>
          <a:bodyPr/>
          <a:lstStyle/>
          <a:p>
            <a:pPr>
              <a:buClr>
                <a:srgbClr val="000000"/>
              </a:buClr>
              <a:buSzPct val="100000"/>
              <a:buFont typeface="Times New Roman" charset="0"/>
              <a:buNone/>
            </a:pPr>
            <a:endParaRPr lang="en-US" sz="1800">
              <a:cs typeface="Arial" charset="0"/>
            </a:endParaRPr>
          </a:p>
        </p:txBody>
      </p:sp>
      <p:sp>
        <p:nvSpPr>
          <p:cNvPr id="16" name="Rectangle 58"/>
          <p:cNvSpPr>
            <a:spLocks noChangeArrowheads="1"/>
          </p:cNvSpPr>
          <p:nvPr/>
        </p:nvSpPr>
        <p:spPr bwMode="auto">
          <a:xfrm>
            <a:off x="3608112" y="5616714"/>
            <a:ext cx="1725888"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p>
            <a:pPr algn="ctr" defTabSz="914400"/>
            <a:r>
              <a:rPr lang="en-US" sz="2000" b="1" dirty="0">
                <a:solidFill>
                  <a:srgbClr val="000000"/>
                </a:solidFill>
                <a:cs typeface="Arial" charset="0"/>
              </a:rPr>
              <a:t>ready queue</a:t>
            </a:r>
          </a:p>
          <a:p>
            <a:pPr algn="ctr" defTabSz="914400"/>
            <a:r>
              <a:rPr lang="en-US" sz="2000" b="1" dirty="0">
                <a:solidFill>
                  <a:srgbClr val="000000"/>
                </a:solidFill>
                <a:cs typeface="Arial" charset="0"/>
              </a:rPr>
              <a:t>(</a:t>
            </a:r>
            <a:r>
              <a:rPr lang="en-US" sz="2000" b="1" dirty="0" err="1">
                <a:solidFill>
                  <a:srgbClr val="000000"/>
                </a:solidFill>
                <a:cs typeface="Arial" charset="0"/>
              </a:rPr>
              <a:t>runqueue</a:t>
            </a:r>
            <a:r>
              <a:rPr lang="en-US" sz="2000" b="1" dirty="0">
                <a:solidFill>
                  <a:srgbClr val="000000"/>
                </a:solidFill>
                <a:cs typeface="Arial" charset="0"/>
              </a:rPr>
              <a:t>)</a:t>
            </a:r>
            <a:endParaRPr lang="en-US" b="1" dirty="0">
              <a:solidFill>
                <a:srgbClr val="000000"/>
              </a:solidFill>
              <a:cs typeface="Arial" charset="0"/>
            </a:endParaRPr>
          </a:p>
        </p:txBody>
      </p:sp>
      <p:sp>
        <p:nvSpPr>
          <p:cNvPr id="17" name="Line 40"/>
          <p:cNvSpPr>
            <a:spLocks noChangeShapeType="1"/>
          </p:cNvSpPr>
          <p:nvPr/>
        </p:nvSpPr>
        <p:spPr bwMode="auto">
          <a:xfrm rot="5400000">
            <a:off x="2781300" y="4664214"/>
            <a:ext cx="0" cy="1447800"/>
          </a:xfrm>
          <a:prstGeom prst="line">
            <a:avLst/>
          </a:prstGeom>
          <a:noFill/>
          <a:ln w="38100" cmpd="sng">
            <a:solidFill>
              <a:schemeClr val="tx2">
                <a:lumMod val="50000"/>
              </a:schemeClr>
            </a:solidFill>
            <a:prstDash val="solid"/>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18" name="Line 40"/>
          <p:cNvSpPr>
            <a:spLocks noChangeShapeType="1"/>
          </p:cNvSpPr>
          <p:nvPr/>
        </p:nvSpPr>
        <p:spPr bwMode="auto">
          <a:xfrm rot="5400000">
            <a:off x="5981700" y="4740414"/>
            <a:ext cx="0" cy="1295400"/>
          </a:xfrm>
          <a:prstGeom prst="line">
            <a:avLst/>
          </a:prstGeom>
          <a:noFill/>
          <a:ln w="38100" cmpd="sng">
            <a:solidFill>
              <a:schemeClr val="tx2">
                <a:lumMod val="50000"/>
              </a:schemeClr>
            </a:solidFill>
            <a:prstDash val="solid"/>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19" name="Rectangle 58"/>
          <p:cNvSpPr>
            <a:spLocks noChangeArrowheads="1"/>
          </p:cNvSpPr>
          <p:nvPr/>
        </p:nvSpPr>
        <p:spPr bwMode="auto">
          <a:xfrm>
            <a:off x="2133600" y="4933890"/>
            <a:ext cx="1295400" cy="400110"/>
          </a:xfrm>
          <a:prstGeom prst="rect">
            <a:avLst/>
          </a:prstGeom>
          <a:solidFill>
            <a:srgbClr val="FFFFFF"/>
          </a:solidFill>
          <a:ln>
            <a:noFill/>
          </a:ln>
        </p:spPr>
        <p:txBody>
          <a:bodyPr wrap="square" anchor="ctr">
            <a:spAutoFit/>
          </a:bodyPr>
          <a:lstStyle/>
          <a:p>
            <a:pPr algn="ctr" defTabSz="914400"/>
            <a:r>
              <a:rPr lang="en-US" sz="2000" b="1" dirty="0">
                <a:solidFill>
                  <a:srgbClr val="000000"/>
                </a:solidFill>
                <a:cs typeface="Arial" charset="0"/>
              </a:rPr>
              <a:t>get</a:t>
            </a:r>
            <a:endParaRPr lang="en-US" b="1" dirty="0">
              <a:solidFill>
                <a:srgbClr val="000000"/>
              </a:solidFill>
              <a:cs typeface="Arial" charset="0"/>
            </a:endParaRPr>
          </a:p>
        </p:txBody>
      </p:sp>
      <p:sp>
        <p:nvSpPr>
          <p:cNvPr id="20" name="Rectangle 58"/>
          <p:cNvSpPr>
            <a:spLocks noChangeArrowheads="1"/>
          </p:cNvSpPr>
          <p:nvPr/>
        </p:nvSpPr>
        <p:spPr bwMode="auto">
          <a:xfrm>
            <a:off x="5486400" y="4933890"/>
            <a:ext cx="1066800" cy="400110"/>
          </a:xfrm>
          <a:prstGeom prst="rect">
            <a:avLst/>
          </a:prstGeom>
          <a:solidFill>
            <a:srgbClr val="FFFFFF"/>
          </a:solidFill>
          <a:ln>
            <a:noFill/>
          </a:ln>
        </p:spPr>
        <p:txBody>
          <a:bodyPr wrap="square" anchor="ctr">
            <a:spAutoFit/>
          </a:bodyPr>
          <a:lstStyle/>
          <a:p>
            <a:pPr algn="ctr" defTabSz="914400"/>
            <a:r>
              <a:rPr lang="en-US" sz="2000" b="1" dirty="0">
                <a:solidFill>
                  <a:srgbClr val="000000"/>
                </a:solidFill>
                <a:cs typeface="Arial" charset="0"/>
              </a:rPr>
              <a:t>put</a:t>
            </a:r>
            <a:endParaRPr lang="en-US" b="1" dirty="0">
              <a:solidFill>
                <a:srgbClr val="000000"/>
              </a:solidFill>
              <a:cs typeface="Arial" charset="0"/>
            </a:endParaRPr>
          </a:p>
        </p:txBody>
      </p:sp>
      <p:sp>
        <p:nvSpPr>
          <p:cNvPr id="21" name="Line 40"/>
          <p:cNvSpPr>
            <a:spLocks noChangeShapeType="1"/>
          </p:cNvSpPr>
          <p:nvPr/>
        </p:nvSpPr>
        <p:spPr bwMode="auto">
          <a:xfrm rot="5400000">
            <a:off x="4229100" y="4838700"/>
            <a:ext cx="381000" cy="0"/>
          </a:xfrm>
          <a:prstGeom prst="line">
            <a:avLst/>
          </a:prstGeom>
          <a:noFill/>
          <a:ln w="38100" cmpd="sng">
            <a:solidFill>
              <a:schemeClr val="tx2">
                <a:lumMod val="50000"/>
              </a:schemeClr>
            </a:solidFill>
            <a:prstDash val="solid"/>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22" name="Rectangle 58"/>
          <p:cNvSpPr>
            <a:spLocks noChangeArrowheads="1"/>
          </p:cNvSpPr>
          <p:nvPr/>
        </p:nvSpPr>
        <p:spPr bwMode="auto">
          <a:xfrm>
            <a:off x="6629400" y="4876800"/>
            <a:ext cx="2133600" cy="1015663"/>
          </a:xfrm>
          <a:prstGeom prst="rect">
            <a:avLst/>
          </a:prstGeom>
          <a:solidFill>
            <a:srgbClr val="FFFFFF"/>
          </a:solidFill>
          <a:ln>
            <a:noFill/>
          </a:ln>
        </p:spPr>
        <p:txBody>
          <a:bodyPr wrap="square" anchor="ctr">
            <a:spAutoFit/>
          </a:bodyPr>
          <a:lstStyle/>
          <a:p>
            <a:pPr algn="ctr" defTabSz="914400"/>
            <a:r>
              <a:rPr lang="en-US" sz="2000" b="1" dirty="0">
                <a:solidFill>
                  <a:srgbClr val="000000"/>
                </a:solidFill>
                <a:cs typeface="Arial" charset="0"/>
              </a:rPr>
              <a:t>force-yield</a:t>
            </a:r>
          </a:p>
          <a:p>
            <a:pPr algn="ctr" defTabSz="914400"/>
            <a:r>
              <a:rPr lang="en-US" sz="2000" dirty="0">
                <a:solidFill>
                  <a:srgbClr val="000000"/>
                </a:solidFill>
                <a:cs typeface="Arial" charset="0"/>
              </a:rPr>
              <a:t>quantum expire or preempt</a:t>
            </a:r>
            <a:endParaRPr lang="en-US" dirty="0">
              <a:solidFill>
                <a:srgbClr val="000000"/>
              </a:solidFill>
              <a:cs typeface="Arial" charset="0"/>
            </a:endParaRPr>
          </a:p>
        </p:txBody>
      </p:sp>
      <p:sp>
        <p:nvSpPr>
          <p:cNvPr id="23" name="Rectangle 58"/>
          <p:cNvSpPr>
            <a:spLocks noChangeArrowheads="1"/>
          </p:cNvSpPr>
          <p:nvPr/>
        </p:nvSpPr>
        <p:spPr bwMode="auto">
          <a:xfrm>
            <a:off x="685800" y="4853226"/>
            <a:ext cx="1295400" cy="1015663"/>
          </a:xfrm>
          <a:prstGeom prst="rect">
            <a:avLst/>
          </a:prstGeom>
          <a:solidFill>
            <a:srgbClr val="FFFFFF"/>
          </a:solidFill>
          <a:ln>
            <a:noFill/>
          </a:ln>
        </p:spPr>
        <p:txBody>
          <a:bodyPr wrap="square" anchor="ctr">
            <a:spAutoFit/>
          </a:bodyPr>
          <a:lstStyle/>
          <a:p>
            <a:pPr algn="ctr" defTabSz="914400"/>
            <a:r>
              <a:rPr lang="en-US" sz="2000" b="1" dirty="0">
                <a:solidFill>
                  <a:srgbClr val="000000"/>
                </a:solidFill>
                <a:cs typeface="Arial" charset="0"/>
              </a:rPr>
              <a:t>get thread to dispatch</a:t>
            </a:r>
            <a:endParaRPr lang="en-US" b="1" dirty="0">
              <a:solidFill>
                <a:srgbClr val="000000"/>
              </a:solidFill>
              <a:cs typeface="Arial" charset="0"/>
            </a:endParaRPr>
          </a:p>
        </p:txBody>
      </p:sp>
      <p:sp>
        <p:nvSpPr>
          <p:cNvPr id="24" name="Rectangle 58"/>
          <p:cNvSpPr>
            <a:spLocks noChangeArrowheads="1"/>
          </p:cNvSpPr>
          <p:nvPr/>
        </p:nvSpPr>
        <p:spPr bwMode="auto">
          <a:xfrm>
            <a:off x="3810000" y="3962400"/>
            <a:ext cx="1219200" cy="400110"/>
          </a:xfrm>
          <a:prstGeom prst="rect">
            <a:avLst/>
          </a:prstGeom>
          <a:solidFill>
            <a:srgbClr val="FFFFFF"/>
          </a:solidFill>
          <a:ln>
            <a:noFill/>
          </a:ln>
        </p:spPr>
        <p:txBody>
          <a:bodyPr wrap="square" anchor="ctr">
            <a:spAutoFit/>
          </a:bodyPr>
          <a:lstStyle/>
          <a:p>
            <a:pPr algn="ctr" defTabSz="914400"/>
            <a:r>
              <a:rPr lang="en-US" sz="2000" b="1" dirty="0">
                <a:solidFill>
                  <a:srgbClr val="000000"/>
                </a:solidFill>
                <a:cs typeface="Arial" charset="0"/>
              </a:rPr>
              <a:t>wakeup</a:t>
            </a:r>
            <a:endParaRPr lang="en-US" b="1" dirty="0">
              <a:solidFill>
                <a:srgbClr val="000000"/>
              </a:solidFill>
              <a:cs typeface="Arial" charset="0"/>
            </a:endParaRPr>
          </a:p>
        </p:txBody>
      </p:sp>
      <p:sp>
        <p:nvSpPr>
          <p:cNvPr id="25" name="Rectangle 58"/>
          <p:cNvSpPr>
            <a:spLocks noChangeArrowheads="1"/>
          </p:cNvSpPr>
          <p:nvPr/>
        </p:nvSpPr>
        <p:spPr bwMode="auto">
          <a:xfrm>
            <a:off x="3886200" y="4267200"/>
            <a:ext cx="1066800" cy="400110"/>
          </a:xfrm>
          <a:prstGeom prst="rect">
            <a:avLst/>
          </a:prstGeom>
          <a:noFill/>
          <a:ln>
            <a:noFill/>
          </a:ln>
        </p:spPr>
        <p:txBody>
          <a:bodyPr wrap="square" anchor="ctr">
            <a:spAutoFit/>
          </a:bodyPr>
          <a:lstStyle/>
          <a:p>
            <a:pPr algn="ctr" defTabSz="914400"/>
            <a:r>
              <a:rPr lang="en-US" sz="2000" b="1" dirty="0">
                <a:solidFill>
                  <a:srgbClr val="000000"/>
                </a:solidFill>
                <a:cs typeface="Arial" charset="0"/>
              </a:rPr>
              <a:t>put</a:t>
            </a:r>
            <a:endParaRPr lang="en-US" b="1" dirty="0">
              <a:solidFill>
                <a:srgbClr val="000000"/>
              </a:solidFill>
              <a:cs typeface="Arial" charset="0"/>
            </a:endParaRPr>
          </a:p>
        </p:txBody>
      </p:sp>
    </p:spTree>
    <p:extLst>
      <p:ext uri="{BB962C8B-B14F-4D97-AF65-F5344CB8AC3E}">
        <p14:creationId xmlns:p14="http://schemas.microsoft.com/office/powerpoint/2010/main" val="1042132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3C04D-B6D9-4BDB-9F3F-EC4582E5DDBF}"/>
              </a:ext>
            </a:extLst>
          </p:cNvPr>
          <p:cNvSpPr>
            <a:spLocks noGrp="1"/>
          </p:cNvSpPr>
          <p:nvPr>
            <p:ph type="title"/>
          </p:nvPr>
        </p:nvSpPr>
        <p:spPr/>
        <p:txBody>
          <a:bodyPr/>
          <a:lstStyle/>
          <a:p>
            <a:r>
              <a:rPr lang="en-US" dirty="0"/>
              <a:t>Visibility on Shared Objects</a:t>
            </a:r>
          </a:p>
        </p:txBody>
      </p:sp>
      <p:pic>
        <p:nvPicPr>
          <p:cNvPr id="280578" name="Picture 2" descr="Visibility Issues in the Java Memory Model.">
            <a:extLst>
              <a:ext uri="{FF2B5EF4-FFF2-40B4-BE49-F238E27FC236}">
                <a16:creationId xmlns:a16="http://schemas.microsoft.com/office/drawing/2014/main" id="{A708158C-F6EF-4EC0-AC8C-9A18383B8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5646168"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40819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3"/>
          <p:cNvSpPr>
            <a:spLocks noGrp="1"/>
          </p:cNvSpPr>
          <p:nvPr>
            <p:ph type="title"/>
          </p:nvPr>
        </p:nvSpPr>
        <p:spPr/>
        <p:txBody>
          <a:bodyPr>
            <a:normAutofit/>
          </a:bodyPr>
          <a:lstStyle/>
          <a:p>
            <a:r>
              <a:rPr lang="en-US" sz="3600" dirty="0">
                <a:latin typeface="Arial" charset="0"/>
                <a:ea typeface="ＭＳ Ｐゴシック" charset="0"/>
                <a:cs typeface="Arial" charset="0"/>
              </a:rPr>
              <a:t>Per-CPU ready queues (“</a:t>
            </a:r>
            <a:r>
              <a:rPr lang="en-US" sz="3600" dirty="0" err="1">
                <a:latin typeface="Arial" charset="0"/>
                <a:ea typeface="ＭＳ Ｐゴシック" charset="0"/>
                <a:cs typeface="Arial" charset="0"/>
              </a:rPr>
              <a:t>runqueue</a:t>
            </a:r>
            <a:r>
              <a:rPr lang="en-US" sz="3600" dirty="0">
                <a:latin typeface="Arial" charset="0"/>
                <a:ea typeface="ＭＳ Ｐゴシック" charset="0"/>
                <a:cs typeface="Arial" charset="0"/>
              </a:rPr>
              <a:t>”)</a:t>
            </a:r>
          </a:p>
        </p:txBody>
      </p:sp>
      <p:pic>
        <p:nvPicPr>
          <p:cNvPr id="3174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1536700"/>
            <a:ext cx="6489700" cy="378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748" name="Rectangle 1"/>
          <p:cNvSpPr>
            <a:spLocks noChangeArrowheads="1"/>
          </p:cNvSpPr>
          <p:nvPr/>
        </p:nvSpPr>
        <p:spPr bwMode="auto">
          <a:xfrm>
            <a:off x="609600" y="5505450"/>
            <a:ext cx="6934200"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342900" indent="-342900">
              <a:buFont typeface="Arial" charset="0"/>
              <a:buChar char="•"/>
            </a:pPr>
            <a:r>
              <a:rPr lang="en-US" dirty="0">
                <a:solidFill>
                  <a:srgbClr val="37305A"/>
                </a:solidFill>
              </a:rPr>
              <a:t>lock per </a:t>
            </a:r>
            <a:r>
              <a:rPr lang="en-US" dirty="0" err="1">
                <a:solidFill>
                  <a:srgbClr val="37305A"/>
                </a:solidFill>
              </a:rPr>
              <a:t>runqueue</a:t>
            </a:r>
            <a:endParaRPr lang="en-US" dirty="0">
              <a:solidFill>
                <a:srgbClr val="37305A"/>
              </a:solidFill>
            </a:endParaRPr>
          </a:p>
          <a:p>
            <a:pPr marL="342900" indent="-342900">
              <a:buFont typeface="Arial" charset="0"/>
              <a:buChar char="•"/>
            </a:pPr>
            <a:r>
              <a:rPr lang="en-US" dirty="0">
                <a:solidFill>
                  <a:srgbClr val="37305A"/>
                </a:solidFill>
              </a:rPr>
              <a:t>preempt on queue insertion</a:t>
            </a:r>
          </a:p>
          <a:p>
            <a:pPr marL="342900" indent="-342900">
              <a:buFont typeface="Arial" charset="0"/>
              <a:buChar char="•"/>
            </a:pPr>
            <a:r>
              <a:rPr lang="en-US" dirty="0">
                <a:solidFill>
                  <a:srgbClr val="37305A"/>
                </a:solidFill>
              </a:rPr>
              <a:t>recalculate priority on expiration</a:t>
            </a:r>
          </a:p>
        </p:txBody>
      </p:sp>
      <p:sp>
        <p:nvSpPr>
          <p:cNvPr id="6" name="Text Box 4"/>
          <p:cNvSpPr txBox="1">
            <a:spLocks noChangeArrowheads="1"/>
          </p:cNvSpPr>
          <p:nvPr/>
        </p:nvSpPr>
        <p:spPr bwMode="auto">
          <a:xfrm>
            <a:off x="6324600" y="5505271"/>
            <a:ext cx="2438400"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spAutoFit/>
          </a:bodyPr>
          <a:lstStyle/>
          <a:p>
            <a:pPr>
              <a:defRPr/>
            </a:pPr>
            <a:r>
              <a:rPr lang="en-US" sz="1800" dirty="0">
                <a:solidFill>
                  <a:srgbClr val="003367"/>
                </a:solidFill>
                <a:latin typeface="Arial"/>
              </a:rPr>
              <a:t>Let’s talk about </a:t>
            </a:r>
            <a:r>
              <a:rPr lang="en-US" sz="1800" b="1" dirty="0">
                <a:solidFill>
                  <a:srgbClr val="003367"/>
                </a:solidFill>
                <a:latin typeface="Arial"/>
              </a:rPr>
              <a:t>priority</a:t>
            </a:r>
            <a:r>
              <a:rPr lang="en-US" sz="1800" dirty="0">
                <a:solidFill>
                  <a:srgbClr val="003367"/>
                </a:solidFill>
                <a:latin typeface="Arial"/>
              </a:rPr>
              <a:t>, which is part of the larger story of </a:t>
            </a:r>
            <a:r>
              <a:rPr lang="en-US" sz="1800" b="1" dirty="0">
                <a:solidFill>
                  <a:srgbClr val="003367"/>
                </a:solidFill>
                <a:latin typeface="Arial"/>
              </a:rPr>
              <a:t>CPU scheduling</a:t>
            </a:r>
            <a:r>
              <a:rPr lang="en-US" sz="1800" dirty="0">
                <a:solidFill>
                  <a:srgbClr val="003367"/>
                </a:solidFill>
                <a:latin typeface="Arial"/>
              </a:rPr>
              <a:t>.</a:t>
            </a:r>
          </a:p>
        </p:txBody>
      </p:sp>
    </p:spTree>
    <p:extLst>
      <p:ext uri="{BB962C8B-B14F-4D97-AF65-F5344CB8AC3E}">
        <p14:creationId xmlns:p14="http://schemas.microsoft.com/office/powerpoint/2010/main" val="162289873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normAutofit/>
          </a:bodyPr>
          <a:lstStyle/>
          <a:p>
            <a:r>
              <a:rPr lang="en-US" sz="3600" dirty="0">
                <a:latin typeface="Arial" charset="0"/>
                <a:ea typeface="ＭＳ Ｐゴシック" charset="0"/>
              </a:rPr>
              <a:t>Separation of policy and mechanism</a:t>
            </a:r>
            <a:endParaRPr lang="en-US" sz="4400" dirty="0">
              <a:latin typeface="Arial" charset="0"/>
              <a:ea typeface="ＭＳ Ｐゴシック" charset="0"/>
            </a:endParaRPr>
          </a:p>
        </p:txBody>
      </p:sp>
      <p:sp>
        <p:nvSpPr>
          <p:cNvPr id="18434" name="AutoShape 10"/>
          <p:cNvSpPr>
            <a:spLocks noChangeArrowheads="1"/>
          </p:cNvSpPr>
          <p:nvPr/>
        </p:nvSpPr>
        <p:spPr bwMode="auto">
          <a:xfrm>
            <a:off x="533400" y="2362200"/>
            <a:ext cx="8153400" cy="3886200"/>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a:solidFill>
                <a:srgbClr val="FFFFFF"/>
              </a:solidFill>
            </a:endParaRPr>
          </a:p>
        </p:txBody>
      </p:sp>
      <p:cxnSp>
        <p:nvCxnSpPr>
          <p:cNvPr id="9" name="Straight Connector 8"/>
          <p:cNvCxnSpPr>
            <a:cxnSpLocks noChangeShapeType="1"/>
          </p:cNvCxnSpPr>
          <p:nvPr/>
        </p:nvCxnSpPr>
        <p:spPr bwMode="auto">
          <a:xfrm>
            <a:off x="533400" y="5827713"/>
            <a:ext cx="8153400" cy="0"/>
          </a:xfrm>
          <a:prstGeom prst="line">
            <a:avLst/>
          </a:prstGeom>
          <a:noFill/>
          <a:ln w="38100" cmpd="sng">
            <a:solidFill>
              <a:schemeClr val="accent6">
                <a:lumMod val="50000"/>
              </a:schemeClr>
            </a:solidFill>
            <a:prstDash val="solid"/>
            <a:round/>
            <a:headEnd/>
            <a:tailEnd/>
          </a:ln>
          <a:extLst>
            <a:ext uri="{909E8E84-426E-40dd-AFC4-6F175D3DCCD1}">
              <a14:hiddenFill xmlns="" xmlns:a14="http://schemas.microsoft.com/office/drawing/2010/main">
                <a:noFill/>
              </a14:hiddenFill>
            </a:ext>
          </a:extLst>
        </p:spPr>
      </p:cxnSp>
      <p:grpSp>
        <p:nvGrpSpPr>
          <p:cNvPr id="18436" name="Group 5"/>
          <p:cNvGrpSpPr>
            <a:grpSpLocks/>
          </p:cNvGrpSpPr>
          <p:nvPr/>
        </p:nvGrpSpPr>
        <p:grpSpPr bwMode="auto">
          <a:xfrm>
            <a:off x="4432300" y="6248400"/>
            <a:ext cx="473075" cy="381000"/>
            <a:chOff x="4432300" y="5029200"/>
            <a:chExt cx="473075" cy="622300"/>
          </a:xfrm>
        </p:grpSpPr>
        <p:sp>
          <p:nvSpPr>
            <p:cNvPr id="18493" name="AutoShape 16"/>
            <p:cNvSpPr>
              <a:spLocks noChangeArrowheads="1"/>
            </p:cNvSpPr>
            <p:nvPr/>
          </p:nvSpPr>
          <p:spPr bwMode="auto">
            <a:xfrm>
              <a:off x="4432300" y="5029200"/>
              <a:ext cx="219075" cy="611188"/>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18494" name="AutoShape 16"/>
            <p:cNvSpPr>
              <a:spLocks noChangeArrowheads="1"/>
            </p:cNvSpPr>
            <p:nvPr/>
          </p:nvSpPr>
          <p:spPr bwMode="auto">
            <a:xfrm flipV="1">
              <a:off x="4686300" y="5040313"/>
              <a:ext cx="219075" cy="611187"/>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grpSp>
      <p:grpSp>
        <p:nvGrpSpPr>
          <p:cNvPr id="18437" name="Group 2"/>
          <p:cNvGrpSpPr>
            <a:grpSpLocks/>
          </p:cNvGrpSpPr>
          <p:nvPr/>
        </p:nvGrpSpPr>
        <p:grpSpPr bwMode="auto">
          <a:xfrm>
            <a:off x="2286000" y="1866900"/>
            <a:ext cx="4522788" cy="457200"/>
            <a:chOff x="1981200" y="2060575"/>
            <a:chExt cx="4522788" cy="835025"/>
          </a:xfrm>
        </p:grpSpPr>
        <p:sp>
          <p:nvSpPr>
            <p:cNvPr id="18489" name="AutoShape 17"/>
            <p:cNvSpPr>
              <a:spLocks noChangeArrowheads="1"/>
            </p:cNvSpPr>
            <p:nvPr/>
          </p:nvSpPr>
          <p:spPr bwMode="auto">
            <a:xfrm flipV="1">
              <a:off x="1981200" y="2060575"/>
              <a:ext cx="203200" cy="835025"/>
            </a:xfrm>
            <a:prstGeom prst="upArrow">
              <a:avLst>
                <a:gd name="adj1" fmla="val 50000"/>
                <a:gd name="adj2" fmla="val 75262"/>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18490" name="AutoShape 16"/>
            <p:cNvSpPr>
              <a:spLocks noChangeArrowheads="1"/>
            </p:cNvSpPr>
            <p:nvPr/>
          </p:nvSpPr>
          <p:spPr bwMode="auto">
            <a:xfrm>
              <a:off x="3073400" y="2062162"/>
              <a:ext cx="203200" cy="833438"/>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18491" name="AutoShape 17"/>
            <p:cNvSpPr>
              <a:spLocks noChangeArrowheads="1"/>
            </p:cNvSpPr>
            <p:nvPr/>
          </p:nvSpPr>
          <p:spPr bwMode="auto">
            <a:xfrm flipV="1">
              <a:off x="5257800" y="2060575"/>
              <a:ext cx="203200" cy="835025"/>
            </a:xfrm>
            <a:prstGeom prst="upArrow">
              <a:avLst>
                <a:gd name="adj1" fmla="val 50000"/>
                <a:gd name="adj2" fmla="val 75262"/>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18492" name="AutoShape 16"/>
            <p:cNvSpPr>
              <a:spLocks noChangeArrowheads="1"/>
            </p:cNvSpPr>
            <p:nvPr/>
          </p:nvSpPr>
          <p:spPr bwMode="auto">
            <a:xfrm>
              <a:off x="6299200" y="2062162"/>
              <a:ext cx="204788" cy="833438"/>
            </a:xfrm>
            <a:prstGeom prst="upArrow">
              <a:avLst>
                <a:gd name="adj1" fmla="val 50000"/>
                <a:gd name="adj2" fmla="val 74537"/>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grpSp>
      <p:sp>
        <p:nvSpPr>
          <p:cNvPr id="18438" name="Text Box 93"/>
          <p:cNvSpPr txBox="1">
            <a:spLocks noChangeArrowheads="1"/>
          </p:cNvSpPr>
          <p:nvPr/>
        </p:nvSpPr>
        <p:spPr bwMode="auto">
          <a:xfrm>
            <a:off x="1752600" y="2371725"/>
            <a:ext cx="2362200"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a:solidFill>
                  <a:srgbClr val="000000"/>
                </a:solidFill>
              </a:rPr>
              <a:t>syscall trap/return</a:t>
            </a:r>
          </a:p>
        </p:txBody>
      </p:sp>
      <p:sp>
        <p:nvSpPr>
          <p:cNvPr id="18439" name="Text Box 93"/>
          <p:cNvSpPr txBox="1">
            <a:spLocks noChangeArrowheads="1"/>
          </p:cNvSpPr>
          <p:nvPr/>
        </p:nvSpPr>
        <p:spPr bwMode="auto">
          <a:xfrm>
            <a:off x="5334000" y="2371725"/>
            <a:ext cx="1828800"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a:solidFill>
                  <a:srgbClr val="000000"/>
                </a:solidFill>
              </a:rPr>
              <a:t>fault/return</a:t>
            </a:r>
          </a:p>
        </p:txBody>
      </p:sp>
      <p:sp>
        <p:nvSpPr>
          <p:cNvPr id="18440" name="Text Box 93"/>
          <p:cNvSpPr txBox="1">
            <a:spLocks noChangeArrowheads="1"/>
          </p:cNvSpPr>
          <p:nvPr/>
        </p:nvSpPr>
        <p:spPr bwMode="auto">
          <a:xfrm>
            <a:off x="3708400" y="5876925"/>
            <a:ext cx="2006600"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a:solidFill>
                  <a:srgbClr val="000000"/>
                </a:solidFill>
              </a:rPr>
              <a:t>interrupt/return</a:t>
            </a:r>
          </a:p>
        </p:txBody>
      </p:sp>
      <p:sp>
        <p:nvSpPr>
          <p:cNvPr id="18441" name="Oval 67"/>
          <p:cNvSpPr>
            <a:spLocks noChangeArrowheads="1"/>
          </p:cNvSpPr>
          <p:nvPr/>
        </p:nvSpPr>
        <p:spPr bwMode="auto">
          <a:xfrm>
            <a:off x="5638800" y="-1295400"/>
            <a:ext cx="152400" cy="152400"/>
          </a:xfrm>
          <a:prstGeom prst="ellipse">
            <a:avLst/>
          </a:prstGeom>
          <a:solidFill>
            <a:srgbClr val="E8161F"/>
          </a:solidFill>
          <a:ln w="9525">
            <a:solidFill>
              <a:schemeClr val="tx1"/>
            </a:solidFill>
            <a:round/>
            <a:headEnd/>
            <a:tailEnd/>
          </a:ln>
        </p:spPr>
        <p:txBody>
          <a:bodyPr/>
          <a:lstStyle/>
          <a:p>
            <a:pPr>
              <a:buClr>
                <a:srgbClr val="000000"/>
              </a:buClr>
              <a:buSzPct val="100000"/>
              <a:buFont typeface="Times New Roman" charset="0"/>
              <a:buNone/>
            </a:pPr>
            <a:endParaRPr lang="en-US" sz="1800">
              <a:cs typeface="Arial" charset="0"/>
            </a:endParaRPr>
          </a:p>
        </p:txBody>
      </p:sp>
      <p:sp>
        <p:nvSpPr>
          <p:cNvPr id="18442" name="Oval 54"/>
          <p:cNvSpPr>
            <a:spLocks noChangeArrowheads="1"/>
          </p:cNvSpPr>
          <p:nvPr/>
        </p:nvSpPr>
        <p:spPr bwMode="auto">
          <a:xfrm>
            <a:off x="7620000" y="-1295400"/>
            <a:ext cx="152400" cy="152400"/>
          </a:xfrm>
          <a:prstGeom prst="ellipse">
            <a:avLst/>
          </a:prstGeom>
          <a:solidFill>
            <a:srgbClr val="008000"/>
          </a:solidFill>
          <a:ln w="9525">
            <a:solidFill>
              <a:schemeClr val="tx1"/>
            </a:solidFill>
            <a:round/>
            <a:headEnd/>
            <a:tailEnd/>
          </a:ln>
        </p:spPr>
        <p:txBody>
          <a:bodyPr/>
          <a:lstStyle/>
          <a:p>
            <a:pPr>
              <a:buClr>
                <a:srgbClr val="000000"/>
              </a:buClr>
              <a:buSzPct val="100000"/>
              <a:buFont typeface="Times New Roman" charset="0"/>
              <a:buNone/>
            </a:pPr>
            <a:endParaRPr lang="en-US" sz="1800">
              <a:cs typeface="Arial" charset="0"/>
            </a:endParaRPr>
          </a:p>
        </p:txBody>
      </p:sp>
      <p:grpSp>
        <p:nvGrpSpPr>
          <p:cNvPr id="18443" name="Group 13"/>
          <p:cNvGrpSpPr>
            <a:grpSpLocks/>
          </p:cNvGrpSpPr>
          <p:nvPr/>
        </p:nvGrpSpPr>
        <p:grpSpPr bwMode="auto">
          <a:xfrm>
            <a:off x="2790825" y="1890713"/>
            <a:ext cx="357188" cy="357187"/>
            <a:chOff x="4784" y="2819"/>
            <a:chExt cx="255" cy="255"/>
          </a:xfrm>
        </p:grpSpPr>
        <p:sp>
          <p:nvSpPr>
            <p:cNvPr id="18486" name="Oval 14"/>
            <p:cNvSpPr>
              <a:spLocks noChangeArrowheads="1"/>
            </p:cNvSpPr>
            <p:nvPr/>
          </p:nvSpPr>
          <p:spPr bwMode="auto">
            <a:xfrm>
              <a:off x="4784" y="2819"/>
              <a:ext cx="255" cy="255"/>
            </a:xfrm>
            <a:prstGeom prst="ellipse">
              <a:avLst/>
            </a:prstGeom>
            <a:solidFill>
              <a:srgbClr val="008080"/>
            </a:solidFill>
            <a:ln w="12700">
              <a:solidFill>
                <a:schemeClr val="tx1"/>
              </a:solidFill>
              <a:round/>
              <a:headEnd type="none" w="sm" len="sm"/>
              <a:tailEnd type="none" w="sm" len="sm"/>
            </a:ln>
          </p:spPr>
          <p:txBody>
            <a:bodyPr wrap="none" anchor="ctr"/>
            <a:lstStyle/>
            <a:p>
              <a:endParaRPr lang="en-US"/>
            </a:p>
          </p:txBody>
        </p:sp>
        <p:sp>
          <p:nvSpPr>
            <p:cNvPr id="18487" name="AutoShape 15"/>
            <p:cNvSpPr>
              <a:spLocks noChangeArrowheads="1"/>
            </p:cNvSpPr>
            <p:nvPr/>
          </p:nvSpPr>
          <p:spPr bwMode="auto">
            <a:xfrm flipH="1">
              <a:off x="4873" y="2875"/>
              <a:ext cx="87" cy="14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8488" name="AutoShape 16"/>
            <p:cNvSpPr>
              <a:spLocks noChangeArrowheads="1"/>
            </p:cNvSpPr>
            <p:nvPr/>
          </p:nvSpPr>
          <p:spPr bwMode="auto">
            <a:xfrm rot="-8460389">
              <a:off x="4795" y="2853"/>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grpSp>
        <p:nvGrpSpPr>
          <p:cNvPr id="18444" name="Group 78"/>
          <p:cNvGrpSpPr>
            <a:grpSpLocks/>
          </p:cNvGrpSpPr>
          <p:nvPr/>
        </p:nvGrpSpPr>
        <p:grpSpPr bwMode="auto">
          <a:xfrm>
            <a:off x="6016625" y="1866900"/>
            <a:ext cx="355600" cy="347663"/>
            <a:chOff x="5799138" y="3614737"/>
            <a:chExt cx="355600" cy="347663"/>
          </a:xfrm>
        </p:grpSpPr>
        <p:sp>
          <p:nvSpPr>
            <p:cNvPr id="18483" name="Oval 10"/>
            <p:cNvSpPr>
              <a:spLocks noChangeArrowheads="1"/>
            </p:cNvSpPr>
            <p:nvPr/>
          </p:nvSpPr>
          <p:spPr bwMode="auto">
            <a:xfrm>
              <a:off x="5799138" y="3614737"/>
              <a:ext cx="355600" cy="347663"/>
            </a:xfrm>
            <a:prstGeom prst="ellipse">
              <a:avLst/>
            </a:prstGeom>
            <a:solidFill>
              <a:srgbClr val="008000"/>
            </a:solidFill>
            <a:ln w="12700">
              <a:solidFill>
                <a:schemeClr val="tx1"/>
              </a:solidFill>
              <a:round/>
              <a:headEnd type="none" w="sm" len="sm"/>
              <a:tailEnd type="none" w="sm" len="sm"/>
            </a:ln>
          </p:spPr>
          <p:txBody>
            <a:bodyPr wrap="none" anchor="ctr"/>
            <a:lstStyle/>
            <a:p>
              <a:endParaRPr lang="en-US"/>
            </a:p>
          </p:txBody>
        </p:sp>
        <p:sp>
          <p:nvSpPr>
            <p:cNvPr id="18484" name="AutoShape 11"/>
            <p:cNvSpPr>
              <a:spLocks noChangeArrowheads="1"/>
            </p:cNvSpPr>
            <p:nvPr/>
          </p:nvSpPr>
          <p:spPr bwMode="auto">
            <a:xfrm flipH="1">
              <a:off x="5922963" y="3692525"/>
              <a:ext cx="120650" cy="20161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8485" name="AutoShape 12"/>
            <p:cNvSpPr>
              <a:spLocks noChangeArrowheads="1"/>
            </p:cNvSpPr>
            <p:nvPr/>
          </p:nvSpPr>
          <p:spPr bwMode="auto">
            <a:xfrm rot="-8460389">
              <a:off x="5815013" y="3660775"/>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sp>
        <p:nvSpPr>
          <p:cNvPr id="18445" name="Text Box 93"/>
          <p:cNvSpPr txBox="1">
            <a:spLocks noChangeArrowheads="1"/>
          </p:cNvSpPr>
          <p:nvPr/>
        </p:nvSpPr>
        <p:spPr bwMode="auto">
          <a:xfrm>
            <a:off x="1219200" y="2895600"/>
            <a:ext cx="7010400" cy="709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b="1">
                <a:solidFill>
                  <a:srgbClr val="000000"/>
                </a:solidFill>
              </a:rPr>
              <a:t>system call layer</a:t>
            </a:r>
            <a:r>
              <a:rPr lang="en-US" sz="2000">
                <a:solidFill>
                  <a:srgbClr val="000000"/>
                </a:solidFill>
              </a:rPr>
              <a:t>: files, processes, IPC, thread syscalls</a:t>
            </a:r>
          </a:p>
          <a:p>
            <a:pPr defTabSz="914400" eaLnBrk="1" hangingPunct="1"/>
            <a:r>
              <a:rPr lang="en-US" sz="2000" b="1">
                <a:solidFill>
                  <a:srgbClr val="000000"/>
                </a:solidFill>
              </a:rPr>
              <a:t>fault entry</a:t>
            </a:r>
            <a:r>
              <a:rPr lang="en-US" sz="2000">
                <a:solidFill>
                  <a:srgbClr val="000000"/>
                </a:solidFill>
              </a:rPr>
              <a:t>: VM page faults, signals, etc.</a:t>
            </a:r>
            <a:endParaRPr lang="en-US" sz="1800">
              <a:solidFill>
                <a:srgbClr val="000000"/>
              </a:solidFill>
            </a:endParaRPr>
          </a:p>
        </p:txBody>
      </p:sp>
      <p:sp>
        <p:nvSpPr>
          <p:cNvPr id="18446" name="Text Box 93"/>
          <p:cNvSpPr txBox="1">
            <a:spLocks noChangeArrowheads="1"/>
          </p:cNvSpPr>
          <p:nvPr/>
        </p:nvSpPr>
        <p:spPr bwMode="auto">
          <a:xfrm>
            <a:off x="838200" y="5867400"/>
            <a:ext cx="3200400"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a:solidFill>
                  <a:srgbClr val="000000"/>
                </a:solidFill>
              </a:rPr>
              <a:t>I/O completions</a:t>
            </a:r>
          </a:p>
        </p:txBody>
      </p:sp>
      <p:sp>
        <p:nvSpPr>
          <p:cNvPr id="18447" name="Text Box 93"/>
          <p:cNvSpPr txBox="1">
            <a:spLocks noChangeArrowheads="1"/>
          </p:cNvSpPr>
          <p:nvPr/>
        </p:nvSpPr>
        <p:spPr bwMode="auto">
          <a:xfrm>
            <a:off x="5181600" y="5867400"/>
            <a:ext cx="3200400"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a:solidFill>
                  <a:srgbClr val="000000"/>
                </a:solidFill>
              </a:rPr>
              <a:t>timer ticks</a:t>
            </a:r>
          </a:p>
        </p:txBody>
      </p:sp>
      <p:cxnSp>
        <p:nvCxnSpPr>
          <p:cNvPr id="33" name="Straight Connector 32"/>
          <p:cNvCxnSpPr>
            <a:cxnSpLocks noChangeShapeType="1"/>
          </p:cNvCxnSpPr>
          <p:nvPr/>
        </p:nvCxnSpPr>
        <p:spPr bwMode="auto">
          <a:xfrm>
            <a:off x="533400" y="2819400"/>
            <a:ext cx="8153400" cy="0"/>
          </a:xfrm>
          <a:prstGeom prst="line">
            <a:avLst/>
          </a:prstGeom>
          <a:noFill/>
          <a:ln w="19050" cmpd="sng">
            <a:solidFill>
              <a:schemeClr val="accent6">
                <a:lumMod val="50000"/>
              </a:schemeClr>
            </a:solidFill>
            <a:prstDash val="sysDash"/>
            <a:round/>
            <a:headEnd/>
            <a:tailEnd/>
          </a:ln>
          <a:extLst>
            <a:ext uri="{909E8E84-426E-40dd-AFC4-6F175D3DCCD1}">
              <a14:hiddenFill xmlns="" xmlns:a14="http://schemas.microsoft.com/office/drawing/2010/main">
                <a:noFill/>
              </a14:hiddenFill>
            </a:ext>
          </a:extLst>
        </p:spPr>
      </p:cxnSp>
      <p:cxnSp>
        <p:nvCxnSpPr>
          <p:cNvPr id="34" name="Straight Connector 33"/>
          <p:cNvCxnSpPr>
            <a:cxnSpLocks noChangeShapeType="1"/>
          </p:cNvCxnSpPr>
          <p:nvPr/>
        </p:nvCxnSpPr>
        <p:spPr bwMode="auto">
          <a:xfrm>
            <a:off x="533400" y="3733800"/>
            <a:ext cx="8153400" cy="0"/>
          </a:xfrm>
          <a:prstGeom prst="line">
            <a:avLst/>
          </a:prstGeom>
          <a:noFill/>
          <a:ln w="19050" cmpd="sng">
            <a:solidFill>
              <a:schemeClr val="accent6">
                <a:lumMod val="50000"/>
              </a:schemeClr>
            </a:solidFill>
            <a:prstDash val="sysDash"/>
            <a:round/>
            <a:headEnd/>
            <a:tailEnd/>
          </a:ln>
          <a:extLst>
            <a:ext uri="{909E8E84-426E-40dd-AFC4-6F175D3DCCD1}">
              <a14:hiddenFill xmlns="" xmlns:a14="http://schemas.microsoft.com/office/drawing/2010/main">
                <a:noFill/>
              </a14:hiddenFill>
            </a:ext>
          </a:extLst>
        </p:spPr>
      </p:cxnSp>
      <p:sp>
        <p:nvSpPr>
          <p:cNvPr id="18450" name="Text Box 93"/>
          <p:cNvSpPr txBox="1">
            <a:spLocks noChangeArrowheads="1"/>
          </p:cNvSpPr>
          <p:nvPr/>
        </p:nvSpPr>
        <p:spPr bwMode="auto">
          <a:xfrm>
            <a:off x="1219200" y="3810000"/>
            <a:ext cx="7010400" cy="709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b="1">
                <a:solidFill>
                  <a:srgbClr val="000000"/>
                </a:solidFill>
              </a:rPr>
              <a:t>thread/CPU/core management</a:t>
            </a:r>
            <a:r>
              <a:rPr lang="en-US" sz="2000">
                <a:solidFill>
                  <a:srgbClr val="000000"/>
                </a:solidFill>
              </a:rPr>
              <a:t>: sleep and ready queues</a:t>
            </a:r>
          </a:p>
          <a:p>
            <a:pPr defTabSz="914400" eaLnBrk="1" hangingPunct="1"/>
            <a:r>
              <a:rPr lang="en-US" sz="2000" b="1">
                <a:solidFill>
                  <a:srgbClr val="000000"/>
                </a:solidFill>
              </a:rPr>
              <a:t>memory management</a:t>
            </a:r>
            <a:r>
              <a:rPr lang="en-US" sz="2000">
                <a:solidFill>
                  <a:srgbClr val="000000"/>
                </a:solidFill>
              </a:rPr>
              <a:t>: block/page cache</a:t>
            </a:r>
            <a:endParaRPr lang="en-US" sz="1800">
              <a:solidFill>
                <a:srgbClr val="000000"/>
              </a:solidFill>
            </a:endParaRPr>
          </a:p>
        </p:txBody>
      </p:sp>
      <p:grpSp>
        <p:nvGrpSpPr>
          <p:cNvPr id="18451" name="Group 4"/>
          <p:cNvGrpSpPr>
            <a:grpSpLocks/>
          </p:cNvGrpSpPr>
          <p:nvPr/>
        </p:nvGrpSpPr>
        <p:grpSpPr bwMode="auto">
          <a:xfrm>
            <a:off x="1393825" y="4740275"/>
            <a:ext cx="355600" cy="347663"/>
            <a:chOff x="3689" y="1658"/>
            <a:chExt cx="576" cy="576"/>
          </a:xfrm>
        </p:grpSpPr>
        <p:grpSp>
          <p:nvGrpSpPr>
            <p:cNvPr id="18479" name="Group 5"/>
            <p:cNvGrpSpPr>
              <a:grpSpLocks/>
            </p:cNvGrpSpPr>
            <p:nvPr/>
          </p:nvGrpSpPr>
          <p:grpSpPr bwMode="auto">
            <a:xfrm>
              <a:off x="3689" y="1658"/>
              <a:ext cx="576" cy="576"/>
              <a:chOff x="4269" y="2781"/>
              <a:chExt cx="576" cy="576"/>
            </a:xfrm>
          </p:grpSpPr>
          <p:sp>
            <p:nvSpPr>
              <p:cNvPr id="18481" name="Oval 6"/>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8482" name="AutoShape 7"/>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grpSp>
        <p:sp>
          <p:nvSpPr>
            <p:cNvPr id="18480" name="AutoShape 8"/>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sp>
        <p:nvSpPr>
          <p:cNvPr id="18452" name="Oval 10"/>
          <p:cNvSpPr>
            <a:spLocks noChangeArrowheads="1"/>
          </p:cNvSpPr>
          <p:nvPr/>
        </p:nvSpPr>
        <p:spPr bwMode="auto">
          <a:xfrm>
            <a:off x="1912938" y="4746625"/>
            <a:ext cx="355600" cy="347663"/>
          </a:xfrm>
          <a:prstGeom prst="ellipse">
            <a:avLst/>
          </a:prstGeom>
          <a:solidFill>
            <a:srgbClr val="738300"/>
          </a:solidFill>
          <a:ln w="12700">
            <a:solidFill>
              <a:schemeClr val="tx1"/>
            </a:solidFill>
            <a:round/>
            <a:headEnd type="none" w="sm" len="sm"/>
            <a:tailEnd type="none" w="sm" len="sm"/>
          </a:ln>
        </p:spPr>
        <p:txBody>
          <a:bodyPr wrap="none" anchor="ctr"/>
          <a:lstStyle/>
          <a:p>
            <a:endParaRPr lang="en-US"/>
          </a:p>
        </p:txBody>
      </p:sp>
      <p:sp>
        <p:nvSpPr>
          <p:cNvPr id="18453" name="AutoShape 11"/>
          <p:cNvSpPr>
            <a:spLocks noChangeArrowheads="1"/>
          </p:cNvSpPr>
          <p:nvPr/>
        </p:nvSpPr>
        <p:spPr bwMode="auto">
          <a:xfrm flipH="1">
            <a:off x="2036763" y="4824413"/>
            <a:ext cx="120650" cy="20161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8454" name="AutoShape 12"/>
          <p:cNvSpPr>
            <a:spLocks noChangeArrowheads="1"/>
          </p:cNvSpPr>
          <p:nvPr/>
        </p:nvSpPr>
        <p:spPr bwMode="auto">
          <a:xfrm rot="-8460389">
            <a:off x="1928813" y="4792663"/>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nvGrpSpPr>
          <p:cNvPr id="18455" name="Group 13"/>
          <p:cNvGrpSpPr>
            <a:grpSpLocks/>
          </p:cNvGrpSpPr>
          <p:nvPr/>
        </p:nvGrpSpPr>
        <p:grpSpPr bwMode="auto">
          <a:xfrm>
            <a:off x="2462213" y="4748213"/>
            <a:ext cx="357187" cy="357187"/>
            <a:chOff x="4784" y="2819"/>
            <a:chExt cx="255" cy="255"/>
          </a:xfrm>
        </p:grpSpPr>
        <p:sp>
          <p:nvSpPr>
            <p:cNvPr id="18476" name="Oval 14"/>
            <p:cNvSpPr>
              <a:spLocks noChangeArrowheads="1"/>
            </p:cNvSpPr>
            <p:nvPr/>
          </p:nvSpPr>
          <p:spPr bwMode="auto">
            <a:xfrm>
              <a:off x="4784" y="2819"/>
              <a:ext cx="255" cy="255"/>
            </a:xfrm>
            <a:prstGeom prst="ellipse">
              <a:avLst/>
            </a:prstGeom>
            <a:solidFill>
              <a:srgbClr val="008080"/>
            </a:solidFill>
            <a:ln w="12700">
              <a:solidFill>
                <a:schemeClr val="tx1"/>
              </a:solidFill>
              <a:round/>
              <a:headEnd type="none" w="sm" len="sm"/>
              <a:tailEnd type="none" w="sm" len="sm"/>
            </a:ln>
          </p:spPr>
          <p:txBody>
            <a:bodyPr wrap="none" anchor="ctr"/>
            <a:lstStyle/>
            <a:p>
              <a:endParaRPr lang="en-US"/>
            </a:p>
          </p:txBody>
        </p:sp>
        <p:sp>
          <p:nvSpPr>
            <p:cNvPr id="18477" name="AutoShape 15"/>
            <p:cNvSpPr>
              <a:spLocks noChangeArrowheads="1"/>
            </p:cNvSpPr>
            <p:nvPr/>
          </p:nvSpPr>
          <p:spPr bwMode="auto">
            <a:xfrm flipH="1">
              <a:off x="4873" y="2875"/>
              <a:ext cx="87" cy="14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8478" name="AutoShape 16"/>
            <p:cNvSpPr>
              <a:spLocks noChangeArrowheads="1"/>
            </p:cNvSpPr>
            <p:nvPr/>
          </p:nvSpPr>
          <p:spPr bwMode="auto">
            <a:xfrm rot="-8460389">
              <a:off x="4795" y="2853"/>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sp>
        <p:nvSpPr>
          <p:cNvPr id="18456" name="Rectangle 74"/>
          <p:cNvSpPr>
            <a:spLocks noChangeArrowheads="1"/>
          </p:cNvSpPr>
          <p:nvPr/>
        </p:nvSpPr>
        <p:spPr bwMode="auto">
          <a:xfrm>
            <a:off x="1219200" y="4648200"/>
            <a:ext cx="1752600" cy="533400"/>
          </a:xfrm>
          <a:prstGeom prst="rect">
            <a:avLst/>
          </a:prstGeom>
          <a:noFill/>
          <a:ln w="9525">
            <a:solidFill>
              <a:schemeClr val="tx1"/>
            </a:solidFill>
            <a:prstDash val="sysDash"/>
            <a:round/>
            <a:headEnd/>
            <a:tailEnd/>
          </a:ln>
          <a:extLst>
            <a:ext uri="{909E8E84-426E-40dd-AFC4-6F175D3DCCD1}">
              <a14:hiddenFill xmlns="" xmlns:a14="http://schemas.microsoft.com/office/drawing/2010/main">
                <a:solidFill>
                  <a:srgbClr val="FFFFFF"/>
                </a:solidFill>
              </a14:hiddenFill>
            </a:ext>
          </a:extLst>
        </p:spPr>
        <p:txBody>
          <a:bodyPr/>
          <a:lstStyle/>
          <a:p>
            <a:pPr>
              <a:buClr>
                <a:srgbClr val="000000"/>
              </a:buClr>
              <a:buSzPct val="100000"/>
              <a:buFont typeface="Times New Roman" charset="0"/>
              <a:buNone/>
            </a:pPr>
            <a:endParaRPr lang="en-US" sz="1800">
              <a:cs typeface="Arial" charset="0"/>
            </a:endParaRPr>
          </a:p>
        </p:txBody>
      </p:sp>
      <p:sp>
        <p:nvSpPr>
          <p:cNvPr id="18457" name="Rectangle 58"/>
          <p:cNvSpPr>
            <a:spLocks noChangeArrowheads="1"/>
          </p:cNvSpPr>
          <p:nvPr/>
        </p:nvSpPr>
        <p:spPr bwMode="auto">
          <a:xfrm>
            <a:off x="1066800" y="5181600"/>
            <a:ext cx="1981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1800" b="1">
                <a:solidFill>
                  <a:srgbClr val="000000"/>
                </a:solidFill>
                <a:cs typeface="Arial" charset="0"/>
              </a:rPr>
              <a:t>sleep queue</a:t>
            </a:r>
            <a:endParaRPr lang="en-US" sz="1800">
              <a:solidFill>
                <a:srgbClr val="000000"/>
              </a:solidFill>
              <a:cs typeface="Arial" charset="0"/>
            </a:endParaRPr>
          </a:p>
        </p:txBody>
      </p:sp>
      <p:grpSp>
        <p:nvGrpSpPr>
          <p:cNvPr id="18458" name="Group 5"/>
          <p:cNvGrpSpPr>
            <a:grpSpLocks/>
          </p:cNvGrpSpPr>
          <p:nvPr/>
        </p:nvGrpSpPr>
        <p:grpSpPr bwMode="auto">
          <a:xfrm>
            <a:off x="3756025" y="4740275"/>
            <a:ext cx="355600" cy="347663"/>
            <a:chOff x="4269" y="2781"/>
            <a:chExt cx="576" cy="576"/>
          </a:xfrm>
        </p:grpSpPr>
        <p:sp>
          <p:nvSpPr>
            <p:cNvPr id="18474" name="Oval 6"/>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8475" name="AutoShape 7"/>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grpSp>
      <p:sp>
        <p:nvSpPr>
          <p:cNvPr id="18459" name="AutoShape 8"/>
          <p:cNvSpPr>
            <a:spLocks noChangeArrowheads="1"/>
          </p:cNvSpPr>
          <p:nvPr/>
        </p:nvSpPr>
        <p:spPr bwMode="auto">
          <a:xfrm rot="-8460389">
            <a:off x="3771900" y="4786313"/>
            <a:ext cx="42863"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nvGrpSpPr>
          <p:cNvPr id="18460" name="Group 4"/>
          <p:cNvGrpSpPr>
            <a:grpSpLocks/>
          </p:cNvGrpSpPr>
          <p:nvPr/>
        </p:nvGrpSpPr>
        <p:grpSpPr bwMode="auto">
          <a:xfrm>
            <a:off x="4275138" y="4746625"/>
            <a:ext cx="355600" cy="347663"/>
            <a:chOff x="5799138" y="3614737"/>
            <a:chExt cx="355600" cy="347663"/>
          </a:xfrm>
        </p:grpSpPr>
        <p:sp>
          <p:nvSpPr>
            <p:cNvPr id="18471" name="Oval 10"/>
            <p:cNvSpPr>
              <a:spLocks noChangeArrowheads="1"/>
            </p:cNvSpPr>
            <p:nvPr/>
          </p:nvSpPr>
          <p:spPr bwMode="auto">
            <a:xfrm>
              <a:off x="5799138" y="3614737"/>
              <a:ext cx="355600" cy="347663"/>
            </a:xfrm>
            <a:prstGeom prst="ellipse">
              <a:avLst/>
            </a:prstGeom>
            <a:solidFill>
              <a:srgbClr val="008000"/>
            </a:solidFill>
            <a:ln w="12700">
              <a:solidFill>
                <a:schemeClr val="tx1"/>
              </a:solidFill>
              <a:round/>
              <a:headEnd type="none" w="sm" len="sm"/>
              <a:tailEnd type="none" w="sm" len="sm"/>
            </a:ln>
          </p:spPr>
          <p:txBody>
            <a:bodyPr wrap="none" anchor="ctr"/>
            <a:lstStyle/>
            <a:p>
              <a:endParaRPr lang="en-US"/>
            </a:p>
          </p:txBody>
        </p:sp>
        <p:sp>
          <p:nvSpPr>
            <p:cNvPr id="18472" name="AutoShape 11"/>
            <p:cNvSpPr>
              <a:spLocks noChangeArrowheads="1"/>
            </p:cNvSpPr>
            <p:nvPr/>
          </p:nvSpPr>
          <p:spPr bwMode="auto">
            <a:xfrm flipH="1">
              <a:off x="5922963" y="3692525"/>
              <a:ext cx="120650" cy="20161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8473" name="AutoShape 12"/>
            <p:cNvSpPr>
              <a:spLocks noChangeArrowheads="1"/>
            </p:cNvSpPr>
            <p:nvPr/>
          </p:nvSpPr>
          <p:spPr bwMode="auto">
            <a:xfrm rot="-8460389">
              <a:off x="5815013" y="3660775"/>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sp>
        <p:nvSpPr>
          <p:cNvPr id="58" name="Oval 14"/>
          <p:cNvSpPr>
            <a:spLocks noChangeArrowheads="1"/>
          </p:cNvSpPr>
          <p:nvPr/>
        </p:nvSpPr>
        <p:spPr bwMode="auto">
          <a:xfrm>
            <a:off x="4824413" y="4748213"/>
            <a:ext cx="357187" cy="357187"/>
          </a:xfrm>
          <a:prstGeom prst="ellipse">
            <a:avLst/>
          </a:prstGeom>
          <a:solidFill>
            <a:schemeClr val="accent3"/>
          </a:solidFill>
          <a:ln w="12700">
            <a:solidFill>
              <a:schemeClr val="tx1"/>
            </a:solidFill>
            <a:round/>
            <a:headEnd type="none" w="sm" len="sm"/>
            <a:tailEnd type="none" w="sm" len="sm"/>
          </a:ln>
        </p:spPr>
        <p:txBody>
          <a:bodyPr wrap="none" anchor="ctr"/>
          <a:lstStyle/>
          <a:p>
            <a:pPr>
              <a:defRPr/>
            </a:pPr>
            <a:endParaRPr lang="en-US"/>
          </a:p>
        </p:txBody>
      </p:sp>
      <p:sp>
        <p:nvSpPr>
          <p:cNvPr id="18462" name="AutoShape 15"/>
          <p:cNvSpPr>
            <a:spLocks noChangeArrowheads="1"/>
          </p:cNvSpPr>
          <p:nvPr/>
        </p:nvSpPr>
        <p:spPr bwMode="auto">
          <a:xfrm flipH="1">
            <a:off x="4949825" y="4826000"/>
            <a:ext cx="120650" cy="209550"/>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8463" name="AutoShape 16"/>
          <p:cNvSpPr>
            <a:spLocks noChangeArrowheads="1"/>
          </p:cNvSpPr>
          <p:nvPr/>
        </p:nvSpPr>
        <p:spPr bwMode="auto">
          <a:xfrm rot="-8460389">
            <a:off x="4840288" y="4795838"/>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18464" name="Rectangle 74"/>
          <p:cNvSpPr>
            <a:spLocks noChangeArrowheads="1"/>
          </p:cNvSpPr>
          <p:nvPr/>
        </p:nvSpPr>
        <p:spPr bwMode="auto">
          <a:xfrm>
            <a:off x="3581400" y="4648200"/>
            <a:ext cx="1752600" cy="533400"/>
          </a:xfrm>
          <a:prstGeom prst="rect">
            <a:avLst/>
          </a:prstGeom>
          <a:noFill/>
          <a:ln w="9525">
            <a:solidFill>
              <a:schemeClr val="tx1"/>
            </a:solidFill>
            <a:prstDash val="sysDash"/>
            <a:round/>
            <a:headEnd/>
            <a:tailEnd/>
          </a:ln>
          <a:extLst>
            <a:ext uri="{909E8E84-426E-40dd-AFC4-6F175D3DCCD1}">
              <a14:hiddenFill xmlns="" xmlns:a14="http://schemas.microsoft.com/office/drawing/2010/main">
                <a:solidFill>
                  <a:srgbClr val="FFFFFF"/>
                </a:solidFill>
              </a14:hiddenFill>
            </a:ext>
          </a:extLst>
        </p:spPr>
        <p:txBody>
          <a:bodyPr/>
          <a:lstStyle/>
          <a:p>
            <a:pPr>
              <a:buClr>
                <a:srgbClr val="000000"/>
              </a:buClr>
              <a:buSzPct val="100000"/>
              <a:buFont typeface="Times New Roman" charset="0"/>
              <a:buNone/>
            </a:pPr>
            <a:endParaRPr lang="en-US" sz="1800">
              <a:cs typeface="Arial" charset="0"/>
            </a:endParaRPr>
          </a:p>
        </p:txBody>
      </p:sp>
      <p:sp>
        <p:nvSpPr>
          <p:cNvPr id="18465" name="Rectangle 58"/>
          <p:cNvSpPr>
            <a:spLocks noChangeArrowheads="1"/>
          </p:cNvSpPr>
          <p:nvPr/>
        </p:nvSpPr>
        <p:spPr bwMode="auto">
          <a:xfrm>
            <a:off x="3505200" y="5181600"/>
            <a:ext cx="1981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1800" b="1">
                <a:solidFill>
                  <a:srgbClr val="000000"/>
                </a:solidFill>
                <a:cs typeface="Arial" charset="0"/>
              </a:rPr>
              <a:t>ready queue</a:t>
            </a:r>
            <a:endParaRPr lang="en-US" sz="1800">
              <a:solidFill>
                <a:srgbClr val="000000"/>
              </a:solidFill>
              <a:cs typeface="Arial" charset="0"/>
            </a:endParaRPr>
          </a:p>
        </p:txBody>
      </p:sp>
      <p:sp>
        <p:nvSpPr>
          <p:cNvPr id="18466" name="Line 40"/>
          <p:cNvSpPr>
            <a:spLocks noChangeShapeType="1"/>
          </p:cNvSpPr>
          <p:nvPr/>
        </p:nvSpPr>
        <p:spPr bwMode="auto">
          <a:xfrm rot="16200000" flipH="1">
            <a:off x="3276600" y="4648200"/>
            <a:ext cx="0" cy="4572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2" name="Rectangle 1"/>
          <p:cNvSpPr/>
          <p:nvPr/>
        </p:nvSpPr>
        <p:spPr bwMode="auto">
          <a:xfrm>
            <a:off x="6477000" y="4343400"/>
            <a:ext cx="1752600" cy="533400"/>
          </a:xfrm>
          <a:prstGeom prst="rect">
            <a:avLst/>
          </a:prstGeom>
          <a:solidFill>
            <a:schemeClr val="tx2">
              <a:lumMod val="75000"/>
            </a:schemeClr>
          </a:solidFill>
          <a:ln w="9525" cap="flat" cmpd="sng" algn="ctr">
            <a:solidFill>
              <a:schemeClr val="bg1"/>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800">
              <a:cs typeface="Arial" charset="0"/>
            </a:endParaRPr>
          </a:p>
        </p:txBody>
      </p:sp>
      <p:sp>
        <p:nvSpPr>
          <p:cNvPr id="18468" name="Rectangle 2"/>
          <p:cNvSpPr>
            <a:spLocks noChangeArrowheads="1"/>
          </p:cNvSpPr>
          <p:nvPr/>
        </p:nvSpPr>
        <p:spPr bwMode="auto">
          <a:xfrm>
            <a:off x="6907213" y="4400550"/>
            <a:ext cx="941387"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b="1">
                <a:solidFill>
                  <a:srgbClr val="000000"/>
                </a:solidFill>
              </a:rPr>
              <a:t>policy</a:t>
            </a:r>
            <a:endParaRPr lang="en-US" sz="2800"/>
          </a:p>
        </p:txBody>
      </p:sp>
      <p:sp>
        <p:nvSpPr>
          <p:cNvPr id="64" name="Rectangle 63"/>
          <p:cNvSpPr/>
          <p:nvPr/>
        </p:nvSpPr>
        <p:spPr bwMode="auto">
          <a:xfrm>
            <a:off x="6477000" y="5029200"/>
            <a:ext cx="1752600" cy="533400"/>
          </a:xfrm>
          <a:prstGeom prst="rect">
            <a:avLst/>
          </a:prstGeom>
          <a:solidFill>
            <a:schemeClr val="tx2">
              <a:lumMod val="75000"/>
            </a:schemeClr>
          </a:solidFill>
          <a:ln w="9525" cap="flat" cmpd="sng" algn="ctr">
            <a:solidFill>
              <a:schemeClr val="bg1"/>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800">
              <a:cs typeface="Arial" charset="0"/>
            </a:endParaRPr>
          </a:p>
        </p:txBody>
      </p:sp>
      <p:sp>
        <p:nvSpPr>
          <p:cNvPr id="18470" name="Rectangle 64"/>
          <p:cNvSpPr>
            <a:spLocks noChangeArrowheads="1"/>
          </p:cNvSpPr>
          <p:nvPr/>
        </p:nvSpPr>
        <p:spPr bwMode="auto">
          <a:xfrm>
            <a:off x="6907213" y="5086350"/>
            <a:ext cx="941387"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b="1">
                <a:solidFill>
                  <a:srgbClr val="000000"/>
                </a:solidFill>
              </a:rPr>
              <a:t>policy</a:t>
            </a:r>
            <a:endParaRPr lang="en-US" sz="2800"/>
          </a:p>
        </p:txBody>
      </p:sp>
    </p:spTree>
    <p:extLst>
      <p:ext uri="{BB962C8B-B14F-4D97-AF65-F5344CB8AC3E}">
        <p14:creationId xmlns:p14="http://schemas.microsoft.com/office/powerpoint/2010/main" val="79741687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dirty="0">
                <a:latin typeface="Arial" charset="0"/>
                <a:ea typeface="ＭＳ Ｐゴシック" charset="0"/>
              </a:rPr>
              <a:t>Processor allocation policy</a:t>
            </a:r>
          </a:p>
        </p:txBody>
      </p:sp>
      <p:sp>
        <p:nvSpPr>
          <p:cNvPr id="21506" name="Content Placeholder 2"/>
          <p:cNvSpPr>
            <a:spLocks noGrp="1"/>
          </p:cNvSpPr>
          <p:nvPr>
            <p:ph idx="1"/>
          </p:nvPr>
        </p:nvSpPr>
        <p:spPr>
          <a:xfrm>
            <a:off x="457200" y="1527175"/>
            <a:ext cx="8226425" cy="4111625"/>
          </a:xfrm>
        </p:spPr>
        <p:txBody>
          <a:bodyPr>
            <a:normAutofit/>
          </a:bodyPr>
          <a:lstStyle/>
          <a:p>
            <a:pPr>
              <a:buFontTx/>
              <a:buNone/>
            </a:pPr>
            <a:r>
              <a:rPr lang="en-US" sz="2400" b="0" dirty="0">
                <a:latin typeface="Arial" charset="0"/>
                <a:ea typeface="ＭＳ Ｐゴシック" charset="0"/>
              </a:rPr>
              <a:t>The key issue is: how should an OS allocate its CPU resources among contending demands?</a:t>
            </a:r>
          </a:p>
          <a:p>
            <a:pPr lvl="1"/>
            <a:r>
              <a:rPr lang="en-US" sz="2000" b="0" dirty="0">
                <a:latin typeface="Arial" charset="0"/>
                <a:ea typeface="ＭＳ Ｐゴシック" charset="0"/>
              </a:rPr>
              <a:t>We are concerned with </a:t>
            </a:r>
            <a:r>
              <a:rPr lang="en-US" sz="2000" dirty="0">
                <a:solidFill>
                  <a:schemeClr val="accent2"/>
                </a:solidFill>
                <a:latin typeface="Arial" charset="0"/>
                <a:ea typeface="ＭＳ Ｐゴシック" charset="0"/>
              </a:rPr>
              <a:t>resource allocation policy</a:t>
            </a:r>
            <a:r>
              <a:rPr lang="en-US" sz="2000" b="0" dirty="0">
                <a:latin typeface="Arial" charset="0"/>
                <a:ea typeface="ＭＳ Ｐゴシック" charset="0"/>
              </a:rPr>
              <a:t>: how the OS uses underlying mechanisms to meet design goals.</a:t>
            </a:r>
          </a:p>
          <a:p>
            <a:pPr lvl="1"/>
            <a:r>
              <a:rPr lang="en-US" sz="2000" b="0" dirty="0">
                <a:latin typeface="Arial" charset="0"/>
                <a:ea typeface="ＭＳ Ｐゴシック" charset="0"/>
              </a:rPr>
              <a:t>Focus on OS kernel : user code can decide how to use the processor time it is given.</a:t>
            </a:r>
          </a:p>
          <a:p>
            <a:pPr lvl="1"/>
            <a:r>
              <a:rPr lang="en-US" sz="2000" b="0" dirty="0">
                <a:latin typeface="Arial" charset="0"/>
                <a:ea typeface="ＭＳ Ｐゴシック" charset="0"/>
              </a:rPr>
              <a:t>Which thread to run on a free core?  </a:t>
            </a:r>
            <a:r>
              <a:rPr lang="en-US" sz="2000" dirty="0" err="1">
                <a:latin typeface="Arial" charset="0"/>
                <a:ea typeface="ＭＳ Ｐゴシック" charset="0"/>
              </a:rPr>
              <a:t>GetNextThreadToRun</a:t>
            </a:r>
            <a:endParaRPr lang="en-US" sz="2000" dirty="0">
              <a:latin typeface="Arial" charset="0"/>
              <a:ea typeface="ＭＳ Ｐゴシック" charset="0"/>
            </a:endParaRPr>
          </a:p>
          <a:p>
            <a:pPr lvl="1"/>
            <a:r>
              <a:rPr lang="en-US" sz="2000" b="0" dirty="0">
                <a:latin typeface="Arial" charset="0"/>
                <a:ea typeface="ＭＳ Ｐゴシック" charset="0"/>
              </a:rPr>
              <a:t>For how long?  How long to let it run before we take the core back and give it to some other thread?  (</a:t>
            </a:r>
            <a:r>
              <a:rPr lang="en-US" sz="2000" dirty="0" err="1">
                <a:solidFill>
                  <a:schemeClr val="accent2"/>
                </a:solidFill>
                <a:latin typeface="Arial" charset="0"/>
                <a:ea typeface="ＭＳ Ｐゴシック" charset="0"/>
              </a:rPr>
              <a:t>timeslice</a:t>
            </a:r>
            <a:r>
              <a:rPr lang="en-US" sz="2000" b="0" dirty="0">
                <a:solidFill>
                  <a:schemeClr val="accent2"/>
                </a:solidFill>
                <a:latin typeface="Arial" charset="0"/>
                <a:ea typeface="ＭＳ Ｐゴシック" charset="0"/>
              </a:rPr>
              <a:t> </a:t>
            </a:r>
            <a:r>
              <a:rPr lang="en-US" sz="2000" b="0" dirty="0">
                <a:latin typeface="Arial" charset="0"/>
                <a:ea typeface="ＭＳ Ｐゴシック" charset="0"/>
              </a:rPr>
              <a:t>or </a:t>
            </a:r>
            <a:r>
              <a:rPr lang="en-US" sz="2000" dirty="0">
                <a:solidFill>
                  <a:srgbClr val="651222"/>
                </a:solidFill>
                <a:latin typeface="Arial" charset="0"/>
                <a:ea typeface="ＭＳ Ｐゴシック" charset="0"/>
              </a:rPr>
              <a:t>quantum</a:t>
            </a:r>
            <a:r>
              <a:rPr lang="en-US" sz="2000" b="0" dirty="0">
                <a:latin typeface="Arial" charset="0"/>
                <a:ea typeface="ＭＳ Ｐゴシック" charset="0"/>
              </a:rPr>
              <a:t>)</a:t>
            </a:r>
          </a:p>
          <a:p>
            <a:pPr lvl="1"/>
            <a:r>
              <a:rPr lang="en-US" sz="2000" b="0" dirty="0">
                <a:latin typeface="Arial" charset="0"/>
                <a:ea typeface="ＭＳ Ｐゴシック" charset="0"/>
              </a:rPr>
              <a:t>What are the policy goals?</a:t>
            </a:r>
          </a:p>
          <a:p>
            <a:pPr>
              <a:buFontTx/>
              <a:buNone/>
            </a:pPr>
            <a:endParaRPr lang="en-US" dirty="0">
              <a:latin typeface="Arial" charset="0"/>
              <a:ea typeface="ＭＳ Ｐゴシック" charset="0"/>
            </a:endParaRPr>
          </a:p>
        </p:txBody>
      </p:sp>
    </p:spTree>
    <p:extLst>
      <p:ext uri="{BB962C8B-B14F-4D97-AF65-F5344CB8AC3E}">
        <p14:creationId xmlns:p14="http://schemas.microsoft.com/office/powerpoint/2010/main" val="118373086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a:latin typeface="Arial" charset="0"/>
                <a:ea typeface="ＭＳ Ｐゴシック" charset="0"/>
              </a:rPr>
              <a:t>Scheduler Policy Goals</a:t>
            </a:r>
          </a:p>
        </p:txBody>
      </p:sp>
      <p:sp>
        <p:nvSpPr>
          <p:cNvPr id="24578" name="Rectangle 3"/>
          <p:cNvSpPr>
            <a:spLocks noGrp="1" noChangeArrowheads="1"/>
          </p:cNvSpPr>
          <p:nvPr>
            <p:ph type="body" idx="1"/>
          </p:nvPr>
        </p:nvSpPr>
        <p:spPr>
          <a:xfrm>
            <a:off x="685800" y="1447800"/>
            <a:ext cx="7772400" cy="4572000"/>
          </a:xfrm>
        </p:spPr>
        <p:txBody>
          <a:bodyPr/>
          <a:lstStyle/>
          <a:p>
            <a:r>
              <a:rPr lang="en-US" b="1" dirty="0">
                <a:solidFill>
                  <a:srgbClr val="651222"/>
                </a:solidFill>
                <a:latin typeface="Arial" charset="0"/>
                <a:ea typeface="ＭＳ Ｐゴシック" charset="0"/>
              </a:rPr>
              <a:t>Response time </a:t>
            </a:r>
            <a:r>
              <a:rPr lang="en-US" dirty="0">
                <a:latin typeface="Arial" charset="0"/>
                <a:ea typeface="ＭＳ Ｐゴシック" charset="0"/>
              </a:rPr>
              <a:t>or latency, responsiveness</a:t>
            </a:r>
          </a:p>
          <a:p>
            <a:pPr lvl="1">
              <a:buFontTx/>
              <a:buNone/>
            </a:pPr>
            <a:r>
              <a:rPr lang="en-US" dirty="0">
                <a:latin typeface="Arial" charset="0"/>
                <a:ea typeface="ＭＳ Ｐゴシック" charset="0"/>
              </a:rPr>
              <a:t>How long does it take to do what I asked? (</a:t>
            </a:r>
            <a:r>
              <a:rPr lang="en-US" b="1" i="1" dirty="0">
                <a:latin typeface="Arial" charset="0"/>
                <a:ea typeface="ＭＳ Ｐゴシック" charset="0"/>
              </a:rPr>
              <a:t>R</a:t>
            </a:r>
            <a:r>
              <a:rPr lang="en-US" dirty="0">
                <a:latin typeface="Arial" charset="0"/>
                <a:ea typeface="ＭＳ Ｐゴシック" charset="0"/>
              </a:rPr>
              <a:t>)</a:t>
            </a:r>
          </a:p>
          <a:p>
            <a:r>
              <a:rPr lang="en-US" b="1" dirty="0">
                <a:solidFill>
                  <a:srgbClr val="651222"/>
                </a:solidFill>
                <a:latin typeface="Arial" charset="0"/>
                <a:ea typeface="ＭＳ Ｐゴシック" charset="0"/>
              </a:rPr>
              <a:t>Throughput</a:t>
            </a:r>
          </a:p>
          <a:p>
            <a:pPr lvl="1">
              <a:buFontTx/>
              <a:buNone/>
            </a:pPr>
            <a:r>
              <a:rPr lang="en-US" dirty="0">
                <a:latin typeface="Arial" charset="0"/>
                <a:ea typeface="ＭＳ Ｐゴシック" charset="0"/>
              </a:rPr>
              <a:t>How many operations complete per unit of time? (</a:t>
            </a:r>
            <a:r>
              <a:rPr lang="en-US" b="1" i="1" dirty="0">
                <a:latin typeface="Arial" charset="0"/>
                <a:ea typeface="ＭＳ Ｐゴシック" charset="0"/>
              </a:rPr>
              <a:t>X</a:t>
            </a:r>
            <a:r>
              <a:rPr lang="en-US" dirty="0">
                <a:latin typeface="Arial" charset="0"/>
                <a:ea typeface="ＭＳ Ｐゴシック" charset="0"/>
              </a:rPr>
              <a:t>)</a:t>
            </a:r>
          </a:p>
          <a:p>
            <a:pPr lvl="1">
              <a:buFontTx/>
              <a:buNone/>
            </a:pPr>
            <a:r>
              <a:rPr lang="en-US" b="1" dirty="0">
                <a:solidFill>
                  <a:schemeClr val="accent2"/>
                </a:solidFill>
                <a:latin typeface="Arial" charset="0"/>
                <a:ea typeface="ＭＳ Ｐゴシック" charset="0"/>
              </a:rPr>
              <a:t>Utilization</a:t>
            </a:r>
            <a:r>
              <a:rPr lang="en-US" dirty="0">
                <a:latin typeface="Arial" charset="0"/>
                <a:ea typeface="ＭＳ Ｐゴシック" charset="0"/>
              </a:rPr>
              <a:t>: what percentage of time does each core (or each device) spend working? (</a:t>
            </a:r>
            <a:r>
              <a:rPr lang="en-US" b="1" i="1" dirty="0">
                <a:latin typeface="Arial" charset="0"/>
                <a:ea typeface="ＭＳ Ｐゴシック" charset="0"/>
              </a:rPr>
              <a:t>U</a:t>
            </a:r>
            <a:r>
              <a:rPr lang="en-US" dirty="0">
                <a:latin typeface="Arial" charset="0"/>
                <a:ea typeface="ＭＳ Ｐゴシック" charset="0"/>
              </a:rPr>
              <a:t>)</a:t>
            </a:r>
            <a:endParaRPr lang="en-US" i="1" dirty="0">
              <a:latin typeface="Arial" charset="0"/>
              <a:ea typeface="ＭＳ Ｐゴシック" charset="0"/>
            </a:endParaRPr>
          </a:p>
          <a:p>
            <a:r>
              <a:rPr lang="en-US" b="1" dirty="0">
                <a:latin typeface="Arial" charset="0"/>
                <a:ea typeface="ＭＳ Ｐゴシック" charset="0"/>
              </a:rPr>
              <a:t>Fairness</a:t>
            </a:r>
          </a:p>
          <a:p>
            <a:pPr lvl="1">
              <a:buFontTx/>
              <a:buNone/>
            </a:pPr>
            <a:r>
              <a:rPr lang="en-US" dirty="0">
                <a:latin typeface="Arial" charset="0"/>
                <a:ea typeface="ＭＳ Ｐゴシック" charset="0"/>
              </a:rPr>
              <a:t>What does this mean?  Divide the pie evenly?  Guarantee low variance in response times?  Freedom from starvation?  Serve the clients who pay the most?</a:t>
            </a:r>
          </a:p>
          <a:p>
            <a:r>
              <a:rPr lang="en-US" dirty="0">
                <a:latin typeface="Arial" charset="0"/>
                <a:ea typeface="ＭＳ Ｐゴシック" charset="0"/>
              </a:rPr>
              <a:t>Meet </a:t>
            </a:r>
            <a:r>
              <a:rPr lang="en-US" b="1" dirty="0">
                <a:solidFill>
                  <a:srgbClr val="651222"/>
                </a:solidFill>
                <a:latin typeface="Arial" charset="0"/>
                <a:ea typeface="ＭＳ Ｐゴシック" charset="0"/>
              </a:rPr>
              <a:t>deadlines</a:t>
            </a:r>
            <a:r>
              <a:rPr lang="en-US" dirty="0">
                <a:solidFill>
                  <a:srgbClr val="651222"/>
                </a:solidFill>
                <a:latin typeface="Arial" charset="0"/>
                <a:ea typeface="ＭＳ Ｐゴシック" charset="0"/>
              </a:rPr>
              <a:t> </a:t>
            </a:r>
            <a:r>
              <a:rPr lang="en-US" dirty="0">
                <a:latin typeface="Arial" charset="0"/>
                <a:ea typeface="ＭＳ Ｐゴシック" charset="0"/>
              </a:rPr>
              <a:t>and reduce </a:t>
            </a:r>
            <a:r>
              <a:rPr lang="en-US" b="1" dirty="0">
                <a:solidFill>
                  <a:srgbClr val="651222"/>
                </a:solidFill>
                <a:latin typeface="Arial" charset="0"/>
                <a:ea typeface="ＭＳ Ｐゴシック" charset="0"/>
              </a:rPr>
              <a:t>jitter</a:t>
            </a:r>
            <a:r>
              <a:rPr lang="en-US" dirty="0">
                <a:solidFill>
                  <a:srgbClr val="651222"/>
                </a:solidFill>
                <a:latin typeface="Arial" charset="0"/>
                <a:ea typeface="ＭＳ Ｐゴシック" charset="0"/>
              </a:rPr>
              <a:t> </a:t>
            </a:r>
            <a:r>
              <a:rPr lang="en-US" dirty="0">
                <a:latin typeface="Arial" charset="0"/>
                <a:ea typeface="ＭＳ Ｐゴシック" charset="0"/>
              </a:rPr>
              <a:t>for periodic tasks (e.g., media)</a:t>
            </a:r>
          </a:p>
        </p:txBody>
      </p:sp>
    </p:spTree>
    <p:extLst>
      <p:ext uri="{BB962C8B-B14F-4D97-AF65-F5344CB8AC3E}">
        <p14:creationId xmlns:p14="http://schemas.microsoft.com/office/powerpoint/2010/main" val="168591631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dirty="0">
                <a:latin typeface="Arial" charset="0"/>
                <a:ea typeface="ＭＳ Ｐゴシック" charset="0"/>
              </a:rPr>
              <a:t>A simple policy: FCFS</a:t>
            </a:r>
          </a:p>
        </p:txBody>
      </p:sp>
      <p:sp>
        <p:nvSpPr>
          <p:cNvPr id="26626" name="Rectangle 3"/>
          <p:cNvSpPr>
            <a:spLocks noGrp="1" noChangeArrowheads="1"/>
          </p:cNvSpPr>
          <p:nvPr>
            <p:ph idx="1"/>
          </p:nvPr>
        </p:nvSpPr>
        <p:spPr>
          <a:xfrm>
            <a:off x="685800" y="1524000"/>
            <a:ext cx="7772400" cy="2574925"/>
          </a:xfrm>
        </p:spPr>
        <p:txBody>
          <a:bodyPr/>
          <a:lstStyle/>
          <a:p>
            <a:pPr>
              <a:buFontTx/>
              <a:buNone/>
            </a:pPr>
            <a:r>
              <a:rPr lang="en-US" dirty="0">
                <a:latin typeface="Arial" charset="0"/>
                <a:ea typeface="ＭＳ Ｐゴシック" charset="0"/>
              </a:rPr>
              <a:t>The most basic scheduling policy is </a:t>
            </a:r>
            <a:r>
              <a:rPr lang="en-US" b="1" dirty="0">
                <a:solidFill>
                  <a:srgbClr val="651222"/>
                </a:solidFill>
                <a:latin typeface="Arial" charset="0"/>
                <a:ea typeface="ＭＳ Ｐゴシック" charset="0"/>
              </a:rPr>
              <a:t>first-come-first-served (FCFS)</a:t>
            </a:r>
            <a:r>
              <a:rPr lang="en-US" i="1" dirty="0">
                <a:latin typeface="Arial" charset="0"/>
                <a:ea typeface="ＭＳ Ｐゴシック" charset="0"/>
              </a:rPr>
              <a:t>, </a:t>
            </a:r>
            <a:r>
              <a:rPr lang="en-US" dirty="0">
                <a:latin typeface="Arial" charset="0"/>
                <a:ea typeface="ＭＳ Ｐゴシック" charset="0"/>
              </a:rPr>
              <a:t>also called </a:t>
            </a:r>
            <a:r>
              <a:rPr lang="en-US" b="1" dirty="0">
                <a:solidFill>
                  <a:srgbClr val="651222"/>
                </a:solidFill>
                <a:latin typeface="Arial" charset="0"/>
                <a:ea typeface="ＭＳ Ｐゴシック" charset="0"/>
              </a:rPr>
              <a:t>first-in-first-out (FIFO)</a:t>
            </a:r>
            <a:r>
              <a:rPr lang="en-US" dirty="0">
                <a:latin typeface="Arial" charset="0"/>
                <a:ea typeface="ＭＳ Ｐゴシック" charset="0"/>
              </a:rPr>
              <a:t>.</a:t>
            </a:r>
          </a:p>
          <a:p>
            <a:pPr lvl="1"/>
            <a:r>
              <a:rPr lang="en-US" dirty="0">
                <a:latin typeface="Arial" charset="0"/>
                <a:ea typeface="ＭＳ Ｐゴシック" charset="0"/>
              </a:rPr>
              <a:t>FCFS is just like the checkout line at the </a:t>
            </a:r>
            <a:r>
              <a:rPr lang="en-US" dirty="0" err="1">
                <a:latin typeface="Arial" charset="0"/>
                <a:ea typeface="ＭＳ Ｐゴシック" charset="0"/>
              </a:rPr>
              <a:t>QuickiMart</a:t>
            </a:r>
            <a:r>
              <a:rPr lang="en-US" dirty="0">
                <a:latin typeface="Arial" charset="0"/>
                <a:ea typeface="ＭＳ Ｐゴシック" charset="0"/>
              </a:rPr>
              <a:t>.</a:t>
            </a:r>
          </a:p>
          <a:p>
            <a:pPr lvl="1"/>
            <a:r>
              <a:rPr lang="en-US" sz="2000" dirty="0">
                <a:latin typeface="Arial" charset="0"/>
                <a:ea typeface="ＭＳ Ｐゴシック" charset="0"/>
              </a:rPr>
              <a:t>Maintain a queue ordered by time of arrival.</a:t>
            </a:r>
          </a:p>
          <a:p>
            <a:pPr lvl="1"/>
            <a:r>
              <a:rPr lang="en-US" sz="2000" b="1" dirty="0" err="1">
                <a:latin typeface="Arial" charset="0"/>
                <a:ea typeface="ＭＳ Ｐゴシック" charset="0"/>
              </a:rPr>
              <a:t>GetNextToRun</a:t>
            </a:r>
            <a:r>
              <a:rPr lang="en-US" sz="2000" dirty="0">
                <a:latin typeface="Arial" charset="0"/>
                <a:ea typeface="ＭＳ Ｐゴシック" charset="0"/>
              </a:rPr>
              <a:t> selects from the front (head) of the queue.</a:t>
            </a:r>
          </a:p>
        </p:txBody>
      </p:sp>
      <p:cxnSp>
        <p:nvCxnSpPr>
          <p:cNvPr id="26651" name="AutoShape 13"/>
          <p:cNvCxnSpPr>
            <a:cxnSpLocks noChangeShapeType="1"/>
          </p:cNvCxnSpPr>
          <p:nvPr/>
        </p:nvCxnSpPr>
        <p:spPr bwMode="auto">
          <a:xfrm flipH="1">
            <a:off x="4071937" y="5461337"/>
            <a:ext cx="271463" cy="0"/>
          </a:xfrm>
          <a:prstGeom prst="straightConnector1">
            <a:avLst/>
          </a:prstGeom>
          <a:noFill/>
          <a:ln w="12700">
            <a:solidFill>
              <a:srgbClr val="333399"/>
            </a:solidFill>
            <a:round/>
            <a:headEnd type="none" w="sm" len="sm"/>
            <a:tailEnd type="triangle" w="sm" len="sm"/>
          </a:ln>
          <a:extLst>
            <a:ext uri="{909E8E84-426E-40dd-AFC4-6F175D3DCCD1}">
              <a14:hiddenFill xmlns="" xmlns:a14="http://schemas.microsoft.com/office/drawing/2010/main">
                <a:noFill/>
              </a14:hiddenFill>
            </a:ext>
          </a:extLst>
        </p:spPr>
      </p:cxnSp>
      <p:grpSp>
        <p:nvGrpSpPr>
          <p:cNvPr id="29" name="Group 5"/>
          <p:cNvGrpSpPr>
            <a:grpSpLocks/>
          </p:cNvGrpSpPr>
          <p:nvPr/>
        </p:nvGrpSpPr>
        <p:grpSpPr bwMode="auto">
          <a:xfrm>
            <a:off x="3706537" y="5302726"/>
            <a:ext cx="355600" cy="347663"/>
            <a:chOff x="4269" y="2781"/>
            <a:chExt cx="576" cy="576"/>
          </a:xfrm>
        </p:grpSpPr>
        <p:sp>
          <p:nvSpPr>
            <p:cNvPr id="30" name="Oval 6"/>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31" name="AutoShape 7"/>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grpSp>
      <p:sp>
        <p:nvSpPr>
          <p:cNvPr id="32" name="AutoShape 8"/>
          <p:cNvSpPr>
            <a:spLocks noChangeArrowheads="1"/>
          </p:cNvSpPr>
          <p:nvPr/>
        </p:nvSpPr>
        <p:spPr bwMode="auto">
          <a:xfrm rot="13139611">
            <a:off x="3722412" y="5348764"/>
            <a:ext cx="42863"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nvGrpSpPr>
          <p:cNvPr id="33" name="Group 4"/>
          <p:cNvGrpSpPr>
            <a:grpSpLocks/>
          </p:cNvGrpSpPr>
          <p:nvPr/>
        </p:nvGrpSpPr>
        <p:grpSpPr bwMode="auto">
          <a:xfrm>
            <a:off x="4225650" y="5309076"/>
            <a:ext cx="355600" cy="347663"/>
            <a:chOff x="5799138" y="3614737"/>
            <a:chExt cx="355600" cy="347663"/>
          </a:xfrm>
        </p:grpSpPr>
        <p:sp>
          <p:nvSpPr>
            <p:cNvPr id="34" name="Oval 10"/>
            <p:cNvSpPr>
              <a:spLocks noChangeArrowheads="1"/>
            </p:cNvSpPr>
            <p:nvPr/>
          </p:nvSpPr>
          <p:spPr bwMode="auto">
            <a:xfrm>
              <a:off x="5799138" y="3614737"/>
              <a:ext cx="355600" cy="347663"/>
            </a:xfrm>
            <a:prstGeom prst="ellipse">
              <a:avLst/>
            </a:prstGeom>
            <a:solidFill>
              <a:srgbClr val="008000"/>
            </a:solidFill>
            <a:ln w="12700">
              <a:solidFill>
                <a:schemeClr val="tx1"/>
              </a:solidFill>
              <a:round/>
              <a:headEnd type="none" w="sm" len="sm"/>
              <a:tailEnd type="none" w="sm" len="sm"/>
            </a:ln>
          </p:spPr>
          <p:txBody>
            <a:bodyPr wrap="none" anchor="ctr"/>
            <a:lstStyle/>
            <a:p>
              <a:endParaRPr lang="en-US"/>
            </a:p>
          </p:txBody>
        </p:sp>
        <p:sp>
          <p:nvSpPr>
            <p:cNvPr id="35" name="AutoShape 11"/>
            <p:cNvSpPr>
              <a:spLocks noChangeArrowheads="1"/>
            </p:cNvSpPr>
            <p:nvPr/>
          </p:nvSpPr>
          <p:spPr bwMode="auto">
            <a:xfrm flipH="1">
              <a:off x="5922963" y="3692525"/>
              <a:ext cx="120650" cy="20161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36" name="AutoShape 12"/>
            <p:cNvSpPr>
              <a:spLocks noChangeArrowheads="1"/>
            </p:cNvSpPr>
            <p:nvPr/>
          </p:nvSpPr>
          <p:spPr bwMode="auto">
            <a:xfrm rot="-8460389">
              <a:off x="5815013" y="3660775"/>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sp>
        <p:nvSpPr>
          <p:cNvPr id="37" name="Oval 14"/>
          <p:cNvSpPr>
            <a:spLocks noChangeArrowheads="1"/>
          </p:cNvSpPr>
          <p:nvPr/>
        </p:nvSpPr>
        <p:spPr bwMode="auto">
          <a:xfrm>
            <a:off x="4774925" y="5310664"/>
            <a:ext cx="357187" cy="357187"/>
          </a:xfrm>
          <a:prstGeom prst="ellipse">
            <a:avLst/>
          </a:prstGeom>
          <a:solidFill>
            <a:schemeClr val="accent3"/>
          </a:solidFill>
          <a:ln w="12700">
            <a:solidFill>
              <a:schemeClr val="tx1"/>
            </a:solidFill>
            <a:round/>
            <a:headEnd type="none" w="sm" len="sm"/>
            <a:tailEnd type="none" w="sm" len="sm"/>
          </a:ln>
        </p:spPr>
        <p:txBody>
          <a:bodyPr wrap="none" anchor="ctr"/>
          <a:lstStyle/>
          <a:p>
            <a:pPr>
              <a:defRPr/>
            </a:pPr>
            <a:endParaRPr lang="en-US"/>
          </a:p>
        </p:txBody>
      </p:sp>
      <p:sp>
        <p:nvSpPr>
          <p:cNvPr id="38" name="AutoShape 15"/>
          <p:cNvSpPr>
            <a:spLocks noChangeArrowheads="1"/>
          </p:cNvSpPr>
          <p:nvPr/>
        </p:nvSpPr>
        <p:spPr bwMode="auto">
          <a:xfrm flipH="1">
            <a:off x="4900337" y="5388451"/>
            <a:ext cx="120650" cy="209550"/>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39" name="AutoShape 16"/>
          <p:cNvSpPr>
            <a:spLocks noChangeArrowheads="1"/>
          </p:cNvSpPr>
          <p:nvPr/>
        </p:nvSpPr>
        <p:spPr bwMode="auto">
          <a:xfrm rot="13139611">
            <a:off x="4790800" y="5358289"/>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40" name="Rectangle 74"/>
          <p:cNvSpPr>
            <a:spLocks noChangeArrowheads="1"/>
          </p:cNvSpPr>
          <p:nvPr/>
        </p:nvSpPr>
        <p:spPr bwMode="auto">
          <a:xfrm>
            <a:off x="3531912" y="5210651"/>
            <a:ext cx="1752600" cy="533400"/>
          </a:xfrm>
          <a:prstGeom prst="rect">
            <a:avLst/>
          </a:prstGeom>
          <a:noFill/>
          <a:ln w="9525">
            <a:solidFill>
              <a:schemeClr val="tx1"/>
            </a:solidFill>
            <a:prstDash val="sysDash"/>
            <a:round/>
            <a:headEnd/>
            <a:tailEnd/>
          </a:ln>
          <a:extLst>
            <a:ext uri="{909E8E84-426E-40dd-AFC4-6F175D3DCCD1}">
              <a14:hiddenFill xmlns="" xmlns:a14="http://schemas.microsoft.com/office/drawing/2010/main">
                <a:solidFill>
                  <a:srgbClr val="FFFFFF"/>
                </a:solidFill>
              </a14:hiddenFill>
            </a:ext>
          </a:extLst>
        </p:spPr>
        <p:txBody>
          <a:bodyPr/>
          <a:lstStyle/>
          <a:p>
            <a:pPr>
              <a:buClr>
                <a:srgbClr val="000000"/>
              </a:buClr>
              <a:buSzPct val="100000"/>
              <a:buFont typeface="Times New Roman" charset="0"/>
              <a:buNone/>
            </a:pPr>
            <a:endParaRPr lang="en-US" sz="1800">
              <a:cs typeface="Arial" charset="0"/>
            </a:endParaRPr>
          </a:p>
        </p:txBody>
      </p:sp>
      <p:sp>
        <p:nvSpPr>
          <p:cNvPr id="42" name="Line 40"/>
          <p:cNvSpPr>
            <a:spLocks noChangeShapeType="1"/>
          </p:cNvSpPr>
          <p:nvPr/>
        </p:nvSpPr>
        <p:spPr bwMode="auto">
          <a:xfrm rot="5400000">
            <a:off x="2781300" y="4791551"/>
            <a:ext cx="0" cy="1447800"/>
          </a:xfrm>
          <a:prstGeom prst="line">
            <a:avLst/>
          </a:prstGeom>
          <a:noFill/>
          <a:ln w="38100" cmpd="sng">
            <a:solidFill>
              <a:schemeClr val="tx2">
                <a:lumMod val="50000"/>
              </a:schemeClr>
            </a:solidFill>
            <a:prstDash val="solid"/>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43" name="Line 40"/>
          <p:cNvSpPr>
            <a:spLocks noChangeShapeType="1"/>
          </p:cNvSpPr>
          <p:nvPr/>
        </p:nvSpPr>
        <p:spPr bwMode="auto">
          <a:xfrm rot="5400000">
            <a:off x="5981700" y="4867751"/>
            <a:ext cx="0" cy="1295400"/>
          </a:xfrm>
          <a:prstGeom prst="line">
            <a:avLst/>
          </a:prstGeom>
          <a:noFill/>
          <a:ln w="38100" cmpd="sng">
            <a:solidFill>
              <a:schemeClr val="tx2">
                <a:lumMod val="50000"/>
              </a:schemeClr>
            </a:solidFill>
            <a:prstDash val="solid"/>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44" name="Rectangle 58"/>
          <p:cNvSpPr>
            <a:spLocks noChangeArrowheads="1"/>
          </p:cNvSpPr>
          <p:nvPr/>
        </p:nvSpPr>
        <p:spPr bwMode="auto">
          <a:xfrm>
            <a:off x="2133600" y="5061227"/>
            <a:ext cx="1295400" cy="400110"/>
          </a:xfrm>
          <a:prstGeom prst="rect">
            <a:avLst/>
          </a:prstGeom>
          <a:solidFill>
            <a:srgbClr val="FFFFFF"/>
          </a:solidFill>
          <a:ln>
            <a:noFill/>
          </a:ln>
        </p:spPr>
        <p:txBody>
          <a:bodyPr wrap="square" anchor="ctr">
            <a:spAutoFit/>
          </a:bodyPr>
          <a:lstStyle/>
          <a:p>
            <a:pPr algn="ctr" defTabSz="914400"/>
            <a:r>
              <a:rPr lang="en-US" sz="2000" b="1" dirty="0">
                <a:solidFill>
                  <a:srgbClr val="000000"/>
                </a:solidFill>
                <a:cs typeface="Arial" charset="0"/>
              </a:rPr>
              <a:t>get</a:t>
            </a:r>
            <a:endParaRPr lang="en-US" b="1" dirty="0">
              <a:solidFill>
                <a:srgbClr val="000000"/>
              </a:solidFill>
              <a:cs typeface="Arial" charset="0"/>
            </a:endParaRPr>
          </a:p>
        </p:txBody>
      </p:sp>
      <p:sp>
        <p:nvSpPr>
          <p:cNvPr id="45" name="Rectangle 58"/>
          <p:cNvSpPr>
            <a:spLocks noChangeArrowheads="1"/>
          </p:cNvSpPr>
          <p:nvPr/>
        </p:nvSpPr>
        <p:spPr bwMode="auto">
          <a:xfrm>
            <a:off x="5486400" y="5061227"/>
            <a:ext cx="1066800" cy="400110"/>
          </a:xfrm>
          <a:prstGeom prst="rect">
            <a:avLst/>
          </a:prstGeom>
          <a:solidFill>
            <a:srgbClr val="FFFFFF"/>
          </a:solidFill>
          <a:ln>
            <a:noFill/>
          </a:ln>
        </p:spPr>
        <p:txBody>
          <a:bodyPr wrap="square" anchor="ctr">
            <a:spAutoFit/>
          </a:bodyPr>
          <a:lstStyle/>
          <a:p>
            <a:pPr algn="ctr" defTabSz="914400"/>
            <a:r>
              <a:rPr lang="en-US" sz="2000" b="1" dirty="0">
                <a:solidFill>
                  <a:srgbClr val="000000"/>
                </a:solidFill>
                <a:cs typeface="Arial" charset="0"/>
              </a:rPr>
              <a:t>put</a:t>
            </a:r>
            <a:endParaRPr lang="en-US" b="1" dirty="0">
              <a:solidFill>
                <a:srgbClr val="000000"/>
              </a:solidFill>
              <a:cs typeface="Arial" charset="0"/>
            </a:endParaRPr>
          </a:p>
        </p:txBody>
      </p:sp>
      <p:sp>
        <p:nvSpPr>
          <p:cNvPr id="46" name="Line 40"/>
          <p:cNvSpPr>
            <a:spLocks noChangeShapeType="1"/>
          </p:cNvSpPr>
          <p:nvPr/>
        </p:nvSpPr>
        <p:spPr bwMode="auto">
          <a:xfrm rot="5400000">
            <a:off x="5067300" y="4966037"/>
            <a:ext cx="381000" cy="0"/>
          </a:xfrm>
          <a:prstGeom prst="line">
            <a:avLst/>
          </a:prstGeom>
          <a:noFill/>
          <a:ln w="38100" cmpd="sng">
            <a:solidFill>
              <a:schemeClr val="tx2">
                <a:lumMod val="50000"/>
              </a:schemeClr>
            </a:solidFill>
            <a:prstDash val="solid"/>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47" name="Rectangle 58"/>
          <p:cNvSpPr>
            <a:spLocks noChangeArrowheads="1"/>
          </p:cNvSpPr>
          <p:nvPr/>
        </p:nvSpPr>
        <p:spPr bwMode="auto">
          <a:xfrm>
            <a:off x="6629400" y="5004137"/>
            <a:ext cx="2133600" cy="1015663"/>
          </a:xfrm>
          <a:prstGeom prst="rect">
            <a:avLst/>
          </a:prstGeom>
          <a:solidFill>
            <a:srgbClr val="FFFFFF"/>
          </a:solidFill>
          <a:ln>
            <a:noFill/>
          </a:ln>
        </p:spPr>
        <p:txBody>
          <a:bodyPr wrap="square" anchor="ctr">
            <a:spAutoFit/>
          </a:bodyPr>
          <a:lstStyle/>
          <a:p>
            <a:pPr algn="ctr" defTabSz="914400"/>
            <a:r>
              <a:rPr lang="en-US" sz="2000" b="1" dirty="0">
                <a:solidFill>
                  <a:srgbClr val="000000"/>
                </a:solidFill>
                <a:cs typeface="Arial" charset="0"/>
              </a:rPr>
              <a:t>force-yield</a:t>
            </a:r>
          </a:p>
          <a:p>
            <a:pPr algn="ctr" defTabSz="914400"/>
            <a:r>
              <a:rPr lang="en-US" sz="2000" dirty="0">
                <a:solidFill>
                  <a:srgbClr val="000000"/>
                </a:solidFill>
                <a:cs typeface="Arial" charset="0"/>
              </a:rPr>
              <a:t>quantum expire or preempt</a:t>
            </a:r>
            <a:endParaRPr lang="en-US" dirty="0">
              <a:solidFill>
                <a:srgbClr val="000000"/>
              </a:solidFill>
              <a:cs typeface="Arial" charset="0"/>
            </a:endParaRPr>
          </a:p>
        </p:txBody>
      </p:sp>
      <p:sp>
        <p:nvSpPr>
          <p:cNvPr id="48" name="Rectangle 58"/>
          <p:cNvSpPr>
            <a:spLocks noChangeArrowheads="1"/>
          </p:cNvSpPr>
          <p:nvPr/>
        </p:nvSpPr>
        <p:spPr bwMode="auto">
          <a:xfrm>
            <a:off x="685800" y="4980563"/>
            <a:ext cx="1295400" cy="1015663"/>
          </a:xfrm>
          <a:prstGeom prst="rect">
            <a:avLst/>
          </a:prstGeom>
          <a:solidFill>
            <a:srgbClr val="FFFFFF"/>
          </a:solidFill>
          <a:ln>
            <a:noFill/>
          </a:ln>
        </p:spPr>
        <p:txBody>
          <a:bodyPr wrap="square" anchor="ctr">
            <a:spAutoFit/>
          </a:bodyPr>
          <a:lstStyle/>
          <a:p>
            <a:pPr algn="ctr" defTabSz="914400"/>
            <a:r>
              <a:rPr lang="en-US" sz="2000" b="1" dirty="0">
                <a:solidFill>
                  <a:srgbClr val="000000"/>
                </a:solidFill>
                <a:cs typeface="Arial" charset="0"/>
              </a:rPr>
              <a:t>get thread to dispatch</a:t>
            </a:r>
            <a:endParaRPr lang="en-US" b="1" dirty="0">
              <a:solidFill>
                <a:srgbClr val="000000"/>
              </a:solidFill>
              <a:cs typeface="Arial" charset="0"/>
            </a:endParaRPr>
          </a:p>
        </p:txBody>
      </p:sp>
      <p:sp>
        <p:nvSpPr>
          <p:cNvPr id="49" name="Rectangle 58"/>
          <p:cNvSpPr>
            <a:spLocks noChangeArrowheads="1"/>
          </p:cNvSpPr>
          <p:nvPr/>
        </p:nvSpPr>
        <p:spPr bwMode="auto">
          <a:xfrm>
            <a:off x="4648200" y="4089737"/>
            <a:ext cx="1219200" cy="400110"/>
          </a:xfrm>
          <a:prstGeom prst="rect">
            <a:avLst/>
          </a:prstGeom>
          <a:solidFill>
            <a:srgbClr val="FFFFFF"/>
          </a:solidFill>
          <a:ln>
            <a:noFill/>
          </a:ln>
        </p:spPr>
        <p:txBody>
          <a:bodyPr wrap="square" anchor="ctr">
            <a:spAutoFit/>
          </a:bodyPr>
          <a:lstStyle/>
          <a:p>
            <a:pPr algn="ctr" defTabSz="914400"/>
            <a:r>
              <a:rPr lang="en-US" sz="2000" b="1" dirty="0">
                <a:solidFill>
                  <a:srgbClr val="000000"/>
                </a:solidFill>
                <a:cs typeface="Arial" charset="0"/>
              </a:rPr>
              <a:t>wakeup</a:t>
            </a:r>
            <a:endParaRPr lang="en-US" b="1" dirty="0">
              <a:solidFill>
                <a:srgbClr val="000000"/>
              </a:solidFill>
              <a:cs typeface="Arial" charset="0"/>
            </a:endParaRPr>
          </a:p>
        </p:txBody>
      </p:sp>
      <p:sp>
        <p:nvSpPr>
          <p:cNvPr id="50" name="Rectangle 58"/>
          <p:cNvSpPr>
            <a:spLocks noChangeArrowheads="1"/>
          </p:cNvSpPr>
          <p:nvPr/>
        </p:nvSpPr>
        <p:spPr bwMode="auto">
          <a:xfrm>
            <a:off x="4724400" y="4394537"/>
            <a:ext cx="1066800" cy="400110"/>
          </a:xfrm>
          <a:prstGeom prst="rect">
            <a:avLst/>
          </a:prstGeom>
          <a:noFill/>
          <a:ln>
            <a:noFill/>
          </a:ln>
        </p:spPr>
        <p:txBody>
          <a:bodyPr wrap="square" anchor="ctr">
            <a:spAutoFit/>
          </a:bodyPr>
          <a:lstStyle/>
          <a:p>
            <a:pPr algn="ctr" defTabSz="914400"/>
            <a:r>
              <a:rPr lang="en-US" sz="2000" b="1" dirty="0">
                <a:solidFill>
                  <a:srgbClr val="000000"/>
                </a:solidFill>
                <a:cs typeface="Arial" charset="0"/>
              </a:rPr>
              <a:t>put</a:t>
            </a:r>
            <a:endParaRPr lang="en-US" b="1" dirty="0">
              <a:solidFill>
                <a:srgbClr val="000000"/>
              </a:solidFill>
              <a:cs typeface="Arial" charset="0"/>
            </a:endParaRPr>
          </a:p>
        </p:txBody>
      </p:sp>
      <p:cxnSp>
        <p:nvCxnSpPr>
          <p:cNvPr id="51" name="AutoShape 13"/>
          <p:cNvCxnSpPr>
            <a:cxnSpLocks noChangeShapeType="1"/>
          </p:cNvCxnSpPr>
          <p:nvPr/>
        </p:nvCxnSpPr>
        <p:spPr bwMode="auto">
          <a:xfrm flipH="1">
            <a:off x="4605337" y="5461337"/>
            <a:ext cx="271463" cy="0"/>
          </a:xfrm>
          <a:prstGeom prst="straightConnector1">
            <a:avLst/>
          </a:prstGeom>
          <a:noFill/>
          <a:ln w="12700">
            <a:solidFill>
              <a:srgbClr val="333399"/>
            </a:solidFill>
            <a:round/>
            <a:headEnd type="none" w="sm" len="sm"/>
            <a:tailEnd type="triangle" w="sm" len="sm"/>
          </a:ln>
          <a:extLst>
            <a:ext uri="{909E8E84-426E-40dd-AFC4-6F175D3DCCD1}">
              <a14:hiddenFill xmlns="" xmlns:a14="http://schemas.microsoft.com/office/drawing/2010/main">
                <a:noFill/>
              </a14:hiddenFill>
            </a:ext>
          </a:extLst>
        </p:spPr>
      </p:cxnSp>
      <p:sp>
        <p:nvSpPr>
          <p:cNvPr id="52" name="Rectangle 58"/>
          <p:cNvSpPr>
            <a:spLocks noChangeArrowheads="1"/>
          </p:cNvSpPr>
          <p:nvPr/>
        </p:nvSpPr>
        <p:spPr bwMode="auto">
          <a:xfrm>
            <a:off x="5029200" y="5613737"/>
            <a:ext cx="1066800" cy="400110"/>
          </a:xfrm>
          <a:prstGeom prst="rect">
            <a:avLst/>
          </a:prstGeom>
          <a:noFill/>
          <a:ln>
            <a:noFill/>
          </a:ln>
        </p:spPr>
        <p:txBody>
          <a:bodyPr wrap="square" anchor="ctr">
            <a:spAutoFit/>
          </a:bodyPr>
          <a:lstStyle/>
          <a:p>
            <a:pPr algn="ctr" defTabSz="914400"/>
            <a:r>
              <a:rPr lang="en-US" sz="2000" b="1" dirty="0">
                <a:solidFill>
                  <a:srgbClr val="000000"/>
                </a:solidFill>
                <a:cs typeface="Arial" charset="0"/>
              </a:rPr>
              <a:t>tail</a:t>
            </a:r>
            <a:endParaRPr lang="en-US" b="1" dirty="0">
              <a:solidFill>
                <a:srgbClr val="000000"/>
              </a:solidFill>
              <a:cs typeface="Arial" charset="0"/>
            </a:endParaRPr>
          </a:p>
        </p:txBody>
      </p:sp>
      <p:sp>
        <p:nvSpPr>
          <p:cNvPr id="53" name="Rectangle 58"/>
          <p:cNvSpPr>
            <a:spLocks noChangeArrowheads="1"/>
          </p:cNvSpPr>
          <p:nvPr/>
        </p:nvSpPr>
        <p:spPr bwMode="auto">
          <a:xfrm>
            <a:off x="2667000" y="5613737"/>
            <a:ext cx="1066800" cy="400110"/>
          </a:xfrm>
          <a:prstGeom prst="rect">
            <a:avLst/>
          </a:prstGeom>
          <a:noFill/>
          <a:ln>
            <a:noFill/>
          </a:ln>
        </p:spPr>
        <p:txBody>
          <a:bodyPr wrap="square" anchor="ctr">
            <a:spAutoFit/>
          </a:bodyPr>
          <a:lstStyle/>
          <a:p>
            <a:pPr algn="ctr" defTabSz="914400"/>
            <a:r>
              <a:rPr lang="en-US" sz="2000" b="1" dirty="0">
                <a:solidFill>
                  <a:srgbClr val="000000"/>
                </a:solidFill>
                <a:cs typeface="Arial" charset="0"/>
              </a:rPr>
              <a:t>head</a:t>
            </a:r>
            <a:endParaRPr lang="en-US" b="1" dirty="0">
              <a:solidFill>
                <a:srgbClr val="000000"/>
              </a:solidFill>
              <a:cs typeface="Arial" charset="0"/>
            </a:endParaRPr>
          </a:p>
        </p:txBody>
      </p:sp>
      <p:sp>
        <p:nvSpPr>
          <p:cNvPr id="54" name="Rectangle 58"/>
          <p:cNvSpPr>
            <a:spLocks noChangeArrowheads="1"/>
          </p:cNvSpPr>
          <p:nvPr/>
        </p:nvSpPr>
        <p:spPr bwMode="auto">
          <a:xfrm>
            <a:off x="3581400" y="4775537"/>
            <a:ext cx="1524000" cy="400110"/>
          </a:xfrm>
          <a:prstGeom prst="rect">
            <a:avLst/>
          </a:prstGeom>
          <a:noFill/>
          <a:ln>
            <a:noFill/>
          </a:ln>
        </p:spPr>
        <p:txBody>
          <a:bodyPr wrap="square" anchor="ctr">
            <a:spAutoFit/>
          </a:bodyPr>
          <a:lstStyle/>
          <a:p>
            <a:pPr algn="ctr" defTabSz="914400"/>
            <a:r>
              <a:rPr lang="en-US" sz="2000" b="1" dirty="0" err="1">
                <a:solidFill>
                  <a:srgbClr val="000000"/>
                </a:solidFill>
                <a:cs typeface="Arial" charset="0"/>
              </a:rPr>
              <a:t>runqueue</a:t>
            </a:r>
            <a:endParaRPr lang="en-US" b="1" dirty="0">
              <a:solidFill>
                <a:srgbClr val="000000"/>
              </a:solidFill>
              <a:cs typeface="Arial" charset="0"/>
            </a:endParaRPr>
          </a:p>
        </p:txBody>
      </p:sp>
    </p:spTree>
    <p:extLst>
      <p:ext uri="{BB962C8B-B14F-4D97-AF65-F5344CB8AC3E}">
        <p14:creationId xmlns:p14="http://schemas.microsoft.com/office/powerpoint/2010/main" val="136426007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US">
                <a:latin typeface="Arial" charset="0"/>
                <a:ea typeface="ＭＳ Ｐゴシック" charset="0"/>
              </a:rPr>
              <a:t>Evaluating FCFS</a:t>
            </a:r>
          </a:p>
        </p:txBody>
      </p:sp>
      <p:sp>
        <p:nvSpPr>
          <p:cNvPr id="27650" name="Rectangle 3"/>
          <p:cNvSpPr>
            <a:spLocks noGrp="1" noChangeArrowheads="1"/>
          </p:cNvSpPr>
          <p:nvPr>
            <p:ph idx="1"/>
          </p:nvPr>
        </p:nvSpPr>
        <p:spPr>
          <a:xfrm>
            <a:off x="685800" y="1365250"/>
            <a:ext cx="7924800" cy="3046413"/>
          </a:xfrm>
        </p:spPr>
        <p:txBody>
          <a:bodyPr/>
          <a:lstStyle/>
          <a:p>
            <a:pPr>
              <a:buFontTx/>
              <a:buNone/>
            </a:pPr>
            <a:r>
              <a:rPr lang="en-US" dirty="0">
                <a:latin typeface="Arial" charset="0"/>
                <a:ea typeface="ＭＳ Ｐゴシック" charset="0"/>
              </a:rPr>
              <a:t>How well does FCFS achieve the goals of a scheduler?</a:t>
            </a:r>
          </a:p>
          <a:p>
            <a:pPr lvl="1"/>
            <a:r>
              <a:rPr lang="en-US" b="1" dirty="0">
                <a:latin typeface="Arial" charset="0"/>
                <a:ea typeface="ＭＳ Ｐゴシック" charset="0"/>
              </a:rPr>
              <a:t>Throughput</a:t>
            </a:r>
            <a:r>
              <a:rPr lang="en-US" dirty="0">
                <a:latin typeface="Arial" charset="0"/>
                <a:ea typeface="ＭＳ Ｐゴシック" charset="0"/>
              </a:rPr>
              <a:t>. FCFS is as good as any non-preemptive policy.</a:t>
            </a:r>
          </a:p>
          <a:p>
            <a:pPr lvl="2">
              <a:buFontTx/>
              <a:buNone/>
            </a:pPr>
            <a:r>
              <a:rPr lang="en-US" dirty="0">
                <a:latin typeface="Arial" charset="0"/>
                <a:ea typeface="ＭＳ Ｐゴシック" charset="0"/>
              </a:rPr>
              <a:t>….if the CPU is the only schedulable resource in the system.</a:t>
            </a:r>
          </a:p>
          <a:p>
            <a:pPr lvl="1"/>
            <a:r>
              <a:rPr lang="en-US" b="1" dirty="0">
                <a:latin typeface="Arial" charset="0"/>
                <a:ea typeface="ＭＳ Ｐゴシック" charset="0"/>
              </a:rPr>
              <a:t>Fairness</a:t>
            </a:r>
            <a:r>
              <a:rPr lang="en-US" dirty="0">
                <a:latin typeface="Arial" charset="0"/>
                <a:ea typeface="ＭＳ Ｐゴシック" charset="0"/>
              </a:rPr>
              <a:t>.  FCFS is intuitively fair…sort of.</a:t>
            </a:r>
          </a:p>
          <a:p>
            <a:pPr lvl="2">
              <a:buFontTx/>
              <a:buNone/>
            </a:pPr>
            <a:r>
              <a:rPr lang="ja-JP" altLang="en-US" dirty="0">
                <a:latin typeface="Arial" charset="0"/>
                <a:ea typeface="ＭＳ Ｐゴシック" charset="0"/>
              </a:rPr>
              <a:t>“</a:t>
            </a:r>
            <a:r>
              <a:rPr lang="en-US" altLang="ja-JP" dirty="0">
                <a:latin typeface="Arial" charset="0"/>
                <a:ea typeface="ＭＳ Ｐゴシック" charset="0"/>
              </a:rPr>
              <a:t>The early bird gets the worm</a:t>
            </a:r>
            <a:r>
              <a:rPr lang="ja-JP" altLang="en-US" dirty="0">
                <a:latin typeface="Arial" charset="0"/>
                <a:ea typeface="ＭＳ Ｐゴシック" charset="0"/>
              </a:rPr>
              <a:t>”</a:t>
            </a:r>
            <a:r>
              <a:rPr lang="en-US" altLang="ja-JP" dirty="0">
                <a:latin typeface="Arial" charset="0"/>
                <a:ea typeface="ＭＳ Ｐゴシック" charset="0"/>
              </a:rPr>
              <a:t>…and everyone is fed…eventually.</a:t>
            </a:r>
          </a:p>
          <a:p>
            <a:pPr lvl="1"/>
            <a:r>
              <a:rPr lang="en-US" b="1" dirty="0">
                <a:latin typeface="Arial" charset="0"/>
                <a:ea typeface="ＭＳ Ｐゴシック" charset="0"/>
              </a:rPr>
              <a:t>Response time</a:t>
            </a:r>
            <a:r>
              <a:rPr lang="en-US" dirty="0">
                <a:latin typeface="Arial" charset="0"/>
                <a:ea typeface="ＭＳ Ｐゴシック" charset="0"/>
              </a:rPr>
              <a:t>.  </a:t>
            </a:r>
            <a:r>
              <a:rPr lang="en-US" b="1" dirty="0">
                <a:latin typeface="Arial" charset="0"/>
                <a:ea typeface="ＭＳ Ｐゴシック" charset="0"/>
              </a:rPr>
              <a:t>Long jobs keep everyone else waiting.</a:t>
            </a:r>
          </a:p>
          <a:p>
            <a:pPr marL="914400" lvl="2" indent="0">
              <a:buNone/>
            </a:pPr>
            <a:r>
              <a:rPr lang="en-US" dirty="0">
                <a:latin typeface="Arial" charset="0"/>
                <a:ea typeface="ＭＳ Ｐゴシック" charset="0"/>
              </a:rPr>
              <a:t>Consider </a:t>
            </a:r>
            <a:r>
              <a:rPr lang="en-US" b="1" dirty="0">
                <a:solidFill>
                  <a:srgbClr val="651222"/>
                </a:solidFill>
                <a:latin typeface="Arial" charset="0"/>
                <a:ea typeface="ＭＳ Ｐゴシック" charset="0"/>
              </a:rPr>
              <a:t>service demand</a:t>
            </a:r>
            <a:r>
              <a:rPr lang="en-US" dirty="0">
                <a:latin typeface="Arial" charset="0"/>
                <a:ea typeface="ＭＳ Ｐゴシック" charset="0"/>
              </a:rPr>
              <a:t> (D) for a process/job/thread.</a:t>
            </a:r>
          </a:p>
        </p:txBody>
      </p:sp>
      <p:sp>
        <p:nvSpPr>
          <p:cNvPr id="27651" name="Rectangle 4"/>
          <p:cNvSpPr>
            <a:spLocks noChangeArrowheads="1"/>
          </p:cNvSpPr>
          <p:nvPr/>
        </p:nvSpPr>
        <p:spPr bwMode="auto">
          <a:xfrm>
            <a:off x="4133850" y="5099050"/>
            <a:ext cx="1438275" cy="98425"/>
          </a:xfrm>
          <a:prstGeom prst="rect">
            <a:avLst/>
          </a:prstGeom>
          <a:solidFill>
            <a:srgbClr val="0080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7652" name="Rectangle 5"/>
          <p:cNvSpPr>
            <a:spLocks noChangeArrowheads="1"/>
          </p:cNvSpPr>
          <p:nvPr/>
        </p:nvSpPr>
        <p:spPr bwMode="auto">
          <a:xfrm>
            <a:off x="5572125" y="5099050"/>
            <a:ext cx="958850" cy="98425"/>
          </a:xfrm>
          <a:prstGeom prst="rect">
            <a:avLst/>
          </a:prstGeom>
          <a:solidFill>
            <a:schemeClr val="accent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7653" name="Oval 6"/>
          <p:cNvSpPr>
            <a:spLocks noChangeArrowheads="1"/>
          </p:cNvSpPr>
          <p:nvPr/>
        </p:nvSpPr>
        <p:spPr bwMode="auto">
          <a:xfrm>
            <a:off x="1712913" y="5000625"/>
            <a:ext cx="341312" cy="341313"/>
          </a:xfrm>
          <a:prstGeom prst="ellipse">
            <a:avLst/>
          </a:prstGeom>
          <a:solidFill>
            <a:srgbClr val="800080"/>
          </a:soli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spAutoFit/>
          </a:bodyPr>
          <a:lstStyle/>
          <a:p>
            <a:endParaRPr lang="en-US">
              <a:solidFill>
                <a:srgbClr val="37305A"/>
              </a:solidFill>
            </a:endParaRPr>
          </a:p>
        </p:txBody>
      </p:sp>
      <p:sp>
        <p:nvSpPr>
          <p:cNvPr id="27654" name="Oval 7"/>
          <p:cNvSpPr>
            <a:spLocks noChangeArrowheads="1"/>
          </p:cNvSpPr>
          <p:nvPr/>
        </p:nvSpPr>
        <p:spPr bwMode="auto">
          <a:xfrm>
            <a:off x="2325688" y="5000625"/>
            <a:ext cx="341312" cy="341313"/>
          </a:xfrm>
          <a:prstGeom prst="ellipse">
            <a:avLst/>
          </a:prstGeom>
          <a:solidFill>
            <a:schemeClr val="accent1"/>
          </a:soli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spAutoFit/>
          </a:bodyPr>
          <a:lstStyle/>
          <a:p>
            <a:endParaRPr lang="en-US">
              <a:solidFill>
                <a:srgbClr val="37305A"/>
              </a:solidFill>
            </a:endParaRPr>
          </a:p>
        </p:txBody>
      </p:sp>
      <p:sp>
        <p:nvSpPr>
          <p:cNvPr id="27655" name="Oval 8"/>
          <p:cNvSpPr>
            <a:spLocks noChangeArrowheads="1"/>
          </p:cNvSpPr>
          <p:nvPr/>
        </p:nvSpPr>
        <p:spPr bwMode="auto">
          <a:xfrm>
            <a:off x="2940050" y="5000625"/>
            <a:ext cx="341313" cy="341313"/>
          </a:xfrm>
          <a:prstGeom prst="ellipse">
            <a:avLst/>
          </a:prstGeom>
          <a:solidFill>
            <a:srgbClr val="008000"/>
          </a:soli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spAutoFit/>
          </a:bodyPr>
          <a:lstStyle/>
          <a:p>
            <a:endParaRPr lang="en-US">
              <a:solidFill>
                <a:srgbClr val="37305A"/>
              </a:solidFill>
            </a:endParaRPr>
          </a:p>
        </p:txBody>
      </p:sp>
      <p:cxnSp>
        <p:nvCxnSpPr>
          <p:cNvPr id="27656" name="AutoShape 9"/>
          <p:cNvCxnSpPr>
            <a:cxnSpLocks noChangeShapeType="1"/>
            <a:stCxn id="27653" idx="6"/>
            <a:endCxn id="27654" idx="2"/>
          </p:cNvCxnSpPr>
          <p:nvPr/>
        </p:nvCxnSpPr>
        <p:spPr bwMode="auto">
          <a:xfrm>
            <a:off x="2054225" y="5172075"/>
            <a:ext cx="271463" cy="0"/>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cxnSp>
        <p:nvCxnSpPr>
          <p:cNvPr id="27657" name="AutoShape 10"/>
          <p:cNvCxnSpPr>
            <a:cxnSpLocks noChangeShapeType="1"/>
          </p:cNvCxnSpPr>
          <p:nvPr/>
        </p:nvCxnSpPr>
        <p:spPr bwMode="auto">
          <a:xfrm>
            <a:off x="2667000" y="5172075"/>
            <a:ext cx="271463" cy="0"/>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sp>
        <p:nvSpPr>
          <p:cNvPr id="27658" name="Rectangle 11"/>
          <p:cNvSpPr>
            <a:spLocks noChangeArrowheads="1"/>
          </p:cNvSpPr>
          <p:nvPr/>
        </p:nvSpPr>
        <p:spPr bwMode="auto">
          <a:xfrm>
            <a:off x="6530975" y="5099050"/>
            <a:ext cx="479425" cy="98425"/>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7659" name="Text Box 12"/>
          <p:cNvSpPr txBox="1">
            <a:spLocks noChangeArrowheads="1"/>
          </p:cNvSpPr>
          <p:nvPr/>
        </p:nvSpPr>
        <p:spPr bwMode="auto">
          <a:xfrm>
            <a:off x="5441950" y="5140325"/>
            <a:ext cx="2730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a:solidFill>
                  <a:srgbClr val="003367"/>
                </a:solidFill>
                <a:latin typeface="Times New Roman" charset="0"/>
              </a:rPr>
              <a:t>3</a:t>
            </a:r>
          </a:p>
        </p:txBody>
      </p:sp>
      <p:sp>
        <p:nvSpPr>
          <p:cNvPr id="27660" name="Text Box 13"/>
          <p:cNvSpPr txBox="1">
            <a:spLocks noChangeArrowheads="1"/>
          </p:cNvSpPr>
          <p:nvPr/>
        </p:nvSpPr>
        <p:spPr bwMode="auto">
          <a:xfrm>
            <a:off x="6407150" y="5140325"/>
            <a:ext cx="2730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a:solidFill>
                  <a:srgbClr val="003367"/>
                </a:solidFill>
                <a:latin typeface="Times New Roman" charset="0"/>
              </a:rPr>
              <a:t>5</a:t>
            </a:r>
            <a:endParaRPr lang="en-US" sz="1200">
              <a:solidFill>
                <a:srgbClr val="003367"/>
              </a:solidFill>
              <a:latin typeface="Times New Roman" charset="0"/>
            </a:endParaRPr>
          </a:p>
        </p:txBody>
      </p:sp>
      <p:sp>
        <p:nvSpPr>
          <p:cNvPr id="27661" name="Text Box 14"/>
          <p:cNvSpPr txBox="1">
            <a:spLocks noChangeArrowheads="1"/>
          </p:cNvSpPr>
          <p:nvPr/>
        </p:nvSpPr>
        <p:spPr bwMode="auto">
          <a:xfrm>
            <a:off x="6877050" y="5133975"/>
            <a:ext cx="2730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a:solidFill>
                  <a:srgbClr val="003367"/>
                </a:solidFill>
                <a:latin typeface="Times New Roman" charset="0"/>
              </a:rPr>
              <a:t>6</a:t>
            </a:r>
          </a:p>
        </p:txBody>
      </p:sp>
      <p:sp>
        <p:nvSpPr>
          <p:cNvPr id="27662" name="Text Box 15"/>
          <p:cNvSpPr txBox="1">
            <a:spLocks noChangeArrowheads="1"/>
          </p:cNvSpPr>
          <p:nvPr/>
        </p:nvSpPr>
        <p:spPr bwMode="auto">
          <a:xfrm>
            <a:off x="4622800" y="4838700"/>
            <a:ext cx="5016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i="1" dirty="0">
                <a:solidFill>
                  <a:srgbClr val="003367"/>
                </a:solidFill>
                <a:latin typeface="Times New Roman" charset="0"/>
              </a:rPr>
              <a:t>D</a:t>
            </a:r>
            <a:r>
              <a:rPr lang="en-US" sz="1400" dirty="0">
                <a:solidFill>
                  <a:srgbClr val="003367"/>
                </a:solidFill>
                <a:latin typeface="Times New Roman" charset="0"/>
              </a:rPr>
              <a:t>=3</a:t>
            </a:r>
            <a:endParaRPr lang="en-US" sz="1200" dirty="0">
              <a:solidFill>
                <a:srgbClr val="003367"/>
              </a:solidFill>
              <a:latin typeface="Times New Roman" charset="0"/>
            </a:endParaRPr>
          </a:p>
        </p:txBody>
      </p:sp>
      <p:sp>
        <p:nvSpPr>
          <p:cNvPr id="27663" name="Text Box 16"/>
          <p:cNvSpPr txBox="1">
            <a:spLocks noChangeArrowheads="1"/>
          </p:cNvSpPr>
          <p:nvPr/>
        </p:nvSpPr>
        <p:spPr bwMode="auto">
          <a:xfrm>
            <a:off x="5772150" y="4841875"/>
            <a:ext cx="5016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i="1" dirty="0">
                <a:solidFill>
                  <a:srgbClr val="003367"/>
                </a:solidFill>
                <a:latin typeface="Times New Roman" charset="0"/>
              </a:rPr>
              <a:t>D</a:t>
            </a:r>
            <a:r>
              <a:rPr lang="en-US" sz="1400" dirty="0">
                <a:solidFill>
                  <a:srgbClr val="003367"/>
                </a:solidFill>
                <a:latin typeface="Times New Roman" charset="0"/>
              </a:rPr>
              <a:t>=2</a:t>
            </a:r>
            <a:endParaRPr lang="en-US" sz="1200" dirty="0">
              <a:solidFill>
                <a:srgbClr val="003367"/>
              </a:solidFill>
              <a:latin typeface="Times New Roman" charset="0"/>
            </a:endParaRPr>
          </a:p>
        </p:txBody>
      </p:sp>
      <p:sp>
        <p:nvSpPr>
          <p:cNvPr id="27664" name="Text Box 17"/>
          <p:cNvSpPr txBox="1">
            <a:spLocks noChangeArrowheads="1"/>
          </p:cNvSpPr>
          <p:nvPr/>
        </p:nvSpPr>
        <p:spPr bwMode="auto">
          <a:xfrm>
            <a:off x="6508750" y="4848225"/>
            <a:ext cx="5016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i="1" dirty="0">
                <a:solidFill>
                  <a:srgbClr val="003367"/>
                </a:solidFill>
                <a:latin typeface="Times New Roman" charset="0"/>
              </a:rPr>
              <a:t>D</a:t>
            </a:r>
            <a:r>
              <a:rPr lang="en-US" sz="1400" dirty="0">
                <a:solidFill>
                  <a:srgbClr val="003367"/>
                </a:solidFill>
                <a:latin typeface="Times New Roman" charset="0"/>
              </a:rPr>
              <a:t>=1</a:t>
            </a:r>
            <a:endParaRPr lang="en-US" sz="1200" dirty="0">
              <a:solidFill>
                <a:srgbClr val="003367"/>
              </a:solidFill>
              <a:latin typeface="Times New Roman" charset="0"/>
            </a:endParaRPr>
          </a:p>
        </p:txBody>
      </p:sp>
      <p:sp>
        <p:nvSpPr>
          <p:cNvPr id="27665" name="Text Box 18"/>
          <p:cNvSpPr txBox="1">
            <a:spLocks noChangeArrowheads="1"/>
          </p:cNvSpPr>
          <p:nvPr/>
        </p:nvSpPr>
        <p:spPr bwMode="auto">
          <a:xfrm>
            <a:off x="5032375" y="5345113"/>
            <a:ext cx="6636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800" dirty="0">
                <a:solidFill>
                  <a:srgbClr val="003367"/>
                </a:solidFill>
                <a:latin typeface="Times New Roman" charset="0"/>
              </a:rPr>
              <a:t>Time</a:t>
            </a:r>
            <a:endParaRPr lang="en-US" sz="1600" dirty="0">
              <a:solidFill>
                <a:srgbClr val="003367"/>
              </a:solidFill>
              <a:latin typeface="Times New Roman" charset="0"/>
            </a:endParaRPr>
          </a:p>
        </p:txBody>
      </p:sp>
      <p:sp>
        <p:nvSpPr>
          <p:cNvPr id="27666" name="Line 19"/>
          <p:cNvSpPr>
            <a:spLocks noChangeShapeType="1"/>
          </p:cNvSpPr>
          <p:nvPr/>
        </p:nvSpPr>
        <p:spPr bwMode="auto">
          <a:xfrm>
            <a:off x="5772150" y="5524500"/>
            <a:ext cx="627063" cy="0"/>
          </a:xfrm>
          <a:prstGeom prst="line">
            <a:avLst/>
          </a:prstGeom>
          <a:noFill/>
          <a:ln w="127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spAutoFit/>
          </a:bodyPr>
          <a:lstStyle/>
          <a:p>
            <a:endParaRPr lang="en-US">
              <a:solidFill>
                <a:srgbClr val="37305A"/>
              </a:solidFill>
            </a:endParaRPr>
          </a:p>
        </p:txBody>
      </p:sp>
      <p:sp>
        <p:nvSpPr>
          <p:cNvPr id="27667" name="Text Box 20"/>
          <p:cNvSpPr txBox="1">
            <a:spLocks noChangeArrowheads="1"/>
          </p:cNvSpPr>
          <p:nvPr/>
        </p:nvSpPr>
        <p:spPr bwMode="auto">
          <a:xfrm>
            <a:off x="7526338" y="4757738"/>
            <a:ext cx="854421"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2000" b="1" dirty="0">
                <a:solidFill>
                  <a:srgbClr val="651222"/>
                </a:solidFill>
                <a:latin typeface="+mn-lt"/>
              </a:rPr>
              <a:t>Gantt</a:t>
            </a:r>
          </a:p>
          <a:p>
            <a:r>
              <a:rPr lang="en-US" sz="2000" b="1" dirty="0">
                <a:solidFill>
                  <a:srgbClr val="651222"/>
                </a:solidFill>
                <a:latin typeface="+mn-lt"/>
              </a:rPr>
              <a:t>Chart</a:t>
            </a:r>
          </a:p>
        </p:txBody>
      </p:sp>
      <p:sp>
        <p:nvSpPr>
          <p:cNvPr id="27668" name="Text Box 21"/>
          <p:cNvSpPr txBox="1">
            <a:spLocks noChangeArrowheads="1"/>
          </p:cNvSpPr>
          <p:nvPr/>
        </p:nvSpPr>
        <p:spPr bwMode="auto">
          <a:xfrm>
            <a:off x="4572000" y="5802313"/>
            <a:ext cx="240982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800" i="1" dirty="0">
                <a:solidFill>
                  <a:srgbClr val="003367"/>
                </a:solidFill>
                <a:latin typeface="Times New Roman" charset="0"/>
              </a:rPr>
              <a:t>R</a:t>
            </a:r>
            <a:r>
              <a:rPr lang="en-US" sz="1800" dirty="0">
                <a:solidFill>
                  <a:srgbClr val="003367"/>
                </a:solidFill>
                <a:latin typeface="Times New Roman" charset="0"/>
              </a:rPr>
              <a:t> = (3 + 5 + 6)/3 = 4.67</a:t>
            </a:r>
          </a:p>
        </p:txBody>
      </p:sp>
      <p:sp>
        <p:nvSpPr>
          <p:cNvPr id="22" name="Text Box 15"/>
          <p:cNvSpPr txBox="1">
            <a:spLocks noChangeArrowheads="1"/>
          </p:cNvSpPr>
          <p:nvPr/>
        </p:nvSpPr>
        <p:spPr bwMode="auto">
          <a:xfrm>
            <a:off x="2895600" y="4648200"/>
            <a:ext cx="5016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i="1" dirty="0">
                <a:solidFill>
                  <a:srgbClr val="003367"/>
                </a:solidFill>
                <a:latin typeface="Times New Roman" charset="0"/>
              </a:rPr>
              <a:t>D</a:t>
            </a:r>
            <a:r>
              <a:rPr lang="en-US" sz="1400" dirty="0">
                <a:solidFill>
                  <a:srgbClr val="003367"/>
                </a:solidFill>
                <a:latin typeface="Times New Roman" charset="0"/>
              </a:rPr>
              <a:t>=3</a:t>
            </a:r>
            <a:endParaRPr lang="en-US" sz="1200" dirty="0">
              <a:solidFill>
                <a:srgbClr val="003367"/>
              </a:solidFill>
              <a:latin typeface="Times New Roman" charset="0"/>
            </a:endParaRPr>
          </a:p>
        </p:txBody>
      </p:sp>
      <p:sp>
        <p:nvSpPr>
          <p:cNvPr id="23" name="Text Box 16"/>
          <p:cNvSpPr txBox="1">
            <a:spLocks noChangeArrowheads="1"/>
          </p:cNvSpPr>
          <p:nvPr/>
        </p:nvSpPr>
        <p:spPr bwMode="auto">
          <a:xfrm>
            <a:off x="2209800" y="4648200"/>
            <a:ext cx="5016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i="1" dirty="0">
                <a:solidFill>
                  <a:srgbClr val="003367"/>
                </a:solidFill>
                <a:latin typeface="Times New Roman" charset="0"/>
              </a:rPr>
              <a:t>D</a:t>
            </a:r>
            <a:r>
              <a:rPr lang="en-US" sz="1400" dirty="0">
                <a:solidFill>
                  <a:srgbClr val="003367"/>
                </a:solidFill>
                <a:latin typeface="Times New Roman" charset="0"/>
              </a:rPr>
              <a:t>=2</a:t>
            </a:r>
            <a:endParaRPr lang="en-US" sz="1200" dirty="0">
              <a:solidFill>
                <a:srgbClr val="003367"/>
              </a:solidFill>
              <a:latin typeface="Times New Roman" charset="0"/>
            </a:endParaRPr>
          </a:p>
        </p:txBody>
      </p:sp>
      <p:sp>
        <p:nvSpPr>
          <p:cNvPr id="24" name="Text Box 17"/>
          <p:cNvSpPr txBox="1">
            <a:spLocks noChangeArrowheads="1"/>
          </p:cNvSpPr>
          <p:nvPr/>
        </p:nvSpPr>
        <p:spPr bwMode="auto">
          <a:xfrm>
            <a:off x="1600200" y="4648200"/>
            <a:ext cx="5016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i="1" dirty="0">
                <a:solidFill>
                  <a:srgbClr val="003367"/>
                </a:solidFill>
                <a:latin typeface="Times New Roman" charset="0"/>
              </a:rPr>
              <a:t>D</a:t>
            </a:r>
            <a:r>
              <a:rPr lang="en-US" sz="1400" dirty="0">
                <a:solidFill>
                  <a:srgbClr val="003367"/>
                </a:solidFill>
                <a:latin typeface="Times New Roman" charset="0"/>
              </a:rPr>
              <a:t>=1</a:t>
            </a:r>
            <a:endParaRPr lang="en-US" sz="1200" dirty="0">
              <a:solidFill>
                <a:srgbClr val="003367"/>
              </a:solidFill>
              <a:latin typeface="Times New Roman" charset="0"/>
            </a:endParaRPr>
          </a:p>
        </p:txBody>
      </p:sp>
      <p:grpSp>
        <p:nvGrpSpPr>
          <p:cNvPr id="26" name="Group 18"/>
          <p:cNvGrpSpPr>
            <a:grpSpLocks/>
          </p:cNvGrpSpPr>
          <p:nvPr/>
        </p:nvGrpSpPr>
        <p:grpSpPr bwMode="auto">
          <a:xfrm>
            <a:off x="1508571" y="5486400"/>
            <a:ext cx="1996629" cy="762000"/>
            <a:chOff x="4275" y="3376"/>
            <a:chExt cx="621" cy="237"/>
          </a:xfrm>
        </p:grpSpPr>
        <p:grpSp>
          <p:nvGrpSpPr>
            <p:cNvPr id="27" name="Group 19"/>
            <p:cNvGrpSpPr>
              <a:grpSpLocks/>
            </p:cNvGrpSpPr>
            <p:nvPr/>
          </p:nvGrpSpPr>
          <p:grpSpPr bwMode="auto">
            <a:xfrm>
              <a:off x="4275" y="3376"/>
              <a:ext cx="621" cy="237"/>
              <a:chOff x="3776" y="3376"/>
              <a:chExt cx="621" cy="237"/>
            </a:xfrm>
          </p:grpSpPr>
          <p:grpSp>
            <p:nvGrpSpPr>
              <p:cNvPr id="29" name="Group 20"/>
              <p:cNvGrpSpPr>
                <a:grpSpLocks/>
              </p:cNvGrpSpPr>
              <p:nvPr/>
            </p:nvGrpSpPr>
            <p:grpSpPr bwMode="auto">
              <a:xfrm>
                <a:off x="3776" y="3423"/>
                <a:ext cx="224" cy="144"/>
                <a:chOff x="3776" y="3429"/>
                <a:chExt cx="274" cy="109"/>
              </a:xfrm>
            </p:grpSpPr>
            <p:sp>
              <p:nvSpPr>
                <p:cNvPr id="32" name="Rectangle 21"/>
                <p:cNvSpPr>
                  <a:spLocks noChangeArrowheads="1"/>
                </p:cNvSpPr>
                <p:nvPr/>
              </p:nvSpPr>
              <p:spPr bwMode="auto">
                <a:xfrm>
                  <a:off x="3894"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33" name="Rectangle 22"/>
                <p:cNvSpPr>
                  <a:spLocks noChangeArrowheads="1"/>
                </p:cNvSpPr>
                <p:nvPr/>
              </p:nvSpPr>
              <p:spPr bwMode="auto">
                <a:xfrm>
                  <a:off x="3946"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34" name="Rectangle 23"/>
                <p:cNvSpPr>
                  <a:spLocks noChangeArrowheads="1"/>
                </p:cNvSpPr>
                <p:nvPr/>
              </p:nvSpPr>
              <p:spPr bwMode="auto">
                <a:xfrm>
                  <a:off x="3998"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35" name="Line 24"/>
                <p:cNvSpPr>
                  <a:spLocks noChangeShapeType="1"/>
                </p:cNvSpPr>
                <p:nvPr/>
              </p:nvSpPr>
              <p:spPr bwMode="auto">
                <a:xfrm>
                  <a:off x="3776" y="3429"/>
                  <a:ext cx="118" cy="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srgbClr val="37305A"/>
                    </a:solidFill>
                  </a:endParaRPr>
                </a:p>
              </p:txBody>
            </p:sp>
            <p:sp>
              <p:nvSpPr>
                <p:cNvPr id="36" name="Line 25"/>
                <p:cNvSpPr>
                  <a:spLocks noChangeShapeType="1"/>
                </p:cNvSpPr>
                <p:nvPr/>
              </p:nvSpPr>
              <p:spPr bwMode="auto">
                <a:xfrm>
                  <a:off x="3776" y="3538"/>
                  <a:ext cx="118" cy="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srgbClr val="37305A"/>
                    </a:solidFill>
                  </a:endParaRPr>
                </a:p>
              </p:txBody>
            </p:sp>
          </p:grpSp>
          <p:sp>
            <p:nvSpPr>
              <p:cNvPr id="30" name="Oval 26"/>
              <p:cNvSpPr>
                <a:spLocks noChangeArrowheads="1"/>
              </p:cNvSpPr>
              <p:nvPr/>
            </p:nvSpPr>
            <p:spPr bwMode="auto">
              <a:xfrm>
                <a:off x="4160" y="3376"/>
                <a:ext cx="237" cy="237"/>
              </a:xfrm>
              <a:prstGeom prst="ellipse">
                <a:avLst/>
              </a:prstGeom>
              <a:solidFill>
                <a:srgbClr val="FFFFFF"/>
              </a:solidFill>
              <a:ln w="12700">
                <a:solidFill>
                  <a:srgbClr val="333399"/>
                </a:solidFill>
                <a:round/>
                <a:headEnd type="none" w="sm" len="sm"/>
                <a:tailEnd type="none" w="sm" len="sm"/>
              </a:ln>
            </p:spPr>
            <p:txBody>
              <a:bodyPr wrap="none" anchor="ctr">
                <a:spAutoFit/>
              </a:bodyPr>
              <a:lstStyle/>
              <a:p>
                <a:endParaRPr lang="en-US">
                  <a:solidFill>
                    <a:srgbClr val="37305A"/>
                  </a:solidFill>
                </a:endParaRPr>
              </a:p>
            </p:txBody>
          </p:sp>
          <p:sp>
            <p:nvSpPr>
              <p:cNvPr id="31" name="Line 27"/>
              <p:cNvSpPr>
                <a:spLocks noChangeShapeType="1"/>
              </p:cNvSpPr>
              <p:nvPr/>
            </p:nvSpPr>
            <p:spPr bwMode="auto">
              <a:xfrm>
                <a:off x="4000" y="3494"/>
                <a:ext cx="160" cy="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solidFill>
                    <a:srgbClr val="37305A"/>
                  </a:solidFill>
                </a:endParaRPr>
              </a:p>
            </p:txBody>
          </p:sp>
        </p:grpSp>
        <p:sp>
          <p:nvSpPr>
            <p:cNvPr id="28" name="Text Box 28"/>
            <p:cNvSpPr txBox="1">
              <a:spLocks noChangeArrowheads="1"/>
            </p:cNvSpPr>
            <p:nvPr/>
          </p:nvSpPr>
          <p:spPr bwMode="auto">
            <a:xfrm>
              <a:off x="4654" y="3429"/>
              <a:ext cx="236" cy="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pPr>
                <a:spcBef>
                  <a:spcPct val="50000"/>
                </a:spcBef>
              </a:pPr>
              <a:r>
                <a:rPr lang="en-US" sz="1000" dirty="0">
                  <a:solidFill>
                    <a:srgbClr val="003367"/>
                  </a:solidFill>
                  <a:latin typeface="Times New Roman" charset="0"/>
                </a:rPr>
                <a:t> </a:t>
              </a:r>
              <a:r>
                <a:rPr lang="en-US" sz="2000" b="1" dirty="0">
                  <a:solidFill>
                    <a:srgbClr val="003367"/>
                  </a:solidFill>
                  <a:latin typeface="+mn-lt"/>
                </a:rPr>
                <a:t>CPU</a:t>
              </a:r>
              <a:endParaRPr lang="en-US" sz="1200" b="1" dirty="0">
                <a:solidFill>
                  <a:srgbClr val="003367"/>
                </a:solidFill>
                <a:latin typeface="+mn-lt"/>
              </a:endParaRPr>
            </a:p>
          </p:txBody>
        </p:sp>
      </p:grpSp>
      <p:sp>
        <p:nvSpPr>
          <p:cNvPr id="37" name="Rectangle 58"/>
          <p:cNvSpPr>
            <a:spLocks noChangeArrowheads="1"/>
          </p:cNvSpPr>
          <p:nvPr/>
        </p:nvSpPr>
        <p:spPr bwMode="auto">
          <a:xfrm>
            <a:off x="990600" y="5638800"/>
            <a:ext cx="1066800" cy="400110"/>
          </a:xfrm>
          <a:prstGeom prst="rect">
            <a:avLst/>
          </a:prstGeom>
          <a:noFill/>
          <a:ln>
            <a:noFill/>
          </a:ln>
        </p:spPr>
        <p:txBody>
          <a:bodyPr wrap="square" anchor="ctr">
            <a:spAutoFit/>
          </a:bodyPr>
          <a:lstStyle/>
          <a:p>
            <a:pPr algn="ctr" defTabSz="914400"/>
            <a:r>
              <a:rPr lang="en-US" sz="2000" b="1" dirty="0">
                <a:solidFill>
                  <a:srgbClr val="000000"/>
                </a:solidFill>
                <a:cs typeface="Arial" charset="0"/>
              </a:rPr>
              <a:t>tail</a:t>
            </a:r>
            <a:endParaRPr lang="en-US" b="1" dirty="0">
              <a:solidFill>
                <a:srgbClr val="000000"/>
              </a:solidFill>
              <a:cs typeface="Arial" charset="0"/>
            </a:endParaRPr>
          </a:p>
        </p:txBody>
      </p:sp>
    </p:spTree>
    <p:extLst>
      <p:ext uri="{BB962C8B-B14F-4D97-AF65-F5344CB8AC3E}">
        <p14:creationId xmlns:p14="http://schemas.microsoft.com/office/powerpoint/2010/main" val="32828232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atin typeface="Arial" charset="0"/>
                <a:ea typeface="ＭＳ Ｐゴシック" charset="0"/>
              </a:rPr>
              <a:t>Preemptive FCFS: Round Robin</a:t>
            </a:r>
          </a:p>
        </p:txBody>
      </p:sp>
      <p:sp>
        <p:nvSpPr>
          <p:cNvPr id="28674" name="Rectangle 3"/>
          <p:cNvSpPr>
            <a:spLocks noGrp="1" noChangeArrowheads="1"/>
          </p:cNvSpPr>
          <p:nvPr>
            <p:ph idx="1"/>
          </p:nvPr>
        </p:nvSpPr>
        <p:spPr>
          <a:xfrm>
            <a:off x="685800" y="1365250"/>
            <a:ext cx="7772400" cy="1947863"/>
          </a:xfrm>
        </p:spPr>
        <p:txBody>
          <a:bodyPr>
            <a:normAutofit lnSpcReduction="10000"/>
          </a:bodyPr>
          <a:lstStyle/>
          <a:p>
            <a:pPr>
              <a:buFontTx/>
              <a:buNone/>
            </a:pPr>
            <a:r>
              <a:rPr lang="en-US" sz="2000" b="1" dirty="0">
                <a:solidFill>
                  <a:srgbClr val="651222"/>
                </a:solidFill>
                <a:latin typeface="Arial" charset="0"/>
                <a:ea typeface="ＭＳ Ｐゴシック" charset="0"/>
              </a:rPr>
              <a:t>Preemptive </a:t>
            </a:r>
            <a:r>
              <a:rPr lang="en-US" sz="2000" b="1" dirty="0" err="1">
                <a:solidFill>
                  <a:srgbClr val="651222"/>
                </a:solidFill>
                <a:latin typeface="Arial" charset="0"/>
                <a:ea typeface="ＭＳ Ｐゴシック" charset="0"/>
              </a:rPr>
              <a:t>timeslicing</a:t>
            </a:r>
            <a:r>
              <a:rPr lang="en-US" sz="2000" dirty="0">
                <a:latin typeface="Arial" charset="0"/>
                <a:ea typeface="ＭＳ Ｐゴシック" charset="0"/>
              </a:rPr>
              <a:t> is one way to improve fairness of FCFS.</a:t>
            </a:r>
          </a:p>
          <a:p>
            <a:pPr>
              <a:buFontTx/>
              <a:buNone/>
            </a:pPr>
            <a:r>
              <a:rPr lang="en-US" sz="2000" dirty="0">
                <a:latin typeface="Arial" charset="0"/>
                <a:ea typeface="ＭＳ Ｐゴシック" charset="0"/>
              </a:rPr>
              <a:t>If job does not block or exit, force an involuntary context switch after each </a:t>
            </a:r>
            <a:r>
              <a:rPr lang="en-US" sz="2000" b="1" dirty="0">
                <a:solidFill>
                  <a:srgbClr val="651222"/>
                </a:solidFill>
                <a:latin typeface="Arial" charset="0"/>
                <a:ea typeface="ＭＳ Ｐゴシック" charset="0"/>
              </a:rPr>
              <a:t>quantum</a:t>
            </a:r>
            <a:r>
              <a:rPr lang="en-US" sz="2000" dirty="0">
                <a:solidFill>
                  <a:srgbClr val="651222"/>
                </a:solidFill>
                <a:latin typeface="Arial" charset="0"/>
                <a:ea typeface="ＭＳ Ｐゴシック" charset="0"/>
              </a:rPr>
              <a:t> </a:t>
            </a:r>
            <a:r>
              <a:rPr lang="en-US" sz="2000" i="1" dirty="0">
                <a:latin typeface="Arial" charset="0"/>
                <a:ea typeface="ＭＳ Ｐゴシック" charset="0"/>
              </a:rPr>
              <a:t>Q</a:t>
            </a:r>
            <a:r>
              <a:rPr lang="en-US" sz="2000" dirty="0">
                <a:latin typeface="Arial" charset="0"/>
                <a:ea typeface="ＭＳ Ｐゴシック" charset="0"/>
              </a:rPr>
              <a:t> of CPU time.</a:t>
            </a:r>
          </a:p>
          <a:p>
            <a:pPr>
              <a:buFontTx/>
              <a:buNone/>
            </a:pPr>
            <a:r>
              <a:rPr lang="en-US" sz="2000" dirty="0">
                <a:latin typeface="Arial" charset="0"/>
                <a:ea typeface="ＭＳ Ｐゴシック" charset="0"/>
              </a:rPr>
              <a:t>FCFS without preemptive </a:t>
            </a:r>
            <a:r>
              <a:rPr lang="en-US" sz="2000" dirty="0" err="1">
                <a:latin typeface="Arial" charset="0"/>
                <a:ea typeface="ＭＳ Ｐゴシック" charset="0"/>
              </a:rPr>
              <a:t>timeslicing</a:t>
            </a:r>
            <a:r>
              <a:rPr lang="en-US" sz="2000" dirty="0">
                <a:latin typeface="Arial" charset="0"/>
                <a:ea typeface="ＭＳ Ｐゴシック" charset="0"/>
              </a:rPr>
              <a:t> is “run to completion” (RTC).</a:t>
            </a:r>
          </a:p>
          <a:p>
            <a:pPr>
              <a:buFontTx/>
              <a:buNone/>
            </a:pPr>
            <a:r>
              <a:rPr lang="en-US" sz="2000" dirty="0">
                <a:latin typeface="Arial" charset="0"/>
                <a:ea typeface="ＭＳ Ｐゴシック" charset="0"/>
              </a:rPr>
              <a:t>FCFS with preemptive </a:t>
            </a:r>
            <a:r>
              <a:rPr lang="en-US" sz="2000" dirty="0" err="1">
                <a:latin typeface="Arial" charset="0"/>
                <a:ea typeface="ＭＳ Ｐゴシック" charset="0"/>
              </a:rPr>
              <a:t>timeslicing</a:t>
            </a:r>
            <a:r>
              <a:rPr lang="en-US" sz="2000" dirty="0">
                <a:latin typeface="Arial" charset="0"/>
                <a:ea typeface="ＭＳ Ｐゴシック" charset="0"/>
              </a:rPr>
              <a:t> is called </a:t>
            </a:r>
            <a:r>
              <a:rPr lang="en-US" sz="2000" b="1" dirty="0">
                <a:solidFill>
                  <a:srgbClr val="651222"/>
                </a:solidFill>
                <a:latin typeface="Arial" charset="0"/>
                <a:ea typeface="ＭＳ Ｐゴシック" charset="0"/>
              </a:rPr>
              <a:t>round robin</a:t>
            </a:r>
            <a:r>
              <a:rPr lang="en-US" sz="2000" dirty="0">
                <a:latin typeface="Arial" charset="0"/>
                <a:ea typeface="ＭＳ Ｐゴシック" charset="0"/>
              </a:rPr>
              <a:t>.</a:t>
            </a:r>
          </a:p>
        </p:txBody>
      </p:sp>
      <p:sp>
        <p:nvSpPr>
          <p:cNvPr id="28675" name="Rectangle 4"/>
          <p:cNvSpPr>
            <a:spLocks noChangeArrowheads="1"/>
          </p:cNvSpPr>
          <p:nvPr/>
        </p:nvSpPr>
        <p:spPr bwMode="auto">
          <a:xfrm>
            <a:off x="2676525" y="4041775"/>
            <a:ext cx="1438275" cy="98425"/>
          </a:xfrm>
          <a:prstGeom prst="rect">
            <a:avLst/>
          </a:prstGeom>
          <a:solidFill>
            <a:srgbClr val="0080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8676" name="Rectangle 5"/>
          <p:cNvSpPr>
            <a:spLocks noChangeArrowheads="1"/>
          </p:cNvSpPr>
          <p:nvPr/>
        </p:nvSpPr>
        <p:spPr bwMode="auto">
          <a:xfrm>
            <a:off x="4114800" y="4041775"/>
            <a:ext cx="958850" cy="98425"/>
          </a:xfrm>
          <a:prstGeom prst="rect">
            <a:avLst/>
          </a:prstGeom>
          <a:solidFill>
            <a:schemeClr val="accent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8677" name="Rectangle 6"/>
          <p:cNvSpPr>
            <a:spLocks noChangeArrowheads="1"/>
          </p:cNvSpPr>
          <p:nvPr/>
        </p:nvSpPr>
        <p:spPr bwMode="auto">
          <a:xfrm>
            <a:off x="5073650" y="4041775"/>
            <a:ext cx="479425" cy="98425"/>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8678" name="Text Box 7"/>
          <p:cNvSpPr txBox="1">
            <a:spLocks noChangeArrowheads="1"/>
          </p:cNvSpPr>
          <p:nvPr/>
        </p:nvSpPr>
        <p:spPr bwMode="auto">
          <a:xfrm>
            <a:off x="3165475" y="3657600"/>
            <a:ext cx="61566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800" i="1">
                <a:solidFill>
                  <a:srgbClr val="003367"/>
                </a:solidFill>
                <a:latin typeface="Times New Roman" charset="0"/>
              </a:rPr>
              <a:t>D</a:t>
            </a:r>
            <a:r>
              <a:rPr lang="en-US" sz="1800">
                <a:solidFill>
                  <a:srgbClr val="003367"/>
                </a:solidFill>
                <a:latin typeface="Times New Roman" charset="0"/>
              </a:rPr>
              <a:t>=3</a:t>
            </a:r>
            <a:endParaRPr lang="en-US" sz="1600">
              <a:solidFill>
                <a:srgbClr val="003367"/>
              </a:solidFill>
              <a:latin typeface="Times New Roman" charset="0"/>
            </a:endParaRPr>
          </a:p>
        </p:txBody>
      </p:sp>
      <p:sp>
        <p:nvSpPr>
          <p:cNvPr id="28679" name="Text Box 8"/>
          <p:cNvSpPr txBox="1">
            <a:spLocks noChangeArrowheads="1"/>
          </p:cNvSpPr>
          <p:nvPr/>
        </p:nvSpPr>
        <p:spPr bwMode="auto">
          <a:xfrm>
            <a:off x="4314825" y="3660775"/>
            <a:ext cx="61566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800" i="1" dirty="0">
                <a:solidFill>
                  <a:srgbClr val="003367"/>
                </a:solidFill>
                <a:latin typeface="Times New Roman" charset="0"/>
              </a:rPr>
              <a:t>D</a:t>
            </a:r>
            <a:r>
              <a:rPr lang="en-US" sz="1800" dirty="0">
                <a:solidFill>
                  <a:srgbClr val="003367"/>
                </a:solidFill>
                <a:latin typeface="Times New Roman" charset="0"/>
              </a:rPr>
              <a:t>=2</a:t>
            </a:r>
            <a:endParaRPr lang="en-US" sz="1600" dirty="0">
              <a:solidFill>
                <a:srgbClr val="003367"/>
              </a:solidFill>
              <a:latin typeface="Times New Roman" charset="0"/>
            </a:endParaRPr>
          </a:p>
        </p:txBody>
      </p:sp>
      <p:sp>
        <p:nvSpPr>
          <p:cNvPr id="28680" name="Text Box 9"/>
          <p:cNvSpPr txBox="1">
            <a:spLocks noChangeArrowheads="1"/>
          </p:cNvSpPr>
          <p:nvPr/>
        </p:nvSpPr>
        <p:spPr bwMode="auto">
          <a:xfrm>
            <a:off x="5051425" y="3667125"/>
            <a:ext cx="61566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800" i="1">
                <a:solidFill>
                  <a:srgbClr val="003367"/>
                </a:solidFill>
                <a:latin typeface="Times New Roman" charset="0"/>
              </a:rPr>
              <a:t>D</a:t>
            </a:r>
            <a:r>
              <a:rPr lang="en-US" sz="1800">
                <a:solidFill>
                  <a:srgbClr val="003367"/>
                </a:solidFill>
                <a:latin typeface="Times New Roman" charset="0"/>
              </a:rPr>
              <a:t>=1</a:t>
            </a:r>
            <a:endParaRPr lang="en-US" sz="1600">
              <a:solidFill>
                <a:srgbClr val="003367"/>
              </a:solidFill>
              <a:latin typeface="Times New Roman" charset="0"/>
            </a:endParaRPr>
          </a:p>
        </p:txBody>
      </p:sp>
      <p:sp>
        <p:nvSpPr>
          <p:cNvPr id="28681" name="Rectangle 10"/>
          <p:cNvSpPr>
            <a:spLocks noChangeArrowheads="1"/>
          </p:cNvSpPr>
          <p:nvPr/>
        </p:nvSpPr>
        <p:spPr bwMode="auto">
          <a:xfrm>
            <a:off x="3800475" y="4445000"/>
            <a:ext cx="479425" cy="98425"/>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8682" name="Rectangle 11"/>
          <p:cNvSpPr>
            <a:spLocks noChangeArrowheads="1"/>
          </p:cNvSpPr>
          <p:nvPr/>
        </p:nvSpPr>
        <p:spPr bwMode="auto">
          <a:xfrm>
            <a:off x="3238500" y="4445000"/>
            <a:ext cx="479425" cy="98425"/>
          </a:xfrm>
          <a:prstGeom prst="rect">
            <a:avLst/>
          </a:prstGeom>
          <a:solidFill>
            <a:schemeClr val="accent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8683" name="Rectangle 12"/>
          <p:cNvSpPr>
            <a:spLocks noChangeArrowheads="1"/>
          </p:cNvSpPr>
          <p:nvPr/>
        </p:nvSpPr>
        <p:spPr bwMode="auto">
          <a:xfrm>
            <a:off x="2676525" y="4445000"/>
            <a:ext cx="479425" cy="98425"/>
          </a:xfrm>
          <a:prstGeom prst="rect">
            <a:avLst/>
          </a:prstGeom>
          <a:solidFill>
            <a:srgbClr val="0080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8684" name="Rectangle 13"/>
          <p:cNvSpPr>
            <a:spLocks noChangeArrowheads="1"/>
          </p:cNvSpPr>
          <p:nvPr/>
        </p:nvSpPr>
        <p:spPr bwMode="auto">
          <a:xfrm>
            <a:off x="5486400" y="4445000"/>
            <a:ext cx="479425" cy="98425"/>
          </a:xfrm>
          <a:prstGeom prst="rect">
            <a:avLst/>
          </a:prstGeom>
          <a:solidFill>
            <a:srgbClr val="0080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8685" name="Rectangle 14"/>
          <p:cNvSpPr>
            <a:spLocks noChangeArrowheads="1"/>
          </p:cNvSpPr>
          <p:nvPr/>
        </p:nvSpPr>
        <p:spPr bwMode="auto">
          <a:xfrm>
            <a:off x="4362450" y="4445000"/>
            <a:ext cx="479425" cy="98425"/>
          </a:xfrm>
          <a:prstGeom prst="rect">
            <a:avLst/>
          </a:prstGeom>
          <a:solidFill>
            <a:srgbClr val="0080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8686" name="Rectangle 15"/>
          <p:cNvSpPr>
            <a:spLocks noChangeArrowheads="1"/>
          </p:cNvSpPr>
          <p:nvPr/>
        </p:nvSpPr>
        <p:spPr bwMode="auto">
          <a:xfrm>
            <a:off x="4924425" y="4445000"/>
            <a:ext cx="479425" cy="98425"/>
          </a:xfrm>
          <a:prstGeom prst="rect">
            <a:avLst/>
          </a:prstGeom>
          <a:solidFill>
            <a:schemeClr val="accent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8687" name="Rectangle 16"/>
          <p:cNvSpPr>
            <a:spLocks noChangeArrowheads="1"/>
          </p:cNvSpPr>
          <p:nvPr/>
        </p:nvSpPr>
        <p:spPr bwMode="auto">
          <a:xfrm flipH="1">
            <a:off x="3155950" y="4445000"/>
            <a:ext cx="82550" cy="98425"/>
          </a:xfrm>
          <a:prstGeom prst="rect">
            <a:avLst/>
          </a:prstGeom>
          <a:solidFill>
            <a:schemeClr val="tx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8688" name="Rectangle 17"/>
          <p:cNvSpPr>
            <a:spLocks noChangeArrowheads="1"/>
          </p:cNvSpPr>
          <p:nvPr/>
        </p:nvSpPr>
        <p:spPr bwMode="auto">
          <a:xfrm flipH="1">
            <a:off x="3717925" y="4445000"/>
            <a:ext cx="82550" cy="98425"/>
          </a:xfrm>
          <a:prstGeom prst="rect">
            <a:avLst/>
          </a:prstGeom>
          <a:solidFill>
            <a:schemeClr val="tx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8689" name="Rectangle 18"/>
          <p:cNvSpPr>
            <a:spLocks noChangeArrowheads="1"/>
          </p:cNvSpPr>
          <p:nvPr/>
        </p:nvSpPr>
        <p:spPr bwMode="auto">
          <a:xfrm flipH="1">
            <a:off x="4279900" y="4445000"/>
            <a:ext cx="82550" cy="98425"/>
          </a:xfrm>
          <a:prstGeom prst="rect">
            <a:avLst/>
          </a:prstGeom>
          <a:solidFill>
            <a:schemeClr val="tx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8690" name="Rectangle 19"/>
          <p:cNvSpPr>
            <a:spLocks noChangeArrowheads="1"/>
          </p:cNvSpPr>
          <p:nvPr/>
        </p:nvSpPr>
        <p:spPr bwMode="auto">
          <a:xfrm flipH="1">
            <a:off x="4841875" y="4445000"/>
            <a:ext cx="82550" cy="98425"/>
          </a:xfrm>
          <a:prstGeom prst="rect">
            <a:avLst/>
          </a:prstGeom>
          <a:solidFill>
            <a:schemeClr val="tx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8691" name="Rectangle 20"/>
          <p:cNvSpPr>
            <a:spLocks noChangeArrowheads="1"/>
          </p:cNvSpPr>
          <p:nvPr/>
        </p:nvSpPr>
        <p:spPr bwMode="auto">
          <a:xfrm flipH="1">
            <a:off x="5403850" y="4445000"/>
            <a:ext cx="82550" cy="98425"/>
          </a:xfrm>
          <a:prstGeom prst="rect">
            <a:avLst/>
          </a:prstGeom>
          <a:solidFill>
            <a:schemeClr val="tx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8692" name="Text Box 21"/>
          <p:cNvSpPr txBox="1">
            <a:spLocks noChangeArrowheads="1"/>
          </p:cNvSpPr>
          <p:nvPr/>
        </p:nvSpPr>
        <p:spPr bwMode="auto">
          <a:xfrm>
            <a:off x="4165600" y="4543425"/>
            <a:ext cx="53091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800" dirty="0">
                <a:solidFill>
                  <a:srgbClr val="003367"/>
                </a:solidFill>
                <a:latin typeface="Times New Roman" charset="0"/>
              </a:rPr>
              <a:t>3+ε</a:t>
            </a:r>
          </a:p>
        </p:txBody>
      </p:sp>
      <p:sp>
        <p:nvSpPr>
          <p:cNvPr id="28693" name="Text Box 22"/>
          <p:cNvSpPr txBox="1">
            <a:spLocks noChangeArrowheads="1"/>
          </p:cNvSpPr>
          <p:nvPr/>
        </p:nvSpPr>
        <p:spPr bwMode="auto">
          <a:xfrm>
            <a:off x="5248275" y="4543425"/>
            <a:ext cx="30008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800">
                <a:solidFill>
                  <a:srgbClr val="003367"/>
                </a:solidFill>
                <a:latin typeface="Times New Roman" charset="0"/>
              </a:rPr>
              <a:t>5</a:t>
            </a:r>
          </a:p>
        </p:txBody>
      </p:sp>
      <p:sp>
        <p:nvSpPr>
          <p:cNvPr id="28694" name="Text Box 23"/>
          <p:cNvSpPr txBox="1">
            <a:spLocks noChangeArrowheads="1"/>
          </p:cNvSpPr>
          <p:nvPr/>
        </p:nvSpPr>
        <p:spPr bwMode="auto">
          <a:xfrm>
            <a:off x="5857875" y="4537075"/>
            <a:ext cx="30008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800">
                <a:solidFill>
                  <a:srgbClr val="003367"/>
                </a:solidFill>
                <a:latin typeface="Times New Roman" charset="0"/>
              </a:rPr>
              <a:t>6</a:t>
            </a:r>
          </a:p>
        </p:txBody>
      </p:sp>
      <p:sp>
        <p:nvSpPr>
          <p:cNvPr id="28695" name="Rectangle 24"/>
          <p:cNvSpPr>
            <a:spLocks noChangeArrowheads="1"/>
          </p:cNvSpPr>
          <p:nvPr/>
        </p:nvSpPr>
        <p:spPr bwMode="auto">
          <a:xfrm>
            <a:off x="4191000" y="5105400"/>
            <a:ext cx="4609203" cy="11387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800" i="1" dirty="0">
                <a:solidFill>
                  <a:srgbClr val="37305A"/>
                </a:solidFill>
                <a:latin typeface="+mn-lt"/>
              </a:rPr>
              <a:t>R</a:t>
            </a:r>
            <a:r>
              <a:rPr lang="en-US" sz="1800" dirty="0">
                <a:solidFill>
                  <a:srgbClr val="37305A"/>
                </a:solidFill>
                <a:latin typeface="+mn-lt"/>
              </a:rPr>
              <a:t> = (3 + 5 + 6 + </a:t>
            </a:r>
            <a:r>
              <a:rPr lang="en-US" sz="1800" dirty="0" err="1">
                <a:solidFill>
                  <a:srgbClr val="37305A"/>
                </a:solidFill>
                <a:latin typeface="+mn-lt"/>
              </a:rPr>
              <a:t>ε</a:t>
            </a:r>
            <a:r>
              <a:rPr lang="en-US" sz="1800" dirty="0">
                <a:solidFill>
                  <a:srgbClr val="37305A"/>
                </a:solidFill>
                <a:latin typeface="+mn-lt"/>
              </a:rPr>
              <a:t>)/3 = 4.67 + </a:t>
            </a:r>
            <a:r>
              <a:rPr lang="en-US" sz="1800" dirty="0" err="1">
                <a:solidFill>
                  <a:srgbClr val="37305A"/>
                </a:solidFill>
                <a:latin typeface="+mn-lt"/>
              </a:rPr>
              <a:t>ε</a:t>
            </a:r>
            <a:endParaRPr lang="en-US" sz="1800" dirty="0">
              <a:solidFill>
                <a:srgbClr val="37305A"/>
              </a:solidFill>
              <a:latin typeface="+mn-lt"/>
            </a:endParaRPr>
          </a:p>
          <a:p>
            <a:endParaRPr lang="en-US" sz="1400" dirty="0">
              <a:solidFill>
                <a:srgbClr val="37305A"/>
              </a:solidFill>
              <a:latin typeface="+mn-lt"/>
            </a:endParaRPr>
          </a:p>
          <a:p>
            <a:r>
              <a:rPr lang="en-US" sz="1800" dirty="0">
                <a:solidFill>
                  <a:srgbClr val="37305A"/>
                </a:solidFill>
                <a:latin typeface="+mn-lt"/>
              </a:rPr>
              <a:t>In this case, </a:t>
            </a:r>
            <a:r>
              <a:rPr lang="en-US" sz="1800" i="1" dirty="0">
                <a:solidFill>
                  <a:srgbClr val="37305A"/>
                </a:solidFill>
                <a:latin typeface="+mn-lt"/>
              </a:rPr>
              <a:t>R</a:t>
            </a:r>
            <a:r>
              <a:rPr lang="en-US" sz="1800" dirty="0">
                <a:solidFill>
                  <a:srgbClr val="37305A"/>
                </a:solidFill>
                <a:latin typeface="+mn-lt"/>
              </a:rPr>
              <a:t> is unchanged by </a:t>
            </a:r>
            <a:r>
              <a:rPr lang="en-US" sz="1800" dirty="0" err="1">
                <a:solidFill>
                  <a:srgbClr val="37305A"/>
                </a:solidFill>
                <a:latin typeface="+mn-lt"/>
              </a:rPr>
              <a:t>timeslicing</a:t>
            </a:r>
            <a:r>
              <a:rPr lang="en-US" sz="1800" dirty="0">
                <a:solidFill>
                  <a:srgbClr val="37305A"/>
                </a:solidFill>
                <a:latin typeface="+mn-lt"/>
              </a:rPr>
              <a:t>.</a:t>
            </a:r>
          </a:p>
          <a:p>
            <a:r>
              <a:rPr lang="en-US" sz="1800" dirty="0">
                <a:solidFill>
                  <a:srgbClr val="37305A"/>
                </a:solidFill>
                <a:latin typeface="+mn-lt"/>
              </a:rPr>
              <a:t>Is this always true?</a:t>
            </a:r>
          </a:p>
        </p:txBody>
      </p:sp>
      <p:sp>
        <p:nvSpPr>
          <p:cNvPr id="28696" name="AutoShape 25"/>
          <p:cNvSpPr>
            <a:spLocks/>
          </p:cNvSpPr>
          <p:nvPr/>
        </p:nvSpPr>
        <p:spPr bwMode="auto">
          <a:xfrm>
            <a:off x="762000" y="4812268"/>
            <a:ext cx="638276" cy="369332"/>
          </a:xfrm>
          <a:prstGeom prst="borderCallout2">
            <a:avLst>
              <a:gd name="adj1" fmla="val 36000"/>
              <a:gd name="adj2" fmla="val 106454"/>
              <a:gd name="adj3" fmla="val 36000"/>
              <a:gd name="adj4" fmla="val 122847"/>
              <a:gd name="adj5" fmla="val -71500"/>
              <a:gd name="adj6" fmla="val 330668"/>
            </a:avLst>
          </a:prstGeom>
          <a:solidFill>
            <a:srgbClr val="FFFFFF"/>
          </a:solidFill>
          <a:ln w="12700">
            <a:solidFill>
              <a:srgbClr val="333399"/>
            </a:solidFill>
            <a:miter lim="800000"/>
            <a:headEnd type="none" w="sm" len="sm"/>
            <a:tailEnd type="none" w="sm" len="sm"/>
          </a:ln>
        </p:spPr>
        <p:txBody>
          <a:bodyPr wrap="none">
            <a:spAutoFit/>
          </a:bodyPr>
          <a:lstStyle/>
          <a:p>
            <a:r>
              <a:rPr lang="en-US" sz="1800" i="1" dirty="0">
                <a:solidFill>
                  <a:srgbClr val="37305A"/>
                </a:solidFill>
                <a:latin typeface="+mn-lt"/>
              </a:rPr>
              <a:t>Q</a:t>
            </a:r>
            <a:r>
              <a:rPr lang="en-US" sz="1800" dirty="0">
                <a:solidFill>
                  <a:srgbClr val="37305A"/>
                </a:solidFill>
                <a:latin typeface="+mn-lt"/>
              </a:rPr>
              <a:t>=1</a:t>
            </a:r>
            <a:endParaRPr lang="en-US" sz="3200" dirty="0">
              <a:solidFill>
                <a:srgbClr val="37305A"/>
              </a:solidFill>
              <a:latin typeface="+mn-lt"/>
            </a:endParaRPr>
          </a:p>
        </p:txBody>
      </p:sp>
      <p:sp>
        <p:nvSpPr>
          <p:cNvPr id="28697" name="AutoShape 26"/>
          <p:cNvSpPr>
            <a:spLocks/>
          </p:cNvSpPr>
          <p:nvPr/>
        </p:nvSpPr>
        <p:spPr bwMode="auto">
          <a:xfrm>
            <a:off x="1066800" y="5486400"/>
            <a:ext cx="1740045" cy="646331"/>
          </a:xfrm>
          <a:prstGeom prst="borderCallout2">
            <a:avLst>
              <a:gd name="adj1" fmla="val 21556"/>
              <a:gd name="adj2" fmla="val 106657"/>
              <a:gd name="adj3" fmla="val 21556"/>
              <a:gd name="adj4" fmla="val 131069"/>
              <a:gd name="adj5" fmla="val -147606"/>
              <a:gd name="adj6" fmla="val 156449"/>
            </a:avLst>
          </a:prstGeom>
          <a:solidFill>
            <a:srgbClr val="FFFFFF"/>
          </a:solidFill>
          <a:ln w="12700">
            <a:solidFill>
              <a:srgbClr val="333399"/>
            </a:solidFill>
            <a:miter lim="800000"/>
            <a:headEnd type="none" w="sm" len="sm"/>
            <a:tailEnd type="none" w="sm" len="sm"/>
          </a:ln>
        </p:spPr>
        <p:txBody>
          <a:bodyPr wrap="none">
            <a:spAutoFit/>
          </a:bodyPr>
          <a:lstStyle/>
          <a:p>
            <a:r>
              <a:rPr lang="en-US" sz="1800" dirty="0">
                <a:solidFill>
                  <a:srgbClr val="37305A"/>
                </a:solidFill>
                <a:latin typeface="+mn-lt"/>
              </a:rPr>
              <a:t>Context switch</a:t>
            </a:r>
          </a:p>
          <a:p>
            <a:r>
              <a:rPr lang="en-US" sz="1800" dirty="0">
                <a:solidFill>
                  <a:srgbClr val="37305A"/>
                </a:solidFill>
                <a:latin typeface="+mn-lt"/>
              </a:rPr>
              <a:t>time = </a:t>
            </a:r>
            <a:r>
              <a:rPr lang="en-US" sz="1800" dirty="0" err="1">
                <a:solidFill>
                  <a:srgbClr val="37305A"/>
                </a:solidFill>
                <a:latin typeface="+mn-lt"/>
              </a:rPr>
              <a:t>ε</a:t>
            </a:r>
            <a:endParaRPr lang="en-US" sz="1800" dirty="0">
              <a:solidFill>
                <a:srgbClr val="37305A"/>
              </a:solidFill>
              <a:latin typeface="+mn-lt"/>
            </a:endParaRPr>
          </a:p>
        </p:txBody>
      </p:sp>
      <p:sp>
        <p:nvSpPr>
          <p:cNvPr id="28698" name="Text Box 27"/>
          <p:cNvSpPr txBox="1">
            <a:spLocks noChangeArrowheads="1"/>
          </p:cNvSpPr>
          <p:nvPr/>
        </p:nvSpPr>
        <p:spPr bwMode="auto">
          <a:xfrm>
            <a:off x="1219200" y="3803650"/>
            <a:ext cx="133443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800" dirty="0">
                <a:solidFill>
                  <a:srgbClr val="003367"/>
                </a:solidFill>
                <a:latin typeface="+mn-lt"/>
              </a:rPr>
              <a:t>FCFS-RTC</a:t>
            </a:r>
          </a:p>
        </p:txBody>
      </p:sp>
      <p:sp>
        <p:nvSpPr>
          <p:cNvPr id="28699" name="Text Box 28"/>
          <p:cNvSpPr txBox="1">
            <a:spLocks noChangeArrowheads="1"/>
          </p:cNvSpPr>
          <p:nvPr/>
        </p:nvSpPr>
        <p:spPr bwMode="auto">
          <a:xfrm>
            <a:off x="1219200" y="4206875"/>
            <a:ext cx="135246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800">
                <a:solidFill>
                  <a:srgbClr val="003367"/>
                </a:solidFill>
                <a:latin typeface="+mn-lt"/>
              </a:rPr>
              <a:t>round robin</a:t>
            </a:r>
          </a:p>
        </p:txBody>
      </p:sp>
    </p:spTree>
    <p:extLst>
      <p:ext uri="{BB962C8B-B14F-4D97-AF65-F5344CB8AC3E}">
        <p14:creationId xmlns:p14="http://schemas.microsoft.com/office/powerpoint/2010/main" val="187949202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a:latin typeface="Arial" charset="0"/>
                <a:ea typeface="ＭＳ Ｐゴシック" charset="0"/>
              </a:rPr>
              <a:t>Evaluating Round Robin</a:t>
            </a:r>
          </a:p>
        </p:txBody>
      </p:sp>
      <p:sp>
        <p:nvSpPr>
          <p:cNvPr id="29698" name="Rectangle 3"/>
          <p:cNvSpPr>
            <a:spLocks noGrp="1" noChangeArrowheads="1"/>
          </p:cNvSpPr>
          <p:nvPr>
            <p:ph idx="1"/>
          </p:nvPr>
        </p:nvSpPr>
        <p:spPr>
          <a:xfrm>
            <a:off x="241300" y="3130550"/>
            <a:ext cx="8064500" cy="3117850"/>
          </a:xfrm>
        </p:spPr>
        <p:txBody>
          <a:bodyPr/>
          <a:lstStyle/>
          <a:p>
            <a:pPr marL="457200" lvl="1" indent="0">
              <a:buNone/>
            </a:pPr>
            <a:r>
              <a:rPr lang="en-US" b="1" dirty="0">
                <a:latin typeface="Arial" charset="0"/>
                <a:ea typeface="ＭＳ Ｐゴシック" charset="0"/>
              </a:rPr>
              <a:t>Response time</a:t>
            </a:r>
            <a:r>
              <a:rPr lang="en-US" dirty="0">
                <a:latin typeface="Arial" charset="0"/>
                <a:ea typeface="ＭＳ Ｐゴシック" charset="0"/>
              </a:rPr>
              <a:t>.  RR reduces response time for short jobs.</a:t>
            </a:r>
          </a:p>
          <a:p>
            <a:pPr marL="857250" lvl="2" indent="0">
              <a:buNone/>
            </a:pPr>
            <a:r>
              <a:rPr lang="en-US" dirty="0">
                <a:latin typeface="Arial" charset="0"/>
                <a:ea typeface="ＭＳ Ｐゴシック" charset="0"/>
              </a:rPr>
              <a:t>For a given load, wait time is proportional to the job</a:t>
            </a:r>
            <a:r>
              <a:rPr lang="ja-JP" altLang="en-US" dirty="0">
                <a:latin typeface="Arial" charset="0"/>
                <a:ea typeface="ＭＳ Ｐゴシック" charset="0"/>
              </a:rPr>
              <a:t>’</a:t>
            </a:r>
            <a:r>
              <a:rPr lang="en-US" altLang="ja-JP" dirty="0">
                <a:latin typeface="Arial" charset="0"/>
                <a:ea typeface="ＭＳ Ｐゴシック" charset="0"/>
              </a:rPr>
              <a:t>s total service demand </a:t>
            </a:r>
            <a:r>
              <a:rPr lang="en-US" altLang="ja-JP" i="1" dirty="0">
                <a:latin typeface="Arial" charset="0"/>
                <a:ea typeface="ＭＳ Ｐゴシック" charset="0"/>
              </a:rPr>
              <a:t>D</a:t>
            </a:r>
            <a:r>
              <a:rPr lang="en-US" altLang="ja-JP" dirty="0">
                <a:latin typeface="Arial" charset="0"/>
                <a:ea typeface="ＭＳ Ｐゴシック" charset="0"/>
              </a:rPr>
              <a:t>.</a:t>
            </a:r>
          </a:p>
          <a:p>
            <a:pPr marL="457200" lvl="1" indent="0">
              <a:buNone/>
            </a:pPr>
            <a:r>
              <a:rPr lang="en-US" b="1" dirty="0">
                <a:latin typeface="Arial" charset="0"/>
                <a:ea typeface="ＭＳ Ｐゴシック" charset="0"/>
              </a:rPr>
              <a:t>Fairness</a:t>
            </a:r>
            <a:r>
              <a:rPr lang="en-US" dirty="0">
                <a:latin typeface="Arial" charset="0"/>
                <a:ea typeface="ＭＳ Ｐゴシック" charset="0"/>
              </a:rPr>
              <a:t>.  RR reduces variance in wait times.</a:t>
            </a:r>
          </a:p>
          <a:p>
            <a:pPr marL="857250" lvl="2" indent="0">
              <a:buNone/>
            </a:pPr>
            <a:r>
              <a:rPr lang="en-US" i="1" dirty="0">
                <a:latin typeface="Arial" charset="0"/>
                <a:ea typeface="ＭＳ Ｐゴシック" charset="0"/>
              </a:rPr>
              <a:t>But</a:t>
            </a:r>
            <a:r>
              <a:rPr lang="en-US" dirty="0">
                <a:latin typeface="Arial" charset="0"/>
                <a:ea typeface="ＭＳ Ｐゴシック" charset="0"/>
              </a:rPr>
              <a:t>: RR forces jobs to wait for other jobs that arrived later.</a:t>
            </a:r>
          </a:p>
          <a:p>
            <a:pPr marL="457200" lvl="1" indent="0">
              <a:buNone/>
            </a:pPr>
            <a:r>
              <a:rPr lang="en-US" b="1" dirty="0">
                <a:latin typeface="Arial" charset="0"/>
                <a:ea typeface="ＭＳ Ｐゴシック" charset="0"/>
              </a:rPr>
              <a:t>Throughput</a:t>
            </a:r>
            <a:r>
              <a:rPr lang="en-US" dirty="0">
                <a:latin typeface="Arial" charset="0"/>
                <a:ea typeface="ＭＳ Ｐゴシック" charset="0"/>
              </a:rPr>
              <a:t>.  RR imposes extra context switch </a:t>
            </a:r>
            <a:r>
              <a:rPr lang="en-US" b="1" dirty="0">
                <a:solidFill>
                  <a:srgbClr val="651222"/>
                </a:solidFill>
                <a:latin typeface="Arial" charset="0"/>
                <a:ea typeface="ＭＳ Ｐゴシック" charset="0"/>
              </a:rPr>
              <a:t>overhead</a:t>
            </a:r>
            <a:r>
              <a:rPr lang="en-US" dirty="0">
                <a:latin typeface="Arial" charset="0"/>
                <a:ea typeface="ＭＳ Ｐゴシック" charset="0"/>
              </a:rPr>
              <a:t>.</a:t>
            </a:r>
          </a:p>
          <a:p>
            <a:pPr marL="857250" lvl="2" indent="0">
              <a:buNone/>
            </a:pPr>
            <a:r>
              <a:rPr lang="en-US" dirty="0">
                <a:latin typeface="Arial" charset="0"/>
                <a:ea typeface="ＭＳ Ｐゴシック" charset="0"/>
              </a:rPr>
              <a:t>Degrades to FCFS-RTC with large </a:t>
            </a:r>
            <a:r>
              <a:rPr lang="en-US" i="1" dirty="0">
                <a:latin typeface="Arial" charset="0"/>
                <a:ea typeface="ＭＳ Ｐゴシック" charset="0"/>
              </a:rPr>
              <a:t>Q</a:t>
            </a:r>
            <a:r>
              <a:rPr lang="en-US" dirty="0">
                <a:latin typeface="Arial" charset="0"/>
                <a:ea typeface="ＭＳ Ｐゴシック" charset="0"/>
              </a:rPr>
              <a:t>.</a:t>
            </a:r>
          </a:p>
          <a:p>
            <a:pPr marL="1085850" lvl="2">
              <a:buFontTx/>
              <a:buNone/>
            </a:pPr>
            <a:endParaRPr lang="en-US" dirty="0">
              <a:latin typeface="Arial" charset="0"/>
              <a:ea typeface="ＭＳ Ｐゴシック" charset="0"/>
            </a:endParaRPr>
          </a:p>
          <a:p>
            <a:pPr lvl="1"/>
            <a:endParaRPr lang="en-US" dirty="0">
              <a:latin typeface="Arial" charset="0"/>
              <a:ea typeface="ＭＳ Ｐゴシック" charset="0"/>
            </a:endParaRPr>
          </a:p>
          <a:p>
            <a:pPr>
              <a:buFontTx/>
              <a:buNone/>
            </a:pPr>
            <a:endParaRPr lang="en-US" dirty="0">
              <a:latin typeface="Arial" charset="0"/>
              <a:ea typeface="ＭＳ Ｐゴシック" charset="0"/>
            </a:endParaRPr>
          </a:p>
        </p:txBody>
      </p:sp>
      <p:sp>
        <p:nvSpPr>
          <p:cNvPr id="29699" name="Rectangle 4"/>
          <p:cNvSpPr>
            <a:spLocks noChangeArrowheads="1"/>
          </p:cNvSpPr>
          <p:nvPr/>
        </p:nvSpPr>
        <p:spPr bwMode="auto">
          <a:xfrm>
            <a:off x="2381250" y="1939865"/>
            <a:ext cx="2330450" cy="98425"/>
          </a:xfrm>
          <a:prstGeom prst="rect">
            <a:avLst/>
          </a:prstGeom>
          <a:solidFill>
            <a:srgbClr val="0080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9700" name="Rectangle 5"/>
          <p:cNvSpPr>
            <a:spLocks noChangeArrowheads="1"/>
          </p:cNvSpPr>
          <p:nvPr/>
        </p:nvSpPr>
        <p:spPr bwMode="auto">
          <a:xfrm>
            <a:off x="4711700" y="1939865"/>
            <a:ext cx="479425" cy="98425"/>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9701" name="Rectangle 6"/>
          <p:cNvSpPr>
            <a:spLocks noChangeArrowheads="1"/>
          </p:cNvSpPr>
          <p:nvPr/>
        </p:nvSpPr>
        <p:spPr bwMode="auto">
          <a:xfrm>
            <a:off x="2943225" y="2343090"/>
            <a:ext cx="479425" cy="98425"/>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9702" name="Rectangle 7"/>
          <p:cNvSpPr>
            <a:spLocks noChangeArrowheads="1"/>
          </p:cNvSpPr>
          <p:nvPr/>
        </p:nvSpPr>
        <p:spPr bwMode="auto">
          <a:xfrm>
            <a:off x="2381250" y="2343090"/>
            <a:ext cx="479425" cy="98425"/>
          </a:xfrm>
          <a:prstGeom prst="rect">
            <a:avLst/>
          </a:prstGeom>
          <a:solidFill>
            <a:srgbClr val="0080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9703" name="Rectangle 8"/>
          <p:cNvSpPr>
            <a:spLocks noChangeArrowheads="1"/>
          </p:cNvSpPr>
          <p:nvPr/>
        </p:nvSpPr>
        <p:spPr bwMode="auto">
          <a:xfrm>
            <a:off x="3505200" y="2343090"/>
            <a:ext cx="1914525" cy="98425"/>
          </a:xfrm>
          <a:prstGeom prst="rect">
            <a:avLst/>
          </a:prstGeom>
          <a:solidFill>
            <a:srgbClr val="0080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9704" name="Rectangle 9"/>
          <p:cNvSpPr>
            <a:spLocks noChangeArrowheads="1"/>
          </p:cNvSpPr>
          <p:nvPr/>
        </p:nvSpPr>
        <p:spPr bwMode="auto">
          <a:xfrm flipH="1">
            <a:off x="2860675" y="2343090"/>
            <a:ext cx="82550" cy="98425"/>
          </a:xfrm>
          <a:prstGeom prst="rect">
            <a:avLst/>
          </a:prstGeom>
          <a:solidFill>
            <a:schemeClr val="tx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9705" name="Rectangle 10"/>
          <p:cNvSpPr>
            <a:spLocks noChangeArrowheads="1"/>
          </p:cNvSpPr>
          <p:nvPr/>
        </p:nvSpPr>
        <p:spPr bwMode="auto">
          <a:xfrm flipH="1">
            <a:off x="3422650" y="2343090"/>
            <a:ext cx="82550" cy="98425"/>
          </a:xfrm>
          <a:prstGeom prst="rect">
            <a:avLst/>
          </a:prstGeom>
          <a:solidFill>
            <a:schemeClr val="tx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29706" name="Text Box 11"/>
          <p:cNvSpPr txBox="1">
            <a:spLocks noChangeArrowheads="1"/>
          </p:cNvSpPr>
          <p:nvPr/>
        </p:nvSpPr>
        <p:spPr bwMode="auto">
          <a:xfrm>
            <a:off x="2892425" y="1635065"/>
            <a:ext cx="64125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800" i="1" dirty="0">
                <a:solidFill>
                  <a:srgbClr val="003367"/>
                </a:solidFill>
                <a:latin typeface="Times New Roman" charset="0"/>
              </a:rPr>
              <a:t>D=5</a:t>
            </a:r>
            <a:endParaRPr lang="en-US" sz="1600" dirty="0">
              <a:solidFill>
                <a:srgbClr val="003367"/>
              </a:solidFill>
              <a:latin typeface="Times New Roman" charset="0"/>
            </a:endParaRPr>
          </a:p>
        </p:txBody>
      </p:sp>
      <p:sp>
        <p:nvSpPr>
          <p:cNvPr id="29707" name="Text Box 12"/>
          <p:cNvSpPr txBox="1">
            <a:spLocks noChangeArrowheads="1"/>
          </p:cNvSpPr>
          <p:nvPr/>
        </p:nvSpPr>
        <p:spPr bwMode="auto">
          <a:xfrm>
            <a:off x="4735513" y="1635065"/>
            <a:ext cx="64125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800" i="1">
                <a:solidFill>
                  <a:srgbClr val="003367"/>
                </a:solidFill>
                <a:latin typeface="Times New Roman" charset="0"/>
              </a:rPr>
              <a:t>D=1</a:t>
            </a:r>
            <a:endParaRPr lang="en-US" sz="1600">
              <a:solidFill>
                <a:srgbClr val="003367"/>
              </a:solidFill>
              <a:latin typeface="Times New Roman" charset="0"/>
            </a:endParaRPr>
          </a:p>
        </p:txBody>
      </p:sp>
      <p:sp>
        <p:nvSpPr>
          <p:cNvPr id="29708" name="Text Box 13"/>
          <p:cNvSpPr txBox="1">
            <a:spLocks noChangeArrowheads="1"/>
          </p:cNvSpPr>
          <p:nvPr/>
        </p:nvSpPr>
        <p:spPr bwMode="auto">
          <a:xfrm>
            <a:off x="5497513" y="1860490"/>
            <a:ext cx="1997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2000" i="1">
                <a:solidFill>
                  <a:srgbClr val="003367"/>
                </a:solidFill>
                <a:latin typeface="Times New Roman" charset="0"/>
              </a:rPr>
              <a:t>R</a:t>
            </a:r>
            <a:r>
              <a:rPr lang="en-US" sz="2000">
                <a:solidFill>
                  <a:srgbClr val="003367"/>
                </a:solidFill>
                <a:latin typeface="Times New Roman" charset="0"/>
              </a:rPr>
              <a:t> = (5+6)/2 = 5.5</a:t>
            </a:r>
          </a:p>
        </p:txBody>
      </p:sp>
      <p:sp>
        <p:nvSpPr>
          <p:cNvPr id="29709" name="Text Box 14"/>
          <p:cNvSpPr txBox="1">
            <a:spLocks noChangeArrowheads="1"/>
          </p:cNvSpPr>
          <p:nvPr/>
        </p:nvSpPr>
        <p:spPr bwMode="auto">
          <a:xfrm>
            <a:off x="5497513" y="2343090"/>
            <a:ext cx="256667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2000" i="1" dirty="0">
                <a:solidFill>
                  <a:srgbClr val="003367"/>
                </a:solidFill>
                <a:latin typeface="Times New Roman" charset="0"/>
              </a:rPr>
              <a:t>R</a:t>
            </a:r>
            <a:r>
              <a:rPr lang="en-US" sz="2000" dirty="0">
                <a:solidFill>
                  <a:srgbClr val="003367"/>
                </a:solidFill>
                <a:latin typeface="Times New Roman" charset="0"/>
              </a:rPr>
              <a:t> = (2+6 + </a:t>
            </a:r>
            <a:r>
              <a:rPr lang="en-US" sz="2000" dirty="0" err="1">
                <a:solidFill>
                  <a:srgbClr val="003367"/>
                </a:solidFill>
                <a:latin typeface="Times New Roman" charset="0"/>
              </a:rPr>
              <a:t>ε</a:t>
            </a:r>
            <a:r>
              <a:rPr lang="en-US" sz="2000" dirty="0">
                <a:solidFill>
                  <a:srgbClr val="003367"/>
                </a:solidFill>
                <a:latin typeface="Times New Roman" charset="0"/>
              </a:rPr>
              <a:t>)/2 = 4 + </a:t>
            </a:r>
            <a:r>
              <a:rPr lang="en-US" sz="2000" dirty="0" err="1">
                <a:solidFill>
                  <a:srgbClr val="003367"/>
                </a:solidFill>
                <a:latin typeface="Times New Roman" charset="0"/>
              </a:rPr>
              <a:t>ε</a:t>
            </a:r>
            <a:endParaRPr lang="en-US" sz="2000" dirty="0">
              <a:solidFill>
                <a:srgbClr val="003367"/>
              </a:solidFill>
              <a:latin typeface="Times New Roman" charset="0"/>
            </a:endParaRPr>
          </a:p>
        </p:txBody>
      </p:sp>
    </p:spTree>
    <p:extLst>
      <p:ext uri="{BB962C8B-B14F-4D97-AF65-F5344CB8AC3E}">
        <p14:creationId xmlns:p14="http://schemas.microsoft.com/office/powerpoint/2010/main" val="217819329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Overhead and </a:t>
            </a:r>
            <a:r>
              <a:rPr lang="en-US" dirty="0" err="1"/>
              <a:t>goodput</a:t>
            </a:r>
            <a:endParaRPr lang="en-US" dirty="0"/>
          </a:p>
        </p:txBody>
      </p:sp>
      <p:pic>
        <p:nvPicPr>
          <p:cNvPr id="6" name="Picture 5"/>
          <p:cNvPicPr>
            <a:picLocks noChangeAspect="1"/>
          </p:cNvPicPr>
          <p:nvPr/>
        </p:nvPicPr>
        <p:blipFill>
          <a:blip r:embed="rId2"/>
          <a:stretch>
            <a:fillRect/>
          </a:stretch>
        </p:blipFill>
        <p:spPr>
          <a:xfrm>
            <a:off x="3505200" y="3733800"/>
            <a:ext cx="4597400" cy="2768600"/>
          </a:xfrm>
          <a:prstGeom prst="rect">
            <a:avLst/>
          </a:prstGeom>
        </p:spPr>
      </p:pic>
      <p:sp>
        <p:nvSpPr>
          <p:cNvPr id="7" name="Rectangle 10"/>
          <p:cNvSpPr>
            <a:spLocks noChangeArrowheads="1"/>
          </p:cNvSpPr>
          <p:nvPr/>
        </p:nvSpPr>
        <p:spPr bwMode="auto">
          <a:xfrm>
            <a:off x="5607050" y="5334000"/>
            <a:ext cx="479425" cy="98425"/>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8" name="Rectangle 11"/>
          <p:cNvSpPr>
            <a:spLocks noChangeArrowheads="1"/>
          </p:cNvSpPr>
          <p:nvPr/>
        </p:nvSpPr>
        <p:spPr bwMode="auto">
          <a:xfrm>
            <a:off x="5045075" y="5334000"/>
            <a:ext cx="479425" cy="98425"/>
          </a:xfrm>
          <a:prstGeom prst="rect">
            <a:avLst/>
          </a:prstGeom>
          <a:solidFill>
            <a:schemeClr val="accent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9" name="Rectangle 12"/>
          <p:cNvSpPr>
            <a:spLocks noChangeArrowheads="1"/>
          </p:cNvSpPr>
          <p:nvPr/>
        </p:nvSpPr>
        <p:spPr bwMode="auto">
          <a:xfrm>
            <a:off x="4483100" y="5334000"/>
            <a:ext cx="479425" cy="98425"/>
          </a:xfrm>
          <a:prstGeom prst="rect">
            <a:avLst/>
          </a:prstGeom>
          <a:solidFill>
            <a:srgbClr val="0080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10" name="Rectangle 13"/>
          <p:cNvSpPr>
            <a:spLocks noChangeArrowheads="1"/>
          </p:cNvSpPr>
          <p:nvPr/>
        </p:nvSpPr>
        <p:spPr bwMode="auto">
          <a:xfrm>
            <a:off x="7292975" y="5334000"/>
            <a:ext cx="479425" cy="98425"/>
          </a:xfrm>
          <a:prstGeom prst="rect">
            <a:avLst/>
          </a:prstGeom>
          <a:solidFill>
            <a:srgbClr val="0080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11" name="Rectangle 14"/>
          <p:cNvSpPr>
            <a:spLocks noChangeArrowheads="1"/>
          </p:cNvSpPr>
          <p:nvPr/>
        </p:nvSpPr>
        <p:spPr bwMode="auto">
          <a:xfrm>
            <a:off x="6169025" y="5334000"/>
            <a:ext cx="479425" cy="98425"/>
          </a:xfrm>
          <a:prstGeom prst="rect">
            <a:avLst/>
          </a:prstGeom>
          <a:solidFill>
            <a:srgbClr val="0080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12" name="Rectangle 15"/>
          <p:cNvSpPr>
            <a:spLocks noChangeArrowheads="1"/>
          </p:cNvSpPr>
          <p:nvPr/>
        </p:nvSpPr>
        <p:spPr bwMode="auto">
          <a:xfrm>
            <a:off x="6731000" y="5334000"/>
            <a:ext cx="479425" cy="98425"/>
          </a:xfrm>
          <a:prstGeom prst="rect">
            <a:avLst/>
          </a:prstGeom>
          <a:solidFill>
            <a:schemeClr val="accent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13" name="Rectangle 16"/>
          <p:cNvSpPr>
            <a:spLocks noChangeArrowheads="1"/>
          </p:cNvSpPr>
          <p:nvPr/>
        </p:nvSpPr>
        <p:spPr bwMode="auto">
          <a:xfrm flipH="1">
            <a:off x="4962525" y="5334000"/>
            <a:ext cx="82550" cy="98425"/>
          </a:xfrm>
          <a:prstGeom prst="rect">
            <a:avLst/>
          </a:prstGeom>
          <a:solidFill>
            <a:schemeClr val="tx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14" name="Rectangle 17"/>
          <p:cNvSpPr>
            <a:spLocks noChangeArrowheads="1"/>
          </p:cNvSpPr>
          <p:nvPr/>
        </p:nvSpPr>
        <p:spPr bwMode="auto">
          <a:xfrm flipH="1">
            <a:off x="5524500" y="5334000"/>
            <a:ext cx="82550" cy="98425"/>
          </a:xfrm>
          <a:prstGeom prst="rect">
            <a:avLst/>
          </a:prstGeom>
          <a:solidFill>
            <a:schemeClr val="tx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15" name="Rectangle 18"/>
          <p:cNvSpPr>
            <a:spLocks noChangeArrowheads="1"/>
          </p:cNvSpPr>
          <p:nvPr/>
        </p:nvSpPr>
        <p:spPr bwMode="auto">
          <a:xfrm flipH="1">
            <a:off x="6086475" y="5334000"/>
            <a:ext cx="82550" cy="98425"/>
          </a:xfrm>
          <a:prstGeom prst="rect">
            <a:avLst/>
          </a:prstGeom>
          <a:solidFill>
            <a:schemeClr val="tx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16" name="Rectangle 19"/>
          <p:cNvSpPr>
            <a:spLocks noChangeArrowheads="1"/>
          </p:cNvSpPr>
          <p:nvPr/>
        </p:nvSpPr>
        <p:spPr bwMode="auto">
          <a:xfrm flipH="1">
            <a:off x="6648450" y="5334000"/>
            <a:ext cx="82550" cy="98425"/>
          </a:xfrm>
          <a:prstGeom prst="rect">
            <a:avLst/>
          </a:prstGeom>
          <a:solidFill>
            <a:schemeClr val="tx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17" name="Rectangle 20"/>
          <p:cNvSpPr>
            <a:spLocks noChangeArrowheads="1"/>
          </p:cNvSpPr>
          <p:nvPr/>
        </p:nvSpPr>
        <p:spPr bwMode="auto">
          <a:xfrm flipH="1">
            <a:off x="7210425" y="5334000"/>
            <a:ext cx="82550" cy="98425"/>
          </a:xfrm>
          <a:prstGeom prst="rect">
            <a:avLst/>
          </a:prstGeom>
          <a:solidFill>
            <a:schemeClr val="tx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18" name="Rectangle 58"/>
          <p:cNvSpPr>
            <a:spLocks noChangeArrowheads="1"/>
          </p:cNvSpPr>
          <p:nvPr/>
        </p:nvSpPr>
        <p:spPr bwMode="auto">
          <a:xfrm>
            <a:off x="4953000" y="6229290"/>
            <a:ext cx="1676400" cy="400110"/>
          </a:xfrm>
          <a:prstGeom prst="rect">
            <a:avLst/>
          </a:prstGeom>
          <a:solidFill>
            <a:srgbClr val="FFFFFF"/>
          </a:solidFill>
          <a:ln>
            <a:noFill/>
          </a:ln>
        </p:spPr>
        <p:txBody>
          <a:bodyPr wrap="square" anchor="ctr">
            <a:spAutoFit/>
          </a:bodyPr>
          <a:lstStyle/>
          <a:p>
            <a:pPr algn="ctr" defTabSz="914400"/>
            <a:r>
              <a:rPr lang="en-US" sz="2000" b="1" dirty="0">
                <a:solidFill>
                  <a:srgbClr val="000000"/>
                </a:solidFill>
                <a:cs typeface="Arial" charset="0"/>
              </a:rPr>
              <a:t>Quantum Q</a:t>
            </a:r>
            <a:endParaRPr lang="en-US" b="1" dirty="0">
              <a:solidFill>
                <a:srgbClr val="000000"/>
              </a:solidFill>
              <a:cs typeface="Arial" charset="0"/>
            </a:endParaRPr>
          </a:p>
        </p:txBody>
      </p:sp>
      <p:sp>
        <p:nvSpPr>
          <p:cNvPr id="19" name="Rectangle 58"/>
          <p:cNvSpPr>
            <a:spLocks noChangeArrowheads="1"/>
          </p:cNvSpPr>
          <p:nvPr/>
        </p:nvSpPr>
        <p:spPr bwMode="auto">
          <a:xfrm>
            <a:off x="304800" y="4162962"/>
            <a:ext cx="3124200" cy="1631216"/>
          </a:xfrm>
          <a:prstGeom prst="rect">
            <a:avLst/>
          </a:prstGeom>
          <a:noFill/>
          <a:ln>
            <a:noFill/>
          </a:ln>
        </p:spPr>
        <p:txBody>
          <a:bodyPr wrap="square" anchor="ctr">
            <a:spAutoFit/>
          </a:bodyPr>
          <a:lstStyle/>
          <a:p>
            <a:pPr algn="ctr" defTabSz="914400"/>
            <a:r>
              <a:rPr lang="en-US" sz="2000" b="1" dirty="0">
                <a:solidFill>
                  <a:srgbClr val="651222"/>
                </a:solidFill>
                <a:cs typeface="Arial" charset="0"/>
              </a:rPr>
              <a:t>Efficiency</a:t>
            </a:r>
          </a:p>
          <a:p>
            <a:pPr algn="ctr" defTabSz="914400"/>
            <a:r>
              <a:rPr lang="en-US" sz="2000" b="1" dirty="0">
                <a:solidFill>
                  <a:srgbClr val="000000"/>
                </a:solidFill>
                <a:cs typeface="Arial" charset="0"/>
              </a:rPr>
              <a:t>or </a:t>
            </a:r>
            <a:r>
              <a:rPr lang="en-US" sz="2000" b="1" dirty="0" err="1">
                <a:solidFill>
                  <a:srgbClr val="651222"/>
                </a:solidFill>
                <a:cs typeface="Arial" charset="0"/>
              </a:rPr>
              <a:t>goodput</a:t>
            </a:r>
            <a:endParaRPr lang="en-US" sz="2000" b="1" dirty="0">
              <a:solidFill>
                <a:srgbClr val="651222"/>
              </a:solidFill>
              <a:cs typeface="Arial" charset="0"/>
            </a:endParaRPr>
          </a:p>
          <a:p>
            <a:pPr algn="ctr" defTabSz="914400"/>
            <a:r>
              <a:rPr lang="en-US" sz="2000" dirty="0">
                <a:solidFill>
                  <a:srgbClr val="000000"/>
                </a:solidFill>
                <a:cs typeface="Arial" charset="0"/>
              </a:rPr>
              <a:t>What percentage of the time is the busy resource doing useful work?</a:t>
            </a:r>
            <a:endParaRPr lang="en-US" dirty="0">
              <a:solidFill>
                <a:srgbClr val="000000"/>
              </a:solidFill>
              <a:cs typeface="Arial" charset="0"/>
            </a:endParaRPr>
          </a:p>
        </p:txBody>
      </p:sp>
      <p:sp>
        <p:nvSpPr>
          <p:cNvPr id="21" name="Rectangle 20"/>
          <p:cNvSpPr/>
          <p:nvPr/>
        </p:nvSpPr>
        <p:spPr>
          <a:xfrm>
            <a:off x="5265978" y="3272135"/>
            <a:ext cx="1287222" cy="461665"/>
          </a:xfrm>
          <a:prstGeom prst="rect">
            <a:avLst/>
          </a:prstGeom>
        </p:spPr>
        <p:txBody>
          <a:bodyPr wrap="none">
            <a:spAutoFit/>
          </a:bodyPr>
          <a:lstStyle/>
          <a:p>
            <a:r>
              <a:rPr lang="en-US" b="1" i="1" dirty="0"/>
              <a:t>Q</a:t>
            </a:r>
            <a:r>
              <a:rPr lang="en-US" b="1" dirty="0"/>
              <a:t>/(</a:t>
            </a:r>
            <a:r>
              <a:rPr lang="en-US" b="1" i="1" dirty="0" err="1"/>
              <a:t>Q</a:t>
            </a:r>
            <a:r>
              <a:rPr lang="en-US" b="1" dirty="0" err="1"/>
              <a:t>+ε</a:t>
            </a:r>
            <a:r>
              <a:rPr lang="en-US" b="1" dirty="0"/>
              <a:t>) </a:t>
            </a:r>
          </a:p>
        </p:txBody>
      </p:sp>
      <p:sp>
        <p:nvSpPr>
          <p:cNvPr id="22" name="Rectangle 21"/>
          <p:cNvSpPr/>
          <p:nvPr/>
        </p:nvSpPr>
        <p:spPr>
          <a:xfrm>
            <a:off x="5867400" y="4572000"/>
            <a:ext cx="1270541" cy="461665"/>
          </a:xfrm>
          <a:prstGeom prst="rect">
            <a:avLst/>
          </a:prstGeom>
        </p:spPr>
        <p:txBody>
          <a:bodyPr wrap="none">
            <a:spAutoFit/>
          </a:bodyPr>
          <a:lstStyle/>
          <a:p>
            <a:r>
              <a:rPr lang="en-US" b="1" i="1" dirty="0"/>
              <a:t>Q        </a:t>
            </a:r>
            <a:r>
              <a:rPr lang="en-US" b="1" dirty="0" err="1"/>
              <a:t>ε</a:t>
            </a:r>
            <a:r>
              <a:rPr lang="en-US" b="1" dirty="0"/>
              <a:t> </a:t>
            </a:r>
          </a:p>
        </p:txBody>
      </p:sp>
      <p:cxnSp>
        <p:nvCxnSpPr>
          <p:cNvPr id="24" name="Straight Arrow Connector 23"/>
          <p:cNvCxnSpPr/>
          <p:nvPr/>
        </p:nvCxnSpPr>
        <p:spPr bwMode="auto">
          <a:xfrm flipH="1">
            <a:off x="4724400" y="4953000"/>
            <a:ext cx="1295400" cy="3810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26" name="Straight Arrow Connector 25"/>
          <p:cNvCxnSpPr>
            <a:endCxn id="8" idx="0"/>
          </p:cNvCxnSpPr>
          <p:nvPr/>
        </p:nvCxnSpPr>
        <p:spPr bwMode="auto">
          <a:xfrm flipH="1">
            <a:off x="5284788" y="4953000"/>
            <a:ext cx="735012" cy="3810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29" name="Straight Arrow Connector 28"/>
          <p:cNvCxnSpPr>
            <a:endCxn id="7" idx="0"/>
          </p:cNvCxnSpPr>
          <p:nvPr/>
        </p:nvCxnSpPr>
        <p:spPr bwMode="auto">
          <a:xfrm flipH="1">
            <a:off x="5846763" y="4953000"/>
            <a:ext cx="173037" cy="3810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2" name="Straight Arrow Connector 31"/>
          <p:cNvCxnSpPr/>
          <p:nvPr/>
        </p:nvCxnSpPr>
        <p:spPr bwMode="auto">
          <a:xfrm>
            <a:off x="6019800" y="4953000"/>
            <a:ext cx="304800" cy="3810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5" name="Straight Arrow Connector 34"/>
          <p:cNvCxnSpPr/>
          <p:nvPr/>
        </p:nvCxnSpPr>
        <p:spPr bwMode="auto">
          <a:xfrm flipH="1">
            <a:off x="6705600" y="5029200"/>
            <a:ext cx="228600" cy="304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8" name="Straight Arrow Connector 37"/>
          <p:cNvCxnSpPr>
            <a:endCxn id="17" idx="0"/>
          </p:cNvCxnSpPr>
          <p:nvPr/>
        </p:nvCxnSpPr>
        <p:spPr bwMode="auto">
          <a:xfrm>
            <a:off x="6934200" y="5029200"/>
            <a:ext cx="317500" cy="304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3" name="Straight Connector 42"/>
          <p:cNvCxnSpPr/>
          <p:nvPr/>
        </p:nvCxnSpPr>
        <p:spPr bwMode="auto">
          <a:xfrm flipH="1">
            <a:off x="3505200" y="4038600"/>
            <a:ext cx="4572000" cy="0"/>
          </a:xfrm>
          <a:prstGeom prst="line">
            <a:avLst/>
          </a:prstGeom>
          <a:solidFill>
            <a:srgbClr val="00B8FF"/>
          </a:solidFill>
          <a:ln w="9525" cap="flat" cmpd="sng" algn="ctr">
            <a:solidFill>
              <a:schemeClr val="tx1"/>
            </a:solidFill>
            <a:prstDash val="sysDash"/>
            <a:round/>
            <a:headEnd type="none" w="med" len="med"/>
            <a:tailEnd type="none" w="med" len="med"/>
          </a:ln>
          <a:effectLst/>
        </p:spPr>
      </p:cxnSp>
      <p:sp>
        <p:nvSpPr>
          <p:cNvPr id="48" name="Rectangle 47"/>
          <p:cNvSpPr/>
          <p:nvPr/>
        </p:nvSpPr>
        <p:spPr>
          <a:xfrm>
            <a:off x="3200400" y="3810000"/>
            <a:ext cx="355837" cy="461665"/>
          </a:xfrm>
          <a:prstGeom prst="rect">
            <a:avLst/>
          </a:prstGeom>
        </p:spPr>
        <p:txBody>
          <a:bodyPr wrap="none">
            <a:spAutoFit/>
          </a:bodyPr>
          <a:lstStyle/>
          <a:p>
            <a:r>
              <a:rPr lang="en-US" b="1" dirty="0"/>
              <a:t>1</a:t>
            </a:r>
          </a:p>
        </p:txBody>
      </p:sp>
      <p:sp>
        <p:nvSpPr>
          <p:cNvPr id="49" name="Rectangle 48"/>
          <p:cNvSpPr/>
          <p:nvPr/>
        </p:nvSpPr>
        <p:spPr>
          <a:xfrm>
            <a:off x="8019759" y="3733800"/>
            <a:ext cx="971841" cy="461665"/>
          </a:xfrm>
          <a:prstGeom prst="rect">
            <a:avLst/>
          </a:prstGeom>
        </p:spPr>
        <p:txBody>
          <a:bodyPr wrap="none">
            <a:spAutoFit/>
          </a:bodyPr>
          <a:lstStyle/>
          <a:p>
            <a:r>
              <a:rPr lang="en-US" b="1" dirty="0"/>
              <a:t>100%</a:t>
            </a:r>
          </a:p>
        </p:txBody>
      </p:sp>
      <p:sp>
        <p:nvSpPr>
          <p:cNvPr id="53" name="Rectangle 33"/>
          <p:cNvSpPr>
            <a:spLocks noChangeArrowheads="1"/>
          </p:cNvSpPr>
          <p:nvPr/>
        </p:nvSpPr>
        <p:spPr bwMode="auto">
          <a:xfrm>
            <a:off x="609600" y="1524000"/>
            <a:ext cx="80772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b="1" dirty="0">
                <a:solidFill>
                  <a:srgbClr val="000090"/>
                </a:solidFill>
              </a:rPr>
              <a:t>Context switching is </a:t>
            </a:r>
            <a:r>
              <a:rPr lang="en-US" sz="2000" b="1" dirty="0">
                <a:solidFill>
                  <a:srgbClr val="651222"/>
                </a:solidFill>
              </a:rPr>
              <a:t>overhead</a:t>
            </a:r>
            <a:r>
              <a:rPr lang="en-US" sz="2000" b="1" dirty="0">
                <a:solidFill>
                  <a:srgbClr val="000090"/>
                </a:solidFill>
              </a:rPr>
              <a:t>: “wasted effort”. </a:t>
            </a:r>
            <a:r>
              <a:rPr lang="en-US" sz="2000" dirty="0">
                <a:solidFill>
                  <a:srgbClr val="000090"/>
                </a:solidFill>
              </a:rPr>
              <a:t> It is a cost that the system imposes in order to get the work done.  It is not actually doing the work.  </a:t>
            </a:r>
            <a:endParaRPr lang="en-US" sz="2000" b="1" dirty="0">
              <a:solidFill>
                <a:srgbClr val="000090"/>
              </a:solidFill>
            </a:endParaRPr>
          </a:p>
        </p:txBody>
      </p:sp>
      <p:sp>
        <p:nvSpPr>
          <p:cNvPr id="54" name="Rectangle 33"/>
          <p:cNvSpPr>
            <a:spLocks noChangeArrowheads="1"/>
          </p:cNvSpPr>
          <p:nvPr/>
        </p:nvSpPr>
        <p:spPr bwMode="auto">
          <a:xfrm>
            <a:off x="609600" y="2644914"/>
            <a:ext cx="76200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000" b="1" dirty="0">
                <a:solidFill>
                  <a:srgbClr val="000090"/>
                </a:solidFill>
              </a:rPr>
              <a:t>This graph is obvious. </a:t>
            </a:r>
            <a:r>
              <a:rPr lang="en-US" sz="2000" dirty="0">
                <a:solidFill>
                  <a:srgbClr val="000090"/>
                </a:solidFill>
              </a:rPr>
              <a:t> It applies to so many things in computer systems and in life.  </a:t>
            </a:r>
            <a:endParaRPr lang="en-US" sz="2000" b="1" dirty="0">
              <a:solidFill>
                <a:srgbClr val="000090"/>
              </a:solidFill>
            </a:endParaRPr>
          </a:p>
        </p:txBody>
      </p:sp>
    </p:spTree>
    <p:extLst>
      <p:ext uri="{BB962C8B-B14F-4D97-AF65-F5344CB8AC3E}">
        <p14:creationId xmlns:p14="http://schemas.microsoft.com/office/powerpoint/2010/main" val="423546491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US" sz="3200" dirty="0">
                <a:latin typeface="Arial" charset="0"/>
                <a:ea typeface="ＭＳ Ｐゴシック" charset="0"/>
              </a:rPr>
              <a:t>Minimizing Response Time: SJF (STCF)</a:t>
            </a:r>
          </a:p>
        </p:txBody>
      </p:sp>
      <p:sp>
        <p:nvSpPr>
          <p:cNvPr id="31746" name="Rectangle 3"/>
          <p:cNvSpPr>
            <a:spLocks noGrp="1" noChangeArrowheads="1"/>
          </p:cNvSpPr>
          <p:nvPr>
            <p:ph idx="1"/>
          </p:nvPr>
        </p:nvSpPr>
        <p:spPr>
          <a:xfrm>
            <a:off x="685800" y="1371600"/>
            <a:ext cx="7772400" cy="2944813"/>
          </a:xfrm>
        </p:spPr>
        <p:txBody>
          <a:bodyPr>
            <a:normAutofit fontScale="92500" lnSpcReduction="20000"/>
          </a:bodyPr>
          <a:lstStyle/>
          <a:p>
            <a:pPr>
              <a:buFontTx/>
              <a:buNone/>
            </a:pPr>
            <a:r>
              <a:rPr lang="en-US" b="1" dirty="0">
                <a:solidFill>
                  <a:srgbClr val="651222"/>
                </a:solidFill>
                <a:latin typeface="Arial" charset="0"/>
                <a:ea typeface="ＭＳ Ｐゴシック" charset="0"/>
              </a:rPr>
              <a:t>Shortest Job First </a:t>
            </a:r>
            <a:r>
              <a:rPr lang="en-US" dirty="0">
                <a:latin typeface="Arial" charset="0"/>
                <a:ea typeface="ＭＳ Ｐゴシック" charset="0"/>
              </a:rPr>
              <a:t>(SJF) is provably optimal if the goal is to minimize average-case </a:t>
            </a:r>
            <a:r>
              <a:rPr lang="en-US" b="1" i="1" dirty="0">
                <a:latin typeface="Arial" charset="0"/>
                <a:ea typeface="ＭＳ Ｐゴシック" charset="0"/>
              </a:rPr>
              <a:t>R</a:t>
            </a:r>
            <a:r>
              <a:rPr lang="en-US" dirty="0">
                <a:latin typeface="Arial" charset="0"/>
                <a:ea typeface="ＭＳ Ｐゴシック" charset="0"/>
              </a:rPr>
              <a:t>. </a:t>
            </a:r>
          </a:p>
          <a:p>
            <a:pPr>
              <a:buFontTx/>
              <a:buNone/>
            </a:pPr>
            <a:r>
              <a:rPr lang="en-US" dirty="0">
                <a:latin typeface="Arial" charset="0"/>
                <a:ea typeface="ＭＳ Ｐゴシック" charset="0"/>
              </a:rPr>
              <a:t>Also called </a:t>
            </a:r>
            <a:r>
              <a:rPr lang="en-US" b="1" dirty="0">
                <a:solidFill>
                  <a:srgbClr val="651222"/>
                </a:solidFill>
                <a:latin typeface="Arial" charset="0"/>
                <a:ea typeface="ＭＳ Ｐゴシック" charset="0"/>
              </a:rPr>
              <a:t>Shortest Time to Completion First (STCF) </a:t>
            </a:r>
            <a:r>
              <a:rPr lang="en-US" dirty="0">
                <a:latin typeface="Arial" charset="0"/>
                <a:ea typeface="ＭＳ Ｐゴシック" charset="0"/>
              </a:rPr>
              <a:t>or </a:t>
            </a:r>
            <a:r>
              <a:rPr lang="en-US" b="1" dirty="0">
                <a:solidFill>
                  <a:srgbClr val="651222"/>
                </a:solidFill>
                <a:latin typeface="Arial" charset="0"/>
                <a:ea typeface="ＭＳ Ｐゴシック" charset="0"/>
              </a:rPr>
              <a:t>Shortest Remaining Processing Time (SRPT)</a:t>
            </a:r>
            <a:r>
              <a:rPr lang="en-US" dirty="0">
                <a:latin typeface="Arial" charset="0"/>
                <a:ea typeface="ＭＳ Ｐゴシック" charset="0"/>
              </a:rPr>
              <a:t>.</a:t>
            </a:r>
          </a:p>
          <a:p>
            <a:pPr marL="1085850" lvl="2">
              <a:buFontTx/>
              <a:buNone/>
            </a:pPr>
            <a:r>
              <a:rPr lang="en-US" b="1" dirty="0">
                <a:latin typeface="Arial" charset="0"/>
                <a:ea typeface="ＭＳ Ｐゴシック" charset="0"/>
              </a:rPr>
              <a:t>Example</a:t>
            </a:r>
            <a:r>
              <a:rPr lang="en-US" dirty="0">
                <a:latin typeface="Arial" charset="0"/>
                <a:ea typeface="ＭＳ Ｐゴシック" charset="0"/>
              </a:rPr>
              <a:t>: express lanes at the </a:t>
            </a:r>
            <a:r>
              <a:rPr lang="en-US" dirty="0" err="1">
                <a:latin typeface="Arial" charset="0"/>
                <a:ea typeface="ＭＳ Ｐゴシック" charset="0"/>
              </a:rPr>
              <a:t>MegaMart</a:t>
            </a:r>
            <a:endParaRPr lang="en-US" dirty="0">
              <a:latin typeface="Arial" charset="0"/>
              <a:ea typeface="ＭＳ Ｐゴシック" charset="0"/>
            </a:endParaRPr>
          </a:p>
          <a:p>
            <a:pPr>
              <a:buFontTx/>
              <a:buNone/>
            </a:pPr>
            <a:r>
              <a:rPr lang="en-US" b="1" dirty="0">
                <a:latin typeface="Arial" charset="0"/>
                <a:ea typeface="ＭＳ Ｐゴシック" charset="0"/>
              </a:rPr>
              <a:t>Idea</a:t>
            </a:r>
            <a:r>
              <a:rPr lang="en-US" dirty="0">
                <a:latin typeface="Arial" charset="0"/>
                <a:ea typeface="ＭＳ Ｐゴシック" charset="0"/>
              </a:rPr>
              <a:t>: get short jobs out of the way quickly to minimize the number of jobs waiting while a long job runs.</a:t>
            </a:r>
          </a:p>
          <a:p>
            <a:pPr marL="1085850" lvl="2">
              <a:buFontTx/>
              <a:buNone/>
            </a:pPr>
            <a:r>
              <a:rPr lang="en-US" b="1" dirty="0">
                <a:latin typeface="Arial" charset="0"/>
                <a:ea typeface="ＭＳ Ｐゴシック" charset="0"/>
              </a:rPr>
              <a:t>Intuition</a:t>
            </a:r>
            <a:r>
              <a:rPr lang="en-US" dirty="0">
                <a:latin typeface="Arial" charset="0"/>
                <a:ea typeface="ＭＳ Ｐゴシック" charset="0"/>
              </a:rPr>
              <a:t>: longest jobs do the least possible damage to the wait times of their competitors.</a:t>
            </a:r>
          </a:p>
        </p:txBody>
      </p:sp>
      <p:grpSp>
        <p:nvGrpSpPr>
          <p:cNvPr id="31747" name="Group 4"/>
          <p:cNvGrpSpPr>
            <a:grpSpLocks/>
          </p:cNvGrpSpPr>
          <p:nvPr/>
        </p:nvGrpSpPr>
        <p:grpSpPr bwMode="auto">
          <a:xfrm>
            <a:off x="4010025" y="5329238"/>
            <a:ext cx="3022600" cy="596900"/>
            <a:chOff x="2886" y="2879"/>
            <a:chExt cx="1904" cy="376"/>
          </a:xfrm>
        </p:grpSpPr>
        <p:sp>
          <p:nvSpPr>
            <p:cNvPr id="31755" name="Text Box 5"/>
            <p:cNvSpPr txBox="1">
              <a:spLocks noChangeArrowheads="1"/>
            </p:cNvSpPr>
            <p:nvPr/>
          </p:nvSpPr>
          <p:spPr bwMode="auto">
            <a:xfrm>
              <a:off x="3120" y="3063"/>
              <a:ext cx="17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a:solidFill>
                    <a:srgbClr val="003367"/>
                  </a:solidFill>
                  <a:latin typeface="Times New Roman" charset="0"/>
                </a:rPr>
                <a:t>1</a:t>
              </a:r>
            </a:p>
          </p:txBody>
        </p:sp>
        <p:sp>
          <p:nvSpPr>
            <p:cNvPr id="31756" name="Text Box 6"/>
            <p:cNvSpPr txBox="1">
              <a:spLocks noChangeArrowheads="1"/>
            </p:cNvSpPr>
            <p:nvPr/>
          </p:nvSpPr>
          <p:spPr bwMode="auto">
            <a:xfrm>
              <a:off x="3728" y="3063"/>
              <a:ext cx="17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a:solidFill>
                    <a:srgbClr val="003367"/>
                  </a:solidFill>
                  <a:latin typeface="Times New Roman" charset="0"/>
                </a:rPr>
                <a:t>3</a:t>
              </a:r>
              <a:endParaRPr lang="en-US" sz="1200">
                <a:solidFill>
                  <a:srgbClr val="003367"/>
                </a:solidFill>
                <a:latin typeface="Times New Roman" charset="0"/>
              </a:endParaRPr>
            </a:p>
          </p:txBody>
        </p:sp>
        <p:sp>
          <p:nvSpPr>
            <p:cNvPr id="31757" name="Text Box 7"/>
            <p:cNvSpPr txBox="1">
              <a:spLocks noChangeArrowheads="1"/>
            </p:cNvSpPr>
            <p:nvPr/>
          </p:nvSpPr>
          <p:spPr bwMode="auto">
            <a:xfrm>
              <a:off x="4618" y="3053"/>
              <a:ext cx="17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a:solidFill>
                    <a:srgbClr val="003367"/>
                  </a:solidFill>
                  <a:latin typeface="Times New Roman" charset="0"/>
                </a:rPr>
                <a:t>6</a:t>
              </a:r>
            </a:p>
          </p:txBody>
        </p:sp>
        <p:sp>
          <p:nvSpPr>
            <p:cNvPr id="31758" name="Rectangle 8"/>
            <p:cNvSpPr>
              <a:spLocks noChangeArrowheads="1"/>
            </p:cNvSpPr>
            <p:nvPr/>
          </p:nvSpPr>
          <p:spPr bwMode="auto">
            <a:xfrm>
              <a:off x="3806" y="3043"/>
              <a:ext cx="906" cy="62"/>
            </a:xfrm>
            <a:prstGeom prst="rect">
              <a:avLst/>
            </a:prstGeom>
            <a:solidFill>
              <a:srgbClr val="0080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1759" name="Text Box 9"/>
            <p:cNvSpPr txBox="1">
              <a:spLocks noChangeArrowheads="1"/>
            </p:cNvSpPr>
            <p:nvPr/>
          </p:nvSpPr>
          <p:spPr bwMode="auto">
            <a:xfrm>
              <a:off x="4114" y="2879"/>
              <a:ext cx="31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i="1">
                  <a:solidFill>
                    <a:srgbClr val="003367"/>
                  </a:solidFill>
                  <a:latin typeface="Times New Roman" charset="0"/>
                </a:rPr>
                <a:t>D</a:t>
              </a:r>
              <a:r>
                <a:rPr lang="en-US" sz="1400">
                  <a:solidFill>
                    <a:srgbClr val="003367"/>
                  </a:solidFill>
                  <a:latin typeface="Times New Roman" charset="0"/>
                </a:rPr>
                <a:t>=3</a:t>
              </a:r>
              <a:endParaRPr lang="en-US" sz="1200">
                <a:solidFill>
                  <a:srgbClr val="003367"/>
                </a:solidFill>
                <a:latin typeface="Times New Roman" charset="0"/>
              </a:endParaRPr>
            </a:p>
          </p:txBody>
        </p:sp>
        <p:grpSp>
          <p:nvGrpSpPr>
            <p:cNvPr id="31760" name="Group 10"/>
            <p:cNvGrpSpPr>
              <a:grpSpLocks/>
            </p:cNvGrpSpPr>
            <p:nvPr/>
          </p:nvGrpSpPr>
          <p:grpSpPr bwMode="auto">
            <a:xfrm>
              <a:off x="3202" y="2881"/>
              <a:ext cx="604" cy="224"/>
              <a:chOff x="1610" y="2988"/>
              <a:chExt cx="604" cy="224"/>
            </a:xfrm>
          </p:grpSpPr>
          <p:sp>
            <p:nvSpPr>
              <p:cNvPr id="31764" name="Rectangle 11"/>
              <p:cNvSpPr>
                <a:spLocks noChangeArrowheads="1"/>
              </p:cNvSpPr>
              <p:nvPr/>
            </p:nvSpPr>
            <p:spPr bwMode="auto">
              <a:xfrm>
                <a:off x="1610" y="3150"/>
                <a:ext cx="604" cy="62"/>
              </a:xfrm>
              <a:prstGeom prst="rect">
                <a:avLst/>
              </a:prstGeom>
              <a:solidFill>
                <a:schemeClr val="accent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1765" name="Text Box 12"/>
              <p:cNvSpPr txBox="1">
                <a:spLocks noChangeArrowheads="1"/>
              </p:cNvSpPr>
              <p:nvPr/>
            </p:nvSpPr>
            <p:spPr bwMode="auto">
              <a:xfrm>
                <a:off x="1736" y="2988"/>
                <a:ext cx="31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i="1">
                    <a:solidFill>
                      <a:srgbClr val="003367"/>
                    </a:solidFill>
                    <a:latin typeface="Times New Roman" charset="0"/>
                  </a:rPr>
                  <a:t>D</a:t>
                </a:r>
                <a:r>
                  <a:rPr lang="en-US" sz="1400">
                    <a:solidFill>
                      <a:srgbClr val="003367"/>
                    </a:solidFill>
                    <a:latin typeface="Times New Roman" charset="0"/>
                  </a:rPr>
                  <a:t>=2</a:t>
                </a:r>
                <a:endParaRPr lang="en-US" sz="1200">
                  <a:solidFill>
                    <a:srgbClr val="003367"/>
                  </a:solidFill>
                  <a:latin typeface="Times New Roman" charset="0"/>
                </a:endParaRPr>
              </a:p>
            </p:txBody>
          </p:sp>
        </p:grpSp>
        <p:grpSp>
          <p:nvGrpSpPr>
            <p:cNvPr id="31761" name="Group 13"/>
            <p:cNvGrpSpPr>
              <a:grpSpLocks/>
            </p:cNvGrpSpPr>
            <p:nvPr/>
          </p:nvGrpSpPr>
          <p:grpSpPr bwMode="auto">
            <a:xfrm>
              <a:off x="2886" y="2885"/>
              <a:ext cx="316" cy="220"/>
              <a:chOff x="2200" y="2992"/>
              <a:chExt cx="316" cy="220"/>
            </a:xfrm>
          </p:grpSpPr>
          <p:sp>
            <p:nvSpPr>
              <p:cNvPr id="31762" name="Rectangle 14"/>
              <p:cNvSpPr>
                <a:spLocks noChangeArrowheads="1"/>
              </p:cNvSpPr>
              <p:nvPr/>
            </p:nvSpPr>
            <p:spPr bwMode="auto">
              <a:xfrm>
                <a:off x="2214" y="3150"/>
                <a:ext cx="302" cy="62"/>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1763" name="Text Box 15"/>
              <p:cNvSpPr txBox="1">
                <a:spLocks noChangeArrowheads="1"/>
              </p:cNvSpPr>
              <p:nvPr/>
            </p:nvSpPr>
            <p:spPr bwMode="auto">
              <a:xfrm>
                <a:off x="2200" y="2992"/>
                <a:ext cx="31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i="1">
                    <a:solidFill>
                      <a:srgbClr val="003367"/>
                    </a:solidFill>
                    <a:latin typeface="Times New Roman" charset="0"/>
                  </a:rPr>
                  <a:t>D</a:t>
                </a:r>
                <a:r>
                  <a:rPr lang="en-US" sz="1400">
                    <a:solidFill>
                      <a:srgbClr val="003367"/>
                    </a:solidFill>
                    <a:latin typeface="Times New Roman" charset="0"/>
                  </a:rPr>
                  <a:t>=1</a:t>
                </a:r>
                <a:endParaRPr lang="en-US" sz="1200">
                  <a:solidFill>
                    <a:srgbClr val="003367"/>
                  </a:solidFill>
                  <a:latin typeface="Times New Roman" charset="0"/>
                </a:endParaRPr>
              </a:p>
            </p:txBody>
          </p:sp>
        </p:grpSp>
      </p:grpSp>
      <p:sp>
        <p:nvSpPr>
          <p:cNvPr id="31748" name="Text Box 16"/>
          <p:cNvSpPr txBox="1">
            <a:spLocks noChangeArrowheads="1"/>
          </p:cNvSpPr>
          <p:nvPr/>
        </p:nvSpPr>
        <p:spPr bwMode="auto">
          <a:xfrm>
            <a:off x="6191250" y="6019800"/>
            <a:ext cx="1881188"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i="1">
                <a:solidFill>
                  <a:srgbClr val="003367"/>
                </a:solidFill>
                <a:latin typeface="Times New Roman" charset="0"/>
              </a:rPr>
              <a:t>R</a:t>
            </a:r>
            <a:r>
              <a:rPr lang="en-US" sz="1400">
                <a:solidFill>
                  <a:srgbClr val="003367"/>
                </a:solidFill>
                <a:latin typeface="Times New Roman" charset="0"/>
              </a:rPr>
              <a:t> = (1 + 3 + 6)/3 = 3.33</a:t>
            </a:r>
          </a:p>
        </p:txBody>
      </p:sp>
      <p:grpSp>
        <p:nvGrpSpPr>
          <p:cNvPr id="31749" name="Group 17"/>
          <p:cNvGrpSpPr>
            <a:grpSpLocks/>
          </p:cNvGrpSpPr>
          <p:nvPr/>
        </p:nvGrpSpPr>
        <p:grpSpPr bwMode="auto">
          <a:xfrm>
            <a:off x="1477963" y="5688013"/>
            <a:ext cx="1568450" cy="341312"/>
            <a:chOff x="716" y="2773"/>
            <a:chExt cx="988" cy="215"/>
          </a:xfrm>
        </p:grpSpPr>
        <p:sp>
          <p:nvSpPr>
            <p:cNvPr id="31750" name="Oval 18"/>
            <p:cNvSpPr>
              <a:spLocks noChangeArrowheads="1"/>
            </p:cNvSpPr>
            <p:nvPr/>
          </p:nvSpPr>
          <p:spPr bwMode="auto">
            <a:xfrm>
              <a:off x="716" y="2773"/>
              <a:ext cx="215" cy="215"/>
            </a:xfrm>
            <a:prstGeom prst="ellipse">
              <a:avLst/>
            </a:prstGeom>
            <a:solidFill>
              <a:srgbClr val="800080"/>
            </a:soli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spAutoFit/>
            </a:bodyPr>
            <a:lstStyle/>
            <a:p>
              <a:endParaRPr lang="en-US">
                <a:solidFill>
                  <a:srgbClr val="37305A"/>
                </a:solidFill>
              </a:endParaRPr>
            </a:p>
          </p:txBody>
        </p:sp>
        <p:sp>
          <p:nvSpPr>
            <p:cNvPr id="31751" name="Oval 19"/>
            <p:cNvSpPr>
              <a:spLocks noChangeArrowheads="1"/>
            </p:cNvSpPr>
            <p:nvPr/>
          </p:nvSpPr>
          <p:spPr bwMode="auto">
            <a:xfrm>
              <a:off x="1102" y="2773"/>
              <a:ext cx="215" cy="215"/>
            </a:xfrm>
            <a:prstGeom prst="ellipse">
              <a:avLst/>
            </a:prstGeom>
            <a:solidFill>
              <a:schemeClr val="accent1"/>
            </a:soli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spAutoFit/>
            </a:bodyPr>
            <a:lstStyle/>
            <a:p>
              <a:endParaRPr lang="en-US">
                <a:solidFill>
                  <a:srgbClr val="37305A"/>
                </a:solidFill>
              </a:endParaRPr>
            </a:p>
          </p:txBody>
        </p:sp>
        <p:sp>
          <p:nvSpPr>
            <p:cNvPr id="31752" name="Oval 20"/>
            <p:cNvSpPr>
              <a:spLocks noChangeArrowheads="1"/>
            </p:cNvSpPr>
            <p:nvPr/>
          </p:nvSpPr>
          <p:spPr bwMode="auto">
            <a:xfrm>
              <a:off x="1489" y="2773"/>
              <a:ext cx="215" cy="215"/>
            </a:xfrm>
            <a:prstGeom prst="ellipse">
              <a:avLst/>
            </a:prstGeom>
            <a:solidFill>
              <a:srgbClr val="008000"/>
            </a:soli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spAutoFit/>
            </a:bodyPr>
            <a:lstStyle/>
            <a:p>
              <a:endParaRPr lang="en-US">
                <a:solidFill>
                  <a:srgbClr val="37305A"/>
                </a:solidFill>
              </a:endParaRPr>
            </a:p>
          </p:txBody>
        </p:sp>
        <p:cxnSp>
          <p:nvCxnSpPr>
            <p:cNvPr id="31753" name="AutoShape 21"/>
            <p:cNvCxnSpPr>
              <a:cxnSpLocks noChangeShapeType="1"/>
              <a:stCxn id="31750" idx="6"/>
              <a:endCxn id="31751" idx="2"/>
            </p:cNvCxnSpPr>
            <p:nvPr/>
          </p:nvCxnSpPr>
          <p:spPr bwMode="auto">
            <a:xfrm>
              <a:off x="931" y="2881"/>
              <a:ext cx="171" cy="0"/>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cxnSp>
          <p:nvCxnSpPr>
            <p:cNvPr id="31754" name="AutoShape 22"/>
            <p:cNvCxnSpPr>
              <a:cxnSpLocks noChangeShapeType="1"/>
            </p:cNvCxnSpPr>
            <p:nvPr/>
          </p:nvCxnSpPr>
          <p:spPr bwMode="auto">
            <a:xfrm>
              <a:off x="1317" y="2881"/>
              <a:ext cx="171" cy="0"/>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1765176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457200" y="161003"/>
            <a:ext cx="8226425" cy="1053435"/>
          </a:xfrm>
        </p:spPr>
        <p:txBody>
          <a:bodyPr/>
          <a:lstStyle/>
          <a:p>
            <a:r>
              <a:rPr lang="en-US" dirty="0"/>
              <a:t>Multithreading Benefits</a:t>
            </a:r>
            <a:endParaRPr lang="en-US" dirty="0">
              <a:latin typeface="Arial" charset="0"/>
              <a:ea typeface="ＭＳ Ｐゴシック" charset="0"/>
              <a:cs typeface="Arial" charset="0"/>
            </a:endParaRPr>
          </a:p>
        </p:txBody>
      </p:sp>
      <p:sp>
        <p:nvSpPr>
          <p:cNvPr id="5" name="Content Placeholder 2"/>
          <p:cNvSpPr txBox="1">
            <a:spLocks/>
          </p:cNvSpPr>
          <p:nvPr/>
        </p:nvSpPr>
        <p:spPr bwMode="auto">
          <a:xfrm>
            <a:off x="457200" y="1710198"/>
            <a:ext cx="7897734" cy="34376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a:lstStyle>
          <a:p>
            <a:r>
              <a:rPr lang="en-US" sz="2000" b="0" dirty="0">
                <a:latin typeface="Arial" charset="0"/>
                <a:ea typeface="ＭＳ Ｐゴシック" charset="0"/>
                <a:cs typeface="Arial" charset="0"/>
              </a:rPr>
              <a:t>Respond to user input while performing long computing.</a:t>
            </a:r>
          </a:p>
          <a:p>
            <a:r>
              <a:rPr lang="en-US" sz="2000" b="0" dirty="0">
                <a:latin typeface="Arial" charset="0"/>
                <a:ea typeface="ＭＳ Ｐゴシック" charset="0"/>
                <a:cs typeface="Arial" charset="0"/>
              </a:rPr>
              <a:t>Paralleling tasking, some use CPU, some are doing intensive I/O.</a:t>
            </a:r>
          </a:p>
          <a:p>
            <a:r>
              <a:rPr lang="en-US" sz="2000" b="0" dirty="0">
                <a:latin typeface="Arial" charset="0"/>
                <a:ea typeface="ＭＳ Ｐゴシック" charset="0"/>
                <a:cs typeface="Arial" charset="0"/>
              </a:rPr>
              <a:t>Leverage multiple CPUs or multicores.</a:t>
            </a:r>
          </a:p>
          <a:p>
            <a:endParaRPr lang="en-US" sz="2000" b="0" dirty="0">
              <a:latin typeface="Arial" charset="0"/>
              <a:ea typeface="ＭＳ Ｐゴシック" charset="0"/>
              <a:cs typeface="Arial" charset="0"/>
            </a:endParaRPr>
          </a:p>
        </p:txBody>
      </p:sp>
    </p:spTree>
    <p:extLst>
      <p:ext uri="{BB962C8B-B14F-4D97-AF65-F5344CB8AC3E}">
        <p14:creationId xmlns:p14="http://schemas.microsoft.com/office/powerpoint/2010/main" val="1923233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2"/>
          <p:cNvSpPr>
            <a:spLocks noGrp="1"/>
          </p:cNvSpPr>
          <p:nvPr>
            <p:ph type="title"/>
          </p:nvPr>
        </p:nvSpPr>
        <p:spPr>
          <a:xfrm>
            <a:off x="613528" y="319881"/>
            <a:ext cx="8226425" cy="1524000"/>
          </a:xfrm>
        </p:spPr>
        <p:txBody>
          <a:bodyPr>
            <a:normAutofit fontScale="90000"/>
          </a:bodyPr>
          <a:lstStyle/>
          <a:p>
            <a:r>
              <a:rPr lang="en-US" sz="3200" dirty="0">
                <a:latin typeface="Arial" charset="0"/>
                <a:ea typeface="ＭＳ Ｐゴシック" charset="0"/>
                <a:cs typeface="Arial" charset="0"/>
              </a:rPr>
              <a:t>The first thing to understand about memory behavior on multi-core systems</a:t>
            </a:r>
          </a:p>
        </p:txBody>
      </p:sp>
      <p:sp>
        <p:nvSpPr>
          <p:cNvPr id="28674" name="Content Placeholder 3"/>
          <p:cNvSpPr>
            <a:spLocks noGrp="1"/>
          </p:cNvSpPr>
          <p:nvPr>
            <p:ph idx="1"/>
          </p:nvPr>
        </p:nvSpPr>
        <p:spPr>
          <a:xfrm>
            <a:off x="485775" y="831850"/>
            <a:ext cx="8226425" cy="4111625"/>
          </a:xfrm>
        </p:spPr>
        <p:txBody>
          <a:bodyPr/>
          <a:lstStyle/>
          <a:p>
            <a:r>
              <a:rPr lang="en-US" sz="2000" dirty="0">
                <a:latin typeface="Arial" charset="0"/>
                <a:ea typeface="ＭＳ Ｐゴシック" charset="0"/>
                <a:cs typeface="Arial" charset="0"/>
              </a:rPr>
              <a:t>Cores must see a “consistent” view of shared memory for programs to work properly.  But what does it mean?</a:t>
            </a:r>
          </a:p>
          <a:p>
            <a:r>
              <a:rPr lang="en-US" sz="2000" dirty="0">
                <a:latin typeface="Arial" charset="0"/>
                <a:ea typeface="ＭＳ Ｐゴシック" charset="0"/>
                <a:cs typeface="Arial" charset="0"/>
              </a:rPr>
              <a:t>Synchronization accesses tell the machine that ordering matters: a </a:t>
            </a:r>
            <a:r>
              <a:rPr lang="en-US" sz="2000" b="1" dirty="0">
                <a:latin typeface="Arial" charset="0"/>
                <a:ea typeface="ＭＳ Ｐゴシック" charset="0"/>
                <a:cs typeface="Arial" charset="0"/>
              </a:rPr>
              <a:t>happens-before</a:t>
            </a:r>
            <a:r>
              <a:rPr lang="en-US" sz="2000" dirty="0">
                <a:latin typeface="Arial" charset="0"/>
                <a:ea typeface="ＭＳ Ｐゴシック" charset="0"/>
                <a:cs typeface="Arial" charset="0"/>
              </a:rPr>
              <a:t> relationship exists.  Machines always respect that.</a:t>
            </a:r>
          </a:p>
          <a:p>
            <a:pPr lvl="1"/>
            <a:r>
              <a:rPr lang="en-US" dirty="0">
                <a:latin typeface="Arial" charset="0"/>
                <a:ea typeface="ＭＳ Ｐゴシック" charset="0"/>
                <a:cs typeface="Arial" charset="0"/>
              </a:rPr>
              <a:t>Modern machines work for </a:t>
            </a:r>
            <a:r>
              <a:rPr lang="en-US" dirty="0">
                <a:solidFill>
                  <a:srgbClr val="651222"/>
                </a:solidFill>
                <a:latin typeface="Arial" charset="0"/>
                <a:ea typeface="ＭＳ Ｐゴシック" charset="0"/>
                <a:cs typeface="Arial" charset="0"/>
              </a:rPr>
              <a:t>race-free </a:t>
            </a:r>
            <a:r>
              <a:rPr lang="en-US" dirty="0">
                <a:latin typeface="Arial" charset="0"/>
                <a:ea typeface="ＭＳ Ｐゴシック" charset="0"/>
                <a:cs typeface="Arial" charset="0"/>
              </a:rPr>
              <a:t>programs.</a:t>
            </a:r>
          </a:p>
          <a:p>
            <a:pPr lvl="1"/>
            <a:r>
              <a:rPr lang="en-US" dirty="0">
                <a:latin typeface="Arial" charset="0"/>
                <a:ea typeface="ＭＳ Ｐゴシック" charset="0"/>
                <a:cs typeface="Arial" charset="0"/>
              </a:rPr>
              <a:t>Otherwise, all bets are off.  Synchronize!</a:t>
            </a:r>
          </a:p>
        </p:txBody>
      </p:sp>
      <p:sp>
        <p:nvSpPr>
          <p:cNvPr id="28675" name="Line 3"/>
          <p:cNvSpPr>
            <a:spLocks noChangeShapeType="1"/>
          </p:cNvSpPr>
          <p:nvPr/>
        </p:nvSpPr>
        <p:spPr bwMode="auto">
          <a:xfrm>
            <a:off x="1219200" y="4468813"/>
            <a:ext cx="4468813" cy="0"/>
          </a:xfrm>
          <a:prstGeom prst="line">
            <a:avLst/>
          </a:prstGeom>
          <a:noFill/>
          <a:ln w="127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8676" name="Line 6"/>
          <p:cNvSpPr>
            <a:spLocks noChangeShapeType="1"/>
          </p:cNvSpPr>
          <p:nvPr/>
        </p:nvSpPr>
        <p:spPr bwMode="auto">
          <a:xfrm>
            <a:off x="1219200" y="5351463"/>
            <a:ext cx="4468813" cy="0"/>
          </a:xfrm>
          <a:prstGeom prst="line">
            <a:avLst/>
          </a:prstGeom>
          <a:noFill/>
          <a:ln w="127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8677" name="Line 10"/>
          <p:cNvSpPr>
            <a:spLocks noChangeShapeType="1"/>
          </p:cNvSpPr>
          <p:nvPr/>
        </p:nvSpPr>
        <p:spPr bwMode="auto">
          <a:xfrm flipV="1">
            <a:off x="1312863" y="6210300"/>
            <a:ext cx="4375150" cy="0"/>
          </a:xfrm>
          <a:prstGeom prst="line">
            <a:avLst/>
          </a:prstGeom>
          <a:noFill/>
          <a:ln w="127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8678" name="Rectangle 14"/>
          <p:cNvSpPr>
            <a:spLocks noChangeArrowheads="1"/>
          </p:cNvSpPr>
          <p:nvPr/>
        </p:nvSpPr>
        <p:spPr bwMode="auto">
          <a:xfrm>
            <a:off x="565150" y="4240213"/>
            <a:ext cx="738188"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algn="ctr"/>
            <a:r>
              <a:rPr lang="en-US" b="1" i="1">
                <a:solidFill>
                  <a:schemeClr val="tx1"/>
                </a:solidFill>
              </a:rPr>
              <a:t>T1</a:t>
            </a:r>
          </a:p>
        </p:txBody>
      </p:sp>
      <p:sp>
        <p:nvSpPr>
          <p:cNvPr id="28679" name="Rectangle 15"/>
          <p:cNvSpPr>
            <a:spLocks noChangeArrowheads="1"/>
          </p:cNvSpPr>
          <p:nvPr/>
        </p:nvSpPr>
        <p:spPr bwMode="auto">
          <a:xfrm>
            <a:off x="766763" y="5100638"/>
            <a:ext cx="419100" cy="40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algn="ctr"/>
            <a:r>
              <a:rPr lang="en-US" b="1" i="1">
                <a:solidFill>
                  <a:srgbClr val="003367"/>
                </a:solidFill>
              </a:rPr>
              <a:t>M</a:t>
            </a:r>
          </a:p>
        </p:txBody>
      </p:sp>
      <p:sp>
        <p:nvSpPr>
          <p:cNvPr id="28680" name="Oval 18"/>
          <p:cNvSpPr>
            <a:spLocks noChangeArrowheads="1"/>
          </p:cNvSpPr>
          <p:nvPr/>
        </p:nvSpPr>
        <p:spPr bwMode="auto">
          <a:xfrm>
            <a:off x="1743075" y="5297488"/>
            <a:ext cx="106363" cy="107950"/>
          </a:xfrm>
          <a:prstGeom prst="ellipse">
            <a:avLst/>
          </a:prstGeom>
          <a:solidFill>
            <a:srgbClr val="800080"/>
          </a:solidFill>
          <a:ln w="12700">
            <a:solidFill>
              <a:srgbClr val="800080"/>
            </a:solidFill>
            <a:round/>
            <a:headEnd type="none" w="sm" len="sm"/>
            <a:tailEnd type="none" w="sm" len="sm"/>
          </a:ln>
        </p:spPr>
        <p:txBody>
          <a:bodyPr anchor="ctr">
            <a:spAutoFit/>
          </a:bodyPr>
          <a:lstStyle/>
          <a:p>
            <a:endParaRPr lang="en-US"/>
          </a:p>
        </p:txBody>
      </p:sp>
      <p:cxnSp>
        <p:nvCxnSpPr>
          <p:cNvPr id="10" name="AutoShape 20"/>
          <p:cNvCxnSpPr>
            <a:cxnSpLocks noChangeShapeType="1"/>
            <a:stCxn id="28682" idx="5"/>
            <a:endCxn id="28680" idx="1"/>
          </p:cNvCxnSpPr>
          <p:nvPr/>
        </p:nvCxnSpPr>
        <p:spPr bwMode="auto">
          <a:xfrm rot="16200000" flipH="1">
            <a:off x="1205706" y="4760119"/>
            <a:ext cx="801688" cy="304800"/>
          </a:xfrm>
          <a:prstGeom prst="straightConnector1">
            <a:avLst/>
          </a:prstGeom>
          <a:noFill/>
          <a:ln w="31750" cap="flat" cmpd="sng" algn="ctr">
            <a:solidFill>
              <a:schemeClr val="accent6"/>
            </a:solidFill>
            <a:prstDash val="solid"/>
            <a:round/>
            <a:headEnd type="none" w="sm" len="sm"/>
            <a:tailEnd type="triangle" w="lg" len="med"/>
          </a:ln>
          <a:effectLst/>
        </p:spPr>
      </p:cxnSp>
      <p:sp>
        <p:nvSpPr>
          <p:cNvPr id="28682" name="Oval 21"/>
          <p:cNvSpPr>
            <a:spLocks noChangeArrowheads="1"/>
          </p:cNvSpPr>
          <p:nvPr/>
        </p:nvSpPr>
        <p:spPr bwMode="auto">
          <a:xfrm>
            <a:off x="1360488" y="4419600"/>
            <a:ext cx="107950" cy="107950"/>
          </a:xfrm>
          <a:prstGeom prst="ellipse">
            <a:avLst/>
          </a:prstGeom>
          <a:solidFill>
            <a:srgbClr val="800080"/>
          </a:solidFill>
          <a:ln w="12700">
            <a:solidFill>
              <a:srgbClr val="800080"/>
            </a:solidFill>
            <a:round/>
            <a:headEnd type="none" w="sm" len="sm"/>
            <a:tailEnd type="none" w="sm" len="sm"/>
          </a:ln>
        </p:spPr>
        <p:txBody>
          <a:bodyPr anchor="ctr">
            <a:spAutoFit/>
          </a:bodyPr>
          <a:lstStyle/>
          <a:p>
            <a:endParaRPr lang="en-US"/>
          </a:p>
        </p:txBody>
      </p:sp>
      <p:sp>
        <p:nvSpPr>
          <p:cNvPr id="28683" name="Oval 18"/>
          <p:cNvSpPr>
            <a:spLocks noChangeArrowheads="1"/>
          </p:cNvSpPr>
          <p:nvPr/>
        </p:nvSpPr>
        <p:spPr bwMode="auto">
          <a:xfrm flipV="1">
            <a:off x="2109788" y="4400550"/>
            <a:ext cx="107950" cy="106363"/>
          </a:xfrm>
          <a:prstGeom prst="ellipse">
            <a:avLst/>
          </a:prstGeom>
          <a:solidFill>
            <a:srgbClr val="800080"/>
          </a:solidFill>
          <a:ln w="12700">
            <a:solidFill>
              <a:srgbClr val="800080"/>
            </a:solidFill>
            <a:round/>
            <a:headEnd type="none" w="sm" len="sm"/>
            <a:tailEnd type="none" w="sm" len="sm"/>
          </a:ln>
        </p:spPr>
        <p:txBody>
          <a:bodyPr anchor="ctr">
            <a:spAutoFit/>
          </a:bodyPr>
          <a:lstStyle/>
          <a:p>
            <a:endParaRPr lang="en-US"/>
          </a:p>
        </p:txBody>
      </p:sp>
      <p:cxnSp>
        <p:nvCxnSpPr>
          <p:cNvPr id="13" name="AutoShape 20"/>
          <p:cNvCxnSpPr>
            <a:cxnSpLocks noChangeShapeType="1"/>
            <a:stCxn id="28680" idx="7"/>
            <a:endCxn id="28683" idx="1"/>
          </p:cNvCxnSpPr>
          <p:nvPr/>
        </p:nvCxnSpPr>
        <p:spPr bwMode="auto">
          <a:xfrm rot="5400000" flipH="1" flipV="1">
            <a:off x="1570038" y="4756150"/>
            <a:ext cx="820738" cy="293687"/>
          </a:xfrm>
          <a:prstGeom prst="straightConnector1">
            <a:avLst/>
          </a:prstGeom>
          <a:noFill/>
          <a:ln w="31750" cap="flat" cmpd="sng" algn="ctr">
            <a:solidFill>
              <a:schemeClr val="accent6"/>
            </a:solidFill>
            <a:prstDash val="solid"/>
            <a:round/>
            <a:headEnd type="none" w="sm" len="sm"/>
            <a:tailEnd type="triangle" w="lg" len="med"/>
          </a:ln>
          <a:effectLst/>
        </p:spPr>
      </p:cxnSp>
      <p:sp>
        <p:nvSpPr>
          <p:cNvPr id="28685" name="Rectangle 40"/>
          <p:cNvSpPr>
            <a:spLocks noChangeArrowheads="1"/>
          </p:cNvSpPr>
          <p:nvPr/>
        </p:nvSpPr>
        <p:spPr bwMode="auto">
          <a:xfrm>
            <a:off x="1123950" y="4114800"/>
            <a:ext cx="80962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400">
                <a:solidFill>
                  <a:srgbClr val="003367"/>
                </a:solidFill>
              </a:rPr>
              <a:t>W(x)=1</a:t>
            </a:r>
            <a:endParaRPr lang="en-US" sz="1400" i="1">
              <a:solidFill>
                <a:srgbClr val="003367"/>
              </a:solidFill>
            </a:endParaRPr>
          </a:p>
        </p:txBody>
      </p:sp>
      <p:sp>
        <p:nvSpPr>
          <p:cNvPr id="28686" name="Oval 18"/>
          <p:cNvSpPr>
            <a:spLocks noChangeArrowheads="1"/>
          </p:cNvSpPr>
          <p:nvPr/>
        </p:nvSpPr>
        <p:spPr bwMode="auto">
          <a:xfrm flipV="1">
            <a:off x="2686050" y="5338763"/>
            <a:ext cx="106363" cy="106362"/>
          </a:xfrm>
          <a:prstGeom prst="ellipse">
            <a:avLst/>
          </a:prstGeom>
          <a:solidFill>
            <a:srgbClr val="800080"/>
          </a:solidFill>
          <a:ln w="12700">
            <a:solidFill>
              <a:srgbClr val="800080"/>
            </a:solidFill>
            <a:round/>
            <a:headEnd type="none" w="sm" len="sm"/>
            <a:tailEnd type="none" w="sm" len="sm"/>
          </a:ln>
        </p:spPr>
        <p:txBody>
          <a:bodyPr anchor="ctr">
            <a:spAutoFit/>
          </a:bodyPr>
          <a:lstStyle/>
          <a:p>
            <a:endParaRPr lang="en-US"/>
          </a:p>
        </p:txBody>
      </p:sp>
      <p:cxnSp>
        <p:nvCxnSpPr>
          <p:cNvPr id="16" name="AutoShape 20"/>
          <p:cNvCxnSpPr>
            <a:cxnSpLocks noChangeShapeType="1"/>
            <a:stCxn id="28688" idx="5"/>
            <a:endCxn id="28686" idx="1"/>
          </p:cNvCxnSpPr>
          <p:nvPr/>
        </p:nvCxnSpPr>
        <p:spPr bwMode="auto">
          <a:xfrm rot="5400000" flipH="1" flipV="1">
            <a:off x="2178050" y="5648325"/>
            <a:ext cx="742950" cy="304800"/>
          </a:xfrm>
          <a:prstGeom prst="straightConnector1">
            <a:avLst/>
          </a:prstGeom>
          <a:noFill/>
          <a:ln w="31750" cap="flat" cmpd="sng" algn="ctr">
            <a:solidFill>
              <a:schemeClr val="accent6"/>
            </a:solidFill>
            <a:prstDash val="solid"/>
            <a:round/>
            <a:headEnd type="none" w="sm" len="sm"/>
            <a:tailEnd type="triangle" w="lg" len="med"/>
          </a:ln>
          <a:effectLst/>
        </p:spPr>
      </p:cxnSp>
      <p:sp>
        <p:nvSpPr>
          <p:cNvPr id="28688" name="Oval 21"/>
          <p:cNvSpPr>
            <a:spLocks noChangeArrowheads="1"/>
          </p:cNvSpPr>
          <p:nvPr/>
        </p:nvSpPr>
        <p:spPr bwMode="auto">
          <a:xfrm flipV="1">
            <a:off x="2305050" y="6157913"/>
            <a:ext cx="107950" cy="107950"/>
          </a:xfrm>
          <a:prstGeom prst="ellipse">
            <a:avLst/>
          </a:prstGeom>
          <a:solidFill>
            <a:srgbClr val="800080"/>
          </a:solidFill>
          <a:ln w="12700">
            <a:solidFill>
              <a:srgbClr val="800080"/>
            </a:solidFill>
            <a:round/>
            <a:headEnd type="none" w="sm" len="sm"/>
            <a:tailEnd type="none" w="sm" len="sm"/>
          </a:ln>
        </p:spPr>
        <p:txBody>
          <a:bodyPr anchor="ctr">
            <a:spAutoFit/>
          </a:bodyPr>
          <a:lstStyle/>
          <a:p>
            <a:endParaRPr lang="en-US"/>
          </a:p>
        </p:txBody>
      </p:sp>
      <p:sp>
        <p:nvSpPr>
          <p:cNvPr id="28689" name="Oval 18"/>
          <p:cNvSpPr>
            <a:spLocks noChangeArrowheads="1"/>
          </p:cNvSpPr>
          <p:nvPr/>
        </p:nvSpPr>
        <p:spPr bwMode="auto">
          <a:xfrm>
            <a:off x="3055938" y="6157913"/>
            <a:ext cx="106362" cy="107950"/>
          </a:xfrm>
          <a:prstGeom prst="ellipse">
            <a:avLst/>
          </a:prstGeom>
          <a:solidFill>
            <a:srgbClr val="800080"/>
          </a:solidFill>
          <a:ln w="12700">
            <a:solidFill>
              <a:srgbClr val="800080"/>
            </a:solidFill>
            <a:round/>
            <a:headEnd type="none" w="sm" len="sm"/>
            <a:tailEnd type="none" w="sm" len="sm"/>
          </a:ln>
        </p:spPr>
        <p:txBody>
          <a:bodyPr anchor="ctr">
            <a:spAutoFit/>
          </a:bodyPr>
          <a:lstStyle/>
          <a:p>
            <a:endParaRPr lang="en-US"/>
          </a:p>
        </p:txBody>
      </p:sp>
      <p:cxnSp>
        <p:nvCxnSpPr>
          <p:cNvPr id="19" name="AutoShape 20"/>
          <p:cNvCxnSpPr>
            <a:cxnSpLocks noChangeShapeType="1"/>
            <a:stCxn id="28686" idx="7"/>
            <a:endCxn id="28689" idx="1"/>
          </p:cNvCxnSpPr>
          <p:nvPr/>
        </p:nvCxnSpPr>
        <p:spPr bwMode="auto">
          <a:xfrm rot="16200000" flipH="1">
            <a:off x="2553494" y="5653881"/>
            <a:ext cx="742950" cy="293688"/>
          </a:xfrm>
          <a:prstGeom prst="straightConnector1">
            <a:avLst/>
          </a:prstGeom>
          <a:noFill/>
          <a:ln w="31750" cap="flat" cmpd="sng" algn="ctr">
            <a:solidFill>
              <a:schemeClr val="accent6"/>
            </a:solidFill>
            <a:prstDash val="solid"/>
            <a:round/>
            <a:headEnd type="none" w="sm" len="sm"/>
            <a:tailEnd type="triangle" w="lg" len="med"/>
          </a:ln>
          <a:effectLst/>
        </p:spPr>
      </p:cxnSp>
      <p:sp>
        <p:nvSpPr>
          <p:cNvPr id="28691" name="Rectangle 48"/>
          <p:cNvSpPr>
            <a:spLocks noChangeArrowheads="1"/>
          </p:cNvSpPr>
          <p:nvPr/>
        </p:nvSpPr>
        <p:spPr bwMode="auto">
          <a:xfrm>
            <a:off x="2114550" y="6273800"/>
            <a:ext cx="80962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400">
                <a:solidFill>
                  <a:srgbClr val="003367"/>
                </a:solidFill>
              </a:rPr>
              <a:t>W(y)=1</a:t>
            </a:r>
            <a:endParaRPr lang="en-US" sz="1400" i="1">
              <a:solidFill>
                <a:srgbClr val="003367"/>
              </a:solidFill>
            </a:endParaRPr>
          </a:p>
        </p:txBody>
      </p:sp>
      <p:sp>
        <p:nvSpPr>
          <p:cNvPr id="28692" name="Rectangle 49"/>
          <p:cNvSpPr>
            <a:spLocks noChangeArrowheads="1"/>
          </p:cNvSpPr>
          <p:nvPr/>
        </p:nvSpPr>
        <p:spPr bwMode="auto">
          <a:xfrm>
            <a:off x="2895600" y="6254750"/>
            <a:ext cx="60960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600">
                <a:solidFill>
                  <a:srgbClr val="003367"/>
                </a:solidFill>
              </a:rPr>
              <a:t>OK</a:t>
            </a:r>
            <a:endParaRPr lang="en-US" sz="1600" i="1">
              <a:solidFill>
                <a:srgbClr val="003367"/>
              </a:solidFill>
            </a:endParaRPr>
          </a:p>
        </p:txBody>
      </p:sp>
      <p:sp>
        <p:nvSpPr>
          <p:cNvPr id="28693" name="Rectangle 50"/>
          <p:cNvSpPr>
            <a:spLocks noChangeArrowheads="1"/>
          </p:cNvSpPr>
          <p:nvPr/>
        </p:nvSpPr>
        <p:spPr bwMode="auto">
          <a:xfrm>
            <a:off x="1981200" y="4114800"/>
            <a:ext cx="60960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600">
                <a:solidFill>
                  <a:srgbClr val="003367"/>
                </a:solidFill>
              </a:rPr>
              <a:t>OK</a:t>
            </a:r>
            <a:endParaRPr lang="en-US" sz="1600" i="1">
              <a:solidFill>
                <a:srgbClr val="003367"/>
              </a:solidFill>
            </a:endParaRPr>
          </a:p>
        </p:txBody>
      </p:sp>
      <p:sp>
        <p:nvSpPr>
          <p:cNvPr id="28694" name="Oval 18"/>
          <p:cNvSpPr>
            <a:spLocks noChangeArrowheads="1"/>
          </p:cNvSpPr>
          <p:nvPr/>
        </p:nvSpPr>
        <p:spPr bwMode="auto">
          <a:xfrm>
            <a:off x="5121275" y="5297488"/>
            <a:ext cx="106363" cy="107950"/>
          </a:xfrm>
          <a:prstGeom prst="ellipse">
            <a:avLst/>
          </a:prstGeom>
          <a:solidFill>
            <a:srgbClr val="800080"/>
          </a:solidFill>
          <a:ln w="12700">
            <a:solidFill>
              <a:srgbClr val="800080"/>
            </a:solidFill>
            <a:round/>
            <a:headEnd type="none" w="sm" len="sm"/>
            <a:tailEnd type="none" w="sm" len="sm"/>
          </a:ln>
        </p:spPr>
        <p:txBody>
          <a:bodyPr anchor="ctr">
            <a:spAutoFit/>
          </a:bodyPr>
          <a:lstStyle/>
          <a:p>
            <a:endParaRPr lang="en-US"/>
          </a:p>
        </p:txBody>
      </p:sp>
      <p:cxnSp>
        <p:nvCxnSpPr>
          <p:cNvPr id="24" name="AutoShape 20"/>
          <p:cNvCxnSpPr>
            <a:cxnSpLocks noChangeShapeType="1"/>
            <a:stCxn id="28696" idx="5"/>
            <a:endCxn id="28694" idx="1"/>
          </p:cNvCxnSpPr>
          <p:nvPr/>
        </p:nvCxnSpPr>
        <p:spPr bwMode="auto">
          <a:xfrm rot="16200000" flipH="1">
            <a:off x="4582319" y="4760119"/>
            <a:ext cx="801688" cy="304800"/>
          </a:xfrm>
          <a:prstGeom prst="straightConnector1">
            <a:avLst/>
          </a:prstGeom>
          <a:noFill/>
          <a:ln w="31750" cap="flat" cmpd="sng" algn="ctr">
            <a:solidFill>
              <a:schemeClr val="accent6"/>
            </a:solidFill>
            <a:prstDash val="solid"/>
            <a:round/>
            <a:headEnd type="none" w="sm" len="sm"/>
            <a:tailEnd type="triangle" w="lg" len="med"/>
          </a:ln>
          <a:effectLst/>
        </p:spPr>
      </p:cxnSp>
      <p:sp>
        <p:nvSpPr>
          <p:cNvPr id="28696" name="Oval 21"/>
          <p:cNvSpPr>
            <a:spLocks noChangeArrowheads="1"/>
          </p:cNvSpPr>
          <p:nvPr/>
        </p:nvSpPr>
        <p:spPr bwMode="auto">
          <a:xfrm>
            <a:off x="4738688" y="4419600"/>
            <a:ext cx="107950" cy="107950"/>
          </a:xfrm>
          <a:prstGeom prst="ellipse">
            <a:avLst/>
          </a:prstGeom>
          <a:solidFill>
            <a:srgbClr val="800080"/>
          </a:solidFill>
          <a:ln w="12700">
            <a:solidFill>
              <a:srgbClr val="800080"/>
            </a:solidFill>
            <a:round/>
            <a:headEnd type="none" w="sm" len="sm"/>
            <a:tailEnd type="none" w="sm" len="sm"/>
          </a:ln>
        </p:spPr>
        <p:txBody>
          <a:bodyPr anchor="ctr">
            <a:spAutoFit/>
          </a:bodyPr>
          <a:lstStyle/>
          <a:p>
            <a:endParaRPr lang="en-US"/>
          </a:p>
        </p:txBody>
      </p:sp>
      <p:sp>
        <p:nvSpPr>
          <p:cNvPr id="28697" name="Oval 18"/>
          <p:cNvSpPr>
            <a:spLocks noChangeArrowheads="1"/>
          </p:cNvSpPr>
          <p:nvPr/>
        </p:nvSpPr>
        <p:spPr bwMode="auto">
          <a:xfrm flipV="1">
            <a:off x="5489575" y="4400550"/>
            <a:ext cx="106363" cy="106363"/>
          </a:xfrm>
          <a:prstGeom prst="ellipse">
            <a:avLst/>
          </a:prstGeom>
          <a:solidFill>
            <a:srgbClr val="800080"/>
          </a:solidFill>
          <a:ln w="12700">
            <a:solidFill>
              <a:srgbClr val="800080"/>
            </a:solidFill>
            <a:round/>
            <a:headEnd type="none" w="sm" len="sm"/>
            <a:tailEnd type="none" w="sm" len="sm"/>
          </a:ln>
        </p:spPr>
        <p:txBody>
          <a:bodyPr anchor="ctr">
            <a:spAutoFit/>
          </a:bodyPr>
          <a:lstStyle/>
          <a:p>
            <a:endParaRPr lang="en-US"/>
          </a:p>
        </p:txBody>
      </p:sp>
      <p:cxnSp>
        <p:nvCxnSpPr>
          <p:cNvPr id="27" name="AutoShape 20"/>
          <p:cNvCxnSpPr>
            <a:cxnSpLocks noChangeShapeType="1"/>
            <a:stCxn id="28694" idx="7"/>
            <a:endCxn id="28697" idx="1"/>
          </p:cNvCxnSpPr>
          <p:nvPr/>
        </p:nvCxnSpPr>
        <p:spPr bwMode="auto">
          <a:xfrm rot="5400000" flipH="1" flipV="1">
            <a:off x="4948238" y="4756150"/>
            <a:ext cx="820738" cy="293687"/>
          </a:xfrm>
          <a:prstGeom prst="straightConnector1">
            <a:avLst/>
          </a:prstGeom>
          <a:noFill/>
          <a:ln w="31750" cap="flat" cmpd="sng" algn="ctr">
            <a:solidFill>
              <a:schemeClr val="accent6"/>
            </a:solidFill>
            <a:prstDash val="solid"/>
            <a:round/>
            <a:headEnd type="none" w="sm" len="sm"/>
            <a:tailEnd type="triangle" w="lg" len="med"/>
          </a:ln>
          <a:effectLst/>
        </p:spPr>
      </p:cxnSp>
      <p:sp>
        <p:nvSpPr>
          <p:cNvPr id="28699" name="Rectangle 63"/>
          <p:cNvSpPr>
            <a:spLocks noChangeArrowheads="1"/>
          </p:cNvSpPr>
          <p:nvPr/>
        </p:nvSpPr>
        <p:spPr bwMode="auto">
          <a:xfrm>
            <a:off x="4598988" y="4114800"/>
            <a:ext cx="808037"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400">
                <a:solidFill>
                  <a:srgbClr val="003367"/>
                </a:solidFill>
              </a:rPr>
              <a:t>R(y)</a:t>
            </a:r>
            <a:endParaRPr lang="en-US" sz="1400" i="1">
              <a:solidFill>
                <a:srgbClr val="003367"/>
              </a:solidFill>
            </a:endParaRPr>
          </a:p>
        </p:txBody>
      </p:sp>
      <p:sp>
        <p:nvSpPr>
          <p:cNvPr id="28700" name="Rectangle 64"/>
          <p:cNvSpPr>
            <a:spLocks noChangeArrowheads="1"/>
          </p:cNvSpPr>
          <p:nvPr/>
        </p:nvSpPr>
        <p:spPr bwMode="auto">
          <a:xfrm>
            <a:off x="5437188" y="4114800"/>
            <a:ext cx="582612"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600">
                <a:solidFill>
                  <a:srgbClr val="003367"/>
                </a:solidFill>
              </a:rPr>
              <a:t>1</a:t>
            </a:r>
            <a:endParaRPr lang="en-US" sz="1600" i="1">
              <a:solidFill>
                <a:srgbClr val="003367"/>
              </a:solidFill>
            </a:endParaRPr>
          </a:p>
        </p:txBody>
      </p:sp>
      <p:sp>
        <p:nvSpPr>
          <p:cNvPr id="28701" name="Rectangle 14"/>
          <p:cNvSpPr>
            <a:spLocks noChangeArrowheads="1"/>
          </p:cNvSpPr>
          <p:nvPr/>
        </p:nvSpPr>
        <p:spPr bwMode="auto">
          <a:xfrm>
            <a:off x="633413" y="5895975"/>
            <a:ext cx="738187"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algn="ctr"/>
            <a:r>
              <a:rPr lang="en-US" b="1" i="1">
                <a:solidFill>
                  <a:schemeClr val="tx1"/>
                </a:solidFill>
              </a:rPr>
              <a:t>T2</a:t>
            </a:r>
          </a:p>
        </p:txBody>
      </p:sp>
      <p:sp>
        <p:nvSpPr>
          <p:cNvPr id="28702" name="Rectangle 33"/>
          <p:cNvSpPr>
            <a:spLocks noChangeArrowheads="1"/>
          </p:cNvSpPr>
          <p:nvPr/>
        </p:nvSpPr>
        <p:spPr bwMode="auto">
          <a:xfrm>
            <a:off x="6019800" y="4038600"/>
            <a:ext cx="2895600" cy="203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800">
                <a:solidFill>
                  <a:srgbClr val="000090"/>
                </a:solidFill>
              </a:rPr>
              <a:t>The most you should assume is that any memory </a:t>
            </a:r>
            <a:r>
              <a:rPr lang="en-US" sz="1800" b="1">
                <a:solidFill>
                  <a:srgbClr val="000090"/>
                </a:solidFill>
              </a:rPr>
              <a:t>store</a:t>
            </a:r>
            <a:r>
              <a:rPr lang="en-US" sz="1800">
                <a:solidFill>
                  <a:srgbClr val="000090"/>
                </a:solidFill>
              </a:rPr>
              <a:t> before a lock release is visible to a </a:t>
            </a:r>
            <a:r>
              <a:rPr lang="en-US" sz="1800" b="1">
                <a:solidFill>
                  <a:srgbClr val="000090"/>
                </a:solidFill>
              </a:rPr>
              <a:t>load</a:t>
            </a:r>
            <a:r>
              <a:rPr lang="en-US" sz="1800">
                <a:solidFill>
                  <a:srgbClr val="000090"/>
                </a:solidFill>
              </a:rPr>
              <a:t> on a core that has subsequently acquired the same lock.</a:t>
            </a:r>
          </a:p>
        </p:txBody>
      </p:sp>
      <p:sp>
        <p:nvSpPr>
          <p:cNvPr id="28703" name="Oval 18"/>
          <p:cNvSpPr>
            <a:spLocks noChangeArrowheads="1"/>
          </p:cNvSpPr>
          <p:nvPr/>
        </p:nvSpPr>
        <p:spPr bwMode="auto">
          <a:xfrm flipV="1">
            <a:off x="4057650" y="5334000"/>
            <a:ext cx="106363" cy="106363"/>
          </a:xfrm>
          <a:prstGeom prst="ellipse">
            <a:avLst/>
          </a:prstGeom>
          <a:solidFill>
            <a:srgbClr val="800080"/>
          </a:solidFill>
          <a:ln w="12700">
            <a:solidFill>
              <a:srgbClr val="800080"/>
            </a:solidFill>
            <a:round/>
            <a:headEnd type="none" w="sm" len="sm"/>
            <a:tailEnd type="none" w="sm" len="sm"/>
          </a:ln>
        </p:spPr>
        <p:txBody>
          <a:bodyPr anchor="ctr">
            <a:spAutoFit/>
          </a:bodyPr>
          <a:lstStyle/>
          <a:p>
            <a:endParaRPr lang="en-US"/>
          </a:p>
        </p:txBody>
      </p:sp>
      <p:cxnSp>
        <p:nvCxnSpPr>
          <p:cNvPr id="33" name="AutoShape 20"/>
          <p:cNvCxnSpPr>
            <a:cxnSpLocks noChangeShapeType="1"/>
            <a:stCxn id="28705" idx="5"/>
            <a:endCxn id="28703" idx="1"/>
          </p:cNvCxnSpPr>
          <p:nvPr/>
        </p:nvCxnSpPr>
        <p:spPr bwMode="auto">
          <a:xfrm rot="5400000" flipH="1" flipV="1">
            <a:off x="3548856" y="5644357"/>
            <a:ext cx="744537" cy="304800"/>
          </a:xfrm>
          <a:prstGeom prst="straightConnector1">
            <a:avLst/>
          </a:prstGeom>
          <a:noFill/>
          <a:ln w="31750" cap="flat" cmpd="sng" algn="ctr">
            <a:solidFill>
              <a:schemeClr val="accent6"/>
            </a:solidFill>
            <a:prstDash val="solid"/>
            <a:round/>
            <a:headEnd type="none" w="sm" len="sm"/>
            <a:tailEnd type="triangle" w="lg" len="med"/>
          </a:ln>
          <a:effectLst/>
        </p:spPr>
      </p:cxnSp>
      <p:sp>
        <p:nvSpPr>
          <p:cNvPr id="28705" name="Oval 21"/>
          <p:cNvSpPr>
            <a:spLocks noChangeArrowheads="1"/>
          </p:cNvSpPr>
          <p:nvPr/>
        </p:nvSpPr>
        <p:spPr bwMode="auto">
          <a:xfrm flipV="1">
            <a:off x="3676650" y="6153150"/>
            <a:ext cx="107950" cy="107950"/>
          </a:xfrm>
          <a:prstGeom prst="ellipse">
            <a:avLst/>
          </a:prstGeom>
          <a:solidFill>
            <a:srgbClr val="800080"/>
          </a:solidFill>
          <a:ln w="12700">
            <a:solidFill>
              <a:srgbClr val="800080"/>
            </a:solidFill>
            <a:round/>
            <a:headEnd type="none" w="sm" len="sm"/>
            <a:tailEnd type="none" w="sm" len="sm"/>
          </a:ln>
        </p:spPr>
        <p:txBody>
          <a:bodyPr anchor="ctr">
            <a:spAutoFit/>
          </a:bodyPr>
          <a:lstStyle/>
          <a:p>
            <a:endParaRPr lang="en-US"/>
          </a:p>
        </p:txBody>
      </p:sp>
      <p:sp>
        <p:nvSpPr>
          <p:cNvPr id="28706" name="Oval 37"/>
          <p:cNvSpPr>
            <a:spLocks noChangeArrowheads="1"/>
          </p:cNvSpPr>
          <p:nvPr/>
        </p:nvSpPr>
        <p:spPr bwMode="auto">
          <a:xfrm>
            <a:off x="4427538" y="6153150"/>
            <a:ext cx="106362" cy="107950"/>
          </a:xfrm>
          <a:prstGeom prst="ellipse">
            <a:avLst/>
          </a:prstGeom>
          <a:solidFill>
            <a:srgbClr val="800080"/>
          </a:solidFill>
          <a:ln w="12700">
            <a:solidFill>
              <a:srgbClr val="800080"/>
            </a:solidFill>
            <a:round/>
            <a:headEnd type="none" w="sm" len="sm"/>
            <a:tailEnd type="none" w="sm" len="sm"/>
          </a:ln>
        </p:spPr>
        <p:txBody>
          <a:bodyPr anchor="ctr">
            <a:spAutoFit/>
          </a:bodyPr>
          <a:lstStyle/>
          <a:p>
            <a:endParaRPr lang="en-US"/>
          </a:p>
        </p:txBody>
      </p:sp>
      <p:cxnSp>
        <p:nvCxnSpPr>
          <p:cNvPr id="36" name="AutoShape 20"/>
          <p:cNvCxnSpPr>
            <a:cxnSpLocks noChangeShapeType="1"/>
            <a:stCxn id="28703" idx="7"/>
            <a:endCxn id="28706" idx="1"/>
          </p:cNvCxnSpPr>
          <p:nvPr/>
        </p:nvCxnSpPr>
        <p:spPr bwMode="auto">
          <a:xfrm rot="16200000" flipH="1">
            <a:off x="3924300" y="5649913"/>
            <a:ext cx="744537" cy="293688"/>
          </a:xfrm>
          <a:prstGeom prst="straightConnector1">
            <a:avLst/>
          </a:prstGeom>
          <a:noFill/>
          <a:ln w="31750" cap="flat" cmpd="sng" algn="ctr">
            <a:solidFill>
              <a:schemeClr val="accent6"/>
            </a:solidFill>
            <a:prstDash val="solid"/>
            <a:round/>
            <a:headEnd type="none" w="sm" len="sm"/>
            <a:tailEnd type="triangle" w="lg" len="med"/>
          </a:ln>
          <a:effectLst/>
        </p:spPr>
      </p:cxnSp>
      <p:sp>
        <p:nvSpPr>
          <p:cNvPr id="28708" name="Rectangle 48"/>
          <p:cNvSpPr>
            <a:spLocks noChangeArrowheads="1"/>
          </p:cNvSpPr>
          <p:nvPr/>
        </p:nvSpPr>
        <p:spPr bwMode="auto">
          <a:xfrm>
            <a:off x="3486150" y="6269038"/>
            <a:ext cx="80962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400">
                <a:solidFill>
                  <a:srgbClr val="003367"/>
                </a:solidFill>
              </a:rPr>
              <a:t>R(x)</a:t>
            </a:r>
            <a:endParaRPr lang="en-US" sz="1400" i="1">
              <a:solidFill>
                <a:srgbClr val="003367"/>
              </a:solidFill>
            </a:endParaRPr>
          </a:p>
        </p:txBody>
      </p:sp>
      <p:sp>
        <p:nvSpPr>
          <p:cNvPr id="28709" name="Rectangle 49"/>
          <p:cNvSpPr>
            <a:spLocks noChangeArrowheads="1"/>
          </p:cNvSpPr>
          <p:nvPr/>
        </p:nvSpPr>
        <p:spPr bwMode="auto">
          <a:xfrm>
            <a:off x="4391025" y="6249988"/>
            <a:ext cx="56197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600">
                <a:solidFill>
                  <a:srgbClr val="003367"/>
                </a:solidFill>
              </a:rPr>
              <a:t>0??</a:t>
            </a:r>
          </a:p>
        </p:txBody>
      </p:sp>
      <p:cxnSp>
        <p:nvCxnSpPr>
          <p:cNvPr id="39" name="AutoShape 20"/>
          <p:cNvCxnSpPr>
            <a:cxnSpLocks noChangeShapeType="1"/>
            <a:stCxn id="28711" idx="4"/>
            <a:endCxn id="28712" idx="0"/>
          </p:cNvCxnSpPr>
          <p:nvPr/>
        </p:nvCxnSpPr>
        <p:spPr bwMode="auto">
          <a:xfrm flipV="1">
            <a:off x="3330575" y="4527550"/>
            <a:ext cx="577850" cy="1644650"/>
          </a:xfrm>
          <a:prstGeom prst="straightConnector1">
            <a:avLst/>
          </a:prstGeom>
          <a:noFill/>
          <a:ln w="31750" cap="flat" cmpd="sng" algn="ctr">
            <a:solidFill>
              <a:schemeClr val="accent6"/>
            </a:solidFill>
            <a:prstDash val="solid"/>
            <a:round/>
            <a:headEnd type="none" w="sm" len="sm"/>
            <a:tailEnd type="triangle" w="lg" len="med"/>
          </a:ln>
          <a:effectLst/>
        </p:spPr>
      </p:cxnSp>
      <p:sp>
        <p:nvSpPr>
          <p:cNvPr id="28711" name="Oval 21"/>
          <p:cNvSpPr>
            <a:spLocks noChangeArrowheads="1"/>
          </p:cNvSpPr>
          <p:nvPr/>
        </p:nvSpPr>
        <p:spPr bwMode="auto">
          <a:xfrm flipV="1">
            <a:off x="3276600" y="6172200"/>
            <a:ext cx="107950" cy="107950"/>
          </a:xfrm>
          <a:prstGeom prst="ellipse">
            <a:avLst/>
          </a:prstGeom>
          <a:solidFill>
            <a:srgbClr val="800080"/>
          </a:solidFill>
          <a:ln w="12700">
            <a:solidFill>
              <a:srgbClr val="800080"/>
            </a:solidFill>
            <a:round/>
            <a:headEnd type="none" w="sm" len="sm"/>
            <a:tailEnd type="none" w="sm" len="sm"/>
          </a:ln>
        </p:spPr>
        <p:txBody>
          <a:bodyPr anchor="ctr">
            <a:spAutoFit/>
          </a:bodyPr>
          <a:lstStyle/>
          <a:p>
            <a:endParaRPr lang="en-US"/>
          </a:p>
        </p:txBody>
      </p:sp>
      <p:sp>
        <p:nvSpPr>
          <p:cNvPr id="28712" name="Oval 21"/>
          <p:cNvSpPr>
            <a:spLocks noChangeArrowheads="1"/>
          </p:cNvSpPr>
          <p:nvPr/>
        </p:nvSpPr>
        <p:spPr bwMode="auto">
          <a:xfrm flipV="1">
            <a:off x="3854450" y="4419600"/>
            <a:ext cx="107950" cy="107950"/>
          </a:xfrm>
          <a:prstGeom prst="ellipse">
            <a:avLst/>
          </a:prstGeom>
          <a:solidFill>
            <a:srgbClr val="800080"/>
          </a:solidFill>
          <a:ln w="12700">
            <a:solidFill>
              <a:srgbClr val="800080"/>
            </a:solidFill>
            <a:round/>
            <a:headEnd type="none" w="sm" len="sm"/>
            <a:tailEnd type="none" w="sm" len="sm"/>
          </a:ln>
        </p:spPr>
        <p:txBody>
          <a:bodyPr anchor="ctr">
            <a:spAutoFit/>
          </a:bodyPr>
          <a:lstStyle/>
          <a:p>
            <a:endParaRPr lang="en-US"/>
          </a:p>
        </p:txBody>
      </p:sp>
      <p:sp>
        <p:nvSpPr>
          <p:cNvPr id="28713" name="Rectangle 35849"/>
          <p:cNvSpPr>
            <a:spLocks noChangeArrowheads="1"/>
          </p:cNvSpPr>
          <p:nvPr/>
        </p:nvSpPr>
        <p:spPr bwMode="auto">
          <a:xfrm>
            <a:off x="2792413" y="4549775"/>
            <a:ext cx="1169987"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sz="2000" b="1">
                <a:solidFill>
                  <a:srgbClr val="000090"/>
                </a:solidFill>
              </a:rPr>
              <a:t>pass lock</a:t>
            </a:r>
            <a:endParaRPr lang="en-US" sz="2000">
              <a:solidFill>
                <a:srgbClr val="000090"/>
              </a:solidFill>
            </a:endParaRPr>
          </a:p>
        </p:txBody>
      </p:sp>
    </p:spTree>
    <p:extLst>
      <p:ext uri="{BB962C8B-B14F-4D97-AF65-F5344CB8AC3E}">
        <p14:creationId xmlns:p14="http://schemas.microsoft.com/office/powerpoint/2010/main" val="30301645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3"/>
          <p:cNvSpPr>
            <a:spLocks noGrp="1"/>
          </p:cNvSpPr>
          <p:nvPr>
            <p:ph type="title"/>
          </p:nvPr>
        </p:nvSpPr>
        <p:spPr/>
        <p:txBody>
          <a:bodyPr/>
          <a:lstStyle/>
          <a:p>
            <a:r>
              <a:rPr lang="en-US">
                <a:latin typeface="Arial" charset="0"/>
                <a:ea typeface="ＭＳ Ｐゴシック" charset="0"/>
                <a:cs typeface="Arial" charset="0"/>
              </a:rPr>
              <a:t>CPU dispatch and ready queues</a:t>
            </a:r>
          </a:p>
        </p:txBody>
      </p:sp>
      <p:pic>
        <p:nvPicPr>
          <p:cNvPr id="3277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0"/>
            <a:ext cx="4927600" cy="287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771" name="Rectangle 1"/>
          <p:cNvSpPr>
            <a:spLocks noChangeArrowheads="1"/>
          </p:cNvSpPr>
          <p:nvPr/>
        </p:nvSpPr>
        <p:spPr bwMode="auto">
          <a:xfrm>
            <a:off x="533400" y="4848225"/>
            <a:ext cx="8229600" cy="1631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000" dirty="0">
                <a:solidFill>
                  <a:srgbClr val="37305A"/>
                </a:solidFill>
              </a:rPr>
              <a:t>In a typical OS, each thread has a </a:t>
            </a:r>
            <a:r>
              <a:rPr lang="en-US" sz="2000" b="1" dirty="0">
                <a:solidFill>
                  <a:srgbClr val="651222"/>
                </a:solidFill>
              </a:rPr>
              <a:t>priority</a:t>
            </a:r>
            <a:r>
              <a:rPr lang="en-US" sz="2000" dirty="0">
                <a:solidFill>
                  <a:srgbClr val="37305A"/>
                </a:solidFill>
              </a:rPr>
              <a:t>, which may change over time.  When a core is idle, pick the (a) thread with the highest priority.  If a higher-priority thread becomes ready, then preempt the thread currently running on the core and switch to the new thread.  If the quantum expires (timer), then preempt, select a new thread, and switch</a:t>
            </a:r>
          </a:p>
        </p:txBody>
      </p:sp>
    </p:spTree>
    <p:extLst>
      <p:ext uri="{BB962C8B-B14F-4D97-AF65-F5344CB8AC3E}">
        <p14:creationId xmlns:p14="http://schemas.microsoft.com/office/powerpoint/2010/main" val="189407274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r>
              <a:rPr lang="en-US">
                <a:latin typeface="Arial" charset="0"/>
                <a:ea typeface="ＭＳ Ｐゴシック" charset="0"/>
                <a:cs typeface="Arial" charset="0"/>
              </a:rPr>
              <a:t>Priority</a:t>
            </a:r>
          </a:p>
        </p:txBody>
      </p:sp>
      <p:sp>
        <p:nvSpPr>
          <p:cNvPr id="33794" name="Rectangle 3"/>
          <p:cNvSpPr>
            <a:spLocks noGrp="1" noChangeArrowheads="1"/>
          </p:cNvSpPr>
          <p:nvPr>
            <p:ph idx="1"/>
          </p:nvPr>
        </p:nvSpPr>
        <p:spPr>
          <a:xfrm>
            <a:off x="685800" y="1524000"/>
            <a:ext cx="7772400" cy="4572000"/>
          </a:xfrm>
        </p:spPr>
        <p:txBody>
          <a:bodyPr/>
          <a:lstStyle/>
          <a:p>
            <a:pPr>
              <a:buFontTx/>
              <a:buNone/>
            </a:pPr>
            <a:r>
              <a:rPr lang="en-US" dirty="0">
                <a:latin typeface="Arial" charset="0"/>
                <a:ea typeface="ＭＳ Ｐゴシック" charset="0"/>
                <a:cs typeface="Arial" charset="0"/>
              </a:rPr>
              <a:t>Most modern OS schedulers use priority scheduling.</a:t>
            </a:r>
          </a:p>
          <a:p>
            <a:pPr lvl="1"/>
            <a:r>
              <a:rPr lang="en-US" dirty="0">
                <a:latin typeface="Arial" charset="0"/>
                <a:ea typeface="ＭＳ Ｐゴシック" charset="0"/>
                <a:cs typeface="Arial" charset="0"/>
              </a:rPr>
              <a:t>Each thread in the ready pool has a </a:t>
            </a:r>
            <a:r>
              <a:rPr lang="en-US" b="1" dirty="0">
                <a:solidFill>
                  <a:srgbClr val="651222"/>
                </a:solidFill>
                <a:latin typeface="Arial" charset="0"/>
                <a:ea typeface="ＭＳ Ｐゴシック" charset="0"/>
                <a:cs typeface="Arial" charset="0"/>
              </a:rPr>
              <a:t>priority</a:t>
            </a:r>
            <a:r>
              <a:rPr lang="en-US" dirty="0">
                <a:solidFill>
                  <a:srgbClr val="651222"/>
                </a:solidFill>
                <a:latin typeface="Arial" charset="0"/>
                <a:ea typeface="ＭＳ Ｐゴシック" charset="0"/>
                <a:cs typeface="Arial" charset="0"/>
              </a:rPr>
              <a:t> </a:t>
            </a:r>
            <a:r>
              <a:rPr lang="en-US" dirty="0">
                <a:latin typeface="Arial" charset="0"/>
                <a:ea typeface="ＭＳ Ｐゴシック" charset="0"/>
                <a:cs typeface="Arial" charset="0"/>
              </a:rPr>
              <a:t>value (integer).</a:t>
            </a:r>
          </a:p>
          <a:p>
            <a:pPr lvl="1"/>
            <a:r>
              <a:rPr lang="en-US" dirty="0">
                <a:latin typeface="Arial" charset="0"/>
                <a:ea typeface="ＭＳ Ｐゴシック" charset="0"/>
                <a:cs typeface="Arial" charset="0"/>
              </a:rPr>
              <a:t>The scheduler favors higher-priority threads.</a:t>
            </a:r>
          </a:p>
          <a:p>
            <a:pPr lvl="1"/>
            <a:r>
              <a:rPr lang="en-US" dirty="0">
                <a:latin typeface="Arial" charset="0"/>
                <a:ea typeface="ＭＳ Ｐゴシック" charset="0"/>
                <a:cs typeface="Arial" charset="0"/>
              </a:rPr>
              <a:t>Threads inherit a base priority from the associated application/process.</a:t>
            </a:r>
          </a:p>
          <a:p>
            <a:pPr lvl="1"/>
            <a:r>
              <a:rPr lang="en-US" dirty="0">
                <a:latin typeface="Arial" charset="0"/>
                <a:ea typeface="ＭＳ Ｐゴシック" charset="0"/>
                <a:cs typeface="Arial" charset="0"/>
              </a:rPr>
              <a:t>User-settable relative importance within application</a:t>
            </a:r>
          </a:p>
          <a:p>
            <a:pPr lvl="1"/>
            <a:r>
              <a:rPr lang="en-US" dirty="0">
                <a:latin typeface="Arial" charset="0"/>
                <a:ea typeface="ＭＳ Ｐゴシック" charset="0"/>
                <a:cs typeface="Arial" charset="0"/>
              </a:rPr>
              <a:t>Internal priority adjustments as </a:t>
            </a:r>
            <a:r>
              <a:rPr lang="en-US" b="1" dirty="0">
                <a:latin typeface="Arial" charset="0"/>
                <a:ea typeface="ＭＳ Ｐゴシック" charset="0"/>
                <a:cs typeface="Arial" charset="0"/>
              </a:rPr>
              <a:t>an implementation technique </a:t>
            </a:r>
            <a:r>
              <a:rPr lang="en-US" dirty="0">
                <a:latin typeface="Arial" charset="0"/>
                <a:ea typeface="ＭＳ Ｐゴシック" charset="0"/>
                <a:cs typeface="Arial" charset="0"/>
              </a:rPr>
              <a:t>within the scheduler. </a:t>
            </a:r>
          </a:p>
          <a:p>
            <a:pPr lvl="1"/>
            <a:r>
              <a:rPr lang="en-US" dirty="0">
                <a:latin typeface="Arial" charset="0"/>
                <a:ea typeface="ＭＳ Ｐゴシック" charset="0"/>
                <a:cs typeface="Arial" charset="0"/>
              </a:rPr>
              <a:t>How to set the priority of a thread?</a:t>
            </a:r>
          </a:p>
          <a:p>
            <a:pPr>
              <a:buFontTx/>
              <a:buNone/>
            </a:pPr>
            <a:r>
              <a:rPr lang="en-US" dirty="0">
                <a:latin typeface="Arial" charset="0"/>
                <a:ea typeface="ＭＳ Ｐゴシック" charset="0"/>
                <a:cs typeface="Arial" charset="0"/>
              </a:rPr>
              <a:t>How many priority levels?  32 (Windows) to 128 (OS X)</a:t>
            </a:r>
          </a:p>
          <a:p>
            <a:pPr>
              <a:buFontTx/>
              <a:buNone/>
            </a:pPr>
            <a:endParaRPr lang="en-US" dirty="0">
              <a:latin typeface="Arial" charset="0"/>
              <a:ea typeface="ＭＳ Ｐゴシック" charset="0"/>
              <a:cs typeface="Arial" charset="0"/>
            </a:endParaRPr>
          </a:p>
        </p:txBody>
      </p:sp>
    </p:spTree>
    <p:extLst>
      <p:ext uri="{BB962C8B-B14F-4D97-AF65-F5344CB8AC3E}">
        <p14:creationId xmlns:p14="http://schemas.microsoft.com/office/powerpoint/2010/main" val="229638513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300" y="0"/>
            <a:ext cx="8897759" cy="6858000"/>
          </a:xfrm>
          <a:prstGeom prst="rect">
            <a:avLst/>
          </a:prstGeom>
        </p:spPr>
      </p:pic>
    </p:spTree>
    <p:extLst>
      <p:ext uri="{BB962C8B-B14F-4D97-AF65-F5344CB8AC3E}">
        <p14:creationId xmlns:p14="http://schemas.microsoft.com/office/powerpoint/2010/main" val="75495043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7" name="Title 3"/>
          <p:cNvSpPr>
            <a:spLocks noGrp="1"/>
          </p:cNvSpPr>
          <p:nvPr>
            <p:ph type="title"/>
          </p:nvPr>
        </p:nvSpPr>
        <p:spPr/>
        <p:txBody>
          <a:bodyPr/>
          <a:lstStyle/>
          <a:p>
            <a:r>
              <a:rPr lang="en-US">
                <a:latin typeface="Arial" charset="0"/>
                <a:ea typeface="ＭＳ Ｐゴシック" charset="0"/>
                <a:cs typeface="Arial" charset="0"/>
              </a:rPr>
              <a:t>Per-CPU ready queues</a:t>
            </a:r>
          </a:p>
        </p:txBody>
      </p:sp>
      <p:pic>
        <p:nvPicPr>
          <p:cNvPr id="3481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1536700"/>
            <a:ext cx="6489700" cy="378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819" name="Rectangle 5"/>
          <p:cNvSpPr>
            <a:spLocks noChangeArrowheads="1"/>
          </p:cNvSpPr>
          <p:nvPr/>
        </p:nvSpPr>
        <p:spPr bwMode="auto">
          <a:xfrm>
            <a:off x="762000" y="5486400"/>
            <a:ext cx="7848600"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solidFill>
                  <a:srgbClr val="37305A"/>
                </a:solidFill>
              </a:rPr>
              <a:t>On most architectures, a find-first-bit-set instruction is used to find the highest priority bit set in one of five 32-bit words (for the 140 priorities).</a:t>
            </a:r>
          </a:p>
        </p:txBody>
      </p:sp>
    </p:spTree>
    <p:extLst>
      <p:ext uri="{BB962C8B-B14F-4D97-AF65-F5344CB8AC3E}">
        <p14:creationId xmlns:p14="http://schemas.microsoft.com/office/powerpoint/2010/main" val="312722064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a:latin typeface="Arial" charset="0"/>
                <a:ea typeface="ＭＳ Ｐゴシック" charset="0"/>
              </a:rPr>
              <a:t>Two Schedules for CPU/Disk</a:t>
            </a:r>
          </a:p>
        </p:txBody>
      </p:sp>
      <p:grpSp>
        <p:nvGrpSpPr>
          <p:cNvPr id="32770" name="Group 3"/>
          <p:cNvGrpSpPr>
            <a:grpSpLocks/>
          </p:cNvGrpSpPr>
          <p:nvPr/>
        </p:nvGrpSpPr>
        <p:grpSpPr bwMode="auto">
          <a:xfrm>
            <a:off x="914400" y="4727575"/>
            <a:ext cx="4587875" cy="460375"/>
            <a:chOff x="907" y="2592"/>
            <a:chExt cx="2890" cy="290"/>
          </a:xfrm>
        </p:grpSpPr>
        <p:sp>
          <p:nvSpPr>
            <p:cNvPr id="32830" name="Rectangle 4"/>
            <p:cNvSpPr>
              <a:spLocks noChangeArrowheads="1"/>
            </p:cNvSpPr>
            <p:nvPr/>
          </p:nvSpPr>
          <p:spPr bwMode="auto">
            <a:xfrm>
              <a:off x="982" y="2784"/>
              <a:ext cx="562" cy="98"/>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831" name="Rectangle 5"/>
            <p:cNvSpPr>
              <a:spLocks noChangeArrowheads="1"/>
            </p:cNvSpPr>
            <p:nvPr/>
          </p:nvSpPr>
          <p:spPr bwMode="auto">
            <a:xfrm>
              <a:off x="982" y="2592"/>
              <a:ext cx="597" cy="98"/>
            </a:xfrm>
            <a:prstGeom prst="rect">
              <a:avLst/>
            </a:prstGeom>
            <a:solidFill>
              <a:schemeClr val="accent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832" name="Rectangle 6"/>
            <p:cNvSpPr>
              <a:spLocks noChangeArrowheads="1"/>
            </p:cNvSpPr>
            <p:nvPr/>
          </p:nvSpPr>
          <p:spPr bwMode="auto">
            <a:xfrm>
              <a:off x="912" y="2592"/>
              <a:ext cx="75" cy="98"/>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833" name="Rectangle 7"/>
            <p:cNvSpPr>
              <a:spLocks noChangeArrowheads="1"/>
            </p:cNvSpPr>
            <p:nvPr/>
          </p:nvSpPr>
          <p:spPr bwMode="auto">
            <a:xfrm>
              <a:off x="1649" y="2592"/>
              <a:ext cx="598" cy="98"/>
            </a:xfrm>
            <a:prstGeom prst="rect">
              <a:avLst/>
            </a:prstGeom>
            <a:solidFill>
              <a:srgbClr val="0080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834" name="Rectangle 8"/>
            <p:cNvSpPr>
              <a:spLocks noChangeArrowheads="1"/>
            </p:cNvSpPr>
            <p:nvPr/>
          </p:nvSpPr>
          <p:spPr bwMode="auto">
            <a:xfrm>
              <a:off x="1579" y="2592"/>
              <a:ext cx="75" cy="98"/>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835" name="Rectangle 9"/>
            <p:cNvSpPr>
              <a:spLocks noChangeArrowheads="1"/>
            </p:cNvSpPr>
            <p:nvPr/>
          </p:nvSpPr>
          <p:spPr bwMode="auto">
            <a:xfrm>
              <a:off x="1649" y="2784"/>
              <a:ext cx="562" cy="98"/>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836" name="Rectangle 10"/>
            <p:cNvSpPr>
              <a:spLocks noChangeArrowheads="1"/>
            </p:cNvSpPr>
            <p:nvPr/>
          </p:nvSpPr>
          <p:spPr bwMode="auto">
            <a:xfrm>
              <a:off x="2247" y="2592"/>
              <a:ext cx="75" cy="98"/>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837" name="Rectangle 11"/>
            <p:cNvSpPr>
              <a:spLocks noChangeArrowheads="1"/>
            </p:cNvSpPr>
            <p:nvPr/>
          </p:nvSpPr>
          <p:spPr bwMode="auto">
            <a:xfrm>
              <a:off x="2317" y="2592"/>
              <a:ext cx="597" cy="98"/>
            </a:xfrm>
            <a:prstGeom prst="rect">
              <a:avLst/>
            </a:prstGeom>
            <a:solidFill>
              <a:schemeClr val="accent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838" name="Rectangle 12"/>
            <p:cNvSpPr>
              <a:spLocks noChangeArrowheads="1"/>
            </p:cNvSpPr>
            <p:nvPr/>
          </p:nvSpPr>
          <p:spPr bwMode="auto">
            <a:xfrm>
              <a:off x="2317" y="2784"/>
              <a:ext cx="562" cy="98"/>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839" name="Rectangle 13"/>
            <p:cNvSpPr>
              <a:spLocks noChangeArrowheads="1"/>
            </p:cNvSpPr>
            <p:nvPr/>
          </p:nvSpPr>
          <p:spPr bwMode="auto">
            <a:xfrm>
              <a:off x="3587" y="2592"/>
              <a:ext cx="210" cy="96"/>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840" name="Rectangle 14"/>
            <p:cNvSpPr>
              <a:spLocks noChangeArrowheads="1"/>
            </p:cNvSpPr>
            <p:nvPr/>
          </p:nvSpPr>
          <p:spPr bwMode="auto">
            <a:xfrm>
              <a:off x="2989" y="2592"/>
              <a:ext cx="598" cy="98"/>
            </a:xfrm>
            <a:prstGeom prst="rect">
              <a:avLst/>
            </a:prstGeom>
            <a:solidFill>
              <a:srgbClr val="0080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841" name="Rectangle 15"/>
            <p:cNvSpPr>
              <a:spLocks noChangeArrowheads="1"/>
            </p:cNvSpPr>
            <p:nvPr/>
          </p:nvSpPr>
          <p:spPr bwMode="auto">
            <a:xfrm>
              <a:off x="2914" y="2592"/>
              <a:ext cx="75" cy="98"/>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842" name="Rectangle 16"/>
            <p:cNvSpPr>
              <a:spLocks noChangeArrowheads="1"/>
            </p:cNvSpPr>
            <p:nvPr/>
          </p:nvSpPr>
          <p:spPr bwMode="auto">
            <a:xfrm>
              <a:off x="2984" y="2784"/>
              <a:ext cx="562" cy="98"/>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843" name="Rectangle 17"/>
            <p:cNvSpPr>
              <a:spLocks noChangeArrowheads="1"/>
            </p:cNvSpPr>
            <p:nvPr/>
          </p:nvSpPr>
          <p:spPr bwMode="auto">
            <a:xfrm>
              <a:off x="907" y="2784"/>
              <a:ext cx="75" cy="98"/>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844" name="Rectangle 18"/>
            <p:cNvSpPr>
              <a:spLocks noChangeArrowheads="1"/>
            </p:cNvSpPr>
            <p:nvPr/>
          </p:nvSpPr>
          <p:spPr bwMode="auto">
            <a:xfrm>
              <a:off x="1544" y="2784"/>
              <a:ext cx="105" cy="98"/>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845" name="Rectangle 19"/>
            <p:cNvSpPr>
              <a:spLocks noChangeArrowheads="1"/>
            </p:cNvSpPr>
            <p:nvPr/>
          </p:nvSpPr>
          <p:spPr bwMode="auto">
            <a:xfrm>
              <a:off x="2211" y="2784"/>
              <a:ext cx="105" cy="98"/>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846" name="Rectangle 20"/>
            <p:cNvSpPr>
              <a:spLocks noChangeArrowheads="1"/>
            </p:cNvSpPr>
            <p:nvPr/>
          </p:nvSpPr>
          <p:spPr bwMode="auto">
            <a:xfrm>
              <a:off x="2879" y="2782"/>
              <a:ext cx="105" cy="98"/>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847" name="Rectangle 21"/>
            <p:cNvSpPr>
              <a:spLocks noChangeArrowheads="1"/>
            </p:cNvSpPr>
            <p:nvPr/>
          </p:nvSpPr>
          <p:spPr bwMode="auto">
            <a:xfrm>
              <a:off x="3546" y="2784"/>
              <a:ext cx="251" cy="98"/>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grpSp>
      <p:sp>
        <p:nvSpPr>
          <p:cNvPr id="32771" name="Text Box 22"/>
          <p:cNvSpPr txBox="1">
            <a:spLocks noChangeArrowheads="1"/>
          </p:cNvSpPr>
          <p:nvPr/>
        </p:nvSpPr>
        <p:spPr bwMode="auto">
          <a:xfrm>
            <a:off x="1524000" y="5562600"/>
            <a:ext cx="301394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800" dirty="0">
                <a:solidFill>
                  <a:srgbClr val="003367"/>
                </a:solidFill>
                <a:latin typeface="+mn-lt"/>
              </a:rPr>
              <a:t>CPU busy 25/25: U = 100%</a:t>
            </a:r>
          </a:p>
          <a:p>
            <a:r>
              <a:rPr lang="en-US" sz="1800" dirty="0">
                <a:solidFill>
                  <a:srgbClr val="003367"/>
                </a:solidFill>
                <a:latin typeface="+mn-lt"/>
              </a:rPr>
              <a:t>Disk busy 15/25: U = 60%</a:t>
            </a:r>
            <a:endParaRPr lang="en-US" sz="2000" dirty="0">
              <a:solidFill>
                <a:srgbClr val="003367"/>
              </a:solidFill>
              <a:latin typeface="+mn-lt"/>
            </a:endParaRPr>
          </a:p>
        </p:txBody>
      </p:sp>
      <p:sp>
        <p:nvSpPr>
          <p:cNvPr id="32772" name="Rectangle 23"/>
          <p:cNvSpPr>
            <a:spLocks noChangeArrowheads="1"/>
          </p:cNvSpPr>
          <p:nvPr/>
        </p:nvSpPr>
        <p:spPr bwMode="auto">
          <a:xfrm>
            <a:off x="5957888" y="3041650"/>
            <a:ext cx="892175" cy="155575"/>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773" name="Rectangle 24"/>
          <p:cNvSpPr>
            <a:spLocks noChangeArrowheads="1"/>
          </p:cNvSpPr>
          <p:nvPr/>
        </p:nvSpPr>
        <p:spPr bwMode="auto">
          <a:xfrm>
            <a:off x="914400" y="2736850"/>
            <a:ext cx="947738" cy="155575"/>
          </a:xfrm>
          <a:prstGeom prst="rect">
            <a:avLst/>
          </a:prstGeom>
          <a:solidFill>
            <a:schemeClr val="accent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774" name="Rectangle 25"/>
          <p:cNvSpPr>
            <a:spLocks noChangeArrowheads="1"/>
          </p:cNvSpPr>
          <p:nvPr/>
        </p:nvSpPr>
        <p:spPr bwMode="auto">
          <a:xfrm>
            <a:off x="1862138" y="2736850"/>
            <a:ext cx="949325" cy="155575"/>
          </a:xfrm>
          <a:prstGeom prst="rect">
            <a:avLst/>
          </a:prstGeom>
          <a:solidFill>
            <a:srgbClr val="0080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775" name="Rectangle 26"/>
          <p:cNvSpPr>
            <a:spLocks noChangeArrowheads="1"/>
          </p:cNvSpPr>
          <p:nvPr/>
        </p:nvSpPr>
        <p:spPr bwMode="auto">
          <a:xfrm>
            <a:off x="2811463" y="2736850"/>
            <a:ext cx="119062" cy="155575"/>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776" name="Rectangle 27"/>
          <p:cNvSpPr>
            <a:spLocks noChangeArrowheads="1"/>
          </p:cNvSpPr>
          <p:nvPr/>
        </p:nvSpPr>
        <p:spPr bwMode="auto">
          <a:xfrm>
            <a:off x="2930525" y="3041650"/>
            <a:ext cx="892175" cy="155575"/>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777" name="Rectangle 28"/>
          <p:cNvSpPr>
            <a:spLocks noChangeArrowheads="1"/>
          </p:cNvSpPr>
          <p:nvPr/>
        </p:nvSpPr>
        <p:spPr bwMode="auto">
          <a:xfrm>
            <a:off x="4946650" y="3041650"/>
            <a:ext cx="892175" cy="155575"/>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778" name="Rectangle 29"/>
          <p:cNvSpPr>
            <a:spLocks noChangeArrowheads="1"/>
          </p:cNvSpPr>
          <p:nvPr/>
        </p:nvSpPr>
        <p:spPr bwMode="auto">
          <a:xfrm>
            <a:off x="2930525" y="2736850"/>
            <a:ext cx="947738" cy="155575"/>
          </a:xfrm>
          <a:prstGeom prst="rect">
            <a:avLst/>
          </a:prstGeom>
          <a:solidFill>
            <a:schemeClr val="accent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779" name="Rectangle 30"/>
          <p:cNvSpPr>
            <a:spLocks noChangeArrowheads="1"/>
          </p:cNvSpPr>
          <p:nvPr/>
        </p:nvSpPr>
        <p:spPr bwMode="auto">
          <a:xfrm>
            <a:off x="3878263" y="2736850"/>
            <a:ext cx="949325" cy="155575"/>
          </a:xfrm>
          <a:prstGeom prst="rect">
            <a:avLst/>
          </a:prstGeom>
          <a:solidFill>
            <a:srgbClr val="00800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780" name="Rectangle 31"/>
          <p:cNvSpPr>
            <a:spLocks noChangeArrowheads="1"/>
          </p:cNvSpPr>
          <p:nvPr/>
        </p:nvSpPr>
        <p:spPr bwMode="auto">
          <a:xfrm>
            <a:off x="4827588" y="2736850"/>
            <a:ext cx="119062" cy="155575"/>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781" name="Rectangle 32"/>
          <p:cNvSpPr>
            <a:spLocks noChangeArrowheads="1"/>
          </p:cNvSpPr>
          <p:nvPr/>
        </p:nvSpPr>
        <p:spPr bwMode="auto">
          <a:xfrm>
            <a:off x="5838825" y="2733675"/>
            <a:ext cx="119063" cy="155575"/>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782" name="Rectangle 33"/>
          <p:cNvSpPr>
            <a:spLocks noChangeArrowheads="1"/>
          </p:cNvSpPr>
          <p:nvPr/>
        </p:nvSpPr>
        <p:spPr bwMode="auto">
          <a:xfrm>
            <a:off x="6850063" y="2733675"/>
            <a:ext cx="119062" cy="155575"/>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783" name="Rectangle 34"/>
          <p:cNvSpPr>
            <a:spLocks noChangeArrowheads="1"/>
          </p:cNvSpPr>
          <p:nvPr/>
        </p:nvSpPr>
        <p:spPr bwMode="auto">
          <a:xfrm>
            <a:off x="6969125" y="3038475"/>
            <a:ext cx="892175" cy="155575"/>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784" name="Rectangle 35"/>
          <p:cNvSpPr>
            <a:spLocks noChangeArrowheads="1"/>
          </p:cNvSpPr>
          <p:nvPr/>
        </p:nvSpPr>
        <p:spPr bwMode="auto">
          <a:xfrm>
            <a:off x="3822700" y="3044825"/>
            <a:ext cx="1123950" cy="152400"/>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785" name="Rectangle 36"/>
          <p:cNvSpPr>
            <a:spLocks noChangeArrowheads="1"/>
          </p:cNvSpPr>
          <p:nvPr/>
        </p:nvSpPr>
        <p:spPr bwMode="auto">
          <a:xfrm>
            <a:off x="4946650" y="2733675"/>
            <a:ext cx="892175" cy="155575"/>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786" name="Rectangle 37"/>
          <p:cNvSpPr>
            <a:spLocks noChangeArrowheads="1"/>
          </p:cNvSpPr>
          <p:nvPr/>
        </p:nvSpPr>
        <p:spPr bwMode="auto">
          <a:xfrm>
            <a:off x="5957888" y="2740025"/>
            <a:ext cx="892175" cy="155575"/>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787" name="Rectangle 38"/>
          <p:cNvSpPr>
            <a:spLocks noChangeArrowheads="1"/>
          </p:cNvSpPr>
          <p:nvPr/>
        </p:nvSpPr>
        <p:spPr bwMode="auto">
          <a:xfrm>
            <a:off x="6969125" y="2733675"/>
            <a:ext cx="892175" cy="155575"/>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788" name="Rectangle 39"/>
          <p:cNvSpPr>
            <a:spLocks noChangeArrowheads="1"/>
          </p:cNvSpPr>
          <p:nvPr/>
        </p:nvSpPr>
        <p:spPr bwMode="auto">
          <a:xfrm>
            <a:off x="5838825" y="3041650"/>
            <a:ext cx="119063" cy="155575"/>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789" name="Rectangle 40"/>
          <p:cNvSpPr>
            <a:spLocks noChangeArrowheads="1"/>
          </p:cNvSpPr>
          <p:nvPr/>
        </p:nvSpPr>
        <p:spPr bwMode="auto">
          <a:xfrm>
            <a:off x="6850063" y="3035300"/>
            <a:ext cx="119062" cy="155575"/>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grpSp>
        <p:nvGrpSpPr>
          <p:cNvPr id="32790" name="Group 41"/>
          <p:cNvGrpSpPr>
            <a:grpSpLocks/>
          </p:cNvGrpSpPr>
          <p:nvPr/>
        </p:nvGrpSpPr>
        <p:grpSpPr bwMode="auto">
          <a:xfrm>
            <a:off x="7861300" y="2740025"/>
            <a:ext cx="131763" cy="457200"/>
            <a:chOff x="4861" y="1344"/>
            <a:chExt cx="210" cy="288"/>
          </a:xfrm>
        </p:grpSpPr>
        <p:sp>
          <p:nvSpPr>
            <p:cNvPr id="32828" name="Rectangle 42"/>
            <p:cNvSpPr>
              <a:spLocks noChangeArrowheads="1"/>
            </p:cNvSpPr>
            <p:nvPr/>
          </p:nvSpPr>
          <p:spPr bwMode="auto">
            <a:xfrm>
              <a:off x="4861" y="1344"/>
              <a:ext cx="210" cy="96"/>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829" name="Rectangle 43"/>
            <p:cNvSpPr>
              <a:spLocks noChangeArrowheads="1"/>
            </p:cNvSpPr>
            <p:nvPr/>
          </p:nvSpPr>
          <p:spPr bwMode="auto">
            <a:xfrm>
              <a:off x="4861" y="1536"/>
              <a:ext cx="210" cy="96"/>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grpSp>
      <p:sp>
        <p:nvSpPr>
          <p:cNvPr id="32791" name="Rectangle 44"/>
          <p:cNvSpPr>
            <a:spLocks noChangeArrowheads="1"/>
          </p:cNvSpPr>
          <p:nvPr/>
        </p:nvSpPr>
        <p:spPr bwMode="auto">
          <a:xfrm>
            <a:off x="914400" y="3041650"/>
            <a:ext cx="2016125" cy="152400"/>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endParaRPr lang="en-US">
              <a:solidFill>
                <a:srgbClr val="37305A"/>
              </a:solidFill>
            </a:endParaRPr>
          </a:p>
        </p:txBody>
      </p:sp>
      <p:sp>
        <p:nvSpPr>
          <p:cNvPr id="32792" name="Text Box 45"/>
          <p:cNvSpPr txBox="1">
            <a:spLocks noChangeArrowheads="1"/>
          </p:cNvSpPr>
          <p:nvPr/>
        </p:nvSpPr>
        <p:spPr bwMode="auto">
          <a:xfrm>
            <a:off x="914400" y="2428875"/>
            <a:ext cx="2730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a:solidFill>
                  <a:srgbClr val="003367"/>
                </a:solidFill>
                <a:latin typeface="Times New Roman" charset="0"/>
              </a:rPr>
              <a:t>5</a:t>
            </a:r>
            <a:endParaRPr lang="en-US" sz="1600">
              <a:solidFill>
                <a:srgbClr val="003367"/>
              </a:solidFill>
              <a:latin typeface="Times New Roman" charset="0"/>
            </a:endParaRPr>
          </a:p>
        </p:txBody>
      </p:sp>
      <p:sp>
        <p:nvSpPr>
          <p:cNvPr id="32793" name="Text Box 46"/>
          <p:cNvSpPr txBox="1">
            <a:spLocks noChangeArrowheads="1"/>
          </p:cNvSpPr>
          <p:nvPr/>
        </p:nvSpPr>
        <p:spPr bwMode="auto">
          <a:xfrm>
            <a:off x="1862138" y="2435225"/>
            <a:ext cx="2730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a:solidFill>
                  <a:srgbClr val="003367"/>
                </a:solidFill>
                <a:latin typeface="Times New Roman" charset="0"/>
              </a:rPr>
              <a:t>5</a:t>
            </a:r>
            <a:endParaRPr lang="en-US" sz="1600">
              <a:solidFill>
                <a:srgbClr val="003367"/>
              </a:solidFill>
              <a:latin typeface="Times New Roman" charset="0"/>
            </a:endParaRPr>
          </a:p>
        </p:txBody>
      </p:sp>
      <p:sp>
        <p:nvSpPr>
          <p:cNvPr id="32794" name="Text Box 47"/>
          <p:cNvSpPr txBox="1">
            <a:spLocks noChangeArrowheads="1"/>
          </p:cNvSpPr>
          <p:nvPr/>
        </p:nvSpPr>
        <p:spPr bwMode="auto">
          <a:xfrm>
            <a:off x="2732088" y="2432050"/>
            <a:ext cx="2730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a:solidFill>
                  <a:srgbClr val="003367"/>
                </a:solidFill>
                <a:latin typeface="Times New Roman" charset="0"/>
              </a:rPr>
              <a:t>1</a:t>
            </a:r>
            <a:endParaRPr lang="en-US" sz="1600">
              <a:solidFill>
                <a:srgbClr val="003367"/>
              </a:solidFill>
              <a:latin typeface="Times New Roman" charset="0"/>
            </a:endParaRPr>
          </a:p>
        </p:txBody>
      </p:sp>
      <p:sp>
        <p:nvSpPr>
          <p:cNvPr id="32795" name="Text Box 48"/>
          <p:cNvSpPr txBox="1">
            <a:spLocks noChangeArrowheads="1"/>
          </p:cNvSpPr>
          <p:nvPr/>
        </p:nvSpPr>
        <p:spPr bwMode="auto">
          <a:xfrm>
            <a:off x="7764463" y="2435225"/>
            <a:ext cx="2730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a:solidFill>
                  <a:srgbClr val="003367"/>
                </a:solidFill>
                <a:latin typeface="Times New Roman" charset="0"/>
              </a:rPr>
              <a:t>1</a:t>
            </a:r>
            <a:endParaRPr lang="en-US" sz="1600">
              <a:solidFill>
                <a:srgbClr val="003367"/>
              </a:solidFill>
              <a:latin typeface="Times New Roman" charset="0"/>
            </a:endParaRPr>
          </a:p>
        </p:txBody>
      </p:sp>
      <p:sp>
        <p:nvSpPr>
          <p:cNvPr id="32796" name="Text Box 49"/>
          <p:cNvSpPr txBox="1">
            <a:spLocks noChangeArrowheads="1"/>
          </p:cNvSpPr>
          <p:nvPr/>
        </p:nvSpPr>
        <p:spPr bwMode="auto">
          <a:xfrm>
            <a:off x="3238500" y="3194050"/>
            <a:ext cx="2730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a:solidFill>
                  <a:srgbClr val="003367"/>
                </a:solidFill>
                <a:latin typeface="Times New Roman" charset="0"/>
              </a:rPr>
              <a:t>4</a:t>
            </a:r>
            <a:endParaRPr lang="en-US" sz="1600">
              <a:solidFill>
                <a:srgbClr val="003367"/>
              </a:solidFill>
              <a:latin typeface="Times New Roman" charset="0"/>
            </a:endParaRPr>
          </a:p>
        </p:txBody>
      </p:sp>
      <p:sp>
        <p:nvSpPr>
          <p:cNvPr id="32797" name="Text Box 50"/>
          <p:cNvSpPr txBox="1">
            <a:spLocks noChangeArrowheads="1"/>
          </p:cNvSpPr>
          <p:nvPr/>
        </p:nvSpPr>
        <p:spPr bwMode="auto">
          <a:xfrm>
            <a:off x="1447800" y="3468469"/>
            <a:ext cx="288556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800" dirty="0">
                <a:solidFill>
                  <a:srgbClr val="003367"/>
                </a:solidFill>
                <a:latin typeface="+mn-lt"/>
              </a:rPr>
              <a:t>CPU busy 25/37: U = 67%</a:t>
            </a:r>
          </a:p>
          <a:p>
            <a:r>
              <a:rPr lang="en-US" sz="1800" dirty="0">
                <a:solidFill>
                  <a:srgbClr val="003367"/>
                </a:solidFill>
                <a:latin typeface="+mn-lt"/>
              </a:rPr>
              <a:t>Disk busy 15/37: U = 40%</a:t>
            </a:r>
            <a:endParaRPr lang="en-US" sz="2000" dirty="0">
              <a:solidFill>
                <a:srgbClr val="003367"/>
              </a:solidFill>
              <a:latin typeface="+mn-lt"/>
            </a:endParaRPr>
          </a:p>
        </p:txBody>
      </p:sp>
      <p:sp>
        <p:nvSpPr>
          <p:cNvPr id="32798" name="Text Box 51"/>
          <p:cNvSpPr txBox="1">
            <a:spLocks noChangeArrowheads="1"/>
          </p:cNvSpPr>
          <p:nvPr/>
        </p:nvSpPr>
        <p:spPr bwMode="auto">
          <a:xfrm>
            <a:off x="4953000" y="5334000"/>
            <a:ext cx="41910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spAutoFit/>
          </a:bodyPr>
          <a:lstStyle/>
          <a:p>
            <a:r>
              <a:rPr lang="en-US" sz="2000" b="1" i="1" dirty="0">
                <a:solidFill>
                  <a:srgbClr val="CC0000"/>
                </a:solidFill>
                <a:latin typeface="+mn-lt"/>
              </a:rPr>
              <a:t>33% improvement in utilization</a:t>
            </a:r>
          </a:p>
          <a:p>
            <a:r>
              <a:rPr lang="en-US" sz="2000" b="1" dirty="0">
                <a:solidFill>
                  <a:srgbClr val="37305A"/>
                </a:solidFill>
                <a:latin typeface="+mn-lt"/>
              </a:rPr>
              <a:t>When there is work to do,</a:t>
            </a:r>
          </a:p>
          <a:p>
            <a:r>
              <a:rPr lang="en-US" sz="2000" b="1" dirty="0">
                <a:solidFill>
                  <a:srgbClr val="37305A"/>
                </a:solidFill>
                <a:latin typeface="+mn-lt"/>
              </a:rPr>
              <a:t>U == efficiency.  More U means better throughput.</a:t>
            </a:r>
          </a:p>
        </p:txBody>
      </p:sp>
      <p:sp>
        <p:nvSpPr>
          <p:cNvPr id="32799" name="Text Box 52"/>
          <p:cNvSpPr txBox="1">
            <a:spLocks noChangeArrowheads="1"/>
          </p:cNvSpPr>
          <p:nvPr/>
        </p:nvSpPr>
        <p:spPr bwMode="auto">
          <a:xfrm>
            <a:off x="830263" y="1752600"/>
            <a:ext cx="333081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dirty="0">
                <a:solidFill>
                  <a:srgbClr val="003367"/>
                </a:solidFill>
                <a:latin typeface="+mn-lt"/>
              </a:rPr>
              <a:t>1. Naive </a:t>
            </a:r>
            <a:r>
              <a:rPr lang="en-US" b="1" dirty="0">
                <a:solidFill>
                  <a:schemeClr val="accent2"/>
                </a:solidFill>
                <a:latin typeface="+mn-lt"/>
              </a:rPr>
              <a:t>Round Robin</a:t>
            </a:r>
            <a:endParaRPr lang="en-US" sz="3200" b="1" dirty="0">
              <a:solidFill>
                <a:schemeClr val="accent2"/>
              </a:solidFill>
              <a:latin typeface="+mn-lt"/>
            </a:endParaRPr>
          </a:p>
        </p:txBody>
      </p:sp>
      <p:sp>
        <p:nvSpPr>
          <p:cNvPr id="32800" name="Text Box 53"/>
          <p:cNvSpPr txBox="1">
            <a:spLocks noChangeArrowheads="1"/>
          </p:cNvSpPr>
          <p:nvPr/>
        </p:nvSpPr>
        <p:spPr bwMode="auto">
          <a:xfrm>
            <a:off x="922338" y="4171890"/>
            <a:ext cx="545942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2000" dirty="0">
                <a:solidFill>
                  <a:srgbClr val="003367"/>
                </a:solidFill>
                <a:latin typeface="+mn-lt"/>
              </a:rPr>
              <a:t>2. Add internal priority boost for I/O completion</a:t>
            </a:r>
            <a:endParaRPr lang="en-US" sz="2800" dirty="0">
              <a:solidFill>
                <a:srgbClr val="003367"/>
              </a:solidFill>
              <a:latin typeface="+mn-lt"/>
            </a:endParaRPr>
          </a:p>
        </p:txBody>
      </p:sp>
      <p:grpSp>
        <p:nvGrpSpPr>
          <p:cNvPr id="32801" name="Group 54"/>
          <p:cNvGrpSpPr>
            <a:grpSpLocks/>
          </p:cNvGrpSpPr>
          <p:nvPr/>
        </p:nvGrpSpPr>
        <p:grpSpPr bwMode="auto">
          <a:xfrm>
            <a:off x="6954838" y="3697288"/>
            <a:ext cx="192087" cy="123825"/>
            <a:chOff x="3776" y="3429"/>
            <a:chExt cx="274" cy="109"/>
          </a:xfrm>
        </p:grpSpPr>
        <p:sp>
          <p:nvSpPr>
            <p:cNvPr id="32823" name="Rectangle 55"/>
            <p:cNvSpPr>
              <a:spLocks noChangeArrowheads="1"/>
            </p:cNvSpPr>
            <p:nvPr/>
          </p:nvSpPr>
          <p:spPr bwMode="auto">
            <a:xfrm>
              <a:off x="3894"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32824" name="Rectangle 56"/>
            <p:cNvSpPr>
              <a:spLocks noChangeArrowheads="1"/>
            </p:cNvSpPr>
            <p:nvPr/>
          </p:nvSpPr>
          <p:spPr bwMode="auto">
            <a:xfrm>
              <a:off x="3946"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32825" name="Rectangle 57"/>
            <p:cNvSpPr>
              <a:spLocks noChangeArrowheads="1"/>
            </p:cNvSpPr>
            <p:nvPr/>
          </p:nvSpPr>
          <p:spPr bwMode="auto">
            <a:xfrm>
              <a:off x="3998"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32826" name="Line 58"/>
            <p:cNvSpPr>
              <a:spLocks noChangeShapeType="1"/>
            </p:cNvSpPr>
            <p:nvPr/>
          </p:nvSpPr>
          <p:spPr bwMode="auto">
            <a:xfrm>
              <a:off x="3776" y="3429"/>
              <a:ext cx="118" cy="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srgbClr val="37305A"/>
                </a:solidFill>
              </a:endParaRPr>
            </a:p>
          </p:txBody>
        </p:sp>
        <p:sp>
          <p:nvSpPr>
            <p:cNvPr id="32827" name="Line 59"/>
            <p:cNvSpPr>
              <a:spLocks noChangeShapeType="1"/>
            </p:cNvSpPr>
            <p:nvPr/>
          </p:nvSpPr>
          <p:spPr bwMode="auto">
            <a:xfrm>
              <a:off x="3776" y="3538"/>
              <a:ext cx="118" cy="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srgbClr val="37305A"/>
                </a:solidFill>
              </a:endParaRPr>
            </a:p>
          </p:txBody>
        </p:sp>
      </p:grpSp>
      <p:sp>
        <p:nvSpPr>
          <p:cNvPr id="32802" name="Line 60"/>
          <p:cNvSpPr>
            <a:spLocks noChangeShapeType="1"/>
          </p:cNvSpPr>
          <p:nvPr/>
        </p:nvSpPr>
        <p:spPr bwMode="auto">
          <a:xfrm>
            <a:off x="7146925" y="3757613"/>
            <a:ext cx="138113" cy="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solidFill>
                <a:srgbClr val="37305A"/>
              </a:solidFill>
            </a:endParaRPr>
          </a:p>
        </p:txBody>
      </p:sp>
      <p:sp>
        <p:nvSpPr>
          <p:cNvPr id="32803" name="Oval 61"/>
          <p:cNvSpPr>
            <a:spLocks noChangeArrowheads="1"/>
          </p:cNvSpPr>
          <p:nvPr/>
        </p:nvSpPr>
        <p:spPr bwMode="auto">
          <a:xfrm>
            <a:off x="7232650" y="3656013"/>
            <a:ext cx="203200" cy="204787"/>
          </a:xfrm>
          <a:prstGeom prst="ellipse">
            <a:avLst/>
          </a:prstGeom>
          <a:solidFill>
            <a:srgbClr val="FFFFFF"/>
          </a:solidFill>
          <a:ln w="12700">
            <a:solidFill>
              <a:srgbClr val="333399"/>
            </a:solidFill>
            <a:round/>
            <a:headEnd type="none" w="sm" len="sm"/>
            <a:tailEnd type="none" w="sm" len="sm"/>
          </a:ln>
        </p:spPr>
        <p:txBody>
          <a:bodyPr wrap="none" anchor="ctr">
            <a:spAutoFit/>
          </a:bodyPr>
          <a:lstStyle/>
          <a:p>
            <a:endParaRPr lang="en-US">
              <a:solidFill>
                <a:srgbClr val="37305A"/>
              </a:solidFill>
            </a:endParaRPr>
          </a:p>
        </p:txBody>
      </p:sp>
      <p:grpSp>
        <p:nvGrpSpPr>
          <p:cNvPr id="32804" name="Group 62"/>
          <p:cNvGrpSpPr>
            <a:grpSpLocks/>
          </p:cNvGrpSpPr>
          <p:nvPr/>
        </p:nvGrpSpPr>
        <p:grpSpPr bwMode="auto">
          <a:xfrm flipH="1">
            <a:off x="7521575" y="4241800"/>
            <a:ext cx="192088" cy="123825"/>
            <a:chOff x="3776" y="3429"/>
            <a:chExt cx="274" cy="109"/>
          </a:xfrm>
        </p:grpSpPr>
        <p:sp>
          <p:nvSpPr>
            <p:cNvPr id="32818" name="Rectangle 63"/>
            <p:cNvSpPr>
              <a:spLocks noChangeArrowheads="1"/>
            </p:cNvSpPr>
            <p:nvPr/>
          </p:nvSpPr>
          <p:spPr bwMode="auto">
            <a:xfrm>
              <a:off x="3894"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32819" name="Rectangle 64"/>
            <p:cNvSpPr>
              <a:spLocks noChangeArrowheads="1"/>
            </p:cNvSpPr>
            <p:nvPr/>
          </p:nvSpPr>
          <p:spPr bwMode="auto">
            <a:xfrm>
              <a:off x="3946"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32820" name="Rectangle 65"/>
            <p:cNvSpPr>
              <a:spLocks noChangeArrowheads="1"/>
            </p:cNvSpPr>
            <p:nvPr/>
          </p:nvSpPr>
          <p:spPr bwMode="auto">
            <a:xfrm>
              <a:off x="3998"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32821" name="Line 66"/>
            <p:cNvSpPr>
              <a:spLocks noChangeShapeType="1"/>
            </p:cNvSpPr>
            <p:nvPr/>
          </p:nvSpPr>
          <p:spPr bwMode="auto">
            <a:xfrm>
              <a:off x="3776" y="3429"/>
              <a:ext cx="118" cy="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srgbClr val="37305A"/>
                </a:solidFill>
              </a:endParaRPr>
            </a:p>
          </p:txBody>
        </p:sp>
        <p:sp>
          <p:nvSpPr>
            <p:cNvPr id="32822" name="Line 67"/>
            <p:cNvSpPr>
              <a:spLocks noChangeShapeType="1"/>
            </p:cNvSpPr>
            <p:nvPr/>
          </p:nvSpPr>
          <p:spPr bwMode="auto">
            <a:xfrm>
              <a:off x="3776" y="3538"/>
              <a:ext cx="118" cy="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srgbClr val="37305A"/>
                </a:solidFill>
              </a:endParaRPr>
            </a:p>
          </p:txBody>
        </p:sp>
      </p:grpSp>
      <p:sp>
        <p:nvSpPr>
          <p:cNvPr id="32805" name="Line 68"/>
          <p:cNvSpPr>
            <a:spLocks noChangeShapeType="1"/>
          </p:cNvSpPr>
          <p:nvPr/>
        </p:nvSpPr>
        <p:spPr bwMode="auto">
          <a:xfrm flipH="1">
            <a:off x="7383463" y="4302125"/>
            <a:ext cx="138112" cy="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endParaRPr lang="en-US">
              <a:solidFill>
                <a:srgbClr val="37305A"/>
              </a:solidFill>
            </a:endParaRPr>
          </a:p>
        </p:txBody>
      </p:sp>
      <p:sp>
        <p:nvSpPr>
          <p:cNvPr id="32806" name="Oval 69"/>
          <p:cNvSpPr>
            <a:spLocks noChangeArrowheads="1"/>
          </p:cNvSpPr>
          <p:nvPr/>
        </p:nvSpPr>
        <p:spPr bwMode="auto">
          <a:xfrm flipH="1">
            <a:off x="7232650" y="4200525"/>
            <a:ext cx="203200" cy="204788"/>
          </a:xfrm>
          <a:prstGeom prst="ellipse">
            <a:avLst/>
          </a:prstGeom>
          <a:solidFill>
            <a:srgbClr val="FFFFFF"/>
          </a:solidFill>
          <a:ln w="12700">
            <a:solidFill>
              <a:srgbClr val="333399"/>
            </a:solidFill>
            <a:round/>
            <a:headEnd type="none" w="sm" len="sm"/>
            <a:tailEnd type="none" w="sm" len="sm"/>
          </a:ln>
        </p:spPr>
        <p:txBody>
          <a:bodyPr wrap="none" anchor="ctr">
            <a:spAutoFit/>
          </a:bodyPr>
          <a:lstStyle/>
          <a:p>
            <a:endParaRPr lang="en-US">
              <a:solidFill>
                <a:srgbClr val="37305A"/>
              </a:solidFill>
            </a:endParaRPr>
          </a:p>
        </p:txBody>
      </p:sp>
      <p:cxnSp>
        <p:nvCxnSpPr>
          <p:cNvPr id="32807" name="AutoShape 70"/>
          <p:cNvCxnSpPr>
            <a:cxnSpLocks noChangeShapeType="1"/>
            <a:stCxn id="32803" idx="6"/>
          </p:cNvCxnSpPr>
          <p:nvPr/>
        </p:nvCxnSpPr>
        <p:spPr bwMode="auto">
          <a:xfrm>
            <a:off x="7435850" y="3759200"/>
            <a:ext cx="415925" cy="207963"/>
          </a:xfrm>
          <a:prstGeom prst="bentConnector2">
            <a:avLst/>
          </a:prstGeom>
          <a:noFill/>
          <a:ln w="9525">
            <a:solidFill>
              <a:schemeClr val="tx1"/>
            </a:solidFill>
            <a:miter lim="800000"/>
            <a:headEnd type="none" w="sm" len="sm"/>
            <a:tailEnd type="triangle" w="sm" len="sm"/>
          </a:ln>
          <a:extLst>
            <a:ext uri="{909E8E84-426E-40dd-AFC4-6F175D3DCCD1}">
              <a14:hiddenFill xmlns="" xmlns:a14="http://schemas.microsoft.com/office/drawing/2010/main">
                <a:noFill/>
              </a14:hiddenFill>
            </a:ext>
          </a:extLst>
        </p:spPr>
      </p:cxnSp>
      <p:cxnSp>
        <p:nvCxnSpPr>
          <p:cNvPr id="32808" name="AutoShape 71"/>
          <p:cNvCxnSpPr>
            <a:cxnSpLocks noChangeShapeType="1"/>
          </p:cNvCxnSpPr>
          <p:nvPr/>
        </p:nvCxnSpPr>
        <p:spPr bwMode="auto">
          <a:xfrm rot="10800000" flipV="1">
            <a:off x="7631113" y="4117975"/>
            <a:ext cx="219075" cy="184150"/>
          </a:xfrm>
          <a:prstGeom prst="bentConnector3">
            <a:avLst>
              <a:gd name="adj1" fmla="val -2176"/>
            </a:avLst>
          </a:prstGeom>
          <a:noFill/>
          <a:ln w="9525">
            <a:solidFill>
              <a:schemeClr val="tx1"/>
            </a:solidFill>
            <a:miter lim="800000"/>
            <a:headEnd type="none" w="sm" len="sm"/>
            <a:tailEnd type="triangle" w="sm" len="sm"/>
          </a:ln>
          <a:extLst>
            <a:ext uri="{909E8E84-426E-40dd-AFC4-6F175D3DCCD1}">
              <a14:hiddenFill xmlns="" xmlns:a14="http://schemas.microsoft.com/office/drawing/2010/main">
                <a:noFill/>
              </a14:hiddenFill>
            </a:ext>
          </a:extLst>
        </p:spPr>
      </p:cxnSp>
      <p:cxnSp>
        <p:nvCxnSpPr>
          <p:cNvPr id="32809" name="AutoShape 72"/>
          <p:cNvCxnSpPr>
            <a:cxnSpLocks noChangeShapeType="1"/>
            <a:stCxn id="32806" idx="6"/>
          </p:cNvCxnSpPr>
          <p:nvPr/>
        </p:nvCxnSpPr>
        <p:spPr bwMode="auto">
          <a:xfrm rot="10800000">
            <a:off x="6775450" y="4106863"/>
            <a:ext cx="457200" cy="195262"/>
          </a:xfrm>
          <a:prstGeom prst="bentConnector2">
            <a:avLst/>
          </a:prstGeom>
          <a:noFill/>
          <a:ln w="9525">
            <a:solidFill>
              <a:schemeClr val="tx1"/>
            </a:solidFill>
            <a:miter lim="800000"/>
            <a:headEnd type="none" w="sm" len="sm"/>
            <a:tailEnd type="triangle" w="sm" len="sm"/>
          </a:ln>
          <a:extLst>
            <a:ext uri="{909E8E84-426E-40dd-AFC4-6F175D3DCCD1}">
              <a14:hiddenFill xmlns="" xmlns:a14="http://schemas.microsoft.com/office/drawing/2010/main">
                <a:noFill/>
              </a14:hiddenFill>
            </a:ext>
          </a:extLst>
        </p:spPr>
      </p:cxnSp>
      <p:cxnSp>
        <p:nvCxnSpPr>
          <p:cNvPr id="32810" name="AutoShape 73"/>
          <p:cNvCxnSpPr>
            <a:cxnSpLocks noChangeShapeType="1"/>
            <a:endCxn id="32823" idx="1"/>
          </p:cNvCxnSpPr>
          <p:nvPr/>
        </p:nvCxnSpPr>
        <p:spPr bwMode="auto">
          <a:xfrm rot="-5400000">
            <a:off x="6803231" y="3731419"/>
            <a:ext cx="206375" cy="261938"/>
          </a:xfrm>
          <a:prstGeom prst="bentConnector2">
            <a:avLst/>
          </a:prstGeom>
          <a:noFill/>
          <a:ln w="9525">
            <a:solidFill>
              <a:schemeClr val="tx1"/>
            </a:solidFill>
            <a:miter lim="800000"/>
            <a:headEnd type="none" w="sm" len="sm"/>
            <a:tailEnd type="triangle" w="sm" len="sm"/>
          </a:ln>
          <a:extLst>
            <a:ext uri="{909E8E84-426E-40dd-AFC4-6F175D3DCCD1}">
              <a14:hiddenFill xmlns="" xmlns:a14="http://schemas.microsoft.com/office/drawing/2010/main">
                <a:noFill/>
              </a14:hiddenFill>
            </a:ext>
          </a:extLst>
        </p:spPr>
      </p:cxnSp>
      <p:sp>
        <p:nvSpPr>
          <p:cNvPr id="32811" name="Rectangle 74"/>
          <p:cNvSpPr>
            <a:spLocks noChangeArrowheads="1"/>
          </p:cNvSpPr>
          <p:nvPr/>
        </p:nvSpPr>
        <p:spPr bwMode="auto">
          <a:xfrm>
            <a:off x="6621463" y="3965575"/>
            <a:ext cx="279400" cy="152400"/>
          </a:xfrm>
          <a:prstGeom prst="rect">
            <a:avLst/>
          </a:prstGeom>
          <a:solidFill>
            <a:srgbClr val="FFFFFF"/>
          </a:solidFill>
          <a:ln w="12700">
            <a:solidFill>
              <a:srgbClr val="993366"/>
            </a:solidFill>
            <a:miter lim="800000"/>
            <a:headEnd type="none" w="sm" len="sm"/>
            <a:tailEnd type="none" w="sm" len="sm"/>
          </a:ln>
        </p:spPr>
        <p:txBody>
          <a:bodyPr anchor="ctr">
            <a:spAutoFit/>
          </a:bodyPr>
          <a:lstStyle/>
          <a:p>
            <a:endParaRPr lang="en-US">
              <a:solidFill>
                <a:srgbClr val="37305A"/>
              </a:solidFill>
            </a:endParaRPr>
          </a:p>
        </p:txBody>
      </p:sp>
      <p:sp>
        <p:nvSpPr>
          <p:cNvPr id="32812" name="Rectangle 75"/>
          <p:cNvSpPr>
            <a:spLocks noChangeArrowheads="1"/>
          </p:cNvSpPr>
          <p:nvPr/>
        </p:nvSpPr>
        <p:spPr bwMode="auto">
          <a:xfrm>
            <a:off x="7713663" y="3965575"/>
            <a:ext cx="279400" cy="152400"/>
          </a:xfrm>
          <a:prstGeom prst="rect">
            <a:avLst/>
          </a:prstGeom>
          <a:solidFill>
            <a:srgbClr val="FFFFFF"/>
          </a:solidFill>
          <a:ln w="12700">
            <a:solidFill>
              <a:srgbClr val="993366"/>
            </a:solidFill>
            <a:miter lim="800000"/>
            <a:headEnd type="none" w="sm" len="sm"/>
            <a:tailEnd type="none" w="sm" len="sm"/>
          </a:ln>
        </p:spPr>
        <p:txBody>
          <a:bodyPr anchor="ctr">
            <a:spAutoFit/>
          </a:bodyPr>
          <a:lstStyle/>
          <a:p>
            <a:endParaRPr lang="en-US">
              <a:solidFill>
                <a:srgbClr val="37305A"/>
              </a:solidFill>
            </a:endParaRPr>
          </a:p>
        </p:txBody>
      </p:sp>
      <p:sp>
        <p:nvSpPr>
          <p:cNvPr id="32813" name="Oval 76"/>
          <p:cNvSpPr>
            <a:spLocks noChangeArrowheads="1"/>
          </p:cNvSpPr>
          <p:nvPr/>
        </p:nvSpPr>
        <p:spPr bwMode="auto">
          <a:xfrm>
            <a:off x="4843463" y="1778000"/>
            <a:ext cx="341312" cy="341313"/>
          </a:xfrm>
          <a:prstGeom prst="ellipse">
            <a:avLst/>
          </a:prstGeom>
          <a:solidFill>
            <a:schemeClr val="accent1"/>
          </a:soli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spAutoFit/>
          </a:bodyPr>
          <a:lstStyle/>
          <a:p>
            <a:endParaRPr lang="en-US">
              <a:solidFill>
                <a:srgbClr val="37305A"/>
              </a:solidFill>
            </a:endParaRPr>
          </a:p>
        </p:txBody>
      </p:sp>
      <p:sp>
        <p:nvSpPr>
          <p:cNvPr id="32814" name="Oval 77"/>
          <p:cNvSpPr>
            <a:spLocks noChangeArrowheads="1"/>
          </p:cNvSpPr>
          <p:nvPr/>
        </p:nvSpPr>
        <p:spPr bwMode="auto">
          <a:xfrm>
            <a:off x="5456238" y="1778000"/>
            <a:ext cx="341312" cy="341313"/>
          </a:xfrm>
          <a:prstGeom prst="ellipse">
            <a:avLst/>
          </a:prstGeom>
          <a:solidFill>
            <a:srgbClr val="008000"/>
          </a:soli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spAutoFit/>
          </a:bodyPr>
          <a:lstStyle/>
          <a:p>
            <a:endParaRPr lang="en-US">
              <a:solidFill>
                <a:srgbClr val="37305A"/>
              </a:solidFill>
            </a:endParaRPr>
          </a:p>
        </p:txBody>
      </p:sp>
      <p:sp>
        <p:nvSpPr>
          <p:cNvPr id="32815" name="Oval 78"/>
          <p:cNvSpPr>
            <a:spLocks noChangeArrowheads="1"/>
          </p:cNvSpPr>
          <p:nvPr/>
        </p:nvSpPr>
        <p:spPr bwMode="auto">
          <a:xfrm>
            <a:off x="6070600" y="1778000"/>
            <a:ext cx="341313" cy="341313"/>
          </a:xfrm>
          <a:prstGeom prst="ellipse">
            <a:avLst/>
          </a:prstGeom>
          <a:solidFill>
            <a:srgbClr val="800080"/>
          </a:soli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spAutoFit/>
          </a:bodyPr>
          <a:lstStyle/>
          <a:p>
            <a:endParaRPr lang="en-US">
              <a:solidFill>
                <a:srgbClr val="37305A"/>
              </a:solidFill>
            </a:endParaRPr>
          </a:p>
        </p:txBody>
      </p:sp>
      <p:cxnSp>
        <p:nvCxnSpPr>
          <p:cNvPr id="32816" name="AutoShape 79"/>
          <p:cNvCxnSpPr>
            <a:cxnSpLocks noChangeShapeType="1"/>
            <a:stCxn id="32813" idx="6"/>
            <a:endCxn id="32814" idx="2"/>
          </p:cNvCxnSpPr>
          <p:nvPr/>
        </p:nvCxnSpPr>
        <p:spPr bwMode="auto">
          <a:xfrm>
            <a:off x="5184775" y="1949450"/>
            <a:ext cx="271463" cy="0"/>
          </a:xfrm>
          <a:prstGeom prst="straightConnector1">
            <a:avLst/>
          </a:prstGeom>
          <a:noFill/>
          <a:ln w="12700">
            <a:solidFill>
              <a:srgbClr val="333399"/>
            </a:solidFill>
            <a:round/>
            <a:headEnd type="none" w="sm" len="sm"/>
            <a:tailEnd type="triangle" w="sm" len="sm"/>
          </a:ln>
          <a:extLst>
            <a:ext uri="{909E8E84-426E-40dd-AFC4-6F175D3DCCD1}">
              <a14:hiddenFill xmlns="" xmlns:a14="http://schemas.microsoft.com/office/drawing/2010/main">
                <a:noFill/>
              </a14:hiddenFill>
            </a:ext>
          </a:extLst>
        </p:spPr>
      </p:cxnSp>
      <p:cxnSp>
        <p:nvCxnSpPr>
          <p:cNvPr id="32817" name="AutoShape 80"/>
          <p:cNvCxnSpPr>
            <a:cxnSpLocks noChangeShapeType="1"/>
          </p:cNvCxnSpPr>
          <p:nvPr/>
        </p:nvCxnSpPr>
        <p:spPr bwMode="auto">
          <a:xfrm>
            <a:off x="5797550" y="1949450"/>
            <a:ext cx="271463" cy="0"/>
          </a:xfrm>
          <a:prstGeom prst="straightConnector1">
            <a:avLst/>
          </a:prstGeom>
          <a:noFill/>
          <a:ln w="12700">
            <a:solidFill>
              <a:srgbClr val="333399"/>
            </a:solidFill>
            <a:round/>
            <a:headEnd type="none" w="sm" len="sm"/>
            <a:tailEnd type="triangle" w="sm" len="sm"/>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254228147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atin typeface="Arial" charset="0"/>
                <a:ea typeface="ＭＳ Ｐゴシック" charset="0"/>
              </a:rPr>
              <a:t>Estimating Time-to-Yield</a:t>
            </a:r>
          </a:p>
        </p:txBody>
      </p:sp>
      <p:sp>
        <p:nvSpPr>
          <p:cNvPr id="33794" name="Content Placeholder 4"/>
          <p:cNvSpPr>
            <a:spLocks noGrp="1"/>
          </p:cNvSpPr>
          <p:nvPr>
            <p:ph idx="1"/>
          </p:nvPr>
        </p:nvSpPr>
        <p:spPr/>
        <p:txBody>
          <a:bodyPr>
            <a:normAutofit fontScale="92500" lnSpcReduction="20000"/>
          </a:bodyPr>
          <a:lstStyle/>
          <a:p>
            <a:pPr>
              <a:buFontTx/>
              <a:buNone/>
            </a:pPr>
            <a:r>
              <a:rPr lang="en-US" dirty="0">
                <a:latin typeface="Arial" charset="0"/>
                <a:ea typeface="ＭＳ Ｐゴシック" charset="0"/>
              </a:rPr>
              <a:t>How to predict which job/task/thread will have the shortest demand on the CPU?</a:t>
            </a:r>
          </a:p>
          <a:p>
            <a:pPr lvl="1"/>
            <a:r>
              <a:rPr lang="en-US" dirty="0">
                <a:latin typeface="Arial" charset="0"/>
                <a:ea typeface="ＭＳ Ｐゴシック" charset="0"/>
              </a:rPr>
              <a:t>If you don</a:t>
            </a:r>
            <a:r>
              <a:rPr lang="ja-JP" altLang="en-US" dirty="0">
                <a:latin typeface="Arial" charset="0"/>
                <a:ea typeface="ＭＳ Ｐゴシック" charset="0"/>
              </a:rPr>
              <a:t>’</a:t>
            </a:r>
            <a:r>
              <a:rPr lang="en-US" altLang="ja-JP" dirty="0">
                <a:latin typeface="Arial" charset="0"/>
                <a:ea typeface="ＭＳ Ｐゴシック" charset="0"/>
              </a:rPr>
              <a:t>t know, then guess.</a:t>
            </a:r>
          </a:p>
          <a:p>
            <a:pPr lvl="2">
              <a:buFontTx/>
              <a:buNone/>
            </a:pPr>
            <a:r>
              <a:rPr lang="en-US" i="1" dirty="0">
                <a:latin typeface="Arial" charset="0"/>
                <a:ea typeface="ＭＳ Ｐゴシック" charset="0"/>
              </a:rPr>
              <a:t>Weather report strategy</a:t>
            </a:r>
            <a:r>
              <a:rPr lang="en-US" dirty="0">
                <a:latin typeface="Arial" charset="0"/>
                <a:ea typeface="ＭＳ Ｐゴシック" charset="0"/>
              </a:rPr>
              <a:t>: predict future </a:t>
            </a:r>
            <a:r>
              <a:rPr lang="en-US" i="1" dirty="0">
                <a:latin typeface="Arial" charset="0"/>
                <a:ea typeface="ＭＳ Ｐゴシック" charset="0"/>
              </a:rPr>
              <a:t>D</a:t>
            </a:r>
            <a:r>
              <a:rPr lang="en-US" dirty="0">
                <a:latin typeface="Arial" charset="0"/>
                <a:ea typeface="ＭＳ Ｐゴシック" charset="0"/>
              </a:rPr>
              <a:t> from the recent past.</a:t>
            </a:r>
          </a:p>
          <a:p>
            <a:pPr>
              <a:buFontTx/>
              <a:buNone/>
            </a:pPr>
            <a:r>
              <a:rPr lang="en-US" dirty="0">
                <a:latin typeface="Arial" charset="0"/>
                <a:ea typeface="ＭＳ Ｐゴシック" charset="0"/>
              </a:rPr>
              <a:t>Don</a:t>
            </a:r>
            <a:r>
              <a:rPr lang="ja-JP" altLang="en-US" dirty="0">
                <a:latin typeface="Arial" charset="0"/>
                <a:ea typeface="ＭＳ Ｐゴシック" charset="0"/>
              </a:rPr>
              <a:t>’</a:t>
            </a:r>
            <a:r>
              <a:rPr lang="en-US" altLang="ja-JP" dirty="0">
                <a:latin typeface="Arial" charset="0"/>
                <a:ea typeface="ＭＳ Ｐゴシック" charset="0"/>
              </a:rPr>
              <a:t>t have to guess exactly: we can do well by using </a:t>
            </a:r>
            <a:r>
              <a:rPr lang="en-US" altLang="ja-JP" b="1" dirty="0">
                <a:solidFill>
                  <a:srgbClr val="651222"/>
                </a:solidFill>
                <a:latin typeface="Arial" charset="0"/>
                <a:ea typeface="ＭＳ Ｐゴシック" charset="0"/>
              </a:rPr>
              <a:t>adaptive internal priority</a:t>
            </a:r>
            <a:r>
              <a:rPr lang="en-US" altLang="ja-JP" dirty="0">
                <a:latin typeface="Arial" charset="0"/>
                <a:ea typeface="ＭＳ Ｐゴシック" charset="0"/>
              </a:rPr>
              <a:t>.</a:t>
            </a:r>
          </a:p>
          <a:p>
            <a:pPr lvl="1"/>
            <a:r>
              <a:rPr lang="en-US" dirty="0">
                <a:latin typeface="Arial" charset="0"/>
                <a:ea typeface="ＭＳ Ｐゴシック" charset="0"/>
              </a:rPr>
              <a:t>Common technique: </a:t>
            </a:r>
            <a:r>
              <a:rPr lang="en-US" b="1" dirty="0">
                <a:solidFill>
                  <a:schemeClr val="accent2"/>
                </a:solidFill>
                <a:latin typeface="Arial" charset="0"/>
                <a:ea typeface="ＭＳ Ｐゴシック" charset="0"/>
              </a:rPr>
              <a:t>multi-level feedback queue</a:t>
            </a:r>
            <a:r>
              <a:rPr lang="en-US" dirty="0">
                <a:latin typeface="Arial" charset="0"/>
                <a:ea typeface="ＭＳ Ｐゴシック" charset="0"/>
              </a:rPr>
              <a:t>.</a:t>
            </a:r>
          </a:p>
          <a:p>
            <a:pPr lvl="1"/>
            <a:r>
              <a:rPr lang="en-US" dirty="0">
                <a:latin typeface="Arial" charset="0"/>
                <a:ea typeface="ＭＳ Ｐゴシック" charset="0"/>
              </a:rPr>
              <a:t>Set N priority levels, with a </a:t>
            </a:r>
            <a:r>
              <a:rPr lang="en-US" dirty="0" err="1">
                <a:latin typeface="Arial" charset="0"/>
                <a:ea typeface="ＭＳ Ｐゴシック" charset="0"/>
              </a:rPr>
              <a:t>timeslice</a:t>
            </a:r>
            <a:r>
              <a:rPr lang="en-US" dirty="0">
                <a:latin typeface="Arial" charset="0"/>
                <a:ea typeface="ＭＳ Ｐゴシック" charset="0"/>
              </a:rPr>
              <a:t> quantum for each.</a:t>
            </a:r>
          </a:p>
          <a:p>
            <a:pPr lvl="1"/>
            <a:r>
              <a:rPr lang="en-US" dirty="0">
                <a:latin typeface="Arial" charset="0"/>
                <a:ea typeface="ＭＳ Ｐゴシック" charset="0"/>
              </a:rPr>
              <a:t>If thread’s quantum expires, drop its priority </a:t>
            </a:r>
            <a:r>
              <a:rPr lang="en-US" b="1" dirty="0">
                <a:latin typeface="Arial" charset="0"/>
                <a:ea typeface="ＭＳ Ｐゴシック" charset="0"/>
              </a:rPr>
              <a:t>down</a:t>
            </a:r>
            <a:r>
              <a:rPr lang="en-US" dirty="0">
                <a:latin typeface="Arial" charset="0"/>
                <a:ea typeface="ＭＳ Ｐゴシック" charset="0"/>
              </a:rPr>
              <a:t> one level.</a:t>
            </a:r>
          </a:p>
          <a:p>
            <a:pPr lvl="2"/>
            <a:r>
              <a:rPr lang="en-US" dirty="0">
                <a:latin typeface="Arial" charset="0"/>
                <a:ea typeface="ＭＳ Ｐゴシック" charset="0"/>
              </a:rPr>
              <a:t>“Must be </a:t>
            </a:r>
            <a:r>
              <a:rPr lang="en-US" b="1" dirty="0">
                <a:solidFill>
                  <a:srgbClr val="651222"/>
                </a:solidFill>
                <a:latin typeface="Arial" charset="0"/>
                <a:ea typeface="ＭＳ Ｐゴシック" charset="0"/>
              </a:rPr>
              <a:t>CPU bound</a:t>
            </a:r>
            <a:r>
              <a:rPr lang="en-US" dirty="0">
                <a:latin typeface="Arial" charset="0"/>
                <a:ea typeface="ＭＳ Ｐゴシック" charset="0"/>
              </a:rPr>
              <a:t>.”  (mostly exercising the CPU)</a:t>
            </a:r>
          </a:p>
          <a:p>
            <a:pPr lvl="1"/>
            <a:r>
              <a:rPr lang="en-US" dirty="0">
                <a:latin typeface="Arial" charset="0"/>
                <a:ea typeface="ＭＳ Ｐゴシック" charset="0"/>
              </a:rPr>
              <a:t>If a job yields or blocks, bump priority </a:t>
            </a:r>
            <a:r>
              <a:rPr lang="en-US" b="1" dirty="0">
                <a:latin typeface="Arial" charset="0"/>
                <a:ea typeface="ＭＳ Ｐゴシック" charset="0"/>
              </a:rPr>
              <a:t>up</a:t>
            </a:r>
            <a:r>
              <a:rPr lang="en-US" dirty="0">
                <a:latin typeface="Arial" charset="0"/>
                <a:ea typeface="ＭＳ Ｐゴシック" charset="0"/>
              </a:rPr>
              <a:t> one level.</a:t>
            </a:r>
          </a:p>
          <a:p>
            <a:pPr lvl="2"/>
            <a:r>
              <a:rPr lang="en-US" dirty="0">
                <a:latin typeface="Arial" charset="0"/>
                <a:ea typeface="ＭＳ Ｐゴシック" charset="0"/>
              </a:rPr>
              <a:t>“Must be </a:t>
            </a:r>
            <a:r>
              <a:rPr lang="en-US" b="1" dirty="0">
                <a:solidFill>
                  <a:srgbClr val="651222"/>
                </a:solidFill>
                <a:latin typeface="Arial" charset="0"/>
                <a:ea typeface="ＭＳ Ｐゴシック" charset="0"/>
              </a:rPr>
              <a:t>I/O bound</a:t>
            </a:r>
            <a:r>
              <a:rPr lang="en-US" dirty="0">
                <a:latin typeface="Arial" charset="0"/>
                <a:ea typeface="ＭＳ Ｐゴシック" charset="0"/>
              </a:rPr>
              <a:t>.”     (blocking to wait for I/O)</a:t>
            </a:r>
          </a:p>
          <a:p>
            <a:pPr lvl="1">
              <a:buFontTx/>
              <a:buNone/>
            </a:pPr>
            <a:endParaRPr lang="en-US" dirty="0">
              <a:latin typeface="Arial" charset="0"/>
              <a:ea typeface="ＭＳ Ｐゴシック" charset="0"/>
            </a:endParaRPr>
          </a:p>
          <a:p>
            <a:pPr lvl="1"/>
            <a:endParaRPr lang="en-US" dirty="0">
              <a:latin typeface="Arial" charset="0"/>
              <a:ea typeface="ＭＳ Ｐゴシック" charset="0"/>
            </a:endParaRPr>
          </a:p>
        </p:txBody>
      </p:sp>
    </p:spTree>
    <p:extLst>
      <p:ext uri="{BB962C8B-B14F-4D97-AF65-F5344CB8AC3E}">
        <p14:creationId xmlns:p14="http://schemas.microsoft.com/office/powerpoint/2010/main" val="108418645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3"/>
          <p:cNvSpPr>
            <a:spLocks noGrp="1"/>
          </p:cNvSpPr>
          <p:nvPr>
            <p:ph type="title"/>
          </p:nvPr>
        </p:nvSpPr>
        <p:spPr/>
        <p:txBody>
          <a:bodyPr/>
          <a:lstStyle/>
          <a:p>
            <a:r>
              <a:rPr lang="en-US">
                <a:latin typeface="Arial" charset="0"/>
                <a:ea typeface="ＭＳ Ｐゴシック" charset="0"/>
              </a:rPr>
              <a:t>Example: a recent Linux rev</a:t>
            </a:r>
          </a:p>
        </p:txBody>
      </p:sp>
      <p:sp>
        <p:nvSpPr>
          <p:cNvPr id="34818" name="Rectangle 5"/>
          <p:cNvSpPr>
            <a:spLocks noChangeArrowheads="1"/>
          </p:cNvSpPr>
          <p:nvPr/>
        </p:nvSpPr>
        <p:spPr bwMode="auto">
          <a:xfrm>
            <a:off x="494306" y="1447800"/>
            <a:ext cx="7315200" cy="3046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dirty="0">
                <a:solidFill>
                  <a:srgbClr val="37305A"/>
                </a:solidFill>
              </a:rPr>
              <a:t>Tasks are determined to be I/O-bound or CPU-bound based on an interactivity heuristic. A task's </a:t>
            </a:r>
            <a:r>
              <a:rPr lang="en-US" dirty="0" err="1">
                <a:solidFill>
                  <a:srgbClr val="37305A"/>
                </a:solidFill>
              </a:rPr>
              <a:t>interactiveness</a:t>
            </a:r>
            <a:r>
              <a:rPr lang="en-US" dirty="0">
                <a:solidFill>
                  <a:srgbClr val="37305A"/>
                </a:solidFill>
              </a:rPr>
              <a:t> metric is calculated based on how much time the task executes compared to how much time it sleeps. Note that because I/O tasks schedule I/O and then wait, an I/O-bound task spends more time sleeping and waiting for I/O completion. This increases its interactive metric.</a:t>
            </a:r>
          </a:p>
        </p:txBody>
      </p:sp>
    </p:spTree>
    <p:extLst>
      <p:ext uri="{BB962C8B-B14F-4D97-AF65-F5344CB8AC3E}">
        <p14:creationId xmlns:p14="http://schemas.microsoft.com/office/powerpoint/2010/main" val="328033686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a:latin typeface="Arial" charset="0"/>
                <a:ea typeface="ＭＳ Ｐゴシック" charset="0"/>
              </a:rPr>
              <a:t>Multilevel Feedback Queue</a:t>
            </a:r>
          </a:p>
        </p:txBody>
      </p:sp>
      <p:sp>
        <p:nvSpPr>
          <p:cNvPr id="36866" name="Rectangle 3"/>
          <p:cNvSpPr>
            <a:spLocks noGrp="1" noChangeArrowheads="1"/>
          </p:cNvSpPr>
          <p:nvPr>
            <p:ph idx="1"/>
          </p:nvPr>
        </p:nvSpPr>
        <p:spPr>
          <a:xfrm>
            <a:off x="685800" y="1365250"/>
            <a:ext cx="7772400" cy="2181225"/>
          </a:xfrm>
        </p:spPr>
        <p:txBody>
          <a:bodyPr/>
          <a:lstStyle/>
          <a:p>
            <a:pPr>
              <a:buFontTx/>
              <a:buNone/>
            </a:pPr>
            <a:r>
              <a:rPr lang="en-US" dirty="0">
                <a:latin typeface="Arial" charset="0"/>
                <a:ea typeface="ＭＳ Ｐゴシック" charset="0"/>
              </a:rPr>
              <a:t>Many systems (e.g., Unix variants) implement internal priority using a </a:t>
            </a:r>
            <a:r>
              <a:rPr lang="en-US" b="1" dirty="0">
                <a:solidFill>
                  <a:srgbClr val="651222"/>
                </a:solidFill>
                <a:latin typeface="Arial" charset="0"/>
                <a:ea typeface="ＭＳ Ｐゴシック" charset="0"/>
              </a:rPr>
              <a:t>multilevel feedback queue</a:t>
            </a:r>
            <a:r>
              <a:rPr lang="en-US" dirty="0">
                <a:latin typeface="Arial" charset="0"/>
                <a:ea typeface="ＭＳ Ｐゴシック" charset="0"/>
              </a:rPr>
              <a:t>.</a:t>
            </a:r>
          </a:p>
          <a:p>
            <a:r>
              <a:rPr lang="en-US" sz="2000" b="1" dirty="0">
                <a:latin typeface="Arial" charset="0"/>
                <a:ea typeface="ＭＳ Ｐゴシック" charset="0"/>
              </a:rPr>
              <a:t>Multilevel</a:t>
            </a:r>
            <a:r>
              <a:rPr lang="en-US" sz="2000" dirty="0">
                <a:latin typeface="Arial" charset="0"/>
                <a:ea typeface="ＭＳ Ｐゴシック" charset="0"/>
              </a:rPr>
              <a:t>. Separate queue for each of </a:t>
            </a:r>
            <a:r>
              <a:rPr lang="en-US" sz="2000" i="1" dirty="0">
                <a:latin typeface="Arial" charset="0"/>
                <a:ea typeface="ＭＳ Ｐゴシック" charset="0"/>
              </a:rPr>
              <a:t>N</a:t>
            </a:r>
            <a:r>
              <a:rPr lang="en-US" sz="2000" dirty="0">
                <a:latin typeface="Arial" charset="0"/>
                <a:ea typeface="ＭＳ Ｐゴシック" charset="0"/>
              </a:rPr>
              <a:t> priority levels.</a:t>
            </a:r>
          </a:p>
          <a:p>
            <a:pPr lvl="1">
              <a:buFontTx/>
              <a:buNone/>
            </a:pPr>
            <a:r>
              <a:rPr lang="en-US" sz="1800" dirty="0">
                <a:latin typeface="Arial" charset="0"/>
                <a:ea typeface="ＭＳ Ｐゴシック" charset="0"/>
              </a:rPr>
              <a:t>Use RR on each queue; look at queue </a:t>
            </a:r>
            <a:r>
              <a:rPr lang="en-US" sz="1800" i="1" dirty="0">
                <a:latin typeface="Arial" charset="0"/>
                <a:ea typeface="ＭＳ Ｐゴシック" charset="0"/>
              </a:rPr>
              <a:t>i-1</a:t>
            </a:r>
            <a:r>
              <a:rPr lang="en-US" sz="1800" dirty="0">
                <a:latin typeface="Arial" charset="0"/>
                <a:ea typeface="ＭＳ Ｐゴシック" charset="0"/>
              </a:rPr>
              <a:t> only if queue </a:t>
            </a:r>
            <a:r>
              <a:rPr lang="en-US" sz="1800" i="1" dirty="0" err="1">
                <a:latin typeface="Arial" charset="0"/>
                <a:ea typeface="ＭＳ Ｐゴシック" charset="0"/>
              </a:rPr>
              <a:t>i</a:t>
            </a:r>
            <a:r>
              <a:rPr lang="en-US" sz="1800" dirty="0">
                <a:latin typeface="Arial" charset="0"/>
                <a:ea typeface="ＭＳ Ｐゴシック" charset="0"/>
              </a:rPr>
              <a:t> is empty.</a:t>
            </a:r>
          </a:p>
          <a:p>
            <a:r>
              <a:rPr lang="en-US" sz="2000" b="1" dirty="0">
                <a:latin typeface="Arial" charset="0"/>
                <a:ea typeface="ＭＳ Ｐゴシック" charset="0"/>
              </a:rPr>
              <a:t>Feedback</a:t>
            </a:r>
            <a:r>
              <a:rPr lang="en-US" sz="2000" dirty="0">
                <a:latin typeface="Arial" charset="0"/>
                <a:ea typeface="ＭＳ Ｐゴシック" charset="0"/>
              </a:rPr>
              <a:t>.  Factor previous behavior into new job priority.</a:t>
            </a:r>
          </a:p>
        </p:txBody>
      </p:sp>
      <p:sp>
        <p:nvSpPr>
          <p:cNvPr id="36867" name="AutoShape 4"/>
          <p:cNvSpPr>
            <a:spLocks noChangeArrowheads="1"/>
          </p:cNvSpPr>
          <p:nvPr/>
        </p:nvSpPr>
        <p:spPr bwMode="auto">
          <a:xfrm>
            <a:off x="1333500" y="4230688"/>
            <a:ext cx="1158875" cy="709612"/>
          </a:xfrm>
          <a:prstGeom prst="irregularSeal1">
            <a:avLst/>
          </a:prstGeom>
          <a:solidFill>
            <a:srgbClr val="FFFFFF"/>
          </a:solidFill>
          <a:ln w="12700">
            <a:solidFill>
              <a:srgbClr val="333399"/>
            </a:solidFill>
            <a:miter lim="800000"/>
            <a:headEnd type="none" w="sm" len="sm"/>
            <a:tailEnd type="none" w="sm" len="sm"/>
          </a:ln>
        </p:spPr>
        <p:txBody>
          <a:bodyPr anchor="ctr">
            <a:spAutoFit/>
          </a:bodyPr>
          <a:lstStyle/>
          <a:p>
            <a:pPr algn="ctr"/>
            <a:endParaRPr lang="en-US" sz="1400">
              <a:solidFill>
                <a:srgbClr val="37305A"/>
              </a:solidFill>
            </a:endParaRPr>
          </a:p>
        </p:txBody>
      </p:sp>
      <p:grpSp>
        <p:nvGrpSpPr>
          <p:cNvPr id="36868" name="Group 5"/>
          <p:cNvGrpSpPr>
            <a:grpSpLocks/>
          </p:cNvGrpSpPr>
          <p:nvPr/>
        </p:nvGrpSpPr>
        <p:grpSpPr bwMode="auto">
          <a:xfrm>
            <a:off x="3940175" y="3962400"/>
            <a:ext cx="1546225" cy="1524000"/>
            <a:chOff x="2240" y="2496"/>
            <a:chExt cx="974" cy="960"/>
          </a:xfrm>
        </p:grpSpPr>
        <p:sp>
          <p:nvSpPr>
            <p:cNvPr id="36877" name="Rectangle 6"/>
            <p:cNvSpPr>
              <a:spLocks noChangeArrowheads="1"/>
            </p:cNvSpPr>
            <p:nvPr/>
          </p:nvSpPr>
          <p:spPr bwMode="auto">
            <a:xfrm>
              <a:off x="2254" y="2496"/>
              <a:ext cx="288" cy="240"/>
            </a:xfrm>
            <a:prstGeom prst="rect">
              <a:avLst/>
            </a:prstGeom>
            <a:noFill/>
            <a:ln w="12700">
              <a:solidFill>
                <a:srgbClr val="00008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solidFill>
                  <a:srgbClr val="37305A"/>
                </a:solidFill>
              </a:endParaRPr>
            </a:p>
          </p:txBody>
        </p:sp>
        <p:sp>
          <p:nvSpPr>
            <p:cNvPr id="36878" name="Text Box 7"/>
            <p:cNvSpPr txBox="1">
              <a:spLocks noChangeArrowheads="1"/>
            </p:cNvSpPr>
            <p:nvPr/>
          </p:nvSpPr>
          <p:spPr bwMode="auto">
            <a:xfrm>
              <a:off x="2240" y="2520"/>
              <a:ext cx="31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a:solidFill>
                    <a:srgbClr val="003367"/>
                  </a:solidFill>
                  <a:latin typeface="Times New Roman" charset="0"/>
                </a:rPr>
                <a:t>high</a:t>
              </a:r>
            </a:p>
          </p:txBody>
        </p:sp>
        <p:grpSp>
          <p:nvGrpSpPr>
            <p:cNvPr id="36879" name="Group 8"/>
            <p:cNvGrpSpPr>
              <a:grpSpLocks/>
            </p:cNvGrpSpPr>
            <p:nvPr/>
          </p:nvGrpSpPr>
          <p:grpSpPr bwMode="auto">
            <a:xfrm>
              <a:off x="2240" y="3216"/>
              <a:ext cx="312" cy="240"/>
              <a:chOff x="1939" y="3254"/>
              <a:chExt cx="312" cy="240"/>
            </a:xfrm>
          </p:grpSpPr>
          <p:sp>
            <p:nvSpPr>
              <p:cNvPr id="36890" name="Rectangle 9"/>
              <p:cNvSpPr>
                <a:spLocks noChangeArrowheads="1"/>
              </p:cNvSpPr>
              <p:nvPr/>
            </p:nvSpPr>
            <p:spPr bwMode="auto">
              <a:xfrm>
                <a:off x="1953" y="3254"/>
                <a:ext cx="288" cy="240"/>
              </a:xfrm>
              <a:prstGeom prst="rect">
                <a:avLst/>
              </a:prstGeom>
              <a:noFill/>
              <a:ln w="12700">
                <a:solidFill>
                  <a:srgbClr val="00008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solidFill>
                    <a:srgbClr val="37305A"/>
                  </a:solidFill>
                </a:endParaRPr>
              </a:p>
            </p:txBody>
          </p:sp>
          <p:sp>
            <p:nvSpPr>
              <p:cNvPr id="36891" name="Text Box 10"/>
              <p:cNvSpPr txBox="1">
                <a:spLocks noChangeArrowheads="1"/>
              </p:cNvSpPr>
              <p:nvPr/>
            </p:nvSpPr>
            <p:spPr bwMode="auto">
              <a:xfrm>
                <a:off x="1939" y="3278"/>
                <a:ext cx="312"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400">
                    <a:solidFill>
                      <a:srgbClr val="003367"/>
                    </a:solidFill>
                    <a:latin typeface="Times New Roman" charset="0"/>
                  </a:rPr>
                  <a:t> low</a:t>
                </a:r>
              </a:p>
            </p:txBody>
          </p:sp>
        </p:grpSp>
        <p:sp>
          <p:nvSpPr>
            <p:cNvPr id="36880" name="Rectangle 11"/>
            <p:cNvSpPr>
              <a:spLocks noChangeArrowheads="1"/>
            </p:cNvSpPr>
            <p:nvPr/>
          </p:nvSpPr>
          <p:spPr bwMode="auto">
            <a:xfrm>
              <a:off x="2254" y="2736"/>
              <a:ext cx="288" cy="240"/>
            </a:xfrm>
            <a:prstGeom prst="rect">
              <a:avLst/>
            </a:prstGeom>
            <a:noFill/>
            <a:ln w="12700">
              <a:solidFill>
                <a:srgbClr val="00008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solidFill>
                  <a:srgbClr val="37305A"/>
                </a:solidFill>
              </a:endParaRPr>
            </a:p>
          </p:txBody>
        </p:sp>
        <p:sp>
          <p:nvSpPr>
            <p:cNvPr id="36881" name="Rectangle 12"/>
            <p:cNvSpPr>
              <a:spLocks noChangeArrowheads="1"/>
            </p:cNvSpPr>
            <p:nvPr/>
          </p:nvSpPr>
          <p:spPr bwMode="auto">
            <a:xfrm>
              <a:off x="2254" y="2976"/>
              <a:ext cx="288" cy="240"/>
            </a:xfrm>
            <a:prstGeom prst="rect">
              <a:avLst/>
            </a:prstGeom>
            <a:noFill/>
            <a:ln w="12700">
              <a:solidFill>
                <a:srgbClr val="00008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solidFill>
                  <a:srgbClr val="37305A"/>
                </a:solidFill>
              </a:endParaRPr>
            </a:p>
          </p:txBody>
        </p:sp>
        <p:sp>
          <p:nvSpPr>
            <p:cNvPr id="36882" name="Oval 13"/>
            <p:cNvSpPr>
              <a:spLocks noChangeArrowheads="1"/>
            </p:cNvSpPr>
            <p:nvPr/>
          </p:nvSpPr>
          <p:spPr bwMode="auto">
            <a:xfrm>
              <a:off x="2688" y="2524"/>
              <a:ext cx="188" cy="188"/>
            </a:xfrm>
            <a:prstGeom prst="ellipse">
              <a:avLst/>
            </a:prstGeom>
            <a:solidFill>
              <a:srgbClr val="800080"/>
            </a:soli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spAutoFit/>
            </a:bodyPr>
            <a:lstStyle/>
            <a:p>
              <a:endParaRPr lang="en-US">
                <a:solidFill>
                  <a:srgbClr val="37305A"/>
                </a:solidFill>
              </a:endParaRPr>
            </a:p>
          </p:txBody>
        </p:sp>
        <p:sp>
          <p:nvSpPr>
            <p:cNvPr id="36883" name="Oval 14"/>
            <p:cNvSpPr>
              <a:spLocks noChangeArrowheads="1"/>
            </p:cNvSpPr>
            <p:nvPr/>
          </p:nvSpPr>
          <p:spPr bwMode="auto">
            <a:xfrm>
              <a:off x="3026" y="2524"/>
              <a:ext cx="188" cy="188"/>
            </a:xfrm>
            <a:prstGeom prst="ellipse">
              <a:avLst/>
            </a:prstGeom>
            <a:solidFill>
              <a:schemeClr val="accent1"/>
            </a:soli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spAutoFit/>
            </a:bodyPr>
            <a:lstStyle/>
            <a:p>
              <a:endParaRPr lang="en-US">
                <a:solidFill>
                  <a:srgbClr val="37305A"/>
                </a:solidFill>
              </a:endParaRPr>
            </a:p>
          </p:txBody>
        </p:sp>
        <p:cxnSp>
          <p:nvCxnSpPr>
            <p:cNvPr id="36884" name="AutoShape 15"/>
            <p:cNvCxnSpPr>
              <a:cxnSpLocks noChangeShapeType="1"/>
              <a:stCxn id="36882" idx="6"/>
              <a:endCxn id="36883" idx="2"/>
            </p:cNvCxnSpPr>
            <p:nvPr/>
          </p:nvCxnSpPr>
          <p:spPr bwMode="auto">
            <a:xfrm>
              <a:off x="2876" y="2618"/>
              <a:ext cx="150" cy="0"/>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cxnSp>
          <p:nvCxnSpPr>
            <p:cNvPr id="36885" name="AutoShape 16"/>
            <p:cNvCxnSpPr>
              <a:cxnSpLocks noChangeShapeType="1"/>
            </p:cNvCxnSpPr>
            <p:nvPr/>
          </p:nvCxnSpPr>
          <p:spPr bwMode="auto">
            <a:xfrm>
              <a:off x="2538" y="2618"/>
              <a:ext cx="150" cy="0"/>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sp>
          <p:nvSpPr>
            <p:cNvPr id="36886" name="Oval 17"/>
            <p:cNvSpPr>
              <a:spLocks noChangeArrowheads="1"/>
            </p:cNvSpPr>
            <p:nvPr/>
          </p:nvSpPr>
          <p:spPr bwMode="auto">
            <a:xfrm>
              <a:off x="2688" y="3240"/>
              <a:ext cx="188" cy="188"/>
            </a:xfrm>
            <a:prstGeom prst="ellipse">
              <a:avLst/>
            </a:prstGeom>
            <a:solidFill>
              <a:srgbClr val="008000"/>
            </a:soli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spAutoFit/>
            </a:bodyPr>
            <a:lstStyle/>
            <a:p>
              <a:endParaRPr lang="en-US">
                <a:solidFill>
                  <a:srgbClr val="37305A"/>
                </a:solidFill>
              </a:endParaRPr>
            </a:p>
          </p:txBody>
        </p:sp>
        <p:cxnSp>
          <p:nvCxnSpPr>
            <p:cNvPr id="36887" name="AutoShape 18"/>
            <p:cNvCxnSpPr>
              <a:cxnSpLocks noChangeShapeType="1"/>
              <a:endCxn id="36886" idx="2"/>
            </p:cNvCxnSpPr>
            <p:nvPr/>
          </p:nvCxnSpPr>
          <p:spPr bwMode="auto">
            <a:xfrm>
              <a:off x="2538" y="3334"/>
              <a:ext cx="150" cy="0"/>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sp>
          <p:nvSpPr>
            <p:cNvPr id="36888" name="Oval 19"/>
            <p:cNvSpPr>
              <a:spLocks noChangeArrowheads="1"/>
            </p:cNvSpPr>
            <p:nvPr/>
          </p:nvSpPr>
          <p:spPr bwMode="auto">
            <a:xfrm>
              <a:off x="2688" y="2788"/>
              <a:ext cx="188" cy="188"/>
            </a:xfrm>
            <a:prstGeom prst="ellipse">
              <a:avLst/>
            </a:prstGeom>
            <a:solidFill>
              <a:schemeClr val="accent1"/>
            </a:soli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spAutoFit/>
            </a:bodyPr>
            <a:lstStyle/>
            <a:p>
              <a:endParaRPr lang="en-US">
                <a:solidFill>
                  <a:srgbClr val="37305A"/>
                </a:solidFill>
              </a:endParaRPr>
            </a:p>
          </p:txBody>
        </p:sp>
        <p:cxnSp>
          <p:nvCxnSpPr>
            <p:cNvPr id="36889" name="AutoShape 20"/>
            <p:cNvCxnSpPr>
              <a:cxnSpLocks noChangeShapeType="1"/>
              <a:endCxn id="36888" idx="2"/>
            </p:cNvCxnSpPr>
            <p:nvPr/>
          </p:nvCxnSpPr>
          <p:spPr bwMode="auto">
            <a:xfrm>
              <a:off x="2538" y="2882"/>
              <a:ext cx="150" cy="0"/>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grpSp>
      <p:sp>
        <p:nvSpPr>
          <p:cNvPr id="36869" name="Text Box 21"/>
          <p:cNvSpPr txBox="1">
            <a:spLocks noChangeArrowheads="1"/>
          </p:cNvSpPr>
          <p:nvPr/>
        </p:nvSpPr>
        <p:spPr bwMode="auto">
          <a:xfrm>
            <a:off x="5562600" y="3810000"/>
            <a:ext cx="2514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spAutoFit/>
          </a:bodyPr>
          <a:lstStyle/>
          <a:p>
            <a:r>
              <a:rPr lang="en-US" sz="1800" dirty="0">
                <a:solidFill>
                  <a:schemeClr val="tx2">
                    <a:lumMod val="25000"/>
                  </a:schemeClr>
                </a:solidFill>
                <a:latin typeface="+mn-lt"/>
              </a:rPr>
              <a:t>I/O bound jobs</a:t>
            </a:r>
          </a:p>
        </p:txBody>
      </p:sp>
      <p:sp>
        <p:nvSpPr>
          <p:cNvPr id="36870" name="Text Box 22"/>
          <p:cNvSpPr txBox="1">
            <a:spLocks noChangeArrowheads="1"/>
          </p:cNvSpPr>
          <p:nvPr/>
        </p:nvSpPr>
        <p:spPr bwMode="auto">
          <a:xfrm>
            <a:off x="5562600" y="5181600"/>
            <a:ext cx="187837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800" dirty="0">
                <a:solidFill>
                  <a:schemeClr val="tx2">
                    <a:lumMod val="25000"/>
                  </a:schemeClr>
                </a:solidFill>
                <a:latin typeface="+mn-lt"/>
              </a:rPr>
              <a:t>CPU-bound jobs</a:t>
            </a:r>
          </a:p>
        </p:txBody>
      </p:sp>
      <p:sp>
        <p:nvSpPr>
          <p:cNvPr id="36871" name="Text Box 23"/>
          <p:cNvSpPr txBox="1">
            <a:spLocks noChangeArrowheads="1"/>
          </p:cNvSpPr>
          <p:nvPr/>
        </p:nvSpPr>
        <p:spPr bwMode="auto">
          <a:xfrm>
            <a:off x="5486400" y="4343400"/>
            <a:ext cx="323821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800" dirty="0">
                <a:solidFill>
                  <a:schemeClr val="tx2">
                    <a:lumMod val="25000"/>
                  </a:schemeClr>
                </a:solidFill>
                <a:latin typeface="+mn-lt"/>
              </a:rPr>
              <a:t>jobs holding </a:t>
            </a:r>
            <a:r>
              <a:rPr lang="en-US" sz="1800" dirty="0" err="1">
                <a:solidFill>
                  <a:schemeClr val="tx2">
                    <a:lumMod val="25000"/>
                  </a:schemeClr>
                </a:solidFill>
                <a:latin typeface="+mn-lt"/>
              </a:rPr>
              <a:t>resouces</a:t>
            </a:r>
            <a:endParaRPr lang="en-US" sz="1800" dirty="0">
              <a:solidFill>
                <a:schemeClr val="tx2">
                  <a:lumMod val="25000"/>
                </a:schemeClr>
              </a:solidFill>
              <a:latin typeface="+mn-lt"/>
            </a:endParaRPr>
          </a:p>
          <a:p>
            <a:r>
              <a:rPr lang="en-US" sz="1800" dirty="0">
                <a:solidFill>
                  <a:schemeClr val="tx2">
                    <a:lumMod val="25000"/>
                  </a:schemeClr>
                </a:solidFill>
                <a:latin typeface="+mn-lt"/>
              </a:rPr>
              <a:t>jobs with high external priority</a:t>
            </a:r>
            <a:endParaRPr lang="en-US" sz="2000" dirty="0">
              <a:solidFill>
                <a:schemeClr val="tx2">
                  <a:lumMod val="25000"/>
                </a:schemeClr>
              </a:solidFill>
              <a:latin typeface="+mn-lt"/>
            </a:endParaRPr>
          </a:p>
        </p:txBody>
      </p:sp>
      <p:sp>
        <p:nvSpPr>
          <p:cNvPr id="36872" name="Line 24"/>
          <p:cNvSpPr>
            <a:spLocks noChangeShapeType="1"/>
          </p:cNvSpPr>
          <p:nvPr/>
        </p:nvSpPr>
        <p:spPr bwMode="auto">
          <a:xfrm>
            <a:off x="2667000" y="4425950"/>
            <a:ext cx="1143000" cy="0"/>
          </a:xfrm>
          <a:prstGeom prst="line">
            <a:avLst/>
          </a:prstGeom>
          <a:noFill/>
          <a:ln w="127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spAutoFit/>
          </a:bodyPr>
          <a:lstStyle/>
          <a:p>
            <a:endParaRPr lang="en-US">
              <a:solidFill>
                <a:srgbClr val="37305A"/>
              </a:solidFill>
            </a:endParaRPr>
          </a:p>
        </p:txBody>
      </p:sp>
      <p:sp>
        <p:nvSpPr>
          <p:cNvPr id="36873" name="Line 25"/>
          <p:cNvSpPr>
            <a:spLocks noChangeShapeType="1"/>
          </p:cNvSpPr>
          <p:nvPr/>
        </p:nvSpPr>
        <p:spPr bwMode="auto">
          <a:xfrm>
            <a:off x="2667000" y="4689475"/>
            <a:ext cx="1143000" cy="0"/>
          </a:xfrm>
          <a:prstGeom prst="line">
            <a:avLst/>
          </a:prstGeom>
          <a:noFill/>
          <a:ln w="12700">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spAutoFit/>
          </a:bodyPr>
          <a:lstStyle/>
          <a:p>
            <a:endParaRPr lang="en-US">
              <a:solidFill>
                <a:srgbClr val="37305A"/>
              </a:solidFill>
            </a:endParaRPr>
          </a:p>
        </p:txBody>
      </p:sp>
      <p:sp>
        <p:nvSpPr>
          <p:cNvPr id="36874" name="Text Box 26"/>
          <p:cNvSpPr txBox="1">
            <a:spLocks noChangeArrowheads="1"/>
          </p:cNvSpPr>
          <p:nvPr/>
        </p:nvSpPr>
        <p:spPr bwMode="auto">
          <a:xfrm>
            <a:off x="3276600" y="5791200"/>
            <a:ext cx="2080678" cy="6771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pPr algn="ctr"/>
            <a:r>
              <a:rPr lang="en-US" sz="2000" b="1" dirty="0">
                <a:solidFill>
                  <a:schemeClr val="tx2">
                    <a:lumMod val="25000"/>
                  </a:schemeClr>
                </a:solidFill>
                <a:latin typeface="+mn-lt"/>
              </a:rPr>
              <a:t>ready queues</a:t>
            </a:r>
          </a:p>
          <a:p>
            <a:pPr algn="ctr"/>
            <a:r>
              <a:rPr lang="en-US" sz="1800" dirty="0">
                <a:solidFill>
                  <a:schemeClr val="tx2">
                    <a:lumMod val="25000"/>
                  </a:schemeClr>
                </a:solidFill>
                <a:latin typeface="+mn-lt"/>
              </a:rPr>
              <a:t>indexed by priority</a:t>
            </a:r>
            <a:endParaRPr lang="en-US" sz="2000" dirty="0">
              <a:solidFill>
                <a:schemeClr val="tx2">
                  <a:lumMod val="25000"/>
                </a:schemeClr>
              </a:solidFill>
              <a:latin typeface="+mn-lt"/>
            </a:endParaRPr>
          </a:p>
        </p:txBody>
      </p:sp>
      <p:sp>
        <p:nvSpPr>
          <p:cNvPr id="36875" name="Text Box 27"/>
          <p:cNvSpPr txBox="1">
            <a:spLocks noChangeArrowheads="1"/>
          </p:cNvSpPr>
          <p:nvPr/>
        </p:nvSpPr>
        <p:spPr bwMode="auto">
          <a:xfrm>
            <a:off x="152400" y="5029200"/>
            <a:ext cx="3276600"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spAutoFit/>
          </a:bodyPr>
          <a:lstStyle/>
          <a:p>
            <a:r>
              <a:rPr lang="en-US" sz="1800" b="1" dirty="0" err="1">
                <a:solidFill>
                  <a:srgbClr val="003367"/>
                </a:solidFill>
                <a:latin typeface="+mn-lt"/>
              </a:rPr>
              <a:t>GetNextToRun</a:t>
            </a:r>
            <a:r>
              <a:rPr lang="en-US" sz="1800" dirty="0">
                <a:solidFill>
                  <a:srgbClr val="003367"/>
                </a:solidFill>
                <a:latin typeface="+mn-lt"/>
              </a:rPr>
              <a:t> selects job</a:t>
            </a:r>
          </a:p>
          <a:p>
            <a:r>
              <a:rPr lang="en-US" sz="1800" dirty="0">
                <a:solidFill>
                  <a:srgbClr val="003367"/>
                </a:solidFill>
                <a:latin typeface="+mn-lt"/>
              </a:rPr>
              <a:t>at the head of the highest</a:t>
            </a:r>
          </a:p>
          <a:p>
            <a:r>
              <a:rPr lang="en-US" sz="1800" dirty="0">
                <a:solidFill>
                  <a:srgbClr val="003367"/>
                </a:solidFill>
                <a:latin typeface="+mn-lt"/>
              </a:rPr>
              <a:t>priority queue: constant time, no sorting</a:t>
            </a:r>
            <a:endParaRPr lang="en-US" sz="2000" dirty="0">
              <a:solidFill>
                <a:srgbClr val="003367"/>
              </a:solidFill>
              <a:latin typeface="+mn-lt"/>
            </a:endParaRPr>
          </a:p>
        </p:txBody>
      </p:sp>
      <p:sp>
        <p:nvSpPr>
          <p:cNvPr id="36876" name="Text Box 28"/>
          <p:cNvSpPr txBox="1">
            <a:spLocks noChangeArrowheads="1"/>
          </p:cNvSpPr>
          <p:nvPr/>
        </p:nvSpPr>
        <p:spPr bwMode="auto">
          <a:xfrm>
            <a:off x="5954103" y="5791200"/>
            <a:ext cx="2879226"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1800" dirty="0">
                <a:solidFill>
                  <a:srgbClr val="003367"/>
                </a:solidFill>
                <a:latin typeface="+mn-lt"/>
              </a:rPr>
              <a:t>Priority of CPU-bound</a:t>
            </a:r>
          </a:p>
          <a:p>
            <a:r>
              <a:rPr lang="en-US" sz="1800" dirty="0">
                <a:solidFill>
                  <a:srgbClr val="003367"/>
                </a:solidFill>
                <a:latin typeface="+mn-lt"/>
              </a:rPr>
              <a:t>jobs decays with system</a:t>
            </a:r>
          </a:p>
          <a:p>
            <a:r>
              <a:rPr lang="en-US" sz="1800" dirty="0">
                <a:solidFill>
                  <a:srgbClr val="003367"/>
                </a:solidFill>
                <a:latin typeface="+mn-lt"/>
              </a:rPr>
              <a:t>load and service received. </a:t>
            </a:r>
          </a:p>
        </p:txBody>
      </p:sp>
    </p:spTree>
    <p:extLst>
      <p:ext uri="{BB962C8B-B14F-4D97-AF65-F5344CB8AC3E}">
        <p14:creationId xmlns:p14="http://schemas.microsoft.com/office/powerpoint/2010/main" val="341733392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2"/>
          <p:cNvSpPr>
            <a:spLocks noGrp="1"/>
          </p:cNvSpPr>
          <p:nvPr>
            <p:ph type="title"/>
          </p:nvPr>
        </p:nvSpPr>
        <p:spPr/>
        <p:txBody>
          <a:bodyPr/>
          <a:lstStyle/>
          <a:p>
            <a:r>
              <a:rPr lang="en-US">
                <a:latin typeface="Arial" charset="0"/>
                <a:ea typeface="ＭＳ Ｐゴシック" charset="0"/>
              </a:rPr>
              <a:t>Thread priority in other queues</a:t>
            </a:r>
          </a:p>
        </p:txBody>
      </p:sp>
      <p:sp>
        <p:nvSpPr>
          <p:cNvPr id="38914" name="Content Placeholder 3"/>
          <p:cNvSpPr>
            <a:spLocks noGrp="1"/>
          </p:cNvSpPr>
          <p:nvPr>
            <p:ph idx="1"/>
          </p:nvPr>
        </p:nvSpPr>
        <p:spPr/>
        <p:txBody>
          <a:bodyPr>
            <a:normAutofit/>
          </a:bodyPr>
          <a:lstStyle/>
          <a:p>
            <a:r>
              <a:rPr lang="en-US" dirty="0">
                <a:latin typeface="Arial" charset="0"/>
                <a:ea typeface="ＭＳ Ｐゴシック" charset="0"/>
              </a:rPr>
              <a:t>The scheduling problem applies to sleep queues as well.</a:t>
            </a:r>
          </a:p>
          <a:p>
            <a:r>
              <a:rPr lang="en-US" dirty="0">
                <a:latin typeface="Arial" charset="0"/>
                <a:ea typeface="ＭＳ Ｐゴシック" charset="0"/>
              </a:rPr>
              <a:t>Which thread should get a </a:t>
            </a:r>
            <a:r>
              <a:rPr lang="en-US" dirty="0" err="1">
                <a:latin typeface="Arial" charset="0"/>
                <a:ea typeface="ＭＳ Ｐゴシック" charset="0"/>
              </a:rPr>
              <a:t>mutex</a:t>
            </a:r>
            <a:r>
              <a:rPr lang="en-US" dirty="0">
                <a:latin typeface="Arial" charset="0"/>
                <a:ea typeface="ＭＳ Ｐゴシック" charset="0"/>
              </a:rPr>
              <a:t> next?  Which thread should wakeup on a CV signal/notify or </a:t>
            </a:r>
            <a:r>
              <a:rPr lang="en-US" dirty="0" err="1">
                <a:latin typeface="Arial" charset="0"/>
                <a:ea typeface="ＭＳ Ｐゴシック" charset="0"/>
              </a:rPr>
              <a:t>sem.V</a:t>
            </a:r>
            <a:r>
              <a:rPr lang="en-US" dirty="0">
                <a:latin typeface="Arial" charset="0"/>
                <a:ea typeface="ＭＳ Ｐゴシック" charset="0"/>
              </a:rPr>
              <a:t>?</a:t>
            </a:r>
          </a:p>
          <a:p>
            <a:r>
              <a:rPr lang="en-US" dirty="0">
                <a:latin typeface="Arial" charset="0"/>
                <a:ea typeface="ＭＳ Ｐゴシック" charset="0"/>
              </a:rPr>
              <a:t>Should priority matter?</a:t>
            </a:r>
          </a:p>
          <a:p>
            <a:r>
              <a:rPr lang="en-US" dirty="0">
                <a:latin typeface="Arial" charset="0"/>
                <a:ea typeface="ＭＳ Ｐゴシック" charset="0"/>
              </a:rPr>
              <a:t>What if a high-priority thread is waiting for a resource (e.g., a </a:t>
            </a:r>
            <a:r>
              <a:rPr lang="en-US" dirty="0" err="1">
                <a:latin typeface="Arial" charset="0"/>
                <a:ea typeface="ＭＳ Ｐゴシック" charset="0"/>
              </a:rPr>
              <a:t>mutex</a:t>
            </a:r>
            <a:r>
              <a:rPr lang="en-US" dirty="0">
                <a:latin typeface="Arial" charset="0"/>
                <a:ea typeface="ＭＳ Ｐゴシック" charset="0"/>
              </a:rPr>
              <a:t>) held by a low-priority thread?</a:t>
            </a:r>
          </a:p>
          <a:p>
            <a:r>
              <a:rPr lang="en-US" dirty="0">
                <a:latin typeface="Arial" charset="0"/>
                <a:ea typeface="ＭＳ Ｐゴシック" charset="0"/>
              </a:rPr>
              <a:t>This is called </a:t>
            </a:r>
            <a:r>
              <a:rPr lang="en-US" b="1" dirty="0">
                <a:solidFill>
                  <a:srgbClr val="651222"/>
                </a:solidFill>
                <a:latin typeface="Arial" charset="0"/>
                <a:ea typeface="ＭＳ Ｐゴシック" charset="0"/>
              </a:rPr>
              <a:t>priority inversion</a:t>
            </a:r>
            <a:r>
              <a:rPr lang="en-US" dirty="0">
                <a:latin typeface="Arial" charset="0"/>
                <a:ea typeface="ＭＳ Ｐゴシック" charset="0"/>
              </a:rPr>
              <a:t>.</a:t>
            </a:r>
          </a:p>
        </p:txBody>
      </p:sp>
    </p:spTree>
    <p:extLst>
      <p:ext uri="{BB962C8B-B14F-4D97-AF65-F5344CB8AC3E}">
        <p14:creationId xmlns:p14="http://schemas.microsoft.com/office/powerpoint/2010/main" val="271771313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733800" y="533400"/>
            <a:ext cx="5410200" cy="609600"/>
          </a:xfrm>
        </p:spPr>
        <p:txBody>
          <a:bodyPr/>
          <a:lstStyle/>
          <a:p>
            <a:r>
              <a:rPr lang="en-US">
                <a:latin typeface="Comic Sans MS" charset="0"/>
                <a:ea typeface="ＭＳ Ｐゴシック" charset="0"/>
                <a:cs typeface="ＭＳ Ｐゴシック" charset="0"/>
              </a:rPr>
              <a:t>Mars Pathfinder</a:t>
            </a:r>
          </a:p>
        </p:txBody>
      </p:sp>
      <p:sp>
        <p:nvSpPr>
          <p:cNvPr id="39938" name="Rectangle 9"/>
          <p:cNvSpPr>
            <a:spLocks noGrp="1" noChangeArrowheads="1"/>
          </p:cNvSpPr>
          <p:nvPr>
            <p:ph type="body" sz="half" idx="1"/>
          </p:nvPr>
        </p:nvSpPr>
        <p:spPr>
          <a:xfrm>
            <a:off x="304800" y="1219200"/>
            <a:ext cx="4800600" cy="5867400"/>
          </a:xfrm>
        </p:spPr>
        <p:txBody>
          <a:bodyPr/>
          <a:lstStyle/>
          <a:p>
            <a:pPr>
              <a:lnSpc>
                <a:spcPct val="75000"/>
              </a:lnSpc>
              <a:spcBef>
                <a:spcPct val="0"/>
              </a:spcBef>
              <a:buFont typeface="Monotype Sorts" charset="0"/>
              <a:buNone/>
            </a:pPr>
            <a:r>
              <a:rPr lang="en-US" sz="2800">
                <a:latin typeface="Comic Sans MS" charset="0"/>
                <a:ea typeface="ＭＳ Ｐゴシック" charset="0"/>
                <a:cs typeface="ＭＳ Ｐゴシック" charset="0"/>
              </a:rPr>
              <a:t>Mission</a:t>
            </a:r>
          </a:p>
          <a:p>
            <a:pPr lvl="1">
              <a:lnSpc>
                <a:spcPct val="75000"/>
              </a:lnSpc>
              <a:spcBef>
                <a:spcPct val="0"/>
              </a:spcBef>
              <a:buFont typeface="Wingdings" charset="0"/>
              <a:buNone/>
            </a:pPr>
            <a:r>
              <a:rPr lang="en-US" sz="1800">
                <a:latin typeface="Comic Sans MS" charset="0"/>
                <a:ea typeface="ＭＳ Ｐゴシック" charset="0"/>
              </a:rPr>
              <a:t>Demonstrate new landing techniques</a:t>
            </a:r>
          </a:p>
          <a:p>
            <a:pPr marL="914400" lvl="2" indent="0">
              <a:lnSpc>
                <a:spcPct val="75000"/>
              </a:lnSpc>
              <a:spcBef>
                <a:spcPct val="0"/>
              </a:spcBef>
              <a:buFont typeface="Wingdings" charset="0"/>
              <a:buNone/>
            </a:pPr>
            <a:r>
              <a:rPr lang="en-US">
                <a:latin typeface="Comic Sans MS" charset="0"/>
                <a:ea typeface="ＭＳ Ｐゴシック" charset="0"/>
              </a:rPr>
              <a:t>parachute and airbags</a:t>
            </a:r>
          </a:p>
          <a:p>
            <a:pPr lvl="1">
              <a:lnSpc>
                <a:spcPct val="75000"/>
              </a:lnSpc>
              <a:spcBef>
                <a:spcPct val="0"/>
              </a:spcBef>
              <a:buFont typeface="Wingdings" charset="0"/>
              <a:buNone/>
            </a:pPr>
            <a:r>
              <a:rPr lang="en-US" sz="1800">
                <a:latin typeface="Comic Sans MS" charset="0"/>
                <a:ea typeface="ＭＳ Ｐゴシック" charset="0"/>
              </a:rPr>
              <a:t>Take pictures</a:t>
            </a:r>
          </a:p>
          <a:p>
            <a:pPr lvl="1">
              <a:lnSpc>
                <a:spcPct val="75000"/>
              </a:lnSpc>
              <a:spcBef>
                <a:spcPct val="0"/>
              </a:spcBef>
              <a:buFont typeface="Wingdings" charset="0"/>
              <a:buNone/>
            </a:pPr>
            <a:r>
              <a:rPr lang="en-US" sz="1800">
                <a:latin typeface="Comic Sans MS" charset="0"/>
                <a:ea typeface="ＭＳ Ｐゴシック" charset="0"/>
              </a:rPr>
              <a:t>Analyze soil samples</a:t>
            </a:r>
          </a:p>
          <a:p>
            <a:pPr lvl="1">
              <a:lnSpc>
                <a:spcPct val="75000"/>
              </a:lnSpc>
              <a:spcBef>
                <a:spcPct val="0"/>
              </a:spcBef>
              <a:buFont typeface="Wingdings" charset="0"/>
              <a:buNone/>
            </a:pPr>
            <a:r>
              <a:rPr lang="en-US" sz="1800">
                <a:latin typeface="Comic Sans MS" charset="0"/>
                <a:ea typeface="ＭＳ Ｐゴシック" charset="0"/>
              </a:rPr>
              <a:t>Demonstrate mobile robot technology</a:t>
            </a:r>
          </a:p>
          <a:p>
            <a:pPr marL="914400" lvl="2" indent="0">
              <a:lnSpc>
                <a:spcPct val="75000"/>
              </a:lnSpc>
              <a:spcBef>
                <a:spcPct val="0"/>
              </a:spcBef>
              <a:buFont typeface="Wingdings" charset="0"/>
              <a:buNone/>
            </a:pPr>
            <a:r>
              <a:rPr lang="en-US">
                <a:latin typeface="Comic Sans MS" charset="0"/>
                <a:ea typeface="ＭＳ Ｐゴシック" charset="0"/>
              </a:rPr>
              <a:t>Sojourner</a:t>
            </a:r>
          </a:p>
          <a:p>
            <a:pPr marL="914400" lvl="2" indent="0">
              <a:lnSpc>
                <a:spcPct val="75000"/>
              </a:lnSpc>
              <a:spcBef>
                <a:spcPct val="0"/>
              </a:spcBef>
              <a:buFont typeface="Wingdings" charset="0"/>
              <a:buNone/>
            </a:pPr>
            <a:endParaRPr lang="en-US">
              <a:latin typeface="Comic Sans MS" charset="0"/>
              <a:ea typeface="ＭＳ Ｐゴシック" charset="0"/>
            </a:endParaRPr>
          </a:p>
          <a:p>
            <a:pPr>
              <a:lnSpc>
                <a:spcPct val="75000"/>
              </a:lnSpc>
              <a:spcBef>
                <a:spcPct val="0"/>
              </a:spcBef>
              <a:buFont typeface="Monotype Sorts" charset="0"/>
              <a:buNone/>
            </a:pPr>
            <a:r>
              <a:rPr lang="en-US" sz="2800">
                <a:latin typeface="Comic Sans MS" charset="0"/>
                <a:ea typeface="ＭＳ Ｐゴシック" charset="0"/>
                <a:cs typeface="ＭＳ Ｐゴシック" charset="0"/>
              </a:rPr>
              <a:t>Major success on all fronts</a:t>
            </a:r>
          </a:p>
          <a:p>
            <a:pPr lvl="1">
              <a:lnSpc>
                <a:spcPct val="75000"/>
              </a:lnSpc>
              <a:spcBef>
                <a:spcPct val="0"/>
              </a:spcBef>
              <a:buFont typeface="Wingdings" charset="0"/>
              <a:buNone/>
            </a:pPr>
            <a:r>
              <a:rPr lang="en-US" sz="1800">
                <a:latin typeface="Comic Sans MS" charset="0"/>
                <a:ea typeface="ＭＳ Ｐゴシック" charset="0"/>
              </a:rPr>
              <a:t>Returned 2.3 billion bits of information</a:t>
            </a:r>
          </a:p>
          <a:p>
            <a:pPr lvl="1">
              <a:lnSpc>
                <a:spcPct val="75000"/>
              </a:lnSpc>
              <a:spcBef>
                <a:spcPct val="0"/>
              </a:spcBef>
              <a:buFont typeface="Wingdings" charset="0"/>
              <a:buNone/>
            </a:pPr>
            <a:r>
              <a:rPr lang="en-US" sz="1800">
                <a:latin typeface="Comic Sans MS" charset="0"/>
                <a:ea typeface="ＭＳ Ｐゴシック" charset="0"/>
              </a:rPr>
              <a:t>16,500 images from the Lander</a:t>
            </a:r>
          </a:p>
          <a:p>
            <a:pPr lvl="1">
              <a:lnSpc>
                <a:spcPct val="75000"/>
              </a:lnSpc>
              <a:spcBef>
                <a:spcPct val="0"/>
              </a:spcBef>
              <a:buFont typeface="Wingdings" charset="0"/>
              <a:buNone/>
            </a:pPr>
            <a:r>
              <a:rPr lang="en-US" sz="1800">
                <a:latin typeface="Comic Sans MS" charset="0"/>
                <a:ea typeface="ＭＳ Ｐゴシック" charset="0"/>
              </a:rPr>
              <a:t>550 images from the Rover</a:t>
            </a:r>
          </a:p>
          <a:p>
            <a:pPr lvl="1">
              <a:lnSpc>
                <a:spcPct val="75000"/>
              </a:lnSpc>
              <a:spcBef>
                <a:spcPct val="0"/>
              </a:spcBef>
              <a:buFont typeface="Wingdings" charset="0"/>
              <a:buNone/>
            </a:pPr>
            <a:r>
              <a:rPr lang="en-US" sz="1800">
                <a:latin typeface="Comic Sans MS" charset="0"/>
                <a:ea typeface="ＭＳ Ｐゴシック" charset="0"/>
              </a:rPr>
              <a:t>15 chemical analyses of rocks &amp; soil</a:t>
            </a:r>
          </a:p>
          <a:p>
            <a:pPr lvl="1">
              <a:lnSpc>
                <a:spcPct val="75000"/>
              </a:lnSpc>
              <a:spcBef>
                <a:spcPct val="0"/>
              </a:spcBef>
              <a:buFont typeface="Wingdings" charset="0"/>
              <a:buNone/>
            </a:pPr>
            <a:r>
              <a:rPr lang="en-US" sz="1800">
                <a:latin typeface="Comic Sans MS" charset="0"/>
                <a:ea typeface="ＭＳ Ｐゴシック" charset="0"/>
              </a:rPr>
              <a:t>Lots of weather data</a:t>
            </a:r>
          </a:p>
          <a:p>
            <a:pPr lvl="1">
              <a:lnSpc>
                <a:spcPct val="75000"/>
              </a:lnSpc>
              <a:spcBef>
                <a:spcPct val="0"/>
              </a:spcBef>
              <a:buFont typeface="Wingdings" charset="0"/>
              <a:buNone/>
            </a:pPr>
            <a:r>
              <a:rPr lang="en-US" sz="1800">
                <a:latin typeface="Comic Sans MS" charset="0"/>
                <a:ea typeface="ＭＳ Ｐゴシック" charset="0"/>
              </a:rPr>
              <a:t>Both Lander and Rover outlived their design life</a:t>
            </a:r>
          </a:p>
          <a:p>
            <a:pPr lvl="1">
              <a:lnSpc>
                <a:spcPct val="75000"/>
              </a:lnSpc>
              <a:spcBef>
                <a:spcPct val="0"/>
              </a:spcBef>
              <a:buFont typeface="Wingdings" charset="0"/>
              <a:buNone/>
            </a:pPr>
            <a:r>
              <a:rPr lang="en-US" sz="1800">
                <a:latin typeface="Comic Sans MS" charset="0"/>
                <a:ea typeface="ＭＳ Ｐゴシック" charset="0"/>
              </a:rPr>
              <a:t>Broke all records for number of hits on a website!!!</a:t>
            </a:r>
          </a:p>
        </p:txBody>
      </p:sp>
      <p:pic>
        <p:nvPicPr>
          <p:cNvPr id="39939" name="Picture 4" descr="mpfsaef2-1"/>
          <p:cNvPicPr>
            <a:picLocks noGrp="1" noChangeAspect="1" noChangeArrowheads="1"/>
          </p:cNvPicPr>
          <p:nvPr>
            <p:ph sz="quarter" idx="2"/>
          </p:nvPr>
        </p:nvPicPr>
        <p:blipFill>
          <a:blip r:embed="rId2" cstate="email">
            <a:extLst>
              <a:ext uri="{28A0092B-C50C-407E-A947-70E740481C1C}">
                <a14:useLocalDpi xmlns:a14="http://schemas.microsoft.com/office/drawing/2010/main" val="0"/>
              </a:ext>
            </a:extLst>
          </a:blip>
          <a:stretch>
            <a:fillRect/>
          </a:stretch>
        </p:blipFill>
        <p:spPr>
          <a:xfrm>
            <a:off x="5048250" y="1295400"/>
            <a:ext cx="3390900" cy="2514600"/>
          </a:xfrm>
          <a:noFill/>
        </p:spPr>
      </p:pic>
      <p:pic>
        <p:nvPicPr>
          <p:cNvPr id="39940" name="Picture 6" descr="rovsaef2"/>
          <p:cNvPicPr>
            <a:picLocks noGrp="1" noChangeAspect="1" noChangeArrowheads="1"/>
          </p:cNvPicPr>
          <p:nvPr>
            <p:ph sz="quarter" idx="3"/>
          </p:nvPr>
        </p:nvPicPr>
        <p:blipFill>
          <a:blip r:embed="rId3" cstate="email">
            <a:extLst>
              <a:ext uri="{28A0092B-C50C-407E-A947-70E740481C1C}">
                <a14:useLocalDpi xmlns:a14="http://schemas.microsoft.com/office/drawing/2010/main" val="0"/>
              </a:ext>
            </a:extLst>
          </a:blip>
          <a:stretch>
            <a:fillRect/>
          </a:stretch>
        </p:blipFill>
        <p:spPr>
          <a:xfrm>
            <a:off x="5000625" y="3962400"/>
            <a:ext cx="3486150" cy="2514600"/>
          </a:xfrm>
          <a:noFill/>
        </p:spPr>
      </p:pic>
      <p:sp>
        <p:nvSpPr>
          <p:cNvPr id="39941" name="Text Box 10"/>
          <p:cNvSpPr txBox="1">
            <a:spLocks noChangeArrowheads="1"/>
          </p:cNvSpPr>
          <p:nvPr/>
        </p:nvSpPr>
        <p:spPr bwMode="auto">
          <a:xfrm>
            <a:off x="212725" y="6537325"/>
            <a:ext cx="162877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sz="1000" b="1">
                <a:solidFill>
                  <a:schemeClr val="tx1"/>
                </a:solidFill>
                <a:latin typeface="Times New Roman" charset="0"/>
              </a:rPr>
              <a:t>© 2001, Steve Easterbrook</a:t>
            </a:r>
          </a:p>
        </p:txBody>
      </p:sp>
    </p:spTree>
    <p:extLst>
      <p:ext uri="{BB962C8B-B14F-4D97-AF65-F5344CB8AC3E}">
        <p14:creationId xmlns:p14="http://schemas.microsoft.com/office/powerpoint/2010/main" val="2102556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lstStyle/>
          <a:p>
            <a:r>
              <a:rPr lang="en-US" sz="3600" dirty="0"/>
              <a:t>Volatile Keyword</a:t>
            </a:r>
          </a:p>
        </p:txBody>
      </p:sp>
      <p:pic>
        <p:nvPicPr>
          <p:cNvPr id="284674" name="Picture 2" descr="The CPU cache used by Thread 1 and main memory contains different values for the counter variable.">
            <a:extLst>
              <a:ext uri="{FF2B5EF4-FFF2-40B4-BE49-F238E27FC236}">
                <a16:creationId xmlns:a16="http://schemas.microsoft.com/office/drawing/2014/main" id="{9C428F42-BE5A-4C76-B5B6-07B1D9691153}"/>
              </a:ext>
            </a:extLst>
          </p:cNvPr>
          <p:cNvPicPr>
            <a:picLocks noGrp="1" noChangeAspect="1" noChangeArrowheads="1"/>
          </p:cNvPicPr>
          <p:nvPr>
            <p:ph sz="half" idx="1"/>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1447800"/>
            <a:ext cx="3125787" cy="27050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06624C2-07A5-4F7B-80B5-3EFA052D0EEC}"/>
              </a:ext>
            </a:extLst>
          </p:cNvPr>
          <p:cNvSpPr txBox="1"/>
          <p:nvPr/>
        </p:nvSpPr>
        <p:spPr>
          <a:xfrm>
            <a:off x="4114800" y="1454426"/>
            <a:ext cx="4038600" cy="4958280"/>
          </a:xfrm>
          <a:prstGeom prst="rect">
            <a:avLst/>
          </a:prstGeom>
          <a:noFill/>
        </p:spPr>
        <p:txBody>
          <a:bodyPr wrap="square" rtlCol="0">
            <a:spAutoFit/>
          </a:bodyPr>
          <a:lstStyle/>
          <a:p>
            <a:r>
              <a:rPr lang="en-US" sz="2000" dirty="0">
                <a:solidFill>
                  <a:schemeClr val="tx1"/>
                </a:solidFill>
              </a:rPr>
              <a:t>The Java volatile Visibility Guarantee</a:t>
            </a:r>
          </a:p>
          <a:p>
            <a:pPr>
              <a:spcBef>
                <a:spcPct val="20000"/>
              </a:spcBef>
              <a:spcAft>
                <a:spcPts val="600"/>
              </a:spcAft>
              <a:buClr>
                <a:schemeClr val="tx1"/>
              </a:buClr>
              <a:buSzPct val="80000"/>
            </a:pPr>
            <a:r>
              <a:rPr lang="en-US" sz="1600" dirty="0">
                <a:solidFill>
                  <a:srgbClr val="FFFF00"/>
                </a:solidFill>
                <a:latin typeface="+mn-lt"/>
                <a:ea typeface="+mn-ea"/>
                <a:cs typeface="+mn-cs"/>
              </a:rPr>
              <a:t>public class </a:t>
            </a:r>
            <a:r>
              <a:rPr lang="en-US" sz="1600" dirty="0" err="1">
                <a:solidFill>
                  <a:srgbClr val="FFFF00"/>
                </a:solidFill>
                <a:latin typeface="+mn-lt"/>
                <a:ea typeface="+mn-ea"/>
                <a:cs typeface="+mn-cs"/>
              </a:rPr>
              <a:t>SharedObject</a:t>
            </a:r>
            <a:r>
              <a:rPr lang="en-US" sz="1600" dirty="0">
                <a:solidFill>
                  <a:srgbClr val="FFFF00"/>
                </a:solidFill>
                <a:latin typeface="+mn-lt"/>
                <a:ea typeface="+mn-ea"/>
                <a:cs typeface="+mn-cs"/>
              </a:rPr>
              <a:t> {</a:t>
            </a:r>
          </a:p>
          <a:p>
            <a:pPr>
              <a:spcBef>
                <a:spcPct val="20000"/>
              </a:spcBef>
              <a:spcAft>
                <a:spcPts val="600"/>
              </a:spcAft>
              <a:buClr>
                <a:schemeClr val="tx1"/>
              </a:buClr>
              <a:buSzPct val="80000"/>
            </a:pPr>
            <a:r>
              <a:rPr lang="en-US" sz="1600" dirty="0">
                <a:solidFill>
                  <a:srgbClr val="FFFF00"/>
                </a:solidFill>
                <a:latin typeface="+mn-lt"/>
                <a:ea typeface="+mn-ea"/>
                <a:cs typeface="+mn-cs"/>
              </a:rPr>
              <a:t>    public volatile int counter = 0;</a:t>
            </a:r>
          </a:p>
          <a:p>
            <a:pPr>
              <a:spcBef>
                <a:spcPct val="20000"/>
              </a:spcBef>
              <a:spcAft>
                <a:spcPts val="600"/>
              </a:spcAft>
              <a:buClr>
                <a:schemeClr val="tx1"/>
              </a:buClr>
              <a:buSzPct val="80000"/>
            </a:pPr>
            <a:r>
              <a:rPr lang="en-US" sz="1600" dirty="0">
                <a:solidFill>
                  <a:srgbClr val="FFFF00"/>
                </a:solidFill>
                <a:latin typeface="+mn-lt"/>
                <a:ea typeface="+mn-ea"/>
                <a:cs typeface="+mn-cs"/>
              </a:rPr>
              <a:t>}</a:t>
            </a:r>
          </a:p>
          <a:p>
            <a:pPr>
              <a:buClr>
                <a:schemeClr val="tx1"/>
              </a:buClr>
              <a:buSzPct val="80000"/>
            </a:pPr>
            <a:r>
              <a:rPr lang="en-US" sz="2000" dirty="0">
                <a:solidFill>
                  <a:schemeClr val="tx1"/>
                </a:solidFill>
              </a:rPr>
              <a:t>The Java volatile Happens-Before Guarantee</a:t>
            </a:r>
            <a:endParaRPr lang="en-US" sz="1600" dirty="0">
              <a:solidFill>
                <a:srgbClr val="FFFF00"/>
              </a:solidFill>
              <a:latin typeface="+mn-lt"/>
              <a:ea typeface="+mn-ea"/>
              <a:cs typeface="+mn-cs"/>
            </a:endParaRPr>
          </a:p>
          <a:p>
            <a:pPr>
              <a:spcBef>
                <a:spcPct val="20000"/>
              </a:spcBef>
              <a:spcAft>
                <a:spcPts val="600"/>
              </a:spcAft>
              <a:buClr>
                <a:schemeClr val="tx1"/>
              </a:buClr>
              <a:buSzPct val="80000"/>
            </a:pPr>
            <a:r>
              <a:rPr lang="en-US" sz="1600" dirty="0">
                <a:solidFill>
                  <a:srgbClr val="FFFF00"/>
                </a:solidFill>
                <a:latin typeface="+mn-lt"/>
                <a:ea typeface="+mn-ea"/>
                <a:cs typeface="+mn-cs"/>
              </a:rPr>
              <a:t>Reads from and writes to other variables cannot be reordered to occur after a write to a volatile variable.</a:t>
            </a:r>
          </a:p>
          <a:p>
            <a:pPr>
              <a:spcBef>
                <a:spcPct val="20000"/>
              </a:spcBef>
              <a:spcAft>
                <a:spcPts val="600"/>
              </a:spcAft>
              <a:buClr>
                <a:schemeClr val="tx1"/>
              </a:buClr>
              <a:buSzPct val="80000"/>
            </a:pPr>
            <a:r>
              <a:rPr lang="en-US" sz="1600" dirty="0">
                <a:solidFill>
                  <a:srgbClr val="FFFF00"/>
                </a:solidFill>
                <a:latin typeface="+mn-lt"/>
                <a:ea typeface="+mn-ea"/>
                <a:cs typeface="+mn-cs"/>
              </a:rPr>
              <a:t>Reads from and writes to other variables cannot be reordered to occur before a read of a volatile variable.</a:t>
            </a:r>
          </a:p>
          <a:p>
            <a:pPr>
              <a:spcBef>
                <a:spcPct val="20000"/>
              </a:spcBef>
              <a:spcAft>
                <a:spcPts val="600"/>
              </a:spcAft>
              <a:buClr>
                <a:schemeClr val="tx1"/>
              </a:buClr>
              <a:buSzPct val="80000"/>
            </a:pPr>
            <a:endParaRPr lang="en-US" sz="1600" dirty="0">
              <a:solidFill>
                <a:srgbClr val="FFFF00"/>
              </a:solidFill>
              <a:latin typeface="+mn-lt"/>
              <a:ea typeface="+mn-ea"/>
              <a:cs typeface="+mn-cs"/>
            </a:endParaRPr>
          </a:p>
        </p:txBody>
      </p:sp>
    </p:spTree>
    <p:extLst>
      <p:ext uri="{BB962C8B-B14F-4D97-AF65-F5344CB8AC3E}">
        <p14:creationId xmlns:p14="http://schemas.microsoft.com/office/powerpoint/2010/main" val="2081055172"/>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a:latin typeface="Comic Sans MS" charset="0"/>
                <a:ea typeface="ＭＳ Ｐゴシック" charset="0"/>
                <a:cs typeface="ＭＳ Ｐゴシック" charset="0"/>
              </a:rPr>
              <a:t>Pathfinder had Software Errors</a:t>
            </a:r>
          </a:p>
        </p:txBody>
      </p:sp>
      <p:sp>
        <p:nvSpPr>
          <p:cNvPr id="41986" name="Rectangle 3"/>
          <p:cNvSpPr>
            <a:spLocks noGrp="1" noChangeArrowheads="1"/>
          </p:cNvSpPr>
          <p:nvPr>
            <p:ph idx="1"/>
          </p:nvPr>
        </p:nvSpPr>
        <p:spPr>
          <a:xfrm>
            <a:off x="457200" y="1219200"/>
            <a:ext cx="8226425" cy="4111625"/>
          </a:xfrm>
        </p:spPr>
        <p:txBody>
          <a:bodyPr>
            <a:normAutofit fontScale="85000" lnSpcReduction="10000"/>
          </a:bodyPr>
          <a:lstStyle/>
          <a:p>
            <a:pPr marL="230188" indent="-230188">
              <a:lnSpc>
                <a:spcPct val="90000"/>
              </a:lnSpc>
              <a:buFont typeface="Monotype Sorts" charset="0"/>
              <a:buNone/>
            </a:pPr>
            <a:r>
              <a:rPr lang="en-US" sz="1600">
                <a:latin typeface="Comic Sans MS" charset="0"/>
                <a:ea typeface="ＭＳ Ｐゴシック" charset="0"/>
                <a:cs typeface="ＭＳ Ｐゴシック" charset="0"/>
              </a:rPr>
              <a:t>Symptoms: software did total systems resets and some data was lost each time</a:t>
            </a:r>
          </a:p>
          <a:p>
            <a:pPr marL="515938" lvl="1" indent="-171450">
              <a:lnSpc>
                <a:spcPct val="90000"/>
              </a:lnSpc>
              <a:spcBef>
                <a:spcPct val="15000"/>
              </a:spcBef>
              <a:buFont typeface="Wingdings" charset="0"/>
              <a:buNone/>
            </a:pPr>
            <a:r>
              <a:rPr lang="en-US" sz="1400">
                <a:latin typeface="Comic Sans MS" charset="0"/>
                <a:ea typeface="ＭＳ Ｐゴシック" charset="0"/>
              </a:rPr>
              <a:t>Symptoms noticed soon after Pathfinder started collecting meteorological data</a:t>
            </a:r>
          </a:p>
          <a:p>
            <a:pPr marL="230188" indent="-230188">
              <a:lnSpc>
                <a:spcPct val="90000"/>
              </a:lnSpc>
              <a:buFont typeface="Monotype Sorts" charset="0"/>
              <a:buNone/>
            </a:pPr>
            <a:r>
              <a:rPr lang="en-US" sz="1600">
                <a:latin typeface="Comic Sans MS" charset="0"/>
                <a:ea typeface="ＭＳ Ｐゴシック" charset="0"/>
                <a:cs typeface="ＭＳ Ｐゴシック" charset="0"/>
              </a:rPr>
              <a:t>Cause</a:t>
            </a:r>
          </a:p>
          <a:p>
            <a:pPr marL="515938" lvl="1" indent="-171450">
              <a:lnSpc>
                <a:spcPct val="90000"/>
              </a:lnSpc>
              <a:spcBef>
                <a:spcPct val="15000"/>
              </a:spcBef>
              <a:buFont typeface="Wingdings" charset="0"/>
              <a:buNone/>
            </a:pPr>
            <a:r>
              <a:rPr lang="en-US" sz="1400">
                <a:latin typeface="Comic Sans MS" charset="0"/>
                <a:ea typeface="ＭＳ Ｐゴシック" charset="0"/>
              </a:rPr>
              <a:t>3 Process threads, with bus access via mutual exclusion locks (mutexes):</a:t>
            </a:r>
          </a:p>
          <a:p>
            <a:pPr marL="798513" lvl="2" indent="-168275">
              <a:spcBef>
                <a:spcPct val="10000"/>
              </a:spcBef>
              <a:buFont typeface="Wingdings" charset="0"/>
              <a:buNone/>
            </a:pPr>
            <a:r>
              <a:rPr lang="en-US">
                <a:latin typeface="Comic Sans MS" charset="0"/>
                <a:ea typeface="ＭＳ Ｐゴシック" charset="0"/>
              </a:rPr>
              <a:t>High priority:     Information Bus Manager</a:t>
            </a:r>
          </a:p>
          <a:p>
            <a:pPr marL="798513" lvl="2" indent="-168275">
              <a:spcBef>
                <a:spcPct val="10000"/>
              </a:spcBef>
              <a:buFont typeface="Wingdings" charset="0"/>
              <a:buNone/>
            </a:pPr>
            <a:r>
              <a:rPr lang="en-US">
                <a:latin typeface="Comic Sans MS" charset="0"/>
                <a:ea typeface="ＭＳ Ｐゴシック" charset="0"/>
              </a:rPr>
              <a:t>Medium priority:  Communications Task </a:t>
            </a:r>
          </a:p>
          <a:p>
            <a:pPr marL="798513" lvl="2" indent="-168275">
              <a:spcBef>
                <a:spcPct val="10000"/>
              </a:spcBef>
              <a:buFont typeface="Wingdings" charset="0"/>
              <a:buNone/>
            </a:pPr>
            <a:r>
              <a:rPr lang="en-US">
                <a:latin typeface="Comic Sans MS" charset="0"/>
                <a:ea typeface="ＭＳ Ｐゴシック" charset="0"/>
              </a:rPr>
              <a:t>Low priority:      Meteorological Data Gathering Task</a:t>
            </a:r>
          </a:p>
          <a:p>
            <a:pPr marL="515938" lvl="1" indent="-171450">
              <a:spcBef>
                <a:spcPct val="10000"/>
              </a:spcBef>
              <a:buFont typeface="Wingdings" charset="0"/>
              <a:buNone/>
            </a:pPr>
            <a:r>
              <a:rPr lang="en-US" sz="1400">
                <a:latin typeface="Comic Sans MS" charset="0"/>
                <a:ea typeface="ＭＳ Ｐゴシック" charset="0"/>
              </a:rPr>
              <a:t>Priority Inversion:</a:t>
            </a:r>
          </a:p>
          <a:p>
            <a:pPr marL="798513" lvl="2" indent="-168275">
              <a:spcBef>
                <a:spcPct val="10000"/>
              </a:spcBef>
              <a:buFont typeface="Wingdings" charset="0"/>
              <a:buNone/>
            </a:pPr>
            <a:r>
              <a:rPr lang="en-US">
                <a:latin typeface="Comic Sans MS" charset="0"/>
                <a:ea typeface="ＭＳ Ｐゴシック" charset="0"/>
              </a:rPr>
              <a:t>Low priority task gets mutex to transfer data to the bus</a:t>
            </a:r>
          </a:p>
          <a:p>
            <a:pPr marL="798513" lvl="2" indent="-168275">
              <a:spcBef>
                <a:spcPct val="10000"/>
              </a:spcBef>
              <a:buFont typeface="Wingdings" charset="0"/>
              <a:buNone/>
            </a:pPr>
            <a:r>
              <a:rPr lang="en-US">
                <a:latin typeface="Comic Sans MS" charset="0"/>
                <a:ea typeface="ＭＳ Ｐゴシック" charset="0"/>
              </a:rPr>
              <a:t>High priority task blocked until mutex is released</a:t>
            </a:r>
          </a:p>
          <a:p>
            <a:pPr marL="798513" lvl="2" indent="-168275">
              <a:spcBef>
                <a:spcPct val="10000"/>
              </a:spcBef>
              <a:buFont typeface="Wingdings" charset="0"/>
              <a:buNone/>
            </a:pPr>
            <a:r>
              <a:rPr lang="en-US">
                <a:latin typeface="Comic Sans MS" charset="0"/>
                <a:ea typeface="ＭＳ Ｐゴシック" charset="0"/>
              </a:rPr>
              <a:t>Medium priority task pre-empts low priority task</a:t>
            </a:r>
          </a:p>
          <a:p>
            <a:pPr marL="798513" lvl="2" indent="-168275">
              <a:spcBef>
                <a:spcPct val="10000"/>
              </a:spcBef>
              <a:buFont typeface="Wingdings" charset="0"/>
              <a:buNone/>
            </a:pPr>
            <a:r>
              <a:rPr lang="en-US">
                <a:latin typeface="Comic Sans MS" charset="0"/>
                <a:ea typeface="ＭＳ Ｐゴシック" charset="0"/>
              </a:rPr>
              <a:t>Eventually a watchdog timer notices Bus Manager hasn</a:t>
            </a:r>
            <a:r>
              <a:rPr lang="ja-JP" altLang="en-US">
                <a:latin typeface="Comic Sans MS" charset="0"/>
                <a:ea typeface="ＭＳ Ｐゴシック" charset="0"/>
              </a:rPr>
              <a:t>’</a:t>
            </a:r>
            <a:r>
              <a:rPr lang="en-US" altLang="ja-JP">
                <a:latin typeface="Comic Sans MS" charset="0"/>
                <a:ea typeface="ＭＳ Ｐゴシック" charset="0"/>
              </a:rPr>
              <a:t>t run for some time…</a:t>
            </a:r>
          </a:p>
          <a:p>
            <a:pPr marL="230188" indent="-230188">
              <a:lnSpc>
                <a:spcPct val="90000"/>
              </a:lnSpc>
              <a:buFont typeface="Monotype Sorts" charset="0"/>
              <a:buNone/>
            </a:pPr>
            <a:r>
              <a:rPr lang="en-US" sz="1600">
                <a:latin typeface="Comic Sans MS" charset="0"/>
                <a:ea typeface="ＭＳ Ｐゴシック" charset="0"/>
                <a:cs typeface="ＭＳ Ｐゴシック" charset="0"/>
              </a:rPr>
              <a:t>Factors</a:t>
            </a:r>
          </a:p>
          <a:p>
            <a:pPr marL="515938" lvl="1" indent="-171450">
              <a:lnSpc>
                <a:spcPct val="90000"/>
              </a:lnSpc>
              <a:spcBef>
                <a:spcPct val="15000"/>
              </a:spcBef>
              <a:buFont typeface="Wingdings" charset="0"/>
              <a:buNone/>
            </a:pPr>
            <a:r>
              <a:rPr lang="en-US" sz="1400">
                <a:latin typeface="Comic Sans MS" charset="0"/>
                <a:ea typeface="ＭＳ Ｐゴシック" charset="0"/>
              </a:rPr>
              <a:t>Very hard to diagnose and hard to reproduce</a:t>
            </a:r>
            <a:endParaRPr lang="en-US">
              <a:latin typeface="Comic Sans MS" charset="0"/>
              <a:ea typeface="ＭＳ Ｐゴシック" charset="0"/>
            </a:endParaRPr>
          </a:p>
          <a:p>
            <a:pPr marL="798513" lvl="2" indent="-168275">
              <a:spcBef>
                <a:spcPct val="10000"/>
              </a:spcBef>
              <a:buFont typeface="Wingdings" charset="0"/>
              <a:buNone/>
            </a:pPr>
            <a:r>
              <a:rPr lang="en-US">
                <a:latin typeface="Comic Sans MS" charset="0"/>
                <a:ea typeface="ＭＳ Ｐゴシック" charset="0"/>
              </a:rPr>
              <a:t>Need full tracing switched on to analyze what happened</a:t>
            </a:r>
          </a:p>
          <a:p>
            <a:pPr marL="515938" lvl="1" indent="-171450">
              <a:lnSpc>
                <a:spcPct val="90000"/>
              </a:lnSpc>
              <a:spcBef>
                <a:spcPct val="15000"/>
              </a:spcBef>
              <a:buFont typeface="Wingdings" charset="0"/>
              <a:buNone/>
            </a:pPr>
            <a:r>
              <a:rPr lang="en-US" sz="1400">
                <a:latin typeface="Comic Sans MS" charset="0"/>
                <a:ea typeface="ＭＳ Ｐゴシック" charset="0"/>
              </a:rPr>
              <a:t>Was experienced a couple of times in pre-flight testing</a:t>
            </a:r>
          </a:p>
          <a:p>
            <a:pPr marL="798513" lvl="2" indent="-168275">
              <a:spcBef>
                <a:spcPct val="10000"/>
              </a:spcBef>
              <a:buFont typeface="Wingdings" charset="0"/>
              <a:buNone/>
            </a:pPr>
            <a:r>
              <a:rPr lang="en-US">
                <a:latin typeface="Comic Sans MS" charset="0"/>
                <a:ea typeface="ＭＳ Ｐゴシック" charset="0"/>
              </a:rPr>
              <a:t>Never reproduced or explained, hence testers assumed it was a hardware glitch</a:t>
            </a:r>
          </a:p>
        </p:txBody>
      </p:sp>
      <p:sp>
        <p:nvSpPr>
          <p:cNvPr id="41987" name="Text Box 7"/>
          <p:cNvSpPr txBox="1">
            <a:spLocks noChangeArrowheads="1"/>
          </p:cNvSpPr>
          <p:nvPr/>
        </p:nvSpPr>
        <p:spPr bwMode="auto">
          <a:xfrm>
            <a:off x="212725" y="6537325"/>
            <a:ext cx="162877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sz="1000" b="1">
                <a:solidFill>
                  <a:schemeClr val="tx1"/>
                </a:solidFill>
                <a:latin typeface="Times New Roman" charset="0"/>
              </a:rPr>
              <a:t>© 2001, Steve Easterbrook</a:t>
            </a:r>
          </a:p>
        </p:txBody>
      </p:sp>
    </p:spTree>
    <p:extLst>
      <p:ext uri="{BB962C8B-B14F-4D97-AF65-F5344CB8AC3E}">
        <p14:creationId xmlns:p14="http://schemas.microsoft.com/office/powerpoint/2010/main" val="96060046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lang="en-US">
                <a:latin typeface="Arial" charset="0"/>
                <a:ea typeface="ＭＳ Ｐゴシック" charset="0"/>
              </a:rPr>
              <a:t>Internal Priority Adjustment</a:t>
            </a:r>
          </a:p>
        </p:txBody>
      </p:sp>
      <p:sp>
        <p:nvSpPr>
          <p:cNvPr id="35842" name="Rectangle 3"/>
          <p:cNvSpPr>
            <a:spLocks noGrp="1" noChangeArrowheads="1"/>
          </p:cNvSpPr>
          <p:nvPr>
            <p:ph idx="1"/>
          </p:nvPr>
        </p:nvSpPr>
        <p:spPr/>
        <p:txBody>
          <a:bodyPr/>
          <a:lstStyle/>
          <a:p>
            <a:pPr>
              <a:buFontTx/>
              <a:buNone/>
            </a:pPr>
            <a:r>
              <a:rPr lang="en-US" dirty="0">
                <a:latin typeface="Arial" charset="0"/>
                <a:ea typeface="ＭＳ Ｐゴシック" charset="0"/>
              </a:rPr>
              <a:t>Continuous, dynamic, priority adjustment in response to observed conditions and events.</a:t>
            </a:r>
          </a:p>
          <a:p>
            <a:pPr lvl="1"/>
            <a:r>
              <a:rPr lang="en-US" dirty="0">
                <a:latin typeface="Arial" charset="0"/>
                <a:ea typeface="ＭＳ Ｐゴシック" charset="0"/>
              </a:rPr>
              <a:t>Adjust priority according to recent usage.</a:t>
            </a:r>
          </a:p>
          <a:p>
            <a:pPr lvl="2"/>
            <a:r>
              <a:rPr lang="en-US" dirty="0">
                <a:latin typeface="Arial" charset="0"/>
                <a:ea typeface="ＭＳ Ｐゴシック" charset="0"/>
              </a:rPr>
              <a:t>Decay with usage, rise with time (multi-level feedback queue)</a:t>
            </a:r>
          </a:p>
          <a:p>
            <a:pPr lvl="1"/>
            <a:r>
              <a:rPr lang="en-US" b="1" dirty="0">
                <a:latin typeface="Arial" charset="0"/>
                <a:ea typeface="ＭＳ Ｐゴシック" charset="0"/>
              </a:rPr>
              <a:t>Boost</a:t>
            </a:r>
            <a:r>
              <a:rPr lang="en-US" dirty="0">
                <a:latin typeface="Arial" charset="0"/>
                <a:ea typeface="ＭＳ Ｐゴシック" charset="0"/>
              </a:rPr>
              <a:t> threads that already hold resources that are in demand.</a:t>
            </a:r>
          </a:p>
          <a:p>
            <a:pPr lvl="2">
              <a:buFontTx/>
              <a:buNone/>
            </a:pPr>
            <a:r>
              <a:rPr lang="en-US" dirty="0">
                <a:latin typeface="Arial" charset="0"/>
                <a:ea typeface="ＭＳ Ｐゴシック" charset="0"/>
              </a:rPr>
              <a:t>e.g., internal </a:t>
            </a:r>
            <a:r>
              <a:rPr lang="en-US" i="1" dirty="0">
                <a:latin typeface="Arial" charset="0"/>
                <a:ea typeface="ＭＳ Ｐゴシック" charset="0"/>
              </a:rPr>
              <a:t>sleep</a:t>
            </a:r>
            <a:r>
              <a:rPr lang="en-US" dirty="0">
                <a:latin typeface="Arial" charset="0"/>
                <a:ea typeface="ＭＳ Ｐゴシック" charset="0"/>
              </a:rPr>
              <a:t> primitive in Unix kernels</a:t>
            </a:r>
          </a:p>
          <a:p>
            <a:pPr lvl="1"/>
            <a:r>
              <a:rPr lang="en-US" b="1" dirty="0">
                <a:latin typeface="Arial" charset="0"/>
                <a:ea typeface="ＭＳ Ｐゴシック" charset="0"/>
              </a:rPr>
              <a:t>Boost</a:t>
            </a:r>
            <a:r>
              <a:rPr lang="en-US" dirty="0">
                <a:latin typeface="Arial" charset="0"/>
                <a:ea typeface="ＭＳ Ｐゴシック" charset="0"/>
              </a:rPr>
              <a:t> threads that have starved in the recent past.</a:t>
            </a:r>
          </a:p>
          <a:p>
            <a:pPr lvl="1"/>
            <a:r>
              <a:rPr lang="en-US" dirty="0">
                <a:latin typeface="Arial" charset="0"/>
                <a:ea typeface="ＭＳ Ｐゴシック" charset="0"/>
              </a:rPr>
              <a:t>May be visible/controllable to other parts of the kernel</a:t>
            </a:r>
          </a:p>
          <a:p>
            <a:pPr lvl="2">
              <a:buFontTx/>
              <a:buNone/>
            </a:pPr>
            <a:endParaRPr lang="en-US" dirty="0">
              <a:latin typeface="Arial" charset="0"/>
              <a:ea typeface="ＭＳ Ｐゴシック" charset="0"/>
            </a:endParaRPr>
          </a:p>
        </p:txBody>
      </p:sp>
    </p:spTree>
    <p:extLst>
      <p:ext uri="{BB962C8B-B14F-4D97-AF65-F5344CB8AC3E}">
        <p14:creationId xmlns:p14="http://schemas.microsoft.com/office/powerpoint/2010/main" val="16609524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a:latin typeface="Arial" charset="0"/>
                <a:ea typeface="ＭＳ Ｐゴシック" charset="0"/>
              </a:rPr>
              <a:t>Real Time/Media</a:t>
            </a:r>
          </a:p>
        </p:txBody>
      </p:sp>
      <p:sp>
        <p:nvSpPr>
          <p:cNvPr id="43010" name="Content Placeholder 2"/>
          <p:cNvSpPr>
            <a:spLocks noGrp="1"/>
          </p:cNvSpPr>
          <p:nvPr>
            <p:ph idx="1"/>
          </p:nvPr>
        </p:nvSpPr>
        <p:spPr/>
        <p:txBody>
          <a:bodyPr>
            <a:normAutofit lnSpcReduction="10000"/>
          </a:bodyPr>
          <a:lstStyle/>
          <a:p>
            <a:pPr>
              <a:buFontTx/>
              <a:buNone/>
            </a:pPr>
            <a:r>
              <a:rPr lang="en-US">
                <a:latin typeface="Arial" charset="0"/>
                <a:ea typeface="ＭＳ Ｐゴシック" charset="0"/>
              </a:rPr>
              <a:t>Real-time schedulers must support regular, periodic execution of tasks (e.g., continuous media).</a:t>
            </a:r>
          </a:p>
          <a:p>
            <a:pPr>
              <a:buFontTx/>
              <a:buNone/>
            </a:pPr>
            <a:r>
              <a:rPr lang="en-US">
                <a:latin typeface="Arial" charset="0"/>
                <a:ea typeface="ＭＳ Ｐゴシック" charset="0"/>
              </a:rPr>
              <a:t>E.g., OS X has four user-settable parameters per thread:</a:t>
            </a:r>
          </a:p>
          <a:p>
            <a:pPr lvl="1"/>
            <a:r>
              <a:rPr lang="en-US">
                <a:latin typeface="Arial" charset="0"/>
                <a:ea typeface="ＭＳ Ｐゴシック" charset="0"/>
              </a:rPr>
              <a:t>Period (</a:t>
            </a:r>
            <a:r>
              <a:rPr lang="en-US" i="1">
                <a:latin typeface="Arial" charset="0"/>
                <a:ea typeface="ＭＳ Ｐゴシック" charset="0"/>
              </a:rPr>
              <a:t>y</a:t>
            </a:r>
            <a:r>
              <a:rPr lang="en-US">
                <a:latin typeface="Arial" charset="0"/>
                <a:ea typeface="ＭＳ Ｐゴシック" charset="0"/>
              </a:rPr>
              <a:t>)</a:t>
            </a:r>
          </a:p>
          <a:p>
            <a:pPr lvl="1"/>
            <a:r>
              <a:rPr lang="en-US">
                <a:latin typeface="Arial" charset="0"/>
                <a:ea typeface="ＭＳ Ｐゴシック" charset="0"/>
              </a:rPr>
              <a:t>Computation (</a:t>
            </a:r>
            <a:r>
              <a:rPr lang="en-US" i="1">
                <a:latin typeface="Arial" charset="0"/>
                <a:ea typeface="ＭＳ Ｐゴシック" charset="0"/>
              </a:rPr>
              <a:t>x</a:t>
            </a:r>
            <a:r>
              <a:rPr lang="en-US">
                <a:latin typeface="Arial" charset="0"/>
                <a:ea typeface="ＭＳ Ｐゴシック" charset="0"/>
              </a:rPr>
              <a:t>)</a:t>
            </a:r>
          </a:p>
          <a:p>
            <a:pPr lvl="1"/>
            <a:r>
              <a:rPr lang="en-US">
                <a:latin typeface="Arial" charset="0"/>
                <a:ea typeface="ＭＳ Ｐゴシック" charset="0"/>
              </a:rPr>
              <a:t>Preemptible (boolean)</a:t>
            </a:r>
          </a:p>
          <a:p>
            <a:pPr lvl="1"/>
            <a:r>
              <a:rPr lang="en-US">
                <a:latin typeface="Arial" charset="0"/>
                <a:ea typeface="ＭＳ Ｐゴシック" charset="0"/>
              </a:rPr>
              <a:t>Constraint (&lt;</a:t>
            </a:r>
            <a:r>
              <a:rPr lang="en-US" i="1">
                <a:latin typeface="Arial" charset="0"/>
                <a:ea typeface="ＭＳ Ｐゴシック" charset="0"/>
              </a:rPr>
              <a:t>y</a:t>
            </a:r>
            <a:r>
              <a:rPr lang="en-US">
                <a:latin typeface="Arial" charset="0"/>
                <a:ea typeface="ＭＳ Ｐゴシック" charset="0"/>
              </a:rPr>
              <a:t>)</a:t>
            </a:r>
          </a:p>
          <a:p>
            <a:r>
              <a:rPr lang="en-US">
                <a:latin typeface="Arial" charset="0"/>
                <a:ea typeface="ＭＳ Ｐゴシック" charset="0"/>
              </a:rPr>
              <a:t>Can the application adapt if the scheduler cannot meet its requirements?</a:t>
            </a:r>
          </a:p>
          <a:p>
            <a:pPr lvl="1"/>
            <a:r>
              <a:rPr lang="en-US">
                <a:latin typeface="Arial" charset="0"/>
                <a:ea typeface="ＭＳ Ｐゴシック" charset="0"/>
              </a:rPr>
              <a:t>Admission control and reflection</a:t>
            </a:r>
          </a:p>
        </p:txBody>
      </p:sp>
      <p:sp>
        <p:nvSpPr>
          <p:cNvPr id="43011" name="TextBox 3"/>
          <p:cNvSpPr txBox="1">
            <a:spLocks noChangeArrowheads="1"/>
          </p:cNvSpPr>
          <p:nvPr/>
        </p:nvSpPr>
        <p:spPr bwMode="auto">
          <a:xfrm>
            <a:off x="6226175" y="6488113"/>
            <a:ext cx="264636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800">
                <a:solidFill>
                  <a:srgbClr val="800080"/>
                </a:solidFill>
                <a:latin typeface="Times New Roman" charset="0"/>
              </a:rPr>
              <a:t>Provided for completeness </a:t>
            </a:r>
          </a:p>
        </p:txBody>
      </p:sp>
    </p:spTree>
    <p:extLst>
      <p:ext uri="{BB962C8B-B14F-4D97-AF65-F5344CB8AC3E}">
        <p14:creationId xmlns:p14="http://schemas.microsoft.com/office/powerpoint/2010/main" val="190663749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 race?</a:t>
            </a:r>
          </a:p>
        </p:txBody>
      </p:sp>
      <p:sp>
        <p:nvSpPr>
          <p:cNvPr id="3" name="Content Placeholder 2"/>
          <p:cNvSpPr>
            <a:spLocks noGrp="1"/>
          </p:cNvSpPr>
          <p:nvPr>
            <p:ph idx="1"/>
          </p:nvPr>
        </p:nvSpPr>
        <p:spPr/>
        <p:txBody>
          <a:bodyPr/>
          <a:lstStyle/>
          <a:p>
            <a:r>
              <a:rPr lang="en-US" sz="2400" b="0" dirty="0"/>
              <a:t>Suppose we execute program </a:t>
            </a:r>
            <a:r>
              <a:rPr lang="en-US" sz="2400" dirty="0"/>
              <a:t>P</a:t>
            </a:r>
            <a:r>
              <a:rPr lang="en-US" sz="2400" b="0" dirty="0"/>
              <a:t>.</a:t>
            </a:r>
          </a:p>
          <a:p>
            <a:r>
              <a:rPr lang="en-US" sz="2400" b="0" dirty="0"/>
              <a:t>The machine and scheduler choose a schedule </a:t>
            </a:r>
            <a:r>
              <a:rPr lang="en-US" sz="2400" dirty="0"/>
              <a:t>S</a:t>
            </a:r>
            <a:endParaRPr lang="en-US" sz="2400" b="0" dirty="0"/>
          </a:p>
          <a:p>
            <a:pPr lvl="1"/>
            <a:r>
              <a:rPr lang="en-US" sz="2000" dirty="0"/>
              <a:t>S</a:t>
            </a:r>
            <a:r>
              <a:rPr lang="en-US" sz="2000" b="0" dirty="0"/>
              <a:t> is a partial order of events.</a:t>
            </a:r>
          </a:p>
          <a:p>
            <a:r>
              <a:rPr lang="en-US" sz="2400" b="0" dirty="0"/>
              <a:t>The events are loads and stores on shared memory locations, e.g., </a:t>
            </a:r>
            <a:r>
              <a:rPr lang="en-US" sz="2400" dirty="0"/>
              <a:t>x</a:t>
            </a:r>
            <a:r>
              <a:rPr lang="en-US" sz="2400" b="0" dirty="0"/>
              <a:t>.</a:t>
            </a:r>
          </a:p>
          <a:p>
            <a:r>
              <a:rPr lang="en-US" sz="2400" b="0" dirty="0"/>
              <a:t>Suppose there is some </a:t>
            </a:r>
            <a:r>
              <a:rPr lang="en-US" sz="2400" dirty="0"/>
              <a:t>x</a:t>
            </a:r>
            <a:r>
              <a:rPr lang="en-US" sz="2400" b="0" dirty="0"/>
              <a:t> with a concurrent load and store to </a:t>
            </a:r>
            <a:r>
              <a:rPr lang="en-US" sz="2400" dirty="0"/>
              <a:t>x</a:t>
            </a:r>
            <a:r>
              <a:rPr lang="en-US" sz="2400" b="0" dirty="0"/>
              <a:t>.</a:t>
            </a:r>
          </a:p>
          <a:p>
            <a:r>
              <a:rPr lang="en-US" sz="2400" b="0" dirty="0"/>
              <a:t>Then </a:t>
            </a:r>
            <a:r>
              <a:rPr lang="en-US" sz="2400" dirty="0"/>
              <a:t>P</a:t>
            </a:r>
            <a:r>
              <a:rPr lang="en-US" sz="2400" b="0" dirty="0"/>
              <a:t> has a </a:t>
            </a:r>
            <a:r>
              <a:rPr lang="en-US" sz="2400" dirty="0">
                <a:solidFill>
                  <a:srgbClr val="E8161F"/>
                </a:solidFill>
              </a:rPr>
              <a:t>race</a:t>
            </a:r>
            <a:r>
              <a:rPr lang="en-US" sz="2400" b="0" dirty="0"/>
              <a:t>.</a:t>
            </a:r>
          </a:p>
          <a:p>
            <a:r>
              <a:rPr lang="en-US" sz="2400" b="0" dirty="0"/>
              <a:t>A race is a bug.  The behavior of </a:t>
            </a:r>
            <a:r>
              <a:rPr lang="en-US" sz="2400" dirty="0"/>
              <a:t>P</a:t>
            </a:r>
            <a:r>
              <a:rPr lang="en-US" sz="2400" b="0" dirty="0"/>
              <a:t> is not well-defined.</a:t>
            </a:r>
          </a:p>
          <a:p>
            <a:endParaRPr lang="en-US" dirty="0"/>
          </a:p>
        </p:txBody>
      </p:sp>
    </p:spTree>
    <p:extLst>
      <p:ext uri="{BB962C8B-B14F-4D97-AF65-F5344CB8AC3E}">
        <p14:creationId xmlns:p14="http://schemas.microsoft.com/office/powerpoint/2010/main" val="15993303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17475"/>
            <a:ext cx="9144000" cy="414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789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3733800"/>
            <a:ext cx="8915400" cy="321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891" name="TextBox 1"/>
          <p:cNvSpPr txBox="1">
            <a:spLocks noChangeArrowheads="1"/>
          </p:cNvSpPr>
          <p:nvPr/>
        </p:nvSpPr>
        <p:spPr bwMode="auto">
          <a:xfrm>
            <a:off x="2133600" y="6553200"/>
            <a:ext cx="77724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200">
                <a:solidFill>
                  <a:srgbClr val="800000"/>
                </a:solidFill>
              </a:rPr>
              <a:t>Obviously this is just example detail from a particular machine (IA32): the details aren’t important.</a:t>
            </a:r>
          </a:p>
        </p:txBody>
      </p:sp>
    </p:spTree>
    <p:extLst>
      <p:ext uri="{BB962C8B-B14F-4D97-AF65-F5344CB8AC3E}">
        <p14:creationId xmlns:p14="http://schemas.microsoft.com/office/powerpoint/2010/main" val="193311971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661DA5-5D44-4971-BE0E-1DEF921FE889}"/>
              </a:ext>
            </a:extLst>
          </p:cNvPr>
          <p:cNvSpPr/>
          <p:nvPr/>
        </p:nvSpPr>
        <p:spPr>
          <a:xfrm>
            <a:off x="609600" y="1752600"/>
            <a:ext cx="8305800" cy="1569660"/>
          </a:xfrm>
          <a:prstGeom prst="rect">
            <a:avLst/>
          </a:prstGeom>
        </p:spPr>
        <p:txBody>
          <a:bodyPr wrap="square">
            <a:spAutoFit/>
          </a:bodyPr>
          <a:lstStyle/>
          <a:p>
            <a:r>
              <a:rPr lang="en-US" dirty="0">
                <a:hlinkClick r:id="rId2"/>
              </a:rPr>
              <a:t>https://baptiste-wicht.com/categories/java.html</a:t>
            </a:r>
            <a:endParaRPr lang="en-US" dirty="0"/>
          </a:p>
          <a:p>
            <a:r>
              <a:rPr lang="en-US" dirty="0">
                <a:hlinkClick r:id="rId3"/>
              </a:rPr>
              <a:t>http://tutorials.jenkov.com/java-concurrency/index.html</a:t>
            </a:r>
            <a:endParaRPr lang="en-US" dirty="0"/>
          </a:p>
          <a:p>
            <a:r>
              <a:rPr lang="en-US" dirty="0">
                <a:hlinkClick r:id="rId4"/>
              </a:rPr>
              <a:t>http://www.albahari.com/nutshell/</a:t>
            </a:r>
            <a:endParaRPr lang="en-US" dirty="0"/>
          </a:p>
          <a:p>
            <a:endParaRPr lang="en-US" dirty="0"/>
          </a:p>
        </p:txBody>
      </p:sp>
      <p:sp>
        <p:nvSpPr>
          <p:cNvPr id="3" name="Title 2">
            <a:extLst>
              <a:ext uri="{FF2B5EF4-FFF2-40B4-BE49-F238E27FC236}">
                <a16:creationId xmlns:a16="http://schemas.microsoft.com/office/drawing/2014/main" id="{1F24B548-C942-4F02-85FB-5DEDCD0CAB4B}"/>
              </a:ext>
            </a:extLst>
          </p:cNvPr>
          <p:cNvSpPr>
            <a:spLocks noGrp="1"/>
          </p:cNvSpPr>
          <p:nvPr>
            <p:ph type="title"/>
          </p:nvPr>
        </p:nvSpPr>
        <p:spPr>
          <a:xfrm>
            <a:off x="685800" y="76200"/>
            <a:ext cx="7315200" cy="1524000"/>
          </a:xfrm>
        </p:spPr>
        <p:txBody>
          <a:bodyPr/>
          <a:lstStyle/>
          <a:p>
            <a:r>
              <a:rPr lang="en-US" dirty="0"/>
              <a:t>reference</a:t>
            </a:r>
          </a:p>
        </p:txBody>
      </p:sp>
    </p:spTree>
    <p:extLst>
      <p:ext uri="{BB962C8B-B14F-4D97-AF65-F5344CB8AC3E}">
        <p14:creationId xmlns:p14="http://schemas.microsoft.com/office/powerpoint/2010/main" val="635340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lstStyle/>
          <a:p>
            <a:r>
              <a:rPr lang="en-US" sz="3600" dirty="0"/>
              <a:t>Volatile is not Enough</a:t>
            </a:r>
          </a:p>
        </p:txBody>
      </p:sp>
      <p:sp>
        <p:nvSpPr>
          <p:cNvPr id="6" name="TextBox 5">
            <a:extLst>
              <a:ext uri="{FF2B5EF4-FFF2-40B4-BE49-F238E27FC236}">
                <a16:creationId xmlns:a16="http://schemas.microsoft.com/office/drawing/2014/main" id="{506624C2-07A5-4F7B-80B5-3EFA052D0EEC}"/>
              </a:ext>
            </a:extLst>
          </p:cNvPr>
          <p:cNvSpPr txBox="1"/>
          <p:nvPr/>
        </p:nvSpPr>
        <p:spPr>
          <a:xfrm>
            <a:off x="5105400" y="1364311"/>
            <a:ext cx="4038600" cy="1003352"/>
          </a:xfrm>
          <a:prstGeom prst="rect">
            <a:avLst/>
          </a:prstGeom>
          <a:noFill/>
        </p:spPr>
        <p:txBody>
          <a:bodyPr wrap="square" rtlCol="0">
            <a:spAutoFit/>
          </a:bodyPr>
          <a:lstStyle/>
          <a:p>
            <a:r>
              <a:rPr lang="en-US" sz="2000" dirty="0">
                <a:solidFill>
                  <a:schemeClr val="tx1"/>
                </a:solidFill>
              </a:rPr>
              <a:t>Read and update will still cause out of sync</a:t>
            </a:r>
          </a:p>
          <a:p>
            <a:pPr>
              <a:spcBef>
                <a:spcPct val="20000"/>
              </a:spcBef>
              <a:spcAft>
                <a:spcPts val="600"/>
              </a:spcAft>
              <a:buClr>
                <a:schemeClr val="tx1"/>
              </a:buClr>
              <a:buSzPct val="80000"/>
            </a:pPr>
            <a:endParaRPr lang="en-US" sz="1600" dirty="0">
              <a:solidFill>
                <a:srgbClr val="FFFF00"/>
              </a:solidFill>
              <a:latin typeface="+mn-lt"/>
              <a:ea typeface="+mn-ea"/>
              <a:cs typeface="+mn-cs"/>
            </a:endParaRPr>
          </a:p>
        </p:txBody>
      </p:sp>
      <p:pic>
        <p:nvPicPr>
          <p:cNvPr id="285698" name="Picture 2" descr="Two threads have read a shared counter variable into their local CPU caches and incremented it.">
            <a:extLst>
              <a:ext uri="{FF2B5EF4-FFF2-40B4-BE49-F238E27FC236}">
                <a16:creationId xmlns:a16="http://schemas.microsoft.com/office/drawing/2014/main" id="{AD135D8E-E78A-4E02-AE27-344CDC1C5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4429125"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399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973908" y="609600"/>
            <a:ext cx="6571343" cy="1059305"/>
          </a:xfrm>
        </p:spPr>
        <p:txBody>
          <a:bodyPr>
            <a:normAutofit/>
          </a:bodyPr>
          <a:lstStyle/>
          <a:p>
            <a:r>
              <a:rPr lang="en-US" sz="3600" dirty="0"/>
              <a:t>Java Volatile Keyword</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973908" y="1873472"/>
            <a:ext cx="3734062" cy="4191001"/>
          </a:xfrm>
        </p:spPr>
        <p:txBody>
          <a:bodyPr anchor="t">
            <a:normAutofit/>
          </a:bodyPr>
          <a:lstStyle/>
          <a:p>
            <a:pPr marL="0" indent="0">
              <a:buNone/>
            </a:pPr>
            <a:r>
              <a:rPr lang="en-US" sz="1400" dirty="0">
                <a:solidFill>
                  <a:srgbClr val="FFFF00"/>
                </a:solidFill>
              </a:rPr>
              <a:t>public class </a:t>
            </a:r>
            <a:r>
              <a:rPr lang="en-US" sz="1400" dirty="0" err="1">
                <a:solidFill>
                  <a:srgbClr val="FFFF00"/>
                </a:solidFill>
              </a:rPr>
              <a:t>MyClass</a:t>
            </a:r>
            <a:r>
              <a:rPr lang="en-US" sz="1400" dirty="0">
                <a:solidFill>
                  <a:srgbClr val="FFFF00"/>
                </a:solidFill>
              </a:rPr>
              <a:t> {</a:t>
            </a:r>
          </a:p>
          <a:p>
            <a:pPr marL="0" indent="0">
              <a:buNone/>
            </a:pPr>
            <a:r>
              <a:rPr lang="en-US" sz="1400" dirty="0">
                <a:solidFill>
                  <a:srgbClr val="FFFF00"/>
                </a:solidFill>
              </a:rPr>
              <a:t>    private int years;</a:t>
            </a:r>
          </a:p>
          <a:p>
            <a:pPr marL="0" indent="0">
              <a:buNone/>
            </a:pPr>
            <a:r>
              <a:rPr lang="en-US" sz="1400" dirty="0">
                <a:solidFill>
                  <a:srgbClr val="FFFF00"/>
                </a:solidFill>
              </a:rPr>
              <a:t>    private int months</a:t>
            </a:r>
          </a:p>
          <a:p>
            <a:pPr marL="0" indent="0">
              <a:buNone/>
            </a:pPr>
            <a:r>
              <a:rPr lang="en-US" sz="1400" dirty="0">
                <a:solidFill>
                  <a:srgbClr val="FFFF00"/>
                </a:solidFill>
              </a:rPr>
              <a:t>    private volatile int days;</a:t>
            </a:r>
          </a:p>
          <a:p>
            <a:pPr marL="0" indent="0">
              <a:buNone/>
            </a:pPr>
            <a:endParaRPr lang="en-US" sz="1400" dirty="0">
              <a:solidFill>
                <a:srgbClr val="FFFF00"/>
              </a:solidFill>
            </a:endParaRPr>
          </a:p>
          <a:p>
            <a:pPr marL="0" indent="0">
              <a:buNone/>
            </a:pPr>
            <a:r>
              <a:rPr lang="en-US" sz="1400" dirty="0">
                <a:solidFill>
                  <a:srgbClr val="FFFF00"/>
                </a:solidFill>
              </a:rPr>
              <a:t>    public int </a:t>
            </a:r>
            <a:r>
              <a:rPr lang="en-US" sz="1400" dirty="0" err="1">
                <a:solidFill>
                  <a:srgbClr val="FFFF00"/>
                </a:solidFill>
              </a:rPr>
              <a:t>totalDays</a:t>
            </a:r>
            <a:r>
              <a:rPr lang="en-US" sz="1400" dirty="0">
                <a:solidFill>
                  <a:srgbClr val="FFFF00"/>
                </a:solidFill>
              </a:rPr>
              <a:t>() {</a:t>
            </a:r>
          </a:p>
          <a:p>
            <a:pPr marL="0" indent="0">
              <a:buNone/>
            </a:pPr>
            <a:r>
              <a:rPr lang="en-US" sz="1400" dirty="0">
                <a:solidFill>
                  <a:srgbClr val="FFFF00"/>
                </a:solidFill>
              </a:rPr>
              <a:t>        int total = </a:t>
            </a:r>
            <a:r>
              <a:rPr lang="en-US" sz="1400" dirty="0" err="1">
                <a:solidFill>
                  <a:srgbClr val="FFFF00"/>
                </a:solidFill>
              </a:rPr>
              <a:t>this.days</a:t>
            </a:r>
            <a:r>
              <a:rPr lang="en-US" sz="1400" dirty="0">
                <a:solidFill>
                  <a:srgbClr val="FFFF00"/>
                </a:solidFill>
              </a:rPr>
              <a:t>;</a:t>
            </a:r>
          </a:p>
          <a:p>
            <a:pPr marL="0" indent="0">
              <a:buNone/>
            </a:pPr>
            <a:r>
              <a:rPr lang="en-US" sz="1400" dirty="0">
                <a:solidFill>
                  <a:srgbClr val="FFFF00"/>
                </a:solidFill>
              </a:rPr>
              <a:t>        total += months * 30;</a:t>
            </a:r>
          </a:p>
          <a:p>
            <a:pPr marL="0" indent="0">
              <a:buNone/>
            </a:pPr>
            <a:r>
              <a:rPr lang="en-US" sz="1400" dirty="0">
                <a:solidFill>
                  <a:srgbClr val="FFFF00"/>
                </a:solidFill>
              </a:rPr>
              <a:t>        total += years * 365;</a:t>
            </a:r>
          </a:p>
          <a:p>
            <a:pPr marL="0" indent="0">
              <a:buNone/>
            </a:pPr>
            <a:r>
              <a:rPr lang="en-US" sz="1400" dirty="0">
                <a:solidFill>
                  <a:srgbClr val="FFFF00"/>
                </a:solidFill>
              </a:rPr>
              <a:t>        return total;</a:t>
            </a:r>
          </a:p>
          <a:p>
            <a:pPr marL="0" indent="0">
              <a:buNone/>
            </a:pPr>
            <a:r>
              <a:rPr lang="en-US" sz="1400" dirty="0">
                <a:solidFill>
                  <a:srgbClr val="FFFF00"/>
                </a:solidFill>
              </a:rPr>
              <a:t>    }</a:t>
            </a:r>
          </a:p>
          <a:p>
            <a:pPr marL="0" indent="0">
              <a:buNone/>
            </a:pPr>
            <a:endParaRPr lang="en-US" sz="1400" dirty="0">
              <a:solidFill>
                <a:srgbClr val="FFFF00"/>
              </a:solidFill>
            </a:endParaRPr>
          </a:p>
          <a:p>
            <a:pPr marL="0" indent="0">
              <a:buNone/>
            </a:pPr>
            <a:endParaRPr lang="en-US" sz="1400" b="0" dirty="0">
              <a:solidFill>
                <a:srgbClr val="FFFF00"/>
              </a:solidFill>
            </a:endParaRPr>
          </a:p>
        </p:txBody>
      </p:sp>
      <p:sp>
        <p:nvSpPr>
          <p:cNvPr id="2" name="Content Placeholder 1">
            <a:extLst>
              <a:ext uri="{FF2B5EF4-FFF2-40B4-BE49-F238E27FC236}">
                <a16:creationId xmlns:a16="http://schemas.microsoft.com/office/drawing/2014/main" id="{C7C48EF0-A2EC-459C-A286-EBBF713C1206}"/>
              </a:ext>
            </a:extLst>
          </p:cNvPr>
          <p:cNvSpPr>
            <a:spLocks noGrp="1"/>
          </p:cNvSpPr>
          <p:nvPr>
            <p:ph sz="half" idx="2"/>
          </p:nvPr>
        </p:nvSpPr>
        <p:spPr>
          <a:xfrm>
            <a:off x="4876800" y="1873473"/>
            <a:ext cx="3733800" cy="4191000"/>
          </a:xfrm>
        </p:spPr>
        <p:txBody>
          <a:bodyPr anchor="t">
            <a:normAutofit/>
          </a:bodyPr>
          <a:lstStyle/>
          <a:p>
            <a:pPr marL="0" indent="0">
              <a:buNone/>
            </a:pPr>
            <a:r>
              <a:rPr lang="en-US" sz="1400" dirty="0">
                <a:solidFill>
                  <a:srgbClr val="FFFF00"/>
                </a:solidFill>
              </a:rPr>
              <a:t>public void update(int years, int months, int days){</a:t>
            </a:r>
          </a:p>
          <a:p>
            <a:pPr marL="0" indent="0">
              <a:buNone/>
            </a:pPr>
            <a:r>
              <a:rPr lang="en-US" sz="1400" dirty="0">
                <a:solidFill>
                  <a:srgbClr val="FFFF00"/>
                </a:solidFill>
              </a:rPr>
              <a:t>        </a:t>
            </a:r>
            <a:r>
              <a:rPr lang="en-US" sz="1400" dirty="0" err="1">
                <a:solidFill>
                  <a:srgbClr val="FFFF00"/>
                </a:solidFill>
              </a:rPr>
              <a:t>this.years</a:t>
            </a:r>
            <a:r>
              <a:rPr lang="en-US" sz="1400" dirty="0">
                <a:solidFill>
                  <a:srgbClr val="FFFF00"/>
                </a:solidFill>
              </a:rPr>
              <a:t>  = years;</a:t>
            </a:r>
          </a:p>
          <a:p>
            <a:pPr marL="0" indent="0">
              <a:buNone/>
            </a:pPr>
            <a:r>
              <a:rPr lang="en-US" sz="1400" dirty="0">
                <a:solidFill>
                  <a:srgbClr val="FFFF00"/>
                </a:solidFill>
              </a:rPr>
              <a:t>        </a:t>
            </a:r>
            <a:r>
              <a:rPr lang="en-US" sz="1400" dirty="0" err="1">
                <a:solidFill>
                  <a:srgbClr val="FFFF00"/>
                </a:solidFill>
              </a:rPr>
              <a:t>this.months</a:t>
            </a:r>
            <a:r>
              <a:rPr lang="en-US" sz="1400" dirty="0">
                <a:solidFill>
                  <a:srgbClr val="FFFF00"/>
                </a:solidFill>
              </a:rPr>
              <a:t> = months;</a:t>
            </a:r>
          </a:p>
          <a:p>
            <a:pPr marL="0" indent="0">
              <a:buNone/>
            </a:pPr>
            <a:r>
              <a:rPr lang="en-US" sz="1400" dirty="0">
                <a:solidFill>
                  <a:srgbClr val="FFFF00"/>
                </a:solidFill>
              </a:rPr>
              <a:t>        </a:t>
            </a:r>
            <a:r>
              <a:rPr lang="en-US" sz="1400" dirty="0" err="1">
                <a:solidFill>
                  <a:srgbClr val="FFFF00"/>
                </a:solidFill>
              </a:rPr>
              <a:t>this.days</a:t>
            </a:r>
            <a:r>
              <a:rPr lang="en-US" sz="1400" dirty="0">
                <a:solidFill>
                  <a:srgbClr val="FFFF00"/>
                </a:solidFill>
              </a:rPr>
              <a:t>   = days;</a:t>
            </a:r>
          </a:p>
          <a:p>
            <a:pPr marL="0" indent="0">
              <a:buNone/>
            </a:pPr>
            <a:r>
              <a:rPr lang="en-US" sz="1400" dirty="0">
                <a:solidFill>
                  <a:srgbClr val="FFFF00"/>
                </a:solidFill>
              </a:rPr>
              <a:t>    }</a:t>
            </a:r>
          </a:p>
          <a:p>
            <a:pPr marL="0" indent="0">
              <a:buNone/>
            </a:pPr>
            <a:r>
              <a:rPr lang="en-US" sz="1400" dirty="0">
                <a:solidFill>
                  <a:srgbClr val="FFFF00"/>
                </a:solidFill>
              </a:rPr>
              <a:t>}</a:t>
            </a:r>
          </a:p>
        </p:txBody>
      </p:sp>
    </p:spTree>
    <p:extLst>
      <p:ext uri="{BB962C8B-B14F-4D97-AF65-F5344CB8AC3E}">
        <p14:creationId xmlns:p14="http://schemas.microsoft.com/office/powerpoint/2010/main" val="3959881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797698" name="Rectangle 2">
            <a:extLst>
              <a:ext uri="{FF2B5EF4-FFF2-40B4-BE49-F238E27FC236}">
                <a16:creationId xmlns:a16="http://schemas.microsoft.com/office/drawing/2014/main" id="{F6C404DF-D60F-486D-B061-2719A641BC61}"/>
              </a:ext>
            </a:extLst>
          </p:cNvPr>
          <p:cNvSpPr>
            <a:spLocks noGrp="1" noChangeArrowheads="1"/>
          </p:cNvSpPr>
          <p:nvPr>
            <p:ph type="title"/>
          </p:nvPr>
        </p:nvSpPr>
        <p:spPr>
          <a:xfrm>
            <a:off x="513159" y="4487332"/>
            <a:ext cx="6400800" cy="1507067"/>
          </a:xfrm>
        </p:spPr>
        <p:txBody>
          <a:bodyPr>
            <a:normAutofit/>
          </a:bodyPr>
          <a:lstStyle/>
          <a:p>
            <a:r>
              <a:rPr lang="en-US" altLang="en-US" dirty="0"/>
              <a:t>Monitor</a:t>
            </a:r>
          </a:p>
        </p:txBody>
      </p:sp>
      <p:sp>
        <p:nvSpPr>
          <p:cNvPr id="797699" name="Rectangle 3">
            <a:extLst>
              <a:ext uri="{FF2B5EF4-FFF2-40B4-BE49-F238E27FC236}">
                <a16:creationId xmlns:a16="http://schemas.microsoft.com/office/drawing/2014/main" id="{F1BC70AB-07ED-4762-8A12-B8BFBAFB9ED6}"/>
              </a:ext>
            </a:extLst>
          </p:cNvPr>
          <p:cNvSpPr>
            <a:spLocks noGrp="1" noChangeArrowheads="1"/>
          </p:cNvSpPr>
          <p:nvPr>
            <p:ph idx="1"/>
          </p:nvPr>
        </p:nvSpPr>
        <p:spPr>
          <a:xfrm>
            <a:off x="4874740" y="733646"/>
            <a:ext cx="3978570" cy="5895753"/>
          </a:xfrm>
        </p:spPr>
        <p:txBody>
          <a:bodyPr anchor="t">
            <a:normAutofit/>
          </a:bodyPr>
          <a:lstStyle/>
          <a:p>
            <a:pPr>
              <a:lnSpc>
                <a:spcPct val="90000"/>
              </a:lnSpc>
            </a:pPr>
            <a:r>
              <a:rPr lang="en-US" altLang="en-US" sz="1600" i="1" dirty="0">
                <a:solidFill>
                  <a:schemeClr val="tx1"/>
                </a:solidFill>
              </a:rPr>
              <a:t>Every</a:t>
            </a:r>
            <a:r>
              <a:rPr lang="en-US" altLang="en-US" sz="1600" dirty="0">
                <a:solidFill>
                  <a:schemeClr val="tx1"/>
                </a:solidFill>
              </a:rPr>
              <a:t> Java object has a built-in internal "lock".</a:t>
            </a:r>
          </a:p>
          <a:p>
            <a:pPr lvl="1">
              <a:lnSpc>
                <a:spcPct val="90000"/>
              </a:lnSpc>
            </a:pPr>
            <a:r>
              <a:rPr lang="en-US" altLang="en-US" sz="1600" dirty="0">
                <a:solidFill>
                  <a:schemeClr val="tx1"/>
                </a:solidFill>
              </a:rPr>
              <a:t>A thread can "wait" on an object's lock, causing it to pause.</a:t>
            </a:r>
          </a:p>
          <a:p>
            <a:pPr lvl="1">
              <a:lnSpc>
                <a:spcPct val="90000"/>
              </a:lnSpc>
            </a:pPr>
            <a:r>
              <a:rPr lang="en-US" altLang="en-US" sz="1600" dirty="0">
                <a:solidFill>
                  <a:schemeClr val="tx1"/>
                </a:solidFill>
              </a:rPr>
              <a:t>A “wait” will release the lock</a:t>
            </a:r>
          </a:p>
          <a:p>
            <a:pPr lvl="1">
              <a:lnSpc>
                <a:spcPct val="90000"/>
              </a:lnSpc>
            </a:pPr>
            <a:r>
              <a:rPr lang="en-US" altLang="en-US" sz="1600" dirty="0">
                <a:solidFill>
                  <a:schemeClr val="tx1"/>
                </a:solidFill>
              </a:rPr>
              <a:t>Another thread can "notify" on an object's lock, unpausing any other thread(s) that are currently waiting on that lock.</a:t>
            </a:r>
          </a:p>
          <a:p>
            <a:pPr lvl="1">
              <a:lnSpc>
                <a:spcPct val="90000"/>
              </a:lnSpc>
            </a:pPr>
            <a:r>
              <a:rPr lang="en-US" altLang="en-US" sz="1600" dirty="0">
                <a:solidFill>
                  <a:schemeClr val="tx1"/>
                </a:solidFill>
              </a:rPr>
              <a:t>An implementation of </a:t>
            </a:r>
            <a:r>
              <a:rPr lang="en-US" altLang="en-US" sz="1600" i="1" dirty="0">
                <a:solidFill>
                  <a:schemeClr val="tx1"/>
                </a:solidFill>
              </a:rPr>
              <a:t>monitors</a:t>
            </a:r>
            <a:r>
              <a:rPr lang="en-US" altLang="en-US" sz="1600" dirty="0">
                <a:solidFill>
                  <a:schemeClr val="tx1"/>
                </a:solidFill>
              </a:rPr>
              <a:t>, a classic concurrency construct.</a:t>
            </a:r>
          </a:p>
          <a:p>
            <a:pPr lvl="1">
              <a:lnSpc>
                <a:spcPct val="90000"/>
              </a:lnSpc>
            </a:pPr>
            <a:r>
              <a:rPr lang="en-US" altLang="en-US" sz="1600" dirty="0">
                <a:solidFill>
                  <a:schemeClr val="tx1"/>
                </a:solidFill>
              </a:rPr>
              <a:t>These methods are not often used directly;  but they are used internally by other concurrency constructs.</a:t>
            </a:r>
          </a:p>
        </p:txBody>
      </p:sp>
      <p:graphicFrame>
        <p:nvGraphicFramePr>
          <p:cNvPr id="797700" name="Group 4">
            <a:extLst>
              <a:ext uri="{FF2B5EF4-FFF2-40B4-BE49-F238E27FC236}">
                <a16:creationId xmlns:a16="http://schemas.microsoft.com/office/drawing/2014/main" id="{00D4CB5E-E204-43C3-A8E6-AE103F6FDB65}"/>
              </a:ext>
            </a:extLst>
          </p:cNvPr>
          <p:cNvGraphicFramePr>
            <a:graphicFrameLocks noGrp="1"/>
          </p:cNvGraphicFramePr>
          <p:nvPr>
            <p:extLst>
              <p:ext uri="{D42A27DB-BD31-4B8C-83A1-F6EECF244321}">
                <p14:modId xmlns:p14="http://schemas.microsoft.com/office/powerpoint/2010/main" val="1097127715"/>
              </p:ext>
            </p:extLst>
          </p:nvPr>
        </p:nvGraphicFramePr>
        <p:xfrm>
          <a:off x="593429" y="1290409"/>
          <a:ext cx="3978570" cy="2462361"/>
        </p:xfrm>
        <a:graphic>
          <a:graphicData uri="http://schemas.openxmlformats.org/drawingml/2006/table">
            <a:tbl>
              <a:tblPr firstRow="1" bandRow="1">
                <a:tableStyleId>{8799B23B-EC83-4686-B30A-512413B5E67A}</a:tableStyleId>
              </a:tblPr>
              <a:tblGrid>
                <a:gridCol w="1107286">
                  <a:extLst>
                    <a:ext uri="{9D8B030D-6E8A-4147-A177-3AD203B41FA5}">
                      <a16:colId xmlns:a16="http://schemas.microsoft.com/office/drawing/2014/main" val="1052284482"/>
                    </a:ext>
                  </a:extLst>
                </a:gridCol>
                <a:gridCol w="2871284">
                  <a:extLst>
                    <a:ext uri="{9D8B030D-6E8A-4147-A177-3AD203B41FA5}">
                      <a16:colId xmlns:a16="http://schemas.microsoft.com/office/drawing/2014/main" val="902876222"/>
                    </a:ext>
                  </a:extLst>
                </a:gridCol>
              </a:tblGrid>
              <a:tr h="332343">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500" u="none" strike="noStrike" cap="none" normalizeH="0" baseline="0">
                          <a:ln>
                            <a:noFill/>
                          </a:ln>
                          <a:solidFill>
                            <a:srgbClr val="FFFF00"/>
                          </a:solidFill>
                          <a:effectLst/>
                        </a:rPr>
                        <a:t>method</a:t>
                      </a:r>
                      <a:endParaRPr kumimoji="0" lang="en-US" altLang="en-US" sz="1500" b="1" i="0" u="none" strike="noStrike" cap="none" normalizeH="0" baseline="0">
                        <a:ln>
                          <a:noFill/>
                        </a:ln>
                        <a:solidFill>
                          <a:srgbClr val="FFFF00"/>
                        </a:solidFill>
                        <a:effectLst/>
                        <a:latin typeface="Calibri" panose="020F0502020204030204" pitchFamily="34" charset="0"/>
                      </a:endParaRPr>
                    </a:p>
                  </a:txBody>
                  <a:tcPr marL="75532" marR="75532" marT="37766" marB="37766" horzOverflow="overflow"/>
                </a:tc>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500" u="none" strike="noStrike" cap="none" normalizeH="0" baseline="0">
                          <a:ln>
                            <a:noFill/>
                          </a:ln>
                          <a:solidFill>
                            <a:srgbClr val="FFFF00"/>
                          </a:solidFill>
                          <a:effectLst/>
                        </a:rPr>
                        <a:t>description</a:t>
                      </a:r>
                      <a:endParaRPr kumimoji="0" lang="en-US" altLang="en-US" sz="1500" b="1" i="0" u="none" strike="noStrike" cap="none" normalizeH="0" baseline="0">
                        <a:ln>
                          <a:noFill/>
                        </a:ln>
                        <a:solidFill>
                          <a:srgbClr val="FFFF00"/>
                        </a:solidFill>
                        <a:effectLst/>
                        <a:latin typeface="Calibri" panose="020F0502020204030204" pitchFamily="34" charset="0"/>
                      </a:endParaRPr>
                    </a:p>
                  </a:txBody>
                  <a:tcPr marL="75532" marR="75532" marT="37766" marB="37766" horzOverflow="overflow"/>
                </a:tc>
                <a:extLst>
                  <a:ext uri="{0D108BD9-81ED-4DB2-BD59-A6C34878D82A}">
                    <a16:rowId xmlns:a16="http://schemas.microsoft.com/office/drawing/2014/main" val="230316625"/>
                  </a:ext>
                </a:extLst>
              </a:tr>
              <a:tr h="558941">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500" u="none" strike="noStrike" cap="none" normalizeH="0" baseline="0">
                          <a:ln>
                            <a:noFill/>
                          </a:ln>
                          <a:solidFill>
                            <a:srgbClr val="FFFF00"/>
                          </a:solidFill>
                          <a:effectLst/>
                        </a:rPr>
                        <a:t>notify()</a:t>
                      </a:r>
                      <a:endParaRPr kumimoji="0" lang="en-US" altLang="en-US" sz="1500" b="0" i="0" u="none" strike="noStrike" cap="none" normalizeH="0" baseline="0">
                        <a:ln>
                          <a:noFill/>
                        </a:ln>
                        <a:solidFill>
                          <a:srgbClr val="FFFF00"/>
                        </a:solidFill>
                        <a:effectLst/>
                        <a:latin typeface="Courier New" panose="02070309020205020404" pitchFamily="49" charset="0"/>
                      </a:endParaRPr>
                    </a:p>
                  </a:txBody>
                  <a:tcPr marL="75532" marR="75532" marT="37766" marB="37766" horzOverflow="overflow"/>
                </a:tc>
                <a:tc>
                  <a:txBody>
                    <a:bodyPr/>
                    <a:lstStyle>
                      <a:lvl1pPr marL="49213"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49213"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500" u="none" strike="noStrike" cap="none" normalizeH="0" baseline="0">
                          <a:ln>
                            <a:noFill/>
                          </a:ln>
                          <a:solidFill>
                            <a:srgbClr val="FFFF00"/>
                          </a:solidFill>
                          <a:effectLst/>
                        </a:rPr>
                        <a:t>unblocks one random thread waiting on this object's lock</a:t>
                      </a:r>
                      <a:endParaRPr kumimoji="0" lang="en-US" altLang="en-US" sz="1500" b="0" i="0" u="none" strike="noStrike" cap="none" normalizeH="0" baseline="0">
                        <a:ln>
                          <a:noFill/>
                        </a:ln>
                        <a:solidFill>
                          <a:srgbClr val="FFFF00"/>
                        </a:solidFill>
                        <a:effectLst/>
                        <a:latin typeface="Calibri" panose="020F0502020204030204" pitchFamily="34" charset="0"/>
                      </a:endParaRPr>
                    </a:p>
                  </a:txBody>
                  <a:tcPr marL="75532" marR="75532" marT="37766" marB="37766" horzOverflow="overflow"/>
                </a:tc>
                <a:extLst>
                  <a:ext uri="{0D108BD9-81ED-4DB2-BD59-A6C34878D82A}">
                    <a16:rowId xmlns:a16="http://schemas.microsoft.com/office/drawing/2014/main" val="2960714901"/>
                  </a:ext>
                </a:extLst>
              </a:tr>
              <a:tr h="558941">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500" u="none" strike="noStrike" cap="none" normalizeH="0" baseline="0">
                          <a:ln>
                            <a:noFill/>
                          </a:ln>
                          <a:solidFill>
                            <a:srgbClr val="FFFF00"/>
                          </a:solidFill>
                          <a:effectLst/>
                        </a:rPr>
                        <a:t>notifyAll()</a:t>
                      </a:r>
                      <a:endParaRPr kumimoji="0" lang="en-US" altLang="en-US" sz="1500" b="0" i="0" u="none" strike="noStrike" cap="none" normalizeH="0" baseline="0">
                        <a:ln>
                          <a:noFill/>
                        </a:ln>
                        <a:solidFill>
                          <a:srgbClr val="FFFF00"/>
                        </a:solidFill>
                        <a:effectLst/>
                        <a:latin typeface="Courier New" panose="02070309020205020404" pitchFamily="49" charset="0"/>
                      </a:endParaRPr>
                    </a:p>
                  </a:txBody>
                  <a:tcPr marL="75532" marR="75532" marT="37766" marB="37766" horzOverflow="overflow"/>
                </a:tc>
                <a:tc>
                  <a:txBody>
                    <a:bodyPr/>
                    <a:lstStyle>
                      <a:lvl1pPr marL="49213"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49213"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500" u="none" strike="noStrike" cap="none" normalizeH="0" baseline="0" dirty="0">
                          <a:ln>
                            <a:noFill/>
                          </a:ln>
                          <a:solidFill>
                            <a:srgbClr val="FFFF00"/>
                          </a:solidFill>
                          <a:effectLst/>
                        </a:rPr>
                        <a:t>unblocks all threads waiting on this object's lock</a:t>
                      </a:r>
                      <a:endParaRPr kumimoji="0" lang="en-US" altLang="en-US" sz="1500" b="0" i="0" u="none" strike="noStrike" cap="none" normalizeH="0" baseline="0" dirty="0">
                        <a:ln>
                          <a:noFill/>
                        </a:ln>
                        <a:solidFill>
                          <a:srgbClr val="FFFF00"/>
                        </a:solidFill>
                        <a:effectLst/>
                        <a:latin typeface="Calibri" panose="020F0502020204030204" pitchFamily="34" charset="0"/>
                      </a:endParaRPr>
                    </a:p>
                  </a:txBody>
                  <a:tcPr marL="75532" marR="75532" marT="37766" marB="37766" horzOverflow="overflow"/>
                </a:tc>
                <a:extLst>
                  <a:ext uri="{0D108BD9-81ED-4DB2-BD59-A6C34878D82A}">
                    <a16:rowId xmlns:a16="http://schemas.microsoft.com/office/drawing/2014/main" val="284447230"/>
                  </a:ext>
                </a:extLst>
              </a:tr>
              <a:tr h="1012136">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500" u="none" strike="noStrike" cap="none" normalizeH="0" baseline="0">
                          <a:ln>
                            <a:noFill/>
                          </a:ln>
                          <a:solidFill>
                            <a:srgbClr val="FFFF00"/>
                          </a:solidFill>
                          <a:effectLst/>
                        </a:rPr>
                        <a:t>wait()</a:t>
                      </a:r>
                      <a:br>
                        <a:rPr kumimoji="0" lang="en-US" altLang="en-US" sz="1500" u="none" strike="noStrike" cap="none" normalizeH="0" baseline="0">
                          <a:ln>
                            <a:noFill/>
                          </a:ln>
                          <a:solidFill>
                            <a:srgbClr val="FFFF00"/>
                          </a:solidFill>
                          <a:effectLst/>
                        </a:rPr>
                      </a:br>
                      <a:r>
                        <a:rPr kumimoji="0" lang="en-US" altLang="en-US" sz="1500" u="none" strike="noStrike" cap="none" normalizeH="0" baseline="0">
                          <a:ln>
                            <a:noFill/>
                          </a:ln>
                          <a:solidFill>
                            <a:srgbClr val="FFFF00"/>
                          </a:solidFill>
                          <a:effectLst/>
                        </a:rPr>
                        <a:t>wait(</a:t>
                      </a:r>
                      <a:r>
                        <a:rPr kumimoji="0" lang="en-US" altLang="en-US" sz="1500" u="none" strike="noStrike" cap="none" normalizeH="0" baseline="0" err="1">
                          <a:ln>
                            <a:noFill/>
                          </a:ln>
                          <a:solidFill>
                            <a:srgbClr val="FFFF00"/>
                          </a:solidFill>
                          <a:effectLst/>
                        </a:rPr>
                        <a:t>ms</a:t>
                      </a:r>
                      <a:r>
                        <a:rPr kumimoji="0" lang="en-US" altLang="en-US" sz="1500" u="none" strike="noStrike" cap="none" normalizeH="0" baseline="0">
                          <a:ln>
                            <a:noFill/>
                          </a:ln>
                          <a:solidFill>
                            <a:srgbClr val="FFFF00"/>
                          </a:solidFill>
                          <a:effectLst/>
                        </a:rPr>
                        <a:t>)</a:t>
                      </a:r>
                      <a:endParaRPr kumimoji="0" lang="en-US" altLang="en-US" sz="1500" b="0" i="0" u="none" strike="noStrike" cap="none" normalizeH="0" baseline="0">
                        <a:ln>
                          <a:noFill/>
                        </a:ln>
                        <a:solidFill>
                          <a:srgbClr val="FFFF00"/>
                        </a:solidFill>
                        <a:effectLst/>
                        <a:latin typeface="Courier New" panose="02070309020205020404" pitchFamily="49" charset="0"/>
                      </a:endParaRPr>
                    </a:p>
                  </a:txBody>
                  <a:tcPr marL="75532" marR="75532" marT="37766" marB="37766" horzOverflow="overflow"/>
                </a:tc>
                <a:tc>
                  <a:txBody>
                    <a:bodyPr/>
                    <a:lstStyle>
                      <a:lvl1pPr marL="49213"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49213"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500" u="none" strike="noStrike" cap="none" normalizeH="0" baseline="0" dirty="0">
                          <a:ln>
                            <a:noFill/>
                          </a:ln>
                          <a:solidFill>
                            <a:srgbClr val="FFFF00"/>
                          </a:solidFill>
                          <a:effectLst/>
                        </a:rPr>
                        <a:t>causes the current thread to wait (block) on this object's lock, indefinitely or for a given # of </a:t>
                      </a:r>
                      <a:r>
                        <a:rPr kumimoji="0" lang="en-US" altLang="en-US" sz="1500" u="none" strike="noStrike" cap="none" normalizeH="0" baseline="0" dirty="0" err="1">
                          <a:ln>
                            <a:noFill/>
                          </a:ln>
                          <a:solidFill>
                            <a:srgbClr val="FFFF00"/>
                          </a:solidFill>
                          <a:effectLst/>
                        </a:rPr>
                        <a:t>ms</a:t>
                      </a:r>
                      <a:endParaRPr kumimoji="0" lang="en-US" altLang="en-US" sz="1500" b="0" i="0" u="none" strike="noStrike" cap="none" normalizeH="0" baseline="0" dirty="0">
                        <a:ln>
                          <a:noFill/>
                        </a:ln>
                        <a:solidFill>
                          <a:srgbClr val="FFFF00"/>
                        </a:solidFill>
                        <a:effectLst/>
                        <a:latin typeface="Calibri" panose="020F0502020204030204" pitchFamily="34" charset="0"/>
                      </a:endParaRPr>
                    </a:p>
                  </a:txBody>
                  <a:tcPr marL="75532" marR="75532" marT="37766" marB="37766" horzOverflow="overflow"/>
                </a:tc>
                <a:extLst>
                  <a:ext uri="{0D108BD9-81ED-4DB2-BD59-A6C34878D82A}">
                    <a16:rowId xmlns:a16="http://schemas.microsoft.com/office/drawing/2014/main" val="3420939958"/>
                  </a:ext>
                </a:extLst>
              </a:tr>
            </a:tbl>
          </a:graphicData>
        </a:graphic>
      </p:graphicFrame>
    </p:spTree>
    <p:extLst>
      <p:ext uri="{BB962C8B-B14F-4D97-AF65-F5344CB8AC3E}">
        <p14:creationId xmlns:p14="http://schemas.microsoft.com/office/powerpoint/2010/main" val="1180144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973908" y="609600"/>
            <a:ext cx="6571343" cy="1059305"/>
          </a:xfrm>
        </p:spPr>
        <p:txBody>
          <a:bodyPr>
            <a:normAutofit/>
          </a:bodyPr>
          <a:lstStyle/>
          <a:p>
            <a:r>
              <a:rPr lang="en-US" sz="3600" dirty="0"/>
              <a:t>Monitor problem</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973908" y="1873472"/>
            <a:ext cx="3734062" cy="4191001"/>
          </a:xfrm>
        </p:spPr>
        <p:txBody>
          <a:bodyPr anchor="t">
            <a:normAutofit fontScale="92500" lnSpcReduction="10000"/>
          </a:bodyPr>
          <a:lstStyle/>
          <a:p>
            <a:pPr marL="0" indent="0">
              <a:buNone/>
            </a:pPr>
            <a:r>
              <a:rPr lang="en-US" b="1" dirty="0">
                <a:solidFill>
                  <a:schemeClr val="tx1"/>
                </a:solidFill>
              </a:rPr>
              <a:t>Missed Signals</a:t>
            </a:r>
          </a:p>
          <a:p>
            <a:pPr marL="0" indent="0">
              <a:buNone/>
            </a:pPr>
            <a:r>
              <a:rPr lang="en-US" sz="1400" dirty="0">
                <a:solidFill>
                  <a:srgbClr val="FFFF00"/>
                </a:solidFill>
              </a:rPr>
              <a:t>If a thread calls notify() before the thread to signal has called wait(), the signal will be missed by the waiting thread.</a:t>
            </a:r>
          </a:p>
          <a:p>
            <a:pPr marL="0" indent="0">
              <a:buNone/>
            </a:pPr>
            <a:r>
              <a:rPr lang="en-US" b="1" dirty="0">
                <a:solidFill>
                  <a:schemeClr val="tx1"/>
                </a:solidFill>
              </a:rPr>
              <a:t>Spurious Wakeups</a:t>
            </a:r>
          </a:p>
          <a:p>
            <a:pPr marL="0" indent="0">
              <a:buNone/>
            </a:pPr>
            <a:r>
              <a:rPr lang="en-US" sz="1400" dirty="0">
                <a:solidFill>
                  <a:srgbClr val="FFFF00"/>
                </a:solidFill>
              </a:rPr>
              <a:t>For inexplicable reasons it is possible for threads to wake up even if notify() and </a:t>
            </a:r>
            <a:r>
              <a:rPr lang="en-US" sz="1400" dirty="0" err="1">
                <a:solidFill>
                  <a:srgbClr val="FFFF00"/>
                </a:solidFill>
              </a:rPr>
              <a:t>notifyAll</a:t>
            </a:r>
            <a:r>
              <a:rPr lang="en-US" sz="1400" dirty="0">
                <a:solidFill>
                  <a:srgbClr val="FFFF00"/>
                </a:solidFill>
              </a:rPr>
              <a:t>() has not been called. This is known as spurious wakeups. Wakeups without any reason.</a:t>
            </a:r>
          </a:p>
          <a:p>
            <a:pPr marL="0" indent="0">
              <a:buNone/>
            </a:pPr>
            <a:endParaRPr lang="en-US" b="1" dirty="0">
              <a:solidFill>
                <a:schemeClr val="tx1"/>
              </a:solidFill>
            </a:endParaRPr>
          </a:p>
        </p:txBody>
      </p:sp>
      <p:sp>
        <p:nvSpPr>
          <p:cNvPr id="2" name="Content Placeholder 1">
            <a:extLst>
              <a:ext uri="{FF2B5EF4-FFF2-40B4-BE49-F238E27FC236}">
                <a16:creationId xmlns:a16="http://schemas.microsoft.com/office/drawing/2014/main" id="{C7C48EF0-A2EC-459C-A286-EBBF713C1206}"/>
              </a:ext>
            </a:extLst>
          </p:cNvPr>
          <p:cNvSpPr>
            <a:spLocks noGrp="1"/>
          </p:cNvSpPr>
          <p:nvPr>
            <p:ph sz="half" idx="2"/>
          </p:nvPr>
        </p:nvSpPr>
        <p:spPr>
          <a:xfrm>
            <a:off x="4876800" y="1873473"/>
            <a:ext cx="3733800" cy="4191000"/>
          </a:xfrm>
        </p:spPr>
        <p:txBody>
          <a:bodyPr anchor="t">
            <a:normAutofit fontScale="92500" lnSpcReduction="10000"/>
          </a:bodyPr>
          <a:lstStyle/>
          <a:p>
            <a:pPr marL="0" indent="0">
              <a:buNone/>
            </a:pPr>
            <a:r>
              <a:rPr lang="en-US" b="1" dirty="0">
                <a:solidFill>
                  <a:schemeClr val="tx1"/>
                </a:solidFill>
              </a:rPr>
              <a:t>Wait on a string constants</a:t>
            </a:r>
          </a:p>
          <a:p>
            <a:pPr marL="0" indent="0">
              <a:buNone/>
            </a:pPr>
            <a:r>
              <a:rPr lang="en-US" sz="1400" dirty="0">
                <a:solidFill>
                  <a:srgbClr val="FFFF00"/>
                </a:solidFill>
              </a:rPr>
              <a:t>public class </a:t>
            </a:r>
            <a:r>
              <a:rPr lang="en-US" sz="1400" dirty="0" err="1">
                <a:solidFill>
                  <a:srgbClr val="FFFF00"/>
                </a:solidFill>
              </a:rPr>
              <a:t>MyWaitNotify</a:t>
            </a:r>
            <a:r>
              <a:rPr lang="en-US" sz="1400" dirty="0">
                <a:solidFill>
                  <a:srgbClr val="FFFF00"/>
                </a:solidFill>
              </a:rPr>
              <a:t>{</a:t>
            </a:r>
          </a:p>
          <a:p>
            <a:pPr marL="0" indent="0">
              <a:buNone/>
            </a:pPr>
            <a:r>
              <a:rPr lang="en-US" sz="1400" dirty="0">
                <a:solidFill>
                  <a:srgbClr val="FFFF00"/>
                </a:solidFill>
              </a:rPr>
              <a:t>  String </a:t>
            </a:r>
            <a:r>
              <a:rPr lang="en-US" sz="1400" dirty="0" err="1">
                <a:solidFill>
                  <a:srgbClr val="FFFF00"/>
                </a:solidFill>
              </a:rPr>
              <a:t>myMonitorObject</a:t>
            </a:r>
            <a:r>
              <a:rPr lang="en-US" sz="1400" dirty="0">
                <a:solidFill>
                  <a:srgbClr val="FFFF00"/>
                </a:solidFill>
              </a:rPr>
              <a:t> = "";</a:t>
            </a:r>
          </a:p>
          <a:p>
            <a:pPr marL="0" indent="0">
              <a:buNone/>
            </a:pPr>
            <a:r>
              <a:rPr lang="en-US" sz="1400" dirty="0">
                <a:solidFill>
                  <a:srgbClr val="FFFF00"/>
                </a:solidFill>
              </a:rPr>
              <a:t>  public void </a:t>
            </a:r>
            <a:r>
              <a:rPr lang="en-US" sz="1400" dirty="0" err="1">
                <a:solidFill>
                  <a:srgbClr val="FFFF00"/>
                </a:solidFill>
              </a:rPr>
              <a:t>doWait</a:t>
            </a:r>
            <a:r>
              <a:rPr lang="en-US" sz="1400" dirty="0">
                <a:solidFill>
                  <a:srgbClr val="FFFF00"/>
                </a:solidFill>
              </a:rPr>
              <a:t>(){</a:t>
            </a:r>
          </a:p>
          <a:p>
            <a:pPr marL="0" indent="0">
              <a:buNone/>
            </a:pPr>
            <a:r>
              <a:rPr lang="en-US" sz="1400" dirty="0">
                <a:solidFill>
                  <a:srgbClr val="FFFF00"/>
                </a:solidFill>
              </a:rPr>
              <a:t>    synchronized(</a:t>
            </a:r>
            <a:r>
              <a:rPr lang="en-US" sz="1400" dirty="0" err="1">
                <a:solidFill>
                  <a:srgbClr val="FFFF00"/>
                </a:solidFill>
              </a:rPr>
              <a:t>myMonitorObject</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  public void </a:t>
            </a:r>
            <a:r>
              <a:rPr lang="en-US" sz="1400" dirty="0" err="1">
                <a:solidFill>
                  <a:srgbClr val="FFFF00"/>
                </a:solidFill>
              </a:rPr>
              <a:t>doNotify</a:t>
            </a:r>
            <a:r>
              <a:rPr lang="en-US" sz="1400" dirty="0">
                <a:solidFill>
                  <a:srgbClr val="FFFF00"/>
                </a:solidFill>
              </a:rPr>
              <a:t>(){</a:t>
            </a:r>
          </a:p>
          <a:p>
            <a:pPr marL="0" indent="0">
              <a:buNone/>
            </a:pPr>
            <a:r>
              <a:rPr lang="en-US" sz="1400" dirty="0">
                <a:solidFill>
                  <a:srgbClr val="FFFF00"/>
                </a:solidFill>
              </a:rPr>
              <a:t>    synchronized(</a:t>
            </a:r>
            <a:r>
              <a:rPr lang="en-US" sz="1400" dirty="0" err="1">
                <a:solidFill>
                  <a:srgbClr val="FFFF00"/>
                </a:solidFill>
              </a:rPr>
              <a:t>myMonitorObject</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a:t>
            </a:r>
          </a:p>
        </p:txBody>
      </p:sp>
    </p:spTree>
    <p:extLst>
      <p:ext uri="{BB962C8B-B14F-4D97-AF65-F5344CB8AC3E}">
        <p14:creationId xmlns:p14="http://schemas.microsoft.com/office/powerpoint/2010/main" val="3960410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normAutofit/>
          </a:bodyPr>
          <a:lstStyle/>
          <a:p>
            <a:r>
              <a:rPr lang="en-US" sz="3600" dirty="0"/>
              <a:t>Monitor Example</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64088" y="1376901"/>
            <a:ext cx="4189413" cy="5181600"/>
          </a:xfrm>
        </p:spPr>
        <p:txBody>
          <a:bodyPr anchor="t">
            <a:normAutofit/>
          </a:bodyPr>
          <a:lstStyle/>
          <a:p>
            <a:pPr marL="0" indent="0">
              <a:buNone/>
            </a:pPr>
            <a:r>
              <a:rPr lang="en-US" sz="1400" dirty="0">
                <a:solidFill>
                  <a:srgbClr val="FFFF00"/>
                </a:solidFill>
              </a:rPr>
              <a:t>public class MyWaitNotify3{</a:t>
            </a:r>
          </a:p>
          <a:p>
            <a:pPr marL="0" indent="0">
              <a:buNone/>
            </a:pPr>
            <a:r>
              <a:rPr lang="en-US" sz="1400" dirty="0">
                <a:solidFill>
                  <a:srgbClr val="FFFF00"/>
                </a:solidFill>
              </a:rPr>
              <a:t>  </a:t>
            </a:r>
            <a:r>
              <a:rPr lang="en-US" sz="1400" dirty="0" err="1">
                <a:solidFill>
                  <a:srgbClr val="FFFF00"/>
                </a:solidFill>
              </a:rPr>
              <a:t>MonitorObject</a:t>
            </a:r>
            <a:r>
              <a:rPr lang="en-US" sz="1400" dirty="0">
                <a:solidFill>
                  <a:srgbClr val="FFFF00"/>
                </a:solidFill>
              </a:rPr>
              <a:t> </a:t>
            </a:r>
            <a:r>
              <a:rPr lang="en-US" sz="1400" dirty="0" err="1">
                <a:solidFill>
                  <a:srgbClr val="FFFF00"/>
                </a:solidFill>
              </a:rPr>
              <a:t>myMonitorObject</a:t>
            </a:r>
            <a:r>
              <a:rPr lang="en-US" sz="1400" dirty="0">
                <a:solidFill>
                  <a:srgbClr val="FFFF00"/>
                </a:solidFill>
              </a:rPr>
              <a:t> = new </a:t>
            </a:r>
            <a:r>
              <a:rPr lang="en-US" sz="1400" dirty="0" err="1">
                <a:solidFill>
                  <a:srgbClr val="FFFF00"/>
                </a:solidFill>
              </a:rPr>
              <a:t>MonitorObject</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boolean</a:t>
            </a:r>
            <a:r>
              <a:rPr lang="en-US" sz="1400" dirty="0">
                <a:solidFill>
                  <a:srgbClr val="FFFF00"/>
                </a:solidFill>
              </a:rPr>
              <a:t> </a:t>
            </a:r>
            <a:r>
              <a:rPr lang="en-US" sz="1400" dirty="0" err="1">
                <a:solidFill>
                  <a:srgbClr val="FFFF00"/>
                </a:solidFill>
              </a:rPr>
              <a:t>wasSignalled</a:t>
            </a:r>
            <a:r>
              <a:rPr lang="en-US" sz="1400" dirty="0">
                <a:solidFill>
                  <a:srgbClr val="FFFF00"/>
                </a:solidFill>
              </a:rPr>
              <a:t> = false;</a:t>
            </a:r>
          </a:p>
          <a:p>
            <a:pPr marL="0" indent="0">
              <a:buNone/>
            </a:pPr>
            <a:r>
              <a:rPr lang="en-US" sz="1400" dirty="0">
                <a:solidFill>
                  <a:srgbClr val="FFFF00"/>
                </a:solidFill>
              </a:rPr>
              <a:t>  public void </a:t>
            </a:r>
            <a:r>
              <a:rPr lang="en-US" sz="1400" dirty="0" err="1">
                <a:solidFill>
                  <a:srgbClr val="FFFF00"/>
                </a:solidFill>
              </a:rPr>
              <a:t>doWait</a:t>
            </a:r>
            <a:r>
              <a:rPr lang="en-US" sz="1400" dirty="0">
                <a:solidFill>
                  <a:srgbClr val="FFFF00"/>
                </a:solidFill>
              </a:rPr>
              <a:t>(){</a:t>
            </a:r>
          </a:p>
          <a:p>
            <a:pPr marL="0" indent="0">
              <a:buNone/>
            </a:pPr>
            <a:r>
              <a:rPr lang="en-US" sz="1400" dirty="0">
                <a:solidFill>
                  <a:srgbClr val="FFFF00"/>
                </a:solidFill>
              </a:rPr>
              <a:t>    synchronized(</a:t>
            </a:r>
            <a:r>
              <a:rPr lang="en-US" sz="1400" dirty="0" err="1">
                <a:solidFill>
                  <a:srgbClr val="FFFF00"/>
                </a:solidFill>
              </a:rPr>
              <a:t>myMonitorObject</a:t>
            </a:r>
            <a:r>
              <a:rPr lang="en-US" sz="1400" dirty="0">
                <a:solidFill>
                  <a:srgbClr val="FFFF00"/>
                </a:solidFill>
              </a:rPr>
              <a:t>){</a:t>
            </a:r>
          </a:p>
          <a:p>
            <a:pPr marL="0" indent="0">
              <a:buNone/>
            </a:pPr>
            <a:r>
              <a:rPr lang="en-US" sz="1400" dirty="0">
                <a:solidFill>
                  <a:srgbClr val="FFFF00"/>
                </a:solidFill>
              </a:rPr>
              <a:t>      </a:t>
            </a:r>
            <a:r>
              <a:rPr lang="en-US" sz="1400" b="1" dirty="0">
                <a:solidFill>
                  <a:srgbClr val="FFFF00"/>
                </a:solidFill>
              </a:rPr>
              <a:t>while(!</a:t>
            </a:r>
            <a:r>
              <a:rPr lang="en-US" sz="1400" b="1" dirty="0" err="1">
                <a:solidFill>
                  <a:srgbClr val="FFFF00"/>
                </a:solidFill>
              </a:rPr>
              <a:t>wasSignalled</a:t>
            </a:r>
            <a:r>
              <a:rPr lang="en-US" sz="1400" b="1" dirty="0">
                <a:solidFill>
                  <a:srgbClr val="FFFF00"/>
                </a:solidFill>
              </a:rPr>
              <a:t>){</a:t>
            </a:r>
          </a:p>
          <a:p>
            <a:pPr marL="0" indent="0">
              <a:buNone/>
            </a:pPr>
            <a:r>
              <a:rPr lang="en-US" sz="1400" dirty="0">
                <a:solidFill>
                  <a:srgbClr val="FFFF00"/>
                </a:solidFill>
              </a:rPr>
              <a:t>        try{</a:t>
            </a:r>
          </a:p>
          <a:p>
            <a:pPr marL="0" indent="0">
              <a:buNone/>
            </a:pPr>
            <a:r>
              <a:rPr lang="en-US" sz="1400" dirty="0">
                <a:solidFill>
                  <a:srgbClr val="FFFF00"/>
                </a:solidFill>
              </a:rPr>
              <a:t>          </a:t>
            </a:r>
            <a:r>
              <a:rPr lang="en-US" sz="1400" dirty="0" err="1">
                <a:solidFill>
                  <a:srgbClr val="FFFF00"/>
                </a:solidFill>
              </a:rPr>
              <a:t>myMonitorObject.wait</a:t>
            </a:r>
            <a:r>
              <a:rPr lang="en-US" sz="1400" dirty="0">
                <a:solidFill>
                  <a:srgbClr val="FFFF00"/>
                </a:solidFill>
              </a:rPr>
              <a:t>();</a:t>
            </a:r>
          </a:p>
          <a:p>
            <a:pPr marL="0" indent="0">
              <a:buNone/>
            </a:pPr>
            <a:r>
              <a:rPr lang="en-US" sz="1400" dirty="0">
                <a:solidFill>
                  <a:srgbClr val="FFFF00"/>
                </a:solidFill>
              </a:rPr>
              <a:t>         } catch(</a:t>
            </a:r>
            <a:r>
              <a:rPr lang="en-US" sz="1400" dirty="0" err="1">
                <a:solidFill>
                  <a:srgbClr val="FFFF00"/>
                </a:solidFill>
              </a:rPr>
              <a:t>InterruptedException</a:t>
            </a:r>
            <a:r>
              <a:rPr lang="en-US" sz="1400" dirty="0">
                <a:solidFill>
                  <a:srgbClr val="FFFF00"/>
                </a:solidFill>
              </a:rPr>
              <a:t> e){...}</a:t>
            </a:r>
          </a:p>
          <a:p>
            <a:pPr marL="0" indent="0">
              <a:buNone/>
            </a:pPr>
            <a:r>
              <a:rPr lang="en-US" sz="1400" dirty="0">
                <a:solidFill>
                  <a:srgbClr val="FFFF00"/>
                </a:solidFill>
              </a:rPr>
              <a:t>      }</a:t>
            </a:r>
          </a:p>
          <a:p>
            <a:pPr marL="0" indent="0">
              <a:buNone/>
            </a:pPr>
            <a:r>
              <a:rPr lang="en-US" sz="1400" dirty="0">
                <a:solidFill>
                  <a:srgbClr val="FFFF00"/>
                </a:solidFill>
              </a:rPr>
              <a:t>      //clear signal and continue running.</a:t>
            </a:r>
          </a:p>
          <a:p>
            <a:pPr marL="0" indent="0">
              <a:buNone/>
            </a:pPr>
            <a:r>
              <a:rPr lang="en-US" sz="1400" dirty="0">
                <a:solidFill>
                  <a:srgbClr val="FFFF00"/>
                </a:solidFill>
              </a:rPr>
              <a:t>      </a:t>
            </a:r>
            <a:r>
              <a:rPr lang="en-US" sz="1400" dirty="0" err="1">
                <a:solidFill>
                  <a:srgbClr val="FFFF00"/>
                </a:solidFill>
              </a:rPr>
              <a:t>wasSignalled</a:t>
            </a:r>
            <a:r>
              <a:rPr lang="en-US" sz="1400" dirty="0">
                <a:solidFill>
                  <a:srgbClr val="FFFF00"/>
                </a:solidFill>
              </a:rPr>
              <a:t> = false;</a:t>
            </a:r>
          </a:p>
          <a:p>
            <a:pPr marL="0" indent="0">
              <a:buNone/>
            </a:pPr>
            <a:r>
              <a:rPr lang="en-US" sz="1400" dirty="0">
                <a:solidFill>
                  <a:srgbClr val="FFFF00"/>
                </a:solidFill>
              </a:rPr>
              <a:t>    }</a:t>
            </a:r>
          </a:p>
          <a:p>
            <a:pPr marL="0" indent="0">
              <a:buNone/>
            </a:pPr>
            <a:r>
              <a:rPr lang="en-US" sz="1400" dirty="0">
                <a:solidFill>
                  <a:srgbClr val="FFFF00"/>
                </a:solidFill>
              </a:rPr>
              <a:t>  }</a:t>
            </a:r>
          </a:p>
        </p:txBody>
      </p:sp>
      <p:sp>
        <p:nvSpPr>
          <p:cNvPr id="2" name="Content Placeholder 1">
            <a:extLst>
              <a:ext uri="{FF2B5EF4-FFF2-40B4-BE49-F238E27FC236}">
                <a16:creationId xmlns:a16="http://schemas.microsoft.com/office/drawing/2014/main" id="{BA3A199D-9AA7-4317-8A49-2BB24A55245B}"/>
              </a:ext>
            </a:extLst>
          </p:cNvPr>
          <p:cNvSpPr>
            <a:spLocks noGrp="1"/>
          </p:cNvSpPr>
          <p:nvPr>
            <p:ph sz="half" idx="2"/>
          </p:nvPr>
        </p:nvSpPr>
        <p:spPr>
          <a:xfrm>
            <a:off x="4648200" y="1371600"/>
            <a:ext cx="4191000" cy="5181600"/>
          </a:xfrm>
          <a:noFill/>
          <a:ln>
            <a:noFill/>
          </a:ln>
        </p:spPr>
        <p:txBody>
          <a:bodyPr vert="horz" wrap="square" lIns="90000" tIns="46800" rIns="90000" bIns="46800" numCol="1" anchor="t" anchorCtr="0" compatLnSpc="1">
            <a:prstTxWarp prst="textNoShape">
              <a:avLst/>
            </a:prstTxWarp>
            <a:normAutofit/>
          </a:bodyPr>
          <a:lstStyle/>
          <a:p>
            <a:pPr marL="0" indent="0">
              <a:buNone/>
            </a:pPr>
            <a:r>
              <a:rPr lang="en-US" sz="1400" dirty="0">
                <a:solidFill>
                  <a:srgbClr val="FFFF00"/>
                </a:solidFill>
              </a:rPr>
              <a:t> public void </a:t>
            </a:r>
            <a:r>
              <a:rPr lang="en-US" sz="1400" dirty="0" err="1">
                <a:solidFill>
                  <a:srgbClr val="FFFF00"/>
                </a:solidFill>
              </a:rPr>
              <a:t>doNotify</a:t>
            </a:r>
            <a:r>
              <a:rPr lang="en-US" sz="1400" dirty="0">
                <a:solidFill>
                  <a:srgbClr val="FFFF00"/>
                </a:solidFill>
              </a:rPr>
              <a:t>(){</a:t>
            </a:r>
          </a:p>
          <a:p>
            <a:pPr marL="0" indent="0">
              <a:buNone/>
            </a:pPr>
            <a:r>
              <a:rPr lang="en-US" sz="1400" dirty="0">
                <a:solidFill>
                  <a:srgbClr val="FFFF00"/>
                </a:solidFill>
              </a:rPr>
              <a:t>    synchronized(</a:t>
            </a:r>
            <a:r>
              <a:rPr lang="en-US" sz="1400" dirty="0" err="1">
                <a:solidFill>
                  <a:srgbClr val="FFFF00"/>
                </a:solidFill>
              </a:rPr>
              <a:t>myMonitorObject</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wasSignalled</a:t>
            </a:r>
            <a:r>
              <a:rPr lang="en-US" sz="1400" dirty="0">
                <a:solidFill>
                  <a:srgbClr val="FFFF00"/>
                </a:solidFill>
              </a:rPr>
              <a:t> = true;</a:t>
            </a:r>
          </a:p>
          <a:p>
            <a:pPr marL="0" indent="0">
              <a:buNone/>
            </a:pPr>
            <a:r>
              <a:rPr lang="en-US" sz="1400" dirty="0">
                <a:solidFill>
                  <a:srgbClr val="FFFF00"/>
                </a:solidFill>
              </a:rPr>
              <a:t>      </a:t>
            </a:r>
            <a:r>
              <a:rPr lang="en-US" sz="1400" dirty="0" err="1">
                <a:solidFill>
                  <a:srgbClr val="FFFF00"/>
                </a:solidFill>
              </a:rPr>
              <a:t>myMonitorObject.notify</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a:t>
            </a:r>
            <a:endParaRPr lang="en-US" sz="1400" b="0" dirty="0">
              <a:solidFill>
                <a:srgbClr val="FFFF00"/>
              </a:solidFill>
            </a:endParaRPr>
          </a:p>
        </p:txBody>
      </p:sp>
    </p:spTree>
    <p:extLst>
      <p:ext uri="{BB962C8B-B14F-4D97-AF65-F5344CB8AC3E}">
        <p14:creationId xmlns:p14="http://schemas.microsoft.com/office/powerpoint/2010/main" val="306571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p:cNvSpPr>
            <a:spLocks noGrp="1" noChangeArrowheads="1"/>
          </p:cNvSpPr>
          <p:nvPr>
            <p:ph type="body" idx="4294967295"/>
          </p:nvPr>
        </p:nvSpPr>
        <p:spPr>
          <a:xfrm>
            <a:off x="457200" y="1516063"/>
            <a:ext cx="5108575" cy="4675187"/>
          </a:xfrm>
        </p:spPr>
        <p:txBody>
          <a:bodyPr/>
          <a:lstStyle/>
          <a:p>
            <a:pPr>
              <a:spcBef>
                <a:spcPts val="1400"/>
              </a:spcBef>
            </a:pPr>
            <a:r>
              <a:rPr lang="en-US" sz="2400" i="1" dirty="0">
                <a:latin typeface="Arial" charset="0"/>
                <a:ea typeface="ＭＳ Ｐゴシック" charset="0"/>
                <a:cs typeface="Arial" charset="0"/>
              </a:rPr>
              <a:t>N</a:t>
            </a:r>
            <a:r>
              <a:rPr lang="en-US" sz="2400" dirty="0">
                <a:latin typeface="Arial" charset="0"/>
                <a:ea typeface="ＭＳ Ｐゴシック" charset="0"/>
                <a:cs typeface="Arial" charset="0"/>
              </a:rPr>
              <a:t> processes share </a:t>
            </a:r>
            <a:r>
              <a:rPr lang="en-US" sz="2400" i="1" dirty="0">
                <a:latin typeface="Arial" charset="0"/>
                <a:ea typeface="ＭＳ Ｐゴシック" charset="0"/>
                <a:cs typeface="Arial" charset="0"/>
              </a:rPr>
              <a:t>N</a:t>
            </a:r>
            <a:r>
              <a:rPr lang="en-US" sz="2400" dirty="0">
                <a:latin typeface="Arial" charset="0"/>
                <a:ea typeface="ＭＳ Ｐゴシック" charset="0"/>
                <a:cs typeface="Arial" charset="0"/>
              </a:rPr>
              <a:t> resources</a:t>
            </a:r>
          </a:p>
          <a:p>
            <a:pPr>
              <a:spcBef>
                <a:spcPts val="1400"/>
              </a:spcBef>
            </a:pPr>
            <a:r>
              <a:rPr lang="en-US" sz="2400" dirty="0">
                <a:latin typeface="Arial" charset="0"/>
                <a:ea typeface="ＭＳ Ｐゴシック" charset="0"/>
                <a:cs typeface="Arial" charset="0"/>
              </a:rPr>
              <a:t>resource requests occur in pairs w/ random think times</a:t>
            </a:r>
          </a:p>
          <a:p>
            <a:pPr>
              <a:spcBef>
                <a:spcPts val="1400"/>
              </a:spcBef>
            </a:pPr>
            <a:r>
              <a:rPr lang="en-US" sz="2400" dirty="0">
                <a:latin typeface="Arial" charset="0"/>
                <a:ea typeface="ＭＳ Ｐゴシック" charset="0"/>
                <a:cs typeface="Arial" charset="0"/>
              </a:rPr>
              <a:t>hungry philosopher grabs  fork</a:t>
            </a:r>
          </a:p>
          <a:p>
            <a:pPr>
              <a:spcBef>
                <a:spcPts val="1400"/>
              </a:spcBef>
            </a:pPr>
            <a:r>
              <a:rPr lang="en-US" sz="2400" dirty="0">
                <a:latin typeface="Arial" charset="0"/>
                <a:ea typeface="ＭＳ Ｐゴシック" charset="0"/>
                <a:cs typeface="Arial" charset="0"/>
              </a:rPr>
              <a:t> ...and </a:t>
            </a:r>
            <a:r>
              <a:rPr lang="en-US" sz="2400" dirty="0" err="1">
                <a:latin typeface="Arial" charset="0"/>
                <a:ea typeface="ＭＳ Ｐゴシック" charset="0"/>
                <a:cs typeface="Arial" charset="0"/>
              </a:rPr>
              <a:t>doesn</a:t>
            </a:r>
            <a:r>
              <a:rPr lang="ja-JP" altLang="en-US" sz="2400" dirty="0">
                <a:latin typeface="Arial" charset="0"/>
                <a:ea typeface="ＭＳ Ｐゴシック" charset="0"/>
                <a:cs typeface="Arial" charset="0"/>
              </a:rPr>
              <a:t>’</a:t>
            </a:r>
            <a:r>
              <a:rPr lang="en-US" altLang="ja-JP" sz="2400" dirty="0">
                <a:latin typeface="Arial" charset="0"/>
                <a:ea typeface="ＭＳ Ｐゴシック" charset="0"/>
                <a:cs typeface="Arial" charset="0"/>
              </a:rPr>
              <a:t>t let go</a:t>
            </a:r>
          </a:p>
          <a:p>
            <a:pPr>
              <a:spcBef>
                <a:spcPts val="1400"/>
              </a:spcBef>
            </a:pPr>
            <a:r>
              <a:rPr lang="en-US" sz="2400" dirty="0">
                <a:latin typeface="Arial" charset="0"/>
                <a:ea typeface="ＭＳ Ｐゴシック" charset="0"/>
                <a:cs typeface="Arial" charset="0"/>
              </a:rPr>
              <a:t> ...until the other fork is free</a:t>
            </a:r>
          </a:p>
          <a:p>
            <a:pPr>
              <a:spcBef>
                <a:spcPts val="1400"/>
              </a:spcBef>
            </a:pPr>
            <a:r>
              <a:rPr lang="en-US" sz="2400" dirty="0">
                <a:latin typeface="Arial" charset="0"/>
                <a:ea typeface="ＭＳ Ｐゴシック" charset="0"/>
                <a:cs typeface="Arial" charset="0"/>
              </a:rPr>
              <a:t>...and the linguine is eaten</a:t>
            </a:r>
          </a:p>
        </p:txBody>
      </p:sp>
      <p:sp>
        <p:nvSpPr>
          <p:cNvPr id="166913" name="Rectangle 2"/>
          <p:cNvSpPr>
            <a:spLocks noGrp="1" noChangeArrowheads="1"/>
          </p:cNvSpPr>
          <p:nvPr>
            <p:ph type="title"/>
          </p:nvPr>
        </p:nvSpPr>
        <p:spPr>
          <a:xfrm>
            <a:off x="457200" y="-44501"/>
            <a:ext cx="6554867" cy="1524000"/>
          </a:xfrm>
        </p:spPr>
        <p:txBody>
          <a:bodyPr/>
          <a:lstStyle/>
          <a:p>
            <a:pPr>
              <a:spcBef>
                <a:spcPts val="1400"/>
              </a:spcBef>
            </a:pPr>
            <a:r>
              <a:rPr lang="en-US" dirty="0">
                <a:latin typeface="Arial" charset="0"/>
                <a:ea typeface="ＭＳ Ｐゴシック" charset="0"/>
                <a:cs typeface="Arial" charset="0"/>
              </a:rPr>
              <a:t>Dining Philosophers</a:t>
            </a:r>
            <a:endParaRPr lang="en-US" i="1" dirty="0">
              <a:latin typeface="Arial" charset="0"/>
              <a:ea typeface="ＭＳ Ｐゴシック" charset="0"/>
              <a:cs typeface="Arial" charset="0"/>
            </a:endParaRPr>
          </a:p>
        </p:txBody>
      </p:sp>
      <p:sp>
        <p:nvSpPr>
          <p:cNvPr id="166915" name="Text Box 4"/>
          <p:cNvSpPr txBox="1">
            <a:spLocks noChangeArrowheads="1"/>
          </p:cNvSpPr>
          <p:nvPr/>
        </p:nvSpPr>
        <p:spPr bwMode="auto">
          <a:xfrm>
            <a:off x="5562600" y="4268788"/>
            <a:ext cx="3098800" cy="2436812"/>
          </a:xfrm>
          <a:prstGeom prst="rect">
            <a:avLst/>
          </a:prstGeom>
          <a:solidFill>
            <a:srgbClr val="FFFFFF"/>
          </a:solidFill>
          <a:ln w="12700">
            <a:solidFill>
              <a:srgbClr val="333399"/>
            </a:solidFill>
            <a:miter lim="800000"/>
            <a:headEnd type="none" w="sm" len="sm"/>
            <a:tailEnd type="none" w="sm" len="sm"/>
          </a:ln>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spcAft>
                <a:spcPts val="200"/>
              </a:spcAft>
            </a:pPr>
            <a:r>
              <a:rPr lang="en-US" i="1">
                <a:solidFill>
                  <a:srgbClr val="003367"/>
                </a:solidFill>
                <a:cs typeface="Arial" charset="0"/>
              </a:rPr>
              <a:t>while(true) {</a:t>
            </a:r>
            <a:endParaRPr lang="en-US">
              <a:solidFill>
                <a:srgbClr val="003367"/>
              </a:solidFill>
              <a:cs typeface="Arial" charset="0"/>
            </a:endParaRPr>
          </a:p>
          <a:p>
            <a:pPr defTabSz="914400" eaLnBrk="1" hangingPunct="1">
              <a:spcAft>
                <a:spcPts val="200"/>
              </a:spcAft>
            </a:pPr>
            <a:r>
              <a:rPr lang="en-US" i="1">
                <a:solidFill>
                  <a:srgbClr val="003367"/>
                </a:solidFill>
                <a:cs typeface="Arial" charset="0"/>
              </a:rPr>
              <a:t>        Think();</a:t>
            </a:r>
            <a:endParaRPr lang="en-US">
              <a:solidFill>
                <a:srgbClr val="003367"/>
              </a:solidFill>
              <a:cs typeface="Arial" charset="0"/>
            </a:endParaRPr>
          </a:p>
          <a:p>
            <a:pPr defTabSz="914400" eaLnBrk="1" hangingPunct="1">
              <a:spcAft>
                <a:spcPts val="200"/>
              </a:spcAft>
            </a:pPr>
            <a:r>
              <a:rPr lang="en-US" i="1">
                <a:solidFill>
                  <a:srgbClr val="003367"/>
                </a:solidFill>
                <a:cs typeface="Arial" charset="0"/>
              </a:rPr>
              <a:t>        AcquireForks();</a:t>
            </a:r>
            <a:endParaRPr lang="en-US">
              <a:solidFill>
                <a:srgbClr val="003367"/>
              </a:solidFill>
              <a:cs typeface="Arial" charset="0"/>
            </a:endParaRPr>
          </a:p>
          <a:p>
            <a:pPr defTabSz="914400" eaLnBrk="1" hangingPunct="1">
              <a:spcAft>
                <a:spcPts val="200"/>
              </a:spcAft>
            </a:pPr>
            <a:r>
              <a:rPr lang="en-US" i="1">
                <a:solidFill>
                  <a:srgbClr val="003367"/>
                </a:solidFill>
                <a:cs typeface="Arial" charset="0"/>
              </a:rPr>
              <a:t>        Eat();</a:t>
            </a:r>
            <a:endParaRPr lang="en-US">
              <a:solidFill>
                <a:srgbClr val="003367"/>
              </a:solidFill>
              <a:cs typeface="Arial" charset="0"/>
            </a:endParaRPr>
          </a:p>
          <a:p>
            <a:pPr defTabSz="914400" eaLnBrk="1" hangingPunct="1">
              <a:spcAft>
                <a:spcPts val="200"/>
              </a:spcAft>
            </a:pPr>
            <a:r>
              <a:rPr lang="en-US" i="1">
                <a:solidFill>
                  <a:srgbClr val="003367"/>
                </a:solidFill>
                <a:cs typeface="Arial" charset="0"/>
              </a:rPr>
              <a:t>        ReleaseForks();</a:t>
            </a:r>
            <a:endParaRPr lang="en-US">
              <a:solidFill>
                <a:srgbClr val="003367"/>
              </a:solidFill>
              <a:cs typeface="Arial" charset="0"/>
            </a:endParaRPr>
          </a:p>
          <a:p>
            <a:pPr defTabSz="914400" eaLnBrk="1" hangingPunct="1">
              <a:spcAft>
                <a:spcPts val="200"/>
              </a:spcAft>
            </a:pPr>
            <a:r>
              <a:rPr lang="en-US" i="1">
                <a:solidFill>
                  <a:srgbClr val="003367"/>
                </a:solidFill>
                <a:cs typeface="Arial" charset="0"/>
              </a:rPr>
              <a:t>}</a:t>
            </a:r>
            <a:endParaRPr lang="en-US">
              <a:solidFill>
                <a:srgbClr val="003367"/>
              </a:solidFill>
              <a:cs typeface="Arial" charset="0"/>
            </a:endParaRPr>
          </a:p>
        </p:txBody>
      </p:sp>
      <p:grpSp>
        <p:nvGrpSpPr>
          <p:cNvPr id="166916" name="Group 5"/>
          <p:cNvGrpSpPr>
            <a:grpSpLocks/>
          </p:cNvGrpSpPr>
          <p:nvPr/>
        </p:nvGrpSpPr>
        <p:grpSpPr bwMode="auto">
          <a:xfrm>
            <a:off x="5565775" y="1066800"/>
            <a:ext cx="3121025" cy="2855913"/>
            <a:chOff x="3263" y="716"/>
            <a:chExt cx="2155" cy="1972"/>
          </a:xfrm>
        </p:grpSpPr>
        <p:grpSp>
          <p:nvGrpSpPr>
            <p:cNvPr id="166917" name="Group 6"/>
            <p:cNvGrpSpPr>
              <a:grpSpLocks/>
            </p:cNvGrpSpPr>
            <p:nvPr/>
          </p:nvGrpSpPr>
          <p:grpSpPr bwMode="auto">
            <a:xfrm>
              <a:off x="3632" y="1019"/>
              <a:ext cx="1419" cy="1379"/>
              <a:chOff x="3886" y="1106"/>
              <a:chExt cx="1419" cy="1379"/>
            </a:xfrm>
          </p:grpSpPr>
          <p:grpSp>
            <p:nvGrpSpPr>
              <p:cNvPr id="166954" name="Group 7"/>
              <p:cNvGrpSpPr>
                <a:grpSpLocks/>
              </p:cNvGrpSpPr>
              <p:nvPr/>
            </p:nvGrpSpPr>
            <p:grpSpPr bwMode="auto">
              <a:xfrm>
                <a:off x="3886" y="1601"/>
                <a:ext cx="1419" cy="372"/>
                <a:chOff x="3886" y="1601"/>
                <a:chExt cx="1419" cy="372"/>
              </a:xfrm>
            </p:grpSpPr>
            <p:sp>
              <p:nvSpPr>
                <p:cNvPr id="166958" name="Oval 8"/>
                <p:cNvSpPr>
                  <a:spLocks noChangeArrowheads="1"/>
                </p:cNvSpPr>
                <p:nvPr/>
              </p:nvSpPr>
              <p:spPr bwMode="auto">
                <a:xfrm>
                  <a:off x="3886" y="1602"/>
                  <a:ext cx="358" cy="371"/>
                </a:xfrm>
                <a:prstGeom prst="ellipse">
                  <a:avLst/>
                </a:prstGeom>
                <a:solidFill>
                  <a:srgbClr val="FFFFFF"/>
                </a:solidFill>
                <a:ln w="12700">
                  <a:solidFill>
                    <a:srgbClr val="333399"/>
                  </a:solidFill>
                  <a:round/>
                  <a:headEnd type="none" w="sm" len="sm"/>
                  <a:tailEnd type="none" w="sm" len="sm"/>
                </a:ln>
              </p:spPr>
              <p:txBody>
                <a:bodyPr anchor="ctr">
                  <a:spAutoFit/>
                </a:bodyPr>
                <a:lstStyle/>
                <a:p>
                  <a:pPr algn="ctr" defTabSz="914400"/>
                  <a:r>
                    <a:rPr lang="en-US" sz="2000">
                      <a:solidFill>
                        <a:srgbClr val="003367"/>
                      </a:solidFill>
                      <a:cs typeface="Arial" charset="0"/>
                    </a:rPr>
                    <a:t>D</a:t>
                  </a:r>
                  <a:endParaRPr lang="en-US" sz="1800">
                    <a:solidFill>
                      <a:srgbClr val="003367"/>
                    </a:solidFill>
                    <a:cs typeface="Arial" charset="0"/>
                  </a:endParaRPr>
                </a:p>
              </p:txBody>
            </p:sp>
            <p:sp>
              <p:nvSpPr>
                <p:cNvPr id="166959" name="Oval 9"/>
                <p:cNvSpPr>
                  <a:spLocks noChangeArrowheads="1"/>
                </p:cNvSpPr>
                <p:nvPr/>
              </p:nvSpPr>
              <p:spPr bwMode="auto">
                <a:xfrm>
                  <a:off x="4949" y="1601"/>
                  <a:ext cx="356" cy="371"/>
                </a:xfrm>
                <a:prstGeom prst="ellipse">
                  <a:avLst/>
                </a:prstGeom>
                <a:solidFill>
                  <a:srgbClr val="FFFFFF"/>
                </a:solidFill>
                <a:ln w="12700">
                  <a:solidFill>
                    <a:srgbClr val="333399"/>
                  </a:solidFill>
                  <a:round/>
                  <a:headEnd type="none" w="sm" len="sm"/>
                  <a:tailEnd type="none" w="sm" len="sm"/>
                </a:ln>
              </p:spPr>
              <p:txBody>
                <a:bodyPr anchor="ctr">
                  <a:spAutoFit/>
                </a:bodyPr>
                <a:lstStyle/>
                <a:p>
                  <a:pPr algn="ctr" defTabSz="914400"/>
                  <a:r>
                    <a:rPr lang="en-US" sz="2000">
                      <a:solidFill>
                        <a:srgbClr val="003367"/>
                      </a:solidFill>
                      <a:cs typeface="Arial" charset="0"/>
                    </a:rPr>
                    <a:t>B</a:t>
                  </a:r>
                  <a:endParaRPr lang="en-US" sz="1800">
                    <a:solidFill>
                      <a:srgbClr val="003367"/>
                    </a:solidFill>
                    <a:cs typeface="Arial" charset="0"/>
                  </a:endParaRPr>
                </a:p>
              </p:txBody>
            </p:sp>
          </p:grpSp>
          <p:grpSp>
            <p:nvGrpSpPr>
              <p:cNvPr id="166955" name="Group 10"/>
              <p:cNvGrpSpPr>
                <a:grpSpLocks/>
              </p:cNvGrpSpPr>
              <p:nvPr/>
            </p:nvGrpSpPr>
            <p:grpSpPr bwMode="auto">
              <a:xfrm>
                <a:off x="4417" y="1106"/>
                <a:ext cx="357" cy="1379"/>
                <a:chOff x="4205" y="1106"/>
                <a:chExt cx="357" cy="1379"/>
              </a:xfrm>
            </p:grpSpPr>
            <p:sp>
              <p:nvSpPr>
                <p:cNvPr id="166956" name="Oval 11"/>
                <p:cNvSpPr>
                  <a:spLocks noChangeArrowheads="1"/>
                </p:cNvSpPr>
                <p:nvPr/>
              </p:nvSpPr>
              <p:spPr bwMode="auto">
                <a:xfrm>
                  <a:off x="4205" y="1106"/>
                  <a:ext cx="356" cy="370"/>
                </a:xfrm>
                <a:prstGeom prst="ellipse">
                  <a:avLst/>
                </a:prstGeom>
                <a:solidFill>
                  <a:srgbClr val="FFFFFF"/>
                </a:solidFill>
                <a:ln w="12700">
                  <a:solidFill>
                    <a:srgbClr val="333399"/>
                  </a:solidFill>
                  <a:round/>
                  <a:headEnd type="none" w="sm" len="sm"/>
                  <a:tailEnd type="none" w="sm" len="sm"/>
                </a:ln>
              </p:spPr>
              <p:txBody>
                <a:bodyPr anchor="ctr">
                  <a:spAutoFit/>
                </a:bodyPr>
                <a:lstStyle/>
                <a:p>
                  <a:pPr algn="ctr" defTabSz="914400"/>
                  <a:r>
                    <a:rPr lang="en-US" sz="2000">
                      <a:solidFill>
                        <a:srgbClr val="003367"/>
                      </a:solidFill>
                      <a:cs typeface="Arial" charset="0"/>
                    </a:rPr>
                    <a:t>A</a:t>
                  </a:r>
                  <a:endParaRPr lang="en-US" sz="1800">
                    <a:solidFill>
                      <a:srgbClr val="003367"/>
                    </a:solidFill>
                    <a:cs typeface="Arial" charset="0"/>
                  </a:endParaRPr>
                </a:p>
              </p:txBody>
            </p:sp>
            <p:sp>
              <p:nvSpPr>
                <p:cNvPr id="166957" name="Oval 12"/>
                <p:cNvSpPr>
                  <a:spLocks noChangeArrowheads="1"/>
                </p:cNvSpPr>
                <p:nvPr/>
              </p:nvSpPr>
              <p:spPr bwMode="auto">
                <a:xfrm>
                  <a:off x="4206" y="2114"/>
                  <a:ext cx="356" cy="371"/>
                </a:xfrm>
                <a:prstGeom prst="ellipse">
                  <a:avLst/>
                </a:prstGeom>
                <a:solidFill>
                  <a:srgbClr val="FFFFFF"/>
                </a:solidFill>
                <a:ln w="12700">
                  <a:solidFill>
                    <a:srgbClr val="333399"/>
                  </a:solidFill>
                  <a:round/>
                  <a:headEnd type="none" w="sm" len="sm"/>
                  <a:tailEnd type="none" w="sm" len="sm"/>
                </a:ln>
              </p:spPr>
              <p:txBody>
                <a:bodyPr anchor="ctr">
                  <a:spAutoFit/>
                </a:bodyPr>
                <a:lstStyle/>
                <a:p>
                  <a:pPr algn="ctr" defTabSz="914400"/>
                  <a:r>
                    <a:rPr lang="en-US" sz="2000">
                      <a:solidFill>
                        <a:srgbClr val="003367"/>
                      </a:solidFill>
                      <a:cs typeface="Arial" charset="0"/>
                    </a:rPr>
                    <a:t>C</a:t>
                  </a:r>
                  <a:endParaRPr lang="en-US" sz="1800">
                    <a:solidFill>
                      <a:srgbClr val="003367"/>
                    </a:solidFill>
                    <a:cs typeface="Arial" charset="0"/>
                  </a:endParaRPr>
                </a:p>
              </p:txBody>
            </p:sp>
          </p:grpSp>
        </p:grpSp>
        <p:grpSp>
          <p:nvGrpSpPr>
            <p:cNvPr id="166918" name="Group 13"/>
            <p:cNvGrpSpPr>
              <a:grpSpLocks/>
            </p:cNvGrpSpPr>
            <p:nvPr/>
          </p:nvGrpSpPr>
          <p:grpSpPr bwMode="auto">
            <a:xfrm rot="-8002288">
              <a:off x="4617" y="1264"/>
              <a:ext cx="124" cy="256"/>
              <a:chOff x="3635" y="2093"/>
              <a:chExt cx="124" cy="256"/>
            </a:xfrm>
          </p:grpSpPr>
          <p:sp>
            <p:nvSpPr>
              <p:cNvPr id="166948" name="Line 14"/>
              <p:cNvSpPr>
                <a:spLocks noChangeShapeType="1"/>
              </p:cNvSpPr>
              <p:nvPr/>
            </p:nvSpPr>
            <p:spPr bwMode="auto">
              <a:xfrm>
                <a:off x="3697" y="2166"/>
                <a:ext cx="0" cy="183"/>
              </a:xfrm>
              <a:prstGeom prst="line">
                <a:avLst/>
              </a:prstGeom>
              <a:noFill/>
              <a:ln w="22225">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sp>
            <p:nvSpPr>
              <p:cNvPr id="166949" name="Line 15"/>
              <p:cNvSpPr>
                <a:spLocks noChangeShapeType="1"/>
              </p:cNvSpPr>
              <p:nvPr/>
            </p:nvSpPr>
            <p:spPr bwMode="auto">
              <a:xfrm>
                <a:off x="3635" y="2167"/>
                <a:ext cx="124" cy="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grpSp>
            <p:nvGrpSpPr>
              <p:cNvPr id="166950" name="Group 16"/>
              <p:cNvGrpSpPr>
                <a:grpSpLocks/>
              </p:cNvGrpSpPr>
              <p:nvPr/>
            </p:nvGrpSpPr>
            <p:grpSpPr bwMode="auto">
              <a:xfrm>
                <a:off x="3638" y="2093"/>
                <a:ext cx="119" cy="70"/>
                <a:chOff x="3632" y="2093"/>
                <a:chExt cx="119" cy="70"/>
              </a:xfrm>
            </p:grpSpPr>
            <p:sp>
              <p:nvSpPr>
                <p:cNvPr id="166951" name="Line 17"/>
                <p:cNvSpPr>
                  <a:spLocks noChangeShapeType="1"/>
                </p:cNvSpPr>
                <p:nvPr/>
              </p:nvSpPr>
              <p:spPr bwMode="auto">
                <a:xfrm>
                  <a:off x="3632" y="2093"/>
                  <a:ext cx="0" cy="7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sp>
              <p:nvSpPr>
                <p:cNvPr id="166952" name="Line 18"/>
                <p:cNvSpPr>
                  <a:spLocks noChangeShapeType="1"/>
                </p:cNvSpPr>
                <p:nvPr/>
              </p:nvSpPr>
              <p:spPr bwMode="auto">
                <a:xfrm>
                  <a:off x="3751" y="2093"/>
                  <a:ext cx="0" cy="7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sp>
              <p:nvSpPr>
                <p:cNvPr id="166953" name="Line 19"/>
                <p:cNvSpPr>
                  <a:spLocks noChangeShapeType="1"/>
                </p:cNvSpPr>
                <p:nvPr/>
              </p:nvSpPr>
              <p:spPr bwMode="auto">
                <a:xfrm>
                  <a:off x="3691" y="2093"/>
                  <a:ext cx="0" cy="7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grpSp>
        </p:grpSp>
        <p:grpSp>
          <p:nvGrpSpPr>
            <p:cNvPr id="166919" name="Group 20"/>
            <p:cNvGrpSpPr>
              <a:grpSpLocks/>
            </p:cNvGrpSpPr>
            <p:nvPr/>
          </p:nvGrpSpPr>
          <p:grpSpPr bwMode="auto">
            <a:xfrm rot="8024824">
              <a:off x="3927" y="1231"/>
              <a:ext cx="124" cy="256"/>
              <a:chOff x="3635" y="2093"/>
              <a:chExt cx="124" cy="256"/>
            </a:xfrm>
          </p:grpSpPr>
          <p:sp>
            <p:nvSpPr>
              <p:cNvPr id="166942" name="Line 21"/>
              <p:cNvSpPr>
                <a:spLocks noChangeShapeType="1"/>
              </p:cNvSpPr>
              <p:nvPr/>
            </p:nvSpPr>
            <p:spPr bwMode="auto">
              <a:xfrm>
                <a:off x="3697" y="2166"/>
                <a:ext cx="0" cy="183"/>
              </a:xfrm>
              <a:prstGeom prst="line">
                <a:avLst/>
              </a:prstGeom>
              <a:noFill/>
              <a:ln w="22225">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sp>
            <p:nvSpPr>
              <p:cNvPr id="166943" name="Line 22"/>
              <p:cNvSpPr>
                <a:spLocks noChangeShapeType="1"/>
              </p:cNvSpPr>
              <p:nvPr/>
            </p:nvSpPr>
            <p:spPr bwMode="auto">
              <a:xfrm>
                <a:off x="3635" y="2167"/>
                <a:ext cx="124" cy="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grpSp>
            <p:nvGrpSpPr>
              <p:cNvPr id="166944" name="Group 23"/>
              <p:cNvGrpSpPr>
                <a:grpSpLocks/>
              </p:cNvGrpSpPr>
              <p:nvPr/>
            </p:nvGrpSpPr>
            <p:grpSpPr bwMode="auto">
              <a:xfrm>
                <a:off x="3638" y="2093"/>
                <a:ext cx="119" cy="70"/>
                <a:chOff x="3632" y="2093"/>
                <a:chExt cx="119" cy="70"/>
              </a:xfrm>
            </p:grpSpPr>
            <p:sp>
              <p:nvSpPr>
                <p:cNvPr id="166945" name="Line 24"/>
                <p:cNvSpPr>
                  <a:spLocks noChangeShapeType="1"/>
                </p:cNvSpPr>
                <p:nvPr/>
              </p:nvSpPr>
              <p:spPr bwMode="auto">
                <a:xfrm>
                  <a:off x="3632" y="2093"/>
                  <a:ext cx="0" cy="7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sp>
              <p:nvSpPr>
                <p:cNvPr id="166946" name="Line 25"/>
                <p:cNvSpPr>
                  <a:spLocks noChangeShapeType="1"/>
                </p:cNvSpPr>
                <p:nvPr/>
              </p:nvSpPr>
              <p:spPr bwMode="auto">
                <a:xfrm>
                  <a:off x="3751" y="2093"/>
                  <a:ext cx="0" cy="7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sp>
              <p:nvSpPr>
                <p:cNvPr id="166947" name="Line 26"/>
                <p:cNvSpPr>
                  <a:spLocks noChangeShapeType="1"/>
                </p:cNvSpPr>
                <p:nvPr/>
              </p:nvSpPr>
              <p:spPr bwMode="auto">
                <a:xfrm>
                  <a:off x="3691" y="2093"/>
                  <a:ext cx="0" cy="7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grpSp>
        </p:grpSp>
        <p:grpSp>
          <p:nvGrpSpPr>
            <p:cNvPr id="166920" name="Group 27"/>
            <p:cNvGrpSpPr>
              <a:grpSpLocks/>
            </p:cNvGrpSpPr>
            <p:nvPr/>
          </p:nvGrpSpPr>
          <p:grpSpPr bwMode="auto">
            <a:xfrm rot="2752827">
              <a:off x="3917" y="1901"/>
              <a:ext cx="124" cy="256"/>
              <a:chOff x="3635" y="2093"/>
              <a:chExt cx="124" cy="256"/>
            </a:xfrm>
          </p:grpSpPr>
          <p:sp>
            <p:nvSpPr>
              <p:cNvPr id="166936" name="Line 28"/>
              <p:cNvSpPr>
                <a:spLocks noChangeShapeType="1"/>
              </p:cNvSpPr>
              <p:nvPr/>
            </p:nvSpPr>
            <p:spPr bwMode="auto">
              <a:xfrm>
                <a:off x="3697" y="2166"/>
                <a:ext cx="0" cy="183"/>
              </a:xfrm>
              <a:prstGeom prst="line">
                <a:avLst/>
              </a:prstGeom>
              <a:noFill/>
              <a:ln w="22225">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sp>
            <p:nvSpPr>
              <p:cNvPr id="166937" name="Line 29"/>
              <p:cNvSpPr>
                <a:spLocks noChangeShapeType="1"/>
              </p:cNvSpPr>
              <p:nvPr/>
            </p:nvSpPr>
            <p:spPr bwMode="auto">
              <a:xfrm>
                <a:off x="3635" y="2167"/>
                <a:ext cx="124" cy="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grpSp>
            <p:nvGrpSpPr>
              <p:cNvPr id="166938" name="Group 30"/>
              <p:cNvGrpSpPr>
                <a:grpSpLocks/>
              </p:cNvGrpSpPr>
              <p:nvPr/>
            </p:nvGrpSpPr>
            <p:grpSpPr bwMode="auto">
              <a:xfrm>
                <a:off x="3638" y="2093"/>
                <a:ext cx="119" cy="70"/>
                <a:chOff x="3632" y="2093"/>
                <a:chExt cx="119" cy="70"/>
              </a:xfrm>
            </p:grpSpPr>
            <p:sp>
              <p:nvSpPr>
                <p:cNvPr id="166939" name="Line 31"/>
                <p:cNvSpPr>
                  <a:spLocks noChangeShapeType="1"/>
                </p:cNvSpPr>
                <p:nvPr/>
              </p:nvSpPr>
              <p:spPr bwMode="auto">
                <a:xfrm>
                  <a:off x="3632" y="2093"/>
                  <a:ext cx="0" cy="7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sp>
              <p:nvSpPr>
                <p:cNvPr id="166940" name="Line 32"/>
                <p:cNvSpPr>
                  <a:spLocks noChangeShapeType="1"/>
                </p:cNvSpPr>
                <p:nvPr/>
              </p:nvSpPr>
              <p:spPr bwMode="auto">
                <a:xfrm>
                  <a:off x="3751" y="2093"/>
                  <a:ext cx="0" cy="7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sp>
              <p:nvSpPr>
                <p:cNvPr id="166941" name="Line 33"/>
                <p:cNvSpPr>
                  <a:spLocks noChangeShapeType="1"/>
                </p:cNvSpPr>
                <p:nvPr/>
              </p:nvSpPr>
              <p:spPr bwMode="auto">
                <a:xfrm>
                  <a:off x="3691" y="2093"/>
                  <a:ext cx="0" cy="7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grpSp>
        </p:grpSp>
        <p:grpSp>
          <p:nvGrpSpPr>
            <p:cNvPr id="166921" name="Group 34"/>
            <p:cNvGrpSpPr>
              <a:grpSpLocks/>
            </p:cNvGrpSpPr>
            <p:nvPr/>
          </p:nvGrpSpPr>
          <p:grpSpPr bwMode="auto">
            <a:xfrm rot="-2633792">
              <a:off x="4625" y="1911"/>
              <a:ext cx="124" cy="256"/>
              <a:chOff x="3635" y="2093"/>
              <a:chExt cx="124" cy="256"/>
            </a:xfrm>
          </p:grpSpPr>
          <p:sp>
            <p:nvSpPr>
              <p:cNvPr id="166930" name="Line 35"/>
              <p:cNvSpPr>
                <a:spLocks noChangeShapeType="1"/>
              </p:cNvSpPr>
              <p:nvPr/>
            </p:nvSpPr>
            <p:spPr bwMode="auto">
              <a:xfrm>
                <a:off x="3697" y="2166"/>
                <a:ext cx="0" cy="183"/>
              </a:xfrm>
              <a:prstGeom prst="line">
                <a:avLst/>
              </a:prstGeom>
              <a:noFill/>
              <a:ln w="22225">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sp>
            <p:nvSpPr>
              <p:cNvPr id="166931" name="Line 36"/>
              <p:cNvSpPr>
                <a:spLocks noChangeShapeType="1"/>
              </p:cNvSpPr>
              <p:nvPr/>
            </p:nvSpPr>
            <p:spPr bwMode="auto">
              <a:xfrm>
                <a:off x="3635" y="2167"/>
                <a:ext cx="124" cy="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grpSp>
            <p:nvGrpSpPr>
              <p:cNvPr id="166932" name="Group 37"/>
              <p:cNvGrpSpPr>
                <a:grpSpLocks/>
              </p:cNvGrpSpPr>
              <p:nvPr/>
            </p:nvGrpSpPr>
            <p:grpSpPr bwMode="auto">
              <a:xfrm>
                <a:off x="3638" y="2093"/>
                <a:ext cx="119" cy="70"/>
                <a:chOff x="3632" y="2093"/>
                <a:chExt cx="119" cy="70"/>
              </a:xfrm>
            </p:grpSpPr>
            <p:sp>
              <p:nvSpPr>
                <p:cNvPr id="166933" name="Line 38"/>
                <p:cNvSpPr>
                  <a:spLocks noChangeShapeType="1"/>
                </p:cNvSpPr>
                <p:nvPr/>
              </p:nvSpPr>
              <p:spPr bwMode="auto">
                <a:xfrm>
                  <a:off x="3632" y="2093"/>
                  <a:ext cx="0" cy="7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sp>
              <p:nvSpPr>
                <p:cNvPr id="166934" name="Line 39"/>
                <p:cNvSpPr>
                  <a:spLocks noChangeShapeType="1"/>
                </p:cNvSpPr>
                <p:nvPr/>
              </p:nvSpPr>
              <p:spPr bwMode="auto">
                <a:xfrm>
                  <a:off x="3751" y="2093"/>
                  <a:ext cx="0" cy="7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sp>
              <p:nvSpPr>
                <p:cNvPr id="166935" name="Line 40"/>
                <p:cNvSpPr>
                  <a:spLocks noChangeShapeType="1"/>
                </p:cNvSpPr>
                <p:nvPr/>
              </p:nvSpPr>
              <p:spPr bwMode="auto">
                <a:xfrm>
                  <a:off x="3691" y="2093"/>
                  <a:ext cx="0" cy="7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grpSp>
        </p:grpSp>
        <p:sp>
          <p:nvSpPr>
            <p:cNvPr id="166922" name="Text Box 41"/>
            <p:cNvSpPr txBox="1">
              <a:spLocks noChangeArrowheads="1"/>
            </p:cNvSpPr>
            <p:nvPr/>
          </p:nvSpPr>
          <p:spPr bwMode="auto">
            <a:xfrm>
              <a:off x="4735" y="1084"/>
              <a:ext cx="226"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a:solidFill>
                    <a:srgbClr val="003367"/>
                  </a:solidFill>
                  <a:cs typeface="Arial" charset="0"/>
                </a:rPr>
                <a:t>1</a:t>
              </a:r>
              <a:endParaRPr lang="en-US" sz="2800">
                <a:solidFill>
                  <a:srgbClr val="003367"/>
                </a:solidFill>
                <a:cs typeface="Arial" charset="0"/>
              </a:endParaRPr>
            </a:p>
          </p:txBody>
        </p:sp>
        <p:sp>
          <p:nvSpPr>
            <p:cNvPr id="166923" name="Text Box 42"/>
            <p:cNvSpPr txBox="1">
              <a:spLocks noChangeArrowheads="1"/>
            </p:cNvSpPr>
            <p:nvPr/>
          </p:nvSpPr>
          <p:spPr bwMode="auto">
            <a:xfrm>
              <a:off x="4747" y="2083"/>
              <a:ext cx="226"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a:solidFill>
                    <a:srgbClr val="003367"/>
                  </a:solidFill>
                  <a:cs typeface="Arial" charset="0"/>
                </a:rPr>
                <a:t>2</a:t>
              </a:r>
              <a:endParaRPr lang="en-US" sz="2800">
                <a:solidFill>
                  <a:srgbClr val="003367"/>
                </a:solidFill>
                <a:cs typeface="Arial" charset="0"/>
              </a:endParaRPr>
            </a:p>
          </p:txBody>
        </p:sp>
        <p:sp>
          <p:nvSpPr>
            <p:cNvPr id="166924" name="Text Box 43"/>
            <p:cNvSpPr txBox="1">
              <a:spLocks noChangeArrowheads="1"/>
            </p:cNvSpPr>
            <p:nvPr/>
          </p:nvSpPr>
          <p:spPr bwMode="auto">
            <a:xfrm>
              <a:off x="3723" y="2057"/>
              <a:ext cx="226"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a:solidFill>
                    <a:srgbClr val="003367"/>
                  </a:solidFill>
                  <a:cs typeface="Arial" charset="0"/>
                </a:rPr>
                <a:t>3</a:t>
              </a:r>
              <a:endParaRPr lang="en-US" sz="2800">
                <a:solidFill>
                  <a:srgbClr val="003367"/>
                </a:solidFill>
                <a:cs typeface="Arial" charset="0"/>
              </a:endParaRPr>
            </a:p>
          </p:txBody>
        </p:sp>
        <p:sp>
          <p:nvSpPr>
            <p:cNvPr id="166925" name="Text Box 44"/>
            <p:cNvSpPr txBox="1">
              <a:spLocks noChangeArrowheads="1"/>
            </p:cNvSpPr>
            <p:nvPr/>
          </p:nvSpPr>
          <p:spPr bwMode="auto">
            <a:xfrm>
              <a:off x="3682" y="1032"/>
              <a:ext cx="226"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a:solidFill>
                    <a:srgbClr val="003367"/>
                  </a:solidFill>
                  <a:cs typeface="Arial" charset="0"/>
                </a:rPr>
                <a:t>4</a:t>
              </a:r>
              <a:endParaRPr lang="en-US" sz="2800">
                <a:solidFill>
                  <a:srgbClr val="003367"/>
                </a:solidFill>
                <a:cs typeface="Arial" charset="0"/>
              </a:endParaRPr>
            </a:p>
          </p:txBody>
        </p:sp>
        <p:sp>
          <p:nvSpPr>
            <p:cNvPr id="166926" name="Freeform 45"/>
            <p:cNvSpPr>
              <a:spLocks/>
            </p:cNvSpPr>
            <p:nvPr/>
          </p:nvSpPr>
          <p:spPr bwMode="auto">
            <a:xfrm>
              <a:off x="4179" y="716"/>
              <a:ext cx="251" cy="284"/>
            </a:xfrm>
            <a:custGeom>
              <a:avLst/>
              <a:gdLst>
                <a:gd name="T0" fmla="*/ 1 w 458"/>
                <a:gd name="T1" fmla="*/ 251 h 282"/>
                <a:gd name="T2" fmla="*/ 1 w 458"/>
                <a:gd name="T3" fmla="*/ 240 h 282"/>
                <a:gd name="T4" fmla="*/ 1 w 458"/>
                <a:gd name="T5" fmla="*/ 264 h 282"/>
                <a:gd name="T6" fmla="*/ 1 w 458"/>
                <a:gd name="T7" fmla="*/ 260 h 282"/>
                <a:gd name="T8" fmla="*/ 1 w 458"/>
                <a:gd name="T9" fmla="*/ 251 h 282"/>
                <a:gd name="T10" fmla="*/ 1 w 458"/>
                <a:gd name="T11" fmla="*/ 260 h 282"/>
                <a:gd name="T12" fmla="*/ 1 w 458"/>
                <a:gd name="T13" fmla="*/ 302 h 282"/>
                <a:gd name="T14" fmla="*/ 1 w 458"/>
                <a:gd name="T15" fmla="*/ 240 h 282"/>
                <a:gd name="T16" fmla="*/ 1 w 458"/>
                <a:gd name="T17" fmla="*/ 248 h 282"/>
                <a:gd name="T18" fmla="*/ 1 w 458"/>
                <a:gd name="T19" fmla="*/ 273 h 282"/>
                <a:gd name="T20" fmla="*/ 1 w 458"/>
                <a:gd name="T21" fmla="*/ 118 h 282"/>
                <a:gd name="T22" fmla="*/ 1 w 458"/>
                <a:gd name="T23" fmla="*/ 182 h 282"/>
                <a:gd name="T24" fmla="*/ 1 w 458"/>
                <a:gd name="T25" fmla="*/ 156 h 282"/>
                <a:gd name="T26" fmla="*/ 1 w 458"/>
                <a:gd name="T27" fmla="*/ 130 h 282"/>
                <a:gd name="T28" fmla="*/ 1 w 458"/>
                <a:gd name="T29" fmla="*/ 105 h 282"/>
                <a:gd name="T30" fmla="*/ 1 w 458"/>
                <a:gd name="T31" fmla="*/ 172 h 282"/>
                <a:gd name="T32" fmla="*/ 1 w 458"/>
                <a:gd name="T33" fmla="*/ 150 h 282"/>
                <a:gd name="T34" fmla="*/ 1 w 458"/>
                <a:gd name="T35" fmla="*/ 302 h 282"/>
                <a:gd name="T36" fmla="*/ 1 w 458"/>
                <a:gd name="T37" fmla="*/ 254 h 282"/>
                <a:gd name="T38" fmla="*/ 1 w 458"/>
                <a:gd name="T39" fmla="*/ 137 h 282"/>
                <a:gd name="T40" fmla="*/ 1 w 458"/>
                <a:gd name="T41" fmla="*/ 146 h 282"/>
                <a:gd name="T42" fmla="*/ 1 w 458"/>
                <a:gd name="T43" fmla="*/ 108 h 282"/>
                <a:gd name="T44" fmla="*/ 1 w 458"/>
                <a:gd name="T45" fmla="*/ 182 h 282"/>
                <a:gd name="T46" fmla="*/ 1 w 458"/>
                <a:gd name="T47" fmla="*/ 159 h 282"/>
                <a:gd name="T48" fmla="*/ 1 w 458"/>
                <a:gd name="T49" fmla="*/ 251 h 282"/>
                <a:gd name="T50" fmla="*/ 1 w 458"/>
                <a:gd name="T51" fmla="*/ 162 h 282"/>
                <a:gd name="T52" fmla="*/ 1 w 458"/>
                <a:gd name="T53" fmla="*/ 134 h 282"/>
                <a:gd name="T54" fmla="*/ 1 w 458"/>
                <a:gd name="T55" fmla="*/ 153 h 282"/>
                <a:gd name="T56" fmla="*/ 1 w 458"/>
                <a:gd name="T57" fmla="*/ 302 h 282"/>
                <a:gd name="T58" fmla="*/ 1 w 458"/>
                <a:gd name="T59" fmla="*/ 204 h 282"/>
                <a:gd name="T60" fmla="*/ 1 w 458"/>
                <a:gd name="T61" fmla="*/ 188 h 282"/>
                <a:gd name="T62" fmla="*/ 1 w 458"/>
                <a:gd name="T63" fmla="*/ 169 h 282"/>
                <a:gd name="T64" fmla="*/ 1 w 458"/>
                <a:gd name="T65" fmla="*/ 114 h 282"/>
                <a:gd name="T66" fmla="*/ 1 w 458"/>
                <a:gd name="T67" fmla="*/ 159 h 282"/>
                <a:gd name="T68" fmla="*/ 1 w 458"/>
                <a:gd name="T69" fmla="*/ 68 h 282"/>
                <a:gd name="T70" fmla="*/ 1 w 458"/>
                <a:gd name="T71" fmla="*/ 102 h 282"/>
                <a:gd name="T72" fmla="*/ 1 w 458"/>
                <a:gd name="T73" fmla="*/ 130 h 282"/>
                <a:gd name="T74" fmla="*/ 1 w 458"/>
                <a:gd name="T75" fmla="*/ 52 h 282"/>
                <a:gd name="T76" fmla="*/ 1 w 458"/>
                <a:gd name="T77" fmla="*/ 29 h 282"/>
                <a:gd name="T78" fmla="*/ 1 w 458"/>
                <a:gd name="T79" fmla="*/ 36 h 282"/>
                <a:gd name="T80" fmla="*/ 1 w 458"/>
                <a:gd name="T81" fmla="*/ 102 h 282"/>
                <a:gd name="T82" fmla="*/ 1 w 458"/>
                <a:gd name="T83" fmla="*/ 55 h 282"/>
                <a:gd name="T84" fmla="*/ 1 w 458"/>
                <a:gd name="T85" fmla="*/ 64 h 282"/>
                <a:gd name="T86" fmla="*/ 1 w 458"/>
                <a:gd name="T87" fmla="*/ 111 h 282"/>
                <a:gd name="T88" fmla="*/ 1 w 458"/>
                <a:gd name="T89" fmla="*/ 121 h 282"/>
                <a:gd name="T90" fmla="*/ 1 w 458"/>
                <a:gd name="T91" fmla="*/ 29 h 282"/>
                <a:gd name="T92" fmla="*/ 1 w 458"/>
                <a:gd name="T93" fmla="*/ 137 h 282"/>
                <a:gd name="T94" fmla="*/ 1 w 458"/>
                <a:gd name="T95" fmla="*/ 146 h 28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58"/>
                <a:gd name="T145" fmla="*/ 0 h 282"/>
                <a:gd name="T146" fmla="*/ 458 w 458"/>
                <a:gd name="T147" fmla="*/ 282 h 28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58" h="282">
                  <a:moveTo>
                    <a:pt x="138" y="167"/>
                  </a:moveTo>
                  <a:cubicBezTo>
                    <a:pt x="345" y="195"/>
                    <a:pt x="262" y="182"/>
                    <a:pt x="388" y="202"/>
                  </a:cubicBezTo>
                  <a:cubicBezTo>
                    <a:pt x="379" y="225"/>
                    <a:pt x="387" y="213"/>
                    <a:pt x="340" y="215"/>
                  </a:cubicBezTo>
                  <a:cubicBezTo>
                    <a:pt x="273" y="217"/>
                    <a:pt x="205" y="219"/>
                    <a:pt x="138" y="221"/>
                  </a:cubicBezTo>
                  <a:cubicBezTo>
                    <a:pt x="137" y="218"/>
                    <a:pt x="134" y="215"/>
                    <a:pt x="135" y="212"/>
                  </a:cubicBezTo>
                  <a:cubicBezTo>
                    <a:pt x="136" y="209"/>
                    <a:pt x="147" y="210"/>
                    <a:pt x="144" y="208"/>
                  </a:cubicBezTo>
                  <a:cubicBezTo>
                    <a:pt x="139" y="204"/>
                    <a:pt x="131" y="206"/>
                    <a:pt x="125" y="205"/>
                  </a:cubicBezTo>
                  <a:cubicBezTo>
                    <a:pt x="187" y="182"/>
                    <a:pt x="162" y="192"/>
                    <a:pt x="276" y="199"/>
                  </a:cubicBezTo>
                  <a:cubicBezTo>
                    <a:pt x="295" y="205"/>
                    <a:pt x="346" y="215"/>
                    <a:pt x="304" y="228"/>
                  </a:cubicBezTo>
                  <a:cubicBezTo>
                    <a:pt x="271" y="221"/>
                    <a:pt x="277" y="207"/>
                    <a:pt x="301" y="189"/>
                  </a:cubicBezTo>
                  <a:cubicBezTo>
                    <a:pt x="306" y="194"/>
                    <a:pt x="318" y="198"/>
                    <a:pt x="317" y="205"/>
                  </a:cubicBezTo>
                  <a:cubicBezTo>
                    <a:pt x="316" y="216"/>
                    <a:pt x="270" y="223"/>
                    <a:pt x="263" y="224"/>
                  </a:cubicBezTo>
                  <a:cubicBezTo>
                    <a:pt x="206" y="216"/>
                    <a:pt x="151" y="203"/>
                    <a:pt x="96" y="186"/>
                  </a:cubicBezTo>
                  <a:cubicBezTo>
                    <a:pt x="81" y="176"/>
                    <a:pt x="89" y="168"/>
                    <a:pt x="103" y="164"/>
                  </a:cubicBezTo>
                  <a:cubicBezTo>
                    <a:pt x="112" y="187"/>
                    <a:pt x="102" y="195"/>
                    <a:pt x="90" y="215"/>
                  </a:cubicBezTo>
                  <a:cubicBezTo>
                    <a:pt x="86" y="239"/>
                    <a:pt x="89" y="246"/>
                    <a:pt x="106" y="263"/>
                  </a:cubicBezTo>
                  <a:cubicBezTo>
                    <a:pt x="141" y="259"/>
                    <a:pt x="153" y="252"/>
                    <a:pt x="180" y="231"/>
                  </a:cubicBezTo>
                  <a:cubicBezTo>
                    <a:pt x="185" y="223"/>
                    <a:pt x="205" y="180"/>
                    <a:pt x="189" y="224"/>
                  </a:cubicBezTo>
                  <a:cubicBezTo>
                    <a:pt x="192" y="255"/>
                    <a:pt x="201" y="273"/>
                    <a:pt x="231" y="282"/>
                  </a:cubicBezTo>
                  <a:cubicBezTo>
                    <a:pt x="289" y="261"/>
                    <a:pt x="337" y="251"/>
                    <a:pt x="400" y="247"/>
                  </a:cubicBezTo>
                  <a:cubicBezTo>
                    <a:pt x="390" y="267"/>
                    <a:pt x="389" y="276"/>
                    <a:pt x="368" y="266"/>
                  </a:cubicBezTo>
                  <a:cubicBezTo>
                    <a:pt x="349" y="241"/>
                    <a:pt x="348" y="210"/>
                    <a:pt x="314" y="202"/>
                  </a:cubicBezTo>
                  <a:cubicBezTo>
                    <a:pt x="291" y="209"/>
                    <a:pt x="282" y="226"/>
                    <a:pt x="260" y="234"/>
                  </a:cubicBezTo>
                  <a:cubicBezTo>
                    <a:pt x="221" y="231"/>
                    <a:pt x="220" y="227"/>
                    <a:pt x="192" y="208"/>
                  </a:cubicBezTo>
                  <a:cubicBezTo>
                    <a:pt x="234" y="198"/>
                    <a:pt x="277" y="203"/>
                    <a:pt x="320" y="205"/>
                  </a:cubicBezTo>
                  <a:cubicBezTo>
                    <a:pt x="316" y="233"/>
                    <a:pt x="307" y="231"/>
                    <a:pt x="282" y="237"/>
                  </a:cubicBezTo>
                  <a:cubicBezTo>
                    <a:pt x="257" y="231"/>
                    <a:pt x="257" y="227"/>
                    <a:pt x="240" y="212"/>
                  </a:cubicBezTo>
                  <a:cubicBezTo>
                    <a:pt x="232" y="177"/>
                    <a:pt x="271" y="216"/>
                    <a:pt x="282" y="224"/>
                  </a:cubicBezTo>
                  <a:cubicBezTo>
                    <a:pt x="284" y="227"/>
                    <a:pt x="301" y="250"/>
                    <a:pt x="279" y="250"/>
                  </a:cubicBezTo>
                  <a:cubicBezTo>
                    <a:pt x="230" y="251"/>
                    <a:pt x="181" y="241"/>
                    <a:pt x="132" y="237"/>
                  </a:cubicBezTo>
                  <a:cubicBezTo>
                    <a:pt x="91" y="224"/>
                    <a:pt x="41" y="217"/>
                    <a:pt x="16" y="180"/>
                  </a:cubicBezTo>
                  <a:cubicBezTo>
                    <a:pt x="0" y="112"/>
                    <a:pt x="41" y="94"/>
                    <a:pt x="96" y="87"/>
                  </a:cubicBezTo>
                  <a:cubicBezTo>
                    <a:pt x="105" y="91"/>
                    <a:pt x="115" y="94"/>
                    <a:pt x="122" y="100"/>
                  </a:cubicBezTo>
                  <a:cubicBezTo>
                    <a:pt x="128" y="105"/>
                    <a:pt x="128" y="115"/>
                    <a:pt x="135" y="119"/>
                  </a:cubicBezTo>
                  <a:cubicBezTo>
                    <a:pt x="170" y="140"/>
                    <a:pt x="213" y="139"/>
                    <a:pt x="247" y="160"/>
                  </a:cubicBezTo>
                  <a:cubicBezTo>
                    <a:pt x="244" y="163"/>
                    <a:pt x="234" y="177"/>
                    <a:pt x="228" y="164"/>
                  </a:cubicBezTo>
                  <a:cubicBezTo>
                    <a:pt x="222" y="152"/>
                    <a:pt x="257" y="145"/>
                    <a:pt x="260" y="144"/>
                  </a:cubicBezTo>
                  <a:cubicBezTo>
                    <a:pt x="253" y="178"/>
                    <a:pt x="247" y="174"/>
                    <a:pt x="212" y="167"/>
                  </a:cubicBezTo>
                  <a:cubicBezTo>
                    <a:pt x="200" y="155"/>
                    <a:pt x="196" y="153"/>
                    <a:pt x="205" y="138"/>
                  </a:cubicBezTo>
                  <a:cubicBezTo>
                    <a:pt x="249" y="145"/>
                    <a:pt x="291" y="147"/>
                    <a:pt x="324" y="180"/>
                  </a:cubicBezTo>
                  <a:cubicBezTo>
                    <a:pt x="337" y="233"/>
                    <a:pt x="321" y="222"/>
                    <a:pt x="285" y="208"/>
                  </a:cubicBezTo>
                  <a:cubicBezTo>
                    <a:pt x="264" y="187"/>
                    <a:pt x="210" y="137"/>
                    <a:pt x="196" y="112"/>
                  </a:cubicBezTo>
                  <a:cubicBezTo>
                    <a:pt x="185" y="92"/>
                    <a:pt x="176" y="48"/>
                    <a:pt x="176" y="48"/>
                  </a:cubicBezTo>
                  <a:cubicBezTo>
                    <a:pt x="211" y="27"/>
                    <a:pt x="329" y="57"/>
                    <a:pt x="372" y="64"/>
                  </a:cubicBezTo>
                  <a:cubicBezTo>
                    <a:pt x="384" y="74"/>
                    <a:pt x="381" y="76"/>
                    <a:pt x="372" y="87"/>
                  </a:cubicBezTo>
                  <a:cubicBezTo>
                    <a:pt x="298" y="82"/>
                    <a:pt x="224" y="73"/>
                    <a:pt x="151" y="61"/>
                  </a:cubicBezTo>
                  <a:cubicBezTo>
                    <a:pt x="121" y="74"/>
                    <a:pt x="99" y="115"/>
                    <a:pt x="144" y="132"/>
                  </a:cubicBezTo>
                  <a:cubicBezTo>
                    <a:pt x="194" y="150"/>
                    <a:pt x="252" y="151"/>
                    <a:pt x="304" y="154"/>
                  </a:cubicBezTo>
                  <a:cubicBezTo>
                    <a:pt x="311" y="153"/>
                    <a:pt x="319" y="156"/>
                    <a:pt x="324" y="151"/>
                  </a:cubicBezTo>
                  <a:cubicBezTo>
                    <a:pt x="327" y="148"/>
                    <a:pt x="321" y="142"/>
                    <a:pt x="317" y="141"/>
                  </a:cubicBezTo>
                  <a:cubicBezTo>
                    <a:pt x="301" y="136"/>
                    <a:pt x="245" y="133"/>
                    <a:pt x="228" y="132"/>
                  </a:cubicBezTo>
                  <a:cubicBezTo>
                    <a:pt x="192" y="125"/>
                    <a:pt x="204" y="115"/>
                    <a:pt x="224" y="93"/>
                  </a:cubicBezTo>
                  <a:cubicBezTo>
                    <a:pt x="246" y="134"/>
                    <a:pt x="252" y="204"/>
                    <a:pt x="228" y="247"/>
                  </a:cubicBezTo>
                  <a:cubicBezTo>
                    <a:pt x="217" y="267"/>
                    <a:pt x="165" y="265"/>
                    <a:pt x="157" y="266"/>
                  </a:cubicBezTo>
                  <a:cubicBezTo>
                    <a:pt x="107" y="257"/>
                    <a:pt x="107" y="245"/>
                    <a:pt x="96" y="199"/>
                  </a:cubicBezTo>
                  <a:cubicBezTo>
                    <a:pt x="128" y="121"/>
                    <a:pt x="176" y="163"/>
                    <a:pt x="276" y="170"/>
                  </a:cubicBezTo>
                  <a:cubicBezTo>
                    <a:pt x="329" y="182"/>
                    <a:pt x="390" y="188"/>
                    <a:pt x="436" y="218"/>
                  </a:cubicBezTo>
                  <a:cubicBezTo>
                    <a:pt x="443" y="241"/>
                    <a:pt x="430" y="247"/>
                    <a:pt x="410" y="250"/>
                  </a:cubicBezTo>
                  <a:cubicBezTo>
                    <a:pt x="329" y="242"/>
                    <a:pt x="293" y="248"/>
                    <a:pt x="253" y="173"/>
                  </a:cubicBezTo>
                  <a:cubicBezTo>
                    <a:pt x="245" y="110"/>
                    <a:pt x="227" y="115"/>
                    <a:pt x="295" y="119"/>
                  </a:cubicBezTo>
                  <a:cubicBezTo>
                    <a:pt x="315" y="123"/>
                    <a:pt x="382" y="128"/>
                    <a:pt x="356" y="148"/>
                  </a:cubicBezTo>
                  <a:cubicBezTo>
                    <a:pt x="347" y="139"/>
                    <a:pt x="345" y="130"/>
                    <a:pt x="340" y="119"/>
                  </a:cubicBezTo>
                  <a:cubicBezTo>
                    <a:pt x="355" y="101"/>
                    <a:pt x="335" y="125"/>
                    <a:pt x="327" y="128"/>
                  </a:cubicBezTo>
                  <a:cubicBezTo>
                    <a:pt x="322" y="114"/>
                    <a:pt x="311" y="116"/>
                    <a:pt x="327" y="106"/>
                  </a:cubicBezTo>
                  <a:cubicBezTo>
                    <a:pt x="342" y="155"/>
                    <a:pt x="158" y="113"/>
                    <a:pt x="148" y="112"/>
                  </a:cubicBezTo>
                  <a:cubicBezTo>
                    <a:pt x="82" y="101"/>
                    <a:pt x="113" y="102"/>
                    <a:pt x="74" y="90"/>
                  </a:cubicBezTo>
                  <a:cubicBezTo>
                    <a:pt x="56" y="104"/>
                    <a:pt x="53" y="109"/>
                    <a:pt x="48" y="132"/>
                  </a:cubicBezTo>
                  <a:cubicBezTo>
                    <a:pt x="52" y="163"/>
                    <a:pt x="48" y="161"/>
                    <a:pt x="74" y="167"/>
                  </a:cubicBezTo>
                  <a:cubicBezTo>
                    <a:pt x="92" y="166"/>
                    <a:pt x="110" y="161"/>
                    <a:pt x="128" y="164"/>
                  </a:cubicBezTo>
                  <a:cubicBezTo>
                    <a:pt x="138" y="166"/>
                    <a:pt x="97" y="185"/>
                    <a:pt x="106" y="183"/>
                  </a:cubicBezTo>
                  <a:cubicBezTo>
                    <a:pt x="128" y="178"/>
                    <a:pt x="149" y="168"/>
                    <a:pt x="170" y="160"/>
                  </a:cubicBezTo>
                  <a:cubicBezTo>
                    <a:pt x="187" y="154"/>
                    <a:pt x="221" y="141"/>
                    <a:pt x="221" y="141"/>
                  </a:cubicBezTo>
                  <a:cubicBezTo>
                    <a:pt x="226" y="137"/>
                    <a:pt x="231" y="125"/>
                    <a:pt x="237" y="128"/>
                  </a:cubicBezTo>
                  <a:cubicBezTo>
                    <a:pt x="244" y="132"/>
                    <a:pt x="239" y="143"/>
                    <a:pt x="240" y="151"/>
                  </a:cubicBezTo>
                  <a:cubicBezTo>
                    <a:pt x="244" y="174"/>
                    <a:pt x="251" y="193"/>
                    <a:pt x="256" y="215"/>
                  </a:cubicBezTo>
                  <a:cubicBezTo>
                    <a:pt x="241" y="220"/>
                    <a:pt x="240" y="208"/>
                    <a:pt x="234" y="196"/>
                  </a:cubicBezTo>
                  <a:cubicBezTo>
                    <a:pt x="225" y="145"/>
                    <a:pt x="219" y="98"/>
                    <a:pt x="272" y="90"/>
                  </a:cubicBezTo>
                  <a:cubicBezTo>
                    <a:pt x="296" y="101"/>
                    <a:pt x="311" y="123"/>
                    <a:pt x="327" y="144"/>
                  </a:cubicBezTo>
                  <a:cubicBezTo>
                    <a:pt x="328" y="147"/>
                    <a:pt x="330" y="157"/>
                    <a:pt x="330" y="154"/>
                  </a:cubicBezTo>
                  <a:cubicBezTo>
                    <a:pt x="329" y="142"/>
                    <a:pt x="334" y="125"/>
                    <a:pt x="324" y="119"/>
                  </a:cubicBezTo>
                  <a:cubicBezTo>
                    <a:pt x="305" y="109"/>
                    <a:pt x="281" y="117"/>
                    <a:pt x="260" y="116"/>
                  </a:cubicBezTo>
                  <a:cubicBezTo>
                    <a:pt x="233" y="119"/>
                    <a:pt x="206" y="120"/>
                    <a:pt x="180" y="125"/>
                  </a:cubicBezTo>
                  <a:cubicBezTo>
                    <a:pt x="170" y="127"/>
                    <a:pt x="151" y="138"/>
                    <a:pt x="151" y="138"/>
                  </a:cubicBezTo>
                  <a:cubicBezTo>
                    <a:pt x="142" y="137"/>
                    <a:pt x="133" y="139"/>
                    <a:pt x="125" y="135"/>
                  </a:cubicBezTo>
                  <a:cubicBezTo>
                    <a:pt x="114" y="130"/>
                    <a:pt x="96" y="112"/>
                    <a:pt x="96" y="112"/>
                  </a:cubicBezTo>
                  <a:cubicBezTo>
                    <a:pt x="91" y="88"/>
                    <a:pt x="89" y="83"/>
                    <a:pt x="116" y="87"/>
                  </a:cubicBezTo>
                  <a:cubicBezTo>
                    <a:pt x="130" y="146"/>
                    <a:pt x="131" y="210"/>
                    <a:pt x="157" y="266"/>
                  </a:cubicBezTo>
                  <a:cubicBezTo>
                    <a:pt x="154" y="241"/>
                    <a:pt x="147" y="220"/>
                    <a:pt x="141" y="196"/>
                  </a:cubicBezTo>
                  <a:cubicBezTo>
                    <a:pt x="147" y="138"/>
                    <a:pt x="152" y="160"/>
                    <a:pt x="228" y="167"/>
                  </a:cubicBezTo>
                  <a:cubicBezTo>
                    <a:pt x="274" y="177"/>
                    <a:pt x="303" y="183"/>
                    <a:pt x="349" y="186"/>
                  </a:cubicBezTo>
                  <a:cubicBezTo>
                    <a:pt x="355" y="187"/>
                    <a:pt x="364" y="184"/>
                    <a:pt x="368" y="189"/>
                  </a:cubicBezTo>
                  <a:cubicBezTo>
                    <a:pt x="372" y="194"/>
                    <a:pt x="371" y="205"/>
                    <a:pt x="365" y="208"/>
                  </a:cubicBezTo>
                  <a:cubicBezTo>
                    <a:pt x="361" y="210"/>
                    <a:pt x="345" y="173"/>
                    <a:pt x="343" y="170"/>
                  </a:cubicBezTo>
                  <a:cubicBezTo>
                    <a:pt x="348" y="131"/>
                    <a:pt x="349" y="116"/>
                    <a:pt x="349" y="221"/>
                  </a:cubicBezTo>
                  <a:cubicBezTo>
                    <a:pt x="349" y="237"/>
                    <a:pt x="348" y="189"/>
                    <a:pt x="346" y="173"/>
                  </a:cubicBezTo>
                  <a:cubicBezTo>
                    <a:pt x="345" y="166"/>
                    <a:pt x="342" y="158"/>
                    <a:pt x="340" y="151"/>
                  </a:cubicBezTo>
                  <a:cubicBezTo>
                    <a:pt x="346" y="140"/>
                    <a:pt x="355" y="131"/>
                    <a:pt x="359" y="119"/>
                  </a:cubicBezTo>
                  <a:cubicBezTo>
                    <a:pt x="351" y="84"/>
                    <a:pt x="320" y="54"/>
                    <a:pt x="288" y="39"/>
                  </a:cubicBezTo>
                  <a:cubicBezTo>
                    <a:pt x="257" y="51"/>
                    <a:pt x="248" y="83"/>
                    <a:pt x="215" y="96"/>
                  </a:cubicBezTo>
                  <a:cubicBezTo>
                    <a:pt x="188" y="91"/>
                    <a:pt x="195" y="75"/>
                    <a:pt x="192" y="48"/>
                  </a:cubicBezTo>
                  <a:cubicBezTo>
                    <a:pt x="171" y="49"/>
                    <a:pt x="149" y="48"/>
                    <a:pt x="128" y="52"/>
                  </a:cubicBezTo>
                  <a:cubicBezTo>
                    <a:pt x="112" y="55"/>
                    <a:pt x="129" y="124"/>
                    <a:pt x="135" y="141"/>
                  </a:cubicBezTo>
                  <a:cubicBezTo>
                    <a:pt x="144" y="114"/>
                    <a:pt x="177" y="103"/>
                    <a:pt x="199" y="90"/>
                  </a:cubicBezTo>
                  <a:cubicBezTo>
                    <a:pt x="208" y="85"/>
                    <a:pt x="216" y="79"/>
                    <a:pt x="224" y="74"/>
                  </a:cubicBezTo>
                  <a:cubicBezTo>
                    <a:pt x="227" y="72"/>
                    <a:pt x="234" y="68"/>
                    <a:pt x="234" y="68"/>
                  </a:cubicBezTo>
                  <a:cubicBezTo>
                    <a:pt x="237" y="69"/>
                    <a:pt x="245" y="68"/>
                    <a:pt x="244" y="71"/>
                  </a:cubicBezTo>
                  <a:cubicBezTo>
                    <a:pt x="242" y="76"/>
                    <a:pt x="236" y="76"/>
                    <a:pt x="231" y="77"/>
                  </a:cubicBezTo>
                  <a:cubicBezTo>
                    <a:pt x="199" y="82"/>
                    <a:pt x="167" y="81"/>
                    <a:pt x="135" y="84"/>
                  </a:cubicBezTo>
                  <a:cubicBezTo>
                    <a:pt x="118" y="87"/>
                    <a:pt x="112" y="86"/>
                    <a:pt x="103" y="100"/>
                  </a:cubicBezTo>
                  <a:cubicBezTo>
                    <a:pt x="109" y="131"/>
                    <a:pt x="101" y="120"/>
                    <a:pt x="157" y="119"/>
                  </a:cubicBezTo>
                  <a:cubicBezTo>
                    <a:pt x="200" y="118"/>
                    <a:pt x="242" y="114"/>
                    <a:pt x="285" y="112"/>
                  </a:cubicBezTo>
                  <a:cubicBezTo>
                    <a:pt x="313" y="95"/>
                    <a:pt x="263" y="106"/>
                    <a:pt x="260" y="106"/>
                  </a:cubicBezTo>
                  <a:cubicBezTo>
                    <a:pt x="261" y="91"/>
                    <a:pt x="260" y="76"/>
                    <a:pt x="263" y="61"/>
                  </a:cubicBezTo>
                  <a:cubicBezTo>
                    <a:pt x="264" y="57"/>
                    <a:pt x="272" y="56"/>
                    <a:pt x="272" y="52"/>
                  </a:cubicBezTo>
                  <a:cubicBezTo>
                    <a:pt x="272" y="48"/>
                    <a:pt x="253" y="46"/>
                    <a:pt x="224" y="42"/>
                  </a:cubicBezTo>
                  <a:cubicBezTo>
                    <a:pt x="209" y="40"/>
                    <a:pt x="195" y="40"/>
                    <a:pt x="180" y="39"/>
                  </a:cubicBezTo>
                  <a:cubicBezTo>
                    <a:pt x="208" y="6"/>
                    <a:pt x="181" y="35"/>
                    <a:pt x="288" y="29"/>
                  </a:cubicBezTo>
                  <a:cubicBezTo>
                    <a:pt x="292" y="29"/>
                    <a:pt x="305" y="26"/>
                    <a:pt x="301" y="26"/>
                  </a:cubicBezTo>
                  <a:cubicBezTo>
                    <a:pt x="293" y="26"/>
                    <a:pt x="284" y="28"/>
                    <a:pt x="276" y="29"/>
                  </a:cubicBezTo>
                  <a:cubicBezTo>
                    <a:pt x="245" y="46"/>
                    <a:pt x="232" y="38"/>
                    <a:pt x="189" y="36"/>
                  </a:cubicBezTo>
                  <a:cubicBezTo>
                    <a:pt x="126" y="39"/>
                    <a:pt x="131" y="22"/>
                    <a:pt x="122" y="61"/>
                  </a:cubicBezTo>
                  <a:cubicBezTo>
                    <a:pt x="123" y="72"/>
                    <a:pt x="120" y="84"/>
                    <a:pt x="125" y="93"/>
                  </a:cubicBezTo>
                  <a:cubicBezTo>
                    <a:pt x="127" y="97"/>
                    <a:pt x="132" y="87"/>
                    <a:pt x="135" y="84"/>
                  </a:cubicBezTo>
                  <a:cubicBezTo>
                    <a:pt x="170" y="43"/>
                    <a:pt x="114" y="101"/>
                    <a:pt x="157" y="58"/>
                  </a:cubicBezTo>
                  <a:cubicBezTo>
                    <a:pt x="158" y="54"/>
                    <a:pt x="164" y="48"/>
                    <a:pt x="160" y="45"/>
                  </a:cubicBezTo>
                  <a:cubicBezTo>
                    <a:pt x="156" y="42"/>
                    <a:pt x="125" y="55"/>
                    <a:pt x="125" y="55"/>
                  </a:cubicBezTo>
                  <a:cubicBezTo>
                    <a:pt x="98" y="66"/>
                    <a:pt x="70" y="74"/>
                    <a:pt x="42" y="84"/>
                  </a:cubicBezTo>
                  <a:cubicBezTo>
                    <a:pt x="70" y="97"/>
                    <a:pt x="98" y="83"/>
                    <a:pt x="125" y="74"/>
                  </a:cubicBezTo>
                  <a:cubicBezTo>
                    <a:pt x="126" y="71"/>
                    <a:pt x="131" y="64"/>
                    <a:pt x="128" y="64"/>
                  </a:cubicBezTo>
                  <a:cubicBezTo>
                    <a:pt x="112" y="64"/>
                    <a:pt x="107" y="76"/>
                    <a:pt x="103" y="87"/>
                  </a:cubicBezTo>
                  <a:cubicBezTo>
                    <a:pt x="102" y="91"/>
                    <a:pt x="96" y="98"/>
                    <a:pt x="100" y="100"/>
                  </a:cubicBezTo>
                  <a:cubicBezTo>
                    <a:pt x="104" y="103"/>
                    <a:pt x="108" y="95"/>
                    <a:pt x="112" y="93"/>
                  </a:cubicBezTo>
                  <a:cubicBezTo>
                    <a:pt x="118" y="69"/>
                    <a:pt x="110" y="47"/>
                    <a:pt x="116" y="23"/>
                  </a:cubicBezTo>
                  <a:cubicBezTo>
                    <a:pt x="221" y="25"/>
                    <a:pt x="322" y="34"/>
                    <a:pt x="426" y="42"/>
                  </a:cubicBezTo>
                  <a:cubicBezTo>
                    <a:pt x="458" y="59"/>
                    <a:pt x="456" y="76"/>
                    <a:pt x="429" y="103"/>
                  </a:cubicBezTo>
                  <a:cubicBezTo>
                    <a:pt x="400" y="99"/>
                    <a:pt x="370" y="101"/>
                    <a:pt x="343" y="90"/>
                  </a:cubicBezTo>
                  <a:cubicBezTo>
                    <a:pt x="322" y="81"/>
                    <a:pt x="311" y="57"/>
                    <a:pt x="292" y="45"/>
                  </a:cubicBezTo>
                  <a:cubicBezTo>
                    <a:pt x="279" y="36"/>
                    <a:pt x="262" y="34"/>
                    <a:pt x="247" y="29"/>
                  </a:cubicBezTo>
                  <a:cubicBezTo>
                    <a:pt x="233" y="15"/>
                    <a:pt x="210" y="0"/>
                    <a:pt x="250" y="16"/>
                  </a:cubicBezTo>
                  <a:cubicBezTo>
                    <a:pt x="269" y="65"/>
                    <a:pt x="277" y="143"/>
                    <a:pt x="215" y="157"/>
                  </a:cubicBezTo>
                  <a:cubicBezTo>
                    <a:pt x="195" y="147"/>
                    <a:pt x="160" y="119"/>
                    <a:pt x="160" y="119"/>
                  </a:cubicBezTo>
                  <a:cubicBezTo>
                    <a:pt x="149" y="101"/>
                    <a:pt x="152" y="111"/>
                    <a:pt x="173" y="116"/>
                  </a:cubicBezTo>
                  <a:cubicBezTo>
                    <a:pt x="184" y="119"/>
                    <a:pt x="194" y="120"/>
                    <a:pt x="205" y="122"/>
                  </a:cubicBezTo>
                  <a:cubicBezTo>
                    <a:pt x="200" y="124"/>
                    <a:pt x="194" y="125"/>
                    <a:pt x="189" y="128"/>
                  </a:cubicBezTo>
                  <a:cubicBezTo>
                    <a:pt x="182" y="132"/>
                    <a:pt x="170" y="144"/>
                    <a:pt x="170" y="144"/>
                  </a:cubicBezTo>
                </a:path>
              </a:pathLst>
            </a:custGeom>
            <a:noFill/>
            <a:ln w="635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solidFill>
                  <a:prstClr val="white"/>
                </a:solidFill>
              </a:endParaRPr>
            </a:p>
          </p:txBody>
        </p:sp>
        <p:sp>
          <p:nvSpPr>
            <p:cNvPr id="166927" name="Freeform 46"/>
            <p:cNvSpPr>
              <a:spLocks/>
            </p:cNvSpPr>
            <p:nvPr/>
          </p:nvSpPr>
          <p:spPr bwMode="auto">
            <a:xfrm>
              <a:off x="5062" y="1574"/>
              <a:ext cx="356" cy="292"/>
            </a:xfrm>
            <a:custGeom>
              <a:avLst/>
              <a:gdLst>
                <a:gd name="T0" fmla="*/ 3 w 458"/>
                <a:gd name="T1" fmla="*/ 402 h 282"/>
                <a:gd name="T2" fmla="*/ 2 w 458"/>
                <a:gd name="T3" fmla="*/ 388 h 282"/>
                <a:gd name="T4" fmla="*/ 3 w 458"/>
                <a:gd name="T5" fmla="*/ 427 h 282"/>
                <a:gd name="T6" fmla="*/ 2 w 458"/>
                <a:gd name="T7" fmla="*/ 418 h 282"/>
                <a:gd name="T8" fmla="*/ 2 w 458"/>
                <a:gd name="T9" fmla="*/ 402 h 282"/>
                <a:gd name="T10" fmla="*/ 2 w 458"/>
                <a:gd name="T11" fmla="*/ 418 h 282"/>
                <a:gd name="T12" fmla="*/ 4 w 458"/>
                <a:gd name="T13" fmla="*/ 496 h 282"/>
                <a:gd name="T14" fmla="*/ 2 w 458"/>
                <a:gd name="T15" fmla="*/ 388 h 282"/>
                <a:gd name="T16" fmla="*/ 2 w 458"/>
                <a:gd name="T17" fmla="*/ 398 h 282"/>
                <a:gd name="T18" fmla="*/ 2 w 458"/>
                <a:gd name="T19" fmla="*/ 443 h 282"/>
                <a:gd name="T20" fmla="*/ 2 w 458"/>
                <a:gd name="T21" fmla="*/ 188 h 282"/>
                <a:gd name="T22" fmla="*/ 2 w 458"/>
                <a:gd name="T23" fmla="*/ 306 h 282"/>
                <a:gd name="T24" fmla="*/ 2 w 458"/>
                <a:gd name="T25" fmla="*/ 258 h 282"/>
                <a:gd name="T26" fmla="*/ 2 w 458"/>
                <a:gd name="T27" fmla="*/ 209 h 282"/>
                <a:gd name="T28" fmla="*/ 4 w 458"/>
                <a:gd name="T29" fmla="*/ 163 h 282"/>
                <a:gd name="T30" fmla="*/ 3 w 458"/>
                <a:gd name="T31" fmla="*/ 288 h 282"/>
                <a:gd name="T32" fmla="*/ 2 w 458"/>
                <a:gd name="T33" fmla="*/ 247 h 282"/>
                <a:gd name="T34" fmla="*/ 2 w 458"/>
                <a:gd name="T35" fmla="*/ 496 h 282"/>
                <a:gd name="T36" fmla="*/ 4 w 458"/>
                <a:gd name="T37" fmla="*/ 410 h 282"/>
                <a:gd name="T38" fmla="*/ 3 w 458"/>
                <a:gd name="T39" fmla="*/ 223 h 282"/>
                <a:gd name="T40" fmla="*/ 3 w 458"/>
                <a:gd name="T41" fmla="*/ 240 h 282"/>
                <a:gd name="T42" fmla="*/ 2 w 458"/>
                <a:gd name="T43" fmla="*/ 169 h 282"/>
                <a:gd name="T44" fmla="*/ 2 w 458"/>
                <a:gd name="T45" fmla="*/ 306 h 282"/>
                <a:gd name="T46" fmla="*/ 2 w 458"/>
                <a:gd name="T47" fmla="*/ 264 h 282"/>
                <a:gd name="T48" fmla="*/ 2 w 458"/>
                <a:gd name="T49" fmla="*/ 402 h 282"/>
                <a:gd name="T50" fmla="*/ 3 w 458"/>
                <a:gd name="T51" fmla="*/ 268 h 282"/>
                <a:gd name="T52" fmla="*/ 2 w 458"/>
                <a:gd name="T53" fmla="*/ 216 h 282"/>
                <a:gd name="T54" fmla="*/ 2 w 458"/>
                <a:gd name="T55" fmla="*/ 253 h 282"/>
                <a:gd name="T56" fmla="*/ 2 w 458"/>
                <a:gd name="T57" fmla="*/ 496 h 282"/>
                <a:gd name="T58" fmla="*/ 4 w 458"/>
                <a:gd name="T59" fmla="*/ 349 h 282"/>
                <a:gd name="T60" fmla="*/ 4 w 458"/>
                <a:gd name="T61" fmla="*/ 317 h 282"/>
                <a:gd name="T62" fmla="*/ 3 w 458"/>
                <a:gd name="T63" fmla="*/ 283 h 282"/>
                <a:gd name="T64" fmla="*/ 2 w 458"/>
                <a:gd name="T65" fmla="*/ 181 h 282"/>
                <a:gd name="T66" fmla="*/ 2 w 458"/>
                <a:gd name="T67" fmla="*/ 264 h 282"/>
                <a:gd name="T68" fmla="*/ 2 w 458"/>
                <a:gd name="T69" fmla="*/ 127 h 282"/>
                <a:gd name="T70" fmla="*/ 2 w 458"/>
                <a:gd name="T71" fmla="*/ 157 h 282"/>
                <a:gd name="T72" fmla="*/ 3 w 458"/>
                <a:gd name="T73" fmla="*/ 209 h 282"/>
                <a:gd name="T74" fmla="*/ 3 w 458"/>
                <a:gd name="T75" fmla="*/ 96 h 282"/>
                <a:gd name="T76" fmla="*/ 3 w 458"/>
                <a:gd name="T77" fmla="*/ 51 h 282"/>
                <a:gd name="T78" fmla="*/ 2 w 458"/>
                <a:gd name="T79" fmla="*/ 65 h 282"/>
                <a:gd name="T80" fmla="*/ 2 w 458"/>
                <a:gd name="T81" fmla="*/ 157 h 282"/>
                <a:gd name="T82" fmla="*/ 2 w 458"/>
                <a:gd name="T83" fmla="*/ 101 h 282"/>
                <a:gd name="T84" fmla="*/ 2 w 458"/>
                <a:gd name="T85" fmla="*/ 119 h 282"/>
                <a:gd name="T86" fmla="*/ 2 w 458"/>
                <a:gd name="T87" fmla="*/ 175 h 282"/>
                <a:gd name="T88" fmla="*/ 4 w 458"/>
                <a:gd name="T89" fmla="*/ 194 h 282"/>
                <a:gd name="T90" fmla="*/ 2 w 458"/>
                <a:gd name="T91" fmla="*/ 51 h 282"/>
                <a:gd name="T92" fmla="*/ 2 w 458"/>
                <a:gd name="T93" fmla="*/ 223 h 282"/>
                <a:gd name="T94" fmla="*/ 2 w 458"/>
                <a:gd name="T95" fmla="*/ 240 h 28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58"/>
                <a:gd name="T145" fmla="*/ 0 h 282"/>
                <a:gd name="T146" fmla="*/ 458 w 458"/>
                <a:gd name="T147" fmla="*/ 282 h 28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58" h="282">
                  <a:moveTo>
                    <a:pt x="138" y="167"/>
                  </a:moveTo>
                  <a:cubicBezTo>
                    <a:pt x="345" y="195"/>
                    <a:pt x="262" y="182"/>
                    <a:pt x="388" y="202"/>
                  </a:cubicBezTo>
                  <a:cubicBezTo>
                    <a:pt x="379" y="225"/>
                    <a:pt x="387" y="213"/>
                    <a:pt x="340" y="215"/>
                  </a:cubicBezTo>
                  <a:cubicBezTo>
                    <a:pt x="273" y="217"/>
                    <a:pt x="205" y="219"/>
                    <a:pt x="138" y="221"/>
                  </a:cubicBezTo>
                  <a:cubicBezTo>
                    <a:pt x="137" y="218"/>
                    <a:pt x="134" y="215"/>
                    <a:pt x="135" y="212"/>
                  </a:cubicBezTo>
                  <a:cubicBezTo>
                    <a:pt x="136" y="209"/>
                    <a:pt x="147" y="210"/>
                    <a:pt x="144" y="208"/>
                  </a:cubicBezTo>
                  <a:cubicBezTo>
                    <a:pt x="139" y="204"/>
                    <a:pt x="131" y="206"/>
                    <a:pt x="125" y="205"/>
                  </a:cubicBezTo>
                  <a:cubicBezTo>
                    <a:pt x="187" y="182"/>
                    <a:pt x="162" y="192"/>
                    <a:pt x="276" y="199"/>
                  </a:cubicBezTo>
                  <a:cubicBezTo>
                    <a:pt x="295" y="205"/>
                    <a:pt x="346" y="215"/>
                    <a:pt x="304" y="228"/>
                  </a:cubicBezTo>
                  <a:cubicBezTo>
                    <a:pt x="271" y="221"/>
                    <a:pt x="277" y="207"/>
                    <a:pt x="301" y="189"/>
                  </a:cubicBezTo>
                  <a:cubicBezTo>
                    <a:pt x="306" y="194"/>
                    <a:pt x="318" y="198"/>
                    <a:pt x="317" y="205"/>
                  </a:cubicBezTo>
                  <a:cubicBezTo>
                    <a:pt x="316" y="216"/>
                    <a:pt x="270" y="223"/>
                    <a:pt x="263" y="224"/>
                  </a:cubicBezTo>
                  <a:cubicBezTo>
                    <a:pt x="206" y="216"/>
                    <a:pt x="151" y="203"/>
                    <a:pt x="96" y="186"/>
                  </a:cubicBezTo>
                  <a:cubicBezTo>
                    <a:pt x="81" y="176"/>
                    <a:pt x="89" y="168"/>
                    <a:pt x="103" y="164"/>
                  </a:cubicBezTo>
                  <a:cubicBezTo>
                    <a:pt x="112" y="187"/>
                    <a:pt x="102" y="195"/>
                    <a:pt x="90" y="215"/>
                  </a:cubicBezTo>
                  <a:cubicBezTo>
                    <a:pt x="86" y="239"/>
                    <a:pt x="89" y="246"/>
                    <a:pt x="106" y="263"/>
                  </a:cubicBezTo>
                  <a:cubicBezTo>
                    <a:pt x="141" y="259"/>
                    <a:pt x="153" y="252"/>
                    <a:pt x="180" y="231"/>
                  </a:cubicBezTo>
                  <a:cubicBezTo>
                    <a:pt x="185" y="223"/>
                    <a:pt x="205" y="180"/>
                    <a:pt x="189" y="224"/>
                  </a:cubicBezTo>
                  <a:cubicBezTo>
                    <a:pt x="192" y="255"/>
                    <a:pt x="201" y="273"/>
                    <a:pt x="231" y="282"/>
                  </a:cubicBezTo>
                  <a:cubicBezTo>
                    <a:pt x="289" y="261"/>
                    <a:pt x="337" y="251"/>
                    <a:pt x="400" y="247"/>
                  </a:cubicBezTo>
                  <a:cubicBezTo>
                    <a:pt x="390" y="267"/>
                    <a:pt x="389" y="276"/>
                    <a:pt x="368" y="266"/>
                  </a:cubicBezTo>
                  <a:cubicBezTo>
                    <a:pt x="349" y="241"/>
                    <a:pt x="348" y="210"/>
                    <a:pt x="314" y="202"/>
                  </a:cubicBezTo>
                  <a:cubicBezTo>
                    <a:pt x="291" y="209"/>
                    <a:pt x="282" y="226"/>
                    <a:pt x="260" y="234"/>
                  </a:cubicBezTo>
                  <a:cubicBezTo>
                    <a:pt x="221" y="231"/>
                    <a:pt x="220" y="227"/>
                    <a:pt x="192" y="208"/>
                  </a:cubicBezTo>
                  <a:cubicBezTo>
                    <a:pt x="234" y="198"/>
                    <a:pt x="277" y="203"/>
                    <a:pt x="320" y="205"/>
                  </a:cubicBezTo>
                  <a:cubicBezTo>
                    <a:pt x="316" y="233"/>
                    <a:pt x="307" y="231"/>
                    <a:pt x="282" y="237"/>
                  </a:cubicBezTo>
                  <a:cubicBezTo>
                    <a:pt x="257" y="231"/>
                    <a:pt x="257" y="227"/>
                    <a:pt x="240" y="212"/>
                  </a:cubicBezTo>
                  <a:cubicBezTo>
                    <a:pt x="232" y="177"/>
                    <a:pt x="271" y="216"/>
                    <a:pt x="282" y="224"/>
                  </a:cubicBezTo>
                  <a:cubicBezTo>
                    <a:pt x="284" y="227"/>
                    <a:pt x="301" y="250"/>
                    <a:pt x="279" y="250"/>
                  </a:cubicBezTo>
                  <a:cubicBezTo>
                    <a:pt x="230" y="251"/>
                    <a:pt x="181" y="241"/>
                    <a:pt x="132" y="237"/>
                  </a:cubicBezTo>
                  <a:cubicBezTo>
                    <a:pt x="91" y="224"/>
                    <a:pt x="41" y="217"/>
                    <a:pt x="16" y="180"/>
                  </a:cubicBezTo>
                  <a:cubicBezTo>
                    <a:pt x="0" y="112"/>
                    <a:pt x="41" y="94"/>
                    <a:pt x="96" y="87"/>
                  </a:cubicBezTo>
                  <a:cubicBezTo>
                    <a:pt x="105" y="91"/>
                    <a:pt x="115" y="94"/>
                    <a:pt x="122" y="100"/>
                  </a:cubicBezTo>
                  <a:cubicBezTo>
                    <a:pt x="128" y="105"/>
                    <a:pt x="128" y="115"/>
                    <a:pt x="135" y="119"/>
                  </a:cubicBezTo>
                  <a:cubicBezTo>
                    <a:pt x="170" y="140"/>
                    <a:pt x="213" y="139"/>
                    <a:pt x="247" y="160"/>
                  </a:cubicBezTo>
                  <a:cubicBezTo>
                    <a:pt x="244" y="163"/>
                    <a:pt x="234" y="177"/>
                    <a:pt x="228" y="164"/>
                  </a:cubicBezTo>
                  <a:cubicBezTo>
                    <a:pt x="222" y="152"/>
                    <a:pt x="257" y="145"/>
                    <a:pt x="260" y="144"/>
                  </a:cubicBezTo>
                  <a:cubicBezTo>
                    <a:pt x="253" y="178"/>
                    <a:pt x="247" y="174"/>
                    <a:pt x="212" y="167"/>
                  </a:cubicBezTo>
                  <a:cubicBezTo>
                    <a:pt x="200" y="155"/>
                    <a:pt x="196" y="153"/>
                    <a:pt x="205" y="138"/>
                  </a:cubicBezTo>
                  <a:cubicBezTo>
                    <a:pt x="249" y="145"/>
                    <a:pt x="291" y="147"/>
                    <a:pt x="324" y="180"/>
                  </a:cubicBezTo>
                  <a:cubicBezTo>
                    <a:pt x="337" y="233"/>
                    <a:pt x="321" y="222"/>
                    <a:pt x="285" y="208"/>
                  </a:cubicBezTo>
                  <a:cubicBezTo>
                    <a:pt x="264" y="187"/>
                    <a:pt x="210" y="137"/>
                    <a:pt x="196" y="112"/>
                  </a:cubicBezTo>
                  <a:cubicBezTo>
                    <a:pt x="185" y="92"/>
                    <a:pt x="176" y="48"/>
                    <a:pt x="176" y="48"/>
                  </a:cubicBezTo>
                  <a:cubicBezTo>
                    <a:pt x="211" y="27"/>
                    <a:pt x="329" y="57"/>
                    <a:pt x="372" y="64"/>
                  </a:cubicBezTo>
                  <a:cubicBezTo>
                    <a:pt x="384" y="74"/>
                    <a:pt x="381" y="76"/>
                    <a:pt x="372" y="87"/>
                  </a:cubicBezTo>
                  <a:cubicBezTo>
                    <a:pt x="298" y="82"/>
                    <a:pt x="224" y="73"/>
                    <a:pt x="151" y="61"/>
                  </a:cubicBezTo>
                  <a:cubicBezTo>
                    <a:pt x="121" y="74"/>
                    <a:pt x="99" y="115"/>
                    <a:pt x="144" y="132"/>
                  </a:cubicBezTo>
                  <a:cubicBezTo>
                    <a:pt x="194" y="150"/>
                    <a:pt x="252" y="151"/>
                    <a:pt x="304" y="154"/>
                  </a:cubicBezTo>
                  <a:cubicBezTo>
                    <a:pt x="311" y="153"/>
                    <a:pt x="319" y="156"/>
                    <a:pt x="324" y="151"/>
                  </a:cubicBezTo>
                  <a:cubicBezTo>
                    <a:pt x="327" y="148"/>
                    <a:pt x="321" y="142"/>
                    <a:pt x="317" y="141"/>
                  </a:cubicBezTo>
                  <a:cubicBezTo>
                    <a:pt x="301" y="136"/>
                    <a:pt x="245" y="133"/>
                    <a:pt x="228" y="132"/>
                  </a:cubicBezTo>
                  <a:cubicBezTo>
                    <a:pt x="192" y="125"/>
                    <a:pt x="204" y="115"/>
                    <a:pt x="224" y="93"/>
                  </a:cubicBezTo>
                  <a:cubicBezTo>
                    <a:pt x="246" y="134"/>
                    <a:pt x="252" y="204"/>
                    <a:pt x="228" y="247"/>
                  </a:cubicBezTo>
                  <a:cubicBezTo>
                    <a:pt x="217" y="267"/>
                    <a:pt x="165" y="265"/>
                    <a:pt x="157" y="266"/>
                  </a:cubicBezTo>
                  <a:cubicBezTo>
                    <a:pt x="107" y="257"/>
                    <a:pt x="107" y="245"/>
                    <a:pt x="96" y="199"/>
                  </a:cubicBezTo>
                  <a:cubicBezTo>
                    <a:pt x="128" y="121"/>
                    <a:pt x="176" y="163"/>
                    <a:pt x="276" y="170"/>
                  </a:cubicBezTo>
                  <a:cubicBezTo>
                    <a:pt x="329" y="182"/>
                    <a:pt x="390" y="188"/>
                    <a:pt x="436" y="218"/>
                  </a:cubicBezTo>
                  <a:cubicBezTo>
                    <a:pt x="443" y="241"/>
                    <a:pt x="430" y="247"/>
                    <a:pt x="410" y="250"/>
                  </a:cubicBezTo>
                  <a:cubicBezTo>
                    <a:pt x="329" y="242"/>
                    <a:pt x="293" y="248"/>
                    <a:pt x="253" y="173"/>
                  </a:cubicBezTo>
                  <a:cubicBezTo>
                    <a:pt x="245" y="110"/>
                    <a:pt x="227" y="115"/>
                    <a:pt x="295" y="119"/>
                  </a:cubicBezTo>
                  <a:cubicBezTo>
                    <a:pt x="315" y="123"/>
                    <a:pt x="382" y="128"/>
                    <a:pt x="356" y="148"/>
                  </a:cubicBezTo>
                  <a:cubicBezTo>
                    <a:pt x="347" y="139"/>
                    <a:pt x="345" y="130"/>
                    <a:pt x="340" y="119"/>
                  </a:cubicBezTo>
                  <a:cubicBezTo>
                    <a:pt x="355" y="101"/>
                    <a:pt x="335" y="125"/>
                    <a:pt x="327" y="128"/>
                  </a:cubicBezTo>
                  <a:cubicBezTo>
                    <a:pt x="322" y="114"/>
                    <a:pt x="311" y="116"/>
                    <a:pt x="327" y="106"/>
                  </a:cubicBezTo>
                  <a:cubicBezTo>
                    <a:pt x="342" y="155"/>
                    <a:pt x="158" y="113"/>
                    <a:pt x="148" y="112"/>
                  </a:cubicBezTo>
                  <a:cubicBezTo>
                    <a:pt x="82" y="101"/>
                    <a:pt x="113" y="102"/>
                    <a:pt x="74" y="90"/>
                  </a:cubicBezTo>
                  <a:cubicBezTo>
                    <a:pt x="56" y="104"/>
                    <a:pt x="53" y="109"/>
                    <a:pt x="48" y="132"/>
                  </a:cubicBezTo>
                  <a:cubicBezTo>
                    <a:pt x="52" y="163"/>
                    <a:pt x="48" y="161"/>
                    <a:pt x="74" y="167"/>
                  </a:cubicBezTo>
                  <a:cubicBezTo>
                    <a:pt x="92" y="166"/>
                    <a:pt x="110" y="161"/>
                    <a:pt x="128" y="164"/>
                  </a:cubicBezTo>
                  <a:cubicBezTo>
                    <a:pt x="138" y="166"/>
                    <a:pt x="97" y="185"/>
                    <a:pt x="106" y="183"/>
                  </a:cubicBezTo>
                  <a:cubicBezTo>
                    <a:pt x="128" y="178"/>
                    <a:pt x="149" y="168"/>
                    <a:pt x="170" y="160"/>
                  </a:cubicBezTo>
                  <a:cubicBezTo>
                    <a:pt x="187" y="154"/>
                    <a:pt x="221" y="141"/>
                    <a:pt x="221" y="141"/>
                  </a:cubicBezTo>
                  <a:cubicBezTo>
                    <a:pt x="226" y="137"/>
                    <a:pt x="231" y="125"/>
                    <a:pt x="237" y="128"/>
                  </a:cubicBezTo>
                  <a:cubicBezTo>
                    <a:pt x="244" y="132"/>
                    <a:pt x="239" y="143"/>
                    <a:pt x="240" y="151"/>
                  </a:cubicBezTo>
                  <a:cubicBezTo>
                    <a:pt x="244" y="174"/>
                    <a:pt x="251" y="193"/>
                    <a:pt x="256" y="215"/>
                  </a:cubicBezTo>
                  <a:cubicBezTo>
                    <a:pt x="241" y="220"/>
                    <a:pt x="240" y="208"/>
                    <a:pt x="234" y="196"/>
                  </a:cubicBezTo>
                  <a:cubicBezTo>
                    <a:pt x="225" y="145"/>
                    <a:pt x="219" y="98"/>
                    <a:pt x="272" y="90"/>
                  </a:cubicBezTo>
                  <a:cubicBezTo>
                    <a:pt x="296" y="101"/>
                    <a:pt x="311" y="123"/>
                    <a:pt x="327" y="144"/>
                  </a:cubicBezTo>
                  <a:cubicBezTo>
                    <a:pt x="328" y="147"/>
                    <a:pt x="330" y="157"/>
                    <a:pt x="330" y="154"/>
                  </a:cubicBezTo>
                  <a:cubicBezTo>
                    <a:pt x="329" y="142"/>
                    <a:pt x="334" y="125"/>
                    <a:pt x="324" y="119"/>
                  </a:cubicBezTo>
                  <a:cubicBezTo>
                    <a:pt x="305" y="109"/>
                    <a:pt x="281" y="117"/>
                    <a:pt x="260" y="116"/>
                  </a:cubicBezTo>
                  <a:cubicBezTo>
                    <a:pt x="233" y="119"/>
                    <a:pt x="206" y="120"/>
                    <a:pt x="180" y="125"/>
                  </a:cubicBezTo>
                  <a:cubicBezTo>
                    <a:pt x="170" y="127"/>
                    <a:pt x="151" y="138"/>
                    <a:pt x="151" y="138"/>
                  </a:cubicBezTo>
                  <a:cubicBezTo>
                    <a:pt x="142" y="137"/>
                    <a:pt x="133" y="139"/>
                    <a:pt x="125" y="135"/>
                  </a:cubicBezTo>
                  <a:cubicBezTo>
                    <a:pt x="114" y="130"/>
                    <a:pt x="96" y="112"/>
                    <a:pt x="96" y="112"/>
                  </a:cubicBezTo>
                  <a:cubicBezTo>
                    <a:pt x="91" y="88"/>
                    <a:pt x="89" y="83"/>
                    <a:pt x="116" y="87"/>
                  </a:cubicBezTo>
                  <a:cubicBezTo>
                    <a:pt x="130" y="146"/>
                    <a:pt x="131" y="210"/>
                    <a:pt x="157" y="266"/>
                  </a:cubicBezTo>
                  <a:cubicBezTo>
                    <a:pt x="154" y="241"/>
                    <a:pt x="147" y="220"/>
                    <a:pt x="141" y="196"/>
                  </a:cubicBezTo>
                  <a:cubicBezTo>
                    <a:pt x="147" y="138"/>
                    <a:pt x="152" y="160"/>
                    <a:pt x="228" y="167"/>
                  </a:cubicBezTo>
                  <a:cubicBezTo>
                    <a:pt x="274" y="177"/>
                    <a:pt x="303" y="183"/>
                    <a:pt x="349" y="186"/>
                  </a:cubicBezTo>
                  <a:cubicBezTo>
                    <a:pt x="355" y="187"/>
                    <a:pt x="364" y="184"/>
                    <a:pt x="368" y="189"/>
                  </a:cubicBezTo>
                  <a:cubicBezTo>
                    <a:pt x="372" y="194"/>
                    <a:pt x="371" y="205"/>
                    <a:pt x="365" y="208"/>
                  </a:cubicBezTo>
                  <a:cubicBezTo>
                    <a:pt x="361" y="210"/>
                    <a:pt x="345" y="173"/>
                    <a:pt x="343" y="170"/>
                  </a:cubicBezTo>
                  <a:cubicBezTo>
                    <a:pt x="348" y="131"/>
                    <a:pt x="349" y="116"/>
                    <a:pt x="349" y="221"/>
                  </a:cubicBezTo>
                  <a:cubicBezTo>
                    <a:pt x="349" y="237"/>
                    <a:pt x="348" y="189"/>
                    <a:pt x="346" y="173"/>
                  </a:cubicBezTo>
                  <a:cubicBezTo>
                    <a:pt x="345" y="166"/>
                    <a:pt x="342" y="158"/>
                    <a:pt x="340" y="151"/>
                  </a:cubicBezTo>
                  <a:cubicBezTo>
                    <a:pt x="346" y="140"/>
                    <a:pt x="355" y="131"/>
                    <a:pt x="359" y="119"/>
                  </a:cubicBezTo>
                  <a:cubicBezTo>
                    <a:pt x="351" y="84"/>
                    <a:pt x="320" y="54"/>
                    <a:pt x="288" y="39"/>
                  </a:cubicBezTo>
                  <a:cubicBezTo>
                    <a:pt x="257" y="51"/>
                    <a:pt x="248" y="83"/>
                    <a:pt x="215" y="96"/>
                  </a:cubicBezTo>
                  <a:cubicBezTo>
                    <a:pt x="188" y="91"/>
                    <a:pt x="195" y="75"/>
                    <a:pt x="192" y="48"/>
                  </a:cubicBezTo>
                  <a:cubicBezTo>
                    <a:pt x="171" y="49"/>
                    <a:pt x="149" y="48"/>
                    <a:pt x="128" y="52"/>
                  </a:cubicBezTo>
                  <a:cubicBezTo>
                    <a:pt x="112" y="55"/>
                    <a:pt x="129" y="124"/>
                    <a:pt x="135" y="141"/>
                  </a:cubicBezTo>
                  <a:cubicBezTo>
                    <a:pt x="144" y="114"/>
                    <a:pt x="177" y="103"/>
                    <a:pt x="199" y="90"/>
                  </a:cubicBezTo>
                  <a:cubicBezTo>
                    <a:pt x="208" y="85"/>
                    <a:pt x="216" y="79"/>
                    <a:pt x="224" y="74"/>
                  </a:cubicBezTo>
                  <a:cubicBezTo>
                    <a:pt x="227" y="72"/>
                    <a:pt x="234" y="68"/>
                    <a:pt x="234" y="68"/>
                  </a:cubicBezTo>
                  <a:cubicBezTo>
                    <a:pt x="237" y="69"/>
                    <a:pt x="245" y="68"/>
                    <a:pt x="244" y="71"/>
                  </a:cubicBezTo>
                  <a:cubicBezTo>
                    <a:pt x="242" y="76"/>
                    <a:pt x="236" y="76"/>
                    <a:pt x="231" y="77"/>
                  </a:cubicBezTo>
                  <a:cubicBezTo>
                    <a:pt x="199" y="82"/>
                    <a:pt x="167" y="81"/>
                    <a:pt x="135" y="84"/>
                  </a:cubicBezTo>
                  <a:cubicBezTo>
                    <a:pt x="118" y="87"/>
                    <a:pt x="112" y="86"/>
                    <a:pt x="103" y="100"/>
                  </a:cubicBezTo>
                  <a:cubicBezTo>
                    <a:pt x="109" y="131"/>
                    <a:pt x="101" y="120"/>
                    <a:pt x="157" y="119"/>
                  </a:cubicBezTo>
                  <a:cubicBezTo>
                    <a:pt x="200" y="118"/>
                    <a:pt x="242" y="114"/>
                    <a:pt x="285" y="112"/>
                  </a:cubicBezTo>
                  <a:cubicBezTo>
                    <a:pt x="313" y="95"/>
                    <a:pt x="263" y="106"/>
                    <a:pt x="260" y="106"/>
                  </a:cubicBezTo>
                  <a:cubicBezTo>
                    <a:pt x="261" y="91"/>
                    <a:pt x="260" y="76"/>
                    <a:pt x="263" y="61"/>
                  </a:cubicBezTo>
                  <a:cubicBezTo>
                    <a:pt x="264" y="57"/>
                    <a:pt x="272" y="56"/>
                    <a:pt x="272" y="52"/>
                  </a:cubicBezTo>
                  <a:cubicBezTo>
                    <a:pt x="272" y="48"/>
                    <a:pt x="253" y="46"/>
                    <a:pt x="224" y="42"/>
                  </a:cubicBezTo>
                  <a:cubicBezTo>
                    <a:pt x="209" y="40"/>
                    <a:pt x="195" y="40"/>
                    <a:pt x="180" y="39"/>
                  </a:cubicBezTo>
                  <a:cubicBezTo>
                    <a:pt x="208" y="6"/>
                    <a:pt x="181" y="35"/>
                    <a:pt x="288" y="29"/>
                  </a:cubicBezTo>
                  <a:cubicBezTo>
                    <a:pt x="292" y="29"/>
                    <a:pt x="305" y="26"/>
                    <a:pt x="301" y="26"/>
                  </a:cubicBezTo>
                  <a:cubicBezTo>
                    <a:pt x="293" y="26"/>
                    <a:pt x="284" y="28"/>
                    <a:pt x="276" y="29"/>
                  </a:cubicBezTo>
                  <a:cubicBezTo>
                    <a:pt x="245" y="46"/>
                    <a:pt x="232" y="38"/>
                    <a:pt x="189" y="36"/>
                  </a:cubicBezTo>
                  <a:cubicBezTo>
                    <a:pt x="126" y="39"/>
                    <a:pt x="131" y="22"/>
                    <a:pt x="122" y="61"/>
                  </a:cubicBezTo>
                  <a:cubicBezTo>
                    <a:pt x="123" y="72"/>
                    <a:pt x="120" y="84"/>
                    <a:pt x="125" y="93"/>
                  </a:cubicBezTo>
                  <a:cubicBezTo>
                    <a:pt x="127" y="97"/>
                    <a:pt x="132" y="87"/>
                    <a:pt x="135" y="84"/>
                  </a:cubicBezTo>
                  <a:cubicBezTo>
                    <a:pt x="170" y="43"/>
                    <a:pt x="114" y="101"/>
                    <a:pt x="157" y="58"/>
                  </a:cubicBezTo>
                  <a:cubicBezTo>
                    <a:pt x="158" y="54"/>
                    <a:pt x="164" y="48"/>
                    <a:pt x="160" y="45"/>
                  </a:cubicBezTo>
                  <a:cubicBezTo>
                    <a:pt x="156" y="42"/>
                    <a:pt x="125" y="55"/>
                    <a:pt x="125" y="55"/>
                  </a:cubicBezTo>
                  <a:cubicBezTo>
                    <a:pt x="98" y="66"/>
                    <a:pt x="70" y="74"/>
                    <a:pt x="42" y="84"/>
                  </a:cubicBezTo>
                  <a:cubicBezTo>
                    <a:pt x="70" y="97"/>
                    <a:pt x="98" y="83"/>
                    <a:pt x="125" y="74"/>
                  </a:cubicBezTo>
                  <a:cubicBezTo>
                    <a:pt x="126" y="71"/>
                    <a:pt x="131" y="64"/>
                    <a:pt x="128" y="64"/>
                  </a:cubicBezTo>
                  <a:cubicBezTo>
                    <a:pt x="112" y="64"/>
                    <a:pt x="107" y="76"/>
                    <a:pt x="103" y="87"/>
                  </a:cubicBezTo>
                  <a:cubicBezTo>
                    <a:pt x="102" y="91"/>
                    <a:pt x="96" y="98"/>
                    <a:pt x="100" y="100"/>
                  </a:cubicBezTo>
                  <a:cubicBezTo>
                    <a:pt x="104" y="103"/>
                    <a:pt x="108" y="95"/>
                    <a:pt x="112" y="93"/>
                  </a:cubicBezTo>
                  <a:cubicBezTo>
                    <a:pt x="118" y="69"/>
                    <a:pt x="110" y="47"/>
                    <a:pt x="116" y="23"/>
                  </a:cubicBezTo>
                  <a:cubicBezTo>
                    <a:pt x="221" y="25"/>
                    <a:pt x="322" y="34"/>
                    <a:pt x="426" y="42"/>
                  </a:cubicBezTo>
                  <a:cubicBezTo>
                    <a:pt x="458" y="59"/>
                    <a:pt x="456" y="76"/>
                    <a:pt x="429" y="103"/>
                  </a:cubicBezTo>
                  <a:cubicBezTo>
                    <a:pt x="400" y="99"/>
                    <a:pt x="370" y="101"/>
                    <a:pt x="343" y="90"/>
                  </a:cubicBezTo>
                  <a:cubicBezTo>
                    <a:pt x="322" y="81"/>
                    <a:pt x="311" y="57"/>
                    <a:pt x="292" y="45"/>
                  </a:cubicBezTo>
                  <a:cubicBezTo>
                    <a:pt x="279" y="36"/>
                    <a:pt x="262" y="34"/>
                    <a:pt x="247" y="29"/>
                  </a:cubicBezTo>
                  <a:cubicBezTo>
                    <a:pt x="233" y="15"/>
                    <a:pt x="210" y="0"/>
                    <a:pt x="250" y="16"/>
                  </a:cubicBezTo>
                  <a:cubicBezTo>
                    <a:pt x="269" y="65"/>
                    <a:pt x="277" y="143"/>
                    <a:pt x="215" y="157"/>
                  </a:cubicBezTo>
                  <a:cubicBezTo>
                    <a:pt x="195" y="147"/>
                    <a:pt x="160" y="119"/>
                    <a:pt x="160" y="119"/>
                  </a:cubicBezTo>
                  <a:cubicBezTo>
                    <a:pt x="149" y="101"/>
                    <a:pt x="152" y="111"/>
                    <a:pt x="173" y="116"/>
                  </a:cubicBezTo>
                  <a:cubicBezTo>
                    <a:pt x="184" y="119"/>
                    <a:pt x="194" y="120"/>
                    <a:pt x="205" y="122"/>
                  </a:cubicBezTo>
                  <a:cubicBezTo>
                    <a:pt x="200" y="124"/>
                    <a:pt x="194" y="125"/>
                    <a:pt x="189" y="128"/>
                  </a:cubicBezTo>
                  <a:cubicBezTo>
                    <a:pt x="182" y="132"/>
                    <a:pt x="170" y="144"/>
                    <a:pt x="170" y="144"/>
                  </a:cubicBezTo>
                </a:path>
              </a:pathLst>
            </a:custGeom>
            <a:noFill/>
            <a:ln w="635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solidFill>
                  <a:prstClr val="white"/>
                </a:solidFill>
              </a:endParaRPr>
            </a:p>
          </p:txBody>
        </p:sp>
        <p:sp>
          <p:nvSpPr>
            <p:cNvPr id="166928" name="Freeform 47"/>
            <p:cNvSpPr>
              <a:spLocks/>
            </p:cNvSpPr>
            <p:nvPr/>
          </p:nvSpPr>
          <p:spPr bwMode="auto">
            <a:xfrm>
              <a:off x="4158" y="2395"/>
              <a:ext cx="356" cy="293"/>
            </a:xfrm>
            <a:custGeom>
              <a:avLst/>
              <a:gdLst>
                <a:gd name="T0" fmla="*/ 3 w 458"/>
                <a:gd name="T1" fmla="*/ 427 h 282"/>
                <a:gd name="T2" fmla="*/ 2 w 458"/>
                <a:gd name="T3" fmla="*/ 412 h 282"/>
                <a:gd name="T4" fmla="*/ 3 w 458"/>
                <a:gd name="T5" fmla="*/ 455 h 282"/>
                <a:gd name="T6" fmla="*/ 2 w 458"/>
                <a:gd name="T7" fmla="*/ 445 h 282"/>
                <a:gd name="T8" fmla="*/ 2 w 458"/>
                <a:gd name="T9" fmla="*/ 427 h 282"/>
                <a:gd name="T10" fmla="*/ 2 w 458"/>
                <a:gd name="T11" fmla="*/ 445 h 282"/>
                <a:gd name="T12" fmla="*/ 4 w 458"/>
                <a:gd name="T13" fmla="*/ 530 h 282"/>
                <a:gd name="T14" fmla="*/ 2 w 458"/>
                <a:gd name="T15" fmla="*/ 412 h 282"/>
                <a:gd name="T16" fmla="*/ 2 w 458"/>
                <a:gd name="T17" fmla="*/ 423 h 282"/>
                <a:gd name="T18" fmla="*/ 2 w 458"/>
                <a:gd name="T19" fmla="*/ 473 h 282"/>
                <a:gd name="T20" fmla="*/ 2 w 458"/>
                <a:gd name="T21" fmla="*/ 198 h 282"/>
                <a:gd name="T22" fmla="*/ 2 w 458"/>
                <a:gd name="T23" fmla="*/ 325 h 282"/>
                <a:gd name="T24" fmla="*/ 2 w 458"/>
                <a:gd name="T25" fmla="*/ 276 h 282"/>
                <a:gd name="T26" fmla="*/ 2 w 458"/>
                <a:gd name="T27" fmla="*/ 222 h 282"/>
                <a:gd name="T28" fmla="*/ 4 w 458"/>
                <a:gd name="T29" fmla="*/ 174 h 282"/>
                <a:gd name="T30" fmla="*/ 3 w 458"/>
                <a:gd name="T31" fmla="*/ 305 h 282"/>
                <a:gd name="T32" fmla="*/ 2 w 458"/>
                <a:gd name="T33" fmla="*/ 262 h 282"/>
                <a:gd name="T34" fmla="*/ 2 w 458"/>
                <a:gd name="T35" fmla="*/ 530 h 282"/>
                <a:gd name="T36" fmla="*/ 4 w 458"/>
                <a:gd name="T37" fmla="*/ 437 h 282"/>
                <a:gd name="T38" fmla="*/ 3 w 458"/>
                <a:gd name="T39" fmla="*/ 238 h 282"/>
                <a:gd name="T40" fmla="*/ 3 w 458"/>
                <a:gd name="T41" fmla="*/ 256 h 282"/>
                <a:gd name="T42" fmla="*/ 2 w 458"/>
                <a:gd name="T43" fmla="*/ 181 h 282"/>
                <a:gd name="T44" fmla="*/ 2 w 458"/>
                <a:gd name="T45" fmla="*/ 325 h 282"/>
                <a:gd name="T46" fmla="*/ 2 w 458"/>
                <a:gd name="T47" fmla="*/ 279 h 282"/>
                <a:gd name="T48" fmla="*/ 2 w 458"/>
                <a:gd name="T49" fmla="*/ 427 h 282"/>
                <a:gd name="T50" fmla="*/ 3 w 458"/>
                <a:gd name="T51" fmla="*/ 288 h 282"/>
                <a:gd name="T52" fmla="*/ 2 w 458"/>
                <a:gd name="T53" fmla="*/ 231 h 282"/>
                <a:gd name="T54" fmla="*/ 2 w 458"/>
                <a:gd name="T55" fmla="*/ 268 h 282"/>
                <a:gd name="T56" fmla="*/ 2 w 458"/>
                <a:gd name="T57" fmla="*/ 530 h 282"/>
                <a:gd name="T58" fmla="*/ 4 w 458"/>
                <a:gd name="T59" fmla="*/ 369 h 282"/>
                <a:gd name="T60" fmla="*/ 4 w 458"/>
                <a:gd name="T61" fmla="*/ 338 h 282"/>
                <a:gd name="T62" fmla="*/ 3 w 458"/>
                <a:gd name="T63" fmla="*/ 300 h 282"/>
                <a:gd name="T64" fmla="*/ 2 w 458"/>
                <a:gd name="T65" fmla="*/ 191 h 282"/>
                <a:gd name="T66" fmla="*/ 2 w 458"/>
                <a:gd name="T67" fmla="*/ 279 h 282"/>
                <a:gd name="T68" fmla="*/ 2 w 458"/>
                <a:gd name="T69" fmla="*/ 136 h 282"/>
                <a:gd name="T70" fmla="*/ 2 w 458"/>
                <a:gd name="T71" fmla="*/ 167 h 282"/>
                <a:gd name="T72" fmla="*/ 3 w 458"/>
                <a:gd name="T73" fmla="*/ 222 h 282"/>
                <a:gd name="T74" fmla="*/ 3 w 458"/>
                <a:gd name="T75" fmla="*/ 102 h 282"/>
                <a:gd name="T76" fmla="*/ 3 w 458"/>
                <a:gd name="T77" fmla="*/ 55 h 282"/>
                <a:gd name="T78" fmla="*/ 2 w 458"/>
                <a:gd name="T79" fmla="*/ 71 h 282"/>
                <a:gd name="T80" fmla="*/ 2 w 458"/>
                <a:gd name="T81" fmla="*/ 167 h 282"/>
                <a:gd name="T82" fmla="*/ 2 w 458"/>
                <a:gd name="T83" fmla="*/ 108 h 282"/>
                <a:gd name="T84" fmla="*/ 2 w 458"/>
                <a:gd name="T85" fmla="*/ 128 h 282"/>
                <a:gd name="T86" fmla="*/ 2 w 458"/>
                <a:gd name="T87" fmla="*/ 186 h 282"/>
                <a:gd name="T88" fmla="*/ 4 w 458"/>
                <a:gd name="T89" fmla="*/ 204 h 282"/>
                <a:gd name="T90" fmla="*/ 2 w 458"/>
                <a:gd name="T91" fmla="*/ 55 h 282"/>
                <a:gd name="T92" fmla="*/ 2 w 458"/>
                <a:gd name="T93" fmla="*/ 238 h 282"/>
                <a:gd name="T94" fmla="*/ 2 w 458"/>
                <a:gd name="T95" fmla="*/ 256 h 28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58"/>
                <a:gd name="T145" fmla="*/ 0 h 282"/>
                <a:gd name="T146" fmla="*/ 458 w 458"/>
                <a:gd name="T147" fmla="*/ 282 h 28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58" h="282">
                  <a:moveTo>
                    <a:pt x="138" y="167"/>
                  </a:moveTo>
                  <a:cubicBezTo>
                    <a:pt x="345" y="195"/>
                    <a:pt x="262" y="182"/>
                    <a:pt x="388" y="202"/>
                  </a:cubicBezTo>
                  <a:cubicBezTo>
                    <a:pt x="379" y="225"/>
                    <a:pt x="387" y="213"/>
                    <a:pt x="340" y="215"/>
                  </a:cubicBezTo>
                  <a:cubicBezTo>
                    <a:pt x="273" y="217"/>
                    <a:pt x="205" y="219"/>
                    <a:pt x="138" y="221"/>
                  </a:cubicBezTo>
                  <a:cubicBezTo>
                    <a:pt x="137" y="218"/>
                    <a:pt x="134" y="215"/>
                    <a:pt x="135" y="212"/>
                  </a:cubicBezTo>
                  <a:cubicBezTo>
                    <a:pt x="136" y="209"/>
                    <a:pt x="147" y="210"/>
                    <a:pt x="144" y="208"/>
                  </a:cubicBezTo>
                  <a:cubicBezTo>
                    <a:pt x="139" y="204"/>
                    <a:pt x="131" y="206"/>
                    <a:pt x="125" y="205"/>
                  </a:cubicBezTo>
                  <a:cubicBezTo>
                    <a:pt x="187" y="182"/>
                    <a:pt x="162" y="192"/>
                    <a:pt x="276" y="199"/>
                  </a:cubicBezTo>
                  <a:cubicBezTo>
                    <a:pt x="295" y="205"/>
                    <a:pt x="346" y="215"/>
                    <a:pt x="304" y="228"/>
                  </a:cubicBezTo>
                  <a:cubicBezTo>
                    <a:pt x="271" y="221"/>
                    <a:pt x="277" y="207"/>
                    <a:pt x="301" y="189"/>
                  </a:cubicBezTo>
                  <a:cubicBezTo>
                    <a:pt x="306" y="194"/>
                    <a:pt x="318" y="198"/>
                    <a:pt x="317" y="205"/>
                  </a:cubicBezTo>
                  <a:cubicBezTo>
                    <a:pt x="316" y="216"/>
                    <a:pt x="270" y="223"/>
                    <a:pt x="263" y="224"/>
                  </a:cubicBezTo>
                  <a:cubicBezTo>
                    <a:pt x="206" y="216"/>
                    <a:pt x="151" y="203"/>
                    <a:pt x="96" y="186"/>
                  </a:cubicBezTo>
                  <a:cubicBezTo>
                    <a:pt x="81" y="176"/>
                    <a:pt x="89" y="168"/>
                    <a:pt x="103" y="164"/>
                  </a:cubicBezTo>
                  <a:cubicBezTo>
                    <a:pt x="112" y="187"/>
                    <a:pt x="102" y="195"/>
                    <a:pt x="90" y="215"/>
                  </a:cubicBezTo>
                  <a:cubicBezTo>
                    <a:pt x="86" y="239"/>
                    <a:pt x="89" y="246"/>
                    <a:pt x="106" y="263"/>
                  </a:cubicBezTo>
                  <a:cubicBezTo>
                    <a:pt x="141" y="259"/>
                    <a:pt x="153" y="252"/>
                    <a:pt x="180" y="231"/>
                  </a:cubicBezTo>
                  <a:cubicBezTo>
                    <a:pt x="185" y="223"/>
                    <a:pt x="205" y="180"/>
                    <a:pt x="189" y="224"/>
                  </a:cubicBezTo>
                  <a:cubicBezTo>
                    <a:pt x="192" y="255"/>
                    <a:pt x="201" y="273"/>
                    <a:pt x="231" y="282"/>
                  </a:cubicBezTo>
                  <a:cubicBezTo>
                    <a:pt x="289" y="261"/>
                    <a:pt x="337" y="251"/>
                    <a:pt x="400" y="247"/>
                  </a:cubicBezTo>
                  <a:cubicBezTo>
                    <a:pt x="390" y="267"/>
                    <a:pt x="389" y="276"/>
                    <a:pt x="368" y="266"/>
                  </a:cubicBezTo>
                  <a:cubicBezTo>
                    <a:pt x="349" y="241"/>
                    <a:pt x="348" y="210"/>
                    <a:pt x="314" y="202"/>
                  </a:cubicBezTo>
                  <a:cubicBezTo>
                    <a:pt x="291" y="209"/>
                    <a:pt x="282" y="226"/>
                    <a:pt x="260" y="234"/>
                  </a:cubicBezTo>
                  <a:cubicBezTo>
                    <a:pt x="221" y="231"/>
                    <a:pt x="220" y="227"/>
                    <a:pt x="192" y="208"/>
                  </a:cubicBezTo>
                  <a:cubicBezTo>
                    <a:pt x="234" y="198"/>
                    <a:pt x="277" y="203"/>
                    <a:pt x="320" y="205"/>
                  </a:cubicBezTo>
                  <a:cubicBezTo>
                    <a:pt x="316" y="233"/>
                    <a:pt x="307" y="231"/>
                    <a:pt x="282" y="237"/>
                  </a:cubicBezTo>
                  <a:cubicBezTo>
                    <a:pt x="257" y="231"/>
                    <a:pt x="257" y="227"/>
                    <a:pt x="240" y="212"/>
                  </a:cubicBezTo>
                  <a:cubicBezTo>
                    <a:pt x="232" y="177"/>
                    <a:pt x="271" y="216"/>
                    <a:pt x="282" y="224"/>
                  </a:cubicBezTo>
                  <a:cubicBezTo>
                    <a:pt x="284" y="227"/>
                    <a:pt x="301" y="250"/>
                    <a:pt x="279" y="250"/>
                  </a:cubicBezTo>
                  <a:cubicBezTo>
                    <a:pt x="230" y="251"/>
                    <a:pt x="181" y="241"/>
                    <a:pt x="132" y="237"/>
                  </a:cubicBezTo>
                  <a:cubicBezTo>
                    <a:pt x="91" y="224"/>
                    <a:pt x="41" y="217"/>
                    <a:pt x="16" y="180"/>
                  </a:cubicBezTo>
                  <a:cubicBezTo>
                    <a:pt x="0" y="112"/>
                    <a:pt x="41" y="94"/>
                    <a:pt x="96" y="87"/>
                  </a:cubicBezTo>
                  <a:cubicBezTo>
                    <a:pt x="105" y="91"/>
                    <a:pt x="115" y="94"/>
                    <a:pt x="122" y="100"/>
                  </a:cubicBezTo>
                  <a:cubicBezTo>
                    <a:pt x="128" y="105"/>
                    <a:pt x="128" y="115"/>
                    <a:pt x="135" y="119"/>
                  </a:cubicBezTo>
                  <a:cubicBezTo>
                    <a:pt x="170" y="140"/>
                    <a:pt x="213" y="139"/>
                    <a:pt x="247" y="160"/>
                  </a:cubicBezTo>
                  <a:cubicBezTo>
                    <a:pt x="244" y="163"/>
                    <a:pt x="234" y="177"/>
                    <a:pt x="228" y="164"/>
                  </a:cubicBezTo>
                  <a:cubicBezTo>
                    <a:pt x="222" y="152"/>
                    <a:pt x="257" y="145"/>
                    <a:pt x="260" y="144"/>
                  </a:cubicBezTo>
                  <a:cubicBezTo>
                    <a:pt x="253" y="178"/>
                    <a:pt x="247" y="174"/>
                    <a:pt x="212" y="167"/>
                  </a:cubicBezTo>
                  <a:cubicBezTo>
                    <a:pt x="200" y="155"/>
                    <a:pt x="196" y="153"/>
                    <a:pt x="205" y="138"/>
                  </a:cubicBezTo>
                  <a:cubicBezTo>
                    <a:pt x="249" y="145"/>
                    <a:pt x="291" y="147"/>
                    <a:pt x="324" y="180"/>
                  </a:cubicBezTo>
                  <a:cubicBezTo>
                    <a:pt x="337" y="233"/>
                    <a:pt x="321" y="222"/>
                    <a:pt x="285" y="208"/>
                  </a:cubicBezTo>
                  <a:cubicBezTo>
                    <a:pt x="264" y="187"/>
                    <a:pt x="210" y="137"/>
                    <a:pt x="196" y="112"/>
                  </a:cubicBezTo>
                  <a:cubicBezTo>
                    <a:pt x="185" y="92"/>
                    <a:pt x="176" y="48"/>
                    <a:pt x="176" y="48"/>
                  </a:cubicBezTo>
                  <a:cubicBezTo>
                    <a:pt x="211" y="27"/>
                    <a:pt x="329" y="57"/>
                    <a:pt x="372" y="64"/>
                  </a:cubicBezTo>
                  <a:cubicBezTo>
                    <a:pt x="384" y="74"/>
                    <a:pt x="381" y="76"/>
                    <a:pt x="372" y="87"/>
                  </a:cubicBezTo>
                  <a:cubicBezTo>
                    <a:pt x="298" y="82"/>
                    <a:pt x="224" y="73"/>
                    <a:pt x="151" y="61"/>
                  </a:cubicBezTo>
                  <a:cubicBezTo>
                    <a:pt x="121" y="74"/>
                    <a:pt x="99" y="115"/>
                    <a:pt x="144" y="132"/>
                  </a:cubicBezTo>
                  <a:cubicBezTo>
                    <a:pt x="194" y="150"/>
                    <a:pt x="252" y="151"/>
                    <a:pt x="304" y="154"/>
                  </a:cubicBezTo>
                  <a:cubicBezTo>
                    <a:pt x="311" y="153"/>
                    <a:pt x="319" y="156"/>
                    <a:pt x="324" y="151"/>
                  </a:cubicBezTo>
                  <a:cubicBezTo>
                    <a:pt x="327" y="148"/>
                    <a:pt x="321" y="142"/>
                    <a:pt x="317" y="141"/>
                  </a:cubicBezTo>
                  <a:cubicBezTo>
                    <a:pt x="301" y="136"/>
                    <a:pt x="245" y="133"/>
                    <a:pt x="228" y="132"/>
                  </a:cubicBezTo>
                  <a:cubicBezTo>
                    <a:pt x="192" y="125"/>
                    <a:pt x="204" y="115"/>
                    <a:pt x="224" y="93"/>
                  </a:cubicBezTo>
                  <a:cubicBezTo>
                    <a:pt x="246" y="134"/>
                    <a:pt x="252" y="204"/>
                    <a:pt x="228" y="247"/>
                  </a:cubicBezTo>
                  <a:cubicBezTo>
                    <a:pt x="217" y="267"/>
                    <a:pt x="165" y="265"/>
                    <a:pt x="157" y="266"/>
                  </a:cubicBezTo>
                  <a:cubicBezTo>
                    <a:pt x="107" y="257"/>
                    <a:pt x="107" y="245"/>
                    <a:pt x="96" y="199"/>
                  </a:cubicBezTo>
                  <a:cubicBezTo>
                    <a:pt x="128" y="121"/>
                    <a:pt x="176" y="163"/>
                    <a:pt x="276" y="170"/>
                  </a:cubicBezTo>
                  <a:cubicBezTo>
                    <a:pt x="329" y="182"/>
                    <a:pt x="390" y="188"/>
                    <a:pt x="436" y="218"/>
                  </a:cubicBezTo>
                  <a:cubicBezTo>
                    <a:pt x="443" y="241"/>
                    <a:pt x="430" y="247"/>
                    <a:pt x="410" y="250"/>
                  </a:cubicBezTo>
                  <a:cubicBezTo>
                    <a:pt x="329" y="242"/>
                    <a:pt x="293" y="248"/>
                    <a:pt x="253" y="173"/>
                  </a:cubicBezTo>
                  <a:cubicBezTo>
                    <a:pt x="245" y="110"/>
                    <a:pt x="227" y="115"/>
                    <a:pt x="295" y="119"/>
                  </a:cubicBezTo>
                  <a:cubicBezTo>
                    <a:pt x="315" y="123"/>
                    <a:pt x="382" y="128"/>
                    <a:pt x="356" y="148"/>
                  </a:cubicBezTo>
                  <a:cubicBezTo>
                    <a:pt x="347" y="139"/>
                    <a:pt x="345" y="130"/>
                    <a:pt x="340" y="119"/>
                  </a:cubicBezTo>
                  <a:cubicBezTo>
                    <a:pt x="355" y="101"/>
                    <a:pt x="335" y="125"/>
                    <a:pt x="327" y="128"/>
                  </a:cubicBezTo>
                  <a:cubicBezTo>
                    <a:pt x="322" y="114"/>
                    <a:pt x="311" y="116"/>
                    <a:pt x="327" y="106"/>
                  </a:cubicBezTo>
                  <a:cubicBezTo>
                    <a:pt x="342" y="155"/>
                    <a:pt x="158" y="113"/>
                    <a:pt x="148" y="112"/>
                  </a:cubicBezTo>
                  <a:cubicBezTo>
                    <a:pt x="82" y="101"/>
                    <a:pt x="113" y="102"/>
                    <a:pt x="74" y="90"/>
                  </a:cubicBezTo>
                  <a:cubicBezTo>
                    <a:pt x="56" y="104"/>
                    <a:pt x="53" y="109"/>
                    <a:pt x="48" y="132"/>
                  </a:cubicBezTo>
                  <a:cubicBezTo>
                    <a:pt x="52" y="163"/>
                    <a:pt x="48" y="161"/>
                    <a:pt x="74" y="167"/>
                  </a:cubicBezTo>
                  <a:cubicBezTo>
                    <a:pt x="92" y="166"/>
                    <a:pt x="110" y="161"/>
                    <a:pt x="128" y="164"/>
                  </a:cubicBezTo>
                  <a:cubicBezTo>
                    <a:pt x="138" y="166"/>
                    <a:pt x="97" y="185"/>
                    <a:pt x="106" y="183"/>
                  </a:cubicBezTo>
                  <a:cubicBezTo>
                    <a:pt x="128" y="178"/>
                    <a:pt x="149" y="168"/>
                    <a:pt x="170" y="160"/>
                  </a:cubicBezTo>
                  <a:cubicBezTo>
                    <a:pt x="187" y="154"/>
                    <a:pt x="221" y="141"/>
                    <a:pt x="221" y="141"/>
                  </a:cubicBezTo>
                  <a:cubicBezTo>
                    <a:pt x="226" y="137"/>
                    <a:pt x="231" y="125"/>
                    <a:pt x="237" y="128"/>
                  </a:cubicBezTo>
                  <a:cubicBezTo>
                    <a:pt x="244" y="132"/>
                    <a:pt x="239" y="143"/>
                    <a:pt x="240" y="151"/>
                  </a:cubicBezTo>
                  <a:cubicBezTo>
                    <a:pt x="244" y="174"/>
                    <a:pt x="251" y="193"/>
                    <a:pt x="256" y="215"/>
                  </a:cubicBezTo>
                  <a:cubicBezTo>
                    <a:pt x="241" y="220"/>
                    <a:pt x="240" y="208"/>
                    <a:pt x="234" y="196"/>
                  </a:cubicBezTo>
                  <a:cubicBezTo>
                    <a:pt x="225" y="145"/>
                    <a:pt x="219" y="98"/>
                    <a:pt x="272" y="90"/>
                  </a:cubicBezTo>
                  <a:cubicBezTo>
                    <a:pt x="296" y="101"/>
                    <a:pt x="311" y="123"/>
                    <a:pt x="327" y="144"/>
                  </a:cubicBezTo>
                  <a:cubicBezTo>
                    <a:pt x="328" y="147"/>
                    <a:pt x="330" y="157"/>
                    <a:pt x="330" y="154"/>
                  </a:cubicBezTo>
                  <a:cubicBezTo>
                    <a:pt x="329" y="142"/>
                    <a:pt x="334" y="125"/>
                    <a:pt x="324" y="119"/>
                  </a:cubicBezTo>
                  <a:cubicBezTo>
                    <a:pt x="305" y="109"/>
                    <a:pt x="281" y="117"/>
                    <a:pt x="260" y="116"/>
                  </a:cubicBezTo>
                  <a:cubicBezTo>
                    <a:pt x="233" y="119"/>
                    <a:pt x="206" y="120"/>
                    <a:pt x="180" y="125"/>
                  </a:cubicBezTo>
                  <a:cubicBezTo>
                    <a:pt x="170" y="127"/>
                    <a:pt x="151" y="138"/>
                    <a:pt x="151" y="138"/>
                  </a:cubicBezTo>
                  <a:cubicBezTo>
                    <a:pt x="142" y="137"/>
                    <a:pt x="133" y="139"/>
                    <a:pt x="125" y="135"/>
                  </a:cubicBezTo>
                  <a:cubicBezTo>
                    <a:pt x="114" y="130"/>
                    <a:pt x="96" y="112"/>
                    <a:pt x="96" y="112"/>
                  </a:cubicBezTo>
                  <a:cubicBezTo>
                    <a:pt x="91" y="88"/>
                    <a:pt x="89" y="83"/>
                    <a:pt x="116" y="87"/>
                  </a:cubicBezTo>
                  <a:cubicBezTo>
                    <a:pt x="130" y="146"/>
                    <a:pt x="131" y="210"/>
                    <a:pt x="157" y="266"/>
                  </a:cubicBezTo>
                  <a:cubicBezTo>
                    <a:pt x="154" y="241"/>
                    <a:pt x="147" y="220"/>
                    <a:pt x="141" y="196"/>
                  </a:cubicBezTo>
                  <a:cubicBezTo>
                    <a:pt x="147" y="138"/>
                    <a:pt x="152" y="160"/>
                    <a:pt x="228" y="167"/>
                  </a:cubicBezTo>
                  <a:cubicBezTo>
                    <a:pt x="274" y="177"/>
                    <a:pt x="303" y="183"/>
                    <a:pt x="349" y="186"/>
                  </a:cubicBezTo>
                  <a:cubicBezTo>
                    <a:pt x="355" y="187"/>
                    <a:pt x="364" y="184"/>
                    <a:pt x="368" y="189"/>
                  </a:cubicBezTo>
                  <a:cubicBezTo>
                    <a:pt x="372" y="194"/>
                    <a:pt x="371" y="205"/>
                    <a:pt x="365" y="208"/>
                  </a:cubicBezTo>
                  <a:cubicBezTo>
                    <a:pt x="361" y="210"/>
                    <a:pt x="345" y="173"/>
                    <a:pt x="343" y="170"/>
                  </a:cubicBezTo>
                  <a:cubicBezTo>
                    <a:pt x="348" y="131"/>
                    <a:pt x="349" y="116"/>
                    <a:pt x="349" y="221"/>
                  </a:cubicBezTo>
                  <a:cubicBezTo>
                    <a:pt x="349" y="237"/>
                    <a:pt x="348" y="189"/>
                    <a:pt x="346" y="173"/>
                  </a:cubicBezTo>
                  <a:cubicBezTo>
                    <a:pt x="345" y="166"/>
                    <a:pt x="342" y="158"/>
                    <a:pt x="340" y="151"/>
                  </a:cubicBezTo>
                  <a:cubicBezTo>
                    <a:pt x="346" y="140"/>
                    <a:pt x="355" y="131"/>
                    <a:pt x="359" y="119"/>
                  </a:cubicBezTo>
                  <a:cubicBezTo>
                    <a:pt x="351" y="84"/>
                    <a:pt x="320" y="54"/>
                    <a:pt x="288" y="39"/>
                  </a:cubicBezTo>
                  <a:cubicBezTo>
                    <a:pt x="257" y="51"/>
                    <a:pt x="248" y="83"/>
                    <a:pt x="215" y="96"/>
                  </a:cubicBezTo>
                  <a:cubicBezTo>
                    <a:pt x="188" y="91"/>
                    <a:pt x="195" y="75"/>
                    <a:pt x="192" y="48"/>
                  </a:cubicBezTo>
                  <a:cubicBezTo>
                    <a:pt x="171" y="49"/>
                    <a:pt x="149" y="48"/>
                    <a:pt x="128" y="52"/>
                  </a:cubicBezTo>
                  <a:cubicBezTo>
                    <a:pt x="112" y="55"/>
                    <a:pt x="129" y="124"/>
                    <a:pt x="135" y="141"/>
                  </a:cubicBezTo>
                  <a:cubicBezTo>
                    <a:pt x="144" y="114"/>
                    <a:pt x="177" y="103"/>
                    <a:pt x="199" y="90"/>
                  </a:cubicBezTo>
                  <a:cubicBezTo>
                    <a:pt x="208" y="85"/>
                    <a:pt x="216" y="79"/>
                    <a:pt x="224" y="74"/>
                  </a:cubicBezTo>
                  <a:cubicBezTo>
                    <a:pt x="227" y="72"/>
                    <a:pt x="234" y="68"/>
                    <a:pt x="234" y="68"/>
                  </a:cubicBezTo>
                  <a:cubicBezTo>
                    <a:pt x="237" y="69"/>
                    <a:pt x="245" y="68"/>
                    <a:pt x="244" y="71"/>
                  </a:cubicBezTo>
                  <a:cubicBezTo>
                    <a:pt x="242" y="76"/>
                    <a:pt x="236" y="76"/>
                    <a:pt x="231" y="77"/>
                  </a:cubicBezTo>
                  <a:cubicBezTo>
                    <a:pt x="199" y="82"/>
                    <a:pt x="167" y="81"/>
                    <a:pt x="135" y="84"/>
                  </a:cubicBezTo>
                  <a:cubicBezTo>
                    <a:pt x="118" y="87"/>
                    <a:pt x="112" y="86"/>
                    <a:pt x="103" y="100"/>
                  </a:cubicBezTo>
                  <a:cubicBezTo>
                    <a:pt x="109" y="131"/>
                    <a:pt x="101" y="120"/>
                    <a:pt x="157" y="119"/>
                  </a:cubicBezTo>
                  <a:cubicBezTo>
                    <a:pt x="200" y="118"/>
                    <a:pt x="242" y="114"/>
                    <a:pt x="285" y="112"/>
                  </a:cubicBezTo>
                  <a:cubicBezTo>
                    <a:pt x="313" y="95"/>
                    <a:pt x="263" y="106"/>
                    <a:pt x="260" y="106"/>
                  </a:cubicBezTo>
                  <a:cubicBezTo>
                    <a:pt x="261" y="91"/>
                    <a:pt x="260" y="76"/>
                    <a:pt x="263" y="61"/>
                  </a:cubicBezTo>
                  <a:cubicBezTo>
                    <a:pt x="264" y="57"/>
                    <a:pt x="272" y="56"/>
                    <a:pt x="272" y="52"/>
                  </a:cubicBezTo>
                  <a:cubicBezTo>
                    <a:pt x="272" y="48"/>
                    <a:pt x="253" y="46"/>
                    <a:pt x="224" y="42"/>
                  </a:cubicBezTo>
                  <a:cubicBezTo>
                    <a:pt x="209" y="40"/>
                    <a:pt x="195" y="40"/>
                    <a:pt x="180" y="39"/>
                  </a:cubicBezTo>
                  <a:cubicBezTo>
                    <a:pt x="208" y="6"/>
                    <a:pt x="181" y="35"/>
                    <a:pt x="288" y="29"/>
                  </a:cubicBezTo>
                  <a:cubicBezTo>
                    <a:pt x="292" y="29"/>
                    <a:pt x="305" y="26"/>
                    <a:pt x="301" y="26"/>
                  </a:cubicBezTo>
                  <a:cubicBezTo>
                    <a:pt x="293" y="26"/>
                    <a:pt x="284" y="28"/>
                    <a:pt x="276" y="29"/>
                  </a:cubicBezTo>
                  <a:cubicBezTo>
                    <a:pt x="245" y="46"/>
                    <a:pt x="232" y="38"/>
                    <a:pt x="189" y="36"/>
                  </a:cubicBezTo>
                  <a:cubicBezTo>
                    <a:pt x="126" y="39"/>
                    <a:pt x="131" y="22"/>
                    <a:pt x="122" y="61"/>
                  </a:cubicBezTo>
                  <a:cubicBezTo>
                    <a:pt x="123" y="72"/>
                    <a:pt x="120" y="84"/>
                    <a:pt x="125" y="93"/>
                  </a:cubicBezTo>
                  <a:cubicBezTo>
                    <a:pt x="127" y="97"/>
                    <a:pt x="132" y="87"/>
                    <a:pt x="135" y="84"/>
                  </a:cubicBezTo>
                  <a:cubicBezTo>
                    <a:pt x="170" y="43"/>
                    <a:pt x="114" y="101"/>
                    <a:pt x="157" y="58"/>
                  </a:cubicBezTo>
                  <a:cubicBezTo>
                    <a:pt x="158" y="54"/>
                    <a:pt x="164" y="48"/>
                    <a:pt x="160" y="45"/>
                  </a:cubicBezTo>
                  <a:cubicBezTo>
                    <a:pt x="156" y="42"/>
                    <a:pt x="125" y="55"/>
                    <a:pt x="125" y="55"/>
                  </a:cubicBezTo>
                  <a:cubicBezTo>
                    <a:pt x="98" y="66"/>
                    <a:pt x="70" y="74"/>
                    <a:pt x="42" y="84"/>
                  </a:cubicBezTo>
                  <a:cubicBezTo>
                    <a:pt x="70" y="97"/>
                    <a:pt x="98" y="83"/>
                    <a:pt x="125" y="74"/>
                  </a:cubicBezTo>
                  <a:cubicBezTo>
                    <a:pt x="126" y="71"/>
                    <a:pt x="131" y="64"/>
                    <a:pt x="128" y="64"/>
                  </a:cubicBezTo>
                  <a:cubicBezTo>
                    <a:pt x="112" y="64"/>
                    <a:pt x="107" y="76"/>
                    <a:pt x="103" y="87"/>
                  </a:cubicBezTo>
                  <a:cubicBezTo>
                    <a:pt x="102" y="91"/>
                    <a:pt x="96" y="98"/>
                    <a:pt x="100" y="100"/>
                  </a:cubicBezTo>
                  <a:cubicBezTo>
                    <a:pt x="104" y="103"/>
                    <a:pt x="108" y="95"/>
                    <a:pt x="112" y="93"/>
                  </a:cubicBezTo>
                  <a:cubicBezTo>
                    <a:pt x="118" y="69"/>
                    <a:pt x="110" y="47"/>
                    <a:pt x="116" y="23"/>
                  </a:cubicBezTo>
                  <a:cubicBezTo>
                    <a:pt x="221" y="25"/>
                    <a:pt x="322" y="34"/>
                    <a:pt x="426" y="42"/>
                  </a:cubicBezTo>
                  <a:cubicBezTo>
                    <a:pt x="458" y="59"/>
                    <a:pt x="456" y="76"/>
                    <a:pt x="429" y="103"/>
                  </a:cubicBezTo>
                  <a:cubicBezTo>
                    <a:pt x="400" y="99"/>
                    <a:pt x="370" y="101"/>
                    <a:pt x="343" y="90"/>
                  </a:cubicBezTo>
                  <a:cubicBezTo>
                    <a:pt x="322" y="81"/>
                    <a:pt x="311" y="57"/>
                    <a:pt x="292" y="45"/>
                  </a:cubicBezTo>
                  <a:cubicBezTo>
                    <a:pt x="279" y="36"/>
                    <a:pt x="262" y="34"/>
                    <a:pt x="247" y="29"/>
                  </a:cubicBezTo>
                  <a:cubicBezTo>
                    <a:pt x="233" y="15"/>
                    <a:pt x="210" y="0"/>
                    <a:pt x="250" y="16"/>
                  </a:cubicBezTo>
                  <a:cubicBezTo>
                    <a:pt x="269" y="65"/>
                    <a:pt x="277" y="143"/>
                    <a:pt x="215" y="157"/>
                  </a:cubicBezTo>
                  <a:cubicBezTo>
                    <a:pt x="195" y="147"/>
                    <a:pt x="160" y="119"/>
                    <a:pt x="160" y="119"/>
                  </a:cubicBezTo>
                  <a:cubicBezTo>
                    <a:pt x="149" y="101"/>
                    <a:pt x="152" y="111"/>
                    <a:pt x="173" y="116"/>
                  </a:cubicBezTo>
                  <a:cubicBezTo>
                    <a:pt x="184" y="119"/>
                    <a:pt x="194" y="120"/>
                    <a:pt x="205" y="122"/>
                  </a:cubicBezTo>
                  <a:cubicBezTo>
                    <a:pt x="200" y="124"/>
                    <a:pt x="194" y="125"/>
                    <a:pt x="189" y="128"/>
                  </a:cubicBezTo>
                  <a:cubicBezTo>
                    <a:pt x="182" y="132"/>
                    <a:pt x="170" y="144"/>
                    <a:pt x="170" y="144"/>
                  </a:cubicBezTo>
                </a:path>
              </a:pathLst>
            </a:custGeom>
            <a:noFill/>
            <a:ln w="635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solidFill>
                  <a:prstClr val="white"/>
                </a:solidFill>
              </a:endParaRPr>
            </a:p>
          </p:txBody>
        </p:sp>
        <p:sp>
          <p:nvSpPr>
            <p:cNvPr id="166929" name="Freeform 48"/>
            <p:cNvSpPr>
              <a:spLocks/>
            </p:cNvSpPr>
            <p:nvPr/>
          </p:nvSpPr>
          <p:spPr bwMode="auto">
            <a:xfrm>
              <a:off x="3263" y="1589"/>
              <a:ext cx="338" cy="244"/>
            </a:xfrm>
            <a:custGeom>
              <a:avLst/>
              <a:gdLst>
                <a:gd name="T0" fmla="*/ 1 w 458"/>
                <a:gd name="T1" fmla="*/ 16 h 282"/>
                <a:gd name="T2" fmla="*/ 1 w 458"/>
                <a:gd name="T3" fmla="*/ 15 h 282"/>
                <a:gd name="T4" fmla="*/ 1 w 458"/>
                <a:gd name="T5" fmla="*/ 16 h 282"/>
                <a:gd name="T6" fmla="*/ 1 w 458"/>
                <a:gd name="T7" fmla="*/ 16 h 282"/>
                <a:gd name="T8" fmla="*/ 1 w 458"/>
                <a:gd name="T9" fmla="*/ 16 h 282"/>
                <a:gd name="T10" fmla="*/ 1 w 458"/>
                <a:gd name="T11" fmla="*/ 16 h 282"/>
                <a:gd name="T12" fmla="*/ 1 w 458"/>
                <a:gd name="T13" fmla="*/ 20 h 282"/>
                <a:gd name="T14" fmla="*/ 1 w 458"/>
                <a:gd name="T15" fmla="*/ 15 h 282"/>
                <a:gd name="T16" fmla="*/ 1 w 458"/>
                <a:gd name="T17" fmla="*/ 16 h 282"/>
                <a:gd name="T18" fmla="*/ 1 w 458"/>
                <a:gd name="T19" fmla="*/ 17 h 282"/>
                <a:gd name="T20" fmla="*/ 1 w 458"/>
                <a:gd name="T21" fmla="*/ 8 h 282"/>
                <a:gd name="T22" fmla="*/ 1 w 458"/>
                <a:gd name="T23" fmla="*/ 12 h 282"/>
                <a:gd name="T24" fmla="*/ 1 w 458"/>
                <a:gd name="T25" fmla="*/ 10 h 282"/>
                <a:gd name="T26" fmla="*/ 1 w 458"/>
                <a:gd name="T27" fmla="*/ 9 h 282"/>
                <a:gd name="T28" fmla="*/ 1 w 458"/>
                <a:gd name="T29" fmla="*/ 7 h 282"/>
                <a:gd name="T30" fmla="*/ 1 w 458"/>
                <a:gd name="T31" fmla="*/ 11 h 282"/>
                <a:gd name="T32" fmla="*/ 1 w 458"/>
                <a:gd name="T33" fmla="*/ 10 h 282"/>
                <a:gd name="T34" fmla="*/ 1 w 458"/>
                <a:gd name="T35" fmla="*/ 20 h 282"/>
                <a:gd name="T36" fmla="*/ 1 w 458"/>
                <a:gd name="T37" fmla="*/ 16 h 282"/>
                <a:gd name="T38" fmla="*/ 1 w 458"/>
                <a:gd name="T39" fmla="*/ 9 h 282"/>
                <a:gd name="T40" fmla="*/ 1 w 458"/>
                <a:gd name="T41" fmla="*/ 9 h 282"/>
                <a:gd name="T42" fmla="*/ 1 w 458"/>
                <a:gd name="T43" fmla="*/ 7 h 282"/>
                <a:gd name="T44" fmla="*/ 1 w 458"/>
                <a:gd name="T45" fmla="*/ 12 h 282"/>
                <a:gd name="T46" fmla="*/ 1 w 458"/>
                <a:gd name="T47" fmla="*/ 10 h 282"/>
                <a:gd name="T48" fmla="*/ 1 w 458"/>
                <a:gd name="T49" fmla="*/ 16 h 282"/>
                <a:gd name="T50" fmla="*/ 1 w 458"/>
                <a:gd name="T51" fmla="*/ 10 h 282"/>
                <a:gd name="T52" fmla="*/ 1 w 458"/>
                <a:gd name="T53" fmla="*/ 9 h 282"/>
                <a:gd name="T54" fmla="*/ 1 w 458"/>
                <a:gd name="T55" fmla="*/ 10 h 282"/>
                <a:gd name="T56" fmla="*/ 1 w 458"/>
                <a:gd name="T57" fmla="*/ 20 h 282"/>
                <a:gd name="T58" fmla="*/ 1 w 458"/>
                <a:gd name="T59" fmla="*/ 14 h 282"/>
                <a:gd name="T60" fmla="*/ 1 w 458"/>
                <a:gd name="T61" fmla="*/ 12 h 282"/>
                <a:gd name="T62" fmla="*/ 1 w 458"/>
                <a:gd name="T63" fmla="*/ 11 h 282"/>
                <a:gd name="T64" fmla="*/ 1 w 458"/>
                <a:gd name="T65" fmla="*/ 7 h 282"/>
                <a:gd name="T66" fmla="*/ 1 w 458"/>
                <a:gd name="T67" fmla="*/ 10 h 282"/>
                <a:gd name="T68" fmla="*/ 1 w 458"/>
                <a:gd name="T69" fmla="*/ 5 h 282"/>
                <a:gd name="T70" fmla="*/ 1 w 458"/>
                <a:gd name="T71" fmla="*/ 7 h 282"/>
                <a:gd name="T72" fmla="*/ 1 w 458"/>
                <a:gd name="T73" fmla="*/ 9 h 282"/>
                <a:gd name="T74" fmla="*/ 1 w 458"/>
                <a:gd name="T75" fmla="*/ 3 h 282"/>
                <a:gd name="T76" fmla="*/ 1 w 458"/>
                <a:gd name="T77" fmla="*/ 3 h 282"/>
                <a:gd name="T78" fmla="*/ 1 w 458"/>
                <a:gd name="T79" fmla="*/ 3 h 282"/>
                <a:gd name="T80" fmla="*/ 1 w 458"/>
                <a:gd name="T81" fmla="*/ 7 h 282"/>
                <a:gd name="T82" fmla="*/ 1 w 458"/>
                <a:gd name="T83" fmla="*/ 4 h 282"/>
                <a:gd name="T84" fmla="*/ 1 w 458"/>
                <a:gd name="T85" fmla="*/ 5 h 282"/>
                <a:gd name="T86" fmla="*/ 1 w 458"/>
                <a:gd name="T87" fmla="*/ 7 h 282"/>
                <a:gd name="T88" fmla="*/ 1 w 458"/>
                <a:gd name="T89" fmla="*/ 8 h 282"/>
                <a:gd name="T90" fmla="*/ 1 w 458"/>
                <a:gd name="T91" fmla="*/ 3 h 282"/>
                <a:gd name="T92" fmla="*/ 1 w 458"/>
                <a:gd name="T93" fmla="*/ 9 h 282"/>
                <a:gd name="T94" fmla="*/ 1 w 458"/>
                <a:gd name="T95" fmla="*/ 9 h 28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58"/>
                <a:gd name="T145" fmla="*/ 0 h 282"/>
                <a:gd name="T146" fmla="*/ 458 w 458"/>
                <a:gd name="T147" fmla="*/ 282 h 28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58" h="282">
                  <a:moveTo>
                    <a:pt x="138" y="167"/>
                  </a:moveTo>
                  <a:cubicBezTo>
                    <a:pt x="345" y="195"/>
                    <a:pt x="262" y="182"/>
                    <a:pt x="388" y="202"/>
                  </a:cubicBezTo>
                  <a:cubicBezTo>
                    <a:pt x="379" y="225"/>
                    <a:pt x="387" y="213"/>
                    <a:pt x="340" y="215"/>
                  </a:cubicBezTo>
                  <a:cubicBezTo>
                    <a:pt x="273" y="217"/>
                    <a:pt x="205" y="219"/>
                    <a:pt x="138" y="221"/>
                  </a:cubicBezTo>
                  <a:cubicBezTo>
                    <a:pt x="137" y="218"/>
                    <a:pt x="134" y="215"/>
                    <a:pt x="135" y="212"/>
                  </a:cubicBezTo>
                  <a:cubicBezTo>
                    <a:pt x="136" y="209"/>
                    <a:pt x="147" y="210"/>
                    <a:pt x="144" y="208"/>
                  </a:cubicBezTo>
                  <a:cubicBezTo>
                    <a:pt x="139" y="204"/>
                    <a:pt x="131" y="206"/>
                    <a:pt x="125" y="205"/>
                  </a:cubicBezTo>
                  <a:cubicBezTo>
                    <a:pt x="187" y="182"/>
                    <a:pt x="162" y="192"/>
                    <a:pt x="276" y="199"/>
                  </a:cubicBezTo>
                  <a:cubicBezTo>
                    <a:pt x="295" y="205"/>
                    <a:pt x="346" y="215"/>
                    <a:pt x="304" y="228"/>
                  </a:cubicBezTo>
                  <a:cubicBezTo>
                    <a:pt x="271" y="221"/>
                    <a:pt x="277" y="207"/>
                    <a:pt x="301" y="189"/>
                  </a:cubicBezTo>
                  <a:cubicBezTo>
                    <a:pt x="306" y="194"/>
                    <a:pt x="318" y="198"/>
                    <a:pt x="317" y="205"/>
                  </a:cubicBezTo>
                  <a:cubicBezTo>
                    <a:pt x="316" y="216"/>
                    <a:pt x="270" y="223"/>
                    <a:pt x="263" y="224"/>
                  </a:cubicBezTo>
                  <a:cubicBezTo>
                    <a:pt x="206" y="216"/>
                    <a:pt x="151" y="203"/>
                    <a:pt x="96" y="186"/>
                  </a:cubicBezTo>
                  <a:cubicBezTo>
                    <a:pt x="81" y="176"/>
                    <a:pt x="89" y="168"/>
                    <a:pt x="103" y="164"/>
                  </a:cubicBezTo>
                  <a:cubicBezTo>
                    <a:pt x="112" y="187"/>
                    <a:pt x="102" y="195"/>
                    <a:pt x="90" y="215"/>
                  </a:cubicBezTo>
                  <a:cubicBezTo>
                    <a:pt x="86" y="239"/>
                    <a:pt x="89" y="246"/>
                    <a:pt x="106" y="263"/>
                  </a:cubicBezTo>
                  <a:cubicBezTo>
                    <a:pt x="141" y="259"/>
                    <a:pt x="153" y="252"/>
                    <a:pt x="180" y="231"/>
                  </a:cubicBezTo>
                  <a:cubicBezTo>
                    <a:pt x="185" y="223"/>
                    <a:pt x="205" y="180"/>
                    <a:pt x="189" y="224"/>
                  </a:cubicBezTo>
                  <a:cubicBezTo>
                    <a:pt x="192" y="255"/>
                    <a:pt x="201" y="273"/>
                    <a:pt x="231" y="282"/>
                  </a:cubicBezTo>
                  <a:cubicBezTo>
                    <a:pt x="289" y="261"/>
                    <a:pt x="337" y="251"/>
                    <a:pt x="400" y="247"/>
                  </a:cubicBezTo>
                  <a:cubicBezTo>
                    <a:pt x="390" y="267"/>
                    <a:pt x="389" y="276"/>
                    <a:pt x="368" y="266"/>
                  </a:cubicBezTo>
                  <a:cubicBezTo>
                    <a:pt x="349" y="241"/>
                    <a:pt x="348" y="210"/>
                    <a:pt x="314" y="202"/>
                  </a:cubicBezTo>
                  <a:cubicBezTo>
                    <a:pt x="291" y="209"/>
                    <a:pt x="282" y="226"/>
                    <a:pt x="260" y="234"/>
                  </a:cubicBezTo>
                  <a:cubicBezTo>
                    <a:pt x="221" y="231"/>
                    <a:pt x="220" y="227"/>
                    <a:pt x="192" y="208"/>
                  </a:cubicBezTo>
                  <a:cubicBezTo>
                    <a:pt x="234" y="198"/>
                    <a:pt x="277" y="203"/>
                    <a:pt x="320" y="205"/>
                  </a:cubicBezTo>
                  <a:cubicBezTo>
                    <a:pt x="316" y="233"/>
                    <a:pt x="307" y="231"/>
                    <a:pt x="282" y="237"/>
                  </a:cubicBezTo>
                  <a:cubicBezTo>
                    <a:pt x="257" y="231"/>
                    <a:pt x="257" y="227"/>
                    <a:pt x="240" y="212"/>
                  </a:cubicBezTo>
                  <a:cubicBezTo>
                    <a:pt x="232" y="177"/>
                    <a:pt x="271" y="216"/>
                    <a:pt x="282" y="224"/>
                  </a:cubicBezTo>
                  <a:cubicBezTo>
                    <a:pt x="284" y="227"/>
                    <a:pt x="301" y="250"/>
                    <a:pt x="279" y="250"/>
                  </a:cubicBezTo>
                  <a:cubicBezTo>
                    <a:pt x="230" y="251"/>
                    <a:pt x="181" y="241"/>
                    <a:pt x="132" y="237"/>
                  </a:cubicBezTo>
                  <a:cubicBezTo>
                    <a:pt x="91" y="224"/>
                    <a:pt x="41" y="217"/>
                    <a:pt x="16" y="180"/>
                  </a:cubicBezTo>
                  <a:cubicBezTo>
                    <a:pt x="0" y="112"/>
                    <a:pt x="41" y="94"/>
                    <a:pt x="96" y="87"/>
                  </a:cubicBezTo>
                  <a:cubicBezTo>
                    <a:pt x="105" y="91"/>
                    <a:pt x="115" y="94"/>
                    <a:pt x="122" y="100"/>
                  </a:cubicBezTo>
                  <a:cubicBezTo>
                    <a:pt x="128" y="105"/>
                    <a:pt x="128" y="115"/>
                    <a:pt x="135" y="119"/>
                  </a:cubicBezTo>
                  <a:cubicBezTo>
                    <a:pt x="170" y="140"/>
                    <a:pt x="213" y="139"/>
                    <a:pt x="247" y="160"/>
                  </a:cubicBezTo>
                  <a:cubicBezTo>
                    <a:pt x="244" y="163"/>
                    <a:pt x="234" y="177"/>
                    <a:pt x="228" y="164"/>
                  </a:cubicBezTo>
                  <a:cubicBezTo>
                    <a:pt x="222" y="152"/>
                    <a:pt x="257" y="145"/>
                    <a:pt x="260" y="144"/>
                  </a:cubicBezTo>
                  <a:cubicBezTo>
                    <a:pt x="253" y="178"/>
                    <a:pt x="247" y="174"/>
                    <a:pt x="212" y="167"/>
                  </a:cubicBezTo>
                  <a:cubicBezTo>
                    <a:pt x="200" y="155"/>
                    <a:pt x="196" y="153"/>
                    <a:pt x="205" y="138"/>
                  </a:cubicBezTo>
                  <a:cubicBezTo>
                    <a:pt x="249" y="145"/>
                    <a:pt x="291" y="147"/>
                    <a:pt x="324" y="180"/>
                  </a:cubicBezTo>
                  <a:cubicBezTo>
                    <a:pt x="337" y="233"/>
                    <a:pt x="321" y="222"/>
                    <a:pt x="285" y="208"/>
                  </a:cubicBezTo>
                  <a:cubicBezTo>
                    <a:pt x="264" y="187"/>
                    <a:pt x="210" y="137"/>
                    <a:pt x="196" y="112"/>
                  </a:cubicBezTo>
                  <a:cubicBezTo>
                    <a:pt x="185" y="92"/>
                    <a:pt x="176" y="48"/>
                    <a:pt x="176" y="48"/>
                  </a:cubicBezTo>
                  <a:cubicBezTo>
                    <a:pt x="211" y="27"/>
                    <a:pt x="329" y="57"/>
                    <a:pt x="372" y="64"/>
                  </a:cubicBezTo>
                  <a:cubicBezTo>
                    <a:pt x="384" y="74"/>
                    <a:pt x="381" y="76"/>
                    <a:pt x="372" y="87"/>
                  </a:cubicBezTo>
                  <a:cubicBezTo>
                    <a:pt x="298" y="82"/>
                    <a:pt x="224" y="73"/>
                    <a:pt x="151" y="61"/>
                  </a:cubicBezTo>
                  <a:cubicBezTo>
                    <a:pt x="121" y="74"/>
                    <a:pt x="99" y="115"/>
                    <a:pt x="144" y="132"/>
                  </a:cubicBezTo>
                  <a:cubicBezTo>
                    <a:pt x="194" y="150"/>
                    <a:pt x="252" y="151"/>
                    <a:pt x="304" y="154"/>
                  </a:cubicBezTo>
                  <a:cubicBezTo>
                    <a:pt x="311" y="153"/>
                    <a:pt x="319" y="156"/>
                    <a:pt x="324" y="151"/>
                  </a:cubicBezTo>
                  <a:cubicBezTo>
                    <a:pt x="327" y="148"/>
                    <a:pt x="321" y="142"/>
                    <a:pt x="317" y="141"/>
                  </a:cubicBezTo>
                  <a:cubicBezTo>
                    <a:pt x="301" y="136"/>
                    <a:pt x="245" y="133"/>
                    <a:pt x="228" y="132"/>
                  </a:cubicBezTo>
                  <a:cubicBezTo>
                    <a:pt x="192" y="125"/>
                    <a:pt x="204" y="115"/>
                    <a:pt x="224" y="93"/>
                  </a:cubicBezTo>
                  <a:cubicBezTo>
                    <a:pt x="246" y="134"/>
                    <a:pt x="252" y="204"/>
                    <a:pt x="228" y="247"/>
                  </a:cubicBezTo>
                  <a:cubicBezTo>
                    <a:pt x="217" y="267"/>
                    <a:pt x="165" y="265"/>
                    <a:pt x="157" y="266"/>
                  </a:cubicBezTo>
                  <a:cubicBezTo>
                    <a:pt x="107" y="257"/>
                    <a:pt x="107" y="245"/>
                    <a:pt x="96" y="199"/>
                  </a:cubicBezTo>
                  <a:cubicBezTo>
                    <a:pt x="128" y="121"/>
                    <a:pt x="176" y="163"/>
                    <a:pt x="276" y="170"/>
                  </a:cubicBezTo>
                  <a:cubicBezTo>
                    <a:pt x="329" y="182"/>
                    <a:pt x="390" y="188"/>
                    <a:pt x="436" y="218"/>
                  </a:cubicBezTo>
                  <a:cubicBezTo>
                    <a:pt x="443" y="241"/>
                    <a:pt x="430" y="247"/>
                    <a:pt x="410" y="250"/>
                  </a:cubicBezTo>
                  <a:cubicBezTo>
                    <a:pt x="329" y="242"/>
                    <a:pt x="293" y="248"/>
                    <a:pt x="253" y="173"/>
                  </a:cubicBezTo>
                  <a:cubicBezTo>
                    <a:pt x="245" y="110"/>
                    <a:pt x="227" y="115"/>
                    <a:pt x="295" y="119"/>
                  </a:cubicBezTo>
                  <a:cubicBezTo>
                    <a:pt x="315" y="123"/>
                    <a:pt x="382" y="128"/>
                    <a:pt x="356" y="148"/>
                  </a:cubicBezTo>
                  <a:cubicBezTo>
                    <a:pt x="347" y="139"/>
                    <a:pt x="345" y="130"/>
                    <a:pt x="340" y="119"/>
                  </a:cubicBezTo>
                  <a:cubicBezTo>
                    <a:pt x="355" y="101"/>
                    <a:pt x="335" y="125"/>
                    <a:pt x="327" y="128"/>
                  </a:cubicBezTo>
                  <a:cubicBezTo>
                    <a:pt x="322" y="114"/>
                    <a:pt x="311" y="116"/>
                    <a:pt x="327" y="106"/>
                  </a:cubicBezTo>
                  <a:cubicBezTo>
                    <a:pt x="342" y="155"/>
                    <a:pt x="158" y="113"/>
                    <a:pt x="148" y="112"/>
                  </a:cubicBezTo>
                  <a:cubicBezTo>
                    <a:pt x="82" y="101"/>
                    <a:pt x="113" y="102"/>
                    <a:pt x="74" y="90"/>
                  </a:cubicBezTo>
                  <a:cubicBezTo>
                    <a:pt x="56" y="104"/>
                    <a:pt x="53" y="109"/>
                    <a:pt x="48" y="132"/>
                  </a:cubicBezTo>
                  <a:cubicBezTo>
                    <a:pt x="52" y="163"/>
                    <a:pt x="48" y="161"/>
                    <a:pt x="74" y="167"/>
                  </a:cubicBezTo>
                  <a:cubicBezTo>
                    <a:pt x="92" y="166"/>
                    <a:pt x="110" y="161"/>
                    <a:pt x="128" y="164"/>
                  </a:cubicBezTo>
                  <a:cubicBezTo>
                    <a:pt x="138" y="166"/>
                    <a:pt x="97" y="185"/>
                    <a:pt x="106" y="183"/>
                  </a:cubicBezTo>
                  <a:cubicBezTo>
                    <a:pt x="128" y="178"/>
                    <a:pt x="149" y="168"/>
                    <a:pt x="170" y="160"/>
                  </a:cubicBezTo>
                  <a:cubicBezTo>
                    <a:pt x="187" y="154"/>
                    <a:pt x="221" y="141"/>
                    <a:pt x="221" y="141"/>
                  </a:cubicBezTo>
                  <a:cubicBezTo>
                    <a:pt x="226" y="137"/>
                    <a:pt x="231" y="125"/>
                    <a:pt x="237" y="128"/>
                  </a:cubicBezTo>
                  <a:cubicBezTo>
                    <a:pt x="244" y="132"/>
                    <a:pt x="239" y="143"/>
                    <a:pt x="240" y="151"/>
                  </a:cubicBezTo>
                  <a:cubicBezTo>
                    <a:pt x="244" y="174"/>
                    <a:pt x="251" y="193"/>
                    <a:pt x="256" y="215"/>
                  </a:cubicBezTo>
                  <a:cubicBezTo>
                    <a:pt x="241" y="220"/>
                    <a:pt x="240" y="208"/>
                    <a:pt x="234" y="196"/>
                  </a:cubicBezTo>
                  <a:cubicBezTo>
                    <a:pt x="225" y="145"/>
                    <a:pt x="219" y="98"/>
                    <a:pt x="272" y="90"/>
                  </a:cubicBezTo>
                  <a:cubicBezTo>
                    <a:pt x="296" y="101"/>
                    <a:pt x="311" y="123"/>
                    <a:pt x="327" y="144"/>
                  </a:cubicBezTo>
                  <a:cubicBezTo>
                    <a:pt x="328" y="147"/>
                    <a:pt x="330" y="157"/>
                    <a:pt x="330" y="154"/>
                  </a:cubicBezTo>
                  <a:cubicBezTo>
                    <a:pt x="329" y="142"/>
                    <a:pt x="334" y="125"/>
                    <a:pt x="324" y="119"/>
                  </a:cubicBezTo>
                  <a:cubicBezTo>
                    <a:pt x="305" y="109"/>
                    <a:pt x="281" y="117"/>
                    <a:pt x="260" y="116"/>
                  </a:cubicBezTo>
                  <a:cubicBezTo>
                    <a:pt x="233" y="119"/>
                    <a:pt x="206" y="120"/>
                    <a:pt x="180" y="125"/>
                  </a:cubicBezTo>
                  <a:cubicBezTo>
                    <a:pt x="170" y="127"/>
                    <a:pt x="151" y="138"/>
                    <a:pt x="151" y="138"/>
                  </a:cubicBezTo>
                  <a:cubicBezTo>
                    <a:pt x="142" y="137"/>
                    <a:pt x="133" y="139"/>
                    <a:pt x="125" y="135"/>
                  </a:cubicBezTo>
                  <a:cubicBezTo>
                    <a:pt x="114" y="130"/>
                    <a:pt x="96" y="112"/>
                    <a:pt x="96" y="112"/>
                  </a:cubicBezTo>
                  <a:cubicBezTo>
                    <a:pt x="91" y="88"/>
                    <a:pt x="89" y="83"/>
                    <a:pt x="116" y="87"/>
                  </a:cubicBezTo>
                  <a:cubicBezTo>
                    <a:pt x="130" y="146"/>
                    <a:pt x="131" y="210"/>
                    <a:pt x="157" y="266"/>
                  </a:cubicBezTo>
                  <a:cubicBezTo>
                    <a:pt x="154" y="241"/>
                    <a:pt x="147" y="220"/>
                    <a:pt x="141" y="196"/>
                  </a:cubicBezTo>
                  <a:cubicBezTo>
                    <a:pt x="147" y="138"/>
                    <a:pt x="152" y="160"/>
                    <a:pt x="228" y="167"/>
                  </a:cubicBezTo>
                  <a:cubicBezTo>
                    <a:pt x="274" y="177"/>
                    <a:pt x="303" y="183"/>
                    <a:pt x="349" y="186"/>
                  </a:cubicBezTo>
                  <a:cubicBezTo>
                    <a:pt x="355" y="187"/>
                    <a:pt x="364" y="184"/>
                    <a:pt x="368" y="189"/>
                  </a:cubicBezTo>
                  <a:cubicBezTo>
                    <a:pt x="372" y="194"/>
                    <a:pt x="371" y="205"/>
                    <a:pt x="365" y="208"/>
                  </a:cubicBezTo>
                  <a:cubicBezTo>
                    <a:pt x="361" y="210"/>
                    <a:pt x="345" y="173"/>
                    <a:pt x="343" y="170"/>
                  </a:cubicBezTo>
                  <a:cubicBezTo>
                    <a:pt x="348" y="131"/>
                    <a:pt x="349" y="116"/>
                    <a:pt x="349" y="221"/>
                  </a:cubicBezTo>
                  <a:cubicBezTo>
                    <a:pt x="349" y="237"/>
                    <a:pt x="348" y="189"/>
                    <a:pt x="346" y="173"/>
                  </a:cubicBezTo>
                  <a:cubicBezTo>
                    <a:pt x="345" y="166"/>
                    <a:pt x="342" y="158"/>
                    <a:pt x="340" y="151"/>
                  </a:cubicBezTo>
                  <a:cubicBezTo>
                    <a:pt x="346" y="140"/>
                    <a:pt x="355" y="131"/>
                    <a:pt x="359" y="119"/>
                  </a:cubicBezTo>
                  <a:cubicBezTo>
                    <a:pt x="351" y="84"/>
                    <a:pt x="320" y="54"/>
                    <a:pt x="288" y="39"/>
                  </a:cubicBezTo>
                  <a:cubicBezTo>
                    <a:pt x="257" y="51"/>
                    <a:pt x="248" y="83"/>
                    <a:pt x="215" y="96"/>
                  </a:cubicBezTo>
                  <a:cubicBezTo>
                    <a:pt x="188" y="91"/>
                    <a:pt x="195" y="75"/>
                    <a:pt x="192" y="48"/>
                  </a:cubicBezTo>
                  <a:cubicBezTo>
                    <a:pt x="171" y="49"/>
                    <a:pt x="149" y="48"/>
                    <a:pt x="128" y="52"/>
                  </a:cubicBezTo>
                  <a:cubicBezTo>
                    <a:pt x="112" y="55"/>
                    <a:pt x="129" y="124"/>
                    <a:pt x="135" y="141"/>
                  </a:cubicBezTo>
                  <a:cubicBezTo>
                    <a:pt x="144" y="114"/>
                    <a:pt x="177" y="103"/>
                    <a:pt x="199" y="90"/>
                  </a:cubicBezTo>
                  <a:cubicBezTo>
                    <a:pt x="208" y="85"/>
                    <a:pt x="216" y="79"/>
                    <a:pt x="224" y="74"/>
                  </a:cubicBezTo>
                  <a:cubicBezTo>
                    <a:pt x="227" y="72"/>
                    <a:pt x="234" y="68"/>
                    <a:pt x="234" y="68"/>
                  </a:cubicBezTo>
                  <a:cubicBezTo>
                    <a:pt x="237" y="69"/>
                    <a:pt x="245" y="68"/>
                    <a:pt x="244" y="71"/>
                  </a:cubicBezTo>
                  <a:cubicBezTo>
                    <a:pt x="242" y="76"/>
                    <a:pt x="236" y="76"/>
                    <a:pt x="231" y="77"/>
                  </a:cubicBezTo>
                  <a:cubicBezTo>
                    <a:pt x="199" y="82"/>
                    <a:pt x="167" y="81"/>
                    <a:pt x="135" y="84"/>
                  </a:cubicBezTo>
                  <a:cubicBezTo>
                    <a:pt x="118" y="87"/>
                    <a:pt x="112" y="86"/>
                    <a:pt x="103" y="100"/>
                  </a:cubicBezTo>
                  <a:cubicBezTo>
                    <a:pt x="109" y="131"/>
                    <a:pt x="101" y="120"/>
                    <a:pt x="157" y="119"/>
                  </a:cubicBezTo>
                  <a:cubicBezTo>
                    <a:pt x="200" y="118"/>
                    <a:pt x="242" y="114"/>
                    <a:pt x="285" y="112"/>
                  </a:cubicBezTo>
                  <a:cubicBezTo>
                    <a:pt x="313" y="95"/>
                    <a:pt x="263" y="106"/>
                    <a:pt x="260" y="106"/>
                  </a:cubicBezTo>
                  <a:cubicBezTo>
                    <a:pt x="261" y="91"/>
                    <a:pt x="260" y="76"/>
                    <a:pt x="263" y="61"/>
                  </a:cubicBezTo>
                  <a:cubicBezTo>
                    <a:pt x="264" y="57"/>
                    <a:pt x="272" y="56"/>
                    <a:pt x="272" y="52"/>
                  </a:cubicBezTo>
                  <a:cubicBezTo>
                    <a:pt x="272" y="48"/>
                    <a:pt x="253" y="46"/>
                    <a:pt x="224" y="42"/>
                  </a:cubicBezTo>
                  <a:cubicBezTo>
                    <a:pt x="209" y="40"/>
                    <a:pt x="195" y="40"/>
                    <a:pt x="180" y="39"/>
                  </a:cubicBezTo>
                  <a:cubicBezTo>
                    <a:pt x="208" y="6"/>
                    <a:pt x="181" y="35"/>
                    <a:pt x="288" y="29"/>
                  </a:cubicBezTo>
                  <a:cubicBezTo>
                    <a:pt x="292" y="29"/>
                    <a:pt x="305" y="26"/>
                    <a:pt x="301" y="26"/>
                  </a:cubicBezTo>
                  <a:cubicBezTo>
                    <a:pt x="293" y="26"/>
                    <a:pt x="284" y="28"/>
                    <a:pt x="276" y="29"/>
                  </a:cubicBezTo>
                  <a:cubicBezTo>
                    <a:pt x="245" y="46"/>
                    <a:pt x="232" y="38"/>
                    <a:pt x="189" y="36"/>
                  </a:cubicBezTo>
                  <a:cubicBezTo>
                    <a:pt x="126" y="39"/>
                    <a:pt x="131" y="22"/>
                    <a:pt x="122" y="61"/>
                  </a:cubicBezTo>
                  <a:cubicBezTo>
                    <a:pt x="123" y="72"/>
                    <a:pt x="120" y="84"/>
                    <a:pt x="125" y="93"/>
                  </a:cubicBezTo>
                  <a:cubicBezTo>
                    <a:pt x="127" y="97"/>
                    <a:pt x="132" y="87"/>
                    <a:pt x="135" y="84"/>
                  </a:cubicBezTo>
                  <a:cubicBezTo>
                    <a:pt x="170" y="43"/>
                    <a:pt x="114" y="101"/>
                    <a:pt x="157" y="58"/>
                  </a:cubicBezTo>
                  <a:cubicBezTo>
                    <a:pt x="158" y="54"/>
                    <a:pt x="164" y="48"/>
                    <a:pt x="160" y="45"/>
                  </a:cubicBezTo>
                  <a:cubicBezTo>
                    <a:pt x="156" y="42"/>
                    <a:pt x="125" y="55"/>
                    <a:pt x="125" y="55"/>
                  </a:cubicBezTo>
                  <a:cubicBezTo>
                    <a:pt x="98" y="66"/>
                    <a:pt x="70" y="74"/>
                    <a:pt x="42" y="84"/>
                  </a:cubicBezTo>
                  <a:cubicBezTo>
                    <a:pt x="70" y="97"/>
                    <a:pt x="98" y="83"/>
                    <a:pt x="125" y="74"/>
                  </a:cubicBezTo>
                  <a:cubicBezTo>
                    <a:pt x="126" y="71"/>
                    <a:pt x="131" y="64"/>
                    <a:pt x="128" y="64"/>
                  </a:cubicBezTo>
                  <a:cubicBezTo>
                    <a:pt x="112" y="64"/>
                    <a:pt x="107" y="76"/>
                    <a:pt x="103" y="87"/>
                  </a:cubicBezTo>
                  <a:cubicBezTo>
                    <a:pt x="102" y="91"/>
                    <a:pt x="96" y="98"/>
                    <a:pt x="100" y="100"/>
                  </a:cubicBezTo>
                  <a:cubicBezTo>
                    <a:pt x="104" y="103"/>
                    <a:pt x="108" y="95"/>
                    <a:pt x="112" y="93"/>
                  </a:cubicBezTo>
                  <a:cubicBezTo>
                    <a:pt x="118" y="69"/>
                    <a:pt x="110" y="47"/>
                    <a:pt x="116" y="23"/>
                  </a:cubicBezTo>
                  <a:cubicBezTo>
                    <a:pt x="221" y="25"/>
                    <a:pt x="322" y="34"/>
                    <a:pt x="426" y="42"/>
                  </a:cubicBezTo>
                  <a:cubicBezTo>
                    <a:pt x="458" y="59"/>
                    <a:pt x="456" y="76"/>
                    <a:pt x="429" y="103"/>
                  </a:cubicBezTo>
                  <a:cubicBezTo>
                    <a:pt x="400" y="99"/>
                    <a:pt x="370" y="101"/>
                    <a:pt x="343" y="90"/>
                  </a:cubicBezTo>
                  <a:cubicBezTo>
                    <a:pt x="322" y="81"/>
                    <a:pt x="311" y="57"/>
                    <a:pt x="292" y="45"/>
                  </a:cubicBezTo>
                  <a:cubicBezTo>
                    <a:pt x="279" y="36"/>
                    <a:pt x="262" y="34"/>
                    <a:pt x="247" y="29"/>
                  </a:cubicBezTo>
                  <a:cubicBezTo>
                    <a:pt x="233" y="15"/>
                    <a:pt x="210" y="0"/>
                    <a:pt x="250" y="16"/>
                  </a:cubicBezTo>
                  <a:cubicBezTo>
                    <a:pt x="269" y="65"/>
                    <a:pt x="277" y="143"/>
                    <a:pt x="215" y="157"/>
                  </a:cubicBezTo>
                  <a:cubicBezTo>
                    <a:pt x="195" y="147"/>
                    <a:pt x="160" y="119"/>
                    <a:pt x="160" y="119"/>
                  </a:cubicBezTo>
                  <a:cubicBezTo>
                    <a:pt x="149" y="101"/>
                    <a:pt x="152" y="111"/>
                    <a:pt x="173" y="116"/>
                  </a:cubicBezTo>
                  <a:cubicBezTo>
                    <a:pt x="184" y="119"/>
                    <a:pt x="194" y="120"/>
                    <a:pt x="205" y="122"/>
                  </a:cubicBezTo>
                  <a:cubicBezTo>
                    <a:pt x="200" y="124"/>
                    <a:pt x="194" y="125"/>
                    <a:pt x="189" y="128"/>
                  </a:cubicBezTo>
                  <a:cubicBezTo>
                    <a:pt x="182" y="132"/>
                    <a:pt x="170" y="144"/>
                    <a:pt x="170" y="144"/>
                  </a:cubicBezTo>
                </a:path>
              </a:pathLst>
            </a:custGeom>
            <a:noFill/>
            <a:ln w="635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endParaRPr lang="en-US">
                <a:solidFill>
                  <a:prstClr val="white"/>
                </a:solidFill>
              </a:endParaRPr>
            </a:p>
          </p:txBody>
        </p:sp>
      </p:grpSp>
    </p:spTree>
    <p:extLst>
      <p:ext uri="{BB962C8B-B14F-4D97-AF65-F5344CB8AC3E}">
        <p14:creationId xmlns:p14="http://schemas.microsoft.com/office/powerpoint/2010/main" val="3696948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ChangeArrowheads="1"/>
          </p:cNvSpPr>
          <p:nvPr>
            <p:ph type="title"/>
          </p:nvPr>
        </p:nvSpPr>
        <p:spPr>
          <a:xfrm>
            <a:off x="609600" y="47762"/>
            <a:ext cx="7391400" cy="1524000"/>
          </a:xfrm>
        </p:spPr>
        <p:txBody>
          <a:bodyPr/>
          <a:lstStyle/>
          <a:p>
            <a:pPr>
              <a:spcBef>
                <a:spcPts val="2000"/>
              </a:spcBef>
            </a:pPr>
            <a:r>
              <a:rPr lang="en-US" sz="3600" dirty="0">
                <a:latin typeface="Arial" charset="0"/>
                <a:ea typeface="ＭＳ Ｐゴシック" charset="0"/>
                <a:cs typeface="Arial" charset="0"/>
              </a:rPr>
              <a:t>Resource Graph or Wait-for Graph</a:t>
            </a:r>
            <a:endParaRPr lang="en-US" dirty="0">
              <a:latin typeface="Arial" charset="0"/>
              <a:ea typeface="ＭＳ Ｐゴシック" charset="0"/>
              <a:cs typeface="Arial" charset="0"/>
            </a:endParaRPr>
          </a:p>
        </p:txBody>
      </p:sp>
      <p:sp>
        <p:nvSpPr>
          <p:cNvPr id="169986" name="Rectangle 3"/>
          <p:cNvSpPr>
            <a:spLocks noGrp="1" noChangeArrowheads="1"/>
          </p:cNvSpPr>
          <p:nvPr>
            <p:ph idx="1"/>
          </p:nvPr>
        </p:nvSpPr>
        <p:spPr>
          <a:xfrm>
            <a:off x="457200" y="1447800"/>
            <a:ext cx="8226425" cy="2286000"/>
          </a:xfrm>
        </p:spPr>
        <p:txBody>
          <a:bodyPr>
            <a:normAutofit lnSpcReduction="10000"/>
          </a:bodyPr>
          <a:lstStyle/>
          <a:p>
            <a:pPr>
              <a:spcBef>
                <a:spcPts val="2000"/>
              </a:spcBef>
            </a:pPr>
            <a:r>
              <a:rPr lang="en-US" sz="2200">
                <a:latin typeface="Arial" charset="0"/>
                <a:ea typeface="ＭＳ Ｐゴシック" charset="0"/>
                <a:cs typeface="Arial" charset="0"/>
              </a:rPr>
              <a:t>A vertex for each process and each resource</a:t>
            </a:r>
          </a:p>
          <a:p>
            <a:pPr>
              <a:spcBef>
                <a:spcPts val="600"/>
              </a:spcBef>
            </a:pPr>
            <a:r>
              <a:rPr lang="en-US" sz="2200">
                <a:latin typeface="Arial" charset="0"/>
                <a:ea typeface="ＭＳ Ｐゴシック" charset="0"/>
                <a:cs typeface="Arial" charset="0"/>
              </a:rPr>
              <a:t>If process </a:t>
            </a:r>
            <a:r>
              <a:rPr lang="en-US" sz="2200" i="1">
                <a:latin typeface="Arial" charset="0"/>
                <a:ea typeface="ＭＳ Ｐゴシック" charset="0"/>
                <a:cs typeface="Arial" charset="0"/>
              </a:rPr>
              <a:t>A</a:t>
            </a:r>
            <a:r>
              <a:rPr lang="en-US" sz="2200">
                <a:latin typeface="Arial" charset="0"/>
                <a:ea typeface="ＭＳ Ｐゴシック" charset="0"/>
                <a:cs typeface="Arial" charset="0"/>
              </a:rPr>
              <a:t> holds resource </a:t>
            </a:r>
            <a:r>
              <a:rPr lang="en-US" sz="2200" i="1">
                <a:latin typeface="Arial" charset="0"/>
                <a:ea typeface="ＭＳ Ｐゴシック" charset="0"/>
                <a:cs typeface="Arial" charset="0"/>
              </a:rPr>
              <a:t>R</a:t>
            </a:r>
            <a:r>
              <a:rPr lang="en-US" sz="2200">
                <a:latin typeface="Arial" charset="0"/>
                <a:ea typeface="ＭＳ Ｐゴシック" charset="0"/>
                <a:cs typeface="Arial" charset="0"/>
              </a:rPr>
              <a:t>, add an arc from </a:t>
            </a:r>
            <a:r>
              <a:rPr lang="en-US" sz="2200" i="1">
                <a:latin typeface="Arial" charset="0"/>
                <a:ea typeface="ＭＳ Ｐゴシック" charset="0"/>
                <a:cs typeface="Arial" charset="0"/>
              </a:rPr>
              <a:t>R</a:t>
            </a:r>
            <a:r>
              <a:rPr lang="en-US" sz="2200">
                <a:latin typeface="Arial" charset="0"/>
                <a:ea typeface="ＭＳ Ｐゴシック" charset="0"/>
                <a:cs typeface="Arial" charset="0"/>
              </a:rPr>
              <a:t> to </a:t>
            </a:r>
            <a:r>
              <a:rPr lang="en-US" sz="2200" i="1">
                <a:latin typeface="Arial" charset="0"/>
                <a:ea typeface="ＭＳ Ｐゴシック" charset="0"/>
                <a:cs typeface="Arial" charset="0"/>
              </a:rPr>
              <a:t>A</a:t>
            </a:r>
            <a:r>
              <a:rPr lang="en-US" sz="2200">
                <a:latin typeface="Arial" charset="0"/>
                <a:ea typeface="ＭＳ Ｐゴシック" charset="0"/>
                <a:cs typeface="Arial" charset="0"/>
              </a:rPr>
              <a:t>.</a:t>
            </a:r>
          </a:p>
          <a:p>
            <a:pPr>
              <a:spcBef>
                <a:spcPts val="600"/>
              </a:spcBef>
            </a:pPr>
            <a:r>
              <a:rPr lang="en-US" sz="2200">
                <a:latin typeface="Arial" charset="0"/>
                <a:ea typeface="ＭＳ Ｐゴシック" charset="0"/>
                <a:cs typeface="Arial" charset="0"/>
              </a:rPr>
              <a:t>If process </a:t>
            </a:r>
            <a:r>
              <a:rPr lang="en-US" sz="2200" i="1">
                <a:latin typeface="Arial" charset="0"/>
                <a:ea typeface="ＭＳ Ｐゴシック" charset="0"/>
                <a:cs typeface="Arial" charset="0"/>
              </a:rPr>
              <a:t>A</a:t>
            </a:r>
            <a:r>
              <a:rPr lang="en-US" sz="2200">
                <a:latin typeface="Arial" charset="0"/>
                <a:ea typeface="ＭＳ Ｐゴシック" charset="0"/>
                <a:cs typeface="Arial" charset="0"/>
              </a:rPr>
              <a:t> is waiting for </a:t>
            </a:r>
            <a:r>
              <a:rPr lang="en-US" sz="2200" i="1">
                <a:latin typeface="Arial" charset="0"/>
                <a:ea typeface="ＭＳ Ｐゴシック" charset="0"/>
                <a:cs typeface="Arial" charset="0"/>
              </a:rPr>
              <a:t>R</a:t>
            </a:r>
            <a:r>
              <a:rPr lang="en-US" sz="2200">
                <a:latin typeface="Arial" charset="0"/>
                <a:ea typeface="ＭＳ Ｐゴシック" charset="0"/>
                <a:cs typeface="Arial" charset="0"/>
              </a:rPr>
              <a:t>, add an arc from </a:t>
            </a:r>
            <a:r>
              <a:rPr lang="en-US" sz="2200" i="1">
                <a:latin typeface="Arial" charset="0"/>
                <a:ea typeface="ＭＳ Ｐゴシック" charset="0"/>
                <a:cs typeface="Arial" charset="0"/>
              </a:rPr>
              <a:t>A</a:t>
            </a:r>
            <a:r>
              <a:rPr lang="en-US" sz="2200">
                <a:latin typeface="Arial" charset="0"/>
                <a:ea typeface="ＭＳ Ｐゴシック" charset="0"/>
                <a:cs typeface="Arial" charset="0"/>
              </a:rPr>
              <a:t> to </a:t>
            </a:r>
            <a:r>
              <a:rPr lang="en-US" sz="2200" i="1">
                <a:latin typeface="Arial" charset="0"/>
                <a:ea typeface="ＭＳ Ｐゴシック" charset="0"/>
                <a:cs typeface="Arial" charset="0"/>
              </a:rPr>
              <a:t>R</a:t>
            </a:r>
            <a:r>
              <a:rPr lang="en-US" sz="2200">
                <a:latin typeface="Arial" charset="0"/>
                <a:ea typeface="ＭＳ Ｐゴシック" charset="0"/>
                <a:cs typeface="Arial" charset="0"/>
              </a:rPr>
              <a:t>.</a:t>
            </a:r>
          </a:p>
          <a:p>
            <a:pPr>
              <a:spcBef>
                <a:spcPts val="1400"/>
              </a:spcBef>
              <a:buFontTx/>
              <a:buNone/>
            </a:pPr>
            <a:r>
              <a:rPr lang="en-US" sz="2400" i="1">
                <a:latin typeface="Arial" charset="0"/>
                <a:ea typeface="ＭＳ Ｐゴシック" charset="0"/>
                <a:cs typeface="Arial" charset="0"/>
              </a:rPr>
              <a:t>The system is deadlocked iff the wait-for graph has at least one cycle.</a:t>
            </a:r>
          </a:p>
        </p:txBody>
      </p:sp>
      <p:sp>
        <p:nvSpPr>
          <p:cNvPr id="169987" name="Text Box 4"/>
          <p:cNvSpPr txBox="1">
            <a:spLocks noChangeArrowheads="1"/>
          </p:cNvSpPr>
          <p:nvPr/>
        </p:nvSpPr>
        <p:spPr bwMode="auto">
          <a:xfrm>
            <a:off x="4914900" y="4724400"/>
            <a:ext cx="44926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a:solidFill>
                  <a:srgbClr val="000000"/>
                </a:solidFill>
                <a:latin typeface="Arial Bold" charset="0"/>
                <a:cs typeface="Arial Bold" charset="0"/>
              </a:rPr>
              <a:t>2</a:t>
            </a:r>
          </a:p>
        </p:txBody>
      </p:sp>
      <p:sp>
        <p:nvSpPr>
          <p:cNvPr id="169988" name="Text Box 5"/>
          <p:cNvSpPr txBox="1">
            <a:spLocks noChangeArrowheads="1"/>
          </p:cNvSpPr>
          <p:nvPr/>
        </p:nvSpPr>
        <p:spPr bwMode="auto">
          <a:xfrm>
            <a:off x="3817938" y="4724400"/>
            <a:ext cx="449262"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a:solidFill>
                  <a:srgbClr val="000000"/>
                </a:solidFill>
                <a:latin typeface="Arial Bold" charset="0"/>
                <a:cs typeface="Arial Bold" charset="0"/>
              </a:rPr>
              <a:t>1</a:t>
            </a:r>
          </a:p>
        </p:txBody>
      </p:sp>
      <p:sp>
        <p:nvSpPr>
          <p:cNvPr id="60" name="Oval 6"/>
          <p:cNvSpPr>
            <a:spLocks noChangeArrowheads="1"/>
          </p:cNvSpPr>
          <p:nvPr/>
        </p:nvSpPr>
        <p:spPr bwMode="auto">
          <a:xfrm>
            <a:off x="4086225" y="5529263"/>
            <a:ext cx="828675" cy="649287"/>
          </a:xfrm>
          <a:prstGeom prst="ellipse">
            <a:avLst/>
          </a:prstGeom>
          <a:solidFill>
            <a:srgbClr val="618FFD"/>
          </a:solidFill>
          <a:ln w="12700">
            <a:noFill/>
            <a:round/>
            <a:headEnd type="none" w="sm" len="sm"/>
            <a:tailEnd type="none" w="sm" len="sm"/>
          </a:ln>
        </p:spPr>
        <p:txBody>
          <a:bodyPr anchor="ctr">
            <a:spAutoFit/>
          </a:bodyPr>
          <a:lstStyle/>
          <a:p>
            <a:pPr algn="ctr" defTabSz="914400" eaLnBrk="0" fontAlgn="auto" hangingPunct="0">
              <a:spcBef>
                <a:spcPts val="0"/>
              </a:spcBef>
              <a:spcAft>
                <a:spcPts val="0"/>
              </a:spcAft>
              <a:defRPr/>
            </a:pPr>
            <a:r>
              <a:rPr lang="en-US" kern="0">
                <a:solidFill>
                  <a:srgbClr val="000000"/>
                </a:solidFill>
                <a:latin typeface="Arial Bold"/>
                <a:cs typeface="Arial Bold"/>
              </a:rPr>
              <a:t>B</a:t>
            </a:r>
          </a:p>
        </p:txBody>
      </p:sp>
      <p:sp>
        <p:nvSpPr>
          <p:cNvPr id="169990" name="Oval 7"/>
          <p:cNvSpPr>
            <a:spLocks noChangeArrowheads="1"/>
          </p:cNvSpPr>
          <p:nvPr/>
        </p:nvSpPr>
        <p:spPr bwMode="auto">
          <a:xfrm>
            <a:off x="4086225" y="3843338"/>
            <a:ext cx="828675" cy="649287"/>
          </a:xfrm>
          <a:prstGeom prst="ellipse">
            <a:avLst/>
          </a:prstGeom>
          <a:solidFill>
            <a:srgbClr val="800080"/>
          </a:soli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anchor="ctr">
            <a:spAutoFit/>
          </a:bodyPr>
          <a:lstStyle/>
          <a:p>
            <a:pPr algn="ctr" defTabSz="914400" eaLnBrk="0" hangingPunct="0"/>
            <a:r>
              <a:rPr lang="en-US">
                <a:solidFill>
                  <a:srgbClr val="000000"/>
                </a:solidFill>
                <a:latin typeface="Arial Bold" charset="0"/>
                <a:cs typeface="Arial Bold" charset="0"/>
              </a:rPr>
              <a:t>A</a:t>
            </a:r>
          </a:p>
        </p:txBody>
      </p:sp>
      <p:grpSp>
        <p:nvGrpSpPr>
          <p:cNvPr id="169991" name="Group 8"/>
          <p:cNvGrpSpPr>
            <a:grpSpLocks/>
          </p:cNvGrpSpPr>
          <p:nvPr/>
        </p:nvGrpSpPr>
        <p:grpSpPr bwMode="auto">
          <a:xfrm>
            <a:off x="3187700" y="3997325"/>
            <a:ext cx="2671763" cy="295275"/>
            <a:chOff x="3148" y="3109"/>
            <a:chExt cx="1022" cy="113"/>
          </a:xfrm>
        </p:grpSpPr>
        <p:grpSp>
          <p:nvGrpSpPr>
            <p:cNvPr id="169998" name="Group 9"/>
            <p:cNvGrpSpPr>
              <a:grpSpLocks/>
            </p:cNvGrpSpPr>
            <p:nvPr/>
          </p:nvGrpSpPr>
          <p:grpSpPr bwMode="auto">
            <a:xfrm rot="5414277">
              <a:off x="3200" y="3376"/>
              <a:ext cx="124" cy="234"/>
              <a:chOff x="3634" y="2094"/>
              <a:chExt cx="124" cy="256"/>
            </a:xfrm>
          </p:grpSpPr>
          <p:sp>
            <p:nvSpPr>
              <p:cNvPr id="170006" name="Line 10"/>
              <p:cNvSpPr>
                <a:spLocks noChangeShapeType="1"/>
              </p:cNvSpPr>
              <p:nvPr/>
            </p:nvSpPr>
            <p:spPr bwMode="auto">
              <a:xfrm>
                <a:off x="3694" y="2167"/>
                <a:ext cx="0" cy="183"/>
              </a:xfrm>
              <a:prstGeom prst="line">
                <a:avLst/>
              </a:prstGeom>
              <a:noFill/>
              <a:ln w="22225">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sp>
            <p:nvSpPr>
              <p:cNvPr id="170007" name="Line 11"/>
              <p:cNvSpPr>
                <a:spLocks noChangeShapeType="1"/>
              </p:cNvSpPr>
              <p:nvPr/>
            </p:nvSpPr>
            <p:spPr bwMode="auto">
              <a:xfrm>
                <a:off x="3634" y="2168"/>
                <a:ext cx="124" cy="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grpSp>
            <p:nvGrpSpPr>
              <p:cNvPr id="170008" name="Group 12"/>
              <p:cNvGrpSpPr>
                <a:grpSpLocks/>
              </p:cNvGrpSpPr>
              <p:nvPr/>
            </p:nvGrpSpPr>
            <p:grpSpPr bwMode="auto">
              <a:xfrm>
                <a:off x="3637" y="2094"/>
                <a:ext cx="118" cy="70"/>
                <a:chOff x="3631" y="2094"/>
                <a:chExt cx="118" cy="70"/>
              </a:xfrm>
            </p:grpSpPr>
            <p:sp>
              <p:nvSpPr>
                <p:cNvPr id="170009" name="Line 13"/>
                <p:cNvSpPr>
                  <a:spLocks noChangeShapeType="1"/>
                </p:cNvSpPr>
                <p:nvPr/>
              </p:nvSpPr>
              <p:spPr bwMode="auto">
                <a:xfrm>
                  <a:off x="3625" y="2107"/>
                  <a:ext cx="0" cy="7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sp>
              <p:nvSpPr>
                <p:cNvPr id="170010" name="Line 14"/>
                <p:cNvSpPr>
                  <a:spLocks noChangeShapeType="1"/>
                </p:cNvSpPr>
                <p:nvPr/>
              </p:nvSpPr>
              <p:spPr bwMode="auto">
                <a:xfrm>
                  <a:off x="3742" y="2107"/>
                  <a:ext cx="0" cy="7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sp>
              <p:nvSpPr>
                <p:cNvPr id="170011" name="Line 15"/>
                <p:cNvSpPr>
                  <a:spLocks noChangeShapeType="1"/>
                </p:cNvSpPr>
                <p:nvPr/>
              </p:nvSpPr>
              <p:spPr bwMode="auto">
                <a:xfrm>
                  <a:off x="3684" y="2102"/>
                  <a:ext cx="0" cy="7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grpSp>
        </p:grpSp>
        <p:grpSp>
          <p:nvGrpSpPr>
            <p:cNvPr id="169999" name="Group 16"/>
            <p:cNvGrpSpPr>
              <a:grpSpLocks/>
            </p:cNvGrpSpPr>
            <p:nvPr/>
          </p:nvGrpSpPr>
          <p:grpSpPr bwMode="auto">
            <a:xfrm rot="16185723" flipH="1">
              <a:off x="3992" y="3376"/>
              <a:ext cx="124" cy="234"/>
              <a:chOff x="3634" y="2093"/>
              <a:chExt cx="124" cy="256"/>
            </a:xfrm>
          </p:grpSpPr>
          <p:sp>
            <p:nvSpPr>
              <p:cNvPr id="170000" name="Line 17"/>
              <p:cNvSpPr>
                <a:spLocks noChangeShapeType="1"/>
              </p:cNvSpPr>
              <p:nvPr/>
            </p:nvSpPr>
            <p:spPr bwMode="auto">
              <a:xfrm>
                <a:off x="3694" y="2165"/>
                <a:ext cx="0" cy="183"/>
              </a:xfrm>
              <a:prstGeom prst="line">
                <a:avLst/>
              </a:prstGeom>
              <a:noFill/>
              <a:ln w="22225">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sp>
            <p:nvSpPr>
              <p:cNvPr id="170001" name="Line 18"/>
              <p:cNvSpPr>
                <a:spLocks noChangeShapeType="1"/>
              </p:cNvSpPr>
              <p:nvPr/>
            </p:nvSpPr>
            <p:spPr bwMode="auto">
              <a:xfrm>
                <a:off x="3634" y="2168"/>
                <a:ext cx="124" cy="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grpSp>
            <p:nvGrpSpPr>
              <p:cNvPr id="170002" name="Group 19"/>
              <p:cNvGrpSpPr>
                <a:grpSpLocks/>
              </p:cNvGrpSpPr>
              <p:nvPr/>
            </p:nvGrpSpPr>
            <p:grpSpPr bwMode="auto">
              <a:xfrm>
                <a:off x="3638" y="2093"/>
                <a:ext cx="118" cy="71"/>
                <a:chOff x="3632" y="2093"/>
                <a:chExt cx="118" cy="71"/>
              </a:xfrm>
            </p:grpSpPr>
            <p:sp>
              <p:nvSpPr>
                <p:cNvPr id="170003" name="Line 20"/>
                <p:cNvSpPr>
                  <a:spLocks noChangeShapeType="1"/>
                </p:cNvSpPr>
                <p:nvPr/>
              </p:nvSpPr>
              <p:spPr bwMode="auto">
                <a:xfrm>
                  <a:off x="3632" y="2086"/>
                  <a:ext cx="0" cy="7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sp>
              <p:nvSpPr>
                <p:cNvPr id="170004" name="Line 21"/>
                <p:cNvSpPr>
                  <a:spLocks noChangeShapeType="1"/>
                </p:cNvSpPr>
                <p:nvPr/>
              </p:nvSpPr>
              <p:spPr bwMode="auto">
                <a:xfrm>
                  <a:off x="3750" y="2093"/>
                  <a:ext cx="0" cy="7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sp>
              <p:nvSpPr>
                <p:cNvPr id="170005" name="Line 22"/>
                <p:cNvSpPr>
                  <a:spLocks noChangeShapeType="1"/>
                </p:cNvSpPr>
                <p:nvPr/>
              </p:nvSpPr>
              <p:spPr bwMode="auto">
                <a:xfrm>
                  <a:off x="3690" y="2088"/>
                  <a:ext cx="0" cy="70"/>
                </a:xfrm>
                <a:prstGeom prst="line">
                  <a:avLst/>
                </a:prstGeom>
                <a:noFill/>
                <a:ln w="12700">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grpSp>
        </p:grpSp>
      </p:grpSp>
      <p:cxnSp>
        <p:nvCxnSpPr>
          <p:cNvPr id="169992" name="AutoShape 23"/>
          <p:cNvCxnSpPr>
            <a:cxnSpLocks noChangeShapeType="1"/>
            <a:stCxn id="60" idx="6"/>
          </p:cNvCxnSpPr>
          <p:nvPr/>
        </p:nvCxnSpPr>
        <p:spPr bwMode="auto">
          <a:xfrm flipV="1">
            <a:off x="4914900" y="4979988"/>
            <a:ext cx="747713" cy="874712"/>
          </a:xfrm>
          <a:prstGeom prst="curvedConnector2">
            <a:avLst/>
          </a:prstGeom>
          <a:noFill/>
          <a:ln w="28575">
            <a:solidFill>
              <a:srgbClr val="800080"/>
            </a:solidFill>
            <a:round/>
            <a:headEnd type="triangle" w="lg" len="med"/>
            <a:tailEnd/>
          </a:ln>
          <a:extLst>
            <a:ext uri="{909E8E84-426E-40dd-AFC4-6F175D3DCCD1}">
              <a14:hiddenFill xmlns="" xmlns:a14="http://schemas.microsoft.com/office/drawing/2010/main">
                <a:noFill/>
              </a14:hiddenFill>
            </a:ext>
          </a:extLst>
        </p:spPr>
      </p:cxnSp>
      <p:cxnSp>
        <p:nvCxnSpPr>
          <p:cNvPr id="169993" name="AutoShape 24"/>
          <p:cNvCxnSpPr>
            <a:cxnSpLocks noChangeShapeType="1"/>
            <a:endCxn id="169990" idx="6"/>
          </p:cNvCxnSpPr>
          <p:nvPr/>
        </p:nvCxnSpPr>
        <p:spPr bwMode="auto">
          <a:xfrm rot="16200000" flipV="1">
            <a:off x="4884738" y="4197350"/>
            <a:ext cx="808037" cy="747713"/>
          </a:xfrm>
          <a:prstGeom prst="curvedConnector2">
            <a:avLst/>
          </a:prstGeom>
          <a:noFill/>
          <a:ln w="28575">
            <a:solidFill>
              <a:srgbClr val="FC0128"/>
            </a:solidFill>
            <a:round/>
            <a:headEnd type="triangle" w="lg" len="med"/>
            <a:tailEnd/>
          </a:ln>
          <a:extLst>
            <a:ext uri="{909E8E84-426E-40dd-AFC4-6F175D3DCCD1}">
              <a14:hiddenFill xmlns="" xmlns:a14="http://schemas.microsoft.com/office/drawing/2010/main">
                <a:noFill/>
              </a14:hiddenFill>
            </a:ext>
          </a:extLst>
        </p:spPr>
      </p:cxnSp>
      <p:cxnSp>
        <p:nvCxnSpPr>
          <p:cNvPr id="169994" name="AutoShape 25"/>
          <p:cNvCxnSpPr>
            <a:cxnSpLocks noChangeShapeType="1"/>
            <a:stCxn id="169990" idx="2"/>
          </p:cNvCxnSpPr>
          <p:nvPr/>
        </p:nvCxnSpPr>
        <p:spPr bwMode="auto">
          <a:xfrm rot="10800000" flipV="1">
            <a:off x="3424238" y="4167188"/>
            <a:ext cx="661987" cy="687387"/>
          </a:xfrm>
          <a:prstGeom prst="curvedConnector2">
            <a:avLst/>
          </a:prstGeom>
          <a:noFill/>
          <a:ln w="28575">
            <a:solidFill>
              <a:srgbClr val="800080"/>
            </a:solidFill>
            <a:round/>
            <a:headEnd type="triangle" w="lg" len="med"/>
            <a:tailEnd/>
          </a:ln>
          <a:extLst>
            <a:ext uri="{909E8E84-426E-40dd-AFC4-6F175D3DCCD1}">
              <a14:hiddenFill xmlns="" xmlns:a14="http://schemas.microsoft.com/office/drawing/2010/main">
                <a:noFill/>
              </a14:hiddenFill>
            </a:ext>
          </a:extLst>
        </p:spPr>
      </p:cxnSp>
      <p:cxnSp>
        <p:nvCxnSpPr>
          <p:cNvPr id="169995" name="AutoShape 26"/>
          <p:cNvCxnSpPr>
            <a:cxnSpLocks noChangeShapeType="1"/>
            <a:endCxn id="60" idx="2"/>
          </p:cNvCxnSpPr>
          <p:nvPr/>
        </p:nvCxnSpPr>
        <p:spPr bwMode="auto">
          <a:xfrm rot="16200000" flipH="1">
            <a:off x="3317876" y="5086350"/>
            <a:ext cx="874712" cy="661987"/>
          </a:xfrm>
          <a:prstGeom prst="curvedConnector2">
            <a:avLst/>
          </a:prstGeom>
          <a:noFill/>
          <a:ln w="28575">
            <a:solidFill>
              <a:srgbClr val="FC0128"/>
            </a:solidFill>
            <a:round/>
            <a:headEnd type="triangle" w="lg" len="med"/>
            <a:tailEnd/>
          </a:ln>
          <a:extLst>
            <a:ext uri="{909E8E84-426E-40dd-AFC4-6F175D3DCCD1}">
              <a14:hiddenFill xmlns="" xmlns:a14="http://schemas.microsoft.com/office/drawing/2010/main">
                <a:noFill/>
              </a14:hiddenFill>
            </a:ext>
          </a:extLst>
        </p:spPr>
      </p:cxnSp>
      <p:sp>
        <p:nvSpPr>
          <p:cNvPr id="169996" name="Text Box 27"/>
          <p:cNvSpPr txBox="1">
            <a:spLocks noChangeArrowheads="1"/>
          </p:cNvSpPr>
          <p:nvPr/>
        </p:nvSpPr>
        <p:spPr bwMode="auto">
          <a:xfrm>
            <a:off x="309563" y="4198938"/>
            <a:ext cx="2287587"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b="1" i="1">
                <a:solidFill>
                  <a:srgbClr val="000000"/>
                </a:solidFill>
                <a:cs typeface="Arial" charset="0"/>
              </a:rPr>
              <a:t>A</a:t>
            </a:r>
            <a:r>
              <a:rPr lang="en-US">
                <a:solidFill>
                  <a:srgbClr val="000000"/>
                </a:solidFill>
                <a:cs typeface="Arial" charset="0"/>
              </a:rPr>
              <a:t> </a:t>
            </a:r>
            <a:r>
              <a:rPr lang="en-US">
                <a:solidFill>
                  <a:srgbClr val="800080"/>
                </a:solidFill>
                <a:cs typeface="Arial" charset="0"/>
              </a:rPr>
              <a:t>grabs</a:t>
            </a:r>
            <a:r>
              <a:rPr lang="en-US">
                <a:solidFill>
                  <a:srgbClr val="000000"/>
                </a:solidFill>
                <a:cs typeface="Arial" charset="0"/>
              </a:rPr>
              <a:t> fork </a:t>
            </a:r>
            <a:r>
              <a:rPr lang="en-US" b="1" i="1">
                <a:solidFill>
                  <a:srgbClr val="000000"/>
                </a:solidFill>
                <a:cs typeface="Arial" charset="0"/>
              </a:rPr>
              <a:t>1</a:t>
            </a:r>
            <a:endParaRPr lang="en-US">
              <a:solidFill>
                <a:srgbClr val="000000"/>
              </a:solidFill>
              <a:cs typeface="Arial" charset="0"/>
            </a:endParaRPr>
          </a:p>
          <a:p>
            <a:pPr algn="ctr" defTabSz="914400"/>
            <a:r>
              <a:rPr lang="en-US">
                <a:solidFill>
                  <a:srgbClr val="000000"/>
                </a:solidFill>
                <a:cs typeface="Arial" charset="0"/>
              </a:rPr>
              <a:t>and</a:t>
            </a:r>
          </a:p>
          <a:p>
            <a:pPr algn="ctr" defTabSz="914400"/>
            <a:r>
              <a:rPr lang="en-US">
                <a:solidFill>
                  <a:srgbClr val="FC0128"/>
                </a:solidFill>
                <a:cs typeface="Arial" charset="0"/>
              </a:rPr>
              <a:t>waits</a:t>
            </a:r>
            <a:r>
              <a:rPr lang="en-US">
                <a:solidFill>
                  <a:srgbClr val="000000"/>
                </a:solidFill>
                <a:cs typeface="Arial" charset="0"/>
              </a:rPr>
              <a:t> for fork </a:t>
            </a:r>
            <a:r>
              <a:rPr lang="en-US" b="1" i="1">
                <a:solidFill>
                  <a:srgbClr val="000000"/>
                </a:solidFill>
                <a:cs typeface="Arial" charset="0"/>
              </a:rPr>
              <a:t>2</a:t>
            </a:r>
            <a:r>
              <a:rPr lang="en-US">
                <a:solidFill>
                  <a:srgbClr val="000000"/>
                </a:solidFill>
                <a:cs typeface="Arial" charset="0"/>
              </a:rPr>
              <a:t>.</a:t>
            </a:r>
          </a:p>
        </p:txBody>
      </p:sp>
      <p:sp>
        <p:nvSpPr>
          <p:cNvPr id="169997" name="Text Box 28"/>
          <p:cNvSpPr txBox="1">
            <a:spLocks noChangeArrowheads="1"/>
          </p:cNvSpPr>
          <p:nvPr/>
        </p:nvSpPr>
        <p:spPr bwMode="auto">
          <a:xfrm>
            <a:off x="6565900" y="4275138"/>
            <a:ext cx="2287588"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b="1" i="1">
                <a:solidFill>
                  <a:srgbClr val="000000"/>
                </a:solidFill>
                <a:cs typeface="Arial" charset="0"/>
              </a:rPr>
              <a:t>B</a:t>
            </a:r>
            <a:r>
              <a:rPr lang="en-US">
                <a:solidFill>
                  <a:srgbClr val="000000"/>
                </a:solidFill>
                <a:cs typeface="Arial" charset="0"/>
              </a:rPr>
              <a:t> </a:t>
            </a:r>
            <a:r>
              <a:rPr lang="en-US">
                <a:solidFill>
                  <a:srgbClr val="800080"/>
                </a:solidFill>
                <a:cs typeface="Arial" charset="0"/>
              </a:rPr>
              <a:t>grabs</a:t>
            </a:r>
            <a:r>
              <a:rPr lang="en-US">
                <a:solidFill>
                  <a:srgbClr val="000000"/>
                </a:solidFill>
                <a:cs typeface="Arial" charset="0"/>
              </a:rPr>
              <a:t> fork </a:t>
            </a:r>
            <a:r>
              <a:rPr lang="en-US" b="1" i="1">
                <a:solidFill>
                  <a:srgbClr val="000000"/>
                </a:solidFill>
                <a:cs typeface="Arial" charset="0"/>
              </a:rPr>
              <a:t>2</a:t>
            </a:r>
            <a:endParaRPr lang="en-US">
              <a:solidFill>
                <a:srgbClr val="000000"/>
              </a:solidFill>
              <a:cs typeface="Arial" charset="0"/>
            </a:endParaRPr>
          </a:p>
          <a:p>
            <a:pPr algn="ctr" defTabSz="914400"/>
            <a:r>
              <a:rPr lang="en-US">
                <a:solidFill>
                  <a:srgbClr val="000000"/>
                </a:solidFill>
                <a:cs typeface="Arial" charset="0"/>
              </a:rPr>
              <a:t>and</a:t>
            </a:r>
          </a:p>
          <a:p>
            <a:pPr algn="ctr" defTabSz="914400"/>
            <a:r>
              <a:rPr lang="en-US">
                <a:solidFill>
                  <a:srgbClr val="FC0128"/>
                </a:solidFill>
                <a:cs typeface="Arial" charset="0"/>
              </a:rPr>
              <a:t>waits</a:t>
            </a:r>
            <a:r>
              <a:rPr lang="en-US">
                <a:solidFill>
                  <a:srgbClr val="000000"/>
                </a:solidFill>
                <a:cs typeface="Arial" charset="0"/>
              </a:rPr>
              <a:t> for fork </a:t>
            </a:r>
            <a:r>
              <a:rPr lang="en-US" b="1" i="1">
                <a:solidFill>
                  <a:srgbClr val="000000"/>
                </a:solidFill>
                <a:cs typeface="Arial" charset="0"/>
              </a:rPr>
              <a:t>1</a:t>
            </a:r>
            <a:r>
              <a:rPr lang="en-US">
                <a:solidFill>
                  <a:srgbClr val="000000"/>
                </a:solidFill>
                <a:cs typeface="Arial" charset="0"/>
              </a:rPr>
              <a:t>.</a:t>
            </a:r>
          </a:p>
        </p:txBody>
      </p:sp>
    </p:spTree>
    <p:extLst>
      <p:ext uri="{BB962C8B-B14F-4D97-AF65-F5344CB8AC3E}">
        <p14:creationId xmlns:p14="http://schemas.microsoft.com/office/powerpoint/2010/main" val="1296168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Content Placeholder 3"/>
          <p:cNvSpPr>
            <a:spLocks noGrp="1"/>
          </p:cNvSpPr>
          <p:nvPr>
            <p:ph idx="1"/>
          </p:nvPr>
        </p:nvSpPr>
        <p:spPr>
          <a:xfrm>
            <a:off x="304800" y="1600200"/>
            <a:ext cx="8534400" cy="4724400"/>
          </a:xfrm>
        </p:spPr>
        <p:txBody>
          <a:bodyPr/>
          <a:lstStyle/>
          <a:p>
            <a:r>
              <a:rPr lang="en-US" sz="2400" b="0" dirty="0">
                <a:latin typeface="Arial" charset="0"/>
                <a:ea typeface="ＭＳ Ｐゴシック" charset="0"/>
                <a:cs typeface="Arial" charset="0"/>
              </a:rPr>
              <a:t>A </a:t>
            </a:r>
            <a:r>
              <a:rPr lang="en-US" sz="2400" dirty="0">
                <a:solidFill>
                  <a:schemeClr val="accent2"/>
                </a:solidFill>
                <a:latin typeface="Arial" charset="0"/>
                <a:ea typeface="ＭＳ Ｐゴシック" charset="0"/>
                <a:cs typeface="Arial" charset="0"/>
              </a:rPr>
              <a:t>deadlock</a:t>
            </a:r>
            <a:r>
              <a:rPr lang="en-US" sz="2400" b="0" dirty="0">
                <a:latin typeface="Arial" charset="0"/>
                <a:ea typeface="ＭＳ Ｐゴシック" charset="0"/>
                <a:cs typeface="Arial" charset="0"/>
              </a:rPr>
              <a:t> is a situation in which a set of threads are all waiting for another thread to move.</a:t>
            </a:r>
          </a:p>
          <a:p>
            <a:r>
              <a:rPr lang="en-US" sz="2400" b="0" dirty="0">
                <a:latin typeface="Arial" charset="0"/>
                <a:ea typeface="ＭＳ Ｐゴシック" charset="0"/>
                <a:cs typeface="Arial" charset="0"/>
              </a:rPr>
              <a:t>But none of the threads can move because they are all waiting for another thread to do it.</a:t>
            </a:r>
          </a:p>
          <a:p>
            <a:r>
              <a:rPr lang="en-US" sz="2400" b="0" dirty="0">
                <a:latin typeface="Arial" charset="0"/>
                <a:ea typeface="ＭＳ Ｐゴシック" charset="0"/>
                <a:cs typeface="Arial" charset="0"/>
              </a:rPr>
              <a:t>Deadlocked threads sleep “forever”: the software “freezes”.  It stops executing, stops taking input, stops generating output.  </a:t>
            </a:r>
            <a:r>
              <a:rPr lang="en-US" sz="2400" dirty="0">
                <a:latin typeface="Arial" charset="0"/>
                <a:ea typeface="ＭＳ Ｐゴシック" charset="0"/>
                <a:cs typeface="Arial" charset="0"/>
              </a:rPr>
              <a:t>There is no way out.</a:t>
            </a:r>
          </a:p>
          <a:p>
            <a:r>
              <a:rPr lang="en-US" sz="2400" dirty="0">
                <a:solidFill>
                  <a:srgbClr val="651222"/>
                </a:solidFill>
                <a:latin typeface="Arial" charset="0"/>
                <a:ea typeface="ＭＳ Ｐゴシック" charset="0"/>
                <a:cs typeface="Arial" charset="0"/>
              </a:rPr>
              <a:t>Starvation</a:t>
            </a:r>
            <a:r>
              <a:rPr lang="en-US" sz="2400" b="0" dirty="0">
                <a:solidFill>
                  <a:srgbClr val="651222"/>
                </a:solidFill>
                <a:latin typeface="Arial" charset="0"/>
                <a:ea typeface="ＭＳ Ｐゴシック" charset="0"/>
                <a:cs typeface="Arial" charset="0"/>
              </a:rPr>
              <a:t> </a:t>
            </a:r>
            <a:r>
              <a:rPr lang="en-US" sz="2400" b="0" dirty="0">
                <a:latin typeface="Arial" charset="0"/>
                <a:ea typeface="ＭＳ Ｐゴシック" charset="0"/>
                <a:cs typeface="Arial" charset="0"/>
              </a:rPr>
              <a:t>(also called </a:t>
            </a:r>
            <a:r>
              <a:rPr lang="en-US" altLang="ja-JP" sz="2400" dirty="0" err="1">
                <a:solidFill>
                  <a:srgbClr val="651222"/>
                </a:solidFill>
                <a:latin typeface="Arial" charset="0"/>
                <a:ea typeface="ＭＳ Ｐゴシック" charset="0"/>
                <a:cs typeface="Arial" charset="0"/>
              </a:rPr>
              <a:t>livelock</a:t>
            </a:r>
            <a:r>
              <a:rPr lang="en-US" altLang="ja-JP" sz="2400" b="0" dirty="0">
                <a:latin typeface="Arial" charset="0"/>
                <a:ea typeface="ＭＳ Ｐゴシック" charset="0"/>
                <a:cs typeface="Arial" charset="0"/>
              </a:rPr>
              <a:t>) is different: some schedule exists that can exit the </a:t>
            </a:r>
            <a:r>
              <a:rPr lang="en-US" altLang="ja-JP" sz="2400" b="0" dirty="0" err="1">
                <a:latin typeface="Arial" charset="0"/>
                <a:ea typeface="ＭＳ Ｐゴシック" charset="0"/>
                <a:cs typeface="Arial" charset="0"/>
              </a:rPr>
              <a:t>livelock</a:t>
            </a:r>
            <a:r>
              <a:rPr lang="en-US" altLang="ja-JP" sz="2400" b="0" dirty="0">
                <a:latin typeface="Arial" charset="0"/>
                <a:ea typeface="ＭＳ Ｐゴシック" charset="0"/>
                <a:cs typeface="Arial" charset="0"/>
              </a:rPr>
              <a:t> state, and the scheduler may select it, even if the probability is low.</a:t>
            </a:r>
            <a:endParaRPr lang="en-US" sz="2400" b="0" dirty="0">
              <a:latin typeface="Arial" charset="0"/>
              <a:ea typeface="ＭＳ Ｐゴシック" charset="0"/>
              <a:cs typeface="Arial" charset="0"/>
            </a:endParaRPr>
          </a:p>
        </p:txBody>
      </p:sp>
      <p:sp>
        <p:nvSpPr>
          <p:cNvPr id="171009" name="Title 2"/>
          <p:cNvSpPr>
            <a:spLocks noGrp="1"/>
          </p:cNvSpPr>
          <p:nvPr>
            <p:ph type="title"/>
          </p:nvPr>
        </p:nvSpPr>
        <p:spPr>
          <a:xfrm>
            <a:off x="457200" y="76200"/>
            <a:ext cx="6554867" cy="1524000"/>
          </a:xfrm>
        </p:spPr>
        <p:txBody>
          <a:bodyPr/>
          <a:lstStyle/>
          <a:p>
            <a:r>
              <a:rPr lang="en-US" dirty="0">
                <a:latin typeface="Arial" charset="0"/>
                <a:ea typeface="ＭＳ Ｐゴシック" charset="0"/>
                <a:cs typeface="Arial" charset="0"/>
              </a:rPr>
              <a:t>Deadlock vs. starvation</a:t>
            </a:r>
          </a:p>
        </p:txBody>
      </p:sp>
    </p:spTree>
    <p:extLst>
      <p:ext uri="{BB962C8B-B14F-4D97-AF65-F5344CB8AC3E}">
        <p14:creationId xmlns:p14="http://schemas.microsoft.com/office/powerpoint/2010/main" val="3048028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457200" y="161003"/>
            <a:ext cx="8226425" cy="1053435"/>
          </a:xfrm>
        </p:spPr>
        <p:txBody>
          <a:bodyPr/>
          <a:lstStyle/>
          <a:p>
            <a:r>
              <a:rPr lang="en-US" dirty="0">
                <a:solidFill>
                  <a:srgbClr val="000000"/>
                </a:solidFill>
                <a:latin typeface="arial" panose="020B0604020202020204" pitchFamily="34" charset="0"/>
              </a:rPr>
              <a:t>Multithreading Costs</a:t>
            </a:r>
            <a:endParaRPr lang="en-US" dirty="0">
              <a:latin typeface="Arial" charset="0"/>
              <a:ea typeface="ＭＳ Ｐゴシック" charset="0"/>
              <a:cs typeface="Arial" charset="0"/>
            </a:endParaRPr>
          </a:p>
        </p:txBody>
      </p:sp>
      <p:sp>
        <p:nvSpPr>
          <p:cNvPr id="5" name="Content Placeholder 2"/>
          <p:cNvSpPr txBox="1">
            <a:spLocks/>
          </p:cNvSpPr>
          <p:nvPr/>
        </p:nvSpPr>
        <p:spPr bwMode="auto">
          <a:xfrm>
            <a:off x="457200" y="1710198"/>
            <a:ext cx="7897734" cy="34376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a:lstStyle>
          <a:p>
            <a:r>
              <a:rPr lang="en-US" sz="2000" b="0" dirty="0">
                <a:latin typeface="Arial" charset="0"/>
                <a:ea typeface="ＭＳ Ｐゴシック" charset="0"/>
                <a:cs typeface="Arial" charset="0"/>
              </a:rPr>
              <a:t>More complex design</a:t>
            </a:r>
          </a:p>
          <a:p>
            <a:r>
              <a:rPr lang="en-US" sz="2000" b="0" dirty="0">
                <a:latin typeface="Arial" charset="0"/>
                <a:ea typeface="ＭＳ Ｐゴシック" charset="0"/>
                <a:cs typeface="Arial" charset="0"/>
              </a:rPr>
              <a:t>Context Switching Overhead</a:t>
            </a:r>
          </a:p>
          <a:p>
            <a:r>
              <a:rPr lang="en-US" sz="2000" b="0" dirty="0">
                <a:latin typeface="Arial" charset="0"/>
                <a:ea typeface="ＭＳ Ｐゴシック" charset="0"/>
                <a:cs typeface="Arial" charset="0"/>
              </a:rPr>
              <a:t>Increased Resource Consumption</a:t>
            </a:r>
          </a:p>
        </p:txBody>
      </p:sp>
    </p:spTree>
    <p:extLst>
      <p:ext uri="{BB962C8B-B14F-4D97-AF65-F5344CB8AC3E}">
        <p14:creationId xmlns:p14="http://schemas.microsoft.com/office/powerpoint/2010/main" val="1170537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ChangeArrowheads="1"/>
          </p:cNvSpPr>
          <p:nvPr>
            <p:ph type="title"/>
          </p:nvPr>
        </p:nvSpPr>
        <p:spPr/>
        <p:txBody>
          <a:bodyPr/>
          <a:lstStyle/>
          <a:p>
            <a:r>
              <a:rPr lang="en-US">
                <a:latin typeface="Arial" charset="0"/>
                <a:ea typeface="ＭＳ Ｐゴシック" charset="0"/>
                <a:cs typeface="Arial" charset="0"/>
              </a:rPr>
              <a:t>Four Conditions for Deadlock</a:t>
            </a:r>
          </a:p>
        </p:txBody>
      </p:sp>
      <p:sp>
        <p:nvSpPr>
          <p:cNvPr id="175106" name="Rectangle 3"/>
          <p:cNvSpPr>
            <a:spLocks noGrp="1" noChangeArrowheads="1"/>
          </p:cNvSpPr>
          <p:nvPr>
            <p:ph idx="1"/>
          </p:nvPr>
        </p:nvSpPr>
        <p:spPr/>
        <p:txBody>
          <a:bodyPr>
            <a:normAutofit fontScale="85000" lnSpcReduction="10000"/>
          </a:bodyPr>
          <a:lstStyle/>
          <a:p>
            <a:pPr>
              <a:spcBef>
                <a:spcPts val="2000"/>
              </a:spcBef>
              <a:buFontTx/>
              <a:buNone/>
            </a:pPr>
            <a:r>
              <a:rPr lang="en-US" sz="2400">
                <a:latin typeface="Arial" charset="0"/>
                <a:ea typeface="ＭＳ Ｐゴシック" charset="0"/>
                <a:cs typeface="Arial" charset="0"/>
              </a:rPr>
              <a:t>Four conditions must be present for deadlock to occur: </a:t>
            </a:r>
          </a:p>
          <a:p>
            <a:pPr>
              <a:spcBef>
                <a:spcPts val="2000"/>
              </a:spcBef>
              <a:buFontTx/>
              <a:buNone/>
            </a:pPr>
            <a:r>
              <a:rPr lang="en-US" sz="2400">
                <a:latin typeface="Arial" charset="0"/>
                <a:ea typeface="ＭＳ Ｐゴシック" charset="0"/>
                <a:cs typeface="Arial" charset="0"/>
              </a:rPr>
              <a:t>1. </a:t>
            </a:r>
            <a:r>
              <a:rPr lang="en-US" sz="2400">
                <a:solidFill>
                  <a:srgbClr val="800000"/>
                </a:solidFill>
                <a:latin typeface="Arial" charset="0"/>
                <a:ea typeface="ＭＳ Ｐゴシック" charset="0"/>
                <a:cs typeface="Arial" charset="0"/>
              </a:rPr>
              <a:t>Non-preemption of ownership</a:t>
            </a:r>
            <a:r>
              <a:rPr lang="en-US" sz="2400">
                <a:latin typeface="Arial" charset="0"/>
                <a:ea typeface="ＭＳ Ｐゴシック" charset="0"/>
                <a:cs typeface="Arial" charset="0"/>
              </a:rPr>
              <a:t>.  Resources are never taken away from the holder.</a:t>
            </a:r>
          </a:p>
          <a:p>
            <a:pPr>
              <a:spcBef>
                <a:spcPts val="2000"/>
              </a:spcBef>
              <a:buFontTx/>
              <a:buNone/>
            </a:pPr>
            <a:r>
              <a:rPr lang="en-US" sz="2400">
                <a:latin typeface="Arial" charset="0"/>
                <a:ea typeface="ＭＳ Ｐゴシック" charset="0"/>
                <a:cs typeface="Arial" charset="0"/>
              </a:rPr>
              <a:t>2. </a:t>
            </a:r>
            <a:r>
              <a:rPr lang="en-US" sz="2400">
                <a:solidFill>
                  <a:srgbClr val="800000"/>
                </a:solidFill>
                <a:latin typeface="Arial" charset="0"/>
                <a:ea typeface="ＭＳ Ｐゴシック" charset="0"/>
                <a:cs typeface="Arial" charset="0"/>
              </a:rPr>
              <a:t>Exclusion</a:t>
            </a:r>
            <a:r>
              <a:rPr lang="en-US" sz="2400">
                <a:latin typeface="Arial" charset="0"/>
                <a:ea typeface="ＭＳ Ｐゴシック" charset="0"/>
                <a:cs typeface="Arial" charset="0"/>
              </a:rPr>
              <a:t>.  A resource has at most one holder.  </a:t>
            </a:r>
          </a:p>
          <a:p>
            <a:pPr>
              <a:spcBef>
                <a:spcPts val="2000"/>
              </a:spcBef>
              <a:buFontTx/>
              <a:buNone/>
            </a:pPr>
            <a:r>
              <a:rPr lang="en-US" sz="2400">
                <a:latin typeface="Arial" charset="0"/>
                <a:ea typeface="ＭＳ Ｐゴシック" charset="0"/>
                <a:cs typeface="Arial" charset="0"/>
              </a:rPr>
              <a:t>3. </a:t>
            </a:r>
            <a:r>
              <a:rPr lang="en-US" sz="2400">
                <a:solidFill>
                  <a:srgbClr val="800000"/>
                </a:solidFill>
                <a:latin typeface="Arial" charset="0"/>
                <a:ea typeface="ＭＳ Ｐゴシック" charset="0"/>
                <a:cs typeface="Arial" charset="0"/>
              </a:rPr>
              <a:t>Hold-and-wait</a:t>
            </a:r>
            <a:r>
              <a:rPr lang="en-US" sz="2400">
                <a:latin typeface="Arial" charset="0"/>
                <a:ea typeface="ＭＳ Ｐゴシック" charset="0"/>
                <a:cs typeface="Arial" charset="0"/>
              </a:rPr>
              <a:t>.  Holder blocks to wait for another resource to become available.</a:t>
            </a:r>
          </a:p>
          <a:p>
            <a:pPr>
              <a:spcBef>
                <a:spcPts val="2000"/>
              </a:spcBef>
              <a:buFontTx/>
              <a:buNone/>
            </a:pPr>
            <a:r>
              <a:rPr lang="en-US" sz="2400">
                <a:latin typeface="Arial" charset="0"/>
                <a:ea typeface="ＭＳ Ｐゴシック" charset="0"/>
                <a:cs typeface="Arial" charset="0"/>
              </a:rPr>
              <a:t>4. </a:t>
            </a:r>
            <a:r>
              <a:rPr lang="en-US" sz="2400">
                <a:solidFill>
                  <a:srgbClr val="800000"/>
                </a:solidFill>
                <a:latin typeface="Arial" charset="0"/>
                <a:ea typeface="ＭＳ Ｐゴシック" charset="0"/>
                <a:cs typeface="Arial" charset="0"/>
              </a:rPr>
              <a:t>Circular waiting</a:t>
            </a:r>
            <a:r>
              <a:rPr lang="en-US" sz="2400">
                <a:latin typeface="Arial" charset="0"/>
                <a:ea typeface="ＭＳ Ｐゴシック" charset="0"/>
                <a:cs typeface="Arial" charset="0"/>
              </a:rPr>
              <a:t>.  Threads acquire resources in different orders.  </a:t>
            </a:r>
          </a:p>
        </p:txBody>
      </p:sp>
    </p:spTree>
    <p:extLst>
      <p:ext uri="{BB962C8B-B14F-4D97-AF65-F5344CB8AC3E}">
        <p14:creationId xmlns:p14="http://schemas.microsoft.com/office/powerpoint/2010/main" val="2998501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ChangeArrowheads="1"/>
          </p:cNvSpPr>
          <p:nvPr>
            <p:ph type="title"/>
          </p:nvPr>
        </p:nvSpPr>
        <p:spPr/>
        <p:txBody>
          <a:bodyPr/>
          <a:lstStyle/>
          <a:p>
            <a:r>
              <a:rPr lang="en-US" dirty="0">
                <a:latin typeface="Arial" charset="0"/>
                <a:ea typeface="ＭＳ Ｐゴシック" charset="0"/>
                <a:cs typeface="Arial" charset="0"/>
              </a:rPr>
              <a:t>Dealing with Deadlock</a:t>
            </a:r>
          </a:p>
        </p:txBody>
      </p:sp>
      <p:sp>
        <p:nvSpPr>
          <p:cNvPr id="106498" name="Rectangle 3"/>
          <p:cNvSpPr>
            <a:spLocks noGrp="1" noChangeArrowheads="1"/>
          </p:cNvSpPr>
          <p:nvPr>
            <p:ph idx="1"/>
          </p:nvPr>
        </p:nvSpPr>
        <p:spPr>
          <a:xfrm>
            <a:off x="533400" y="685800"/>
            <a:ext cx="6554867" cy="3615270"/>
          </a:xfrm>
        </p:spPr>
        <p:txBody>
          <a:bodyPr>
            <a:normAutofit fontScale="77500" lnSpcReduction="20000"/>
          </a:bodyPr>
          <a:lstStyle/>
          <a:p>
            <a:pPr marL="0" indent="0">
              <a:buFont typeface="Times New Roman" charset="0"/>
              <a:buNone/>
              <a:defRPr/>
            </a:pPr>
            <a:r>
              <a:rPr lang="en-US" sz="2400" dirty="0">
                <a:latin typeface="Arial" charset="0"/>
                <a:ea typeface="ＭＳ Ｐゴシック" charset="0"/>
                <a:cs typeface="Arial" charset="0"/>
              </a:rPr>
              <a:t>1. </a:t>
            </a:r>
            <a:r>
              <a:rPr lang="en-US" sz="2400" dirty="0">
                <a:solidFill>
                  <a:srgbClr val="800000"/>
                </a:solidFill>
                <a:latin typeface="Arial" charset="0"/>
                <a:ea typeface="ＭＳ Ｐゴシック" charset="0"/>
                <a:cs typeface="Arial" charset="0"/>
              </a:rPr>
              <a:t>Ignore it.  </a:t>
            </a:r>
            <a:r>
              <a:rPr lang="en-US" sz="2400" dirty="0">
                <a:latin typeface="Arial" charset="0"/>
                <a:ea typeface="ＭＳ Ｐゴシック" charset="0"/>
                <a:cs typeface="Arial" charset="0"/>
              </a:rPr>
              <a:t>Do you feel lucky?</a:t>
            </a:r>
            <a:endParaRPr lang="en-US" altLang="ja-JP" sz="2400" dirty="0">
              <a:latin typeface="Arial" charset="0"/>
              <a:ea typeface="ＭＳ Ｐゴシック" charset="0"/>
              <a:cs typeface="Arial" charset="0"/>
            </a:endParaRPr>
          </a:p>
          <a:p>
            <a:pPr marL="514350" indent="-514350">
              <a:buFontTx/>
              <a:buNone/>
              <a:defRPr/>
            </a:pPr>
            <a:r>
              <a:rPr lang="en-US" sz="2400" dirty="0">
                <a:latin typeface="Arial" charset="0"/>
                <a:ea typeface="ＭＳ Ｐゴシック" charset="0"/>
                <a:cs typeface="Arial" charset="0"/>
              </a:rPr>
              <a:t>2. </a:t>
            </a:r>
            <a:r>
              <a:rPr lang="en-US" sz="2400" dirty="0">
                <a:solidFill>
                  <a:srgbClr val="800000"/>
                </a:solidFill>
                <a:latin typeface="Arial" charset="0"/>
                <a:ea typeface="ＭＳ Ｐゴシック" charset="0"/>
                <a:cs typeface="Arial" charset="0"/>
              </a:rPr>
              <a:t>Detect and recover.</a:t>
            </a:r>
            <a:r>
              <a:rPr lang="en-US" sz="2400" dirty="0">
                <a:latin typeface="Arial" charset="0"/>
                <a:ea typeface="ＭＳ Ｐゴシック" charset="0"/>
                <a:cs typeface="Arial" charset="0"/>
              </a:rPr>
              <a:t>  Check for cycles and break them by restarting activities (e.g., killing threads).</a:t>
            </a:r>
          </a:p>
          <a:p>
            <a:pPr marL="514350" indent="-514350">
              <a:buFontTx/>
              <a:buNone/>
              <a:defRPr/>
            </a:pPr>
            <a:r>
              <a:rPr lang="en-US" sz="2400" dirty="0">
                <a:latin typeface="Arial" charset="0"/>
                <a:ea typeface="ＭＳ Ｐゴシック" charset="0"/>
                <a:cs typeface="Arial" charset="0"/>
              </a:rPr>
              <a:t>3. </a:t>
            </a:r>
            <a:r>
              <a:rPr lang="en-US" sz="2400" dirty="0">
                <a:solidFill>
                  <a:srgbClr val="800000"/>
                </a:solidFill>
                <a:latin typeface="Arial" charset="0"/>
                <a:ea typeface="ＭＳ Ｐゴシック" charset="0"/>
                <a:cs typeface="Arial" charset="0"/>
              </a:rPr>
              <a:t>Prevent it.</a:t>
            </a:r>
            <a:r>
              <a:rPr lang="en-US" sz="2400" dirty="0">
                <a:latin typeface="Arial" charset="0"/>
                <a:ea typeface="ＭＳ Ｐゴシック" charset="0"/>
                <a:cs typeface="Arial" charset="0"/>
              </a:rPr>
              <a:t> Break any precondition.</a:t>
            </a:r>
          </a:p>
          <a:p>
            <a:pPr lvl="1">
              <a:defRPr/>
            </a:pPr>
            <a:r>
              <a:rPr lang="en-US" sz="2000" dirty="0">
                <a:latin typeface="Arial" charset="0"/>
                <a:ea typeface="ＭＳ Ｐゴシック" charset="0"/>
                <a:cs typeface="Arial" charset="0"/>
              </a:rPr>
              <a:t>Keep it simple.  Avoid blocking with any lock held.</a:t>
            </a:r>
          </a:p>
          <a:p>
            <a:pPr lvl="1">
              <a:defRPr/>
            </a:pPr>
            <a:r>
              <a:rPr lang="en-US" sz="2000" dirty="0">
                <a:latin typeface="Arial" charset="0"/>
                <a:ea typeface="ＭＳ Ｐゴシック" charset="0"/>
                <a:cs typeface="Arial" charset="0"/>
              </a:rPr>
              <a:t>Acquire nested locks in some predetermined order.  </a:t>
            </a:r>
          </a:p>
          <a:p>
            <a:pPr lvl="1">
              <a:defRPr/>
            </a:pPr>
            <a:r>
              <a:rPr lang="en-US" sz="2000" dirty="0">
                <a:latin typeface="Arial" charset="0"/>
                <a:ea typeface="ＭＳ Ｐゴシック" charset="0"/>
                <a:cs typeface="Arial" charset="0"/>
              </a:rPr>
              <a:t>Acquire resources in advance of need; release all to retry.</a:t>
            </a:r>
          </a:p>
          <a:p>
            <a:pPr lvl="1">
              <a:defRPr/>
            </a:pPr>
            <a:r>
              <a:rPr lang="en-US" sz="2000" dirty="0">
                <a:latin typeface="Arial" charset="0"/>
                <a:ea typeface="ＭＳ Ｐゴシック" charset="0"/>
                <a:cs typeface="Arial" charset="0"/>
              </a:rPr>
              <a:t>Avoid “surprise blocking” at lower layers of your program.</a:t>
            </a:r>
          </a:p>
          <a:p>
            <a:pPr marL="0" indent="0">
              <a:buFont typeface="Times New Roman" charset="0"/>
              <a:buNone/>
              <a:defRPr/>
            </a:pPr>
            <a:r>
              <a:rPr lang="en-US" sz="2400" dirty="0">
                <a:latin typeface="Arial" charset="0"/>
                <a:ea typeface="ＭＳ Ｐゴシック" charset="0"/>
                <a:cs typeface="Arial" charset="0"/>
              </a:rPr>
              <a:t>4. </a:t>
            </a:r>
            <a:r>
              <a:rPr lang="en-US" sz="2400" dirty="0">
                <a:solidFill>
                  <a:srgbClr val="651222"/>
                </a:solidFill>
                <a:latin typeface="Arial" charset="0"/>
                <a:ea typeface="ＭＳ Ｐゴシック" charset="0"/>
                <a:cs typeface="Arial" charset="0"/>
              </a:rPr>
              <a:t>Avoid it.</a:t>
            </a:r>
          </a:p>
          <a:p>
            <a:pPr lvl="1">
              <a:defRPr/>
            </a:pPr>
            <a:r>
              <a:rPr lang="en-US" sz="2000" dirty="0">
                <a:latin typeface="Arial" charset="0"/>
                <a:ea typeface="ＭＳ Ｐゴシック" charset="0"/>
                <a:cs typeface="Arial" charset="0"/>
              </a:rPr>
              <a:t>Deadlock can occur by allocating variable-size resource chunks from bounded pools: </a:t>
            </a:r>
            <a:r>
              <a:rPr lang="en-US" sz="2000" dirty="0" err="1">
                <a:latin typeface="Arial" charset="0"/>
                <a:ea typeface="ＭＳ Ｐゴシック" charset="0"/>
                <a:cs typeface="Arial" charset="0"/>
              </a:rPr>
              <a:t>google</a:t>
            </a:r>
            <a:r>
              <a:rPr lang="en-US" sz="2000" dirty="0">
                <a:latin typeface="Arial" charset="0"/>
                <a:ea typeface="ＭＳ Ｐゴシック" charset="0"/>
                <a:cs typeface="Arial" charset="0"/>
              </a:rPr>
              <a:t> “Banker’s algorithm”.</a:t>
            </a:r>
          </a:p>
          <a:p>
            <a:pPr marL="914400" lvl="1" indent="-514350">
              <a:buFontTx/>
              <a:buNone/>
              <a:defRPr/>
            </a:pPr>
            <a:endParaRPr lang="en-US" dirty="0">
              <a:latin typeface="Arial" charset="0"/>
              <a:ea typeface="ＭＳ Ｐゴシック" charset="0"/>
              <a:cs typeface="Arial" charset="0"/>
            </a:endParaRPr>
          </a:p>
          <a:p>
            <a:pPr lvl="1">
              <a:defRPr/>
            </a:pPr>
            <a:endParaRPr lang="en-US" dirty="0">
              <a:latin typeface="Arial" charset="0"/>
              <a:ea typeface="ＭＳ Ｐゴシック" charset="0"/>
              <a:cs typeface="Arial" charset="0"/>
            </a:endParaRPr>
          </a:p>
        </p:txBody>
      </p:sp>
      <p:sp>
        <p:nvSpPr>
          <p:cNvPr id="177155" name="TextBox 3"/>
          <p:cNvSpPr txBox="1">
            <a:spLocks noChangeArrowheads="1"/>
          </p:cNvSpPr>
          <p:nvPr/>
        </p:nvSpPr>
        <p:spPr bwMode="auto">
          <a:xfrm>
            <a:off x="52388" y="4006850"/>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endParaRPr lang="en-US" sz="1800">
              <a:solidFill>
                <a:srgbClr val="003367"/>
              </a:solidFill>
              <a:cs typeface="Arial" charset="0"/>
            </a:endParaRPr>
          </a:p>
        </p:txBody>
      </p:sp>
    </p:spTree>
    <p:extLst>
      <p:ext uri="{BB962C8B-B14F-4D97-AF65-F5344CB8AC3E}">
        <p14:creationId xmlns:p14="http://schemas.microsoft.com/office/powerpoint/2010/main" val="546533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ChangeArrowheads="1"/>
          </p:cNvSpPr>
          <p:nvPr>
            <p:ph type="title"/>
          </p:nvPr>
        </p:nvSpPr>
        <p:spPr/>
        <p:txBody>
          <a:bodyPr/>
          <a:lstStyle/>
          <a:p>
            <a:r>
              <a:rPr lang="en-US">
                <a:latin typeface="Arial" charset="0"/>
                <a:ea typeface="ＭＳ Ｐゴシック" charset="0"/>
                <a:cs typeface="Arial" charset="0"/>
              </a:rPr>
              <a:t>Starvation</a:t>
            </a:r>
          </a:p>
        </p:txBody>
      </p:sp>
      <p:sp>
        <p:nvSpPr>
          <p:cNvPr id="159746" name="Rectangle 3"/>
          <p:cNvSpPr>
            <a:spLocks noGrp="1" noChangeArrowheads="1"/>
          </p:cNvSpPr>
          <p:nvPr>
            <p:ph idx="1"/>
          </p:nvPr>
        </p:nvSpPr>
        <p:spPr/>
        <p:txBody>
          <a:bodyPr>
            <a:normAutofit fontScale="92500" lnSpcReduction="10000"/>
          </a:bodyPr>
          <a:lstStyle/>
          <a:p>
            <a:r>
              <a:rPr lang="en-US" sz="2000" dirty="0">
                <a:latin typeface="Arial" charset="0"/>
                <a:ea typeface="ＭＳ Ｐゴシック" charset="0"/>
                <a:cs typeface="Arial" charset="0"/>
              </a:rPr>
              <a:t>The reader/writer lock example illustrates </a:t>
            </a:r>
            <a:r>
              <a:rPr lang="en-US" sz="2000" dirty="0">
                <a:solidFill>
                  <a:srgbClr val="800000"/>
                </a:solidFill>
                <a:latin typeface="Arial" charset="0"/>
                <a:ea typeface="ＭＳ Ｐゴシック" charset="0"/>
                <a:cs typeface="Arial" charset="0"/>
              </a:rPr>
              <a:t>starvation</a:t>
            </a:r>
            <a:r>
              <a:rPr lang="en-US" sz="2000" dirty="0">
                <a:latin typeface="Arial" charset="0"/>
                <a:ea typeface="ＭＳ Ｐゴシック" charset="0"/>
                <a:cs typeface="Arial" charset="0"/>
              </a:rPr>
              <a:t>: under load, a writer might be stalled forever by a stream of readers.</a:t>
            </a:r>
          </a:p>
          <a:p>
            <a:r>
              <a:rPr lang="en-US" sz="2000" dirty="0">
                <a:latin typeface="Arial" charset="0"/>
                <a:ea typeface="ＭＳ Ｐゴシック" charset="0"/>
                <a:cs typeface="Arial" charset="0"/>
              </a:rPr>
              <a:t>Example: </a:t>
            </a:r>
            <a:r>
              <a:rPr lang="en-US" sz="2000" b="0" dirty="0">
                <a:latin typeface="Arial" charset="0"/>
                <a:ea typeface="ＭＳ Ｐゴシック" charset="0"/>
                <a:cs typeface="Arial" charset="0"/>
              </a:rPr>
              <a:t>a one-lane bridge or tunnel.</a:t>
            </a:r>
          </a:p>
          <a:p>
            <a:pPr lvl="1"/>
            <a:r>
              <a:rPr lang="en-US" sz="2000" dirty="0">
                <a:latin typeface="Arial" charset="0"/>
                <a:ea typeface="ＭＳ Ｐゴシック" charset="0"/>
                <a:cs typeface="Arial" charset="0"/>
              </a:rPr>
              <a:t>Wait</a:t>
            </a:r>
            <a:r>
              <a:rPr lang="en-US" sz="2000" b="0" dirty="0">
                <a:latin typeface="Arial" charset="0"/>
                <a:ea typeface="ＭＳ Ｐゴシック" charset="0"/>
                <a:cs typeface="Arial" charset="0"/>
              </a:rPr>
              <a:t> for oncoming car to exit the bridge before entering.</a:t>
            </a:r>
          </a:p>
          <a:p>
            <a:pPr lvl="1"/>
            <a:r>
              <a:rPr lang="en-US" sz="2000" b="0" dirty="0">
                <a:latin typeface="Arial" charset="0"/>
                <a:ea typeface="ＭＳ Ｐゴシック" charset="0"/>
                <a:cs typeface="Arial" charset="0"/>
              </a:rPr>
              <a:t>Repeat as necessary…</a:t>
            </a:r>
          </a:p>
          <a:p>
            <a:r>
              <a:rPr lang="en-US" sz="2000" dirty="0">
                <a:latin typeface="Arial" charset="0"/>
                <a:ea typeface="ＭＳ Ｐゴシック" charset="0"/>
                <a:cs typeface="Arial" charset="0"/>
              </a:rPr>
              <a:t>Solution: </a:t>
            </a:r>
            <a:r>
              <a:rPr lang="en-US" sz="2000" b="0" dirty="0">
                <a:latin typeface="Arial" charset="0"/>
                <a:ea typeface="ＭＳ Ｐゴシック" charset="0"/>
                <a:cs typeface="Arial" charset="0"/>
              </a:rPr>
              <a:t>some reader must politely stop before entering, even though it is not forced to wait by oncoming traffic.</a:t>
            </a:r>
          </a:p>
          <a:p>
            <a:pPr lvl="1"/>
            <a:r>
              <a:rPr lang="en-US" sz="2000" b="0" dirty="0">
                <a:latin typeface="Arial" charset="0"/>
                <a:ea typeface="ＭＳ Ｐゴシック" charset="0"/>
                <a:cs typeface="Arial" charset="0"/>
              </a:rPr>
              <a:t>More code…</a:t>
            </a:r>
          </a:p>
          <a:p>
            <a:pPr lvl="1"/>
            <a:r>
              <a:rPr lang="en-US" sz="2000" b="0" dirty="0">
                <a:latin typeface="Arial" charset="0"/>
                <a:ea typeface="ＭＳ Ｐゴシック" charset="0"/>
                <a:cs typeface="Arial" charset="0"/>
              </a:rPr>
              <a:t>More complexity…</a:t>
            </a:r>
          </a:p>
        </p:txBody>
      </p:sp>
      <p:pic>
        <p:nvPicPr>
          <p:cNvPr id="159747" name="Picture 35"/>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334000" y="4495800"/>
            <a:ext cx="1803400" cy="180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2958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973908" y="609600"/>
            <a:ext cx="6571343" cy="1059305"/>
          </a:xfrm>
        </p:spPr>
        <p:txBody>
          <a:bodyPr>
            <a:normAutofit fontScale="90000"/>
          </a:bodyPr>
          <a:lstStyle/>
          <a:p>
            <a:r>
              <a:rPr lang="en-US" sz="3600" dirty="0"/>
              <a:t>Java Synchronized Blocks</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973908" y="1873472"/>
            <a:ext cx="3734062" cy="4191001"/>
          </a:xfrm>
        </p:spPr>
        <p:txBody>
          <a:bodyPr anchor="t">
            <a:normAutofit/>
          </a:bodyPr>
          <a:lstStyle/>
          <a:p>
            <a:pPr marL="0" indent="0">
              <a:buNone/>
            </a:pPr>
            <a:r>
              <a:rPr lang="en-US" b="1" dirty="0">
                <a:solidFill>
                  <a:schemeClr val="tx1"/>
                </a:solidFill>
              </a:rPr>
              <a:t>Synchronized Instance Methods</a:t>
            </a:r>
          </a:p>
          <a:p>
            <a:pPr marL="0" indent="0">
              <a:buNone/>
            </a:pPr>
            <a:r>
              <a:rPr lang="en-US" sz="1400" dirty="0">
                <a:solidFill>
                  <a:srgbClr val="FFFF00"/>
                </a:solidFill>
              </a:rPr>
              <a:t> public synchronized void add(int value){</a:t>
            </a:r>
          </a:p>
          <a:p>
            <a:pPr marL="0" indent="0">
              <a:buNone/>
            </a:pPr>
            <a:r>
              <a:rPr lang="en-US" sz="1400" dirty="0">
                <a:solidFill>
                  <a:srgbClr val="FFFF00"/>
                </a:solidFill>
              </a:rPr>
              <a:t>      </a:t>
            </a:r>
            <a:r>
              <a:rPr lang="en-US" sz="1400" dirty="0" err="1">
                <a:solidFill>
                  <a:srgbClr val="FFFF00"/>
                </a:solidFill>
              </a:rPr>
              <a:t>this.count</a:t>
            </a:r>
            <a:r>
              <a:rPr lang="en-US" sz="1400" dirty="0">
                <a:solidFill>
                  <a:srgbClr val="FFFF00"/>
                </a:solidFill>
              </a:rPr>
              <a:t> += value;</a:t>
            </a:r>
          </a:p>
          <a:p>
            <a:pPr marL="0" indent="0">
              <a:buNone/>
            </a:pPr>
            <a:r>
              <a:rPr lang="en-US" sz="1400" dirty="0">
                <a:solidFill>
                  <a:srgbClr val="FFFF00"/>
                </a:solidFill>
              </a:rPr>
              <a:t>  }</a:t>
            </a:r>
          </a:p>
          <a:p>
            <a:pPr marL="0" indent="0">
              <a:buNone/>
            </a:pPr>
            <a:r>
              <a:rPr lang="en-US" b="1" dirty="0">
                <a:solidFill>
                  <a:schemeClr val="tx1"/>
                </a:solidFill>
              </a:rPr>
              <a:t>Synchronized Static Methods</a:t>
            </a:r>
          </a:p>
          <a:p>
            <a:pPr marL="0" indent="0">
              <a:buNone/>
            </a:pPr>
            <a:r>
              <a:rPr lang="en-US" sz="1400" dirty="0">
                <a:solidFill>
                  <a:srgbClr val="FFFF00"/>
                </a:solidFill>
              </a:rPr>
              <a:t> public static synchronized void add(int value){</a:t>
            </a:r>
          </a:p>
          <a:p>
            <a:pPr marL="0" indent="0">
              <a:buNone/>
            </a:pPr>
            <a:r>
              <a:rPr lang="en-US" sz="1400" dirty="0">
                <a:solidFill>
                  <a:srgbClr val="FFFF00"/>
                </a:solidFill>
              </a:rPr>
              <a:t>      count += value;</a:t>
            </a:r>
          </a:p>
          <a:p>
            <a:pPr marL="0" indent="0">
              <a:buNone/>
            </a:pPr>
            <a:r>
              <a:rPr lang="en-US" sz="1400" dirty="0">
                <a:solidFill>
                  <a:srgbClr val="FFFF00"/>
                </a:solidFill>
              </a:rPr>
              <a:t>  }</a:t>
            </a:r>
            <a:endParaRPr lang="en-US" sz="1400" b="0" dirty="0">
              <a:solidFill>
                <a:srgbClr val="FFFF00"/>
              </a:solidFill>
            </a:endParaRPr>
          </a:p>
        </p:txBody>
      </p:sp>
      <p:sp>
        <p:nvSpPr>
          <p:cNvPr id="2" name="Content Placeholder 1">
            <a:extLst>
              <a:ext uri="{FF2B5EF4-FFF2-40B4-BE49-F238E27FC236}">
                <a16:creationId xmlns:a16="http://schemas.microsoft.com/office/drawing/2014/main" id="{C7C48EF0-A2EC-459C-A286-EBBF713C1206}"/>
              </a:ext>
            </a:extLst>
          </p:cNvPr>
          <p:cNvSpPr>
            <a:spLocks noGrp="1"/>
          </p:cNvSpPr>
          <p:nvPr>
            <p:ph sz="half" idx="2"/>
          </p:nvPr>
        </p:nvSpPr>
        <p:spPr>
          <a:xfrm>
            <a:off x="4876800" y="1873473"/>
            <a:ext cx="3733800" cy="4191000"/>
          </a:xfrm>
        </p:spPr>
        <p:txBody>
          <a:bodyPr anchor="t">
            <a:normAutofit/>
          </a:bodyPr>
          <a:lstStyle/>
          <a:p>
            <a:pPr marL="0" indent="0">
              <a:buNone/>
            </a:pPr>
            <a:r>
              <a:rPr lang="en-US" b="1" dirty="0">
                <a:solidFill>
                  <a:schemeClr val="tx1"/>
                </a:solidFill>
              </a:rPr>
              <a:t>Synchronized Blocks in Instance Methods</a:t>
            </a:r>
          </a:p>
          <a:p>
            <a:pPr marL="0" indent="0">
              <a:buNone/>
            </a:pPr>
            <a:r>
              <a:rPr lang="en-US" sz="1400" dirty="0">
                <a:solidFill>
                  <a:srgbClr val="FFFF00"/>
                </a:solidFill>
              </a:rPr>
              <a:t> public void add(int value){</a:t>
            </a:r>
          </a:p>
          <a:p>
            <a:pPr marL="0" indent="0">
              <a:buNone/>
            </a:pPr>
            <a:r>
              <a:rPr lang="en-US" sz="1400" dirty="0">
                <a:solidFill>
                  <a:srgbClr val="FFFF00"/>
                </a:solidFill>
              </a:rPr>
              <a:t>    synchronized(this){</a:t>
            </a:r>
          </a:p>
          <a:p>
            <a:pPr marL="0" indent="0">
              <a:buNone/>
            </a:pPr>
            <a:r>
              <a:rPr lang="en-US" sz="1400" dirty="0">
                <a:solidFill>
                  <a:srgbClr val="FFFF00"/>
                </a:solidFill>
              </a:rPr>
              <a:t>       </a:t>
            </a:r>
            <a:r>
              <a:rPr lang="en-US" sz="1400" dirty="0" err="1">
                <a:solidFill>
                  <a:srgbClr val="FFFF00"/>
                </a:solidFill>
              </a:rPr>
              <a:t>this.count</a:t>
            </a:r>
            <a:r>
              <a:rPr lang="en-US" sz="1400" dirty="0">
                <a:solidFill>
                  <a:srgbClr val="FFFF00"/>
                </a:solidFill>
              </a:rPr>
              <a:t> += value;   </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endParaRPr lang="en-US" sz="1400" dirty="0">
              <a:solidFill>
                <a:srgbClr val="FFFF00"/>
              </a:solidFill>
            </a:endParaRPr>
          </a:p>
        </p:txBody>
      </p:sp>
    </p:spTree>
    <p:extLst>
      <p:ext uri="{BB962C8B-B14F-4D97-AF65-F5344CB8AC3E}">
        <p14:creationId xmlns:p14="http://schemas.microsoft.com/office/powerpoint/2010/main" val="440765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2"/>
          <p:cNvSpPr>
            <a:spLocks noGrp="1"/>
          </p:cNvSpPr>
          <p:nvPr>
            <p:ph type="title"/>
          </p:nvPr>
        </p:nvSpPr>
        <p:spPr>
          <a:xfrm>
            <a:off x="549464" y="57150"/>
            <a:ext cx="6554867" cy="1524000"/>
          </a:xfrm>
        </p:spPr>
        <p:txBody>
          <a:bodyPr/>
          <a:lstStyle/>
          <a:p>
            <a:r>
              <a:rPr lang="en-US" dirty="0">
                <a:latin typeface="Arial" charset="0"/>
                <a:ea typeface="ＭＳ Ｐゴシック" charset="0"/>
                <a:cs typeface="Arial" charset="0"/>
              </a:rPr>
              <a:t>Semaphore</a:t>
            </a:r>
          </a:p>
        </p:txBody>
      </p:sp>
      <p:sp>
        <p:nvSpPr>
          <p:cNvPr id="4" name="Content Placeholder 3"/>
          <p:cNvSpPr>
            <a:spLocks noGrp="1"/>
          </p:cNvSpPr>
          <p:nvPr>
            <p:ph idx="1"/>
          </p:nvPr>
        </p:nvSpPr>
        <p:spPr>
          <a:xfrm>
            <a:off x="457200" y="1600200"/>
            <a:ext cx="8226425" cy="3124200"/>
          </a:xfrm>
        </p:spPr>
        <p:txBody>
          <a:bodyPr>
            <a:normAutofit fontScale="92500"/>
          </a:bodyPr>
          <a:lstStyle/>
          <a:p>
            <a:pPr>
              <a:defRPr/>
            </a:pPr>
            <a:r>
              <a:rPr lang="en-US" sz="2400" b="0" dirty="0">
                <a:solidFill>
                  <a:schemeClr val="tx1">
                    <a:lumMod val="95000"/>
                  </a:schemeClr>
                </a:solidFill>
              </a:rPr>
              <a:t>Now we introduce a new synchronization object type: </a:t>
            </a:r>
            <a:r>
              <a:rPr lang="en-US" sz="2400" dirty="0">
                <a:solidFill>
                  <a:schemeClr val="tx1">
                    <a:lumMod val="95000"/>
                  </a:schemeClr>
                </a:solidFill>
              </a:rPr>
              <a:t>semaphore</a:t>
            </a:r>
            <a:r>
              <a:rPr lang="en-US" sz="2400" b="0" dirty="0">
                <a:solidFill>
                  <a:schemeClr val="tx1">
                    <a:lumMod val="95000"/>
                  </a:schemeClr>
                </a:solidFill>
              </a:rPr>
              <a:t>. </a:t>
            </a:r>
          </a:p>
          <a:p>
            <a:pPr>
              <a:defRPr/>
            </a:pPr>
            <a:r>
              <a:rPr lang="en-US" sz="2400" dirty="0">
                <a:solidFill>
                  <a:schemeClr val="tx1">
                    <a:lumMod val="95000"/>
                  </a:schemeClr>
                </a:solidFill>
              </a:rPr>
              <a:t>A semaphore is a hidden atomic integer counter with only</a:t>
            </a:r>
            <a:r>
              <a:rPr lang="en-US" sz="2400" i="1" dirty="0">
                <a:solidFill>
                  <a:schemeClr val="tx1">
                    <a:lumMod val="95000"/>
                  </a:schemeClr>
                </a:solidFill>
              </a:rPr>
              <a:t> increment</a:t>
            </a:r>
            <a:r>
              <a:rPr lang="en-US" sz="2400" dirty="0">
                <a:solidFill>
                  <a:schemeClr val="tx1">
                    <a:lumMod val="95000"/>
                  </a:schemeClr>
                </a:solidFill>
              </a:rPr>
              <a:t> </a:t>
            </a:r>
            <a:r>
              <a:rPr lang="en-US" sz="2400" i="1" dirty="0">
                <a:solidFill>
                  <a:schemeClr val="tx1">
                    <a:lumMod val="95000"/>
                  </a:schemeClr>
                </a:solidFill>
              </a:rPr>
              <a:t>(V)</a:t>
            </a:r>
            <a:r>
              <a:rPr lang="en-US" sz="2400" dirty="0">
                <a:solidFill>
                  <a:schemeClr val="tx1">
                    <a:lumMod val="95000"/>
                  </a:schemeClr>
                </a:solidFill>
              </a:rPr>
              <a:t> and </a:t>
            </a:r>
            <a:r>
              <a:rPr lang="en-US" sz="2400" i="1" dirty="0">
                <a:solidFill>
                  <a:schemeClr val="tx1">
                    <a:lumMod val="95000"/>
                  </a:schemeClr>
                </a:solidFill>
              </a:rPr>
              <a:t>decrement</a:t>
            </a:r>
            <a:r>
              <a:rPr lang="en-US" sz="2400" dirty="0">
                <a:solidFill>
                  <a:schemeClr val="tx1">
                    <a:lumMod val="95000"/>
                  </a:schemeClr>
                </a:solidFill>
              </a:rPr>
              <a:t> </a:t>
            </a:r>
            <a:r>
              <a:rPr lang="en-US" sz="2400" i="1" dirty="0">
                <a:solidFill>
                  <a:schemeClr val="tx1">
                    <a:lumMod val="95000"/>
                  </a:schemeClr>
                </a:solidFill>
              </a:rPr>
              <a:t>(P) </a:t>
            </a:r>
            <a:r>
              <a:rPr lang="en-US" sz="2400" dirty="0">
                <a:solidFill>
                  <a:schemeClr val="tx1">
                    <a:lumMod val="95000"/>
                  </a:schemeClr>
                </a:solidFill>
              </a:rPr>
              <a:t>operations.</a:t>
            </a:r>
          </a:p>
          <a:p>
            <a:pPr>
              <a:defRPr/>
            </a:pPr>
            <a:r>
              <a:rPr lang="en-US" sz="2400" dirty="0">
                <a:solidFill>
                  <a:schemeClr val="tx1">
                    <a:lumMod val="95000"/>
                  </a:schemeClr>
                </a:solidFill>
              </a:rPr>
              <a:t>Decrement blocks </a:t>
            </a:r>
            <a:r>
              <a:rPr lang="en-US" sz="2400" dirty="0" err="1">
                <a:solidFill>
                  <a:schemeClr val="tx1">
                    <a:lumMod val="95000"/>
                  </a:schemeClr>
                </a:solidFill>
              </a:rPr>
              <a:t>iff</a:t>
            </a:r>
            <a:r>
              <a:rPr lang="en-US" sz="2400" dirty="0">
                <a:solidFill>
                  <a:schemeClr val="tx1">
                    <a:lumMod val="95000"/>
                  </a:schemeClr>
                </a:solidFill>
              </a:rPr>
              <a:t> the count is zero.</a:t>
            </a:r>
          </a:p>
          <a:p>
            <a:pPr>
              <a:defRPr/>
            </a:pPr>
            <a:r>
              <a:rPr lang="en-US" sz="2400" b="0" dirty="0">
                <a:solidFill>
                  <a:schemeClr val="tx1">
                    <a:lumMod val="95000"/>
                  </a:schemeClr>
                </a:solidFill>
              </a:rPr>
              <a:t>Semaphores handle all of your synchronization needs with one elegant but confusing abstraction.</a:t>
            </a:r>
          </a:p>
          <a:p>
            <a:pPr marL="0" indent="0">
              <a:buFont typeface="Times New Roman" charset="0"/>
              <a:buNone/>
              <a:defRPr/>
            </a:pPr>
            <a:endParaRPr lang="en-US" dirty="0"/>
          </a:p>
        </p:txBody>
      </p:sp>
      <p:pic>
        <p:nvPicPr>
          <p:cNvPr id="134147" name="Picture 4"/>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49963" y="4800600"/>
            <a:ext cx="2103437" cy="175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4148" name="Rectangle 5"/>
          <p:cNvSpPr>
            <a:spLocks noChangeArrowheads="1"/>
          </p:cNvSpPr>
          <p:nvPr/>
        </p:nvSpPr>
        <p:spPr bwMode="auto">
          <a:xfrm>
            <a:off x="2209800" y="5410200"/>
            <a:ext cx="1752600" cy="304800"/>
          </a:xfrm>
          <a:prstGeom prst="rect">
            <a:avLst/>
          </a:prstGeom>
          <a:solidFill>
            <a:schemeClr val="accent1"/>
          </a:solidFill>
          <a:ln w="9525">
            <a:solidFill>
              <a:schemeClr val="tx1"/>
            </a:solidFill>
            <a:round/>
            <a:headEnd/>
            <a:tailEnd/>
          </a:ln>
        </p:spPr>
        <p:txBody>
          <a:bodyPr/>
          <a:lstStyle/>
          <a:p>
            <a:pPr>
              <a:buClr>
                <a:srgbClr val="000000"/>
              </a:buClr>
              <a:buSzPct val="100000"/>
              <a:buFont typeface="Times New Roman" charset="0"/>
              <a:buNone/>
            </a:pPr>
            <a:endParaRPr lang="en-US" sz="1800">
              <a:solidFill>
                <a:schemeClr val="tx1"/>
              </a:solidFill>
              <a:cs typeface="Arial" charset="0"/>
            </a:endParaRPr>
          </a:p>
        </p:txBody>
      </p:sp>
      <p:sp>
        <p:nvSpPr>
          <p:cNvPr id="134149" name="Rectangle 58"/>
          <p:cNvSpPr>
            <a:spLocks noChangeArrowheads="1"/>
          </p:cNvSpPr>
          <p:nvPr/>
        </p:nvSpPr>
        <p:spPr bwMode="auto">
          <a:xfrm>
            <a:off x="990600" y="5162550"/>
            <a:ext cx="16764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algn="ctr" defTabSz="914400"/>
            <a:r>
              <a:rPr lang="en-US" sz="2000" b="1">
                <a:solidFill>
                  <a:srgbClr val="000000"/>
                </a:solidFill>
                <a:cs typeface="Arial" charset="0"/>
              </a:rPr>
              <a:t>V-Up</a:t>
            </a:r>
            <a:endParaRPr lang="en-US" b="1">
              <a:solidFill>
                <a:srgbClr val="000000"/>
              </a:solidFill>
              <a:cs typeface="Arial" charset="0"/>
            </a:endParaRPr>
          </a:p>
        </p:txBody>
      </p:sp>
      <p:sp>
        <p:nvSpPr>
          <p:cNvPr id="134150" name="Rectangle 58"/>
          <p:cNvSpPr>
            <a:spLocks noChangeArrowheads="1"/>
          </p:cNvSpPr>
          <p:nvPr/>
        </p:nvSpPr>
        <p:spPr bwMode="auto">
          <a:xfrm>
            <a:off x="3733800" y="5486400"/>
            <a:ext cx="16764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algn="ctr" defTabSz="914400"/>
            <a:r>
              <a:rPr lang="en-US" sz="2000" b="1">
                <a:solidFill>
                  <a:srgbClr val="000000"/>
                </a:solidFill>
                <a:cs typeface="Arial" charset="0"/>
              </a:rPr>
              <a:t>P-Down</a:t>
            </a:r>
            <a:endParaRPr lang="en-US" b="1">
              <a:solidFill>
                <a:srgbClr val="000000"/>
              </a:solidFill>
              <a:cs typeface="Arial" charset="0"/>
            </a:endParaRPr>
          </a:p>
        </p:txBody>
      </p:sp>
      <p:sp>
        <p:nvSpPr>
          <p:cNvPr id="134151" name="Rectangle 58"/>
          <p:cNvSpPr>
            <a:spLocks noChangeArrowheads="1"/>
          </p:cNvSpPr>
          <p:nvPr/>
        </p:nvSpPr>
        <p:spPr bwMode="auto">
          <a:xfrm>
            <a:off x="2209800" y="5334000"/>
            <a:ext cx="16764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algn="ctr" defTabSz="914400"/>
            <a:r>
              <a:rPr lang="en-US" sz="2000" b="1" dirty="0">
                <a:solidFill>
                  <a:schemeClr val="tx1"/>
                </a:solidFill>
                <a:cs typeface="Arial" charset="0"/>
              </a:rPr>
              <a:t>int </a:t>
            </a:r>
            <a:r>
              <a:rPr lang="en-US" sz="2000" b="1" dirty="0" err="1">
                <a:solidFill>
                  <a:schemeClr val="tx1"/>
                </a:solidFill>
                <a:cs typeface="Arial" charset="0"/>
              </a:rPr>
              <a:t>sem</a:t>
            </a:r>
            <a:endParaRPr lang="en-US" b="1" dirty="0">
              <a:solidFill>
                <a:schemeClr val="tx1"/>
              </a:solidFill>
              <a:cs typeface="Arial" charset="0"/>
            </a:endParaRPr>
          </a:p>
        </p:txBody>
      </p:sp>
      <p:sp>
        <p:nvSpPr>
          <p:cNvPr id="134152" name="Merge 60"/>
          <p:cNvSpPr>
            <a:spLocks noChangeArrowheads="1"/>
          </p:cNvSpPr>
          <p:nvPr/>
        </p:nvSpPr>
        <p:spPr bwMode="auto">
          <a:xfrm flipV="1">
            <a:off x="4191000" y="5913438"/>
            <a:ext cx="792163" cy="639762"/>
          </a:xfrm>
          <a:prstGeom prst="flowChartMerge">
            <a:avLst/>
          </a:prstGeom>
          <a:solidFill>
            <a:srgbClr val="FFFF00"/>
          </a:solidFill>
          <a:ln w="9525">
            <a:solidFill>
              <a:schemeClr val="tx1"/>
            </a:solidFill>
            <a:round/>
            <a:headEnd/>
            <a:tailEnd/>
          </a:ln>
        </p:spPr>
        <p:txBody>
          <a:bodyPr/>
          <a:lstStyle/>
          <a:p>
            <a:pPr>
              <a:buClr>
                <a:srgbClr val="000000"/>
              </a:buClr>
              <a:buSzPct val="100000"/>
              <a:buFont typeface="Times New Roman" charset="0"/>
              <a:buNone/>
            </a:pPr>
            <a:endParaRPr lang="en-US" sz="1800">
              <a:solidFill>
                <a:prstClr val="white"/>
              </a:solidFill>
              <a:cs typeface="Arial" charset="0"/>
            </a:endParaRPr>
          </a:p>
        </p:txBody>
      </p:sp>
      <p:sp>
        <p:nvSpPr>
          <p:cNvPr id="134153" name="Text Box 23"/>
          <p:cNvSpPr txBox="1">
            <a:spLocks noChangeArrowheads="1"/>
          </p:cNvSpPr>
          <p:nvPr/>
        </p:nvSpPr>
        <p:spPr bwMode="auto">
          <a:xfrm>
            <a:off x="4270375" y="6153150"/>
            <a:ext cx="6334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b="1">
                <a:solidFill>
                  <a:srgbClr val="000000"/>
                </a:solidFill>
                <a:cs typeface="Arial" charset="0"/>
              </a:rPr>
              <a:t>wait</a:t>
            </a:r>
            <a:endParaRPr lang="en-US" sz="1400">
              <a:solidFill>
                <a:srgbClr val="000000"/>
              </a:solidFill>
              <a:cs typeface="Arial" charset="0"/>
            </a:endParaRPr>
          </a:p>
        </p:txBody>
      </p:sp>
      <p:sp>
        <p:nvSpPr>
          <p:cNvPr id="134154" name="AutoShape 18"/>
          <p:cNvSpPr>
            <a:spLocks noChangeArrowheads="1"/>
          </p:cNvSpPr>
          <p:nvPr/>
        </p:nvSpPr>
        <p:spPr bwMode="auto">
          <a:xfrm>
            <a:off x="1752600" y="5562600"/>
            <a:ext cx="76200" cy="228600"/>
          </a:xfrm>
          <a:prstGeom prst="upArrow">
            <a:avLst>
              <a:gd name="adj1" fmla="val 50000"/>
              <a:gd name="adj2" fmla="val 75000"/>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134155" name="AutoShape 19"/>
          <p:cNvSpPr>
            <a:spLocks noChangeArrowheads="1"/>
          </p:cNvSpPr>
          <p:nvPr/>
        </p:nvSpPr>
        <p:spPr bwMode="auto">
          <a:xfrm flipV="1">
            <a:off x="4572000" y="5257800"/>
            <a:ext cx="76200" cy="228600"/>
          </a:xfrm>
          <a:prstGeom prst="upArrow">
            <a:avLst>
              <a:gd name="adj1" fmla="val 50000"/>
              <a:gd name="adj2" fmla="val 75000"/>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134156" name="Rectangle 58"/>
          <p:cNvSpPr>
            <a:spLocks noChangeArrowheads="1"/>
          </p:cNvSpPr>
          <p:nvPr/>
        </p:nvSpPr>
        <p:spPr bwMode="auto">
          <a:xfrm>
            <a:off x="1905000" y="5943600"/>
            <a:ext cx="2590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algn="ctr" defTabSz="914400"/>
            <a:r>
              <a:rPr lang="en-US" sz="2000" b="1" dirty="0">
                <a:solidFill>
                  <a:srgbClr val="000000"/>
                </a:solidFill>
                <a:cs typeface="Arial" charset="0"/>
              </a:rPr>
              <a:t>if </a:t>
            </a:r>
            <a:r>
              <a:rPr lang="en-US" sz="2000" dirty="0">
                <a:solidFill>
                  <a:srgbClr val="000000"/>
                </a:solidFill>
                <a:cs typeface="Arial" charset="0"/>
              </a:rPr>
              <a:t>(</a:t>
            </a:r>
            <a:r>
              <a:rPr lang="en-US" sz="2000" dirty="0" err="1">
                <a:solidFill>
                  <a:srgbClr val="000000"/>
                </a:solidFill>
                <a:cs typeface="Arial" charset="0"/>
              </a:rPr>
              <a:t>sem</a:t>
            </a:r>
            <a:r>
              <a:rPr lang="en-US" sz="2000" dirty="0">
                <a:solidFill>
                  <a:srgbClr val="000000"/>
                </a:solidFill>
                <a:cs typeface="Arial" charset="0"/>
              </a:rPr>
              <a:t> == 0) </a:t>
            </a:r>
            <a:r>
              <a:rPr lang="en-US" sz="2000" b="1" dirty="0">
                <a:solidFill>
                  <a:srgbClr val="000000"/>
                </a:solidFill>
                <a:cs typeface="Arial" charset="0"/>
              </a:rPr>
              <a:t>then</a:t>
            </a:r>
            <a:endParaRPr lang="en-US" b="1" dirty="0">
              <a:solidFill>
                <a:srgbClr val="000000"/>
              </a:solidFill>
              <a:cs typeface="Arial" charset="0"/>
            </a:endParaRPr>
          </a:p>
        </p:txBody>
      </p:sp>
      <p:sp>
        <p:nvSpPr>
          <p:cNvPr id="14" name="Rectangle 58"/>
          <p:cNvSpPr>
            <a:spLocks noChangeArrowheads="1"/>
          </p:cNvSpPr>
          <p:nvPr/>
        </p:nvSpPr>
        <p:spPr bwMode="auto">
          <a:xfrm>
            <a:off x="4114800" y="5943600"/>
            <a:ext cx="2590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algn="ctr" defTabSz="914400"/>
            <a:r>
              <a:rPr lang="en-US" sz="2000" dirty="0">
                <a:solidFill>
                  <a:srgbClr val="000000"/>
                </a:solidFill>
                <a:cs typeface="Arial" charset="0"/>
              </a:rPr>
              <a:t>until a</a:t>
            </a:r>
            <a:r>
              <a:rPr lang="en-US" sz="2000" b="1" dirty="0">
                <a:solidFill>
                  <a:srgbClr val="000000"/>
                </a:solidFill>
                <a:cs typeface="Arial" charset="0"/>
              </a:rPr>
              <a:t> V</a:t>
            </a:r>
            <a:endParaRPr lang="en-US" b="1" dirty="0">
              <a:solidFill>
                <a:srgbClr val="000000"/>
              </a:solidFill>
              <a:cs typeface="Arial" charset="0"/>
            </a:endParaRPr>
          </a:p>
        </p:txBody>
      </p:sp>
    </p:spTree>
    <p:extLst>
      <p:ext uri="{BB962C8B-B14F-4D97-AF65-F5344CB8AC3E}">
        <p14:creationId xmlns:p14="http://schemas.microsoft.com/office/powerpoint/2010/main" val="3433592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a:xfrm>
            <a:off x="390635" y="95250"/>
            <a:ext cx="6554867" cy="1524000"/>
          </a:xfrm>
        </p:spPr>
        <p:txBody>
          <a:bodyPr/>
          <a:lstStyle/>
          <a:p>
            <a:r>
              <a:rPr lang="en-US" dirty="0">
                <a:latin typeface="Arial" charset="0"/>
                <a:ea typeface="ＭＳ Ｐゴシック" charset="0"/>
                <a:cs typeface="Arial" charset="0"/>
              </a:rPr>
              <a:t>Monitor == </a:t>
            </a:r>
            <a:r>
              <a:rPr lang="en-US" dirty="0" err="1">
                <a:latin typeface="Arial" charset="0"/>
                <a:ea typeface="ＭＳ Ｐゴシック" charset="0"/>
                <a:cs typeface="Arial" charset="0"/>
              </a:rPr>
              <a:t>mutex+CV</a:t>
            </a:r>
            <a:endParaRPr lang="en-US" dirty="0">
              <a:latin typeface="Arial" charset="0"/>
              <a:ea typeface="ＭＳ Ｐゴシック" charset="0"/>
              <a:cs typeface="Arial" charset="0"/>
            </a:endParaRPr>
          </a:p>
        </p:txBody>
      </p:sp>
      <p:grpSp>
        <p:nvGrpSpPr>
          <p:cNvPr id="115714" name="Group 4"/>
          <p:cNvGrpSpPr>
            <a:grpSpLocks/>
          </p:cNvGrpSpPr>
          <p:nvPr/>
        </p:nvGrpSpPr>
        <p:grpSpPr bwMode="auto">
          <a:xfrm>
            <a:off x="1262063" y="3668713"/>
            <a:ext cx="355600" cy="347662"/>
            <a:chOff x="3689" y="1658"/>
            <a:chExt cx="576" cy="576"/>
          </a:xfrm>
        </p:grpSpPr>
        <p:grpSp>
          <p:nvGrpSpPr>
            <p:cNvPr id="115763" name="Group 5"/>
            <p:cNvGrpSpPr>
              <a:grpSpLocks/>
            </p:cNvGrpSpPr>
            <p:nvPr/>
          </p:nvGrpSpPr>
          <p:grpSpPr bwMode="auto">
            <a:xfrm>
              <a:off x="3689" y="1658"/>
              <a:ext cx="576" cy="576"/>
              <a:chOff x="4269" y="2781"/>
              <a:chExt cx="576" cy="576"/>
            </a:xfrm>
          </p:grpSpPr>
          <p:sp>
            <p:nvSpPr>
              <p:cNvPr id="115765" name="Oval 6"/>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115766" name="AutoShape 7"/>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grpSp>
        <p:sp>
          <p:nvSpPr>
            <p:cNvPr id="115764" name="AutoShape 8"/>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grpSp>
        <p:nvGrpSpPr>
          <p:cNvPr id="115715" name="Group 9"/>
          <p:cNvGrpSpPr>
            <a:grpSpLocks/>
          </p:cNvGrpSpPr>
          <p:nvPr/>
        </p:nvGrpSpPr>
        <p:grpSpPr bwMode="auto">
          <a:xfrm>
            <a:off x="1781175" y="3675063"/>
            <a:ext cx="355600" cy="347662"/>
            <a:chOff x="773" y="2363"/>
            <a:chExt cx="224" cy="219"/>
          </a:xfrm>
        </p:grpSpPr>
        <p:sp>
          <p:nvSpPr>
            <p:cNvPr id="115760" name="Oval 10"/>
            <p:cNvSpPr>
              <a:spLocks noChangeArrowheads="1"/>
            </p:cNvSpPr>
            <p:nvPr/>
          </p:nvSpPr>
          <p:spPr bwMode="auto">
            <a:xfrm>
              <a:off x="773" y="2363"/>
              <a:ext cx="224" cy="219"/>
            </a:xfrm>
            <a:prstGeom prst="ellipse">
              <a:avLst/>
            </a:prstGeom>
            <a:solidFill>
              <a:srgbClr val="00CCFF"/>
            </a:solidFill>
            <a:ln w="12700">
              <a:solidFill>
                <a:schemeClr val="tx1"/>
              </a:solidFill>
              <a:round/>
              <a:headEnd type="none" w="sm" len="sm"/>
              <a:tailEnd type="none" w="sm" len="sm"/>
            </a:ln>
          </p:spPr>
          <p:txBody>
            <a:bodyPr wrap="none" anchor="ctr"/>
            <a:lstStyle/>
            <a:p>
              <a:endParaRPr lang="en-US"/>
            </a:p>
          </p:txBody>
        </p:sp>
        <p:sp>
          <p:nvSpPr>
            <p:cNvPr id="115761" name="AutoShape 11"/>
            <p:cNvSpPr>
              <a:spLocks noChangeArrowheads="1"/>
            </p:cNvSpPr>
            <p:nvPr/>
          </p:nvSpPr>
          <p:spPr bwMode="auto">
            <a:xfrm flipH="1">
              <a:off x="851" y="2412"/>
              <a:ext cx="76" cy="127"/>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15762" name="AutoShape 12"/>
            <p:cNvSpPr>
              <a:spLocks noChangeArrowheads="1"/>
            </p:cNvSpPr>
            <p:nvPr/>
          </p:nvSpPr>
          <p:spPr bwMode="auto">
            <a:xfrm rot="-8460389">
              <a:off x="783" y="2392"/>
              <a:ext cx="27" cy="29"/>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grpSp>
        <p:nvGrpSpPr>
          <p:cNvPr id="115716" name="Group 13"/>
          <p:cNvGrpSpPr>
            <a:grpSpLocks/>
          </p:cNvGrpSpPr>
          <p:nvPr/>
        </p:nvGrpSpPr>
        <p:grpSpPr bwMode="auto">
          <a:xfrm>
            <a:off x="2330450" y="3676650"/>
            <a:ext cx="357188" cy="357188"/>
            <a:chOff x="4784" y="2819"/>
            <a:chExt cx="255" cy="255"/>
          </a:xfrm>
        </p:grpSpPr>
        <p:sp>
          <p:nvSpPr>
            <p:cNvPr id="115757" name="Oval 14"/>
            <p:cNvSpPr>
              <a:spLocks noChangeArrowheads="1"/>
            </p:cNvSpPr>
            <p:nvPr/>
          </p:nvSpPr>
          <p:spPr bwMode="auto">
            <a:xfrm>
              <a:off x="4784" y="2819"/>
              <a:ext cx="255" cy="255"/>
            </a:xfrm>
            <a:prstGeom prst="ellipse">
              <a:avLst/>
            </a:prstGeom>
            <a:solidFill>
              <a:srgbClr val="008080"/>
            </a:solidFill>
            <a:ln w="12700">
              <a:solidFill>
                <a:schemeClr val="tx1"/>
              </a:solidFill>
              <a:round/>
              <a:headEnd type="none" w="sm" len="sm"/>
              <a:tailEnd type="none" w="sm" len="sm"/>
            </a:ln>
          </p:spPr>
          <p:txBody>
            <a:bodyPr wrap="none" anchor="ctr"/>
            <a:lstStyle/>
            <a:p>
              <a:endParaRPr lang="en-US"/>
            </a:p>
          </p:txBody>
        </p:sp>
        <p:sp>
          <p:nvSpPr>
            <p:cNvPr id="115758" name="AutoShape 15"/>
            <p:cNvSpPr>
              <a:spLocks noChangeArrowheads="1"/>
            </p:cNvSpPr>
            <p:nvPr/>
          </p:nvSpPr>
          <p:spPr bwMode="auto">
            <a:xfrm flipH="1">
              <a:off x="4873" y="2875"/>
              <a:ext cx="87" cy="14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15759" name="AutoShape 16"/>
            <p:cNvSpPr>
              <a:spLocks noChangeArrowheads="1"/>
            </p:cNvSpPr>
            <p:nvPr/>
          </p:nvSpPr>
          <p:spPr bwMode="auto">
            <a:xfrm rot="-8460389">
              <a:off x="4795" y="2853"/>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grpSp>
        <p:nvGrpSpPr>
          <p:cNvPr id="115717" name="Group 21"/>
          <p:cNvGrpSpPr>
            <a:grpSpLocks/>
          </p:cNvGrpSpPr>
          <p:nvPr/>
        </p:nvGrpSpPr>
        <p:grpSpPr bwMode="auto">
          <a:xfrm>
            <a:off x="3859213" y="3111500"/>
            <a:ext cx="1819275" cy="539750"/>
            <a:chOff x="1785" y="1844"/>
            <a:chExt cx="1292" cy="383"/>
          </a:xfrm>
        </p:grpSpPr>
        <p:sp>
          <p:nvSpPr>
            <p:cNvPr id="115755" name="Rectangle 22"/>
            <p:cNvSpPr>
              <a:spLocks noChangeArrowheads="1"/>
            </p:cNvSpPr>
            <p:nvPr/>
          </p:nvSpPr>
          <p:spPr bwMode="auto">
            <a:xfrm>
              <a:off x="1824" y="1853"/>
              <a:ext cx="1253" cy="374"/>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endParaRPr lang="en-US"/>
            </a:p>
          </p:txBody>
        </p:sp>
        <p:sp>
          <p:nvSpPr>
            <p:cNvPr id="22" name="Text Box 23"/>
            <p:cNvSpPr txBox="1">
              <a:spLocks noChangeArrowheads="1"/>
            </p:cNvSpPr>
            <p:nvPr/>
          </p:nvSpPr>
          <p:spPr bwMode="auto">
            <a:xfrm>
              <a:off x="1785" y="1844"/>
              <a:ext cx="479" cy="239"/>
            </a:xfrm>
            <a:prstGeom prst="rect">
              <a:avLst/>
            </a:prstGeom>
            <a:noFill/>
            <a:ln w="9525">
              <a:noFill/>
              <a:miter lim="800000"/>
              <a:headEnd/>
              <a:tailEnd/>
            </a:ln>
            <a:effectLst/>
          </p:spPr>
          <p:txBody>
            <a:bodyPr lIns="92075" tIns="46038" rIns="92075" bIns="46038" anchor="ct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defRPr/>
              </a:pPr>
              <a:r>
                <a:rPr lang="en-US" sz="1600" b="1" i="1"/>
                <a:t>P1()</a:t>
              </a:r>
              <a:endParaRPr lang="en-US" sz="3200" u="sng">
                <a:solidFill>
                  <a:schemeClr val="tx2"/>
                </a:solidFill>
                <a:effectLst>
                  <a:outerShdw blurRad="38100" dist="38100" dir="2700000" algn="tl">
                    <a:srgbClr val="DDDDDD"/>
                  </a:outerShdw>
                </a:effectLst>
              </a:endParaRPr>
            </a:p>
          </p:txBody>
        </p:sp>
      </p:grpSp>
      <p:grpSp>
        <p:nvGrpSpPr>
          <p:cNvPr id="115718" name="Group 24"/>
          <p:cNvGrpSpPr>
            <a:grpSpLocks/>
          </p:cNvGrpSpPr>
          <p:nvPr/>
        </p:nvGrpSpPr>
        <p:grpSpPr bwMode="auto">
          <a:xfrm>
            <a:off x="3859213" y="3686175"/>
            <a:ext cx="1819275" cy="539750"/>
            <a:chOff x="1785" y="1844"/>
            <a:chExt cx="1292" cy="383"/>
          </a:xfrm>
        </p:grpSpPr>
        <p:sp>
          <p:nvSpPr>
            <p:cNvPr id="115753" name="Rectangle 25"/>
            <p:cNvSpPr>
              <a:spLocks noChangeArrowheads="1"/>
            </p:cNvSpPr>
            <p:nvPr/>
          </p:nvSpPr>
          <p:spPr bwMode="auto">
            <a:xfrm>
              <a:off x="1824" y="1853"/>
              <a:ext cx="1253" cy="374"/>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endParaRPr lang="en-US"/>
            </a:p>
          </p:txBody>
        </p:sp>
        <p:sp>
          <p:nvSpPr>
            <p:cNvPr id="25" name="Text Box 26"/>
            <p:cNvSpPr txBox="1">
              <a:spLocks noChangeArrowheads="1"/>
            </p:cNvSpPr>
            <p:nvPr/>
          </p:nvSpPr>
          <p:spPr bwMode="auto">
            <a:xfrm>
              <a:off x="1785" y="1844"/>
              <a:ext cx="479" cy="239"/>
            </a:xfrm>
            <a:prstGeom prst="rect">
              <a:avLst/>
            </a:prstGeom>
            <a:noFill/>
            <a:ln w="9525">
              <a:noFill/>
              <a:miter lim="800000"/>
              <a:headEnd/>
              <a:tailEnd/>
            </a:ln>
            <a:effectLst/>
          </p:spPr>
          <p:txBody>
            <a:bodyPr lIns="92075" tIns="46038" rIns="92075" bIns="46038" anchor="ct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defRPr/>
              </a:pPr>
              <a:r>
                <a:rPr lang="en-US" sz="1600" b="1" i="1"/>
                <a:t>P2()</a:t>
              </a:r>
              <a:endParaRPr lang="en-US" sz="3200" u="sng">
                <a:solidFill>
                  <a:schemeClr val="tx2"/>
                </a:solidFill>
                <a:effectLst>
                  <a:outerShdw blurRad="38100" dist="38100" dir="2700000" algn="tl">
                    <a:srgbClr val="DDDDDD"/>
                  </a:outerShdw>
                </a:effectLst>
              </a:endParaRPr>
            </a:p>
          </p:txBody>
        </p:sp>
      </p:grpSp>
      <p:grpSp>
        <p:nvGrpSpPr>
          <p:cNvPr id="115719" name="Group 27"/>
          <p:cNvGrpSpPr>
            <a:grpSpLocks/>
          </p:cNvGrpSpPr>
          <p:nvPr/>
        </p:nvGrpSpPr>
        <p:grpSpPr bwMode="auto">
          <a:xfrm>
            <a:off x="3859213" y="4260850"/>
            <a:ext cx="1819275" cy="539750"/>
            <a:chOff x="1785" y="1844"/>
            <a:chExt cx="1292" cy="383"/>
          </a:xfrm>
        </p:grpSpPr>
        <p:sp>
          <p:nvSpPr>
            <p:cNvPr id="115751" name="Rectangle 28"/>
            <p:cNvSpPr>
              <a:spLocks noChangeArrowheads="1"/>
            </p:cNvSpPr>
            <p:nvPr/>
          </p:nvSpPr>
          <p:spPr bwMode="auto">
            <a:xfrm>
              <a:off x="1824" y="1853"/>
              <a:ext cx="1253" cy="374"/>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endParaRPr lang="en-US"/>
            </a:p>
          </p:txBody>
        </p:sp>
        <p:sp>
          <p:nvSpPr>
            <p:cNvPr id="28" name="Text Box 29"/>
            <p:cNvSpPr txBox="1">
              <a:spLocks noChangeArrowheads="1"/>
            </p:cNvSpPr>
            <p:nvPr/>
          </p:nvSpPr>
          <p:spPr bwMode="auto">
            <a:xfrm>
              <a:off x="1785" y="1844"/>
              <a:ext cx="479" cy="239"/>
            </a:xfrm>
            <a:prstGeom prst="rect">
              <a:avLst/>
            </a:prstGeom>
            <a:noFill/>
            <a:ln w="9525">
              <a:noFill/>
              <a:miter lim="800000"/>
              <a:headEnd/>
              <a:tailEnd/>
            </a:ln>
            <a:effectLst/>
          </p:spPr>
          <p:txBody>
            <a:bodyPr lIns="92075" tIns="46038" rIns="92075" bIns="46038" anchor="ct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defRPr/>
              </a:pPr>
              <a:r>
                <a:rPr lang="en-US" sz="1600" b="1" i="1"/>
                <a:t>P3()</a:t>
              </a:r>
              <a:endParaRPr lang="en-US" sz="3200" u="sng">
                <a:solidFill>
                  <a:schemeClr val="tx2"/>
                </a:solidFill>
                <a:effectLst>
                  <a:outerShdw blurRad="38100" dist="38100" dir="2700000" algn="tl">
                    <a:srgbClr val="DDDDDD"/>
                  </a:outerShdw>
                </a:effectLst>
              </a:endParaRPr>
            </a:p>
          </p:txBody>
        </p:sp>
      </p:grpSp>
      <p:grpSp>
        <p:nvGrpSpPr>
          <p:cNvPr id="115720" name="Group 30"/>
          <p:cNvGrpSpPr>
            <a:grpSpLocks/>
          </p:cNvGrpSpPr>
          <p:nvPr/>
        </p:nvGrpSpPr>
        <p:grpSpPr bwMode="auto">
          <a:xfrm>
            <a:off x="3859213" y="4835525"/>
            <a:ext cx="1819275" cy="539750"/>
            <a:chOff x="1785" y="1844"/>
            <a:chExt cx="1292" cy="383"/>
          </a:xfrm>
        </p:grpSpPr>
        <p:sp>
          <p:nvSpPr>
            <p:cNvPr id="115749" name="Rectangle 31"/>
            <p:cNvSpPr>
              <a:spLocks noChangeArrowheads="1"/>
            </p:cNvSpPr>
            <p:nvPr/>
          </p:nvSpPr>
          <p:spPr bwMode="auto">
            <a:xfrm>
              <a:off x="1824" y="1853"/>
              <a:ext cx="1253" cy="374"/>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endParaRPr lang="en-US"/>
            </a:p>
          </p:txBody>
        </p:sp>
        <p:sp>
          <p:nvSpPr>
            <p:cNvPr id="31" name="Text Box 32"/>
            <p:cNvSpPr txBox="1">
              <a:spLocks noChangeArrowheads="1"/>
            </p:cNvSpPr>
            <p:nvPr/>
          </p:nvSpPr>
          <p:spPr bwMode="auto">
            <a:xfrm>
              <a:off x="1785" y="1844"/>
              <a:ext cx="479" cy="239"/>
            </a:xfrm>
            <a:prstGeom prst="rect">
              <a:avLst/>
            </a:prstGeom>
            <a:noFill/>
            <a:ln w="9525">
              <a:noFill/>
              <a:miter lim="800000"/>
              <a:headEnd/>
              <a:tailEnd/>
            </a:ln>
            <a:effectLst/>
          </p:spPr>
          <p:txBody>
            <a:bodyPr lIns="92075" tIns="46038" rIns="92075" bIns="46038" anchor="ct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defRPr/>
              </a:pPr>
              <a:r>
                <a:rPr lang="en-US" sz="1600" b="1" i="1"/>
                <a:t>P4()</a:t>
              </a:r>
              <a:endParaRPr lang="en-US" sz="3200" u="sng">
                <a:solidFill>
                  <a:schemeClr val="tx2"/>
                </a:solidFill>
                <a:effectLst>
                  <a:outerShdw blurRad="38100" dist="38100" dir="2700000" algn="tl">
                    <a:srgbClr val="DDDDDD"/>
                  </a:outerShdw>
                </a:effectLst>
              </a:endParaRPr>
            </a:p>
          </p:txBody>
        </p:sp>
      </p:grpSp>
      <p:sp>
        <p:nvSpPr>
          <p:cNvPr id="115721" name="Rectangle 33"/>
          <p:cNvSpPr>
            <a:spLocks noChangeArrowheads="1"/>
          </p:cNvSpPr>
          <p:nvPr/>
        </p:nvSpPr>
        <p:spPr bwMode="auto">
          <a:xfrm>
            <a:off x="3894138" y="2517775"/>
            <a:ext cx="1797050" cy="2892425"/>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2075" tIns="46038" rIns="92075" bIns="46038" anchor="ctr"/>
          <a:lstStyle/>
          <a:p>
            <a:endParaRPr lang="en-US"/>
          </a:p>
        </p:txBody>
      </p:sp>
      <p:sp>
        <p:nvSpPr>
          <p:cNvPr id="115722" name="Rectangle 34"/>
          <p:cNvSpPr>
            <a:spLocks noChangeArrowheads="1"/>
          </p:cNvSpPr>
          <p:nvPr/>
        </p:nvSpPr>
        <p:spPr bwMode="auto">
          <a:xfrm>
            <a:off x="3913188" y="2563813"/>
            <a:ext cx="1765300" cy="527050"/>
          </a:xfrm>
          <a:prstGeom prst="rect">
            <a:avLst/>
          </a:prstGeom>
          <a:solidFill>
            <a:srgbClr val="6666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endParaRPr lang="en-US"/>
          </a:p>
        </p:txBody>
      </p:sp>
      <p:sp>
        <p:nvSpPr>
          <p:cNvPr id="115723" name="Rectangle 35"/>
          <p:cNvSpPr>
            <a:spLocks noChangeArrowheads="1"/>
          </p:cNvSpPr>
          <p:nvPr/>
        </p:nvSpPr>
        <p:spPr bwMode="auto">
          <a:xfrm>
            <a:off x="3868738" y="2568575"/>
            <a:ext cx="615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a:r>
              <a:rPr lang="en-US" sz="1800" b="1" i="1"/>
              <a:t>state</a:t>
            </a:r>
            <a:endParaRPr lang="en-US" sz="1600" b="1" i="1"/>
          </a:p>
        </p:txBody>
      </p:sp>
      <p:grpSp>
        <p:nvGrpSpPr>
          <p:cNvPr id="115724" name="Group 36"/>
          <p:cNvGrpSpPr>
            <a:grpSpLocks/>
          </p:cNvGrpSpPr>
          <p:nvPr/>
        </p:nvGrpSpPr>
        <p:grpSpPr bwMode="auto">
          <a:xfrm>
            <a:off x="4665663" y="3217863"/>
            <a:ext cx="315912" cy="307975"/>
            <a:chOff x="2146" y="1704"/>
            <a:chExt cx="415" cy="415"/>
          </a:xfrm>
        </p:grpSpPr>
        <p:sp>
          <p:nvSpPr>
            <p:cNvPr id="115746" name="Oval 37"/>
            <p:cNvSpPr>
              <a:spLocks noChangeArrowheads="1"/>
            </p:cNvSpPr>
            <p:nvPr/>
          </p:nvSpPr>
          <p:spPr bwMode="auto">
            <a:xfrm>
              <a:off x="2146" y="1704"/>
              <a:ext cx="415" cy="415"/>
            </a:xfrm>
            <a:prstGeom prst="ellipse">
              <a:avLst/>
            </a:prstGeom>
            <a:solidFill>
              <a:srgbClr val="800080"/>
            </a:solidFill>
            <a:ln w="12700">
              <a:solidFill>
                <a:schemeClr val="tx1"/>
              </a:solidFill>
              <a:round/>
              <a:headEnd type="none" w="sm" len="sm"/>
              <a:tailEnd type="none" w="sm" len="sm"/>
            </a:ln>
          </p:spPr>
          <p:txBody>
            <a:bodyPr wrap="none" anchor="ctr"/>
            <a:lstStyle/>
            <a:p>
              <a:endParaRPr lang="en-US"/>
            </a:p>
          </p:txBody>
        </p:sp>
        <p:sp>
          <p:nvSpPr>
            <p:cNvPr id="115747" name="AutoShape 38"/>
            <p:cNvSpPr>
              <a:spLocks noChangeArrowheads="1"/>
            </p:cNvSpPr>
            <p:nvPr/>
          </p:nvSpPr>
          <p:spPr bwMode="auto">
            <a:xfrm flipH="1">
              <a:off x="2290" y="1796"/>
              <a:ext cx="142" cy="24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15748" name="AutoShape 39"/>
            <p:cNvSpPr>
              <a:spLocks noChangeArrowheads="1"/>
            </p:cNvSpPr>
            <p:nvPr/>
          </p:nvSpPr>
          <p:spPr bwMode="auto">
            <a:xfrm rot="-8460389">
              <a:off x="2164" y="1759"/>
              <a:ext cx="50" cy="5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sp>
        <p:nvSpPr>
          <p:cNvPr id="115725" name="Line 40"/>
          <p:cNvSpPr>
            <a:spLocks noChangeShapeType="1"/>
          </p:cNvSpPr>
          <p:nvPr/>
        </p:nvSpPr>
        <p:spPr bwMode="auto">
          <a:xfrm flipV="1">
            <a:off x="2878138" y="3354388"/>
            <a:ext cx="995362" cy="479425"/>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115726" name="Line 41"/>
          <p:cNvSpPr>
            <a:spLocks noChangeShapeType="1"/>
          </p:cNvSpPr>
          <p:nvPr/>
        </p:nvSpPr>
        <p:spPr bwMode="auto">
          <a:xfrm>
            <a:off x="2892425" y="3833813"/>
            <a:ext cx="993775" cy="8255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115727" name="Line 42"/>
          <p:cNvSpPr>
            <a:spLocks noChangeShapeType="1"/>
          </p:cNvSpPr>
          <p:nvPr/>
        </p:nvSpPr>
        <p:spPr bwMode="auto">
          <a:xfrm>
            <a:off x="2871788" y="3833813"/>
            <a:ext cx="993775" cy="655637"/>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115728" name="Line 43"/>
          <p:cNvSpPr>
            <a:spLocks noChangeShapeType="1"/>
          </p:cNvSpPr>
          <p:nvPr/>
        </p:nvSpPr>
        <p:spPr bwMode="auto">
          <a:xfrm>
            <a:off x="2886075" y="3833813"/>
            <a:ext cx="993775" cy="1209675"/>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p>
        </p:txBody>
      </p:sp>
      <p:sp>
        <p:nvSpPr>
          <p:cNvPr id="115729" name="Rectangle 44"/>
          <p:cNvSpPr>
            <a:spLocks noChangeArrowheads="1"/>
          </p:cNvSpPr>
          <p:nvPr/>
        </p:nvSpPr>
        <p:spPr bwMode="auto">
          <a:xfrm>
            <a:off x="403225" y="3513138"/>
            <a:ext cx="823913" cy="611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a:r>
              <a:rPr lang="en-US" sz="1800" b="1" i="1"/>
              <a:t>ready</a:t>
            </a:r>
          </a:p>
          <a:p>
            <a:pPr algn="ctr"/>
            <a:r>
              <a:rPr lang="en-US" sz="1600" b="1" i="1"/>
              <a:t>to enter</a:t>
            </a:r>
          </a:p>
        </p:txBody>
      </p:sp>
      <p:sp>
        <p:nvSpPr>
          <p:cNvPr id="115730" name="Rectangle 45"/>
          <p:cNvSpPr>
            <a:spLocks noChangeArrowheads="1"/>
          </p:cNvSpPr>
          <p:nvPr/>
        </p:nvSpPr>
        <p:spPr bwMode="auto">
          <a:xfrm>
            <a:off x="457200" y="5257800"/>
            <a:ext cx="1325563"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a:r>
              <a:rPr lang="en-US" sz="2000" b="1" dirty="0">
                <a:solidFill>
                  <a:schemeClr val="tx1"/>
                </a:solidFill>
              </a:rPr>
              <a:t>waiting</a:t>
            </a:r>
          </a:p>
          <a:p>
            <a:pPr algn="ctr"/>
            <a:r>
              <a:rPr lang="en-US" sz="2000" b="1" dirty="0">
                <a:solidFill>
                  <a:schemeClr val="tx1"/>
                </a:solidFill>
              </a:rPr>
              <a:t>(blocked)</a:t>
            </a:r>
          </a:p>
        </p:txBody>
      </p:sp>
      <p:sp>
        <p:nvSpPr>
          <p:cNvPr id="115731" name="Rectangle 47"/>
          <p:cNvSpPr>
            <a:spLocks noChangeArrowheads="1"/>
          </p:cNvSpPr>
          <p:nvPr/>
        </p:nvSpPr>
        <p:spPr bwMode="auto">
          <a:xfrm>
            <a:off x="2819400" y="5562600"/>
            <a:ext cx="8556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a:r>
              <a:rPr lang="en-US" sz="2000" b="1">
                <a:solidFill>
                  <a:schemeClr val="tx1"/>
                </a:solidFill>
              </a:rPr>
              <a:t>wait()</a:t>
            </a:r>
          </a:p>
        </p:txBody>
      </p:sp>
      <p:sp>
        <p:nvSpPr>
          <p:cNvPr id="115732" name="Rectangle 51"/>
          <p:cNvSpPr>
            <a:spLocks noChangeArrowheads="1"/>
          </p:cNvSpPr>
          <p:nvPr/>
        </p:nvSpPr>
        <p:spPr bwMode="auto">
          <a:xfrm>
            <a:off x="2662238" y="3343275"/>
            <a:ext cx="7397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a:r>
              <a:rPr lang="en-US" sz="1600" i="1"/>
              <a:t>(enter)</a:t>
            </a:r>
            <a:endParaRPr lang="en-US" sz="1600" b="1" i="1"/>
          </a:p>
        </p:txBody>
      </p:sp>
      <p:sp>
        <p:nvSpPr>
          <p:cNvPr id="115733" name="Rectangle 54"/>
          <p:cNvSpPr>
            <a:spLocks noChangeArrowheads="1"/>
          </p:cNvSpPr>
          <p:nvPr/>
        </p:nvSpPr>
        <p:spPr bwMode="auto">
          <a:xfrm>
            <a:off x="1371600" y="4267200"/>
            <a:ext cx="10985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a:r>
              <a:rPr lang="en-US" sz="2000" b="1">
                <a:solidFill>
                  <a:schemeClr val="tx1"/>
                </a:solidFill>
              </a:rPr>
              <a:t>signal()</a:t>
            </a:r>
          </a:p>
        </p:txBody>
      </p:sp>
      <p:sp>
        <p:nvSpPr>
          <p:cNvPr id="115734" name="Text Box 3"/>
          <p:cNvSpPr txBox="1">
            <a:spLocks noChangeArrowheads="1"/>
          </p:cNvSpPr>
          <p:nvPr/>
        </p:nvSpPr>
        <p:spPr bwMode="auto">
          <a:xfrm>
            <a:off x="533400" y="2438400"/>
            <a:ext cx="30480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r>
              <a:rPr lang="en-US" sz="2000">
                <a:solidFill>
                  <a:srgbClr val="003367"/>
                </a:solidFill>
                <a:cs typeface="Arial" charset="0"/>
              </a:rPr>
              <a:t>At most one thread runs in the monitor at a time.</a:t>
            </a:r>
          </a:p>
        </p:txBody>
      </p:sp>
      <p:grpSp>
        <p:nvGrpSpPr>
          <p:cNvPr id="115735" name="Group 17"/>
          <p:cNvGrpSpPr>
            <a:grpSpLocks/>
          </p:cNvGrpSpPr>
          <p:nvPr/>
        </p:nvGrpSpPr>
        <p:grpSpPr bwMode="auto">
          <a:xfrm>
            <a:off x="1776413" y="5443538"/>
            <a:ext cx="355600" cy="347662"/>
            <a:chOff x="1119" y="2355"/>
            <a:chExt cx="224" cy="219"/>
          </a:xfrm>
        </p:grpSpPr>
        <p:sp>
          <p:nvSpPr>
            <p:cNvPr id="115743" name="Oval 18"/>
            <p:cNvSpPr>
              <a:spLocks noChangeArrowheads="1"/>
            </p:cNvSpPr>
            <p:nvPr/>
          </p:nvSpPr>
          <p:spPr bwMode="auto">
            <a:xfrm>
              <a:off x="1119" y="2355"/>
              <a:ext cx="224" cy="219"/>
            </a:xfrm>
            <a:prstGeom prst="ellipse">
              <a:avLst/>
            </a:prstGeom>
            <a:solidFill>
              <a:srgbClr val="333399"/>
            </a:solidFill>
            <a:ln w="12700">
              <a:solidFill>
                <a:schemeClr val="tx1"/>
              </a:solidFill>
              <a:round/>
              <a:headEnd type="none" w="sm" len="sm"/>
              <a:tailEnd type="none" w="sm" len="sm"/>
            </a:ln>
          </p:spPr>
          <p:txBody>
            <a:bodyPr wrap="none" anchor="ctr"/>
            <a:lstStyle/>
            <a:p>
              <a:endParaRPr lang="en-US"/>
            </a:p>
          </p:txBody>
        </p:sp>
        <p:sp>
          <p:nvSpPr>
            <p:cNvPr id="115744" name="AutoShape 19"/>
            <p:cNvSpPr>
              <a:spLocks noChangeArrowheads="1"/>
            </p:cNvSpPr>
            <p:nvPr/>
          </p:nvSpPr>
          <p:spPr bwMode="auto">
            <a:xfrm rot="-8460389">
              <a:off x="1129" y="2384"/>
              <a:ext cx="27" cy="29"/>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115745" name="AutoShape 20"/>
            <p:cNvSpPr>
              <a:spLocks noChangeArrowheads="1"/>
            </p:cNvSpPr>
            <p:nvPr/>
          </p:nvSpPr>
          <p:spPr bwMode="auto">
            <a:xfrm flipH="1">
              <a:off x="1197" y="2403"/>
              <a:ext cx="76" cy="128"/>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grpSp>
      <p:cxnSp>
        <p:nvCxnSpPr>
          <p:cNvPr id="115736" name="AutoShape 46"/>
          <p:cNvCxnSpPr>
            <a:cxnSpLocks noChangeShapeType="1"/>
            <a:stCxn id="115738" idx="2"/>
            <a:endCxn id="115743" idx="5"/>
          </p:cNvCxnSpPr>
          <p:nvPr/>
        </p:nvCxnSpPr>
        <p:spPr bwMode="auto">
          <a:xfrm rot="5400000">
            <a:off x="3307557" y="4125118"/>
            <a:ext cx="387350" cy="2843213"/>
          </a:xfrm>
          <a:prstGeom prst="curvedConnector3">
            <a:avLst>
              <a:gd name="adj1" fmla="val 172315"/>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15737" name="AutoShape 56"/>
          <p:cNvCxnSpPr>
            <a:cxnSpLocks noChangeShapeType="1"/>
            <a:stCxn id="115743" idx="0"/>
          </p:cNvCxnSpPr>
          <p:nvPr/>
        </p:nvCxnSpPr>
        <p:spPr bwMode="auto">
          <a:xfrm rot="16200000" flipV="1">
            <a:off x="808038" y="4297362"/>
            <a:ext cx="1481138" cy="811213"/>
          </a:xfrm>
          <a:prstGeom prst="curvedConnector3">
            <a:avLst>
              <a:gd name="adj1" fmla="val 50000"/>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5738" name="Rectangle 47"/>
          <p:cNvSpPr>
            <a:spLocks noChangeArrowheads="1"/>
          </p:cNvSpPr>
          <p:nvPr/>
        </p:nvSpPr>
        <p:spPr bwMode="auto">
          <a:xfrm>
            <a:off x="4495800" y="4953000"/>
            <a:ext cx="8556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a:r>
              <a:rPr lang="en-US" sz="2000" b="1">
                <a:solidFill>
                  <a:schemeClr val="tx1"/>
                </a:solidFill>
              </a:rPr>
              <a:t>wait()</a:t>
            </a:r>
          </a:p>
        </p:txBody>
      </p:sp>
      <p:sp>
        <p:nvSpPr>
          <p:cNvPr id="115739" name="Rectangle 54"/>
          <p:cNvSpPr>
            <a:spLocks noChangeArrowheads="1"/>
          </p:cNvSpPr>
          <p:nvPr/>
        </p:nvSpPr>
        <p:spPr bwMode="auto">
          <a:xfrm>
            <a:off x="4419600" y="3733800"/>
            <a:ext cx="10985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a:r>
              <a:rPr lang="en-US" sz="2000" b="1">
                <a:solidFill>
                  <a:schemeClr val="tx1"/>
                </a:solidFill>
              </a:rPr>
              <a:t>signal()</a:t>
            </a:r>
          </a:p>
        </p:txBody>
      </p:sp>
      <p:sp>
        <p:nvSpPr>
          <p:cNvPr id="115740" name="Text Box 3"/>
          <p:cNvSpPr txBox="1">
            <a:spLocks noChangeArrowheads="1"/>
          </p:cNvSpPr>
          <p:nvPr/>
        </p:nvSpPr>
        <p:spPr bwMode="auto">
          <a:xfrm>
            <a:off x="6003926" y="2347364"/>
            <a:ext cx="3048000" cy="47096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r>
              <a:rPr lang="en-US" sz="2000" dirty="0">
                <a:solidFill>
                  <a:srgbClr val="003367"/>
                </a:solidFill>
                <a:cs typeface="Arial" charset="0"/>
              </a:rPr>
              <a:t>A thread may </a:t>
            </a:r>
            <a:r>
              <a:rPr lang="en-US" sz="2000" dirty="0">
                <a:solidFill>
                  <a:schemeClr val="accent2"/>
                </a:solidFill>
                <a:cs typeface="Arial" charset="0"/>
              </a:rPr>
              <a:t>wait</a:t>
            </a:r>
            <a:r>
              <a:rPr lang="en-US" sz="2000" dirty="0">
                <a:solidFill>
                  <a:srgbClr val="003367"/>
                </a:solidFill>
                <a:cs typeface="Arial" charset="0"/>
              </a:rPr>
              <a:t> in the monitor, allowing another thread to enter.  </a:t>
            </a:r>
          </a:p>
          <a:p>
            <a:endParaRPr lang="en-US" sz="2000" dirty="0">
              <a:solidFill>
                <a:srgbClr val="003367"/>
              </a:solidFill>
              <a:cs typeface="Arial" charset="0"/>
            </a:endParaRPr>
          </a:p>
          <a:p>
            <a:r>
              <a:rPr lang="en-US" sz="2000" dirty="0">
                <a:solidFill>
                  <a:srgbClr val="003367"/>
                </a:solidFill>
                <a:cs typeface="Arial" charset="0"/>
              </a:rPr>
              <a:t>A thread may </a:t>
            </a:r>
            <a:r>
              <a:rPr lang="en-US" sz="2000" dirty="0">
                <a:solidFill>
                  <a:schemeClr val="accent2"/>
                </a:solidFill>
                <a:cs typeface="Arial" charset="0"/>
              </a:rPr>
              <a:t>signal </a:t>
            </a:r>
            <a:r>
              <a:rPr lang="en-US" sz="2000" dirty="0">
                <a:solidFill>
                  <a:srgbClr val="003367"/>
                </a:solidFill>
                <a:cs typeface="Arial" charset="0"/>
              </a:rPr>
              <a:t>in the monitor.</a:t>
            </a:r>
          </a:p>
          <a:p>
            <a:endParaRPr lang="en-US" sz="2000" dirty="0">
              <a:solidFill>
                <a:srgbClr val="003367"/>
              </a:solidFill>
              <a:cs typeface="Arial" charset="0"/>
            </a:endParaRPr>
          </a:p>
          <a:p>
            <a:r>
              <a:rPr lang="en-US" sz="2000" dirty="0">
                <a:solidFill>
                  <a:srgbClr val="003367"/>
                </a:solidFill>
                <a:cs typeface="Arial" charset="0"/>
              </a:rPr>
              <a:t>Signal means: wake one waiting thread, if there is one, else do nothing.</a:t>
            </a:r>
          </a:p>
          <a:p>
            <a:endParaRPr lang="en-US" sz="2000" dirty="0">
              <a:solidFill>
                <a:srgbClr val="003367"/>
              </a:solidFill>
              <a:cs typeface="Arial" charset="0"/>
            </a:endParaRPr>
          </a:p>
          <a:p>
            <a:r>
              <a:rPr lang="en-US" sz="2000" dirty="0">
                <a:solidFill>
                  <a:srgbClr val="003367"/>
                </a:solidFill>
                <a:cs typeface="Arial" charset="0"/>
              </a:rPr>
              <a:t>The awakened thread returns from its </a:t>
            </a:r>
            <a:r>
              <a:rPr lang="en-US" sz="2000" b="1" dirty="0">
                <a:solidFill>
                  <a:srgbClr val="003367"/>
                </a:solidFill>
                <a:cs typeface="Arial" charset="0"/>
              </a:rPr>
              <a:t>wait </a:t>
            </a:r>
            <a:r>
              <a:rPr lang="en-US" sz="2000" dirty="0">
                <a:solidFill>
                  <a:srgbClr val="003367"/>
                </a:solidFill>
                <a:cs typeface="Arial" charset="0"/>
              </a:rPr>
              <a:t>and reenters the monitor.</a:t>
            </a:r>
          </a:p>
          <a:p>
            <a:endParaRPr lang="en-US" sz="2000" dirty="0">
              <a:solidFill>
                <a:srgbClr val="003367"/>
              </a:solidFill>
              <a:cs typeface="Arial" charset="0"/>
            </a:endParaRPr>
          </a:p>
        </p:txBody>
      </p:sp>
      <p:sp>
        <p:nvSpPr>
          <p:cNvPr id="115742" name="Text Box 3"/>
          <p:cNvSpPr txBox="1">
            <a:spLocks noChangeArrowheads="1"/>
          </p:cNvSpPr>
          <p:nvPr/>
        </p:nvSpPr>
        <p:spPr bwMode="auto">
          <a:xfrm>
            <a:off x="457200" y="1447800"/>
            <a:ext cx="82296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r>
              <a:rPr lang="en-US" sz="2000">
                <a:solidFill>
                  <a:srgbClr val="003367"/>
                </a:solidFill>
                <a:cs typeface="Arial" charset="0"/>
              </a:rPr>
              <a:t>A </a:t>
            </a:r>
            <a:r>
              <a:rPr lang="en-US" sz="2000">
                <a:solidFill>
                  <a:srgbClr val="651222"/>
                </a:solidFill>
                <a:cs typeface="Arial" charset="0"/>
              </a:rPr>
              <a:t>monitor</a:t>
            </a:r>
            <a:r>
              <a:rPr lang="en-US" sz="2000">
                <a:solidFill>
                  <a:srgbClr val="003367"/>
                </a:solidFill>
                <a:cs typeface="Arial" charset="0"/>
              </a:rPr>
              <a:t> has a mutex to protect shared state, a set of code sections that hold the mutex, and a condition variable with wait/signal primitives.</a:t>
            </a:r>
          </a:p>
        </p:txBody>
      </p:sp>
    </p:spTree>
    <p:extLst>
      <p:ext uri="{BB962C8B-B14F-4D97-AF65-F5344CB8AC3E}">
        <p14:creationId xmlns:p14="http://schemas.microsoft.com/office/powerpoint/2010/main" val="1138658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2"/>
          <p:cNvSpPr>
            <a:spLocks noGrp="1"/>
          </p:cNvSpPr>
          <p:nvPr>
            <p:ph type="title"/>
          </p:nvPr>
        </p:nvSpPr>
        <p:spPr/>
        <p:txBody>
          <a:bodyPr/>
          <a:lstStyle/>
          <a:p>
            <a:r>
              <a:rPr lang="en-US" sz="3600">
                <a:latin typeface="Arial" charset="0"/>
                <a:ea typeface="ＭＳ Ｐゴシック" charset="0"/>
                <a:cs typeface="Arial" charset="0"/>
              </a:rPr>
              <a:t>Using condition variables</a:t>
            </a:r>
          </a:p>
        </p:txBody>
      </p:sp>
      <p:sp>
        <p:nvSpPr>
          <p:cNvPr id="120834" name="Content Placeholder 3"/>
          <p:cNvSpPr>
            <a:spLocks noGrp="1"/>
          </p:cNvSpPr>
          <p:nvPr>
            <p:ph idx="1"/>
          </p:nvPr>
        </p:nvSpPr>
        <p:spPr/>
        <p:txBody>
          <a:bodyPr>
            <a:normAutofit fontScale="77500" lnSpcReduction="20000"/>
          </a:bodyPr>
          <a:lstStyle/>
          <a:p>
            <a:r>
              <a:rPr lang="en-US" sz="2000" b="0" dirty="0">
                <a:solidFill>
                  <a:srgbClr val="FFFF00"/>
                </a:solidFill>
                <a:latin typeface="Arial" charset="0"/>
                <a:ea typeface="ＭＳ Ｐゴシック" charset="0"/>
                <a:cs typeface="Arial" charset="0"/>
              </a:rPr>
              <a:t>In typical use a condition variable is associated with some logical condition or predicate on the state protected by its </a:t>
            </a:r>
            <a:r>
              <a:rPr lang="en-US" sz="2000" b="0" dirty="0" err="1">
                <a:solidFill>
                  <a:srgbClr val="FFFF00"/>
                </a:solidFill>
                <a:latin typeface="Arial" charset="0"/>
                <a:ea typeface="ＭＳ Ｐゴシック" charset="0"/>
                <a:cs typeface="Arial" charset="0"/>
              </a:rPr>
              <a:t>mutex</a:t>
            </a:r>
            <a:r>
              <a:rPr lang="en-US" sz="2000" b="0" dirty="0">
                <a:solidFill>
                  <a:srgbClr val="FFFF00"/>
                </a:solidFill>
                <a:latin typeface="Arial" charset="0"/>
                <a:ea typeface="ＭＳ Ｐゴシック" charset="0"/>
                <a:cs typeface="Arial" charset="0"/>
              </a:rPr>
              <a:t>.</a:t>
            </a:r>
          </a:p>
          <a:p>
            <a:pPr lvl="1"/>
            <a:r>
              <a:rPr lang="en-US" sz="1800" b="0" dirty="0">
                <a:solidFill>
                  <a:srgbClr val="FFFF00"/>
                </a:solidFill>
                <a:latin typeface="Arial" charset="0"/>
                <a:ea typeface="ＭＳ Ｐゴシック" charset="0"/>
                <a:cs typeface="Arial" charset="0"/>
              </a:rPr>
              <a:t>E.g., queue is empty, buffer is full, message in the mailbox.</a:t>
            </a:r>
          </a:p>
          <a:p>
            <a:pPr lvl="1"/>
            <a:r>
              <a:rPr lang="en-US" sz="1800" dirty="0">
                <a:solidFill>
                  <a:srgbClr val="FFFF00"/>
                </a:solidFill>
                <a:latin typeface="Arial" charset="0"/>
                <a:ea typeface="ＭＳ Ｐゴシック" charset="0"/>
                <a:cs typeface="Arial" charset="0"/>
              </a:rPr>
              <a:t>Note</a:t>
            </a:r>
            <a:r>
              <a:rPr lang="en-US" sz="1800" b="0" dirty="0">
                <a:solidFill>
                  <a:srgbClr val="FFFF00"/>
                </a:solidFill>
                <a:latin typeface="Arial" charset="0"/>
                <a:ea typeface="ＭＳ Ｐゴシック" charset="0"/>
                <a:cs typeface="Arial" charset="0"/>
              </a:rPr>
              <a:t>: </a:t>
            </a:r>
            <a:r>
              <a:rPr lang="en-US" sz="1800" dirty="0">
                <a:solidFill>
                  <a:srgbClr val="FFFF00"/>
                </a:solidFill>
                <a:latin typeface="Arial" charset="0"/>
                <a:ea typeface="ＭＳ Ｐゴシック" charset="0"/>
                <a:cs typeface="Arial" charset="0"/>
              </a:rPr>
              <a:t>CVs are not variables</a:t>
            </a:r>
            <a:r>
              <a:rPr lang="en-US" sz="1800" b="0" dirty="0">
                <a:solidFill>
                  <a:srgbClr val="FFFF00"/>
                </a:solidFill>
                <a:latin typeface="Arial" charset="0"/>
                <a:ea typeface="ＭＳ Ｐゴシック" charset="0"/>
                <a:cs typeface="Arial" charset="0"/>
              </a:rPr>
              <a:t>. You can associate them with whatever data you want, </a:t>
            </a:r>
            <a:r>
              <a:rPr lang="en-US" sz="1800" b="0" dirty="0" err="1">
                <a:solidFill>
                  <a:srgbClr val="FFFF00"/>
                </a:solidFill>
                <a:latin typeface="Arial" charset="0"/>
                <a:ea typeface="ＭＳ Ｐゴシック" charset="0"/>
                <a:cs typeface="Arial" charset="0"/>
              </a:rPr>
              <a:t>i.e</a:t>
            </a:r>
            <a:r>
              <a:rPr lang="en-US" sz="1800" b="0" dirty="0">
                <a:solidFill>
                  <a:srgbClr val="FFFF00"/>
                </a:solidFill>
                <a:latin typeface="Arial" charset="0"/>
                <a:ea typeface="ＭＳ Ｐゴシック" charset="0"/>
                <a:cs typeface="Arial" charset="0"/>
              </a:rPr>
              <a:t>, the state protected by the </a:t>
            </a:r>
            <a:r>
              <a:rPr lang="en-US" sz="1800" b="0" dirty="0" err="1">
                <a:solidFill>
                  <a:srgbClr val="FFFF00"/>
                </a:solidFill>
                <a:latin typeface="Arial" charset="0"/>
                <a:ea typeface="ＭＳ Ｐゴシック" charset="0"/>
                <a:cs typeface="Arial" charset="0"/>
              </a:rPr>
              <a:t>mutex</a:t>
            </a:r>
            <a:r>
              <a:rPr lang="en-US" sz="1800" b="0" dirty="0">
                <a:solidFill>
                  <a:srgbClr val="FFFF00"/>
                </a:solidFill>
                <a:latin typeface="Arial" charset="0"/>
                <a:ea typeface="ＭＳ Ｐゴシック" charset="0"/>
                <a:cs typeface="Arial" charset="0"/>
              </a:rPr>
              <a:t>.</a:t>
            </a:r>
          </a:p>
          <a:p>
            <a:r>
              <a:rPr lang="en-US" sz="2000" b="0" dirty="0">
                <a:solidFill>
                  <a:srgbClr val="FFFF00"/>
                </a:solidFill>
                <a:latin typeface="Arial" charset="0"/>
                <a:ea typeface="ＭＳ Ｐゴシック" charset="0"/>
                <a:cs typeface="Arial" charset="0"/>
              </a:rPr>
              <a:t>A caller of CV </a:t>
            </a:r>
            <a:r>
              <a:rPr lang="en-US" sz="2000" dirty="0">
                <a:solidFill>
                  <a:srgbClr val="FFFF00"/>
                </a:solidFill>
                <a:latin typeface="Arial" charset="0"/>
                <a:ea typeface="ＭＳ Ｐゴシック" charset="0"/>
                <a:cs typeface="Arial" charset="0"/>
              </a:rPr>
              <a:t>wait</a:t>
            </a:r>
            <a:r>
              <a:rPr lang="en-US" sz="2000" b="0" dirty="0">
                <a:solidFill>
                  <a:srgbClr val="FFFF00"/>
                </a:solidFill>
                <a:latin typeface="Arial" charset="0"/>
                <a:ea typeface="ＭＳ Ｐゴシック" charset="0"/>
                <a:cs typeface="Arial" charset="0"/>
              </a:rPr>
              <a:t> must hold its </a:t>
            </a:r>
            <a:r>
              <a:rPr lang="en-US" sz="2000" b="0" dirty="0" err="1">
                <a:solidFill>
                  <a:srgbClr val="FFFF00"/>
                </a:solidFill>
                <a:latin typeface="Arial" charset="0"/>
                <a:ea typeface="ＭＳ Ｐゴシック" charset="0"/>
                <a:cs typeface="Arial" charset="0"/>
              </a:rPr>
              <a:t>mutex</a:t>
            </a:r>
            <a:r>
              <a:rPr lang="en-US" sz="2000" b="0" dirty="0">
                <a:solidFill>
                  <a:srgbClr val="FFFF00"/>
                </a:solidFill>
                <a:latin typeface="Arial" charset="0"/>
                <a:ea typeface="ＭＳ Ｐゴシック" charset="0"/>
                <a:cs typeface="Arial" charset="0"/>
              </a:rPr>
              <a:t> (be “</a:t>
            </a:r>
            <a:r>
              <a:rPr lang="en-US" altLang="ja-JP" sz="2000" b="0" dirty="0">
                <a:solidFill>
                  <a:srgbClr val="FFFF00"/>
                </a:solidFill>
                <a:latin typeface="Arial" charset="0"/>
                <a:ea typeface="ＭＳ Ｐゴシック" charset="0"/>
                <a:cs typeface="Arial" charset="0"/>
              </a:rPr>
              <a:t>in the monitor</a:t>
            </a:r>
            <a:r>
              <a:rPr lang="en-US" sz="2000" b="0" dirty="0">
                <a:solidFill>
                  <a:srgbClr val="FFFF00"/>
                </a:solidFill>
                <a:latin typeface="Arial" charset="0"/>
                <a:ea typeface="ＭＳ Ｐゴシック" charset="0"/>
                <a:cs typeface="Arial" charset="0"/>
              </a:rPr>
              <a:t>”</a:t>
            </a:r>
            <a:r>
              <a:rPr lang="en-US" altLang="ja-JP" sz="2000" b="0" dirty="0">
                <a:solidFill>
                  <a:srgbClr val="FFFF00"/>
                </a:solidFill>
                <a:latin typeface="Arial" charset="0"/>
                <a:ea typeface="ＭＳ Ｐゴシック" charset="0"/>
                <a:cs typeface="Arial" charset="0"/>
              </a:rPr>
              <a:t>).</a:t>
            </a:r>
          </a:p>
          <a:p>
            <a:pPr lvl="1"/>
            <a:r>
              <a:rPr lang="en-US" sz="1800" b="0" dirty="0">
                <a:solidFill>
                  <a:srgbClr val="FFFF00"/>
                </a:solidFill>
                <a:latin typeface="Arial" charset="0"/>
                <a:ea typeface="ＭＳ Ｐゴシック" charset="0"/>
                <a:cs typeface="Arial" charset="0"/>
              </a:rPr>
              <a:t>This is crucial because it means that a waiter can </a:t>
            </a:r>
            <a:r>
              <a:rPr lang="en-US" sz="1800" dirty="0">
                <a:solidFill>
                  <a:srgbClr val="FFFF00"/>
                </a:solidFill>
                <a:latin typeface="Arial" charset="0"/>
                <a:ea typeface="ＭＳ Ｐゴシック" charset="0"/>
                <a:cs typeface="Arial" charset="0"/>
              </a:rPr>
              <a:t>wait</a:t>
            </a:r>
            <a:r>
              <a:rPr lang="en-US" sz="1800" b="0" dirty="0">
                <a:solidFill>
                  <a:srgbClr val="FFFF00"/>
                </a:solidFill>
                <a:latin typeface="Arial" charset="0"/>
                <a:ea typeface="ＭＳ Ｐゴシック" charset="0"/>
                <a:cs typeface="Arial" charset="0"/>
              </a:rPr>
              <a:t> on a logical condition and know that it won’t change until the waiter is safely asleep.</a:t>
            </a:r>
          </a:p>
          <a:p>
            <a:pPr lvl="1"/>
            <a:r>
              <a:rPr lang="en-US" sz="1800" b="0" dirty="0">
                <a:solidFill>
                  <a:srgbClr val="FFFF00"/>
                </a:solidFill>
                <a:latin typeface="Arial" charset="0"/>
                <a:ea typeface="ＭＳ Ｐゴシック" charset="0"/>
                <a:cs typeface="Arial" charset="0"/>
              </a:rPr>
              <a:t>Otherwise, another thread might change the condition and </a:t>
            </a:r>
            <a:r>
              <a:rPr lang="en-US" sz="1800" dirty="0">
                <a:solidFill>
                  <a:srgbClr val="FFFF00"/>
                </a:solidFill>
                <a:latin typeface="Arial" charset="0"/>
                <a:ea typeface="ＭＳ Ｐゴシック" charset="0"/>
                <a:cs typeface="Arial" charset="0"/>
              </a:rPr>
              <a:t>signal</a:t>
            </a:r>
            <a:r>
              <a:rPr lang="en-US" sz="1800" b="0" dirty="0">
                <a:solidFill>
                  <a:srgbClr val="FFFF00"/>
                </a:solidFill>
                <a:latin typeface="Arial" charset="0"/>
                <a:ea typeface="ＭＳ Ｐゴシック" charset="0"/>
                <a:cs typeface="Arial" charset="0"/>
              </a:rPr>
              <a:t> before the waiter is asleep!  Signals do not stack! The waiter would sleep forever: the </a:t>
            </a:r>
            <a:r>
              <a:rPr lang="en-US" sz="1800" dirty="0">
                <a:solidFill>
                  <a:srgbClr val="FFFF00"/>
                </a:solidFill>
                <a:latin typeface="Arial" charset="0"/>
                <a:ea typeface="ＭＳ Ｐゴシック" charset="0"/>
                <a:cs typeface="Arial" charset="0"/>
              </a:rPr>
              <a:t>missed wakeup </a:t>
            </a:r>
            <a:r>
              <a:rPr lang="en-US" sz="1800" b="0" dirty="0">
                <a:solidFill>
                  <a:srgbClr val="FFFF00"/>
                </a:solidFill>
                <a:latin typeface="Arial" charset="0"/>
                <a:ea typeface="ＭＳ Ｐゴシック" charset="0"/>
                <a:cs typeface="Arial" charset="0"/>
              </a:rPr>
              <a:t>or </a:t>
            </a:r>
            <a:r>
              <a:rPr lang="en-US" sz="1800" dirty="0">
                <a:solidFill>
                  <a:srgbClr val="FFFF00"/>
                </a:solidFill>
                <a:latin typeface="Arial" charset="0"/>
                <a:ea typeface="ＭＳ Ｐゴシック" charset="0"/>
                <a:cs typeface="Arial" charset="0"/>
              </a:rPr>
              <a:t>wake-up waiter </a:t>
            </a:r>
            <a:r>
              <a:rPr lang="en-US" sz="1800" b="0" dirty="0">
                <a:solidFill>
                  <a:srgbClr val="FFFF00"/>
                </a:solidFill>
                <a:latin typeface="Arial" charset="0"/>
                <a:ea typeface="ＭＳ Ｐゴシック" charset="0"/>
                <a:cs typeface="Arial" charset="0"/>
              </a:rPr>
              <a:t>problem.</a:t>
            </a:r>
            <a:endParaRPr lang="en-US" sz="2000" b="0" dirty="0">
              <a:solidFill>
                <a:srgbClr val="FFFF00"/>
              </a:solidFill>
              <a:latin typeface="Arial" charset="0"/>
              <a:ea typeface="ＭＳ Ｐゴシック" charset="0"/>
              <a:cs typeface="Arial" charset="0"/>
            </a:endParaRPr>
          </a:p>
          <a:p>
            <a:r>
              <a:rPr lang="en-US" sz="2000" b="0" dirty="0">
                <a:solidFill>
                  <a:srgbClr val="FFFF00"/>
                </a:solidFill>
                <a:latin typeface="Arial" charset="0"/>
                <a:ea typeface="ＭＳ Ｐゴシック" charset="0"/>
                <a:cs typeface="Arial" charset="0"/>
              </a:rPr>
              <a:t>The </a:t>
            </a:r>
            <a:r>
              <a:rPr lang="en-US" sz="2000" dirty="0">
                <a:solidFill>
                  <a:srgbClr val="FFFF00"/>
                </a:solidFill>
                <a:latin typeface="Arial" charset="0"/>
                <a:ea typeface="ＭＳ Ｐゴシック" charset="0"/>
                <a:cs typeface="Arial" charset="0"/>
              </a:rPr>
              <a:t>wait</a:t>
            </a:r>
            <a:r>
              <a:rPr lang="en-US" sz="2000" b="0" dirty="0">
                <a:solidFill>
                  <a:srgbClr val="FFFF00"/>
                </a:solidFill>
                <a:latin typeface="Arial" charset="0"/>
                <a:ea typeface="ＭＳ Ｐゴシック" charset="0"/>
                <a:cs typeface="Arial" charset="0"/>
              </a:rPr>
              <a:t> releases the </a:t>
            </a:r>
            <a:r>
              <a:rPr lang="en-US" sz="2000" b="0" dirty="0" err="1">
                <a:solidFill>
                  <a:srgbClr val="FFFF00"/>
                </a:solidFill>
                <a:latin typeface="Arial" charset="0"/>
                <a:ea typeface="ＭＳ Ｐゴシック" charset="0"/>
                <a:cs typeface="Arial" charset="0"/>
              </a:rPr>
              <a:t>mutex</a:t>
            </a:r>
            <a:r>
              <a:rPr lang="en-US" sz="2000" b="0" dirty="0">
                <a:solidFill>
                  <a:srgbClr val="FFFF00"/>
                </a:solidFill>
                <a:latin typeface="Arial" charset="0"/>
                <a:ea typeface="ＭＳ Ｐゴシック" charset="0"/>
                <a:cs typeface="Arial" charset="0"/>
              </a:rPr>
              <a:t> to sleep, and reacquires before return.</a:t>
            </a:r>
          </a:p>
          <a:p>
            <a:pPr lvl="1"/>
            <a:r>
              <a:rPr lang="en-US" sz="1800" b="0" dirty="0">
                <a:solidFill>
                  <a:srgbClr val="FFFF00"/>
                </a:solidFill>
                <a:latin typeface="Arial" charset="0"/>
                <a:ea typeface="ＭＳ Ｐゴシック" charset="0"/>
                <a:cs typeface="Arial" charset="0"/>
              </a:rPr>
              <a:t>But another thread could have beaten the waiter to the </a:t>
            </a:r>
            <a:r>
              <a:rPr lang="en-US" sz="1800" b="0" dirty="0" err="1">
                <a:solidFill>
                  <a:srgbClr val="FFFF00"/>
                </a:solidFill>
                <a:latin typeface="Arial" charset="0"/>
                <a:ea typeface="ＭＳ Ｐゴシック" charset="0"/>
                <a:cs typeface="Arial" charset="0"/>
              </a:rPr>
              <a:t>mutex</a:t>
            </a:r>
            <a:r>
              <a:rPr lang="en-US" sz="1800" b="0" dirty="0">
                <a:solidFill>
                  <a:srgbClr val="FFFF00"/>
                </a:solidFill>
                <a:latin typeface="Arial" charset="0"/>
                <a:ea typeface="ＭＳ Ｐゴシック" charset="0"/>
                <a:cs typeface="Arial" charset="0"/>
              </a:rPr>
              <a:t> and messed with the condition: </a:t>
            </a:r>
            <a:r>
              <a:rPr lang="en-US" sz="1800" dirty="0">
                <a:solidFill>
                  <a:srgbClr val="FFFF00"/>
                </a:solidFill>
                <a:latin typeface="Arial" charset="0"/>
                <a:ea typeface="ＭＳ Ｐゴシック" charset="0"/>
                <a:cs typeface="Arial" charset="0"/>
              </a:rPr>
              <a:t>loop before you leap!</a:t>
            </a:r>
          </a:p>
          <a:p>
            <a:endParaRPr lang="en-US" dirty="0">
              <a:solidFill>
                <a:srgbClr val="FFFF00"/>
              </a:solidFill>
              <a:latin typeface="Arial" charset="0"/>
              <a:ea typeface="ＭＳ Ｐゴシック" charset="0"/>
              <a:cs typeface="Arial" charset="0"/>
            </a:endParaRPr>
          </a:p>
        </p:txBody>
      </p:sp>
    </p:spTree>
    <p:extLst>
      <p:ext uri="{BB962C8B-B14F-4D97-AF65-F5344CB8AC3E}">
        <p14:creationId xmlns:p14="http://schemas.microsoft.com/office/powerpoint/2010/main" val="1432852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2"/>
          <p:cNvSpPr>
            <a:spLocks noGrp="1"/>
          </p:cNvSpPr>
          <p:nvPr>
            <p:ph type="title"/>
          </p:nvPr>
        </p:nvSpPr>
        <p:spPr/>
        <p:txBody>
          <a:bodyPr>
            <a:normAutofit/>
          </a:bodyPr>
          <a:lstStyle/>
          <a:p>
            <a:r>
              <a:rPr lang="en-US" sz="3600" dirty="0">
                <a:latin typeface="Arial" charset="0"/>
                <a:ea typeface="ＭＳ Ｐゴシック" charset="0"/>
                <a:cs typeface="Arial" charset="0"/>
              </a:rPr>
              <a:t>Other Multithreading Concept</a:t>
            </a:r>
          </a:p>
        </p:txBody>
      </p:sp>
      <p:sp>
        <p:nvSpPr>
          <p:cNvPr id="120834" name="Content Placeholder 3"/>
          <p:cNvSpPr>
            <a:spLocks noGrp="1"/>
          </p:cNvSpPr>
          <p:nvPr>
            <p:ph idx="1"/>
          </p:nvPr>
        </p:nvSpPr>
        <p:spPr>
          <a:xfrm>
            <a:off x="533400" y="457200"/>
            <a:ext cx="6554867" cy="3767670"/>
          </a:xfrm>
        </p:spPr>
        <p:txBody>
          <a:bodyPr>
            <a:normAutofit/>
          </a:bodyPr>
          <a:lstStyle/>
          <a:p>
            <a:r>
              <a:rPr lang="en-US" sz="2000" b="0" dirty="0">
                <a:solidFill>
                  <a:srgbClr val="FFFF00"/>
                </a:solidFill>
                <a:latin typeface="Arial" charset="0"/>
                <a:ea typeface="ＭＳ Ｐゴシック" charset="0"/>
                <a:cs typeface="Arial" charset="0"/>
              </a:rPr>
              <a:t>Atomic Variables</a:t>
            </a:r>
          </a:p>
          <a:p>
            <a:pPr lvl="1"/>
            <a:r>
              <a:rPr lang="en-US" b="0" dirty="0">
                <a:solidFill>
                  <a:srgbClr val="FFFF00"/>
                </a:solidFill>
                <a:latin typeface="Arial" charset="0"/>
                <a:ea typeface="ＭＳ Ｐゴシック" charset="0"/>
                <a:cs typeface="Arial" charset="0"/>
              </a:rPr>
              <a:t>Based on SWAP and Compare, read and update happened in one cycle.</a:t>
            </a:r>
          </a:p>
          <a:p>
            <a:r>
              <a:rPr lang="en-US" dirty="0">
                <a:solidFill>
                  <a:srgbClr val="FFFF00"/>
                </a:solidFill>
                <a:latin typeface="Arial" charset="0"/>
                <a:ea typeface="ＭＳ Ｐゴシック" charset="0"/>
                <a:cs typeface="Arial" charset="0"/>
              </a:rPr>
              <a:t>Async Task</a:t>
            </a:r>
          </a:p>
          <a:p>
            <a:pPr lvl="1"/>
            <a:r>
              <a:rPr lang="en-US" dirty="0">
                <a:solidFill>
                  <a:srgbClr val="FFFF00"/>
                </a:solidFill>
                <a:latin typeface="Arial" charset="0"/>
                <a:ea typeface="ＭＳ Ｐゴシック" charset="0"/>
                <a:cs typeface="Arial" charset="0"/>
              </a:rPr>
              <a:t>Fire thread and then wait them to complete.</a:t>
            </a:r>
          </a:p>
          <a:p>
            <a:r>
              <a:rPr lang="en-US" dirty="0">
                <a:solidFill>
                  <a:srgbClr val="FFFF00"/>
                </a:solidFill>
                <a:latin typeface="Arial" charset="0"/>
                <a:ea typeface="ＭＳ Ｐゴシック" charset="0"/>
                <a:cs typeface="Arial" charset="0"/>
              </a:rPr>
              <a:t>Concurrent Data Structure.</a:t>
            </a:r>
          </a:p>
          <a:p>
            <a:pPr lvl="1"/>
            <a:r>
              <a:rPr lang="en-US" dirty="0">
                <a:solidFill>
                  <a:srgbClr val="FFFF00"/>
                </a:solidFill>
                <a:latin typeface="Arial" charset="0"/>
                <a:ea typeface="ＭＳ Ｐゴシック" charset="0"/>
                <a:cs typeface="Arial" charset="0"/>
              </a:rPr>
              <a:t>Thread safe collection, with or without lock </a:t>
            </a:r>
          </a:p>
          <a:p>
            <a:endParaRPr lang="en-US" dirty="0">
              <a:solidFill>
                <a:srgbClr val="FFFF00"/>
              </a:solidFill>
              <a:latin typeface="Arial" charset="0"/>
              <a:ea typeface="ＭＳ Ｐゴシック" charset="0"/>
              <a:cs typeface="Arial" charset="0"/>
            </a:endParaRPr>
          </a:p>
        </p:txBody>
      </p:sp>
    </p:spTree>
    <p:extLst>
      <p:ext uri="{BB962C8B-B14F-4D97-AF65-F5344CB8AC3E}">
        <p14:creationId xmlns:p14="http://schemas.microsoft.com/office/powerpoint/2010/main" val="1397490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2"/>
          <p:cNvSpPr>
            <a:spLocks noGrp="1"/>
          </p:cNvSpPr>
          <p:nvPr>
            <p:ph type="title"/>
          </p:nvPr>
        </p:nvSpPr>
        <p:spPr/>
        <p:txBody>
          <a:bodyPr>
            <a:normAutofit/>
          </a:bodyPr>
          <a:lstStyle/>
          <a:p>
            <a:r>
              <a:rPr lang="en-US" sz="3600" dirty="0">
                <a:latin typeface="Arial" charset="0"/>
                <a:ea typeface="ＭＳ Ｐゴシック" charset="0"/>
                <a:cs typeface="Arial" charset="0"/>
              </a:rPr>
              <a:t>Take AWAY TODAY</a:t>
            </a:r>
          </a:p>
        </p:txBody>
      </p:sp>
      <p:sp>
        <p:nvSpPr>
          <p:cNvPr id="120834" name="Content Placeholder 3"/>
          <p:cNvSpPr>
            <a:spLocks noGrp="1"/>
          </p:cNvSpPr>
          <p:nvPr>
            <p:ph idx="1"/>
          </p:nvPr>
        </p:nvSpPr>
        <p:spPr>
          <a:xfrm>
            <a:off x="533400" y="457200"/>
            <a:ext cx="6554867" cy="3767670"/>
          </a:xfrm>
        </p:spPr>
        <p:txBody>
          <a:bodyPr>
            <a:normAutofit/>
          </a:bodyPr>
          <a:lstStyle/>
          <a:p>
            <a:r>
              <a:rPr lang="en-US" sz="2000" b="0" dirty="0">
                <a:solidFill>
                  <a:srgbClr val="FFFF00"/>
                </a:solidFill>
                <a:latin typeface="Arial" charset="0"/>
                <a:ea typeface="ＭＳ Ｐゴシック" charset="0"/>
                <a:cs typeface="Arial" charset="0"/>
              </a:rPr>
              <a:t>Synchronized Method</a:t>
            </a:r>
          </a:p>
          <a:p>
            <a:r>
              <a:rPr lang="en-US" dirty="0">
                <a:solidFill>
                  <a:srgbClr val="FFFF00"/>
                </a:solidFill>
                <a:latin typeface="Arial" charset="0"/>
                <a:ea typeface="ＭＳ Ｐゴシック" charset="0"/>
                <a:cs typeface="Arial" charset="0"/>
              </a:rPr>
              <a:t>Lock and Mutex</a:t>
            </a:r>
          </a:p>
          <a:p>
            <a:r>
              <a:rPr lang="en-US" dirty="0">
                <a:solidFill>
                  <a:srgbClr val="FFFF00"/>
                </a:solidFill>
                <a:latin typeface="Arial" charset="0"/>
                <a:ea typeface="ＭＳ Ｐゴシック" charset="0"/>
                <a:cs typeface="Arial" charset="0"/>
              </a:rPr>
              <a:t>Monitor and Condition Variable</a:t>
            </a:r>
          </a:p>
          <a:p>
            <a:r>
              <a:rPr lang="en-US" dirty="0">
                <a:solidFill>
                  <a:srgbClr val="FFFF00"/>
                </a:solidFill>
                <a:latin typeface="Arial" charset="0"/>
                <a:ea typeface="ＭＳ Ｐゴシック" charset="0"/>
                <a:cs typeface="Arial" charset="0"/>
              </a:rPr>
              <a:t>Volatile</a:t>
            </a:r>
          </a:p>
          <a:p>
            <a:r>
              <a:rPr lang="en-US" dirty="0">
                <a:solidFill>
                  <a:srgbClr val="FFFF00"/>
                </a:solidFill>
                <a:latin typeface="Arial" charset="0"/>
                <a:ea typeface="ＭＳ Ｐゴシック" charset="0"/>
                <a:cs typeface="Arial" charset="0"/>
              </a:rPr>
              <a:t>Atomic Variables</a:t>
            </a:r>
          </a:p>
          <a:p>
            <a:r>
              <a:rPr lang="en-US" dirty="0">
                <a:solidFill>
                  <a:srgbClr val="FFFF00"/>
                </a:solidFill>
                <a:latin typeface="Arial" charset="0"/>
                <a:ea typeface="ＭＳ Ｐゴシック" charset="0"/>
                <a:cs typeface="Arial" charset="0"/>
              </a:rPr>
              <a:t>Concurrent Data Structure</a:t>
            </a:r>
          </a:p>
          <a:p>
            <a:endParaRPr lang="en-US" dirty="0">
              <a:solidFill>
                <a:srgbClr val="FFFF00"/>
              </a:solidFill>
              <a:latin typeface="Arial" charset="0"/>
              <a:ea typeface="ＭＳ Ｐゴシック" charset="0"/>
              <a:cs typeface="Arial" charset="0"/>
            </a:endParaRPr>
          </a:p>
        </p:txBody>
      </p:sp>
    </p:spTree>
    <p:extLst>
      <p:ext uri="{BB962C8B-B14F-4D97-AF65-F5344CB8AC3E}">
        <p14:creationId xmlns:p14="http://schemas.microsoft.com/office/powerpoint/2010/main" val="1583417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E73B5-59B1-426E-A510-44D6625B4AF5}"/>
              </a:ext>
            </a:extLst>
          </p:cNvPr>
          <p:cNvSpPr>
            <a:spLocks noGrp="1"/>
          </p:cNvSpPr>
          <p:nvPr>
            <p:ph type="title"/>
          </p:nvPr>
        </p:nvSpPr>
        <p:spPr/>
        <p:txBody>
          <a:bodyPr/>
          <a:lstStyle/>
          <a:p>
            <a:r>
              <a:rPr lang="en-US" dirty="0"/>
              <a:t>Synchronization Example</a:t>
            </a:r>
          </a:p>
        </p:txBody>
      </p:sp>
    </p:spTree>
    <p:extLst>
      <p:ext uri="{BB962C8B-B14F-4D97-AF65-F5344CB8AC3E}">
        <p14:creationId xmlns:p14="http://schemas.microsoft.com/office/powerpoint/2010/main" val="3547425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D92D-038C-4D22-AFE5-68C4A1326B91}"/>
              </a:ext>
            </a:extLst>
          </p:cNvPr>
          <p:cNvSpPr>
            <a:spLocks noGrp="1"/>
          </p:cNvSpPr>
          <p:nvPr>
            <p:ph type="title"/>
          </p:nvPr>
        </p:nvSpPr>
        <p:spPr>
          <a:xfrm>
            <a:off x="609599" y="533400"/>
            <a:ext cx="7239001" cy="914400"/>
          </a:xfrm>
        </p:spPr>
        <p:txBody>
          <a:bodyPr/>
          <a:lstStyle/>
          <a:p>
            <a:r>
              <a:rPr lang="en-US" dirty="0"/>
              <a:t>Processing and Threading</a:t>
            </a:r>
          </a:p>
        </p:txBody>
      </p:sp>
      <p:graphicFrame>
        <p:nvGraphicFramePr>
          <p:cNvPr id="4" name="Content Placeholder 3">
            <a:extLst>
              <a:ext uri="{FF2B5EF4-FFF2-40B4-BE49-F238E27FC236}">
                <a16:creationId xmlns:a16="http://schemas.microsoft.com/office/drawing/2014/main" id="{C2EDD24A-B2BD-44F6-985C-BF02CB8B43ED}"/>
              </a:ext>
            </a:extLst>
          </p:cNvPr>
          <p:cNvGraphicFramePr>
            <a:graphicFrameLocks noGrp="1"/>
          </p:cNvGraphicFramePr>
          <p:nvPr>
            <p:ph idx="1"/>
            <p:extLst>
              <p:ext uri="{D42A27DB-BD31-4B8C-83A1-F6EECF244321}">
                <p14:modId xmlns:p14="http://schemas.microsoft.com/office/powerpoint/2010/main" val="3952460191"/>
              </p:ext>
            </p:extLst>
          </p:nvPr>
        </p:nvGraphicFramePr>
        <p:xfrm>
          <a:off x="609599" y="1600200"/>
          <a:ext cx="7315202" cy="4307840"/>
        </p:xfrm>
        <a:graphic>
          <a:graphicData uri="http://schemas.openxmlformats.org/drawingml/2006/table">
            <a:tbl>
              <a:tblPr firstRow="1" bandRow="1">
                <a:tableStyleId>{5C22544A-7EE6-4342-B048-85BDC9FD1C3A}</a:tableStyleId>
              </a:tblPr>
              <a:tblGrid>
                <a:gridCol w="3657601">
                  <a:extLst>
                    <a:ext uri="{9D8B030D-6E8A-4147-A177-3AD203B41FA5}">
                      <a16:colId xmlns:a16="http://schemas.microsoft.com/office/drawing/2014/main" val="4027189135"/>
                    </a:ext>
                  </a:extLst>
                </a:gridCol>
                <a:gridCol w="3657601">
                  <a:extLst>
                    <a:ext uri="{9D8B030D-6E8A-4147-A177-3AD203B41FA5}">
                      <a16:colId xmlns:a16="http://schemas.microsoft.com/office/drawing/2014/main" val="2871615649"/>
                    </a:ext>
                  </a:extLst>
                </a:gridCol>
              </a:tblGrid>
              <a:tr h="370840">
                <a:tc>
                  <a:txBody>
                    <a:bodyPr/>
                    <a:lstStyle/>
                    <a:p>
                      <a:r>
                        <a:rPr lang="en-US" dirty="0"/>
                        <a:t>Processing</a:t>
                      </a:r>
                    </a:p>
                  </a:txBody>
                  <a:tcPr marL="70565" marR="70565"/>
                </a:tc>
                <a:tc>
                  <a:txBody>
                    <a:bodyPr/>
                    <a:lstStyle/>
                    <a:p>
                      <a:r>
                        <a:rPr lang="en-US" dirty="0"/>
                        <a:t>Threading</a:t>
                      </a:r>
                    </a:p>
                  </a:txBody>
                  <a:tcPr marL="70565" marR="70565"/>
                </a:tc>
                <a:extLst>
                  <a:ext uri="{0D108BD9-81ED-4DB2-BD59-A6C34878D82A}">
                    <a16:rowId xmlns:a16="http://schemas.microsoft.com/office/drawing/2014/main" val="260023435"/>
                  </a:ext>
                </a:extLst>
              </a:tr>
              <a:tr h="370840">
                <a:tc>
                  <a:txBody>
                    <a:bodyPr/>
                    <a:lstStyle/>
                    <a:p>
                      <a:r>
                        <a:rPr lang="en-US" sz="1800" b="0" i="0" u="none" strike="noStrike" kern="1200" baseline="0" dirty="0">
                          <a:solidFill>
                            <a:schemeClr val="dk1"/>
                          </a:solidFill>
                          <a:latin typeface="+mn-lt"/>
                          <a:ea typeface="+mn-ea"/>
                          <a:cs typeface="+mn-cs"/>
                        </a:rPr>
                        <a:t>Two programs execute concurrently. </a:t>
                      </a:r>
                      <a:r>
                        <a:rPr lang="en-US" sz="1800" b="0" i="0" u="none" strike="noStrike" kern="1200" baseline="0" dirty="0" err="1">
                          <a:solidFill>
                            <a:schemeClr val="dk1"/>
                          </a:solidFill>
                          <a:latin typeface="+mn-lt"/>
                          <a:ea typeface="+mn-ea"/>
                          <a:cs typeface="+mn-cs"/>
                        </a:rPr>
                        <a:t>eg.</a:t>
                      </a:r>
                      <a:r>
                        <a:rPr lang="en-US" sz="1800" b="0" i="0" u="none" strike="noStrike" kern="1200" baseline="0" dirty="0">
                          <a:solidFill>
                            <a:schemeClr val="dk1"/>
                          </a:solidFill>
                          <a:latin typeface="+mn-lt"/>
                          <a:ea typeface="+mn-ea"/>
                          <a:cs typeface="+mn-cs"/>
                        </a:rPr>
                        <a:t> Typing in MS-WORD and listening the song.</a:t>
                      </a:r>
                      <a:endParaRPr lang="en-US" dirty="0"/>
                    </a:p>
                  </a:txBody>
                  <a:tcPr marL="70565" marR="70565"/>
                </a:tc>
                <a:tc>
                  <a:txBody>
                    <a:bodyPr/>
                    <a:lstStyle/>
                    <a:p>
                      <a:r>
                        <a:rPr lang="en-US" dirty="0"/>
                        <a:t>Single program perform two or more task simultaneously. For </a:t>
                      </a:r>
                      <a:r>
                        <a:rPr lang="en-US" dirty="0" err="1"/>
                        <a:t>eg.</a:t>
                      </a:r>
                      <a:r>
                        <a:rPr lang="en-US" dirty="0"/>
                        <a:t> we will saving the file and order to print the file.</a:t>
                      </a:r>
                    </a:p>
                  </a:txBody>
                  <a:tcPr marL="70565" marR="70565"/>
                </a:tc>
                <a:extLst>
                  <a:ext uri="{0D108BD9-81ED-4DB2-BD59-A6C34878D82A}">
                    <a16:rowId xmlns:a16="http://schemas.microsoft.com/office/drawing/2014/main" val="4007063002"/>
                  </a:ext>
                </a:extLst>
              </a:tr>
              <a:tr h="370840">
                <a:tc>
                  <a:txBody>
                    <a:bodyPr/>
                    <a:lstStyle/>
                    <a:p>
                      <a:r>
                        <a:rPr lang="en-US" sz="1800" b="0" i="0" u="none" strike="noStrike" kern="1200" baseline="0" dirty="0">
                          <a:solidFill>
                            <a:schemeClr val="dk1"/>
                          </a:solidFill>
                          <a:latin typeface="+mn-lt"/>
                          <a:ea typeface="+mn-ea"/>
                          <a:cs typeface="+mn-cs"/>
                        </a:rPr>
                        <a:t>Running Heavyweight tasks. </a:t>
                      </a:r>
                      <a:r>
                        <a:rPr lang="en-US" sz="1800" b="0" i="0" u="none" strike="noStrike" kern="1200" baseline="0" dirty="0" err="1">
                          <a:solidFill>
                            <a:schemeClr val="dk1"/>
                          </a:solidFill>
                          <a:latin typeface="+mn-lt"/>
                          <a:ea typeface="+mn-ea"/>
                          <a:cs typeface="+mn-cs"/>
                        </a:rPr>
                        <a:t>eg.</a:t>
                      </a:r>
                      <a:r>
                        <a:rPr lang="en-US" sz="1800" b="0" i="0" u="none" strike="noStrike" kern="1200" baseline="0" dirty="0">
                          <a:solidFill>
                            <a:schemeClr val="dk1"/>
                          </a:solidFill>
                          <a:latin typeface="+mn-lt"/>
                          <a:ea typeface="+mn-ea"/>
                          <a:cs typeface="+mn-cs"/>
                        </a:rPr>
                        <a:t> Run the Java compiler at the same time that you are using a text editor.</a:t>
                      </a:r>
                      <a:endParaRPr lang="en-US" dirty="0"/>
                    </a:p>
                  </a:txBody>
                  <a:tcPr marL="70565" marR="70565"/>
                </a:tc>
                <a:tc>
                  <a:txBody>
                    <a:bodyPr/>
                    <a:lstStyle/>
                    <a:p>
                      <a:r>
                        <a:rPr lang="en-US" dirty="0"/>
                        <a:t>Running the Lightweight tasks. </a:t>
                      </a:r>
                      <a:r>
                        <a:rPr lang="en-US" dirty="0" err="1"/>
                        <a:t>eg</a:t>
                      </a:r>
                      <a:r>
                        <a:rPr lang="en-US" dirty="0"/>
                        <a:t>: text editor can format text at the same time that it is printing.</a:t>
                      </a:r>
                    </a:p>
                  </a:txBody>
                  <a:tcPr marL="70565" marR="70565"/>
                </a:tc>
                <a:extLst>
                  <a:ext uri="{0D108BD9-81ED-4DB2-BD59-A6C34878D82A}">
                    <a16:rowId xmlns:a16="http://schemas.microsoft.com/office/drawing/2014/main" val="320582700"/>
                  </a:ext>
                </a:extLst>
              </a:tr>
              <a:tr h="370840">
                <a:tc>
                  <a:txBody>
                    <a:bodyPr/>
                    <a:lstStyle/>
                    <a:p>
                      <a:r>
                        <a:rPr lang="en-US" sz="1800" b="1" i="0" u="none" strike="noStrike" kern="1200" baseline="0" dirty="0">
                          <a:solidFill>
                            <a:schemeClr val="dk1"/>
                          </a:solidFill>
                          <a:latin typeface="+mn-lt"/>
                          <a:ea typeface="+mn-ea"/>
                          <a:cs typeface="+mn-cs"/>
                        </a:rPr>
                        <a:t>Separate address space.</a:t>
                      </a:r>
                      <a:endParaRPr lang="en-US" b="1" dirty="0"/>
                    </a:p>
                  </a:txBody>
                  <a:tcPr marL="70565" marR="70565"/>
                </a:tc>
                <a:tc>
                  <a:txBody>
                    <a:bodyPr/>
                    <a:lstStyle/>
                    <a:p>
                      <a:r>
                        <a:rPr lang="en-US" sz="1800" b="1" i="0" u="none" strike="noStrike" kern="1200" baseline="0" dirty="0">
                          <a:solidFill>
                            <a:schemeClr val="dk1"/>
                          </a:solidFill>
                          <a:latin typeface="+mn-lt"/>
                          <a:ea typeface="+mn-ea"/>
                          <a:cs typeface="+mn-cs"/>
                        </a:rPr>
                        <a:t>Shares the address space</a:t>
                      </a:r>
                      <a:endParaRPr lang="en-US" b="1" dirty="0"/>
                    </a:p>
                  </a:txBody>
                  <a:tcPr marL="70565" marR="70565"/>
                </a:tc>
                <a:extLst>
                  <a:ext uri="{0D108BD9-81ED-4DB2-BD59-A6C34878D82A}">
                    <a16:rowId xmlns:a16="http://schemas.microsoft.com/office/drawing/2014/main" val="3635194599"/>
                  </a:ext>
                </a:extLst>
              </a:tr>
              <a:tr h="370840">
                <a:tc>
                  <a:txBody>
                    <a:bodyPr/>
                    <a:lstStyle/>
                    <a:p>
                      <a:r>
                        <a:rPr lang="en-US" sz="1800" b="0" i="0" u="none" strike="noStrike" kern="1200" baseline="0" dirty="0">
                          <a:solidFill>
                            <a:schemeClr val="dk1"/>
                          </a:solidFill>
                          <a:latin typeface="+mn-lt"/>
                          <a:ea typeface="+mn-ea"/>
                          <a:cs typeface="+mn-cs"/>
                        </a:rPr>
                        <a:t>Inter-process communication is expensive and limited.</a:t>
                      </a:r>
                      <a:endParaRPr lang="en-US" dirty="0"/>
                    </a:p>
                  </a:txBody>
                  <a:tcPr marL="70565" marR="70565"/>
                </a:tc>
                <a:tc>
                  <a:txBody>
                    <a:bodyPr/>
                    <a:lstStyle/>
                    <a:p>
                      <a:r>
                        <a:rPr lang="en-US" sz="1800" b="0" i="0" u="none" strike="noStrike" kern="1200" baseline="0" dirty="0">
                          <a:solidFill>
                            <a:schemeClr val="dk1"/>
                          </a:solidFill>
                          <a:latin typeface="+mn-lt"/>
                          <a:ea typeface="+mn-ea"/>
                          <a:cs typeface="+mn-cs"/>
                        </a:rPr>
                        <a:t>Interthread communication is inexpensive. Switching between one thread to another is easy.</a:t>
                      </a:r>
                      <a:endParaRPr lang="en-US" dirty="0"/>
                    </a:p>
                  </a:txBody>
                  <a:tcPr marL="70565" marR="70565"/>
                </a:tc>
                <a:extLst>
                  <a:ext uri="{0D108BD9-81ED-4DB2-BD59-A6C34878D82A}">
                    <a16:rowId xmlns:a16="http://schemas.microsoft.com/office/drawing/2014/main" val="413333504"/>
                  </a:ext>
                </a:extLst>
              </a:tr>
            </a:tbl>
          </a:graphicData>
        </a:graphic>
      </p:graphicFrame>
    </p:spTree>
    <p:extLst>
      <p:ext uri="{BB962C8B-B14F-4D97-AF65-F5344CB8AC3E}">
        <p14:creationId xmlns:p14="http://schemas.microsoft.com/office/powerpoint/2010/main" val="1844634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a:xfrm>
            <a:off x="457200" y="-62300"/>
            <a:ext cx="7391400" cy="1318012"/>
          </a:xfrm>
        </p:spPr>
        <p:txBody>
          <a:bodyPr>
            <a:normAutofit/>
          </a:bodyPr>
          <a:lstStyle/>
          <a:p>
            <a:r>
              <a:rPr lang="en-US" dirty="0">
                <a:latin typeface="Gill Sans MT" charset="0"/>
                <a:cs typeface="Arial" charset="0"/>
              </a:rPr>
              <a:t>Example: the soda/HFCS machine</a:t>
            </a:r>
            <a:endParaRPr lang="en-US" sz="2000" dirty="0">
              <a:latin typeface="Gill Sans MT" charset="0"/>
              <a:cs typeface="Arial" charset="0"/>
            </a:endParaRPr>
          </a:p>
        </p:txBody>
      </p:sp>
      <p:pic>
        <p:nvPicPr>
          <p:cNvPr id="2055" name="Rectangle 2054"/>
          <p:cNvPicPr>
            <a:picLocks noChangeAspect="1" noChangeArrowheads="1"/>
          </p:cNvPicPr>
          <p:nvPr/>
        </p:nvPicPr>
        <p:blipFill>
          <a:blip r:embed="rId2"/>
          <a:srcRect/>
          <a:stretch>
            <a:fillRect/>
          </a:stretch>
        </p:blipFill>
        <p:spPr bwMode="auto">
          <a:xfrm>
            <a:off x="3198813" y="1371600"/>
            <a:ext cx="2668587" cy="4343400"/>
          </a:xfrm>
          <a:prstGeom prst="rect">
            <a:avLst/>
          </a:prstGeom>
          <a:noFill/>
          <a:ln w="57150">
            <a:noFill/>
            <a:miter lim="800000"/>
            <a:headEnd/>
            <a:tailEnd/>
          </a:ln>
          <a:effectLst>
            <a:outerShdw blurRad="63500" dist="50800" dir="2700000" algn="tl" rotWithShape="0">
              <a:srgbClr val="000000">
                <a:alpha val="43137"/>
              </a:srgbClr>
            </a:outerShdw>
          </a:effectLst>
        </p:spPr>
      </p:pic>
      <p:sp>
        <p:nvSpPr>
          <p:cNvPr id="6" name="Rounded Rectangle 5"/>
          <p:cNvSpPr>
            <a:spLocks noChangeArrowheads="1"/>
          </p:cNvSpPr>
          <p:nvPr/>
        </p:nvSpPr>
        <p:spPr bwMode="auto">
          <a:xfrm>
            <a:off x="3351213" y="1600200"/>
            <a:ext cx="1143000" cy="3886200"/>
          </a:xfrm>
          <a:prstGeom prst="roundRect">
            <a:avLst>
              <a:gd name="adj" fmla="val 16667"/>
            </a:avLst>
          </a:prstGeom>
          <a:gradFill rotWithShape="1">
            <a:gsLst>
              <a:gs pos="0">
                <a:srgbClr val="BCBCBC"/>
              </a:gs>
              <a:gs pos="35001">
                <a:srgbClr val="D0D0D0"/>
              </a:gs>
              <a:gs pos="100000">
                <a:srgbClr val="EDEDED"/>
              </a:gs>
            </a:gsLst>
            <a:lin ang="16200000" scaled="1"/>
          </a:gradFill>
          <a:ln w="6350" cap="rnd">
            <a:solidFill>
              <a:srgbClr val="000000"/>
            </a:solidFill>
            <a:round/>
            <a:headEnd type="triangle" w="med" len="med"/>
            <a:tailEnd type="triangle" w="med" len="med"/>
          </a:ln>
          <a:effectLst>
            <a:outerShdw blurRad="63500" algn="tl" rotWithShape="0">
              <a:srgbClr val="000000">
                <a:alpha val="64000"/>
              </a:srgbClr>
            </a:outerShdw>
          </a:effectLst>
        </p:spPr>
        <p:txBody>
          <a:bodyPr wrap="none" anchor="ctr"/>
          <a:lstStyle/>
          <a:p>
            <a:pPr algn="ctr" defTabSz="914400" fontAlgn="auto">
              <a:spcBef>
                <a:spcPts val="0"/>
              </a:spcBef>
              <a:spcAft>
                <a:spcPts val="0"/>
              </a:spcAft>
              <a:defRPr/>
            </a:pPr>
            <a:endParaRPr lang="en-US" sz="1800" b="1">
              <a:solidFill>
                <a:srgbClr val="000000"/>
              </a:solidFill>
              <a:latin typeface="Arial" pitchFamily="34" charset="0"/>
              <a:cs typeface="Arial"/>
            </a:endParaRPr>
          </a:p>
        </p:txBody>
      </p:sp>
      <p:pic>
        <p:nvPicPr>
          <p:cNvPr id="2059" name="Rectangle 2058"/>
          <p:cNvPicPr>
            <a:picLocks noChangeAspect="1" noChangeArrowheads="1"/>
          </p:cNvPicPr>
          <p:nvPr/>
        </p:nvPicPr>
        <p:blipFill>
          <a:blip r:embed="rId3"/>
          <a:srcRect/>
          <a:stretch>
            <a:fillRect/>
          </a:stretch>
        </p:blipFill>
        <p:spPr bwMode="auto">
          <a:xfrm>
            <a:off x="6553200" y="2590800"/>
            <a:ext cx="2122488" cy="1868488"/>
          </a:xfrm>
          <a:prstGeom prst="rect">
            <a:avLst/>
          </a:prstGeom>
          <a:noFill/>
          <a:ln w="9525">
            <a:noFill/>
            <a:miter lim="800000"/>
            <a:headEnd/>
            <a:tailEnd/>
          </a:ln>
          <a:effectLst>
            <a:outerShdw blurRad="63500" dist="50800" dir="2700000" algn="tl" rotWithShape="0">
              <a:srgbClr val="000000">
                <a:alpha val="43137"/>
              </a:srgbClr>
            </a:outerShdw>
          </a:effectLst>
        </p:spPr>
      </p:pic>
      <p:sp>
        <p:nvSpPr>
          <p:cNvPr id="122885" name="TextBox 11"/>
          <p:cNvSpPr txBox="1">
            <a:spLocks noChangeArrowheads="1"/>
          </p:cNvSpPr>
          <p:nvPr/>
        </p:nvSpPr>
        <p:spPr bwMode="auto">
          <a:xfrm>
            <a:off x="3200400" y="5638800"/>
            <a:ext cx="26670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b="1" dirty="0">
                <a:solidFill>
                  <a:srgbClr val="FFFFFF"/>
                </a:solidFill>
                <a:latin typeface="Calibri" charset="0"/>
                <a:cs typeface="Arial" charset="0"/>
              </a:rPr>
              <a:t>Vending machine</a:t>
            </a:r>
          </a:p>
          <a:p>
            <a:pPr algn="ctr" defTabSz="914400"/>
            <a:r>
              <a:rPr lang="en-US" b="1" dirty="0">
                <a:solidFill>
                  <a:srgbClr val="FFFFFF"/>
                </a:solidFill>
                <a:latin typeface="Calibri" charset="0"/>
                <a:cs typeface="Arial" charset="0"/>
              </a:rPr>
              <a:t>(buffer)</a:t>
            </a:r>
          </a:p>
        </p:txBody>
      </p:sp>
      <p:sp>
        <p:nvSpPr>
          <p:cNvPr id="122886" name="TextBox 12"/>
          <p:cNvSpPr txBox="1">
            <a:spLocks noChangeArrowheads="1"/>
          </p:cNvSpPr>
          <p:nvPr/>
        </p:nvSpPr>
        <p:spPr bwMode="auto">
          <a:xfrm>
            <a:off x="6248400" y="4503738"/>
            <a:ext cx="26670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b="1">
                <a:solidFill>
                  <a:srgbClr val="FFFFFF"/>
                </a:solidFill>
                <a:latin typeface="Calibri" charset="0"/>
                <a:cs typeface="Arial" charset="0"/>
              </a:rPr>
              <a:t>Soda drinker</a:t>
            </a:r>
          </a:p>
          <a:p>
            <a:pPr algn="ctr" defTabSz="914400"/>
            <a:r>
              <a:rPr lang="en-US" b="1">
                <a:solidFill>
                  <a:srgbClr val="FFFFFF"/>
                </a:solidFill>
                <a:latin typeface="Calibri" charset="0"/>
                <a:cs typeface="Arial" charset="0"/>
              </a:rPr>
              <a:t>(consumer)</a:t>
            </a:r>
          </a:p>
        </p:txBody>
      </p:sp>
      <p:pic>
        <p:nvPicPr>
          <p:cNvPr id="14" name="Rectangle 13"/>
          <p:cNvPicPr>
            <a:picLocks noChangeAspect="1" noChangeArrowheads="1"/>
          </p:cNvPicPr>
          <p:nvPr/>
        </p:nvPicPr>
        <p:blipFill>
          <a:blip r:embed="rId4"/>
          <a:srcRect/>
          <a:stretch>
            <a:fillRect/>
          </a:stretch>
        </p:blipFill>
        <p:spPr bwMode="auto">
          <a:xfrm>
            <a:off x="685800" y="2209800"/>
            <a:ext cx="1828800" cy="2743200"/>
          </a:xfrm>
          <a:prstGeom prst="rect">
            <a:avLst/>
          </a:prstGeom>
          <a:noFill/>
          <a:ln w="9525">
            <a:noFill/>
            <a:miter lim="800000"/>
            <a:headEnd/>
            <a:tailEnd/>
          </a:ln>
          <a:effectLst>
            <a:outerShdw blurRad="63500" dist="50800" dir="2700000" algn="tl" rotWithShape="0">
              <a:srgbClr val="000000">
                <a:alpha val="43137"/>
              </a:srgbClr>
            </a:outerShdw>
          </a:effectLst>
        </p:spPr>
      </p:pic>
      <p:sp>
        <p:nvSpPr>
          <p:cNvPr id="122888" name="TextBox 14"/>
          <p:cNvSpPr txBox="1">
            <a:spLocks noChangeArrowheads="1"/>
          </p:cNvSpPr>
          <p:nvPr/>
        </p:nvSpPr>
        <p:spPr bwMode="auto">
          <a:xfrm>
            <a:off x="304800" y="4953000"/>
            <a:ext cx="23622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b="1" dirty="0">
                <a:solidFill>
                  <a:srgbClr val="FFFFFF"/>
                </a:solidFill>
                <a:latin typeface="Calibri" charset="0"/>
                <a:cs typeface="Arial" charset="0"/>
              </a:rPr>
              <a:t>Delivery person</a:t>
            </a:r>
          </a:p>
          <a:p>
            <a:pPr algn="ctr" defTabSz="914400"/>
            <a:r>
              <a:rPr lang="en-US" b="1" dirty="0">
                <a:solidFill>
                  <a:srgbClr val="FFFFFF"/>
                </a:solidFill>
                <a:latin typeface="Calibri" charset="0"/>
                <a:cs typeface="Arial" charset="0"/>
              </a:rPr>
              <a:t>(producer)</a:t>
            </a:r>
          </a:p>
        </p:txBody>
      </p:sp>
      <p:sp>
        <p:nvSpPr>
          <p:cNvPr id="122889" name="Right Arrow 15"/>
          <p:cNvSpPr>
            <a:spLocks noChangeArrowheads="1"/>
          </p:cNvSpPr>
          <p:nvPr/>
        </p:nvSpPr>
        <p:spPr bwMode="auto">
          <a:xfrm>
            <a:off x="2362200" y="2971800"/>
            <a:ext cx="1143000" cy="1143000"/>
          </a:xfrm>
          <a:prstGeom prst="rightArrow">
            <a:avLst>
              <a:gd name="adj1" fmla="val 50000"/>
              <a:gd name="adj2" fmla="val 50000"/>
            </a:avLst>
          </a:prstGeom>
          <a:solidFill>
            <a:srgbClr val="FFC000"/>
          </a:solidFill>
          <a:ln w="57150">
            <a:solidFill>
              <a:srgbClr val="FFFF00"/>
            </a:solidFill>
            <a:round/>
            <a:headEnd type="triangle" w="med" len="med"/>
            <a:tailEnd type="triangle" w="med" len="med"/>
          </a:ln>
        </p:spPr>
        <p:txBody>
          <a:bodyPr wrap="none" anchor="ctr"/>
          <a:lstStyle/>
          <a:p>
            <a:pPr algn="ctr" defTabSz="914400"/>
            <a:endParaRPr lang="en-US" sz="1800" b="1">
              <a:solidFill>
                <a:srgbClr val="000000"/>
              </a:solidFill>
              <a:latin typeface="Gill Sans MT" charset="0"/>
              <a:cs typeface="Arial" charset="0"/>
            </a:endParaRPr>
          </a:p>
        </p:txBody>
      </p:sp>
      <p:sp>
        <p:nvSpPr>
          <p:cNvPr id="122890" name="Right Arrow 16"/>
          <p:cNvSpPr>
            <a:spLocks noChangeArrowheads="1"/>
          </p:cNvSpPr>
          <p:nvPr/>
        </p:nvSpPr>
        <p:spPr bwMode="auto">
          <a:xfrm>
            <a:off x="5715000" y="2971800"/>
            <a:ext cx="1143000" cy="1143000"/>
          </a:xfrm>
          <a:prstGeom prst="rightArrow">
            <a:avLst>
              <a:gd name="adj1" fmla="val 50000"/>
              <a:gd name="adj2" fmla="val 50000"/>
            </a:avLst>
          </a:prstGeom>
          <a:solidFill>
            <a:srgbClr val="FFC000"/>
          </a:solidFill>
          <a:ln w="57150">
            <a:solidFill>
              <a:srgbClr val="FFFF00"/>
            </a:solidFill>
            <a:round/>
            <a:headEnd type="triangle" w="med" len="med"/>
            <a:tailEnd type="triangle" w="med" len="med"/>
          </a:ln>
        </p:spPr>
        <p:txBody>
          <a:bodyPr wrap="none" anchor="ctr"/>
          <a:lstStyle/>
          <a:p>
            <a:pPr algn="ctr" defTabSz="914400"/>
            <a:endParaRPr lang="en-US" sz="1800" b="1">
              <a:solidFill>
                <a:srgbClr val="000000"/>
              </a:solidFill>
              <a:latin typeface="Gill Sans MT" charset="0"/>
              <a:cs typeface="Arial" charset="0"/>
            </a:endParaRPr>
          </a:p>
        </p:txBody>
      </p:sp>
      <p:pic>
        <p:nvPicPr>
          <p:cNvPr id="7" name="Picture 11"/>
          <p:cNvPicPr>
            <a:picLocks noChangeAspect="1"/>
          </p:cNvPicPr>
          <p:nvPr/>
        </p:nvPicPr>
        <p:blipFill>
          <a:blip r:embed="rId5"/>
          <a:stretch>
            <a:fillRect/>
          </a:stretch>
        </p:blipFill>
        <p:spPr bwMode="auto">
          <a:xfrm>
            <a:off x="3428845" y="1676400"/>
            <a:ext cx="1006785" cy="1142747"/>
          </a:xfrm>
          <a:prstGeom prst="ellipse">
            <a:avLst/>
          </a:prstGeom>
          <a:noFill/>
          <a:ln w="9525" cap="flat" cmpd="sng" algn="ctr">
            <a:noFill/>
            <a:prstDash val="solid"/>
            <a:miter lim="800000"/>
            <a:headEnd type="none" w="med" len="med"/>
            <a:tailEnd type="none" w="med" len="med"/>
          </a:ln>
          <a:effectLst>
            <a:outerShdw algn="tl" rotWithShape="0">
              <a:srgbClr val="7D7D7D">
                <a:alpha val="65000"/>
              </a:srgbClr>
            </a:outerShdw>
            <a:softEdge rad="63500"/>
          </a:effectLst>
        </p:spPr>
      </p:pic>
      <p:pic>
        <p:nvPicPr>
          <p:cNvPr id="18" name="Picture 12"/>
          <p:cNvPicPr>
            <a:picLocks noChangeAspect="1"/>
          </p:cNvPicPr>
          <p:nvPr/>
        </p:nvPicPr>
        <p:blipFill>
          <a:blip r:embed="rId5"/>
          <a:stretch>
            <a:fillRect/>
          </a:stretch>
        </p:blipFill>
        <p:spPr bwMode="auto">
          <a:xfrm>
            <a:off x="3428845" y="2972053"/>
            <a:ext cx="1006785" cy="1142747"/>
          </a:xfrm>
          <a:prstGeom prst="ellipse">
            <a:avLst/>
          </a:prstGeom>
          <a:noFill/>
          <a:ln w="9525" cap="flat" cmpd="sng" algn="ctr">
            <a:noFill/>
            <a:prstDash val="solid"/>
            <a:miter lim="800000"/>
            <a:headEnd type="none" w="med" len="med"/>
            <a:tailEnd type="none" w="med" len="med"/>
          </a:ln>
          <a:effectLst>
            <a:outerShdw algn="tl" rotWithShape="0">
              <a:srgbClr val="7D7D7D">
                <a:alpha val="65000"/>
              </a:srgbClr>
            </a:outerShdw>
            <a:softEdge rad="63500"/>
          </a:effectLst>
        </p:spPr>
      </p:pic>
      <p:pic>
        <p:nvPicPr>
          <p:cNvPr id="19" name="Picture 13"/>
          <p:cNvPicPr>
            <a:picLocks noChangeAspect="1"/>
          </p:cNvPicPr>
          <p:nvPr/>
        </p:nvPicPr>
        <p:blipFill>
          <a:blip r:embed="rId5"/>
          <a:stretch>
            <a:fillRect/>
          </a:stretch>
        </p:blipFill>
        <p:spPr bwMode="auto">
          <a:xfrm>
            <a:off x="3428845" y="4267200"/>
            <a:ext cx="1006785" cy="1142747"/>
          </a:xfrm>
          <a:prstGeom prst="ellipse">
            <a:avLst/>
          </a:prstGeom>
          <a:noFill/>
          <a:ln w="9525" cap="flat" cmpd="sng" algn="ctr">
            <a:noFill/>
            <a:prstDash val="solid"/>
            <a:miter lim="800000"/>
            <a:headEnd type="none" w="med" len="med"/>
            <a:tailEnd type="none" w="med" len="med"/>
          </a:ln>
          <a:effectLst>
            <a:outerShdw algn="tl" rotWithShape="0">
              <a:srgbClr val="7D7D7D">
                <a:alpha val="65000"/>
              </a:srgbClr>
            </a:outerShdw>
            <a:softEdge rad="63500"/>
          </a:effectLst>
        </p:spPr>
      </p:pic>
      <p:pic>
        <p:nvPicPr>
          <p:cNvPr id="21" name="Picture 14"/>
          <p:cNvPicPr>
            <a:picLocks noChangeAspect="1"/>
          </p:cNvPicPr>
          <p:nvPr/>
        </p:nvPicPr>
        <p:blipFill>
          <a:blip r:embed="rId5"/>
          <a:stretch>
            <a:fillRect/>
          </a:stretch>
        </p:blipFill>
        <p:spPr bwMode="auto">
          <a:xfrm>
            <a:off x="3428845" y="1676400"/>
            <a:ext cx="1006785" cy="1142747"/>
          </a:xfrm>
          <a:prstGeom prst="ellipse">
            <a:avLst/>
          </a:prstGeom>
          <a:noFill/>
          <a:ln w="9525" cap="flat" cmpd="sng" algn="ctr">
            <a:noFill/>
            <a:prstDash val="solid"/>
            <a:miter lim="800000"/>
            <a:headEnd type="none" w="med" len="med"/>
            <a:tailEnd type="none" w="med" len="med"/>
          </a:ln>
          <a:effectLst>
            <a:outerShdw algn="tl" rotWithShape="0">
              <a:srgbClr val="7D7D7D">
                <a:alpha val="65000"/>
              </a:srgbClr>
            </a:outerShdw>
            <a:softEdge rad="63500"/>
          </a:effectLst>
        </p:spPr>
      </p:pic>
    </p:spTree>
    <p:extLst>
      <p:ext uri="{BB962C8B-B14F-4D97-AF65-F5344CB8AC3E}">
        <p14:creationId xmlns:p14="http://schemas.microsoft.com/office/powerpoint/2010/main" val="3529082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0" presetClass="path" presetSubtype="0" accel="50000" decel="50000" fill="hold" nodeType="withEffect">
                                  <p:stCondLst>
                                    <p:cond delay="0"/>
                                  </p:stCondLst>
                                  <p:childTnLst>
                                    <p:animMotion origin="layout" path="M -0.23664 0.19097 C -0.16389 0.20671 -0.09115 0.22268 -0.05174 0.19097 C -0.01233 0.15926 -0.00626 0.07963 -7.22222E-6 7.40741E-7 " pathEditMode="relative" ptsTypes="aaA">
                                      <p:cBhvr>
                                        <p:cTn id="9" dur="1000" fill="hold"/>
                                        <p:tgtEl>
                                          <p:spTgt spid="7"/>
                                        </p:tgtEl>
                                        <p:attrNameLst>
                                          <p:attrName>ppt_x</p:attrName>
                                          <p:attrName>ppt_y</p:attrName>
                                        </p:attrNameLst>
                                      </p:cBhvr>
                                    </p:animMotion>
                                  </p:childTnLst>
                                </p:cTn>
                              </p:par>
                              <p:par>
                                <p:cTn id="10" presetID="10"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0" presetClass="path" presetSubtype="0" accel="50000" decel="50000" fill="hold" nodeType="withEffect">
                                  <p:stCondLst>
                                    <p:cond delay="0"/>
                                  </p:stCondLst>
                                  <p:childTnLst>
                                    <p:animMotion origin="layout" path="M -0.25174 0.00439 C -0.25174 0.00439 -0.12587 0.00208 5E-6 7.40741E-7 " pathEditMode="relative" ptsTypes="aA">
                                      <p:cBhvr>
                                        <p:cTn id="14" dur="1000" fill="hold"/>
                                        <p:tgtEl>
                                          <p:spTgt spid="18"/>
                                        </p:tgtEl>
                                        <p:attrNameLst>
                                          <p:attrName>ppt_x</p:attrName>
                                          <p:attrName>ppt_y</p:attrName>
                                        </p:attrNameLst>
                                      </p:cBhvr>
                                    </p:animMotion>
                                  </p:childTnLst>
                                </p:cTn>
                              </p:par>
                              <p:par>
                                <p:cTn id="15" presetID="10"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0" presetClass="path" presetSubtype="0" accel="50000" decel="50000" fill="hold" nodeType="withEffect">
                                  <p:stCondLst>
                                    <p:cond delay="0"/>
                                  </p:stCondLst>
                                  <p:childTnLst>
                                    <p:animMotion origin="layout" path="M -0.24166 -0.1713 C -0.16267 -0.1845 -0.08368 -0.19746 -0.0434 -0.16899 C -0.00312 -0.14052 -0.00156 -0.07038 -3.61111E-6 -8.14815E-6 " pathEditMode="relative" ptsTypes="aaA">
                                      <p:cBhvr>
                                        <p:cTn id="19" dur="1000" fill="hold"/>
                                        <p:tgtEl>
                                          <p:spTgt spid="19"/>
                                        </p:tgtEl>
                                        <p:attrNameLst>
                                          <p:attrName>ppt_x</p:attrName>
                                          <p:attrName>ppt_y</p:attrName>
                                        </p:attrNameLst>
                                      </p:cBhvr>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0" presetClass="path" presetSubtype="0" accel="50000" decel="50000" fill="hold" nodeType="clickEffect">
                                  <p:stCondLst>
                                    <p:cond delay="0"/>
                                  </p:stCondLst>
                                  <p:childTnLst>
                                    <p:animMotion origin="layout" path="M 3.88889E-6 -1.85185E-6 C 0.02031 0.06273 0.04062 0.12546 0.10347 0.15556 C 0.16632 0.18565 0.27153 0.18287 0.37673 0.18009 " pathEditMode="relative" ptsTypes="aaA">
                                      <p:cBhvr>
                                        <p:cTn id="23" dur="500" fill="hold"/>
                                        <p:tgtEl>
                                          <p:spTgt spid="7"/>
                                        </p:tgtEl>
                                        <p:attrNameLst>
                                          <p:attrName>ppt_x</p:attrName>
                                          <p:attrName>ppt_y</p:attrName>
                                        </p:attrNameLst>
                                      </p:cBhvr>
                                    </p:animMotion>
                                  </p:childTnLst>
                                </p:cTn>
                              </p:par>
                              <p:par>
                                <p:cTn id="24" presetID="10" presetClass="exit" presetSubtype="0" fill="hold" nodeType="withEffect">
                                  <p:stCondLst>
                                    <p:cond delay="0"/>
                                  </p:stCondLst>
                                  <p:childTnLst>
                                    <p:animEffect transition="out" filter="fade">
                                      <p:cBhvr>
                                        <p:cTn id="25" dur="3000"/>
                                        <p:tgtEl>
                                          <p:spTgt spid="7"/>
                                        </p:tgtEl>
                                      </p:cBhvr>
                                    </p:animEffect>
                                    <p:set>
                                      <p:cBhvr>
                                        <p:cTn id="26" dur="1" fill="hold">
                                          <p:stCondLst>
                                            <p:cond delay="2999"/>
                                          </p:stCondLst>
                                        </p:cTn>
                                        <p:tgtEl>
                                          <p:spTgt spid="7"/>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0" presetClass="path" presetSubtype="0" accel="50000" decel="50000" fill="hold" nodeType="withEffect">
                                  <p:stCondLst>
                                    <p:cond delay="0"/>
                                  </p:stCondLst>
                                  <p:childTnLst>
                                    <p:animMotion origin="layout" path="M -0.23664 0.19097 C -0.16389 0.20671 -0.09115 0.22268 -0.05174 0.19097 C -0.01233 0.15926 -0.00626 0.07963 -7.22222E-6 7.40741E-7 " pathEditMode="relative" ptsTypes="aaA">
                                      <p:cBhvr>
                                        <p:cTn id="33" dur="500" fill="hold"/>
                                        <p:tgtEl>
                                          <p:spTgt spid="2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itle 1"/>
          <p:cNvSpPr>
            <a:spLocks noGrp="1"/>
          </p:cNvSpPr>
          <p:nvPr>
            <p:ph type="title"/>
          </p:nvPr>
        </p:nvSpPr>
        <p:spPr/>
        <p:txBody>
          <a:bodyPr/>
          <a:lstStyle/>
          <a:p>
            <a:r>
              <a:rPr lang="en-US">
                <a:latin typeface="Gill Sans MT" charset="0"/>
                <a:cs typeface="Arial" charset="0"/>
              </a:rPr>
              <a:t>Producer-consumer problem</a:t>
            </a:r>
          </a:p>
        </p:txBody>
      </p:sp>
      <p:sp>
        <p:nvSpPr>
          <p:cNvPr id="121858" name="Content Placeholder 2"/>
          <p:cNvSpPr>
            <a:spLocks noGrp="1"/>
          </p:cNvSpPr>
          <p:nvPr>
            <p:ph idx="1"/>
          </p:nvPr>
        </p:nvSpPr>
        <p:spPr/>
        <p:txBody>
          <a:bodyPr>
            <a:normAutofit fontScale="70000" lnSpcReduction="20000"/>
          </a:bodyPr>
          <a:lstStyle/>
          <a:p>
            <a:r>
              <a:rPr lang="en-US" sz="2800">
                <a:latin typeface="Gill Sans MT" charset="0"/>
                <a:cs typeface="Arial" charset="0"/>
              </a:rPr>
              <a:t>Pass elements through a bounded-size shared buffer</a:t>
            </a:r>
          </a:p>
          <a:p>
            <a:pPr lvl="1"/>
            <a:r>
              <a:rPr lang="en-US" sz="2400">
                <a:latin typeface="Gill Sans MT" charset="0"/>
                <a:cs typeface="Arial" charset="0"/>
              </a:rPr>
              <a:t>Producer puts in (must wait when full)</a:t>
            </a:r>
          </a:p>
          <a:p>
            <a:pPr lvl="1"/>
            <a:r>
              <a:rPr lang="en-US" sz="2400">
                <a:latin typeface="Gill Sans MT" charset="0"/>
                <a:cs typeface="Arial" charset="0"/>
              </a:rPr>
              <a:t>Consumer takes out (must wait when empty)</a:t>
            </a:r>
          </a:p>
          <a:p>
            <a:pPr lvl="1"/>
            <a:r>
              <a:rPr lang="en-US" sz="2400">
                <a:latin typeface="Gill Sans MT" charset="0"/>
                <a:cs typeface="Arial" charset="0"/>
              </a:rPr>
              <a:t>Synchronize access to buffer</a:t>
            </a:r>
          </a:p>
          <a:p>
            <a:pPr lvl="1"/>
            <a:r>
              <a:rPr lang="en-US" sz="2400">
                <a:latin typeface="Gill Sans MT" charset="0"/>
                <a:cs typeface="Arial" charset="0"/>
              </a:rPr>
              <a:t>Elements pass through in order</a:t>
            </a:r>
          </a:p>
          <a:p>
            <a:r>
              <a:rPr lang="en-US" sz="2800">
                <a:latin typeface="Gill Sans MT" charset="0"/>
                <a:cs typeface="Arial" charset="0"/>
              </a:rPr>
              <a:t>Examples</a:t>
            </a:r>
          </a:p>
          <a:p>
            <a:pPr lvl="1"/>
            <a:r>
              <a:rPr lang="en-US" sz="2400">
                <a:latin typeface="Gill Sans MT" charset="0"/>
                <a:cs typeface="Arial" charset="0"/>
              </a:rPr>
              <a:t>Unix pipes: cpp | cc1 | cc2 | as</a:t>
            </a:r>
          </a:p>
          <a:p>
            <a:pPr lvl="1"/>
            <a:r>
              <a:rPr lang="en-US" sz="2400">
                <a:latin typeface="Gill Sans MT" charset="0"/>
                <a:cs typeface="Arial" charset="0"/>
              </a:rPr>
              <a:t>Network packet queues</a:t>
            </a:r>
          </a:p>
          <a:p>
            <a:pPr lvl="1"/>
            <a:r>
              <a:rPr lang="en-US" sz="2400">
                <a:latin typeface="Gill Sans MT" charset="0"/>
                <a:cs typeface="Arial" charset="0"/>
              </a:rPr>
              <a:t>Server worker threads receiving requests</a:t>
            </a:r>
          </a:p>
          <a:p>
            <a:pPr lvl="1"/>
            <a:r>
              <a:rPr lang="en-US" sz="2400">
                <a:latin typeface="Gill Sans MT" charset="0"/>
                <a:cs typeface="Arial" charset="0"/>
              </a:rPr>
              <a:t>Feeding events to an event-driven program</a:t>
            </a:r>
          </a:p>
          <a:p>
            <a:pPr lvl="1"/>
            <a:endParaRPr lang="en-US" sz="2400">
              <a:latin typeface="Gill Sans MT" charset="0"/>
              <a:cs typeface="Arial" charset="0"/>
            </a:endParaRPr>
          </a:p>
        </p:txBody>
      </p:sp>
    </p:spTree>
    <p:extLst>
      <p:ext uri="{BB962C8B-B14F-4D97-AF65-F5344CB8AC3E}">
        <p14:creationId xmlns:p14="http://schemas.microsoft.com/office/powerpoint/2010/main" val="29927281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p:cNvSpPr>
          <p:nvPr>
            <p:ph type="title"/>
          </p:nvPr>
        </p:nvSpPr>
        <p:spPr/>
        <p:txBody>
          <a:bodyPr/>
          <a:lstStyle/>
          <a:p>
            <a:r>
              <a:rPr lang="en-US">
                <a:latin typeface="Gill Sans MT" charset="0"/>
                <a:cs typeface="Arial" charset="0"/>
              </a:rPr>
              <a:t>Solving producer-consumer</a:t>
            </a:r>
          </a:p>
        </p:txBody>
      </p:sp>
      <p:sp>
        <p:nvSpPr>
          <p:cNvPr id="3" name="Content Placeholder 2"/>
          <p:cNvSpPr>
            <a:spLocks noGrp="1"/>
          </p:cNvSpPr>
          <p:nvPr>
            <p:ph idx="1"/>
          </p:nvPr>
        </p:nvSpPr>
        <p:spPr/>
        <p:txBody>
          <a:bodyPr>
            <a:normAutofit fontScale="77500" lnSpcReduction="20000"/>
          </a:bodyPr>
          <a:lstStyle/>
          <a:p>
            <a:pPr marL="628650" indent="-628650">
              <a:buFont typeface="Gill Sans MT" charset="0"/>
              <a:buAutoNum type="arabicPeriod"/>
            </a:pPr>
            <a:r>
              <a:rPr lang="en-US" sz="2400" b="1">
                <a:solidFill>
                  <a:schemeClr val="accent1"/>
                </a:solidFill>
                <a:latin typeface="Gill Sans MT" charset="0"/>
                <a:cs typeface="Arial" charset="0"/>
              </a:rPr>
              <a:t>What are the variables/shared state?</a:t>
            </a:r>
          </a:p>
          <a:p>
            <a:pPr lvl="1"/>
            <a:r>
              <a:rPr lang="en-US" sz="2400">
                <a:latin typeface="Gill Sans MT" charset="0"/>
                <a:cs typeface="Arial" charset="0"/>
              </a:rPr>
              <a:t>Soda machine buffer</a:t>
            </a:r>
          </a:p>
          <a:p>
            <a:pPr lvl="1"/>
            <a:r>
              <a:rPr lang="en-US" sz="2400">
                <a:latin typeface="Gill Sans MT" charset="0"/>
                <a:cs typeface="Arial" charset="0"/>
              </a:rPr>
              <a:t>Number of sodas in machine (≤ MaxSodas)</a:t>
            </a:r>
          </a:p>
          <a:p>
            <a:pPr marL="628650" indent="-628650">
              <a:buFont typeface="Gill Sans MT" charset="0"/>
              <a:buAutoNum type="arabicPeriod"/>
            </a:pPr>
            <a:r>
              <a:rPr lang="en-US" sz="2400" b="1">
                <a:solidFill>
                  <a:schemeClr val="accent1"/>
                </a:solidFill>
                <a:latin typeface="Gill Sans MT" charset="0"/>
                <a:cs typeface="Arial" charset="0"/>
              </a:rPr>
              <a:t>Locks?</a:t>
            </a:r>
          </a:p>
          <a:p>
            <a:pPr lvl="1"/>
            <a:r>
              <a:rPr lang="en-US" sz="2400">
                <a:latin typeface="Gill Sans MT" charset="0"/>
                <a:cs typeface="Arial" charset="0"/>
              </a:rPr>
              <a:t>1 to protect all shared state (sodaLock)</a:t>
            </a:r>
          </a:p>
          <a:p>
            <a:pPr marL="628650" indent="-628650">
              <a:buFont typeface="Gill Sans MT" charset="0"/>
              <a:buAutoNum type="arabicPeriod"/>
            </a:pPr>
            <a:r>
              <a:rPr lang="en-US" sz="2400" b="1">
                <a:solidFill>
                  <a:schemeClr val="accent1"/>
                </a:solidFill>
                <a:latin typeface="Gill Sans MT" charset="0"/>
                <a:cs typeface="Arial" charset="0"/>
              </a:rPr>
              <a:t>Mutual exclusion?</a:t>
            </a:r>
          </a:p>
          <a:p>
            <a:pPr lvl="1"/>
            <a:r>
              <a:rPr lang="en-US" sz="2400">
                <a:latin typeface="Gill Sans MT" charset="0"/>
                <a:cs typeface="Arial" charset="0"/>
              </a:rPr>
              <a:t>Only one thread can manipulate machine at a time</a:t>
            </a:r>
          </a:p>
          <a:p>
            <a:pPr marL="628650" indent="-628650">
              <a:buFont typeface="Gill Sans MT" charset="0"/>
              <a:buAutoNum type="arabicPeriod"/>
            </a:pPr>
            <a:r>
              <a:rPr lang="en-US" sz="2400" b="1">
                <a:solidFill>
                  <a:schemeClr val="accent1"/>
                </a:solidFill>
                <a:latin typeface="Gill Sans MT" charset="0"/>
                <a:cs typeface="Arial" charset="0"/>
              </a:rPr>
              <a:t>Ordering constraints?</a:t>
            </a:r>
          </a:p>
          <a:p>
            <a:pPr lvl="1"/>
            <a:r>
              <a:rPr lang="en-US" sz="2400">
                <a:latin typeface="Gill Sans MT" charset="0"/>
                <a:cs typeface="Arial" charset="0"/>
              </a:rPr>
              <a:t>Consumer must wait if machine is empty (CV hasSoda)</a:t>
            </a:r>
          </a:p>
          <a:p>
            <a:pPr lvl="1"/>
            <a:r>
              <a:rPr lang="en-US" sz="2400">
                <a:latin typeface="Gill Sans MT" charset="0"/>
                <a:cs typeface="Arial" charset="0"/>
              </a:rPr>
              <a:t>Producer must wait if machine is full (CV hasRoom)</a:t>
            </a:r>
          </a:p>
        </p:txBody>
      </p:sp>
    </p:spTree>
    <p:extLst>
      <p:ext uri="{BB962C8B-B14F-4D97-AF65-F5344CB8AC3E}">
        <p14:creationId xmlns:p14="http://schemas.microsoft.com/office/powerpoint/2010/main" val="470227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495800" y="1524000"/>
            <a:ext cx="4495800" cy="409416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2000" b="1" dirty="0">
                <a:solidFill>
                  <a:srgbClr val="FFFFFF"/>
                </a:solidFill>
                <a:latin typeface="Courier New" charset="0"/>
                <a:cs typeface="Courier New" charset="0"/>
              </a:rPr>
              <a:t>producer () {</a:t>
            </a:r>
          </a:p>
          <a:p>
            <a:pPr defTabSz="914400"/>
            <a:r>
              <a:rPr lang="en-US" sz="2000" b="1" dirty="0">
                <a:solidFill>
                  <a:srgbClr val="FFFFFF"/>
                </a:solidFill>
                <a:latin typeface="Courier New" charset="0"/>
                <a:cs typeface="Courier New" charset="0"/>
              </a:rPr>
              <a:t>  lock (</a:t>
            </a:r>
            <a:r>
              <a:rPr lang="en-US" sz="2000" b="1" dirty="0" err="1">
                <a:solidFill>
                  <a:srgbClr val="FFFFFF"/>
                </a:solidFill>
                <a:latin typeface="Courier New" charset="0"/>
                <a:cs typeface="Courier New" charset="0"/>
              </a:rPr>
              <a:t>sodaLock</a:t>
            </a:r>
            <a:r>
              <a:rPr lang="en-US" sz="2000" b="1" dirty="0">
                <a:solidFill>
                  <a:srgbClr val="FFFFFF"/>
                </a:solidFill>
                <a:latin typeface="Courier New" charset="0"/>
                <a:cs typeface="Courier New" charset="0"/>
              </a:rPr>
              <a:t>)</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while(</a:t>
            </a:r>
            <a:r>
              <a:rPr lang="en-US" sz="2000" b="1" dirty="0" err="1">
                <a:solidFill>
                  <a:srgbClr val="FFFFFF"/>
                </a:solidFill>
                <a:latin typeface="Courier New" charset="0"/>
                <a:cs typeface="Courier New" charset="0"/>
              </a:rPr>
              <a:t>numSodas</a:t>
            </a:r>
            <a:r>
              <a:rPr lang="en-US" sz="2000" b="1" dirty="0">
                <a:solidFill>
                  <a:srgbClr val="FFFFFF"/>
                </a:solidFill>
                <a:latin typeface="Courier New" charset="0"/>
                <a:cs typeface="Courier New" charset="0"/>
              </a:rPr>
              <a:t>==</a:t>
            </a:r>
            <a:r>
              <a:rPr lang="en-US" sz="2000" b="1" dirty="0" err="1">
                <a:solidFill>
                  <a:srgbClr val="FFFFFF"/>
                </a:solidFill>
                <a:latin typeface="Courier New" charset="0"/>
                <a:cs typeface="Courier New" charset="0"/>
              </a:rPr>
              <a:t>MaxSodas</a:t>
            </a:r>
            <a:r>
              <a:rPr lang="en-US" sz="2000" b="1" dirty="0">
                <a:solidFill>
                  <a:srgbClr val="FFFFFF"/>
                </a:solidFill>
                <a:latin typeface="Courier New" charset="0"/>
                <a:cs typeface="Courier New" charset="0"/>
              </a:rPr>
              <a:t>){</a:t>
            </a:r>
          </a:p>
          <a:p>
            <a:pPr defTabSz="914400"/>
            <a:r>
              <a:rPr lang="en-US" sz="2000" b="1" dirty="0">
                <a:solidFill>
                  <a:srgbClr val="FFFFFF"/>
                </a:solidFill>
                <a:latin typeface="Courier New" charset="0"/>
                <a:cs typeface="Courier New" charset="0"/>
              </a:rPr>
              <a:t>    wait (</a:t>
            </a:r>
            <a:r>
              <a:rPr lang="en-US" sz="2000" b="1" dirty="0" err="1">
                <a:solidFill>
                  <a:srgbClr val="FFFFFF"/>
                </a:solidFill>
                <a:latin typeface="Courier New" charset="0"/>
                <a:cs typeface="Courier New" charset="0"/>
              </a:rPr>
              <a:t>sodaLock</a:t>
            </a:r>
            <a:r>
              <a:rPr lang="en-US" sz="2000" b="1" dirty="0">
                <a:solidFill>
                  <a:srgbClr val="FFFFFF"/>
                </a:solidFill>
                <a:latin typeface="Courier New" charset="0"/>
                <a:cs typeface="Courier New" charset="0"/>
              </a:rPr>
              <a:t>, </a:t>
            </a:r>
            <a:r>
              <a:rPr lang="en-US" sz="2000" b="1" dirty="0" err="1">
                <a:solidFill>
                  <a:srgbClr val="FFFFFF"/>
                </a:solidFill>
                <a:latin typeface="Courier New" charset="0"/>
                <a:cs typeface="Courier New" charset="0"/>
              </a:rPr>
              <a:t>hasRoom</a:t>
            </a:r>
            <a:r>
              <a:rPr lang="en-US" sz="2000" b="1" dirty="0">
                <a:solidFill>
                  <a:srgbClr val="FFFFFF"/>
                </a:solidFill>
                <a:latin typeface="Courier New" charset="0"/>
                <a:cs typeface="Courier New" charset="0"/>
              </a:rPr>
              <a:t>)</a:t>
            </a:r>
          </a:p>
          <a:p>
            <a:pPr defTabSz="914400"/>
            <a:r>
              <a:rPr lang="en-US" sz="2000" b="1" dirty="0">
                <a:solidFill>
                  <a:srgbClr val="FFFFFF"/>
                </a:solidFill>
                <a:latin typeface="Courier New" charset="0"/>
                <a:cs typeface="Courier New" charset="0"/>
              </a:rPr>
              <a:t>  }</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add one soda to machine</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signal (</a:t>
            </a:r>
            <a:r>
              <a:rPr lang="en-US" sz="2000" b="1" dirty="0" err="1">
                <a:solidFill>
                  <a:srgbClr val="FFFFFF"/>
                </a:solidFill>
                <a:latin typeface="Courier New" charset="0"/>
                <a:cs typeface="Courier New" charset="0"/>
              </a:rPr>
              <a:t>hasSoda</a:t>
            </a:r>
            <a:r>
              <a:rPr lang="en-US" sz="2000" b="1" dirty="0">
                <a:solidFill>
                  <a:srgbClr val="FFFFFF"/>
                </a:solidFill>
                <a:latin typeface="Courier New" charset="0"/>
                <a:cs typeface="Courier New" charset="0"/>
              </a:rPr>
              <a:t>)</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unlock (</a:t>
            </a:r>
            <a:r>
              <a:rPr lang="en-US" sz="2000" b="1" dirty="0" err="1">
                <a:solidFill>
                  <a:srgbClr val="FFFFFF"/>
                </a:solidFill>
                <a:latin typeface="Courier New" charset="0"/>
                <a:cs typeface="Courier New" charset="0"/>
              </a:rPr>
              <a:t>sodaLock</a:t>
            </a:r>
            <a:r>
              <a:rPr lang="en-US" sz="2000" b="1" dirty="0">
                <a:solidFill>
                  <a:srgbClr val="FFFFFF"/>
                </a:solidFill>
                <a:latin typeface="Courier New" charset="0"/>
                <a:cs typeface="Courier New" charset="0"/>
              </a:rPr>
              <a:t>)</a:t>
            </a:r>
          </a:p>
          <a:p>
            <a:pPr defTabSz="914400"/>
            <a:r>
              <a:rPr lang="en-US" sz="2000" b="1" dirty="0">
                <a:solidFill>
                  <a:srgbClr val="FFFFFF"/>
                </a:solidFill>
                <a:latin typeface="Courier New" charset="0"/>
                <a:cs typeface="Courier New" charset="0"/>
              </a:rPr>
              <a:t>}</a:t>
            </a:r>
          </a:p>
        </p:txBody>
      </p:sp>
      <p:sp>
        <p:nvSpPr>
          <p:cNvPr id="124929" name="Title 1"/>
          <p:cNvSpPr>
            <a:spLocks noGrp="1"/>
          </p:cNvSpPr>
          <p:nvPr>
            <p:ph type="title"/>
          </p:nvPr>
        </p:nvSpPr>
        <p:spPr>
          <a:xfrm>
            <a:off x="298495" y="-38100"/>
            <a:ext cx="6554867" cy="1524000"/>
          </a:xfrm>
        </p:spPr>
        <p:txBody>
          <a:bodyPr/>
          <a:lstStyle/>
          <a:p>
            <a:r>
              <a:rPr lang="en-US" dirty="0">
                <a:latin typeface="Gill Sans MT" charset="0"/>
                <a:cs typeface="Arial" charset="0"/>
              </a:rPr>
              <a:t>Producer-consumer code</a:t>
            </a:r>
          </a:p>
        </p:txBody>
      </p:sp>
      <p:sp>
        <p:nvSpPr>
          <p:cNvPr id="5" name="TextBox 4"/>
          <p:cNvSpPr txBox="1">
            <a:spLocks noChangeArrowheads="1"/>
          </p:cNvSpPr>
          <p:nvPr/>
        </p:nvSpPr>
        <p:spPr bwMode="auto">
          <a:xfrm>
            <a:off x="152400" y="1524000"/>
            <a:ext cx="4343400" cy="409416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2000" b="1" dirty="0">
                <a:solidFill>
                  <a:srgbClr val="FFFFFF"/>
                </a:solidFill>
                <a:latin typeface="Courier New" charset="0"/>
                <a:cs typeface="Courier New" charset="0"/>
              </a:rPr>
              <a:t>consumer () {</a:t>
            </a:r>
          </a:p>
          <a:p>
            <a:pPr defTabSz="914400"/>
            <a:r>
              <a:rPr lang="en-US" sz="2000" b="1" dirty="0">
                <a:solidFill>
                  <a:srgbClr val="FFFFFF"/>
                </a:solidFill>
                <a:latin typeface="Courier New" charset="0"/>
                <a:cs typeface="Courier New" charset="0"/>
              </a:rPr>
              <a:t>  lock (</a:t>
            </a:r>
            <a:r>
              <a:rPr lang="en-US" sz="2000" b="1" dirty="0" err="1">
                <a:solidFill>
                  <a:srgbClr val="FFFFFF"/>
                </a:solidFill>
                <a:latin typeface="Courier New" charset="0"/>
                <a:cs typeface="Courier New" charset="0"/>
              </a:rPr>
              <a:t>sodaLock</a:t>
            </a:r>
            <a:r>
              <a:rPr lang="en-US" sz="2000" b="1" dirty="0">
                <a:solidFill>
                  <a:srgbClr val="FFFFFF"/>
                </a:solidFill>
                <a:latin typeface="Courier New" charset="0"/>
                <a:cs typeface="Courier New" charset="0"/>
              </a:rPr>
              <a:t>)</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while (</a:t>
            </a:r>
            <a:r>
              <a:rPr lang="en-US" sz="2000" b="1" dirty="0" err="1">
                <a:solidFill>
                  <a:srgbClr val="FFFFFF"/>
                </a:solidFill>
                <a:latin typeface="Courier New" charset="0"/>
                <a:cs typeface="Courier New" charset="0"/>
              </a:rPr>
              <a:t>numSodas</a:t>
            </a:r>
            <a:r>
              <a:rPr lang="en-US" sz="2000" b="1" dirty="0">
                <a:solidFill>
                  <a:srgbClr val="FFFFFF"/>
                </a:solidFill>
                <a:latin typeface="Courier New" charset="0"/>
                <a:cs typeface="Courier New" charset="0"/>
              </a:rPr>
              <a:t> == 0) {</a:t>
            </a:r>
          </a:p>
          <a:p>
            <a:pPr defTabSz="914400"/>
            <a:r>
              <a:rPr lang="en-US" sz="2000" b="1" dirty="0">
                <a:solidFill>
                  <a:srgbClr val="FFFFFF"/>
                </a:solidFill>
                <a:latin typeface="Courier New" charset="0"/>
                <a:cs typeface="Courier New" charset="0"/>
              </a:rPr>
              <a:t>    wait (</a:t>
            </a:r>
            <a:r>
              <a:rPr lang="en-US" sz="2000" b="1" dirty="0" err="1">
                <a:solidFill>
                  <a:srgbClr val="FFFFFF"/>
                </a:solidFill>
                <a:latin typeface="Courier New" charset="0"/>
                <a:cs typeface="Courier New" charset="0"/>
              </a:rPr>
              <a:t>sodaLock,hasSoda</a:t>
            </a:r>
            <a:r>
              <a:rPr lang="en-US" sz="2000" b="1" dirty="0">
                <a:solidFill>
                  <a:srgbClr val="FFFFFF"/>
                </a:solidFill>
                <a:latin typeface="Courier New" charset="0"/>
                <a:cs typeface="Courier New" charset="0"/>
              </a:rPr>
              <a:t>)</a:t>
            </a:r>
          </a:p>
          <a:p>
            <a:pPr defTabSz="914400"/>
            <a:r>
              <a:rPr lang="en-US" sz="2000" b="1" dirty="0">
                <a:solidFill>
                  <a:srgbClr val="FFFFFF"/>
                </a:solidFill>
                <a:latin typeface="Courier New" charset="0"/>
                <a:cs typeface="Courier New" charset="0"/>
              </a:rPr>
              <a:t>  }</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take a soda from machine</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signal (</a:t>
            </a:r>
            <a:r>
              <a:rPr lang="en-US" sz="2000" b="1" dirty="0" err="1">
                <a:solidFill>
                  <a:srgbClr val="FFFFFF"/>
                </a:solidFill>
                <a:latin typeface="Courier New" charset="0"/>
                <a:cs typeface="Courier New" charset="0"/>
              </a:rPr>
              <a:t>hasRoom</a:t>
            </a:r>
            <a:r>
              <a:rPr lang="en-US" sz="2000" b="1" dirty="0">
                <a:solidFill>
                  <a:srgbClr val="FFFFFF"/>
                </a:solidFill>
                <a:latin typeface="Courier New" charset="0"/>
                <a:cs typeface="Courier New" charset="0"/>
              </a:rPr>
              <a:t>)</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unlock (</a:t>
            </a:r>
            <a:r>
              <a:rPr lang="en-US" sz="2000" b="1" dirty="0" err="1">
                <a:solidFill>
                  <a:srgbClr val="FFFFFF"/>
                </a:solidFill>
                <a:latin typeface="Courier New" charset="0"/>
                <a:cs typeface="Courier New" charset="0"/>
              </a:rPr>
              <a:t>sodaLock</a:t>
            </a:r>
            <a:r>
              <a:rPr lang="en-US" sz="2000" b="1" dirty="0">
                <a:solidFill>
                  <a:srgbClr val="FFFFFF"/>
                </a:solidFill>
                <a:latin typeface="Courier New" charset="0"/>
                <a:cs typeface="Courier New" charset="0"/>
              </a:rPr>
              <a:t>)</a:t>
            </a:r>
          </a:p>
          <a:p>
            <a:pPr defTabSz="914400"/>
            <a:r>
              <a:rPr lang="en-US" sz="2000" b="1" dirty="0">
                <a:solidFill>
                  <a:srgbClr val="FFFFFF"/>
                </a:solidFill>
                <a:latin typeface="Courier New" charset="0"/>
                <a:cs typeface="Courier New" charset="0"/>
              </a:rPr>
              <a:t>}</a:t>
            </a:r>
            <a:endParaRPr lang="en-US" sz="1800" dirty="0">
              <a:solidFill>
                <a:srgbClr val="000000"/>
              </a:solidFill>
              <a:latin typeface="Gill Sans MT" charset="0"/>
              <a:cs typeface="Arial" charset="0"/>
            </a:endParaRPr>
          </a:p>
        </p:txBody>
      </p:sp>
      <p:sp>
        <p:nvSpPr>
          <p:cNvPr id="6" name="TextBox 5"/>
          <p:cNvSpPr txBox="1">
            <a:spLocks noChangeArrowheads="1"/>
          </p:cNvSpPr>
          <p:nvPr/>
        </p:nvSpPr>
        <p:spPr bwMode="auto">
          <a:xfrm>
            <a:off x="1981200" y="2971800"/>
            <a:ext cx="609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2000" b="1">
                <a:solidFill>
                  <a:srgbClr val="FFFF00"/>
                </a:solidFill>
                <a:latin typeface="Calibri" charset="0"/>
                <a:cs typeface="Arial" charset="0"/>
              </a:rPr>
              <a:t>Mx</a:t>
            </a:r>
          </a:p>
        </p:txBody>
      </p:sp>
      <p:sp>
        <p:nvSpPr>
          <p:cNvPr id="7" name="TextBox 6"/>
          <p:cNvSpPr txBox="1">
            <a:spLocks noChangeArrowheads="1"/>
          </p:cNvSpPr>
          <p:nvPr/>
        </p:nvSpPr>
        <p:spPr bwMode="auto">
          <a:xfrm>
            <a:off x="3352800" y="2971800"/>
            <a:ext cx="609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2000" b="1">
                <a:solidFill>
                  <a:srgbClr val="FFFF00"/>
                </a:solidFill>
                <a:latin typeface="Calibri" charset="0"/>
                <a:cs typeface="Arial" charset="0"/>
              </a:rPr>
              <a:t>CV1</a:t>
            </a:r>
          </a:p>
        </p:txBody>
      </p:sp>
      <p:sp>
        <p:nvSpPr>
          <p:cNvPr id="8" name="TextBox 7"/>
          <p:cNvSpPr txBox="1">
            <a:spLocks noChangeArrowheads="1"/>
          </p:cNvSpPr>
          <p:nvPr/>
        </p:nvSpPr>
        <p:spPr bwMode="auto">
          <a:xfrm>
            <a:off x="6553200" y="2971800"/>
            <a:ext cx="609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2000" b="1">
                <a:solidFill>
                  <a:srgbClr val="FFFF00"/>
                </a:solidFill>
                <a:latin typeface="Calibri" charset="0"/>
                <a:cs typeface="Arial" charset="0"/>
              </a:rPr>
              <a:t>Mx</a:t>
            </a:r>
          </a:p>
        </p:txBody>
      </p:sp>
      <p:sp>
        <p:nvSpPr>
          <p:cNvPr id="9" name="TextBox 8"/>
          <p:cNvSpPr txBox="1">
            <a:spLocks noChangeArrowheads="1"/>
          </p:cNvSpPr>
          <p:nvPr/>
        </p:nvSpPr>
        <p:spPr bwMode="auto">
          <a:xfrm>
            <a:off x="7924800" y="2971800"/>
            <a:ext cx="609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2000" b="1">
                <a:solidFill>
                  <a:srgbClr val="FFFF00"/>
                </a:solidFill>
                <a:latin typeface="Calibri" charset="0"/>
                <a:cs typeface="Arial" charset="0"/>
              </a:rPr>
              <a:t>CV2</a:t>
            </a:r>
          </a:p>
        </p:txBody>
      </p:sp>
      <p:sp>
        <p:nvSpPr>
          <p:cNvPr id="10" name="TextBox 9"/>
          <p:cNvSpPr txBox="1">
            <a:spLocks noChangeArrowheads="1"/>
          </p:cNvSpPr>
          <p:nvPr/>
        </p:nvSpPr>
        <p:spPr bwMode="auto">
          <a:xfrm>
            <a:off x="6400800" y="4476750"/>
            <a:ext cx="609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2000" b="1">
                <a:solidFill>
                  <a:srgbClr val="FFFF00"/>
                </a:solidFill>
                <a:latin typeface="Calibri" charset="0"/>
                <a:cs typeface="Arial" charset="0"/>
              </a:rPr>
              <a:t>CV1</a:t>
            </a:r>
          </a:p>
        </p:txBody>
      </p:sp>
      <p:sp>
        <p:nvSpPr>
          <p:cNvPr id="11" name="TextBox 10"/>
          <p:cNvSpPr txBox="1">
            <a:spLocks noChangeArrowheads="1"/>
          </p:cNvSpPr>
          <p:nvPr/>
        </p:nvSpPr>
        <p:spPr bwMode="auto">
          <a:xfrm>
            <a:off x="1981200" y="4495800"/>
            <a:ext cx="609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2000" b="1">
                <a:solidFill>
                  <a:srgbClr val="FFFF00"/>
                </a:solidFill>
                <a:latin typeface="Calibri" charset="0"/>
                <a:cs typeface="Arial" charset="0"/>
              </a:rPr>
              <a:t>CV2</a:t>
            </a:r>
          </a:p>
        </p:txBody>
      </p:sp>
    </p:spTree>
    <p:extLst>
      <p:ext uri="{BB962C8B-B14F-4D97-AF65-F5344CB8AC3E}">
        <p14:creationId xmlns:p14="http://schemas.microsoft.com/office/powerpoint/2010/main" val="480048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495800" y="1524000"/>
            <a:ext cx="4495800" cy="409416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2000" b="1" dirty="0">
                <a:solidFill>
                  <a:srgbClr val="FFFFFF"/>
                </a:solidFill>
                <a:latin typeface="Courier New" charset="0"/>
                <a:cs typeface="Courier New" charset="0"/>
              </a:rPr>
              <a:t>producer () {</a:t>
            </a:r>
          </a:p>
          <a:p>
            <a:pPr defTabSz="914400"/>
            <a:r>
              <a:rPr lang="en-US" sz="2000" b="1" dirty="0">
                <a:solidFill>
                  <a:srgbClr val="FFFFFF"/>
                </a:solidFill>
                <a:latin typeface="Courier New" charset="0"/>
                <a:cs typeface="Courier New" charset="0"/>
              </a:rPr>
              <a:t>  lock (</a:t>
            </a:r>
            <a:r>
              <a:rPr lang="en-US" sz="2000" b="1" dirty="0" err="1">
                <a:solidFill>
                  <a:srgbClr val="FFFFFF"/>
                </a:solidFill>
                <a:latin typeface="Courier New" charset="0"/>
                <a:cs typeface="Courier New" charset="0"/>
              </a:rPr>
              <a:t>sodaLock</a:t>
            </a:r>
            <a:r>
              <a:rPr lang="en-US" sz="2000" b="1" dirty="0">
                <a:solidFill>
                  <a:srgbClr val="FFFFFF"/>
                </a:solidFill>
                <a:latin typeface="Courier New" charset="0"/>
                <a:cs typeface="Courier New" charset="0"/>
              </a:rPr>
              <a:t>)</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while(</a:t>
            </a:r>
            <a:r>
              <a:rPr lang="en-US" sz="2000" b="1" dirty="0" err="1">
                <a:solidFill>
                  <a:srgbClr val="FFFFFF"/>
                </a:solidFill>
                <a:latin typeface="Courier New" charset="0"/>
                <a:cs typeface="Courier New" charset="0"/>
              </a:rPr>
              <a:t>numSodas</a:t>
            </a:r>
            <a:r>
              <a:rPr lang="en-US" sz="2000" b="1" dirty="0">
                <a:solidFill>
                  <a:srgbClr val="FFFFFF"/>
                </a:solidFill>
                <a:latin typeface="Courier New" charset="0"/>
                <a:cs typeface="Courier New" charset="0"/>
              </a:rPr>
              <a:t>==</a:t>
            </a:r>
            <a:r>
              <a:rPr lang="en-US" sz="2000" b="1" dirty="0" err="1">
                <a:solidFill>
                  <a:srgbClr val="FFFFFF"/>
                </a:solidFill>
                <a:latin typeface="Courier New" charset="0"/>
                <a:cs typeface="Courier New" charset="0"/>
              </a:rPr>
              <a:t>MaxSodas</a:t>
            </a:r>
            <a:r>
              <a:rPr lang="en-US" sz="2000" b="1" dirty="0">
                <a:solidFill>
                  <a:srgbClr val="FFFFFF"/>
                </a:solidFill>
                <a:latin typeface="Courier New" charset="0"/>
                <a:cs typeface="Courier New" charset="0"/>
              </a:rPr>
              <a:t>){</a:t>
            </a:r>
          </a:p>
          <a:p>
            <a:pPr defTabSz="914400"/>
            <a:r>
              <a:rPr lang="en-US" sz="2000" b="1" dirty="0">
                <a:solidFill>
                  <a:srgbClr val="FFFFFF"/>
                </a:solidFill>
                <a:latin typeface="Courier New" charset="0"/>
                <a:cs typeface="Courier New" charset="0"/>
              </a:rPr>
              <a:t>    wait (</a:t>
            </a:r>
            <a:r>
              <a:rPr lang="en-US" sz="2000" b="1" dirty="0" err="1">
                <a:solidFill>
                  <a:srgbClr val="FFFFFF"/>
                </a:solidFill>
                <a:latin typeface="Courier New" charset="0"/>
                <a:cs typeface="Courier New" charset="0"/>
              </a:rPr>
              <a:t>sodaLock</a:t>
            </a:r>
            <a:r>
              <a:rPr lang="en-US" sz="2000" b="1" dirty="0">
                <a:solidFill>
                  <a:srgbClr val="FFFFFF"/>
                </a:solidFill>
                <a:latin typeface="Courier New" charset="0"/>
                <a:cs typeface="Courier New" charset="0"/>
              </a:rPr>
              <a:t>, </a:t>
            </a:r>
            <a:r>
              <a:rPr lang="en-US" sz="2000" b="1" dirty="0" err="1">
                <a:solidFill>
                  <a:srgbClr val="FFFFFF"/>
                </a:solidFill>
                <a:latin typeface="Courier New" charset="0"/>
                <a:cs typeface="Courier New" charset="0"/>
              </a:rPr>
              <a:t>hasRoom</a:t>
            </a:r>
            <a:r>
              <a:rPr lang="en-US" sz="2000" b="1" dirty="0">
                <a:solidFill>
                  <a:srgbClr val="FFFFFF"/>
                </a:solidFill>
                <a:latin typeface="Courier New" charset="0"/>
                <a:cs typeface="Courier New" charset="0"/>
              </a:rPr>
              <a:t>)</a:t>
            </a:r>
          </a:p>
          <a:p>
            <a:pPr defTabSz="914400"/>
            <a:r>
              <a:rPr lang="en-US" sz="2000" b="1" dirty="0">
                <a:solidFill>
                  <a:srgbClr val="FFFFFF"/>
                </a:solidFill>
                <a:latin typeface="Courier New" charset="0"/>
                <a:cs typeface="Courier New" charset="0"/>
              </a:rPr>
              <a:t>  }</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a:t>
            </a:r>
            <a:r>
              <a:rPr lang="en-US" sz="2000" b="1" dirty="0">
                <a:solidFill>
                  <a:srgbClr val="FFFF00"/>
                </a:solidFill>
                <a:latin typeface="Courier New" charset="0"/>
                <a:cs typeface="Courier New" charset="0"/>
              </a:rPr>
              <a:t>fill</a:t>
            </a:r>
            <a:r>
              <a:rPr lang="en-US" sz="2000" b="1" dirty="0">
                <a:solidFill>
                  <a:srgbClr val="FFFFFF"/>
                </a:solidFill>
                <a:latin typeface="Courier New" charset="0"/>
                <a:cs typeface="Courier New" charset="0"/>
              </a:rPr>
              <a:t> machine with soda</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a:t>
            </a:r>
            <a:r>
              <a:rPr lang="en-US" sz="2000" b="1" dirty="0">
                <a:solidFill>
                  <a:srgbClr val="FFFF00"/>
                </a:solidFill>
                <a:latin typeface="Courier New" charset="0"/>
                <a:cs typeface="Courier New" charset="0"/>
              </a:rPr>
              <a:t>broadcast</a:t>
            </a:r>
            <a:r>
              <a:rPr lang="en-US" sz="2000" b="1" dirty="0">
                <a:solidFill>
                  <a:srgbClr val="FFFFFF"/>
                </a:solidFill>
                <a:latin typeface="Courier New" charset="0"/>
                <a:cs typeface="Courier New" charset="0"/>
              </a:rPr>
              <a:t>(</a:t>
            </a:r>
            <a:r>
              <a:rPr lang="en-US" sz="2000" b="1" dirty="0" err="1">
                <a:solidFill>
                  <a:srgbClr val="FFFFFF"/>
                </a:solidFill>
                <a:latin typeface="Courier New" charset="0"/>
                <a:cs typeface="Courier New" charset="0"/>
              </a:rPr>
              <a:t>hasSoda</a:t>
            </a:r>
            <a:r>
              <a:rPr lang="en-US" sz="2000" b="1" dirty="0">
                <a:solidFill>
                  <a:srgbClr val="FFFFFF"/>
                </a:solidFill>
                <a:latin typeface="Courier New" charset="0"/>
                <a:cs typeface="Courier New" charset="0"/>
              </a:rPr>
              <a:t>)</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unlock (</a:t>
            </a:r>
            <a:r>
              <a:rPr lang="en-US" sz="2000" b="1" dirty="0" err="1">
                <a:solidFill>
                  <a:srgbClr val="FFFFFF"/>
                </a:solidFill>
                <a:latin typeface="Courier New" charset="0"/>
                <a:cs typeface="Courier New" charset="0"/>
              </a:rPr>
              <a:t>sodaLock</a:t>
            </a:r>
            <a:r>
              <a:rPr lang="en-US" sz="2000" b="1" dirty="0">
                <a:solidFill>
                  <a:srgbClr val="FFFFFF"/>
                </a:solidFill>
                <a:latin typeface="Courier New" charset="0"/>
                <a:cs typeface="Courier New" charset="0"/>
              </a:rPr>
              <a:t>)</a:t>
            </a:r>
          </a:p>
          <a:p>
            <a:pPr defTabSz="914400"/>
            <a:r>
              <a:rPr lang="en-US" sz="2000" b="1" dirty="0">
                <a:solidFill>
                  <a:srgbClr val="FFFFFF"/>
                </a:solidFill>
                <a:latin typeface="Courier New" charset="0"/>
                <a:cs typeface="Courier New" charset="0"/>
              </a:rPr>
              <a:t>}</a:t>
            </a:r>
          </a:p>
        </p:txBody>
      </p:sp>
      <p:sp>
        <p:nvSpPr>
          <p:cNvPr id="125953" name="Title 1"/>
          <p:cNvSpPr>
            <a:spLocks noGrp="1"/>
          </p:cNvSpPr>
          <p:nvPr>
            <p:ph type="title"/>
          </p:nvPr>
        </p:nvSpPr>
        <p:spPr>
          <a:xfrm>
            <a:off x="122583" y="0"/>
            <a:ext cx="6554867" cy="1524000"/>
          </a:xfrm>
        </p:spPr>
        <p:txBody>
          <a:bodyPr/>
          <a:lstStyle/>
          <a:p>
            <a:r>
              <a:rPr lang="en-US" dirty="0">
                <a:latin typeface="Gill Sans MT" charset="0"/>
                <a:cs typeface="Arial" charset="0"/>
              </a:rPr>
              <a:t>Producer-consumer code</a:t>
            </a:r>
          </a:p>
        </p:txBody>
      </p:sp>
      <p:sp>
        <p:nvSpPr>
          <p:cNvPr id="5" name="TextBox 4"/>
          <p:cNvSpPr txBox="1">
            <a:spLocks noChangeArrowheads="1"/>
          </p:cNvSpPr>
          <p:nvPr/>
        </p:nvSpPr>
        <p:spPr bwMode="auto">
          <a:xfrm>
            <a:off x="152400" y="1524000"/>
            <a:ext cx="4343400" cy="409416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2000" b="1" dirty="0">
                <a:solidFill>
                  <a:srgbClr val="FFFFFF"/>
                </a:solidFill>
                <a:latin typeface="Courier New" charset="0"/>
                <a:cs typeface="Courier New" charset="0"/>
              </a:rPr>
              <a:t>consumer () {</a:t>
            </a:r>
          </a:p>
          <a:p>
            <a:pPr defTabSz="914400"/>
            <a:r>
              <a:rPr lang="en-US" sz="2000" b="1" dirty="0">
                <a:solidFill>
                  <a:srgbClr val="FFFFFF"/>
                </a:solidFill>
                <a:latin typeface="Courier New" charset="0"/>
                <a:cs typeface="Courier New" charset="0"/>
              </a:rPr>
              <a:t>  lock (</a:t>
            </a:r>
            <a:r>
              <a:rPr lang="en-US" sz="2000" b="1" dirty="0" err="1">
                <a:solidFill>
                  <a:srgbClr val="FFFFFF"/>
                </a:solidFill>
                <a:latin typeface="Courier New" charset="0"/>
                <a:cs typeface="Courier New" charset="0"/>
              </a:rPr>
              <a:t>sodaLock</a:t>
            </a:r>
            <a:r>
              <a:rPr lang="en-US" sz="2000" b="1" dirty="0">
                <a:solidFill>
                  <a:srgbClr val="FFFFFF"/>
                </a:solidFill>
                <a:latin typeface="Courier New" charset="0"/>
                <a:cs typeface="Courier New" charset="0"/>
              </a:rPr>
              <a:t>)</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while (</a:t>
            </a:r>
            <a:r>
              <a:rPr lang="en-US" sz="2000" b="1" dirty="0" err="1">
                <a:solidFill>
                  <a:srgbClr val="FFFFFF"/>
                </a:solidFill>
                <a:latin typeface="Courier New" charset="0"/>
                <a:cs typeface="Courier New" charset="0"/>
              </a:rPr>
              <a:t>numSodas</a:t>
            </a:r>
            <a:r>
              <a:rPr lang="en-US" sz="2000" b="1" dirty="0">
                <a:solidFill>
                  <a:srgbClr val="FFFFFF"/>
                </a:solidFill>
                <a:latin typeface="Courier New" charset="0"/>
                <a:cs typeface="Courier New" charset="0"/>
              </a:rPr>
              <a:t> == 0) {</a:t>
            </a:r>
          </a:p>
          <a:p>
            <a:pPr defTabSz="914400"/>
            <a:r>
              <a:rPr lang="en-US" sz="2000" b="1" dirty="0">
                <a:solidFill>
                  <a:srgbClr val="FFFFFF"/>
                </a:solidFill>
                <a:latin typeface="Courier New" charset="0"/>
                <a:cs typeface="Courier New" charset="0"/>
              </a:rPr>
              <a:t>    wait (</a:t>
            </a:r>
            <a:r>
              <a:rPr lang="en-US" sz="2000" b="1" dirty="0" err="1">
                <a:solidFill>
                  <a:srgbClr val="FFFFFF"/>
                </a:solidFill>
                <a:latin typeface="Courier New" charset="0"/>
                <a:cs typeface="Courier New" charset="0"/>
              </a:rPr>
              <a:t>sodaLock,hasSoda</a:t>
            </a:r>
            <a:r>
              <a:rPr lang="en-US" sz="2000" b="1" dirty="0">
                <a:solidFill>
                  <a:srgbClr val="FFFFFF"/>
                </a:solidFill>
                <a:latin typeface="Courier New" charset="0"/>
                <a:cs typeface="Courier New" charset="0"/>
              </a:rPr>
              <a:t>)</a:t>
            </a:r>
          </a:p>
          <a:p>
            <a:pPr defTabSz="914400"/>
            <a:r>
              <a:rPr lang="en-US" sz="2000" b="1" dirty="0">
                <a:solidFill>
                  <a:srgbClr val="FFFFFF"/>
                </a:solidFill>
                <a:latin typeface="Courier New" charset="0"/>
                <a:cs typeface="Courier New" charset="0"/>
              </a:rPr>
              <a:t>  }</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take a soda from machine</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signal(</a:t>
            </a:r>
            <a:r>
              <a:rPr lang="en-US" sz="2000" b="1" dirty="0" err="1">
                <a:solidFill>
                  <a:srgbClr val="FFFFFF"/>
                </a:solidFill>
                <a:latin typeface="Courier New" charset="0"/>
                <a:cs typeface="Courier New" charset="0"/>
              </a:rPr>
              <a:t>hasRoom</a:t>
            </a:r>
            <a:r>
              <a:rPr lang="en-US" sz="2000" b="1" dirty="0">
                <a:solidFill>
                  <a:srgbClr val="FFFFFF"/>
                </a:solidFill>
                <a:latin typeface="Courier New" charset="0"/>
                <a:cs typeface="Courier New" charset="0"/>
              </a:rPr>
              <a:t>)</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unlock (</a:t>
            </a:r>
            <a:r>
              <a:rPr lang="en-US" sz="2000" b="1" dirty="0" err="1">
                <a:solidFill>
                  <a:srgbClr val="FFFFFF"/>
                </a:solidFill>
                <a:latin typeface="Courier New" charset="0"/>
                <a:cs typeface="Courier New" charset="0"/>
              </a:rPr>
              <a:t>sodaLock</a:t>
            </a:r>
            <a:r>
              <a:rPr lang="en-US" sz="2000" b="1" dirty="0">
                <a:solidFill>
                  <a:srgbClr val="FFFFFF"/>
                </a:solidFill>
                <a:latin typeface="Courier New" charset="0"/>
                <a:cs typeface="Courier New" charset="0"/>
              </a:rPr>
              <a:t>)</a:t>
            </a:r>
          </a:p>
          <a:p>
            <a:pPr defTabSz="914400"/>
            <a:r>
              <a:rPr lang="en-US" sz="2000" b="1" dirty="0">
                <a:solidFill>
                  <a:srgbClr val="FFFFFF"/>
                </a:solidFill>
                <a:latin typeface="Courier New" charset="0"/>
                <a:cs typeface="Courier New" charset="0"/>
              </a:rPr>
              <a:t>}</a:t>
            </a:r>
            <a:endParaRPr lang="en-US" sz="1800" dirty="0">
              <a:solidFill>
                <a:srgbClr val="000000"/>
              </a:solidFill>
              <a:latin typeface="Gill Sans MT" charset="0"/>
              <a:cs typeface="Arial" charset="0"/>
            </a:endParaRPr>
          </a:p>
        </p:txBody>
      </p:sp>
      <p:sp>
        <p:nvSpPr>
          <p:cNvPr id="6" name="TextBox 5"/>
          <p:cNvSpPr txBox="1">
            <a:spLocks noChangeArrowheads="1"/>
          </p:cNvSpPr>
          <p:nvPr/>
        </p:nvSpPr>
        <p:spPr bwMode="auto">
          <a:xfrm>
            <a:off x="304800" y="5646738"/>
            <a:ext cx="86106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b="1">
                <a:solidFill>
                  <a:srgbClr val="FFFF00"/>
                </a:solidFill>
                <a:latin typeface="Calibri" charset="0"/>
                <a:cs typeface="Arial" charset="0"/>
              </a:rPr>
              <a:t>The signal should be a broadcast if the producer can produce more than one resource, and there are multiple consumers. </a:t>
            </a:r>
          </a:p>
        </p:txBody>
      </p:sp>
      <p:sp>
        <p:nvSpPr>
          <p:cNvPr id="125957" name="TextBox 6"/>
          <p:cNvSpPr txBox="1">
            <a:spLocks noChangeArrowheads="1"/>
          </p:cNvSpPr>
          <p:nvPr/>
        </p:nvSpPr>
        <p:spPr bwMode="auto">
          <a:xfrm>
            <a:off x="457200" y="6521450"/>
            <a:ext cx="26368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600">
                <a:solidFill>
                  <a:srgbClr val="FFFF00"/>
                </a:solidFill>
                <a:cs typeface="Arial" charset="0"/>
              </a:rPr>
              <a:t>lpcox slide edited by chase </a:t>
            </a:r>
          </a:p>
        </p:txBody>
      </p:sp>
    </p:spTree>
    <p:extLst>
      <p:ext uri="{BB962C8B-B14F-4D97-AF65-F5344CB8AC3E}">
        <p14:creationId xmlns:p14="http://schemas.microsoft.com/office/powerpoint/2010/main" val="764959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Box 3"/>
          <p:cNvSpPr txBox="1">
            <a:spLocks noChangeArrowheads="1"/>
          </p:cNvSpPr>
          <p:nvPr/>
        </p:nvSpPr>
        <p:spPr bwMode="auto">
          <a:xfrm>
            <a:off x="4495800" y="1524000"/>
            <a:ext cx="4495800" cy="409416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2000" b="1">
                <a:solidFill>
                  <a:srgbClr val="FFFFFF"/>
                </a:solidFill>
                <a:latin typeface="Courier New" charset="0"/>
                <a:cs typeface="Courier New" charset="0"/>
              </a:rPr>
              <a:t>producer () {</a:t>
            </a:r>
          </a:p>
          <a:p>
            <a:pPr defTabSz="914400"/>
            <a:r>
              <a:rPr lang="en-US" sz="2000" b="1">
                <a:solidFill>
                  <a:srgbClr val="FFFFFF"/>
                </a:solidFill>
                <a:latin typeface="Courier New" charset="0"/>
                <a:cs typeface="Courier New" charset="0"/>
              </a:rPr>
              <a:t>  lock (sodaLock)</a:t>
            </a:r>
          </a:p>
          <a:p>
            <a:pPr defTabSz="914400"/>
            <a:endParaRPr lang="en-US" sz="2000" b="1">
              <a:solidFill>
                <a:srgbClr val="FFFFFF"/>
              </a:solidFill>
              <a:latin typeface="Courier New" charset="0"/>
              <a:cs typeface="Courier New" charset="0"/>
            </a:endParaRPr>
          </a:p>
          <a:p>
            <a:pPr defTabSz="914400"/>
            <a:r>
              <a:rPr lang="en-US" sz="2000" b="1">
                <a:solidFill>
                  <a:srgbClr val="FFFFFF"/>
                </a:solidFill>
                <a:latin typeface="Courier New" charset="0"/>
                <a:cs typeface="Courier New" charset="0"/>
              </a:rPr>
              <a:t>  while(numSodas==MaxSodas){</a:t>
            </a:r>
          </a:p>
          <a:p>
            <a:pPr defTabSz="914400"/>
            <a:r>
              <a:rPr lang="en-US" sz="2000" b="1">
                <a:solidFill>
                  <a:srgbClr val="FFFFFF"/>
                </a:solidFill>
                <a:latin typeface="Courier New" charset="0"/>
                <a:cs typeface="Courier New" charset="0"/>
              </a:rPr>
              <a:t>    wait (sodaLock,</a:t>
            </a:r>
            <a:r>
              <a:rPr lang="en-US" sz="2000" b="1">
                <a:solidFill>
                  <a:srgbClr val="FFFF00"/>
                </a:solidFill>
                <a:latin typeface="Courier New" charset="0"/>
                <a:cs typeface="Courier New" charset="0"/>
              </a:rPr>
              <a:t>hasRorS</a:t>
            </a:r>
            <a:r>
              <a:rPr lang="en-US" sz="2000" b="1">
                <a:solidFill>
                  <a:srgbClr val="FFFFFF"/>
                </a:solidFill>
                <a:latin typeface="Courier New" charset="0"/>
                <a:cs typeface="Courier New" charset="0"/>
              </a:rPr>
              <a:t>)</a:t>
            </a:r>
          </a:p>
          <a:p>
            <a:pPr defTabSz="914400"/>
            <a:r>
              <a:rPr lang="en-US" sz="2000" b="1">
                <a:solidFill>
                  <a:srgbClr val="FFFFFF"/>
                </a:solidFill>
                <a:latin typeface="Courier New" charset="0"/>
                <a:cs typeface="Courier New" charset="0"/>
              </a:rPr>
              <a:t>  }</a:t>
            </a:r>
          </a:p>
          <a:p>
            <a:pPr defTabSz="914400"/>
            <a:endParaRPr lang="en-US" sz="2000" b="1">
              <a:solidFill>
                <a:srgbClr val="FFFFFF"/>
              </a:solidFill>
              <a:latin typeface="Courier New" charset="0"/>
              <a:cs typeface="Courier New" charset="0"/>
            </a:endParaRPr>
          </a:p>
          <a:p>
            <a:pPr defTabSz="914400"/>
            <a:r>
              <a:rPr lang="en-US" sz="2000" b="1">
                <a:solidFill>
                  <a:srgbClr val="FFFFFF"/>
                </a:solidFill>
                <a:latin typeface="Courier New" charset="0"/>
                <a:cs typeface="Courier New" charset="0"/>
              </a:rPr>
              <a:t>  add one soda to machine</a:t>
            </a:r>
          </a:p>
          <a:p>
            <a:pPr defTabSz="914400"/>
            <a:endParaRPr lang="en-US" sz="2000" b="1">
              <a:solidFill>
                <a:srgbClr val="FFFFFF"/>
              </a:solidFill>
              <a:latin typeface="Courier New" charset="0"/>
              <a:cs typeface="Courier New" charset="0"/>
            </a:endParaRPr>
          </a:p>
          <a:p>
            <a:pPr defTabSz="914400"/>
            <a:r>
              <a:rPr lang="en-US" sz="2000" b="1">
                <a:solidFill>
                  <a:srgbClr val="FFFFFF"/>
                </a:solidFill>
                <a:latin typeface="Courier New" charset="0"/>
                <a:cs typeface="Courier New" charset="0"/>
              </a:rPr>
              <a:t>  signal (</a:t>
            </a:r>
            <a:r>
              <a:rPr lang="en-US" sz="2000" b="1">
                <a:solidFill>
                  <a:srgbClr val="FFFF00"/>
                </a:solidFill>
                <a:latin typeface="Courier New" charset="0"/>
                <a:cs typeface="Courier New" charset="0"/>
              </a:rPr>
              <a:t>hasRorS</a:t>
            </a:r>
            <a:r>
              <a:rPr lang="en-US" sz="2000" b="1">
                <a:solidFill>
                  <a:srgbClr val="FFFFFF"/>
                </a:solidFill>
                <a:latin typeface="Courier New" charset="0"/>
                <a:cs typeface="Courier New" charset="0"/>
              </a:rPr>
              <a:t>)</a:t>
            </a:r>
          </a:p>
          <a:p>
            <a:pPr defTabSz="914400"/>
            <a:endParaRPr lang="en-US" sz="2000" b="1">
              <a:solidFill>
                <a:srgbClr val="FFFFFF"/>
              </a:solidFill>
              <a:latin typeface="Courier New" charset="0"/>
              <a:cs typeface="Courier New" charset="0"/>
            </a:endParaRPr>
          </a:p>
          <a:p>
            <a:pPr defTabSz="914400"/>
            <a:r>
              <a:rPr lang="en-US" sz="2000" b="1">
                <a:solidFill>
                  <a:srgbClr val="FFFFFF"/>
                </a:solidFill>
                <a:latin typeface="Courier New" charset="0"/>
                <a:cs typeface="Courier New" charset="0"/>
              </a:rPr>
              <a:t>  unlock (sodaLock)</a:t>
            </a:r>
          </a:p>
          <a:p>
            <a:pPr defTabSz="914400"/>
            <a:r>
              <a:rPr lang="en-US" sz="2000" b="1">
                <a:solidFill>
                  <a:srgbClr val="FFFFFF"/>
                </a:solidFill>
                <a:latin typeface="Courier New" charset="0"/>
                <a:cs typeface="Courier New" charset="0"/>
              </a:rPr>
              <a:t>}</a:t>
            </a:r>
          </a:p>
        </p:txBody>
      </p:sp>
      <p:sp>
        <p:nvSpPr>
          <p:cNvPr id="130051" name="TextBox 4"/>
          <p:cNvSpPr txBox="1">
            <a:spLocks noChangeArrowheads="1"/>
          </p:cNvSpPr>
          <p:nvPr/>
        </p:nvSpPr>
        <p:spPr bwMode="auto">
          <a:xfrm>
            <a:off x="152400" y="1524000"/>
            <a:ext cx="4343400" cy="409416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2000" b="1" dirty="0">
                <a:solidFill>
                  <a:srgbClr val="FFFFFF"/>
                </a:solidFill>
                <a:latin typeface="Courier New" charset="0"/>
                <a:cs typeface="Courier New" charset="0"/>
              </a:rPr>
              <a:t>consumer () {</a:t>
            </a:r>
          </a:p>
          <a:p>
            <a:pPr defTabSz="914400"/>
            <a:r>
              <a:rPr lang="en-US" sz="2000" b="1" dirty="0">
                <a:solidFill>
                  <a:srgbClr val="FFFFFF"/>
                </a:solidFill>
                <a:latin typeface="Courier New" charset="0"/>
                <a:cs typeface="Courier New" charset="0"/>
              </a:rPr>
              <a:t>  lock (</a:t>
            </a:r>
            <a:r>
              <a:rPr lang="en-US" sz="2000" b="1" dirty="0" err="1">
                <a:solidFill>
                  <a:srgbClr val="FFFFFF"/>
                </a:solidFill>
                <a:latin typeface="Courier New" charset="0"/>
                <a:cs typeface="Courier New" charset="0"/>
              </a:rPr>
              <a:t>sodaLock</a:t>
            </a:r>
            <a:r>
              <a:rPr lang="en-US" sz="2000" b="1" dirty="0">
                <a:solidFill>
                  <a:srgbClr val="FFFFFF"/>
                </a:solidFill>
                <a:latin typeface="Courier New" charset="0"/>
                <a:cs typeface="Courier New" charset="0"/>
              </a:rPr>
              <a:t>)</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while (</a:t>
            </a:r>
            <a:r>
              <a:rPr lang="en-US" sz="2000" b="1" dirty="0" err="1">
                <a:solidFill>
                  <a:srgbClr val="FFFFFF"/>
                </a:solidFill>
                <a:latin typeface="Courier New" charset="0"/>
                <a:cs typeface="Courier New" charset="0"/>
              </a:rPr>
              <a:t>numSodas</a:t>
            </a:r>
            <a:r>
              <a:rPr lang="en-US" sz="2000" b="1" dirty="0">
                <a:solidFill>
                  <a:srgbClr val="FFFFFF"/>
                </a:solidFill>
                <a:latin typeface="Courier New" charset="0"/>
                <a:cs typeface="Courier New" charset="0"/>
              </a:rPr>
              <a:t> == 0) {</a:t>
            </a:r>
          </a:p>
          <a:p>
            <a:pPr defTabSz="914400"/>
            <a:r>
              <a:rPr lang="en-US" sz="2000" b="1" dirty="0">
                <a:solidFill>
                  <a:srgbClr val="FFFFFF"/>
                </a:solidFill>
                <a:latin typeface="Courier New" charset="0"/>
                <a:cs typeface="Courier New" charset="0"/>
              </a:rPr>
              <a:t>    wait (</a:t>
            </a:r>
            <a:r>
              <a:rPr lang="en-US" sz="2000" b="1" dirty="0" err="1">
                <a:solidFill>
                  <a:srgbClr val="FFFFFF"/>
                </a:solidFill>
                <a:latin typeface="Courier New" charset="0"/>
                <a:cs typeface="Courier New" charset="0"/>
              </a:rPr>
              <a:t>sodaLock,</a:t>
            </a:r>
            <a:r>
              <a:rPr lang="en-US" sz="2000" b="1" dirty="0" err="1">
                <a:solidFill>
                  <a:srgbClr val="FFFF00"/>
                </a:solidFill>
                <a:latin typeface="Courier New" charset="0"/>
                <a:cs typeface="Courier New" charset="0"/>
              </a:rPr>
              <a:t>hasRorS</a:t>
            </a:r>
            <a:r>
              <a:rPr lang="en-US" sz="2000" b="1" dirty="0">
                <a:solidFill>
                  <a:srgbClr val="FFFFFF"/>
                </a:solidFill>
                <a:latin typeface="Courier New" charset="0"/>
                <a:cs typeface="Courier New" charset="0"/>
              </a:rPr>
              <a:t>)</a:t>
            </a:r>
          </a:p>
          <a:p>
            <a:pPr defTabSz="914400"/>
            <a:r>
              <a:rPr lang="en-US" sz="2000" b="1" dirty="0">
                <a:solidFill>
                  <a:srgbClr val="FFFFFF"/>
                </a:solidFill>
                <a:latin typeface="Courier New" charset="0"/>
                <a:cs typeface="Courier New" charset="0"/>
              </a:rPr>
              <a:t>  }</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take a soda from machine</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signal (</a:t>
            </a:r>
            <a:r>
              <a:rPr lang="en-US" sz="2000" b="1" dirty="0" err="1">
                <a:solidFill>
                  <a:srgbClr val="FFFF00"/>
                </a:solidFill>
                <a:latin typeface="Courier New" charset="0"/>
                <a:cs typeface="Courier New" charset="0"/>
              </a:rPr>
              <a:t>hasRorS</a:t>
            </a:r>
            <a:r>
              <a:rPr lang="en-US" sz="2000" b="1" dirty="0">
                <a:solidFill>
                  <a:srgbClr val="FFFFFF"/>
                </a:solidFill>
                <a:latin typeface="Courier New" charset="0"/>
                <a:cs typeface="Courier New" charset="0"/>
              </a:rPr>
              <a:t>)</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unlock (</a:t>
            </a:r>
            <a:r>
              <a:rPr lang="en-US" sz="2000" b="1" dirty="0" err="1">
                <a:solidFill>
                  <a:srgbClr val="FFFFFF"/>
                </a:solidFill>
                <a:latin typeface="Courier New" charset="0"/>
                <a:cs typeface="Courier New" charset="0"/>
              </a:rPr>
              <a:t>sodaLock</a:t>
            </a:r>
            <a:r>
              <a:rPr lang="en-US" sz="2000" b="1" dirty="0">
                <a:solidFill>
                  <a:srgbClr val="FFFFFF"/>
                </a:solidFill>
                <a:latin typeface="Courier New" charset="0"/>
                <a:cs typeface="Courier New" charset="0"/>
              </a:rPr>
              <a:t>)</a:t>
            </a:r>
          </a:p>
          <a:p>
            <a:pPr defTabSz="914400"/>
            <a:r>
              <a:rPr lang="en-US" sz="2000" b="1" dirty="0">
                <a:solidFill>
                  <a:srgbClr val="FFFFFF"/>
                </a:solidFill>
                <a:latin typeface="Courier New" charset="0"/>
                <a:cs typeface="Courier New" charset="0"/>
              </a:rPr>
              <a:t>}</a:t>
            </a:r>
            <a:endParaRPr lang="en-US" sz="1800" dirty="0">
              <a:solidFill>
                <a:srgbClr val="000000"/>
              </a:solidFill>
              <a:latin typeface="Gill Sans MT" charset="0"/>
              <a:cs typeface="Arial" charset="0"/>
            </a:endParaRPr>
          </a:p>
        </p:txBody>
      </p:sp>
      <p:sp>
        <p:nvSpPr>
          <p:cNvPr id="130049" name="Title 1"/>
          <p:cNvSpPr>
            <a:spLocks noGrp="1"/>
          </p:cNvSpPr>
          <p:nvPr>
            <p:ph type="title"/>
          </p:nvPr>
        </p:nvSpPr>
        <p:spPr>
          <a:xfrm>
            <a:off x="228600" y="0"/>
            <a:ext cx="6554867" cy="1524000"/>
          </a:xfrm>
        </p:spPr>
        <p:txBody>
          <a:bodyPr/>
          <a:lstStyle/>
          <a:p>
            <a:r>
              <a:rPr lang="en-US" dirty="0">
                <a:latin typeface="Gill Sans MT" charset="0"/>
                <a:cs typeface="Arial" charset="0"/>
              </a:rPr>
              <a:t>Variations: one CV?</a:t>
            </a:r>
          </a:p>
        </p:txBody>
      </p:sp>
      <p:sp>
        <p:nvSpPr>
          <p:cNvPr id="25604" name="TextBox 5"/>
          <p:cNvSpPr txBox="1">
            <a:spLocks noChangeArrowheads="1"/>
          </p:cNvSpPr>
          <p:nvPr/>
        </p:nvSpPr>
        <p:spPr bwMode="auto">
          <a:xfrm>
            <a:off x="304800" y="5646738"/>
            <a:ext cx="86106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b="1">
                <a:solidFill>
                  <a:srgbClr val="FFFF00"/>
                </a:solidFill>
                <a:latin typeface="Calibri" charset="0"/>
                <a:cs typeface="Arial" charset="0"/>
              </a:rPr>
              <a:t>Is it possible to have a producer and consumer both waiting?</a:t>
            </a:r>
          </a:p>
          <a:p>
            <a:pPr defTabSz="914400"/>
            <a:r>
              <a:rPr lang="en-US" b="1">
                <a:solidFill>
                  <a:srgbClr val="FFFF00"/>
                </a:solidFill>
                <a:latin typeface="Calibri" charset="0"/>
                <a:cs typeface="Arial" charset="0"/>
              </a:rPr>
              <a:t>  max=1, cA and cB wait, pC adds/signals, pD waits, cA wakes</a:t>
            </a:r>
          </a:p>
        </p:txBody>
      </p:sp>
    </p:spTree>
    <p:extLst>
      <p:ext uri="{BB962C8B-B14F-4D97-AF65-F5344CB8AC3E}">
        <p14:creationId xmlns:p14="http://schemas.microsoft.com/office/powerpoint/2010/main" val="3478379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Box 3"/>
          <p:cNvSpPr txBox="1">
            <a:spLocks noChangeArrowheads="1"/>
          </p:cNvSpPr>
          <p:nvPr/>
        </p:nvSpPr>
        <p:spPr bwMode="auto">
          <a:xfrm>
            <a:off x="4495800" y="1524000"/>
            <a:ext cx="4495800" cy="409416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2000" b="1" dirty="0">
                <a:solidFill>
                  <a:srgbClr val="FFFFFF"/>
                </a:solidFill>
                <a:latin typeface="Courier New" charset="0"/>
                <a:cs typeface="Courier New" charset="0"/>
              </a:rPr>
              <a:t>producer () {</a:t>
            </a:r>
          </a:p>
          <a:p>
            <a:pPr defTabSz="914400"/>
            <a:r>
              <a:rPr lang="en-US" sz="2000" b="1" dirty="0">
                <a:solidFill>
                  <a:srgbClr val="FFFFFF"/>
                </a:solidFill>
                <a:latin typeface="Courier New" charset="0"/>
                <a:cs typeface="Courier New" charset="0"/>
              </a:rPr>
              <a:t>  lock (</a:t>
            </a:r>
            <a:r>
              <a:rPr lang="en-US" sz="2000" b="1" dirty="0" err="1">
                <a:solidFill>
                  <a:srgbClr val="FFFFFF"/>
                </a:solidFill>
                <a:latin typeface="Courier New" charset="0"/>
                <a:cs typeface="Courier New" charset="0"/>
              </a:rPr>
              <a:t>sodaLock</a:t>
            </a:r>
            <a:r>
              <a:rPr lang="en-US" sz="2000" b="1" dirty="0">
                <a:solidFill>
                  <a:srgbClr val="FFFFFF"/>
                </a:solidFill>
                <a:latin typeface="Courier New" charset="0"/>
                <a:cs typeface="Courier New" charset="0"/>
              </a:rPr>
              <a:t>)</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while(</a:t>
            </a:r>
            <a:r>
              <a:rPr lang="en-US" sz="2000" b="1" dirty="0" err="1">
                <a:solidFill>
                  <a:srgbClr val="FFFFFF"/>
                </a:solidFill>
                <a:latin typeface="Courier New" charset="0"/>
                <a:cs typeface="Courier New" charset="0"/>
              </a:rPr>
              <a:t>numSodas</a:t>
            </a:r>
            <a:r>
              <a:rPr lang="en-US" sz="2000" b="1" dirty="0">
                <a:solidFill>
                  <a:srgbClr val="FFFFFF"/>
                </a:solidFill>
                <a:latin typeface="Courier New" charset="0"/>
                <a:cs typeface="Courier New" charset="0"/>
              </a:rPr>
              <a:t>==</a:t>
            </a:r>
            <a:r>
              <a:rPr lang="en-US" sz="2000" b="1" dirty="0" err="1">
                <a:solidFill>
                  <a:srgbClr val="FFFFFF"/>
                </a:solidFill>
                <a:latin typeface="Courier New" charset="0"/>
                <a:cs typeface="Courier New" charset="0"/>
              </a:rPr>
              <a:t>MaxSodas</a:t>
            </a:r>
            <a:r>
              <a:rPr lang="en-US" sz="2000" b="1" dirty="0">
                <a:solidFill>
                  <a:srgbClr val="FFFFFF"/>
                </a:solidFill>
                <a:latin typeface="Courier New" charset="0"/>
                <a:cs typeface="Courier New" charset="0"/>
              </a:rPr>
              <a:t>){</a:t>
            </a:r>
          </a:p>
          <a:p>
            <a:pPr defTabSz="914400"/>
            <a:r>
              <a:rPr lang="en-US" sz="2000" b="1" dirty="0">
                <a:solidFill>
                  <a:srgbClr val="FFFFFF"/>
                </a:solidFill>
                <a:latin typeface="Courier New" charset="0"/>
                <a:cs typeface="Courier New" charset="0"/>
              </a:rPr>
              <a:t>    wait (</a:t>
            </a:r>
            <a:r>
              <a:rPr lang="en-US" sz="2000" b="1" dirty="0" err="1">
                <a:solidFill>
                  <a:srgbClr val="FFFFFF"/>
                </a:solidFill>
                <a:latin typeface="Courier New" charset="0"/>
                <a:cs typeface="Courier New" charset="0"/>
              </a:rPr>
              <a:t>sodaLock,</a:t>
            </a:r>
            <a:r>
              <a:rPr lang="en-US" sz="2000" b="1" dirty="0" err="1">
                <a:solidFill>
                  <a:srgbClr val="FFFF00"/>
                </a:solidFill>
                <a:latin typeface="Courier New" charset="0"/>
                <a:cs typeface="Courier New" charset="0"/>
              </a:rPr>
              <a:t>hasRorS</a:t>
            </a:r>
            <a:r>
              <a:rPr lang="en-US" sz="2000" b="1" dirty="0">
                <a:solidFill>
                  <a:srgbClr val="FFFFFF"/>
                </a:solidFill>
                <a:latin typeface="Courier New" charset="0"/>
                <a:cs typeface="Courier New" charset="0"/>
              </a:rPr>
              <a:t>)</a:t>
            </a:r>
          </a:p>
          <a:p>
            <a:pPr defTabSz="914400"/>
            <a:r>
              <a:rPr lang="en-US" sz="2000" b="1" dirty="0">
                <a:solidFill>
                  <a:srgbClr val="FFFFFF"/>
                </a:solidFill>
                <a:latin typeface="Courier New" charset="0"/>
                <a:cs typeface="Courier New" charset="0"/>
              </a:rPr>
              <a:t>  }</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add one soda to machine</a:t>
            </a:r>
          </a:p>
          <a:p>
            <a:pPr defTabSz="914400"/>
            <a:endParaRPr lang="en-US" sz="2000" b="1" dirty="0">
              <a:solidFill>
                <a:srgbClr val="FFFFFF"/>
              </a:solidFill>
              <a:latin typeface="Courier New" charset="0"/>
              <a:cs typeface="Courier New" charset="0"/>
            </a:endParaRPr>
          </a:p>
          <a:p>
            <a:pPr defTabSz="914400"/>
            <a:r>
              <a:rPr lang="en-US" sz="2000" b="1" dirty="0">
                <a:solidFill>
                  <a:srgbClr val="FFFF00"/>
                </a:solidFill>
                <a:latin typeface="Courier New" charset="0"/>
                <a:cs typeface="Courier New" charset="0"/>
              </a:rPr>
              <a:t>  broadcast (</a:t>
            </a:r>
            <a:r>
              <a:rPr lang="en-US" sz="2000" b="1" dirty="0" err="1">
                <a:solidFill>
                  <a:srgbClr val="FFFF00"/>
                </a:solidFill>
                <a:latin typeface="Courier New" charset="0"/>
                <a:cs typeface="Courier New" charset="0"/>
              </a:rPr>
              <a:t>hasRorS</a:t>
            </a:r>
            <a:r>
              <a:rPr lang="en-US" sz="2000" b="1" dirty="0">
                <a:solidFill>
                  <a:srgbClr val="FFFF00"/>
                </a:solidFill>
                <a:latin typeface="Courier New" charset="0"/>
                <a:cs typeface="Courier New" charset="0"/>
              </a:rPr>
              <a:t>)</a:t>
            </a:r>
          </a:p>
          <a:p>
            <a:pPr defTabSz="914400"/>
            <a:endParaRPr lang="en-US" sz="2000" b="1" dirty="0">
              <a:solidFill>
                <a:srgbClr val="FFFF00"/>
              </a:solidFill>
              <a:latin typeface="Courier New" charset="0"/>
              <a:cs typeface="Courier New" charset="0"/>
            </a:endParaRPr>
          </a:p>
          <a:p>
            <a:pPr defTabSz="914400"/>
            <a:r>
              <a:rPr lang="en-US" sz="2000" b="1" dirty="0">
                <a:solidFill>
                  <a:srgbClr val="FFFFFF"/>
                </a:solidFill>
                <a:latin typeface="Courier New" charset="0"/>
                <a:cs typeface="Courier New" charset="0"/>
              </a:rPr>
              <a:t>  unlock (</a:t>
            </a:r>
            <a:r>
              <a:rPr lang="en-US" sz="2000" b="1" dirty="0" err="1">
                <a:solidFill>
                  <a:srgbClr val="FFFFFF"/>
                </a:solidFill>
                <a:latin typeface="Courier New" charset="0"/>
                <a:cs typeface="Courier New" charset="0"/>
              </a:rPr>
              <a:t>sodaLock</a:t>
            </a:r>
            <a:r>
              <a:rPr lang="en-US" sz="2000" b="1" dirty="0">
                <a:solidFill>
                  <a:srgbClr val="FFFFFF"/>
                </a:solidFill>
                <a:latin typeface="Courier New" charset="0"/>
                <a:cs typeface="Courier New" charset="0"/>
              </a:rPr>
              <a:t>)</a:t>
            </a:r>
          </a:p>
          <a:p>
            <a:pPr defTabSz="914400"/>
            <a:r>
              <a:rPr lang="en-US" sz="2000" b="1" dirty="0">
                <a:solidFill>
                  <a:srgbClr val="FFFFFF"/>
                </a:solidFill>
                <a:latin typeface="Courier New" charset="0"/>
                <a:cs typeface="Courier New" charset="0"/>
              </a:rPr>
              <a:t>}</a:t>
            </a:r>
          </a:p>
        </p:txBody>
      </p:sp>
      <p:sp>
        <p:nvSpPr>
          <p:cNvPr id="132097" name="Title 1"/>
          <p:cNvSpPr>
            <a:spLocks noGrp="1"/>
          </p:cNvSpPr>
          <p:nvPr>
            <p:ph type="title"/>
          </p:nvPr>
        </p:nvSpPr>
        <p:spPr>
          <a:xfrm>
            <a:off x="304800" y="76200"/>
            <a:ext cx="6554867" cy="1524000"/>
          </a:xfrm>
        </p:spPr>
        <p:txBody>
          <a:bodyPr/>
          <a:lstStyle/>
          <a:p>
            <a:r>
              <a:rPr lang="en-US" dirty="0">
                <a:latin typeface="Gill Sans MT" charset="0"/>
                <a:cs typeface="Arial" charset="0"/>
              </a:rPr>
              <a:t>Variations: one CV?</a:t>
            </a:r>
          </a:p>
        </p:txBody>
      </p:sp>
      <p:sp>
        <p:nvSpPr>
          <p:cNvPr id="132099" name="TextBox 4"/>
          <p:cNvSpPr txBox="1">
            <a:spLocks noChangeArrowheads="1"/>
          </p:cNvSpPr>
          <p:nvPr/>
        </p:nvSpPr>
        <p:spPr bwMode="auto">
          <a:xfrm>
            <a:off x="152400" y="1524000"/>
            <a:ext cx="4343400" cy="409416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2000" b="1" dirty="0">
                <a:solidFill>
                  <a:srgbClr val="FFFFFF"/>
                </a:solidFill>
                <a:latin typeface="Courier New" charset="0"/>
                <a:cs typeface="Courier New" charset="0"/>
              </a:rPr>
              <a:t>consumer () {</a:t>
            </a:r>
          </a:p>
          <a:p>
            <a:pPr defTabSz="914400"/>
            <a:r>
              <a:rPr lang="en-US" sz="2000" b="1" dirty="0">
                <a:solidFill>
                  <a:srgbClr val="FFFFFF"/>
                </a:solidFill>
                <a:latin typeface="Courier New" charset="0"/>
                <a:cs typeface="Courier New" charset="0"/>
              </a:rPr>
              <a:t>  lock (</a:t>
            </a:r>
            <a:r>
              <a:rPr lang="en-US" sz="2000" b="1" dirty="0" err="1">
                <a:solidFill>
                  <a:srgbClr val="FFFFFF"/>
                </a:solidFill>
                <a:latin typeface="Courier New" charset="0"/>
                <a:cs typeface="Courier New" charset="0"/>
              </a:rPr>
              <a:t>sodaLock</a:t>
            </a:r>
            <a:r>
              <a:rPr lang="en-US" sz="2000" b="1" dirty="0">
                <a:solidFill>
                  <a:srgbClr val="FFFFFF"/>
                </a:solidFill>
                <a:latin typeface="Courier New" charset="0"/>
                <a:cs typeface="Courier New" charset="0"/>
              </a:rPr>
              <a:t>)</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while (</a:t>
            </a:r>
            <a:r>
              <a:rPr lang="en-US" sz="2000" b="1" dirty="0" err="1">
                <a:solidFill>
                  <a:srgbClr val="FFFFFF"/>
                </a:solidFill>
                <a:latin typeface="Courier New" charset="0"/>
                <a:cs typeface="Courier New" charset="0"/>
              </a:rPr>
              <a:t>numSodas</a:t>
            </a:r>
            <a:r>
              <a:rPr lang="en-US" sz="2000" b="1" dirty="0">
                <a:solidFill>
                  <a:srgbClr val="FFFFFF"/>
                </a:solidFill>
                <a:latin typeface="Courier New" charset="0"/>
                <a:cs typeface="Courier New" charset="0"/>
              </a:rPr>
              <a:t> == 0) {</a:t>
            </a:r>
          </a:p>
          <a:p>
            <a:pPr defTabSz="914400"/>
            <a:r>
              <a:rPr lang="en-US" sz="2000" b="1" dirty="0">
                <a:solidFill>
                  <a:srgbClr val="FFFFFF"/>
                </a:solidFill>
                <a:latin typeface="Courier New" charset="0"/>
                <a:cs typeface="Courier New" charset="0"/>
              </a:rPr>
              <a:t>    wait (</a:t>
            </a:r>
            <a:r>
              <a:rPr lang="en-US" sz="2000" b="1" dirty="0" err="1">
                <a:solidFill>
                  <a:srgbClr val="FFFFFF"/>
                </a:solidFill>
                <a:latin typeface="Courier New" charset="0"/>
                <a:cs typeface="Courier New" charset="0"/>
              </a:rPr>
              <a:t>sodaLock,</a:t>
            </a:r>
            <a:r>
              <a:rPr lang="en-US" sz="2000" b="1" dirty="0" err="1">
                <a:solidFill>
                  <a:srgbClr val="FFFF00"/>
                </a:solidFill>
                <a:latin typeface="Courier New" charset="0"/>
                <a:cs typeface="Courier New" charset="0"/>
              </a:rPr>
              <a:t>hasRorS</a:t>
            </a:r>
            <a:r>
              <a:rPr lang="en-US" sz="2000" b="1" dirty="0">
                <a:solidFill>
                  <a:srgbClr val="FFFFFF"/>
                </a:solidFill>
                <a:latin typeface="Courier New" charset="0"/>
                <a:cs typeface="Courier New" charset="0"/>
              </a:rPr>
              <a:t>)</a:t>
            </a:r>
          </a:p>
          <a:p>
            <a:pPr defTabSz="914400"/>
            <a:r>
              <a:rPr lang="en-US" sz="2000" b="1" dirty="0">
                <a:solidFill>
                  <a:srgbClr val="FFFFFF"/>
                </a:solidFill>
                <a:latin typeface="Courier New" charset="0"/>
                <a:cs typeface="Courier New" charset="0"/>
              </a:rPr>
              <a:t>  }</a:t>
            </a:r>
          </a:p>
          <a:p>
            <a:pPr defTabSz="914400"/>
            <a:endParaRPr lang="en-US" sz="2000" b="1" dirty="0">
              <a:solidFill>
                <a:srgbClr val="FFFFFF"/>
              </a:solidFill>
              <a:latin typeface="Courier New" charset="0"/>
              <a:cs typeface="Courier New" charset="0"/>
            </a:endParaRPr>
          </a:p>
          <a:p>
            <a:pPr defTabSz="914400"/>
            <a:r>
              <a:rPr lang="en-US" sz="2000" b="1" dirty="0">
                <a:solidFill>
                  <a:srgbClr val="FFFFFF"/>
                </a:solidFill>
                <a:latin typeface="Courier New" charset="0"/>
                <a:cs typeface="Courier New" charset="0"/>
              </a:rPr>
              <a:t>  take a soda from machine</a:t>
            </a:r>
          </a:p>
          <a:p>
            <a:pPr defTabSz="914400"/>
            <a:endParaRPr lang="en-US" sz="2000" b="1" dirty="0">
              <a:solidFill>
                <a:srgbClr val="FFFFFF"/>
              </a:solidFill>
              <a:latin typeface="Courier New" charset="0"/>
              <a:cs typeface="Courier New" charset="0"/>
            </a:endParaRPr>
          </a:p>
          <a:p>
            <a:pPr defTabSz="914400"/>
            <a:r>
              <a:rPr lang="en-US" sz="2000" b="1" dirty="0">
                <a:solidFill>
                  <a:srgbClr val="FFFF00"/>
                </a:solidFill>
                <a:latin typeface="Courier New" charset="0"/>
                <a:cs typeface="Courier New" charset="0"/>
              </a:rPr>
              <a:t>  broadcast (</a:t>
            </a:r>
            <a:r>
              <a:rPr lang="en-US" sz="2000" b="1" dirty="0" err="1">
                <a:solidFill>
                  <a:srgbClr val="FFFF00"/>
                </a:solidFill>
                <a:latin typeface="Courier New" charset="0"/>
                <a:cs typeface="Courier New" charset="0"/>
              </a:rPr>
              <a:t>hasRorS</a:t>
            </a:r>
            <a:r>
              <a:rPr lang="en-US" sz="2000" b="1" dirty="0">
                <a:solidFill>
                  <a:srgbClr val="FFFF00"/>
                </a:solidFill>
                <a:latin typeface="Courier New" charset="0"/>
                <a:cs typeface="Courier New" charset="0"/>
              </a:rPr>
              <a:t>)</a:t>
            </a:r>
          </a:p>
          <a:p>
            <a:pPr defTabSz="914400"/>
            <a:endParaRPr lang="en-US" sz="2000" b="1" dirty="0">
              <a:solidFill>
                <a:srgbClr val="FFFF00"/>
              </a:solidFill>
              <a:latin typeface="Courier New" charset="0"/>
              <a:cs typeface="Courier New" charset="0"/>
            </a:endParaRPr>
          </a:p>
          <a:p>
            <a:pPr defTabSz="914400"/>
            <a:r>
              <a:rPr lang="en-US" sz="2000" b="1" dirty="0">
                <a:solidFill>
                  <a:srgbClr val="FFFFFF"/>
                </a:solidFill>
                <a:latin typeface="Courier New" charset="0"/>
                <a:cs typeface="Courier New" charset="0"/>
              </a:rPr>
              <a:t>  unlock (</a:t>
            </a:r>
            <a:r>
              <a:rPr lang="en-US" sz="2000" b="1" dirty="0" err="1">
                <a:solidFill>
                  <a:srgbClr val="FFFFFF"/>
                </a:solidFill>
                <a:latin typeface="Courier New" charset="0"/>
                <a:cs typeface="Courier New" charset="0"/>
              </a:rPr>
              <a:t>sodaLock</a:t>
            </a:r>
            <a:r>
              <a:rPr lang="en-US" sz="2000" b="1" dirty="0">
                <a:solidFill>
                  <a:srgbClr val="FFFFFF"/>
                </a:solidFill>
                <a:latin typeface="Courier New" charset="0"/>
                <a:cs typeface="Courier New" charset="0"/>
              </a:rPr>
              <a:t>)</a:t>
            </a:r>
          </a:p>
          <a:p>
            <a:pPr defTabSz="914400"/>
            <a:r>
              <a:rPr lang="en-US" sz="2000" b="1" dirty="0">
                <a:solidFill>
                  <a:srgbClr val="FFFFFF"/>
                </a:solidFill>
                <a:latin typeface="Courier New" charset="0"/>
                <a:cs typeface="Courier New" charset="0"/>
              </a:rPr>
              <a:t>}</a:t>
            </a:r>
            <a:endParaRPr lang="en-US" sz="1800" dirty="0">
              <a:solidFill>
                <a:srgbClr val="000000"/>
              </a:solidFill>
              <a:latin typeface="Gill Sans MT" charset="0"/>
              <a:cs typeface="Arial" charset="0"/>
            </a:endParaRPr>
          </a:p>
        </p:txBody>
      </p:sp>
      <p:sp>
        <p:nvSpPr>
          <p:cNvPr id="132100" name="TextBox 5"/>
          <p:cNvSpPr txBox="1">
            <a:spLocks noChangeArrowheads="1"/>
          </p:cNvSpPr>
          <p:nvPr/>
        </p:nvSpPr>
        <p:spPr bwMode="auto">
          <a:xfrm>
            <a:off x="304800" y="5724525"/>
            <a:ext cx="71628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2800" b="1" dirty="0">
                <a:solidFill>
                  <a:srgbClr val="FFFF00"/>
                </a:solidFill>
                <a:latin typeface="Calibri" charset="0"/>
                <a:cs typeface="Arial" charset="0"/>
              </a:rPr>
              <a:t>Use broadcast instead of signal: safe but slow.</a:t>
            </a:r>
          </a:p>
        </p:txBody>
      </p:sp>
    </p:spTree>
    <p:extLst>
      <p:ext uri="{BB962C8B-B14F-4D97-AF65-F5344CB8AC3E}">
        <p14:creationId xmlns:p14="http://schemas.microsoft.com/office/powerpoint/2010/main" val="23683842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1"/>
          <p:cNvSpPr>
            <a:spLocks noGrp="1"/>
          </p:cNvSpPr>
          <p:nvPr>
            <p:ph type="title"/>
          </p:nvPr>
        </p:nvSpPr>
        <p:spPr/>
        <p:txBody>
          <a:bodyPr/>
          <a:lstStyle/>
          <a:p>
            <a:r>
              <a:rPr lang="en-US">
                <a:latin typeface="Gill Sans MT" charset="0"/>
                <a:cs typeface="Arial" charset="0"/>
              </a:rPr>
              <a:t>Prod.-cons. with semaphores</a:t>
            </a:r>
          </a:p>
        </p:txBody>
      </p:sp>
      <p:sp>
        <p:nvSpPr>
          <p:cNvPr id="129026" name="Rectangle 2"/>
          <p:cNvSpPr>
            <a:spLocks noGrp="1"/>
          </p:cNvSpPr>
          <p:nvPr>
            <p:ph idx="1"/>
          </p:nvPr>
        </p:nvSpPr>
        <p:spPr/>
        <p:txBody>
          <a:bodyPr/>
          <a:lstStyle/>
          <a:p>
            <a:r>
              <a:rPr lang="en-US" sz="2800" dirty="0">
                <a:latin typeface="Gill Sans MT" charset="0"/>
                <a:cs typeface="Arial" charset="0"/>
              </a:rPr>
              <a:t>Same before-after constraints</a:t>
            </a:r>
            <a:endParaRPr lang="en-US" sz="3200" dirty="0">
              <a:latin typeface="Gill Sans MT" charset="0"/>
              <a:cs typeface="Arial" charset="0"/>
            </a:endParaRPr>
          </a:p>
          <a:p>
            <a:pPr lvl="1"/>
            <a:r>
              <a:rPr lang="en-US" sz="2400" dirty="0">
                <a:latin typeface="Gill Sans MT" charset="0"/>
                <a:cs typeface="Arial" charset="0"/>
              </a:rPr>
              <a:t>If buffer empty, consumer waits for producer</a:t>
            </a:r>
          </a:p>
          <a:p>
            <a:pPr lvl="1"/>
            <a:r>
              <a:rPr lang="en-US" sz="2400" dirty="0">
                <a:latin typeface="Gill Sans MT" charset="0"/>
                <a:cs typeface="Arial" charset="0"/>
              </a:rPr>
              <a:t>If buffer full, producer waits for consumer</a:t>
            </a:r>
          </a:p>
          <a:p>
            <a:r>
              <a:rPr lang="en-US" sz="2800" dirty="0">
                <a:latin typeface="Gill Sans MT" charset="0"/>
                <a:cs typeface="Arial" charset="0"/>
              </a:rPr>
              <a:t>Semaphore assignments</a:t>
            </a:r>
          </a:p>
          <a:p>
            <a:pPr lvl="1"/>
            <a:r>
              <a:rPr lang="en-US" sz="2400" dirty="0">
                <a:latin typeface="Gill Sans MT" charset="0"/>
                <a:cs typeface="Arial" charset="0"/>
              </a:rPr>
              <a:t>mutex (binary semaphore)</a:t>
            </a:r>
          </a:p>
          <a:p>
            <a:pPr lvl="1"/>
            <a:r>
              <a:rPr lang="en-US" sz="2400" dirty="0" err="1">
                <a:latin typeface="Gill Sans MT" charset="0"/>
                <a:cs typeface="Arial" charset="0"/>
              </a:rPr>
              <a:t>fullBuffers</a:t>
            </a:r>
            <a:r>
              <a:rPr lang="en-US" sz="2400" dirty="0">
                <a:latin typeface="Gill Sans MT" charset="0"/>
                <a:cs typeface="Arial" charset="0"/>
              </a:rPr>
              <a:t> (counts number of full slots)</a:t>
            </a:r>
          </a:p>
          <a:p>
            <a:pPr lvl="1"/>
            <a:r>
              <a:rPr lang="en-US" sz="2400" dirty="0" err="1">
                <a:latin typeface="Gill Sans MT" charset="0"/>
                <a:cs typeface="Arial" charset="0"/>
              </a:rPr>
              <a:t>emptyBuffers</a:t>
            </a:r>
            <a:r>
              <a:rPr lang="en-US" sz="2400" dirty="0">
                <a:latin typeface="Gill Sans MT" charset="0"/>
                <a:cs typeface="Arial" charset="0"/>
              </a:rPr>
              <a:t> (counts number of empty slots)</a:t>
            </a:r>
          </a:p>
        </p:txBody>
      </p:sp>
      <p:grpSp>
        <p:nvGrpSpPr>
          <p:cNvPr id="129027" name="Group 7"/>
          <p:cNvGrpSpPr>
            <a:grpSpLocks/>
          </p:cNvGrpSpPr>
          <p:nvPr/>
        </p:nvGrpSpPr>
        <p:grpSpPr bwMode="auto">
          <a:xfrm>
            <a:off x="6477000" y="2895600"/>
            <a:ext cx="2133600" cy="1160463"/>
            <a:chOff x="685800" y="1371600"/>
            <a:chExt cx="7989887" cy="4343400"/>
          </a:xfrm>
        </p:grpSpPr>
        <p:pic>
          <p:nvPicPr>
            <p:cNvPr id="4" name="Rectangle 2054"/>
            <p:cNvPicPr>
              <a:picLocks noChangeAspect="1" noChangeArrowheads="1"/>
            </p:cNvPicPr>
            <p:nvPr/>
          </p:nvPicPr>
          <p:blipFill>
            <a:blip r:embed="rId2"/>
            <a:srcRect/>
            <a:stretch>
              <a:fillRect/>
            </a:stretch>
          </p:blipFill>
          <p:spPr bwMode="auto">
            <a:xfrm>
              <a:off x="3200476" y="1371600"/>
              <a:ext cx="2669239" cy="4343400"/>
            </a:xfrm>
            <a:prstGeom prst="rect">
              <a:avLst/>
            </a:prstGeom>
            <a:noFill/>
            <a:ln w="57150">
              <a:noFill/>
              <a:miter lim="800000"/>
              <a:headEnd/>
              <a:tailEnd/>
            </a:ln>
            <a:effectLst>
              <a:outerShdw blurRad="63500" dist="50800" dir="2700000" algn="tl" rotWithShape="0">
                <a:srgbClr val="000000">
                  <a:alpha val="43137"/>
                </a:srgbClr>
              </a:outerShdw>
            </a:effectLst>
          </p:spPr>
        </p:pic>
        <p:sp>
          <p:nvSpPr>
            <p:cNvPr id="5" name="Rounded Rectangle 4"/>
            <p:cNvSpPr>
              <a:spLocks noChangeArrowheads="1"/>
            </p:cNvSpPr>
            <p:nvPr/>
          </p:nvSpPr>
          <p:spPr bwMode="auto">
            <a:xfrm>
              <a:off x="3349096" y="1597385"/>
              <a:ext cx="1147359" cy="3891829"/>
            </a:xfrm>
            <a:prstGeom prst="roundRect">
              <a:avLst>
                <a:gd name="adj" fmla="val 16667"/>
              </a:avLst>
            </a:prstGeom>
            <a:gradFill rotWithShape="1">
              <a:gsLst>
                <a:gs pos="0">
                  <a:srgbClr val="BCBCBC"/>
                </a:gs>
                <a:gs pos="35001">
                  <a:srgbClr val="D0D0D0"/>
                </a:gs>
                <a:gs pos="100000">
                  <a:srgbClr val="EDEDED"/>
                </a:gs>
              </a:gsLst>
              <a:lin ang="16200000" scaled="1"/>
            </a:gradFill>
            <a:ln w="6350" cap="rnd">
              <a:solidFill>
                <a:srgbClr val="000000"/>
              </a:solidFill>
              <a:round/>
              <a:headEnd type="triangle" w="med" len="med"/>
              <a:tailEnd type="triangle" w="med" len="med"/>
            </a:ln>
            <a:effectLst>
              <a:outerShdw blurRad="63500" algn="tl" rotWithShape="0">
                <a:srgbClr val="000000">
                  <a:alpha val="64000"/>
                </a:srgbClr>
              </a:outerShdw>
            </a:effectLst>
          </p:spPr>
          <p:txBody>
            <a:bodyPr wrap="none" anchor="ctr"/>
            <a:lstStyle/>
            <a:p>
              <a:pPr algn="ctr" defTabSz="914400">
                <a:defRPr/>
              </a:pPr>
              <a:endParaRPr lang="en-US" sz="1800" b="1">
                <a:solidFill>
                  <a:srgbClr val="000000">
                    <a:alpha val="100000"/>
                  </a:srgbClr>
                </a:solidFill>
                <a:latin typeface="Arial"/>
                <a:cs typeface="Arial"/>
              </a:endParaRPr>
            </a:p>
          </p:txBody>
        </p:sp>
        <p:pic>
          <p:nvPicPr>
            <p:cNvPr id="6" name="Rectangle 2058"/>
            <p:cNvPicPr>
              <a:picLocks noChangeAspect="1" noChangeArrowheads="1"/>
            </p:cNvPicPr>
            <p:nvPr/>
          </p:nvPicPr>
          <p:blipFill>
            <a:blip r:embed="rId3"/>
            <a:srcRect/>
            <a:stretch>
              <a:fillRect/>
            </a:stretch>
          </p:blipFill>
          <p:spPr bwMode="auto">
            <a:xfrm>
              <a:off x="6553375" y="2589655"/>
              <a:ext cx="2122312" cy="1871640"/>
            </a:xfrm>
            <a:prstGeom prst="rect">
              <a:avLst/>
            </a:prstGeom>
            <a:noFill/>
            <a:ln w="9525">
              <a:noFill/>
              <a:miter lim="800000"/>
              <a:headEnd/>
              <a:tailEnd/>
            </a:ln>
            <a:effectLst>
              <a:outerShdw blurRad="63500" dist="50800" dir="2700000" algn="tl" rotWithShape="0">
                <a:srgbClr val="000000">
                  <a:alpha val="43137"/>
                </a:srgbClr>
              </a:outerShdw>
            </a:effectLst>
          </p:spPr>
        </p:pic>
        <p:pic>
          <p:nvPicPr>
            <p:cNvPr id="7" name="Rectangle 13"/>
            <p:cNvPicPr>
              <a:picLocks noChangeAspect="1" noChangeArrowheads="1"/>
            </p:cNvPicPr>
            <p:nvPr/>
          </p:nvPicPr>
          <p:blipFill>
            <a:blip r:embed="rId4"/>
            <a:srcRect/>
            <a:stretch>
              <a:fillRect/>
            </a:stretch>
          </p:blipFill>
          <p:spPr bwMode="auto">
            <a:xfrm>
              <a:off x="685800" y="2209385"/>
              <a:ext cx="1831016" cy="2745075"/>
            </a:xfrm>
            <a:prstGeom prst="rect">
              <a:avLst/>
            </a:prstGeom>
            <a:noFill/>
            <a:ln w="9525">
              <a:noFill/>
              <a:miter lim="800000"/>
              <a:headEnd/>
              <a:tailEnd/>
            </a:ln>
            <a:effectLst>
              <a:outerShdw blurRad="63500" dist="50800" dir="2700000" algn="tl" rotWithShape="0">
                <a:srgbClr val="000000">
                  <a:alpha val="43137"/>
                </a:srgbClr>
              </a:outerShdw>
            </a:effectLst>
          </p:spPr>
        </p:pic>
      </p:grpSp>
    </p:spTree>
    <p:extLst>
      <p:ext uri="{BB962C8B-B14F-4D97-AF65-F5344CB8AC3E}">
        <p14:creationId xmlns:p14="http://schemas.microsoft.com/office/powerpoint/2010/main" val="2802065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1"/>
          <p:cNvSpPr>
            <a:spLocks noGrp="1"/>
          </p:cNvSpPr>
          <p:nvPr>
            <p:ph type="title"/>
          </p:nvPr>
        </p:nvSpPr>
        <p:spPr/>
        <p:txBody>
          <a:bodyPr/>
          <a:lstStyle/>
          <a:p>
            <a:r>
              <a:rPr lang="en-US">
                <a:latin typeface="Gill Sans MT" charset="0"/>
                <a:cs typeface="Arial" charset="0"/>
              </a:rPr>
              <a:t>Prod.-cons. with semaphores</a:t>
            </a:r>
          </a:p>
        </p:txBody>
      </p:sp>
      <p:sp>
        <p:nvSpPr>
          <p:cNvPr id="131074" name="Rectangle 2"/>
          <p:cNvSpPr>
            <a:spLocks noGrp="1"/>
          </p:cNvSpPr>
          <p:nvPr>
            <p:ph idx="1"/>
          </p:nvPr>
        </p:nvSpPr>
        <p:spPr/>
        <p:txBody>
          <a:bodyPr/>
          <a:lstStyle/>
          <a:p>
            <a:r>
              <a:rPr lang="en-US">
                <a:latin typeface="Gill Sans MT" charset="0"/>
                <a:cs typeface="Arial" charset="0"/>
              </a:rPr>
              <a:t>Initial semaphore values</a:t>
            </a:r>
          </a:p>
          <a:p>
            <a:pPr lvl="1"/>
            <a:r>
              <a:rPr lang="en-US">
                <a:solidFill>
                  <a:srgbClr val="FFFF00"/>
                </a:solidFill>
                <a:latin typeface="Gill Sans MT" charset="0"/>
                <a:cs typeface="Arial" charset="0"/>
              </a:rPr>
              <a:t>Mutual exclusion</a:t>
            </a:r>
          </a:p>
          <a:p>
            <a:pPr lvl="2"/>
            <a:r>
              <a:rPr lang="en-US">
                <a:solidFill>
                  <a:srgbClr val="FFFF00"/>
                </a:solidFill>
                <a:latin typeface="Gill Sans MT" charset="0"/>
                <a:cs typeface="Arial" charset="0"/>
              </a:rPr>
              <a:t>sem mutex (1)</a:t>
            </a:r>
          </a:p>
          <a:p>
            <a:pPr lvl="1"/>
            <a:r>
              <a:rPr lang="en-US">
                <a:solidFill>
                  <a:srgbClr val="FFFF00"/>
                </a:solidFill>
                <a:latin typeface="Gill Sans MT" charset="0"/>
                <a:cs typeface="Arial" charset="0"/>
              </a:rPr>
              <a:t>Machine is initially empty</a:t>
            </a:r>
          </a:p>
          <a:p>
            <a:pPr lvl="2"/>
            <a:r>
              <a:rPr lang="en-US">
                <a:solidFill>
                  <a:srgbClr val="FFFF00"/>
                </a:solidFill>
                <a:latin typeface="Gill Sans MT" charset="0"/>
                <a:cs typeface="Arial" charset="0"/>
              </a:rPr>
              <a:t>sem fullBuffers (0)</a:t>
            </a:r>
          </a:p>
          <a:p>
            <a:pPr lvl="2"/>
            <a:r>
              <a:rPr lang="en-US">
                <a:solidFill>
                  <a:srgbClr val="FFFF00"/>
                </a:solidFill>
                <a:latin typeface="Gill Sans MT" charset="0"/>
                <a:cs typeface="Arial" charset="0"/>
              </a:rPr>
              <a:t>sem emptyBuffers (MaxSodas)</a:t>
            </a:r>
          </a:p>
        </p:txBody>
      </p:sp>
      <p:grpSp>
        <p:nvGrpSpPr>
          <p:cNvPr id="131075" name="Group 6"/>
          <p:cNvGrpSpPr>
            <a:grpSpLocks/>
          </p:cNvGrpSpPr>
          <p:nvPr/>
        </p:nvGrpSpPr>
        <p:grpSpPr bwMode="auto">
          <a:xfrm>
            <a:off x="6172200" y="1752600"/>
            <a:ext cx="1919288" cy="3124200"/>
            <a:chOff x="3198622" y="1371600"/>
            <a:chExt cx="2668778" cy="4343400"/>
          </a:xfrm>
        </p:grpSpPr>
        <p:pic>
          <p:nvPicPr>
            <p:cNvPr id="5" name="Rectangle 2054"/>
            <p:cNvPicPr>
              <a:picLocks noChangeAspect="1" noChangeArrowheads="1"/>
            </p:cNvPicPr>
            <p:nvPr/>
          </p:nvPicPr>
          <p:blipFill>
            <a:blip r:embed="rId2"/>
            <a:srcRect/>
            <a:stretch>
              <a:fillRect/>
            </a:stretch>
          </p:blipFill>
          <p:spPr bwMode="auto">
            <a:xfrm>
              <a:off x="3198622" y="1371600"/>
              <a:ext cx="2668778" cy="4343400"/>
            </a:xfrm>
            <a:prstGeom prst="rect">
              <a:avLst/>
            </a:prstGeom>
            <a:noFill/>
            <a:ln w="57150">
              <a:noFill/>
              <a:miter lim="800000"/>
              <a:headEnd/>
              <a:tailEnd/>
            </a:ln>
            <a:effectLst>
              <a:outerShdw blurRad="63500" dist="50800" dir="2700000" algn="tl" rotWithShape="0">
                <a:srgbClr val="000000">
                  <a:alpha val="43137"/>
                </a:srgbClr>
              </a:outerShdw>
            </a:effectLst>
          </p:spPr>
        </p:pic>
        <p:sp>
          <p:nvSpPr>
            <p:cNvPr id="6" name="Rounded Rectangle 5"/>
            <p:cNvSpPr>
              <a:spLocks noChangeArrowheads="1"/>
            </p:cNvSpPr>
            <p:nvPr/>
          </p:nvSpPr>
          <p:spPr bwMode="auto">
            <a:xfrm>
              <a:off x="3350935" y="1601129"/>
              <a:ext cx="1143446" cy="3884341"/>
            </a:xfrm>
            <a:prstGeom prst="roundRect">
              <a:avLst>
                <a:gd name="adj" fmla="val 16667"/>
              </a:avLst>
            </a:prstGeom>
            <a:gradFill rotWithShape="1">
              <a:gsLst>
                <a:gs pos="0">
                  <a:srgbClr val="BCBCBC"/>
                </a:gs>
                <a:gs pos="35001">
                  <a:srgbClr val="D0D0D0"/>
                </a:gs>
                <a:gs pos="100000">
                  <a:srgbClr val="EDEDED"/>
                </a:gs>
              </a:gsLst>
              <a:lin ang="16200000" scaled="1"/>
            </a:gradFill>
            <a:ln w="6350" cap="rnd">
              <a:solidFill>
                <a:srgbClr val="000000"/>
              </a:solidFill>
              <a:round/>
              <a:headEnd type="triangle" w="med" len="med"/>
              <a:tailEnd type="triangle" w="med" len="med"/>
            </a:ln>
            <a:effectLst>
              <a:outerShdw blurRad="63500" algn="tl" rotWithShape="0">
                <a:srgbClr val="000000">
                  <a:alpha val="64000"/>
                </a:srgbClr>
              </a:outerShdw>
            </a:effectLst>
          </p:spPr>
          <p:txBody>
            <a:bodyPr wrap="none" anchor="ctr"/>
            <a:lstStyle/>
            <a:p>
              <a:pPr algn="ctr" defTabSz="914400">
                <a:defRPr/>
              </a:pPr>
              <a:endParaRPr lang="en-US" sz="1800" b="1">
                <a:solidFill>
                  <a:srgbClr val="000000">
                    <a:alpha val="100000"/>
                  </a:srgbClr>
                </a:solidFill>
                <a:latin typeface="Arial"/>
                <a:cs typeface="Arial"/>
              </a:endParaRPr>
            </a:p>
          </p:txBody>
        </p:sp>
      </p:grpSp>
    </p:spTree>
    <p:extLst>
      <p:ext uri="{BB962C8B-B14F-4D97-AF65-F5344CB8AC3E}">
        <p14:creationId xmlns:p14="http://schemas.microsoft.com/office/powerpoint/2010/main" val="22015676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1"/>
          <p:cNvSpPr>
            <a:spLocks noGrp="1"/>
          </p:cNvSpPr>
          <p:nvPr>
            <p:ph type="title"/>
          </p:nvPr>
        </p:nvSpPr>
        <p:spPr>
          <a:xfrm>
            <a:off x="685800" y="-64936"/>
            <a:ext cx="6554867" cy="1524000"/>
          </a:xfrm>
        </p:spPr>
        <p:txBody>
          <a:bodyPr/>
          <a:lstStyle/>
          <a:p>
            <a:r>
              <a:rPr lang="en-US" dirty="0">
                <a:latin typeface="Gill Sans MT" charset="0"/>
                <a:cs typeface="Arial" charset="0"/>
              </a:rPr>
              <a:t>Prod.-cons. with semaphores</a:t>
            </a:r>
          </a:p>
        </p:txBody>
      </p:sp>
      <p:sp>
        <p:nvSpPr>
          <p:cNvPr id="4" name="TextBox 3"/>
          <p:cNvSpPr txBox="1">
            <a:spLocks noChangeArrowheads="1"/>
          </p:cNvSpPr>
          <p:nvPr/>
        </p:nvSpPr>
        <p:spPr bwMode="auto">
          <a:xfrm>
            <a:off x="4495800" y="1981200"/>
            <a:ext cx="4495800" cy="3170238"/>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b="1" dirty="0">
                <a:solidFill>
                  <a:srgbClr val="FFFFFF"/>
                </a:solidFill>
                <a:latin typeface="Courier New" charset="0"/>
                <a:cs typeface="Courier New" charset="0"/>
              </a:rPr>
              <a:t>producer () {</a:t>
            </a:r>
            <a:endParaRPr lang="en-US" sz="1800" dirty="0">
              <a:solidFill>
                <a:srgbClr val="000000"/>
              </a:solidFill>
              <a:latin typeface="Gill Sans MT" charset="0"/>
              <a:cs typeface="Arial" charset="0"/>
            </a:endParaRPr>
          </a:p>
          <a:p>
            <a:pPr defTabSz="914400" eaLnBrk="1" hangingPunct="1"/>
            <a:r>
              <a:rPr lang="en-US" sz="2000" b="1" dirty="0">
                <a:solidFill>
                  <a:srgbClr val="FFFFFF"/>
                </a:solidFill>
                <a:latin typeface="Courier New" charset="0"/>
                <a:cs typeface="Courier New" charset="0"/>
              </a:rPr>
              <a:t>  </a:t>
            </a:r>
            <a:r>
              <a:rPr lang="en-US" sz="2000" b="1" i="1" dirty="0">
                <a:solidFill>
                  <a:srgbClr val="FFFFFF"/>
                </a:solidFill>
                <a:latin typeface="Courier New" charset="0"/>
                <a:cs typeface="Courier New" charset="0"/>
              </a:rPr>
              <a:t>one less empty buffer</a:t>
            </a:r>
          </a:p>
          <a:p>
            <a:pPr defTabSz="914400" eaLnBrk="1" hangingPunct="1"/>
            <a:r>
              <a:rPr lang="en-US" sz="2000" b="1" dirty="0">
                <a:solidFill>
                  <a:srgbClr val="FFFFFF"/>
                </a:solidFill>
                <a:latin typeface="Courier New" charset="0"/>
                <a:cs typeface="Courier New" charset="0"/>
              </a:rPr>
              <a:t>  down (</a:t>
            </a:r>
            <a:r>
              <a:rPr lang="en-US" sz="2000" b="1" dirty="0" err="1">
                <a:solidFill>
                  <a:srgbClr val="FFFFFF"/>
                </a:solidFill>
                <a:latin typeface="Courier New" charset="0"/>
                <a:cs typeface="Courier New" charset="0"/>
              </a:rPr>
              <a:t>emptyBuffers</a:t>
            </a:r>
            <a:r>
              <a:rPr lang="en-US" sz="2000" b="1" dirty="0">
                <a:solidFill>
                  <a:srgbClr val="FFFFFF"/>
                </a:solidFill>
                <a:latin typeface="Courier New" charset="0"/>
                <a:cs typeface="Courier New" charset="0"/>
              </a:rPr>
              <a:t>)</a:t>
            </a:r>
          </a:p>
          <a:p>
            <a:pPr defTabSz="914400" eaLnBrk="1" hangingPunct="1"/>
            <a:endParaRPr lang="en-US" sz="2000" b="1" dirty="0">
              <a:solidFill>
                <a:srgbClr val="FFFFFF"/>
              </a:solidFill>
              <a:latin typeface="Courier New" charset="0"/>
              <a:cs typeface="Courier New" charset="0"/>
            </a:endParaRPr>
          </a:p>
          <a:p>
            <a:pPr defTabSz="914400" eaLnBrk="1" hangingPunct="1"/>
            <a:endParaRPr lang="en-US" sz="2000" b="1" dirty="0">
              <a:solidFill>
                <a:srgbClr val="FFFFFF"/>
              </a:solidFill>
              <a:latin typeface="Courier New" charset="0"/>
              <a:cs typeface="Courier New" charset="0"/>
            </a:endParaRPr>
          </a:p>
          <a:p>
            <a:pPr defTabSz="914400" eaLnBrk="1" hangingPunct="1"/>
            <a:r>
              <a:rPr lang="en-US" sz="2000" b="1" dirty="0">
                <a:solidFill>
                  <a:srgbClr val="FFFFFF"/>
                </a:solidFill>
                <a:latin typeface="Courier New" charset="0"/>
                <a:cs typeface="Courier New" charset="0"/>
              </a:rPr>
              <a:t>  put </a:t>
            </a:r>
            <a:r>
              <a:rPr lang="en-US" sz="2000" b="1" dirty="0">
                <a:solidFill>
                  <a:srgbClr val="FFFF00"/>
                </a:solidFill>
                <a:latin typeface="Courier New" charset="0"/>
                <a:cs typeface="Courier New" charset="0"/>
              </a:rPr>
              <a:t>one</a:t>
            </a:r>
            <a:r>
              <a:rPr lang="en-US" sz="2000" b="1" dirty="0">
                <a:solidFill>
                  <a:srgbClr val="FFFFFF"/>
                </a:solidFill>
                <a:latin typeface="Courier New" charset="0"/>
                <a:cs typeface="Courier New" charset="0"/>
              </a:rPr>
              <a:t> soda in</a:t>
            </a:r>
          </a:p>
          <a:p>
            <a:pPr defTabSz="914400" eaLnBrk="1" hangingPunct="1"/>
            <a:endParaRPr lang="en-US" sz="2000" b="1" dirty="0">
              <a:solidFill>
                <a:srgbClr val="FFFFFF"/>
              </a:solidFill>
              <a:latin typeface="Courier New" charset="0"/>
              <a:cs typeface="Courier New" charset="0"/>
            </a:endParaRPr>
          </a:p>
          <a:p>
            <a:pPr defTabSz="914400" eaLnBrk="1" hangingPunct="1"/>
            <a:r>
              <a:rPr lang="en-US" sz="2000" b="1" dirty="0">
                <a:solidFill>
                  <a:srgbClr val="FFFFFF"/>
                </a:solidFill>
                <a:latin typeface="Courier New" charset="0"/>
                <a:cs typeface="Courier New" charset="0"/>
              </a:rPr>
              <a:t>  </a:t>
            </a:r>
            <a:r>
              <a:rPr lang="en-US" sz="2000" b="1" i="1" dirty="0">
                <a:solidFill>
                  <a:srgbClr val="FFFFFF"/>
                </a:solidFill>
                <a:latin typeface="Courier New" charset="0"/>
                <a:cs typeface="Courier New" charset="0"/>
              </a:rPr>
              <a:t>one more full buffer</a:t>
            </a:r>
            <a:endParaRPr lang="en-US" sz="2000" b="1" dirty="0">
              <a:solidFill>
                <a:srgbClr val="FFFFFF"/>
              </a:solidFill>
              <a:latin typeface="Courier New" charset="0"/>
              <a:cs typeface="Courier New" charset="0"/>
            </a:endParaRPr>
          </a:p>
          <a:p>
            <a:pPr defTabSz="914400" eaLnBrk="1" hangingPunct="1"/>
            <a:r>
              <a:rPr lang="en-US" sz="2000" b="1" dirty="0">
                <a:solidFill>
                  <a:srgbClr val="FFFFFF"/>
                </a:solidFill>
                <a:latin typeface="Courier New" charset="0"/>
                <a:cs typeface="Courier New" charset="0"/>
              </a:rPr>
              <a:t>  up (</a:t>
            </a:r>
            <a:r>
              <a:rPr lang="en-US" sz="2000" b="1" dirty="0" err="1">
                <a:solidFill>
                  <a:srgbClr val="FFFFFF"/>
                </a:solidFill>
                <a:latin typeface="Courier New" charset="0"/>
                <a:cs typeface="Courier New" charset="0"/>
              </a:rPr>
              <a:t>fullBuffers</a:t>
            </a:r>
            <a:r>
              <a:rPr lang="en-US" sz="2000" b="1" dirty="0">
                <a:solidFill>
                  <a:srgbClr val="FFFFFF"/>
                </a:solidFill>
                <a:latin typeface="Courier New" charset="0"/>
                <a:cs typeface="Courier New" charset="0"/>
              </a:rPr>
              <a:t>)</a:t>
            </a:r>
          </a:p>
          <a:p>
            <a:pPr defTabSz="914400" eaLnBrk="1" hangingPunct="1"/>
            <a:r>
              <a:rPr lang="en-US" sz="2000" b="1" dirty="0">
                <a:solidFill>
                  <a:srgbClr val="FFFFFF"/>
                </a:solidFill>
                <a:latin typeface="Courier New" charset="0"/>
                <a:cs typeface="Courier New" charset="0"/>
              </a:rPr>
              <a:t>}</a:t>
            </a:r>
          </a:p>
        </p:txBody>
      </p:sp>
      <p:sp>
        <p:nvSpPr>
          <p:cNvPr id="5" name="TextBox 4"/>
          <p:cNvSpPr txBox="1">
            <a:spLocks noChangeArrowheads="1"/>
          </p:cNvSpPr>
          <p:nvPr/>
        </p:nvSpPr>
        <p:spPr bwMode="auto">
          <a:xfrm>
            <a:off x="152400" y="1981200"/>
            <a:ext cx="4343400" cy="286226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b="1">
                <a:solidFill>
                  <a:srgbClr val="FFFFFF"/>
                </a:solidFill>
                <a:latin typeface="Courier New" charset="0"/>
                <a:cs typeface="Courier New" charset="0"/>
              </a:rPr>
              <a:t>consumer () {</a:t>
            </a:r>
            <a:endParaRPr lang="en-US" sz="1800">
              <a:solidFill>
                <a:srgbClr val="000000"/>
              </a:solidFill>
              <a:latin typeface="Gill Sans MT" charset="0"/>
              <a:cs typeface="Arial" charset="0"/>
            </a:endParaRPr>
          </a:p>
          <a:p>
            <a:pPr defTabSz="914400" eaLnBrk="1" hangingPunct="1"/>
            <a:r>
              <a:rPr lang="en-US" sz="2000" b="1">
                <a:solidFill>
                  <a:srgbClr val="FFFFFF"/>
                </a:solidFill>
                <a:latin typeface="Courier New" charset="0"/>
                <a:cs typeface="Courier New" charset="0"/>
              </a:rPr>
              <a:t>  </a:t>
            </a:r>
            <a:r>
              <a:rPr lang="en-US" sz="2000" b="1" i="1">
                <a:solidFill>
                  <a:srgbClr val="FFFFFF"/>
                </a:solidFill>
                <a:latin typeface="Courier New" charset="0"/>
                <a:cs typeface="Courier New" charset="0"/>
              </a:rPr>
              <a:t>one less full buffer</a:t>
            </a:r>
          </a:p>
          <a:p>
            <a:pPr defTabSz="914400" eaLnBrk="1" hangingPunct="1"/>
            <a:r>
              <a:rPr lang="en-US" sz="2000" b="1" i="1">
                <a:solidFill>
                  <a:srgbClr val="FFFFFF"/>
                </a:solidFill>
                <a:latin typeface="Courier New" charset="0"/>
                <a:cs typeface="Courier New" charset="0"/>
              </a:rPr>
              <a:t>  </a:t>
            </a:r>
            <a:r>
              <a:rPr lang="en-US" sz="2000" b="1">
                <a:solidFill>
                  <a:srgbClr val="FFFFFF"/>
                </a:solidFill>
                <a:latin typeface="Courier New" charset="0"/>
                <a:cs typeface="Courier New" charset="0"/>
              </a:rPr>
              <a:t>down (fullBuffers)</a:t>
            </a:r>
          </a:p>
          <a:p>
            <a:pPr defTabSz="914400" eaLnBrk="1" hangingPunct="1"/>
            <a:endParaRPr lang="en-US" sz="2000" b="1">
              <a:solidFill>
                <a:srgbClr val="FFFFFF"/>
              </a:solidFill>
              <a:latin typeface="Courier New" charset="0"/>
              <a:cs typeface="Courier New" charset="0"/>
            </a:endParaRPr>
          </a:p>
          <a:p>
            <a:pPr defTabSz="914400" eaLnBrk="1" hangingPunct="1"/>
            <a:r>
              <a:rPr lang="en-US" sz="2000" b="1">
                <a:solidFill>
                  <a:srgbClr val="FFFFFF"/>
                </a:solidFill>
                <a:latin typeface="Courier New" charset="0"/>
                <a:cs typeface="Courier New" charset="0"/>
              </a:rPr>
              <a:t>  take </a:t>
            </a:r>
            <a:r>
              <a:rPr lang="en-US" sz="2000" b="1">
                <a:solidFill>
                  <a:srgbClr val="FFFF00"/>
                </a:solidFill>
                <a:latin typeface="Courier New" charset="0"/>
                <a:cs typeface="Courier New" charset="0"/>
              </a:rPr>
              <a:t>one</a:t>
            </a:r>
            <a:r>
              <a:rPr lang="en-US" sz="2000" b="1">
                <a:solidFill>
                  <a:srgbClr val="FFFFFF"/>
                </a:solidFill>
                <a:latin typeface="Courier New" charset="0"/>
                <a:cs typeface="Courier New" charset="0"/>
              </a:rPr>
              <a:t> soda out</a:t>
            </a:r>
          </a:p>
          <a:p>
            <a:pPr defTabSz="914400" eaLnBrk="1" hangingPunct="1"/>
            <a:endParaRPr lang="en-US" sz="2000" b="1">
              <a:solidFill>
                <a:srgbClr val="FFFFFF"/>
              </a:solidFill>
              <a:latin typeface="Courier New" charset="0"/>
              <a:cs typeface="Courier New" charset="0"/>
            </a:endParaRPr>
          </a:p>
          <a:p>
            <a:pPr defTabSz="914400" eaLnBrk="1" hangingPunct="1"/>
            <a:r>
              <a:rPr lang="en-US" sz="2000" b="1" i="1">
                <a:solidFill>
                  <a:srgbClr val="FFFFFF"/>
                </a:solidFill>
                <a:latin typeface="Courier New" charset="0"/>
                <a:cs typeface="Courier New" charset="0"/>
              </a:rPr>
              <a:t>  one more empty buffer</a:t>
            </a:r>
          </a:p>
          <a:p>
            <a:pPr defTabSz="914400" eaLnBrk="1" hangingPunct="1"/>
            <a:r>
              <a:rPr lang="en-US" sz="2000" b="1">
                <a:solidFill>
                  <a:srgbClr val="FFFFFF"/>
                </a:solidFill>
                <a:latin typeface="Courier New" charset="0"/>
                <a:cs typeface="Courier New" charset="0"/>
              </a:rPr>
              <a:t>  up (emptyBuffers)</a:t>
            </a:r>
          </a:p>
          <a:p>
            <a:pPr defTabSz="914400" eaLnBrk="1" hangingPunct="1"/>
            <a:r>
              <a:rPr lang="en-US" sz="2000" b="1">
                <a:solidFill>
                  <a:srgbClr val="FFFFFF"/>
                </a:solidFill>
                <a:latin typeface="Courier New" charset="0"/>
                <a:cs typeface="Courier New" charset="0"/>
              </a:rPr>
              <a:t>}</a:t>
            </a:r>
            <a:endParaRPr lang="en-US" sz="1800">
              <a:solidFill>
                <a:srgbClr val="000000"/>
              </a:solidFill>
              <a:latin typeface="Gill Sans MT" charset="0"/>
              <a:cs typeface="Arial" charset="0"/>
            </a:endParaRPr>
          </a:p>
        </p:txBody>
      </p:sp>
      <p:sp>
        <p:nvSpPr>
          <p:cNvPr id="132100" name="TextBox 5"/>
          <p:cNvSpPr txBox="1">
            <a:spLocks noChangeArrowheads="1"/>
          </p:cNvSpPr>
          <p:nvPr/>
        </p:nvSpPr>
        <p:spPr bwMode="auto">
          <a:xfrm>
            <a:off x="152400" y="1447800"/>
            <a:ext cx="8839200" cy="400050"/>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b="1">
                <a:solidFill>
                  <a:srgbClr val="FFFFFF"/>
                </a:solidFill>
                <a:latin typeface="Courier New" charset="0"/>
                <a:cs typeface="Courier New" charset="0"/>
              </a:rPr>
              <a:t>Semaphore fullBuffers(0),emptyBuffers(MaxSodas)</a:t>
            </a:r>
            <a:endParaRPr lang="en-US" sz="1800">
              <a:solidFill>
                <a:srgbClr val="000000"/>
              </a:solidFill>
              <a:latin typeface="Gill Sans MT" charset="0"/>
              <a:cs typeface="Arial" charset="0"/>
            </a:endParaRPr>
          </a:p>
        </p:txBody>
      </p:sp>
      <p:sp>
        <p:nvSpPr>
          <p:cNvPr id="7" name="TextBox 6"/>
          <p:cNvSpPr txBox="1">
            <a:spLocks noChangeArrowheads="1"/>
          </p:cNvSpPr>
          <p:nvPr/>
        </p:nvSpPr>
        <p:spPr bwMode="auto">
          <a:xfrm>
            <a:off x="457200" y="5486400"/>
            <a:ext cx="82296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b="1">
                <a:solidFill>
                  <a:srgbClr val="FFFF00"/>
                </a:solidFill>
                <a:latin typeface="Calibri" charset="0"/>
                <a:cs typeface="Arial" charset="0"/>
              </a:rPr>
              <a:t>Semaphores give us elegant full/empty synchronization.</a:t>
            </a:r>
          </a:p>
          <a:p>
            <a:pPr defTabSz="914400" eaLnBrk="1" hangingPunct="1"/>
            <a:r>
              <a:rPr lang="en-US" b="1">
                <a:solidFill>
                  <a:srgbClr val="FFFF00"/>
                </a:solidFill>
                <a:latin typeface="Calibri" charset="0"/>
                <a:cs typeface="Arial" charset="0"/>
              </a:rPr>
              <a:t>Is that enough?</a:t>
            </a:r>
          </a:p>
        </p:txBody>
      </p:sp>
    </p:spTree>
    <p:extLst>
      <p:ext uri="{BB962C8B-B14F-4D97-AF65-F5344CB8AC3E}">
        <p14:creationId xmlns:p14="http://schemas.microsoft.com/office/powerpoint/2010/main" val="2451312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3"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97404"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6" name="Straight Connector 15">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7629A701-697F-4FBA-96B8-09E072E74A1E}"/>
              </a:ext>
            </a:extLst>
          </p:cNvPr>
          <p:cNvSpPr>
            <a:spLocks noGrp="1"/>
          </p:cNvSpPr>
          <p:nvPr>
            <p:ph type="title"/>
          </p:nvPr>
        </p:nvSpPr>
        <p:spPr>
          <a:xfrm>
            <a:off x="5705121" y="941424"/>
            <a:ext cx="3019296" cy="3248611"/>
          </a:xfrm>
        </p:spPr>
        <p:txBody>
          <a:bodyPr>
            <a:normAutofit/>
          </a:bodyPr>
          <a:lstStyle/>
          <a:p>
            <a:r>
              <a:rPr lang="en-US" sz="2000" dirty="0">
                <a:solidFill>
                  <a:srgbClr val="FFFFFF"/>
                </a:solidFill>
              </a:rPr>
              <a:t>Concurrency Model</a:t>
            </a:r>
          </a:p>
        </p:txBody>
      </p:sp>
      <p:graphicFrame>
        <p:nvGraphicFramePr>
          <p:cNvPr id="6" name="Content Placeholder 3">
            <a:extLst>
              <a:ext uri="{FF2B5EF4-FFF2-40B4-BE49-F238E27FC236}">
                <a16:creationId xmlns:a16="http://schemas.microsoft.com/office/drawing/2014/main" id="{4978C1CA-37AA-49A2-9355-ACD44E793965}"/>
              </a:ext>
            </a:extLst>
          </p:cNvPr>
          <p:cNvGraphicFramePr>
            <a:graphicFrameLocks noGrp="1"/>
          </p:cNvGraphicFramePr>
          <p:nvPr>
            <p:ph idx="1"/>
            <p:extLst>
              <p:ext uri="{D42A27DB-BD31-4B8C-83A1-F6EECF244321}">
                <p14:modId xmlns:p14="http://schemas.microsoft.com/office/powerpoint/2010/main" val="4019884114"/>
              </p:ext>
            </p:extLst>
          </p:nvPr>
        </p:nvGraphicFramePr>
        <p:xfrm>
          <a:off x="705483" y="941424"/>
          <a:ext cx="4642845"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3266755"/>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1"/>
          <p:cNvSpPr>
            <a:spLocks noGrp="1"/>
          </p:cNvSpPr>
          <p:nvPr>
            <p:ph type="title"/>
          </p:nvPr>
        </p:nvSpPr>
        <p:spPr>
          <a:xfrm>
            <a:off x="124570" y="228600"/>
            <a:ext cx="6554867" cy="1524000"/>
          </a:xfrm>
        </p:spPr>
        <p:txBody>
          <a:bodyPr/>
          <a:lstStyle/>
          <a:p>
            <a:r>
              <a:rPr lang="en-US" dirty="0">
                <a:latin typeface="Gill Sans MT" charset="0"/>
                <a:cs typeface="Arial" charset="0"/>
              </a:rPr>
              <a:t>Prod.-cons. with semaphores</a:t>
            </a:r>
          </a:p>
        </p:txBody>
      </p:sp>
      <p:sp>
        <p:nvSpPr>
          <p:cNvPr id="4" name="TextBox 3"/>
          <p:cNvSpPr txBox="1">
            <a:spLocks noChangeArrowheads="1"/>
          </p:cNvSpPr>
          <p:nvPr/>
        </p:nvSpPr>
        <p:spPr bwMode="auto">
          <a:xfrm>
            <a:off x="4495800" y="1981200"/>
            <a:ext cx="4495800" cy="286226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b="1">
                <a:solidFill>
                  <a:srgbClr val="FFFFFF"/>
                </a:solidFill>
                <a:latin typeface="Courier New" charset="0"/>
                <a:cs typeface="Courier New" charset="0"/>
              </a:rPr>
              <a:t>producer () {</a:t>
            </a:r>
            <a:endParaRPr lang="en-US" sz="1800">
              <a:solidFill>
                <a:srgbClr val="000000"/>
              </a:solidFill>
              <a:latin typeface="Gill Sans MT" charset="0"/>
              <a:cs typeface="Arial" charset="0"/>
            </a:endParaRPr>
          </a:p>
          <a:p>
            <a:pPr defTabSz="914400" eaLnBrk="1" hangingPunct="1"/>
            <a:r>
              <a:rPr lang="en-US" sz="2000" b="1">
                <a:solidFill>
                  <a:srgbClr val="FFFFFF"/>
                </a:solidFill>
                <a:latin typeface="Courier New" charset="0"/>
                <a:cs typeface="Courier New" charset="0"/>
              </a:rPr>
              <a:t>  down (emptyBuffers)</a:t>
            </a:r>
          </a:p>
          <a:p>
            <a:pPr defTabSz="914400" eaLnBrk="1" hangingPunct="1"/>
            <a:endParaRPr lang="en-US" sz="2000" b="1">
              <a:solidFill>
                <a:srgbClr val="FFFFFF"/>
              </a:solidFill>
              <a:latin typeface="Courier New" charset="0"/>
              <a:cs typeface="Courier New" charset="0"/>
            </a:endParaRPr>
          </a:p>
          <a:p>
            <a:pPr defTabSz="914400" eaLnBrk="1" hangingPunct="1"/>
            <a:r>
              <a:rPr lang="en-US" sz="2000" b="1">
                <a:solidFill>
                  <a:srgbClr val="FFFFFF"/>
                </a:solidFill>
                <a:latin typeface="Courier New" charset="0"/>
                <a:cs typeface="Courier New" charset="0"/>
              </a:rPr>
              <a:t>  down (mutex)</a:t>
            </a:r>
          </a:p>
          <a:p>
            <a:pPr defTabSz="914400" eaLnBrk="1" hangingPunct="1"/>
            <a:r>
              <a:rPr lang="en-US" sz="2000" b="1">
                <a:solidFill>
                  <a:srgbClr val="FFFFFF"/>
                </a:solidFill>
                <a:latin typeface="Courier New" charset="0"/>
                <a:cs typeface="Courier New" charset="0"/>
              </a:rPr>
              <a:t>  put </a:t>
            </a:r>
            <a:r>
              <a:rPr lang="en-US" sz="2000" b="1">
                <a:solidFill>
                  <a:srgbClr val="FFFF00"/>
                </a:solidFill>
                <a:latin typeface="Courier New" charset="0"/>
                <a:cs typeface="Courier New" charset="0"/>
              </a:rPr>
              <a:t>one</a:t>
            </a:r>
            <a:r>
              <a:rPr lang="en-US" sz="2000" b="1">
                <a:solidFill>
                  <a:srgbClr val="FFFFFF"/>
                </a:solidFill>
                <a:latin typeface="Courier New" charset="0"/>
                <a:cs typeface="Courier New" charset="0"/>
              </a:rPr>
              <a:t> soda in</a:t>
            </a:r>
          </a:p>
          <a:p>
            <a:pPr defTabSz="914400" eaLnBrk="1" hangingPunct="1"/>
            <a:r>
              <a:rPr lang="en-US" sz="2000" b="1">
                <a:solidFill>
                  <a:srgbClr val="FFFFFF"/>
                </a:solidFill>
                <a:latin typeface="Courier New" charset="0"/>
                <a:cs typeface="Courier New" charset="0"/>
              </a:rPr>
              <a:t>  up (mutex)</a:t>
            </a:r>
          </a:p>
          <a:p>
            <a:pPr defTabSz="914400" eaLnBrk="1" hangingPunct="1"/>
            <a:endParaRPr lang="en-US" sz="2000" b="1">
              <a:solidFill>
                <a:srgbClr val="FFFFFF"/>
              </a:solidFill>
              <a:latin typeface="Courier New" charset="0"/>
              <a:cs typeface="Courier New" charset="0"/>
            </a:endParaRPr>
          </a:p>
          <a:p>
            <a:pPr defTabSz="914400" eaLnBrk="1" hangingPunct="1"/>
            <a:r>
              <a:rPr lang="en-US" sz="2000" b="1">
                <a:solidFill>
                  <a:srgbClr val="FFFFFF"/>
                </a:solidFill>
                <a:latin typeface="Courier New" charset="0"/>
                <a:cs typeface="Courier New" charset="0"/>
              </a:rPr>
              <a:t>  up (fullBuffers)</a:t>
            </a:r>
          </a:p>
          <a:p>
            <a:pPr defTabSz="914400" eaLnBrk="1" hangingPunct="1"/>
            <a:r>
              <a:rPr lang="en-US" sz="2000" b="1">
                <a:solidFill>
                  <a:srgbClr val="FFFFFF"/>
                </a:solidFill>
                <a:latin typeface="Courier New" charset="0"/>
                <a:cs typeface="Courier New" charset="0"/>
              </a:rPr>
              <a:t>}</a:t>
            </a:r>
          </a:p>
        </p:txBody>
      </p:sp>
      <p:sp>
        <p:nvSpPr>
          <p:cNvPr id="5" name="TextBox 4"/>
          <p:cNvSpPr txBox="1">
            <a:spLocks noChangeArrowheads="1"/>
          </p:cNvSpPr>
          <p:nvPr/>
        </p:nvSpPr>
        <p:spPr bwMode="auto">
          <a:xfrm>
            <a:off x="152400" y="1981200"/>
            <a:ext cx="4343400" cy="286226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b="1">
                <a:solidFill>
                  <a:srgbClr val="FFFFFF"/>
                </a:solidFill>
                <a:latin typeface="Courier New" charset="0"/>
                <a:cs typeface="Courier New" charset="0"/>
              </a:rPr>
              <a:t>consumer () {</a:t>
            </a:r>
            <a:endParaRPr lang="en-US" sz="1800">
              <a:solidFill>
                <a:srgbClr val="000000"/>
              </a:solidFill>
              <a:latin typeface="Gill Sans MT" charset="0"/>
              <a:cs typeface="Arial" charset="0"/>
            </a:endParaRPr>
          </a:p>
          <a:p>
            <a:pPr defTabSz="914400" eaLnBrk="1" hangingPunct="1"/>
            <a:r>
              <a:rPr lang="en-US" sz="2000" b="1">
                <a:solidFill>
                  <a:srgbClr val="FFFFFF"/>
                </a:solidFill>
                <a:latin typeface="Courier New" charset="0"/>
                <a:cs typeface="Courier New" charset="0"/>
              </a:rPr>
              <a:t>  down (fullBuffers)</a:t>
            </a:r>
          </a:p>
          <a:p>
            <a:pPr defTabSz="914400" eaLnBrk="1" hangingPunct="1"/>
            <a:endParaRPr lang="en-US" sz="2000" b="1">
              <a:solidFill>
                <a:srgbClr val="FFFFFF"/>
              </a:solidFill>
              <a:latin typeface="Courier New" charset="0"/>
              <a:cs typeface="Courier New" charset="0"/>
            </a:endParaRPr>
          </a:p>
          <a:p>
            <a:pPr defTabSz="914400" eaLnBrk="1" hangingPunct="1"/>
            <a:r>
              <a:rPr lang="en-US" sz="2000" b="1">
                <a:solidFill>
                  <a:srgbClr val="FFFFFF"/>
                </a:solidFill>
                <a:latin typeface="Courier New" charset="0"/>
                <a:cs typeface="Courier New" charset="0"/>
              </a:rPr>
              <a:t>  down (mutex)</a:t>
            </a:r>
          </a:p>
          <a:p>
            <a:pPr defTabSz="914400" eaLnBrk="1" hangingPunct="1"/>
            <a:r>
              <a:rPr lang="en-US" sz="2000" b="1">
                <a:solidFill>
                  <a:srgbClr val="FFFFFF"/>
                </a:solidFill>
                <a:latin typeface="Courier New" charset="0"/>
                <a:cs typeface="Courier New" charset="0"/>
              </a:rPr>
              <a:t>  take </a:t>
            </a:r>
            <a:r>
              <a:rPr lang="en-US" sz="2000" b="1">
                <a:solidFill>
                  <a:srgbClr val="FFFF00"/>
                </a:solidFill>
                <a:latin typeface="Courier New" charset="0"/>
                <a:cs typeface="Courier New" charset="0"/>
              </a:rPr>
              <a:t>one</a:t>
            </a:r>
            <a:r>
              <a:rPr lang="en-US" sz="2000" b="1">
                <a:solidFill>
                  <a:srgbClr val="FFFFFF"/>
                </a:solidFill>
                <a:latin typeface="Courier New" charset="0"/>
                <a:cs typeface="Courier New" charset="0"/>
              </a:rPr>
              <a:t> soda out</a:t>
            </a:r>
          </a:p>
          <a:p>
            <a:pPr defTabSz="914400" eaLnBrk="1" hangingPunct="1"/>
            <a:r>
              <a:rPr lang="en-US" sz="2000" b="1">
                <a:solidFill>
                  <a:srgbClr val="FFFFFF"/>
                </a:solidFill>
                <a:latin typeface="Courier New" charset="0"/>
                <a:cs typeface="Courier New" charset="0"/>
              </a:rPr>
              <a:t>  up (mutex)</a:t>
            </a:r>
          </a:p>
          <a:p>
            <a:pPr defTabSz="914400" eaLnBrk="1" hangingPunct="1"/>
            <a:endParaRPr lang="en-US" sz="2000" b="1">
              <a:solidFill>
                <a:srgbClr val="FFFFFF"/>
              </a:solidFill>
              <a:latin typeface="Courier New" charset="0"/>
              <a:cs typeface="Courier New" charset="0"/>
            </a:endParaRPr>
          </a:p>
          <a:p>
            <a:pPr defTabSz="914400" eaLnBrk="1" hangingPunct="1"/>
            <a:r>
              <a:rPr lang="en-US" sz="2000" b="1">
                <a:solidFill>
                  <a:srgbClr val="FFFFFF"/>
                </a:solidFill>
                <a:latin typeface="Courier New" charset="0"/>
                <a:cs typeface="Courier New" charset="0"/>
              </a:rPr>
              <a:t>  up (emptyBuffers)</a:t>
            </a:r>
          </a:p>
          <a:p>
            <a:pPr defTabSz="914400" eaLnBrk="1" hangingPunct="1"/>
            <a:r>
              <a:rPr lang="en-US" sz="2000" b="1">
                <a:solidFill>
                  <a:srgbClr val="FFFFFF"/>
                </a:solidFill>
                <a:latin typeface="Courier New" charset="0"/>
                <a:cs typeface="Courier New" charset="0"/>
              </a:rPr>
              <a:t>}</a:t>
            </a:r>
            <a:endParaRPr lang="en-US" sz="1800">
              <a:solidFill>
                <a:srgbClr val="000000"/>
              </a:solidFill>
              <a:latin typeface="Gill Sans MT" charset="0"/>
              <a:cs typeface="Arial" charset="0"/>
            </a:endParaRPr>
          </a:p>
        </p:txBody>
      </p:sp>
      <p:sp>
        <p:nvSpPr>
          <p:cNvPr id="133124" name="TextBox 5"/>
          <p:cNvSpPr txBox="1">
            <a:spLocks noChangeArrowheads="1"/>
          </p:cNvSpPr>
          <p:nvPr/>
        </p:nvSpPr>
        <p:spPr bwMode="auto">
          <a:xfrm>
            <a:off x="152400" y="1447800"/>
            <a:ext cx="8839200" cy="400050"/>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b="1">
                <a:solidFill>
                  <a:srgbClr val="FFFFFF"/>
                </a:solidFill>
                <a:latin typeface="Courier New" charset="0"/>
                <a:cs typeface="Courier New" charset="0"/>
              </a:rPr>
              <a:t>Semaphore mutex(1),fullBuffers(0),emptyBuffers(MaxSodas)</a:t>
            </a:r>
            <a:endParaRPr lang="en-US" sz="1800">
              <a:solidFill>
                <a:srgbClr val="000000"/>
              </a:solidFill>
              <a:latin typeface="Gill Sans MT" charset="0"/>
              <a:cs typeface="Arial" charset="0"/>
            </a:endParaRPr>
          </a:p>
        </p:txBody>
      </p:sp>
      <p:sp>
        <p:nvSpPr>
          <p:cNvPr id="7" name="TextBox 6"/>
          <p:cNvSpPr txBox="1">
            <a:spLocks noChangeArrowheads="1"/>
          </p:cNvSpPr>
          <p:nvPr/>
        </p:nvSpPr>
        <p:spPr bwMode="auto">
          <a:xfrm>
            <a:off x="457200" y="5486400"/>
            <a:ext cx="82296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800" b="1">
                <a:solidFill>
                  <a:srgbClr val="FFFF00"/>
                </a:solidFill>
                <a:latin typeface="Calibri" charset="0"/>
                <a:cs typeface="Arial" charset="0"/>
              </a:rPr>
              <a:t>Use one semaphore for fullBuffers and emptyBuffers?</a:t>
            </a:r>
            <a:endParaRPr lang="en-US" sz="1800">
              <a:solidFill>
                <a:srgbClr val="000000"/>
              </a:solidFill>
              <a:latin typeface="Gill Sans MT" charset="0"/>
              <a:cs typeface="Arial" charset="0"/>
            </a:endParaRPr>
          </a:p>
        </p:txBody>
      </p:sp>
    </p:spTree>
    <p:extLst>
      <p:ext uri="{BB962C8B-B14F-4D97-AF65-F5344CB8AC3E}">
        <p14:creationId xmlns:p14="http://schemas.microsoft.com/office/powerpoint/2010/main" val="312188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4495800" y="1981200"/>
            <a:ext cx="4495800" cy="347821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b="1">
                <a:solidFill>
                  <a:srgbClr val="FFFFFF"/>
                </a:solidFill>
                <a:latin typeface="Courier New" charset="0"/>
                <a:cs typeface="Courier New" charset="0"/>
              </a:rPr>
              <a:t>producer () {</a:t>
            </a:r>
            <a:endParaRPr lang="en-US" sz="1800">
              <a:solidFill>
                <a:srgbClr val="000000"/>
              </a:solidFill>
              <a:latin typeface="Gill Sans MT" charset="0"/>
              <a:cs typeface="Arial" charset="0"/>
            </a:endParaRPr>
          </a:p>
          <a:p>
            <a:pPr defTabSz="914400" eaLnBrk="1" hangingPunct="1"/>
            <a:r>
              <a:rPr lang="en-US" sz="2000" b="1">
                <a:solidFill>
                  <a:srgbClr val="FFFFFF"/>
                </a:solidFill>
                <a:latin typeface="Courier New" charset="0"/>
                <a:cs typeface="Courier New" charset="0"/>
              </a:rPr>
              <a:t>  down (mutex)</a:t>
            </a:r>
          </a:p>
          <a:p>
            <a:pPr defTabSz="914400" eaLnBrk="1" hangingPunct="1"/>
            <a:endParaRPr lang="en-US" sz="2000" b="1">
              <a:solidFill>
                <a:srgbClr val="FFFFFF"/>
              </a:solidFill>
              <a:latin typeface="Courier New" charset="0"/>
              <a:cs typeface="Courier New" charset="0"/>
            </a:endParaRPr>
          </a:p>
          <a:p>
            <a:pPr defTabSz="914400" eaLnBrk="1" hangingPunct="1"/>
            <a:r>
              <a:rPr lang="en-US" sz="2000" b="1">
                <a:solidFill>
                  <a:srgbClr val="FFFFFF"/>
                </a:solidFill>
                <a:latin typeface="Courier New" charset="0"/>
                <a:cs typeface="Courier New" charset="0"/>
              </a:rPr>
              <a:t>  down (emptyBuffers)</a:t>
            </a:r>
          </a:p>
          <a:p>
            <a:pPr defTabSz="914400" eaLnBrk="1" hangingPunct="1"/>
            <a:endParaRPr lang="en-US" sz="2000" b="1">
              <a:solidFill>
                <a:srgbClr val="FFFFFF"/>
              </a:solidFill>
              <a:latin typeface="Courier New" charset="0"/>
              <a:cs typeface="Courier New" charset="0"/>
            </a:endParaRPr>
          </a:p>
          <a:p>
            <a:pPr defTabSz="914400" eaLnBrk="1" hangingPunct="1"/>
            <a:r>
              <a:rPr lang="en-US" sz="2000" b="1">
                <a:solidFill>
                  <a:srgbClr val="FFFFFF"/>
                </a:solidFill>
                <a:latin typeface="Courier New" charset="0"/>
                <a:cs typeface="Courier New" charset="0"/>
              </a:rPr>
              <a:t>  put soda in</a:t>
            </a:r>
          </a:p>
          <a:p>
            <a:pPr defTabSz="914400" eaLnBrk="1" hangingPunct="1"/>
            <a:endParaRPr lang="en-US" sz="2000" b="1">
              <a:solidFill>
                <a:srgbClr val="FFFFFF"/>
              </a:solidFill>
              <a:latin typeface="Courier New" charset="0"/>
              <a:cs typeface="Courier New" charset="0"/>
            </a:endParaRPr>
          </a:p>
          <a:p>
            <a:pPr defTabSz="914400" eaLnBrk="1" hangingPunct="1"/>
            <a:r>
              <a:rPr lang="en-US" sz="2000" b="1">
                <a:solidFill>
                  <a:srgbClr val="FFFFFF"/>
                </a:solidFill>
                <a:latin typeface="Courier New" charset="0"/>
                <a:cs typeface="Courier New" charset="0"/>
              </a:rPr>
              <a:t>  up (fullBuffers)</a:t>
            </a:r>
          </a:p>
          <a:p>
            <a:pPr defTabSz="914400" eaLnBrk="1" hangingPunct="1"/>
            <a:endParaRPr lang="en-US" sz="2000" b="1">
              <a:solidFill>
                <a:srgbClr val="FFFFFF"/>
              </a:solidFill>
              <a:latin typeface="Courier New" charset="0"/>
              <a:cs typeface="Courier New" charset="0"/>
            </a:endParaRPr>
          </a:p>
          <a:p>
            <a:pPr defTabSz="914400" eaLnBrk="1" hangingPunct="1"/>
            <a:r>
              <a:rPr lang="en-US" sz="2000" b="1">
                <a:solidFill>
                  <a:srgbClr val="FFFFFF"/>
                </a:solidFill>
                <a:latin typeface="Courier New" charset="0"/>
                <a:cs typeface="Courier New" charset="0"/>
              </a:rPr>
              <a:t>  up (mutex)</a:t>
            </a:r>
          </a:p>
          <a:p>
            <a:pPr defTabSz="914400" eaLnBrk="1" hangingPunct="1"/>
            <a:r>
              <a:rPr lang="en-US" sz="2000" b="1">
                <a:solidFill>
                  <a:srgbClr val="FFFFFF"/>
                </a:solidFill>
                <a:latin typeface="Courier New" charset="0"/>
                <a:cs typeface="Courier New" charset="0"/>
              </a:rPr>
              <a:t>}</a:t>
            </a:r>
          </a:p>
        </p:txBody>
      </p:sp>
      <p:sp>
        <p:nvSpPr>
          <p:cNvPr id="9" name="TextBox 8"/>
          <p:cNvSpPr txBox="1">
            <a:spLocks noChangeArrowheads="1"/>
          </p:cNvSpPr>
          <p:nvPr/>
        </p:nvSpPr>
        <p:spPr bwMode="auto">
          <a:xfrm>
            <a:off x="152400" y="1981200"/>
            <a:ext cx="4343400" cy="347821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b="1">
                <a:solidFill>
                  <a:srgbClr val="FFFFFF"/>
                </a:solidFill>
                <a:latin typeface="Courier New" charset="0"/>
                <a:cs typeface="Courier New" charset="0"/>
              </a:rPr>
              <a:t>consumer () {</a:t>
            </a:r>
            <a:endParaRPr lang="en-US" sz="1800">
              <a:solidFill>
                <a:srgbClr val="000000"/>
              </a:solidFill>
              <a:latin typeface="Gill Sans MT" charset="0"/>
              <a:cs typeface="Arial" charset="0"/>
            </a:endParaRPr>
          </a:p>
          <a:p>
            <a:pPr defTabSz="914400" eaLnBrk="1" hangingPunct="1"/>
            <a:r>
              <a:rPr lang="en-US" sz="2000" b="1">
                <a:solidFill>
                  <a:srgbClr val="FFFFFF"/>
                </a:solidFill>
                <a:latin typeface="Courier New" charset="0"/>
                <a:cs typeface="Courier New" charset="0"/>
              </a:rPr>
              <a:t>  down (mutex)</a:t>
            </a:r>
          </a:p>
          <a:p>
            <a:pPr defTabSz="914400" eaLnBrk="1" hangingPunct="1"/>
            <a:endParaRPr lang="en-US" sz="2000" b="1">
              <a:solidFill>
                <a:srgbClr val="FFFFFF"/>
              </a:solidFill>
              <a:latin typeface="Courier New" charset="0"/>
              <a:cs typeface="Courier New" charset="0"/>
            </a:endParaRPr>
          </a:p>
          <a:p>
            <a:pPr defTabSz="914400" eaLnBrk="1" hangingPunct="1"/>
            <a:r>
              <a:rPr lang="en-US" sz="2000" b="1">
                <a:solidFill>
                  <a:srgbClr val="FFFFFF"/>
                </a:solidFill>
                <a:latin typeface="Courier New" charset="0"/>
                <a:cs typeface="Courier New" charset="0"/>
              </a:rPr>
              <a:t>  down (fullBuffers)</a:t>
            </a:r>
          </a:p>
          <a:p>
            <a:pPr defTabSz="914400" eaLnBrk="1" hangingPunct="1"/>
            <a:endParaRPr lang="en-US" sz="2000" b="1">
              <a:solidFill>
                <a:srgbClr val="FFFFFF"/>
              </a:solidFill>
              <a:latin typeface="Courier New" charset="0"/>
              <a:cs typeface="Courier New" charset="0"/>
            </a:endParaRPr>
          </a:p>
          <a:p>
            <a:pPr defTabSz="914400" eaLnBrk="1" hangingPunct="1"/>
            <a:r>
              <a:rPr lang="en-US" sz="2000" b="1">
                <a:solidFill>
                  <a:srgbClr val="FFFFFF"/>
                </a:solidFill>
                <a:latin typeface="Courier New" charset="0"/>
                <a:cs typeface="Courier New" charset="0"/>
              </a:rPr>
              <a:t>  take soda out</a:t>
            </a:r>
          </a:p>
          <a:p>
            <a:pPr defTabSz="914400" eaLnBrk="1" hangingPunct="1"/>
            <a:endParaRPr lang="en-US" sz="2000" b="1">
              <a:solidFill>
                <a:srgbClr val="FFFFFF"/>
              </a:solidFill>
              <a:latin typeface="Courier New" charset="0"/>
              <a:cs typeface="Courier New" charset="0"/>
            </a:endParaRPr>
          </a:p>
          <a:p>
            <a:pPr defTabSz="914400" eaLnBrk="1" hangingPunct="1"/>
            <a:r>
              <a:rPr lang="en-US" sz="2000" b="1">
                <a:solidFill>
                  <a:srgbClr val="FFFFFF"/>
                </a:solidFill>
                <a:latin typeface="Courier New" charset="0"/>
                <a:cs typeface="Courier New" charset="0"/>
              </a:rPr>
              <a:t>  up (emptyBuffers)</a:t>
            </a:r>
          </a:p>
          <a:p>
            <a:pPr defTabSz="914400" eaLnBrk="1" hangingPunct="1"/>
            <a:endParaRPr lang="en-US" sz="2000" b="1">
              <a:solidFill>
                <a:srgbClr val="FFFFFF"/>
              </a:solidFill>
              <a:latin typeface="Courier New" charset="0"/>
              <a:cs typeface="Courier New" charset="0"/>
            </a:endParaRPr>
          </a:p>
          <a:p>
            <a:pPr defTabSz="914400" eaLnBrk="1" hangingPunct="1"/>
            <a:r>
              <a:rPr lang="en-US" sz="2000" b="1">
                <a:solidFill>
                  <a:srgbClr val="FFFFFF"/>
                </a:solidFill>
                <a:latin typeface="Courier New" charset="0"/>
                <a:cs typeface="Courier New" charset="0"/>
              </a:rPr>
              <a:t>  up (mutex)</a:t>
            </a:r>
          </a:p>
          <a:p>
            <a:pPr defTabSz="914400" eaLnBrk="1" hangingPunct="1"/>
            <a:r>
              <a:rPr lang="en-US" sz="2000" b="1">
                <a:solidFill>
                  <a:srgbClr val="FFFFFF"/>
                </a:solidFill>
                <a:latin typeface="Courier New" charset="0"/>
                <a:cs typeface="Courier New" charset="0"/>
              </a:rPr>
              <a:t>}</a:t>
            </a:r>
            <a:endParaRPr lang="en-US" sz="1800">
              <a:solidFill>
                <a:srgbClr val="000000"/>
              </a:solidFill>
              <a:latin typeface="Gill Sans MT" charset="0"/>
              <a:cs typeface="Arial" charset="0"/>
            </a:endParaRPr>
          </a:p>
        </p:txBody>
      </p:sp>
      <p:sp>
        <p:nvSpPr>
          <p:cNvPr id="134145" name="Title 1"/>
          <p:cNvSpPr>
            <a:spLocks noGrp="1"/>
          </p:cNvSpPr>
          <p:nvPr>
            <p:ph type="title"/>
          </p:nvPr>
        </p:nvSpPr>
        <p:spPr>
          <a:xfrm>
            <a:off x="151566" y="158943"/>
            <a:ext cx="6554867" cy="1524000"/>
          </a:xfrm>
        </p:spPr>
        <p:txBody>
          <a:bodyPr/>
          <a:lstStyle/>
          <a:p>
            <a:r>
              <a:rPr lang="en-US" dirty="0">
                <a:latin typeface="Gill Sans MT" charset="0"/>
                <a:cs typeface="Arial" charset="0"/>
              </a:rPr>
              <a:t>Prod.-cons. with semaphores</a:t>
            </a:r>
          </a:p>
        </p:txBody>
      </p:sp>
      <p:sp>
        <p:nvSpPr>
          <p:cNvPr id="7" name="TextBox 6"/>
          <p:cNvSpPr txBox="1">
            <a:spLocks noChangeArrowheads="1"/>
          </p:cNvSpPr>
          <p:nvPr/>
        </p:nvSpPr>
        <p:spPr bwMode="auto">
          <a:xfrm>
            <a:off x="151566" y="5459413"/>
            <a:ext cx="82296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600" b="1" dirty="0">
                <a:solidFill>
                  <a:srgbClr val="FFFF00"/>
                </a:solidFill>
                <a:latin typeface="Calibri" charset="0"/>
                <a:cs typeface="Arial" charset="0"/>
              </a:rPr>
              <a:t>Does the order of the down calls matter?</a:t>
            </a:r>
            <a:endParaRPr lang="en-US" sz="1600" dirty="0">
              <a:solidFill>
                <a:srgbClr val="000000"/>
              </a:solidFill>
              <a:latin typeface="Gill Sans MT" charset="0"/>
              <a:cs typeface="Arial" charset="0"/>
            </a:endParaRPr>
          </a:p>
          <a:p>
            <a:pPr defTabSz="914400" eaLnBrk="1" hangingPunct="1"/>
            <a:r>
              <a:rPr lang="en-US" sz="1600" b="1" dirty="0">
                <a:solidFill>
                  <a:schemeClr val="accent5"/>
                </a:solidFill>
                <a:latin typeface="Calibri" charset="0"/>
                <a:cs typeface="Arial" charset="0"/>
              </a:rPr>
              <a:t>Yes. Can cause </a:t>
            </a:r>
            <a:r>
              <a:rPr lang="ja-JP" altLang="en-US" sz="1600" b="1" dirty="0">
                <a:solidFill>
                  <a:schemeClr val="accent5"/>
                </a:solidFill>
                <a:latin typeface="Calibri" charset="0"/>
                <a:cs typeface="Arial" charset="0"/>
              </a:rPr>
              <a:t>“</a:t>
            </a:r>
            <a:r>
              <a:rPr lang="en-US" altLang="ja-JP" sz="1600" b="1" dirty="0">
                <a:solidFill>
                  <a:schemeClr val="accent5"/>
                </a:solidFill>
                <a:latin typeface="Calibri" charset="0"/>
                <a:cs typeface="Arial" charset="0"/>
              </a:rPr>
              <a:t>deadlock.</a:t>
            </a:r>
            <a:r>
              <a:rPr lang="ja-JP" altLang="en-US" sz="1600" b="1" dirty="0">
                <a:solidFill>
                  <a:schemeClr val="accent5"/>
                </a:solidFill>
                <a:latin typeface="Calibri" charset="0"/>
                <a:cs typeface="Arial" charset="0"/>
              </a:rPr>
              <a:t>”</a:t>
            </a:r>
            <a:endParaRPr lang="en-US" altLang="ja-JP" sz="1600" b="1" dirty="0">
              <a:solidFill>
                <a:schemeClr val="accent5"/>
              </a:solidFill>
              <a:latin typeface="Calibri" charset="0"/>
              <a:cs typeface="Arial" charset="0"/>
            </a:endParaRPr>
          </a:p>
          <a:p>
            <a:pPr defTabSz="914400" eaLnBrk="1" hangingPunct="1"/>
            <a:r>
              <a:rPr lang="en-US" sz="1600" b="1" dirty="0">
                <a:solidFill>
                  <a:srgbClr val="FFFF00"/>
                </a:solidFill>
                <a:latin typeface="Calibri" charset="0"/>
                <a:cs typeface="Arial" charset="0"/>
              </a:rPr>
              <a:t>Does the order of the up calls matter?</a:t>
            </a:r>
            <a:endParaRPr lang="en-US" sz="1600" dirty="0">
              <a:solidFill>
                <a:srgbClr val="000000"/>
              </a:solidFill>
              <a:latin typeface="Gill Sans MT" charset="0"/>
              <a:cs typeface="Arial" charset="0"/>
            </a:endParaRPr>
          </a:p>
          <a:p>
            <a:pPr defTabSz="914400" eaLnBrk="1" hangingPunct="1"/>
            <a:r>
              <a:rPr lang="en-US" sz="1600" b="1" dirty="0">
                <a:solidFill>
                  <a:srgbClr val="46FF77"/>
                </a:solidFill>
                <a:latin typeface="Calibri" charset="0"/>
                <a:cs typeface="Arial" charset="0"/>
              </a:rPr>
              <a:t>Not for correctness (possible efficiency issues).</a:t>
            </a:r>
          </a:p>
          <a:p>
            <a:pPr defTabSz="914400" eaLnBrk="1" hangingPunct="1"/>
            <a:endParaRPr lang="en-US" sz="1600" b="1" dirty="0">
              <a:solidFill>
                <a:srgbClr val="FFFF00"/>
              </a:solidFill>
              <a:latin typeface="Calibri" charset="0"/>
              <a:cs typeface="Arial" charset="0"/>
            </a:endParaRPr>
          </a:p>
        </p:txBody>
      </p:sp>
      <p:sp>
        <p:nvSpPr>
          <p:cNvPr id="134149" name="TextBox 9"/>
          <p:cNvSpPr txBox="1">
            <a:spLocks noChangeArrowheads="1"/>
          </p:cNvSpPr>
          <p:nvPr/>
        </p:nvSpPr>
        <p:spPr bwMode="auto">
          <a:xfrm>
            <a:off x="152400" y="1447800"/>
            <a:ext cx="8839200" cy="400050"/>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b="1">
                <a:solidFill>
                  <a:srgbClr val="FFFFFF"/>
                </a:solidFill>
                <a:latin typeface="Courier New" charset="0"/>
                <a:cs typeface="Courier New" charset="0"/>
              </a:rPr>
              <a:t>Semaphore mutex(1),fullBuffers(0),emptyBuffers(MaxSodas)</a:t>
            </a:r>
            <a:endParaRPr lang="en-US" sz="1800">
              <a:solidFill>
                <a:srgbClr val="000000"/>
              </a:solidFill>
              <a:latin typeface="Gill Sans MT" charset="0"/>
              <a:cs typeface="Arial" charset="0"/>
            </a:endParaRPr>
          </a:p>
        </p:txBody>
      </p:sp>
      <p:sp>
        <p:nvSpPr>
          <p:cNvPr id="11" name="Oval 10"/>
          <p:cNvSpPr>
            <a:spLocks noChangeArrowheads="1"/>
          </p:cNvSpPr>
          <p:nvPr/>
        </p:nvSpPr>
        <p:spPr bwMode="auto">
          <a:xfrm>
            <a:off x="7162800" y="2286000"/>
            <a:ext cx="533400" cy="533400"/>
          </a:xfrm>
          <a:prstGeom prst="ellipse">
            <a:avLst/>
          </a:prstGeom>
          <a:solidFill>
            <a:srgbClr val="FF3300"/>
          </a:solidFill>
          <a:ln w="57150">
            <a:solidFill>
              <a:schemeClr val="bg1"/>
            </a:solidFill>
            <a:round/>
            <a:headEnd type="triangle" w="med" len="med"/>
            <a:tailEnd type="triangle" w="med" len="med"/>
          </a:ln>
        </p:spPr>
        <p:txBody>
          <a:bodyPr wrap="none" anchor="ctr"/>
          <a:lstStyle/>
          <a:p>
            <a:pPr algn="ctr" defTabSz="914400"/>
            <a:r>
              <a:rPr lang="en-US" sz="4400" b="1">
                <a:solidFill>
                  <a:srgbClr val="FFFFFF"/>
                </a:solidFill>
                <a:latin typeface="Calibri" charset="0"/>
                <a:cs typeface="Arial" charset="0"/>
              </a:rPr>
              <a:t>2</a:t>
            </a:r>
          </a:p>
        </p:txBody>
      </p:sp>
      <p:sp>
        <p:nvSpPr>
          <p:cNvPr id="12" name="Oval 11"/>
          <p:cNvSpPr>
            <a:spLocks noChangeArrowheads="1"/>
          </p:cNvSpPr>
          <p:nvPr/>
        </p:nvSpPr>
        <p:spPr bwMode="auto">
          <a:xfrm>
            <a:off x="2895600" y="2362200"/>
            <a:ext cx="533400" cy="533400"/>
          </a:xfrm>
          <a:prstGeom prst="ellipse">
            <a:avLst/>
          </a:prstGeom>
          <a:solidFill>
            <a:srgbClr val="FF3300"/>
          </a:solidFill>
          <a:ln w="57150">
            <a:solidFill>
              <a:schemeClr val="bg1"/>
            </a:solidFill>
            <a:round/>
            <a:headEnd type="triangle" w="med" len="med"/>
            <a:tailEnd type="triangle" w="med" len="med"/>
          </a:ln>
        </p:spPr>
        <p:txBody>
          <a:bodyPr wrap="none" anchor="ctr"/>
          <a:lstStyle/>
          <a:p>
            <a:pPr algn="ctr" defTabSz="914400"/>
            <a:r>
              <a:rPr lang="en-US" sz="4400" b="1">
                <a:solidFill>
                  <a:srgbClr val="FFFFFF"/>
                </a:solidFill>
                <a:latin typeface="Calibri" charset="0"/>
                <a:cs typeface="Arial" charset="0"/>
              </a:rPr>
              <a:t>1</a:t>
            </a:r>
          </a:p>
        </p:txBody>
      </p:sp>
    </p:spTree>
    <p:extLst>
      <p:ext uri="{BB962C8B-B14F-4D97-AF65-F5344CB8AC3E}">
        <p14:creationId xmlns:p14="http://schemas.microsoft.com/office/powerpoint/2010/main" val="13218033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3" presetClass="emph" presetSubtype="2" fill="hold" nodeType="withEffect">
                                  <p:stCondLst>
                                    <p:cond delay="0"/>
                                  </p:stCondLst>
                                  <p:childTnLst>
                                    <p:animClr clrSpc="rgb" dir="cw">
                                      <p:cBhvr override="childStyle">
                                        <p:cTn id="20" dur="500" fill="hold"/>
                                        <p:tgtEl>
                                          <p:spTgt spid="9">
                                            <p:txEl>
                                              <p:pRg st="1" end="1"/>
                                            </p:txEl>
                                          </p:spTgt>
                                        </p:tgtEl>
                                        <p:attrNameLst>
                                          <p:attrName>style.color</p:attrName>
                                        </p:attrNameLst>
                                      </p:cBhvr>
                                      <p:to>
                                        <a:srgbClr val="FF7C80"/>
                                      </p:to>
                                    </p:animClr>
                                  </p:childTnLst>
                                </p:cTn>
                              </p:par>
                              <p:par>
                                <p:cTn id="21" presetID="3" presetClass="emph" presetSubtype="2" fill="hold" nodeType="withEffect">
                                  <p:stCondLst>
                                    <p:cond delay="0"/>
                                  </p:stCondLst>
                                  <p:childTnLst>
                                    <p:animClr clrSpc="rgb" dir="cw">
                                      <p:cBhvr override="childStyle">
                                        <p:cTn id="22" dur="500" fill="hold"/>
                                        <p:tgtEl>
                                          <p:spTgt spid="9">
                                            <p:txEl>
                                              <p:pRg st="3" end="3"/>
                                            </p:txEl>
                                          </p:spTgt>
                                        </p:tgtEl>
                                        <p:attrNameLst>
                                          <p:attrName>style.color</p:attrName>
                                        </p:attrNameLst>
                                      </p:cBhvr>
                                      <p:to>
                                        <a:srgbClr val="FF7C80"/>
                                      </p:to>
                                    </p:animClr>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3" presetClass="emph" presetSubtype="2" fill="hold" nodeType="withEffect">
                                  <p:stCondLst>
                                    <p:cond delay="0"/>
                                  </p:stCondLst>
                                  <p:childTnLst>
                                    <p:animClr clrSpc="rgb" dir="cw">
                                      <p:cBhvr override="childStyle">
                                        <p:cTn id="28" dur="500" fill="hold"/>
                                        <p:tgtEl>
                                          <p:spTgt spid="8">
                                            <p:txEl>
                                              <p:pRg st="1" end="1"/>
                                            </p:txEl>
                                          </p:spTgt>
                                        </p:tgtEl>
                                        <p:attrNameLst>
                                          <p:attrName>style.color</p:attrName>
                                        </p:attrNameLst>
                                      </p:cBhvr>
                                      <p:to>
                                        <a:srgbClr val="99FF3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TextBox 7"/>
          <p:cNvSpPr txBox="1">
            <a:spLocks noChangeArrowheads="1"/>
          </p:cNvSpPr>
          <p:nvPr/>
        </p:nvSpPr>
        <p:spPr bwMode="auto">
          <a:xfrm>
            <a:off x="4495800" y="1981200"/>
            <a:ext cx="4495800" cy="347821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b="1" dirty="0">
                <a:solidFill>
                  <a:srgbClr val="FFFFFF"/>
                </a:solidFill>
                <a:latin typeface="Courier New" charset="0"/>
                <a:cs typeface="Courier New" charset="0"/>
              </a:rPr>
              <a:t>producer () {</a:t>
            </a:r>
            <a:endParaRPr lang="en-US" sz="1800" dirty="0">
              <a:solidFill>
                <a:srgbClr val="000000"/>
              </a:solidFill>
              <a:latin typeface="Gill Sans MT" charset="0"/>
              <a:cs typeface="Arial" charset="0"/>
            </a:endParaRPr>
          </a:p>
          <a:p>
            <a:pPr defTabSz="914400" eaLnBrk="1" hangingPunct="1"/>
            <a:r>
              <a:rPr lang="en-US" sz="2000" b="1" dirty="0">
                <a:solidFill>
                  <a:srgbClr val="FFFFFF"/>
                </a:solidFill>
                <a:latin typeface="Courier New" charset="0"/>
                <a:cs typeface="Courier New" charset="0"/>
              </a:rPr>
              <a:t>  down (</a:t>
            </a:r>
            <a:r>
              <a:rPr lang="en-US" sz="2000" b="1" dirty="0" err="1">
                <a:solidFill>
                  <a:srgbClr val="FFFFFF"/>
                </a:solidFill>
                <a:latin typeface="Courier New" charset="0"/>
                <a:cs typeface="Courier New" charset="0"/>
              </a:rPr>
              <a:t>emptyBuffers</a:t>
            </a:r>
            <a:r>
              <a:rPr lang="en-US" sz="2000" b="1" dirty="0">
                <a:solidFill>
                  <a:srgbClr val="FFFFFF"/>
                </a:solidFill>
                <a:latin typeface="Courier New" charset="0"/>
                <a:cs typeface="Courier New" charset="0"/>
              </a:rPr>
              <a:t>)</a:t>
            </a:r>
          </a:p>
          <a:p>
            <a:pPr defTabSz="914400" eaLnBrk="1" hangingPunct="1"/>
            <a:endParaRPr lang="en-US" sz="2000" b="1" dirty="0">
              <a:solidFill>
                <a:srgbClr val="FFFFFF"/>
              </a:solidFill>
              <a:latin typeface="Courier New" charset="0"/>
              <a:cs typeface="Courier New" charset="0"/>
            </a:endParaRPr>
          </a:p>
          <a:p>
            <a:pPr defTabSz="914400" eaLnBrk="1" hangingPunct="1"/>
            <a:r>
              <a:rPr lang="en-US" sz="2000" b="1" dirty="0">
                <a:solidFill>
                  <a:srgbClr val="FFFFFF"/>
                </a:solidFill>
                <a:latin typeface="Courier New" charset="0"/>
                <a:cs typeface="Courier New" charset="0"/>
              </a:rPr>
              <a:t>  down (mutex)</a:t>
            </a:r>
          </a:p>
          <a:p>
            <a:pPr defTabSz="914400" eaLnBrk="1" hangingPunct="1"/>
            <a:endParaRPr lang="en-US" sz="2000" b="1" dirty="0">
              <a:solidFill>
                <a:srgbClr val="FFFFFF"/>
              </a:solidFill>
              <a:latin typeface="Courier New" charset="0"/>
              <a:cs typeface="Courier New" charset="0"/>
            </a:endParaRPr>
          </a:p>
          <a:p>
            <a:pPr defTabSz="914400" eaLnBrk="1" hangingPunct="1"/>
            <a:r>
              <a:rPr lang="en-US" sz="2000" b="1" dirty="0">
                <a:solidFill>
                  <a:srgbClr val="FFFFFF"/>
                </a:solidFill>
                <a:latin typeface="Courier New" charset="0"/>
                <a:cs typeface="Courier New" charset="0"/>
              </a:rPr>
              <a:t>  put soda in</a:t>
            </a:r>
          </a:p>
          <a:p>
            <a:pPr defTabSz="914400" eaLnBrk="1" hangingPunct="1"/>
            <a:endParaRPr lang="en-US" sz="2000" b="1" dirty="0">
              <a:solidFill>
                <a:srgbClr val="FFFFFF"/>
              </a:solidFill>
              <a:latin typeface="Courier New" charset="0"/>
              <a:cs typeface="Courier New" charset="0"/>
            </a:endParaRPr>
          </a:p>
          <a:p>
            <a:pPr defTabSz="914400" eaLnBrk="1" hangingPunct="1"/>
            <a:r>
              <a:rPr lang="en-US" sz="2000" b="1" dirty="0">
                <a:solidFill>
                  <a:srgbClr val="FFFFFF"/>
                </a:solidFill>
                <a:latin typeface="Courier New" charset="0"/>
                <a:cs typeface="Courier New" charset="0"/>
              </a:rPr>
              <a:t>  up (mutex)</a:t>
            </a:r>
          </a:p>
          <a:p>
            <a:pPr defTabSz="914400" eaLnBrk="1" hangingPunct="1"/>
            <a:endParaRPr lang="en-US" sz="2000" b="1" dirty="0">
              <a:solidFill>
                <a:srgbClr val="FFFFFF"/>
              </a:solidFill>
              <a:latin typeface="Courier New" charset="0"/>
              <a:cs typeface="Courier New" charset="0"/>
            </a:endParaRPr>
          </a:p>
          <a:p>
            <a:pPr defTabSz="914400" eaLnBrk="1" hangingPunct="1"/>
            <a:r>
              <a:rPr lang="en-US" sz="2000" b="1" dirty="0">
                <a:solidFill>
                  <a:srgbClr val="FFFFFF"/>
                </a:solidFill>
                <a:latin typeface="Courier New" charset="0"/>
                <a:cs typeface="Courier New" charset="0"/>
              </a:rPr>
              <a:t>  up (</a:t>
            </a:r>
            <a:r>
              <a:rPr lang="en-US" sz="2000" b="1" dirty="0" err="1">
                <a:solidFill>
                  <a:srgbClr val="FFFFFF"/>
                </a:solidFill>
                <a:latin typeface="Courier New" charset="0"/>
                <a:cs typeface="Courier New" charset="0"/>
              </a:rPr>
              <a:t>fullBuffers</a:t>
            </a:r>
            <a:r>
              <a:rPr lang="en-US" sz="2000" b="1" dirty="0">
                <a:solidFill>
                  <a:srgbClr val="FFFFFF"/>
                </a:solidFill>
                <a:latin typeface="Courier New" charset="0"/>
                <a:cs typeface="Courier New" charset="0"/>
              </a:rPr>
              <a:t>)</a:t>
            </a:r>
          </a:p>
          <a:p>
            <a:pPr defTabSz="914400" eaLnBrk="1" hangingPunct="1"/>
            <a:r>
              <a:rPr lang="en-US" sz="2000" b="1" dirty="0">
                <a:solidFill>
                  <a:srgbClr val="FFFFFF"/>
                </a:solidFill>
                <a:latin typeface="Courier New" charset="0"/>
                <a:cs typeface="Courier New" charset="0"/>
              </a:rPr>
              <a:t>}</a:t>
            </a:r>
          </a:p>
        </p:txBody>
      </p:sp>
      <p:sp>
        <p:nvSpPr>
          <p:cNvPr id="136196" name="TextBox 8"/>
          <p:cNvSpPr txBox="1">
            <a:spLocks noChangeArrowheads="1"/>
          </p:cNvSpPr>
          <p:nvPr/>
        </p:nvSpPr>
        <p:spPr bwMode="auto">
          <a:xfrm>
            <a:off x="152400" y="1981200"/>
            <a:ext cx="4343400" cy="347821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b="1">
                <a:solidFill>
                  <a:srgbClr val="FFFFFF"/>
                </a:solidFill>
                <a:latin typeface="Courier New" charset="0"/>
                <a:cs typeface="Courier New" charset="0"/>
              </a:rPr>
              <a:t>consumer () {</a:t>
            </a:r>
            <a:endParaRPr lang="en-US" sz="1800">
              <a:solidFill>
                <a:srgbClr val="000000"/>
              </a:solidFill>
              <a:latin typeface="Gill Sans MT" charset="0"/>
              <a:cs typeface="Arial" charset="0"/>
            </a:endParaRPr>
          </a:p>
          <a:p>
            <a:pPr defTabSz="914400" eaLnBrk="1" hangingPunct="1"/>
            <a:r>
              <a:rPr lang="en-US" sz="2000" b="1">
                <a:solidFill>
                  <a:srgbClr val="FFFFFF"/>
                </a:solidFill>
                <a:latin typeface="Courier New" charset="0"/>
                <a:cs typeface="Courier New" charset="0"/>
              </a:rPr>
              <a:t>  down (fullBuffers)</a:t>
            </a:r>
          </a:p>
          <a:p>
            <a:pPr defTabSz="914400" eaLnBrk="1" hangingPunct="1"/>
            <a:endParaRPr lang="en-US" sz="2000" b="1">
              <a:solidFill>
                <a:srgbClr val="FFFFFF"/>
              </a:solidFill>
              <a:latin typeface="Courier New" charset="0"/>
              <a:cs typeface="Courier New" charset="0"/>
            </a:endParaRPr>
          </a:p>
          <a:p>
            <a:pPr defTabSz="914400" eaLnBrk="1" hangingPunct="1"/>
            <a:r>
              <a:rPr lang="en-US" sz="2000" b="1">
                <a:solidFill>
                  <a:srgbClr val="FFFFFF"/>
                </a:solidFill>
                <a:latin typeface="Courier New" charset="0"/>
                <a:cs typeface="Courier New" charset="0"/>
              </a:rPr>
              <a:t>  down (mutex)</a:t>
            </a:r>
          </a:p>
          <a:p>
            <a:pPr defTabSz="914400" eaLnBrk="1" hangingPunct="1"/>
            <a:endParaRPr lang="en-US" sz="2000" b="1">
              <a:solidFill>
                <a:srgbClr val="FFFFFF"/>
              </a:solidFill>
              <a:latin typeface="Courier New" charset="0"/>
              <a:cs typeface="Courier New" charset="0"/>
            </a:endParaRPr>
          </a:p>
          <a:p>
            <a:pPr defTabSz="914400" eaLnBrk="1" hangingPunct="1"/>
            <a:r>
              <a:rPr lang="en-US" sz="2000" b="1">
                <a:solidFill>
                  <a:srgbClr val="FFFFFF"/>
                </a:solidFill>
                <a:latin typeface="Courier New" charset="0"/>
                <a:cs typeface="Courier New" charset="0"/>
              </a:rPr>
              <a:t>  take soda out</a:t>
            </a:r>
          </a:p>
          <a:p>
            <a:pPr defTabSz="914400" eaLnBrk="1" hangingPunct="1"/>
            <a:endParaRPr lang="en-US" sz="2000" b="1">
              <a:solidFill>
                <a:srgbClr val="FFFFFF"/>
              </a:solidFill>
              <a:latin typeface="Courier New" charset="0"/>
              <a:cs typeface="Courier New" charset="0"/>
            </a:endParaRPr>
          </a:p>
          <a:p>
            <a:pPr defTabSz="914400" eaLnBrk="1" hangingPunct="1"/>
            <a:r>
              <a:rPr lang="en-US" sz="2000" b="1">
                <a:solidFill>
                  <a:srgbClr val="FFFFFF"/>
                </a:solidFill>
                <a:latin typeface="Courier New" charset="0"/>
                <a:cs typeface="Courier New" charset="0"/>
              </a:rPr>
              <a:t>  up (mutex)</a:t>
            </a:r>
          </a:p>
          <a:p>
            <a:pPr defTabSz="914400" eaLnBrk="1" hangingPunct="1"/>
            <a:endParaRPr lang="en-US" sz="2000" b="1">
              <a:solidFill>
                <a:srgbClr val="FFFFFF"/>
              </a:solidFill>
              <a:latin typeface="Courier New" charset="0"/>
              <a:cs typeface="Courier New" charset="0"/>
            </a:endParaRPr>
          </a:p>
          <a:p>
            <a:pPr defTabSz="914400" eaLnBrk="1" hangingPunct="1"/>
            <a:r>
              <a:rPr lang="en-US" sz="2000" b="1">
                <a:solidFill>
                  <a:srgbClr val="FFFFFF"/>
                </a:solidFill>
                <a:latin typeface="Courier New" charset="0"/>
                <a:cs typeface="Courier New" charset="0"/>
              </a:rPr>
              <a:t>  up (emptyBuffers)</a:t>
            </a:r>
          </a:p>
          <a:p>
            <a:pPr defTabSz="914400" eaLnBrk="1" hangingPunct="1"/>
            <a:r>
              <a:rPr lang="en-US" sz="2000" b="1">
                <a:solidFill>
                  <a:srgbClr val="FFFFFF"/>
                </a:solidFill>
                <a:latin typeface="Courier New" charset="0"/>
                <a:cs typeface="Courier New" charset="0"/>
              </a:rPr>
              <a:t>}</a:t>
            </a:r>
            <a:endParaRPr lang="en-US" sz="1800">
              <a:solidFill>
                <a:srgbClr val="000000"/>
              </a:solidFill>
              <a:latin typeface="Gill Sans MT" charset="0"/>
              <a:cs typeface="Arial" charset="0"/>
            </a:endParaRPr>
          </a:p>
        </p:txBody>
      </p:sp>
      <p:sp>
        <p:nvSpPr>
          <p:cNvPr id="136193" name="Title 1"/>
          <p:cNvSpPr>
            <a:spLocks noGrp="1"/>
          </p:cNvSpPr>
          <p:nvPr>
            <p:ph type="title"/>
          </p:nvPr>
        </p:nvSpPr>
        <p:spPr>
          <a:xfrm>
            <a:off x="188833" y="143041"/>
            <a:ext cx="6554867" cy="1524000"/>
          </a:xfrm>
        </p:spPr>
        <p:txBody>
          <a:bodyPr/>
          <a:lstStyle/>
          <a:p>
            <a:r>
              <a:rPr lang="en-US" dirty="0">
                <a:latin typeface="Gill Sans MT" charset="0"/>
                <a:cs typeface="Arial" charset="0"/>
              </a:rPr>
              <a:t>Prod.-cons. with semaphores</a:t>
            </a:r>
          </a:p>
        </p:txBody>
      </p:sp>
      <p:sp>
        <p:nvSpPr>
          <p:cNvPr id="7" name="TextBox 6"/>
          <p:cNvSpPr txBox="1">
            <a:spLocks noChangeArrowheads="1"/>
          </p:cNvSpPr>
          <p:nvPr/>
        </p:nvSpPr>
        <p:spPr bwMode="auto">
          <a:xfrm>
            <a:off x="457200" y="5486400"/>
            <a:ext cx="8229600"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800" b="1">
                <a:solidFill>
                  <a:srgbClr val="FFFF00"/>
                </a:solidFill>
                <a:latin typeface="Calibri" charset="0"/>
                <a:cs typeface="Arial" charset="0"/>
              </a:rPr>
              <a:t>What about multiple consumers and/or producers?</a:t>
            </a:r>
            <a:endParaRPr lang="en-US" sz="1800">
              <a:solidFill>
                <a:srgbClr val="000000"/>
              </a:solidFill>
              <a:latin typeface="Gill Sans MT" charset="0"/>
              <a:cs typeface="Arial" charset="0"/>
            </a:endParaRPr>
          </a:p>
          <a:p>
            <a:pPr defTabSz="914400" eaLnBrk="1" hangingPunct="1"/>
            <a:r>
              <a:rPr lang="en-US" sz="2800" b="1">
                <a:solidFill>
                  <a:srgbClr val="FFFF00"/>
                </a:solidFill>
                <a:latin typeface="Calibri" charset="0"/>
                <a:cs typeface="Arial" charset="0"/>
              </a:rPr>
              <a:t>Doesn</a:t>
            </a:r>
            <a:r>
              <a:rPr lang="ja-JP" altLang="en-US" sz="2800" b="1">
                <a:solidFill>
                  <a:srgbClr val="FFFF00"/>
                </a:solidFill>
                <a:latin typeface="Calibri" charset="0"/>
                <a:cs typeface="Arial" charset="0"/>
              </a:rPr>
              <a:t>’</a:t>
            </a:r>
            <a:r>
              <a:rPr lang="en-US" altLang="ja-JP" sz="2800" b="1">
                <a:solidFill>
                  <a:srgbClr val="FFFF00"/>
                </a:solidFill>
                <a:latin typeface="Calibri" charset="0"/>
                <a:cs typeface="Arial" charset="0"/>
              </a:rPr>
              <a:t>t matter; solution stands.</a:t>
            </a:r>
            <a:endParaRPr lang="en-US" sz="2800" b="1">
              <a:solidFill>
                <a:srgbClr val="FFFF00"/>
              </a:solidFill>
              <a:latin typeface="Calibri" charset="0"/>
              <a:cs typeface="Arial" charset="0"/>
            </a:endParaRPr>
          </a:p>
        </p:txBody>
      </p:sp>
      <p:sp>
        <p:nvSpPr>
          <p:cNvPr id="136197" name="TextBox 9"/>
          <p:cNvSpPr txBox="1">
            <a:spLocks noChangeArrowheads="1"/>
          </p:cNvSpPr>
          <p:nvPr/>
        </p:nvSpPr>
        <p:spPr bwMode="auto">
          <a:xfrm>
            <a:off x="152400" y="1447800"/>
            <a:ext cx="8839200" cy="400050"/>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b="1">
                <a:solidFill>
                  <a:srgbClr val="FFFFFF"/>
                </a:solidFill>
                <a:latin typeface="Courier New" charset="0"/>
                <a:cs typeface="Courier New" charset="0"/>
              </a:rPr>
              <a:t>Semaphore mutex(1),fullBuffers(0),emptyBuffers(MaxSodas)</a:t>
            </a:r>
            <a:endParaRPr lang="en-US" sz="1800">
              <a:solidFill>
                <a:srgbClr val="000000"/>
              </a:solidFill>
              <a:latin typeface="Gill Sans MT" charset="0"/>
              <a:cs typeface="Arial" charset="0"/>
            </a:endParaRPr>
          </a:p>
        </p:txBody>
      </p:sp>
    </p:spTree>
    <p:extLst>
      <p:ext uri="{BB962C8B-B14F-4D97-AF65-F5344CB8AC3E}">
        <p14:creationId xmlns:p14="http://schemas.microsoft.com/office/powerpoint/2010/main" val="1148121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TextBox 7"/>
          <p:cNvSpPr txBox="1">
            <a:spLocks noChangeArrowheads="1"/>
          </p:cNvSpPr>
          <p:nvPr/>
        </p:nvSpPr>
        <p:spPr bwMode="auto">
          <a:xfrm>
            <a:off x="4495800" y="1981200"/>
            <a:ext cx="4495800" cy="347821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b="1" dirty="0">
                <a:solidFill>
                  <a:srgbClr val="FFFFFF"/>
                </a:solidFill>
                <a:latin typeface="Courier New" charset="0"/>
                <a:cs typeface="Courier New" charset="0"/>
              </a:rPr>
              <a:t>producer () {</a:t>
            </a:r>
            <a:endParaRPr lang="en-US" sz="1800" dirty="0">
              <a:solidFill>
                <a:srgbClr val="000000"/>
              </a:solidFill>
              <a:latin typeface="Gill Sans MT" charset="0"/>
              <a:cs typeface="Arial" charset="0"/>
            </a:endParaRPr>
          </a:p>
          <a:p>
            <a:pPr defTabSz="914400" eaLnBrk="1" hangingPunct="1"/>
            <a:r>
              <a:rPr lang="en-US" sz="2000" b="1" dirty="0">
                <a:solidFill>
                  <a:srgbClr val="FFFFFF"/>
                </a:solidFill>
                <a:latin typeface="Courier New" charset="0"/>
                <a:cs typeface="Courier New" charset="0"/>
              </a:rPr>
              <a:t>  down (</a:t>
            </a:r>
            <a:r>
              <a:rPr lang="en-US" sz="2000" b="1" dirty="0" err="1">
                <a:solidFill>
                  <a:srgbClr val="FFFFFF"/>
                </a:solidFill>
                <a:latin typeface="Courier New" charset="0"/>
                <a:cs typeface="Courier New" charset="0"/>
              </a:rPr>
              <a:t>emptyBuffers</a:t>
            </a:r>
            <a:r>
              <a:rPr lang="en-US" sz="2000" b="1" dirty="0">
                <a:solidFill>
                  <a:srgbClr val="FFFFFF"/>
                </a:solidFill>
                <a:latin typeface="Courier New" charset="0"/>
                <a:cs typeface="Courier New" charset="0"/>
              </a:rPr>
              <a:t>)</a:t>
            </a:r>
          </a:p>
          <a:p>
            <a:pPr defTabSz="914400" eaLnBrk="1" hangingPunct="1"/>
            <a:endParaRPr lang="en-US" sz="2000" b="1" dirty="0">
              <a:solidFill>
                <a:srgbClr val="FFFFFF"/>
              </a:solidFill>
              <a:latin typeface="Courier New" charset="0"/>
              <a:cs typeface="Courier New" charset="0"/>
            </a:endParaRPr>
          </a:p>
          <a:p>
            <a:pPr defTabSz="914400" eaLnBrk="1" hangingPunct="1"/>
            <a:r>
              <a:rPr lang="en-US" sz="2000" b="1" dirty="0">
                <a:solidFill>
                  <a:srgbClr val="FFFFFF"/>
                </a:solidFill>
                <a:latin typeface="Courier New" charset="0"/>
                <a:cs typeface="Courier New" charset="0"/>
              </a:rPr>
              <a:t>  down (mutex)</a:t>
            </a:r>
          </a:p>
          <a:p>
            <a:pPr defTabSz="914400" eaLnBrk="1" hangingPunct="1"/>
            <a:endParaRPr lang="en-US" sz="2000" b="1" dirty="0">
              <a:solidFill>
                <a:srgbClr val="FFFFFF"/>
              </a:solidFill>
              <a:latin typeface="Courier New" charset="0"/>
              <a:cs typeface="Courier New" charset="0"/>
            </a:endParaRPr>
          </a:p>
          <a:p>
            <a:pPr defTabSz="914400" eaLnBrk="1" hangingPunct="1"/>
            <a:r>
              <a:rPr lang="en-US" sz="2000" b="1" dirty="0">
                <a:solidFill>
                  <a:srgbClr val="FFFFFF"/>
                </a:solidFill>
                <a:latin typeface="Courier New" charset="0"/>
                <a:cs typeface="Courier New" charset="0"/>
              </a:rPr>
              <a:t>  put soda in</a:t>
            </a:r>
          </a:p>
          <a:p>
            <a:pPr defTabSz="914400" eaLnBrk="1" hangingPunct="1"/>
            <a:endParaRPr lang="en-US" sz="2000" b="1" dirty="0">
              <a:solidFill>
                <a:srgbClr val="FFFFFF"/>
              </a:solidFill>
              <a:latin typeface="Courier New" charset="0"/>
              <a:cs typeface="Courier New" charset="0"/>
            </a:endParaRPr>
          </a:p>
          <a:p>
            <a:pPr defTabSz="914400" eaLnBrk="1" hangingPunct="1"/>
            <a:r>
              <a:rPr lang="en-US" sz="2000" b="1" dirty="0">
                <a:solidFill>
                  <a:srgbClr val="FFFFFF"/>
                </a:solidFill>
                <a:latin typeface="Courier New" charset="0"/>
                <a:cs typeface="Courier New" charset="0"/>
              </a:rPr>
              <a:t>  up (mutex)</a:t>
            </a:r>
          </a:p>
          <a:p>
            <a:pPr defTabSz="914400" eaLnBrk="1" hangingPunct="1"/>
            <a:endParaRPr lang="en-US" sz="2000" b="1" dirty="0">
              <a:solidFill>
                <a:srgbClr val="FFFFFF"/>
              </a:solidFill>
              <a:latin typeface="Courier New" charset="0"/>
              <a:cs typeface="Courier New" charset="0"/>
            </a:endParaRPr>
          </a:p>
          <a:p>
            <a:pPr defTabSz="914400" eaLnBrk="1" hangingPunct="1"/>
            <a:r>
              <a:rPr lang="en-US" sz="2000" b="1" dirty="0">
                <a:solidFill>
                  <a:srgbClr val="FFFFFF"/>
                </a:solidFill>
                <a:latin typeface="Courier New" charset="0"/>
                <a:cs typeface="Courier New" charset="0"/>
              </a:rPr>
              <a:t>  up (</a:t>
            </a:r>
            <a:r>
              <a:rPr lang="en-US" sz="2000" b="1" dirty="0" err="1">
                <a:solidFill>
                  <a:srgbClr val="FFFFFF"/>
                </a:solidFill>
                <a:latin typeface="Courier New" charset="0"/>
                <a:cs typeface="Courier New" charset="0"/>
              </a:rPr>
              <a:t>fullBuffers</a:t>
            </a:r>
            <a:r>
              <a:rPr lang="en-US" sz="2000" b="1" dirty="0">
                <a:solidFill>
                  <a:srgbClr val="FFFFFF"/>
                </a:solidFill>
                <a:latin typeface="Courier New" charset="0"/>
                <a:cs typeface="Courier New" charset="0"/>
              </a:rPr>
              <a:t>)</a:t>
            </a:r>
          </a:p>
          <a:p>
            <a:pPr defTabSz="914400" eaLnBrk="1" hangingPunct="1"/>
            <a:r>
              <a:rPr lang="en-US" sz="2000" b="1" dirty="0">
                <a:solidFill>
                  <a:srgbClr val="FFFFFF"/>
                </a:solidFill>
                <a:latin typeface="Courier New" charset="0"/>
                <a:cs typeface="Courier New" charset="0"/>
              </a:rPr>
              <a:t>}</a:t>
            </a:r>
          </a:p>
        </p:txBody>
      </p:sp>
      <p:sp>
        <p:nvSpPr>
          <p:cNvPr id="137220" name="TextBox 8"/>
          <p:cNvSpPr txBox="1">
            <a:spLocks noChangeArrowheads="1"/>
          </p:cNvSpPr>
          <p:nvPr/>
        </p:nvSpPr>
        <p:spPr bwMode="auto">
          <a:xfrm>
            <a:off x="152400" y="1981200"/>
            <a:ext cx="4343400" cy="347821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b="1" dirty="0">
                <a:solidFill>
                  <a:srgbClr val="FFFFFF"/>
                </a:solidFill>
                <a:latin typeface="Courier New" charset="0"/>
                <a:cs typeface="Courier New" charset="0"/>
              </a:rPr>
              <a:t>consumer () {</a:t>
            </a:r>
            <a:endParaRPr lang="en-US" sz="1800" dirty="0">
              <a:solidFill>
                <a:srgbClr val="000000"/>
              </a:solidFill>
              <a:latin typeface="Gill Sans MT" charset="0"/>
              <a:cs typeface="Arial" charset="0"/>
            </a:endParaRPr>
          </a:p>
          <a:p>
            <a:pPr defTabSz="914400" eaLnBrk="1" hangingPunct="1"/>
            <a:r>
              <a:rPr lang="en-US" sz="2000" b="1" dirty="0">
                <a:solidFill>
                  <a:srgbClr val="FFFFFF"/>
                </a:solidFill>
                <a:latin typeface="Courier New" charset="0"/>
                <a:cs typeface="Courier New" charset="0"/>
              </a:rPr>
              <a:t>  down (</a:t>
            </a:r>
            <a:r>
              <a:rPr lang="en-US" sz="2000" b="1" dirty="0" err="1">
                <a:solidFill>
                  <a:srgbClr val="FFFFFF"/>
                </a:solidFill>
                <a:latin typeface="Courier New" charset="0"/>
                <a:cs typeface="Courier New" charset="0"/>
              </a:rPr>
              <a:t>fullBuffers</a:t>
            </a:r>
            <a:r>
              <a:rPr lang="en-US" sz="2000" b="1" dirty="0">
                <a:solidFill>
                  <a:srgbClr val="FFFFFF"/>
                </a:solidFill>
                <a:latin typeface="Courier New" charset="0"/>
                <a:cs typeface="Courier New" charset="0"/>
              </a:rPr>
              <a:t>)</a:t>
            </a:r>
          </a:p>
          <a:p>
            <a:pPr defTabSz="914400" eaLnBrk="1" hangingPunct="1"/>
            <a:endParaRPr lang="en-US" sz="2000" b="1" dirty="0">
              <a:solidFill>
                <a:srgbClr val="FFFFFF"/>
              </a:solidFill>
              <a:latin typeface="Courier New" charset="0"/>
              <a:cs typeface="Courier New" charset="0"/>
            </a:endParaRPr>
          </a:p>
          <a:p>
            <a:pPr defTabSz="914400" eaLnBrk="1" hangingPunct="1"/>
            <a:r>
              <a:rPr lang="en-US" sz="2000" b="1" dirty="0">
                <a:solidFill>
                  <a:srgbClr val="FFFFFF"/>
                </a:solidFill>
                <a:latin typeface="Courier New" charset="0"/>
                <a:cs typeface="Courier New" charset="0"/>
              </a:rPr>
              <a:t>  down (mutex)</a:t>
            </a:r>
          </a:p>
          <a:p>
            <a:pPr defTabSz="914400" eaLnBrk="1" hangingPunct="1"/>
            <a:endParaRPr lang="en-US" sz="2000" b="1" dirty="0">
              <a:solidFill>
                <a:srgbClr val="FFFFFF"/>
              </a:solidFill>
              <a:latin typeface="Courier New" charset="0"/>
              <a:cs typeface="Courier New" charset="0"/>
            </a:endParaRPr>
          </a:p>
          <a:p>
            <a:pPr defTabSz="914400" eaLnBrk="1" hangingPunct="1"/>
            <a:r>
              <a:rPr lang="en-US" sz="2000" b="1" dirty="0">
                <a:solidFill>
                  <a:srgbClr val="FFFFFF"/>
                </a:solidFill>
                <a:latin typeface="Courier New" charset="0"/>
                <a:cs typeface="Courier New" charset="0"/>
              </a:rPr>
              <a:t>  take soda out</a:t>
            </a:r>
          </a:p>
          <a:p>
            <a:pPr defTabSz="914400" eaLnBrk="1" hangingPunct="1"/>
            <a:endParaRPr lang="en-US" sz="2000" b="1" dirty="0">
              <a:solidFill>
                <a:srgbClr val="FFFFFF"/>
              </a:solidFill>
              <a:latin typeface="Courier New" charset="0"/>
              <a:cs typeface="Courier New" charset="0"/>
            </a:endParaRPr>
          </a:p>
          <a:p>
            <a:pPr defTabSz="914400" eaLnBrk="1" hangingPunct="1"/>
            <a:r>
              <a:rPr lang="en-US" sz="2000" b="1" dirty="0">
                <a:solidFill>
                  <a:srgbClr val="FFFFFF"/>
                </a:solidFill>
                <a:latin typeface="Courier New" charset="0"/>
                <a:cs typeface="Courier New" charset="0"/>
              </a:rPr>
              <a:t>  up (mutex)</a:t>
            </a:r>
          </a:p>
          <a:p>
            <a:pPr defTabSz="914400" eaLnBrk="1" hangingPunct="1"/>
            <a:endParaRPr lang="en-US" sz="2000" b="1" dirty="0">
              <a:solidFill>
                <a:srgbClr val="FFFFFF"/>
              </a:solidFill>
              <a:latin typeface="Courier New" charset="0"/>
              <a:cs typeface="Courier New" charset="0"/>
            </a:endParaRPr>
          </a:p>
          <a:p>
            <a:pPr defTabSz="914400" eaLnBrk="1" hangingPunct="1"/>
            <a:r>
              <a:rPr lang="en-US" sz="2000" b="1" dirty="0">
                <a:solidFill>
                  <a:srgbClr val="FFFFFF"/>
                </a:solidFill>
                <a:latin typeface="Courier New" charset="0"/>
                <a:cs typeface="Courier New" charset="0"/>
              </a:rPr>
              <a:t>  up (</a:t>
            </a:r>
            <a:r>
              <a:rPr lang="en-US" sz="2000" b="1" dirty="0" err="1">
                <a:solidFill>
                  <a:srgbClr val="FFFFFF"/>
                </a:solidFill>
                <a:latin typeface="Courier New" charset="0"/>
                <a:cs typeface="Courier New" charset="0"/>
              </a:rPr>
              <a:t>emptyBuffers</a:t>
            </a:r>
            <a:r>
              <a:rPr lang="en-US" sz="2000" b="1" dirty="0">
                <a:solidFill>
                  <a:srgbClr val="FFFFFF"/>
                </a:solidFill>
                <a:latin typeface="Courier New" charset="0"/>
                <a:cs typeface="Courier New" charset="0"/>
              </a:rPr>
              <a:t>)</a:t>
            </a:r>
          </a:p>
          <a:p>
            <a:pPr defTabSz="914400" eaLnBrk="1" hangingPunct="1"/>
            <a:r>
              <a:rPr lang="en-US" sz="2000" b="1" dirty="0">
                <a:solidFill>
                  <a:srgbClr val="FFFFFF"/>
                </a:solidFill>
                <a:latin typeface="Courier New" charset="0"/>
                <a:cs typeface="Courier New" charset="0"/>
              </a:rPr>
              <a:t>}</a:t>
            </a:r>
            <a:endParaRPr lang="en-US" sz="1800" dirty="0">
              <a:solidFill>
                <a:srgbClr val="000000"/>
              </a:solidFill>
              <a:latin typeface="Gill Sans MT" charset="0"/>
              <a:cs typeface="Arial" charset="0"/>
            </a:endParaRPr>
          </a:p>
        </p:txBody>
      </p:sp>
      <p:sp>
        <p:nvSpPr>
          <p:cNvPr id="137217" name="Title 1"/>
          <p:cNvSpPr>
            <a:spLocks noGrp="1"/>
          </p:cNvSpPr>
          <p:nvPr>
            <p:ph type="title"/>
          </p:nvPr>
        </p:nvSpPr>
        <p:spPr>
          <a:xfrm>
            <a:off x="231903" y="3313"/>
            <a:ext cx="6554867" cy="1524000"/>
          </a:xfrm>
        </p:spPr>
        <p:txBody>
          <a:bodyPr/>
          <a:lstStyle/>
          <a:p>
            <a:r>
              <a:rPr lang="en-US" dirty="0">
                <a:latin typeface="Gill Sans MT" charset="0"/>
                <a:cs typeface="Arial" charset="0"/>
              </a:rPr>
              <a:t>Prod.-cons. with semaphores</a:t>
            </a:r>
          </a:p>
        </p:txBody>
      </p:sp>
      <p:sp>
        <p:nvSpPr>
          <p:cNvPr id="7" name="TextBox 6"/>
          <p:cNvSpPr txBox="1">
            <a:spLocks noChangeArrowheads="1"/>
          </p:cNvSpPr>
          <p:nvPr/>
        </p:nvSpPr>
        <p:spPr bwMode="auto">
          <a:xfrm>
            <a:off x="457200" y="5486400"/>
            <a:ext cx="8534400"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800" b="1" dirty="0">
                <a:solidFill>
                  <a:srgbClr val="FFFF00"/>
                </a:solidFill>
                <a:latin typeface="Calibri" charset="0"/>
                <a:cs typeface="Arial" charset="0"/>
              </a:rPr>
              <a:t>What if 1 full buffer and multiple consumers call down?</a:t>
            </a:r>
            <a:endParaRPr lang="en-US" sz="1800" dirty="0">
              <a:solidFill>
                <a:srgbClr val="000000"/>
              </a:solidFill>
              <a:latin typeface="Gill Sans MT" charset="0"/>
              <a:cs typeface="Arial" charset="0"/>
            </a:endParaRPr>
          </a:p>
          <a:p>
            <a:pPr defTabSz="914400" eaLnBrk="1" hangingPunct="1"/>
            <a:r>
              <a:rPr lang="en-US" sz="2800" b="1" dirty="0">
                <a:solidFill>
                  <a:srgbClr val="FFFF00"/>
                </a:solidFill>
                <a:latin typeface="Calibri" charset="0"/>
                <a:cs typeface="Arial" charset="0"/>
              </a:rPr>
              <a:t>Only one will see semaphore at 1, rest see at 0.</a:t>
            </a:r>
          </a:p>
        </p:txBody>
      </p:sp>
      <p:sp>
        <p:nvSpPr>
          <p:cNvPr id="137221" name="TextBox 9"/>
          <p:cNvSpPr txBox="1">
            <a:spLocks noChangeArrowheads="1"/>
          </p:cNvSpPr>
          <p:nvPr/>
        </p:nvSpPr>
        <p:spPr bwMode="auto">
          <a:xfrm>
            <a:off x="152400" y="1447800"/>
            <a:ext cx="8839200" cy="400050"/>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b="1">
                <a:solidFill>
                  <a:srgbClr val="FFFFFF"/>
                </a:solidFill>
                <a:latin typeface="Courier New" charset="0"/>
                <a:cs typeface="Courier New" charset="0"/>
              </a:rPr>
              <a:t>Semaphore mtx(1),</a:t>
            </a:r>
            <a:r>
              <a:rPr lang="en-US" sz="2000" b="1">
                <a:solidFill>
                  <a:srgbClr val="FFFF00"/>
                </a:solidFill>
                <a:latin typeface="Courier New" charset="0"/>
                <a:cs typeface="Courier New" charset="0"/>
              </a:rPr>
              <a:t>fullBuffers(1)</a:t>
            </a:r>
            <a:r>
              <a:rPr lang="en-US" sz="2000" b="1">
                <a:solidFill>
                  <a:srgbClr val="FFFFFF"/>
                </a:solidFill>
                <a:latin typeface="Courier New" charset="0"/>
                <a:cs typeface="Courier New" charset="0"/>
              </a:rPr>
              <a:t>,</a:t>
            </a:r>
            <a:r>
              <a:rPr lang="en-US" sz="2000" b="1">
                <a:solidFill>
                  <a:srgbClr val="FFFF00"/>
                </a:solidFill>
                <a:latin typeface="Courier New" charset="0"/>
                <a:cs typeface="Courier New" charset="0"/>
              </a:rPr>
              <a:t>emptyBuffers(MaxSodas-1)</a:t>
            </a:r>
            <a:endParaRPr lang="en-US" sz="1800">
              <a:solidFill>
                <a:srgbClr val="FFFF00"/>
              </a:solidFill>
              <a:latin typeface="Gill Sans MT" charset="0"/>
              <a:cs typeface="Arial" charset="0"/>
            </a:endParaRPr>
          </a:p>
        </p:txBody>
      </p:sp>
    </p:spTree>
    <p:extLst>
      <p:ext uri="{BB962C8B-B14F-4D97-AF65-F5344CB8AC3E}">
        <p14:creationId xmlns:p14="http://schemas.microsoft.com/office/powerpoint/2010/main" val="3372277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1"/>
          <p:cNvSpPr>
            <a:spLocks noGrp="1"/>
          </p:cNvSpPr>
          <p:nvPr>
            <p:ph type="title"/>
          </p:nvPr>
        </p:nvSpPr>
        <p:spPr>
          <a:xfrm>
            <a:off x="609600" y="114732"/>
            <a:ext cx="6554867" cy="1524000"/>
          </a:xfrm>
        </p:spPr>
        <p:txBody>
          <a:bodyPr/>
          <a:lstStyle/>
          <a:p>
            <a:r>
              <a:rPr lang="en-US" dirty="0">
                <a:latin typeface="Gill Sans MT" charset="0"/>
                <a:cs typeface="Arial" charset="0"/>
              </a:rPr>
              <a:t>Monitors vs. semaphores</a:t>
            </a:r>
          </a:p>
        </p:txBody>
      </p:sp>
      <p:sp>
        <p:nvSpPr>
          <p:cNvPr id="3" name="Rectangle 2"/>
          <p:cNvSpPr>
            <a:spLocks noGrp="1"/>
          </p:cNvSpPr>
          <p:nvPr>
            <p:ph idx="1"/>
          </p:nvPr>
        </p:nvSpPr>
        <p:spPr>
          <a:xfrm>
            <a:off x="578457" y="1954212"/>
            <a:ext cx="7422543" cy="4675188"/>
          </a:xfrm>
        </p:spPr>
        <p:txBody>
          <a:bodyPr>
            <a:normAutofit fontScale="70000" lnSpcReduction="20000"/>
          </a:bodyPr>
          <a:lstStyle/>
          <a:p>
            <a:endParaRPr lang="en-US" sz="2400" dirty="0">
              <a:solidFill>
                <a:srgbClr val="FFFF00"/>
              </a:solidFill>
              <a:latin typeface="Gill Sans MT" charset="0"/>
              <a:cs typeface="Arial" charset="0"/>
            </a:endParaRPr>
          </a:p>
          <a:p>
            <a:endParaRPr lang="en-US" sz="2400" dirty="0">
              <a:solidFill>
                <a:srgbClr val="FFFF00"/>
              </a:solidFill>
              <a:latin typeface="Gill Sans MT" charset="0"/>
              <a:cs typeface="Arial" charset="0"/>
            </a:endParaRPr>
          </a:p>
          <a:p>
            <a:endParaRPr lang="en-US" sz="2400" dirty="0">
              <a:solidFill>
                <a:srgbClr val="FFFF00"/>
              </a:solidFill>
              <a:latin typeface="Gill Sans MT" charset="0"/>
              <a:cs typeface="Arial" charset="0"/>
            </a:endParaRPr>
          </a:p>
          <a:p>
            <a:endParaRPr lang="en-US" sz="2400" dirty="0">
              <a:solidFill>
                <a:srgbClr val="FFFF00"/>
              </a:solidFill>
              <a:latin typeface="Gill Sans MT" charset="0"/>
              <a:cs typeface="Arial" charset="0"/>
            </a:endParaRPr>
          </a:p>
          <a:p>
            <a:endParaRPr lang="en-US" sz="2400" dirty="0">
              <a:solidFill>
                <a:srgbClr val="FFFF00"/>
              </a:solidFill>
              <a:latin typeface="Gill Sans MT" charset="0"/>
              <a:cs typeface="Arial" charset="0"/>
            </a:endParaRPr>
          </a:p>
          <a:p>
            <a:endParaRPr lang="en-US" sz="2400" dirty="0">
              <a:solidFill>
                <a:srgbClr val="FFFF00"/>
              </a:solidFill>
              <a:latin typeface="Gill Sans MT" charset="0"/>
              <a:cs typeface="Arial" charset="0"/>
            </a:endParaRPr>
          </a:p>
          <a:p>
            <a:endParaRPr lang="en-US" sz="2400" dirty="0">
              <a:solidFill>
                <a:srgbClr val="FFFF00"/>
              </a:solidFill>
              <a:latin typeface="Gill Sans MT" charset="0"/>
              <a:cs typeface="Arial" charset="0"/>
            </a:endParaRPr>
          </a:p>
          <a:p>
            <a:r>
              <a:rPr lang="en-US" sz="2400" dirty="0">
                <a:solidFill>
                  <a:srgbClr val="FFFF00"/>
                </a:solidFill>
                <a:latin typeface="Gill Sans MT" charset="0"/>
                <a:cs typeface="Arial" charset="0"/>
              </a:rPr>
              <a:t>Where are the conditions in both?</a:t>
            </a:r>
          </a:p>
          <a:p>
            <a:r>
              <a:rPr lang="en-US" sz="2400" dirty="0">
                <a:solidFill>
                  <a:srgbClr val="FFFF00"/>
                </a:solidFill>
                <a:latin typeface="Gill Sans MT" charset="0"/>
                <a:cs typeface="Arial" charset="0"/>
              </a:rPr>
              <a:t>Which is more flexible?</a:t>
            </a:r>
          </a:p>
          <a:p>
            <a:r>
              <a:rPr lang="en-US" sz="2400" dirty="0">
                <a:solidFill>
                  <a:srgbClr val="FFFF00"/>
                </a:solidFill>
                <a:latin typeface="Gill Sans MT" charset="0"/>
                <a:cs typeface="Arial" charset="0"/>
              </a:rPr>
              <a:t>Why do monitors need a lock, but not semaphores?</a:t>
            </a:r>
          </a:p>
          <a:p>
            <a:r>
              <a:rPr lang="en-US" sz="2400" dirty="0">
                <a:solidFill>
                  <a:srgbClr val="FFFF00"/>
                </a:solidFill>
                <a:latin typeface="Gill Sans MT" charset="0"/>
                <a:cs typeface="Arial" charset="0"/>
              </a:rPr>
              <a:t>When are semaphores appropriate?</a:t>
            </a:r>
          </a:p>
          <a:p>
            <a:pPr lvl="1"/>
            <a:r>
              <a:rPr lang="en-US" sz="2000" dirty="0">
                <a:solidFill>
                  <a:srgbClr val="FFFF00"/>
                </a:solidFill>
                <a:latin typeface="Gill Sans MT" charset="0"/>
                <a:cs typeface="Arial" charset="0"/>
              </a:rPr>
              <a:t>When shared integer maps naturally to problem at hand</a:t>
            </a:r>
          </a:p>
          <a:p>
            <a:pPr lvl="1"/>
            <a:r>
              <a:rPr lang="en-US" sz="2000" dirty="0">
                <a:solidFill>
                  <a:srgbClr val="FFFF00"/>
                </a:solidFill>
                <a:latin typeface="Gill Sans MT" charset="0"/>
                <a:cs typeface="Arial" charset="0"/>
              </a:rPr>
              <a:t>(i.e. when the condition involves a count of </a:t>
            </a:r>
            <a:r>
              <a:rPr lang="en-US" sz="2000" b="1" dirty="0">
                <a:solidFill>
                  <a:srgbClr val="FFFF00"/>
                </a:solidFill>
                <a:latin typeface="Gill Sans MT" charset="0"/>
                <a:cs typeface="Arial" charset="0"/>
              </a:rPr>
              <a:t>one</a:t>
            </a:r>
            <a:r>
              <a:rPr lang="en-US" sz="2000" dirty="0">
                <a:solidFill>
                  <a:srgbClr val="FFFF00"/>
                </a:solidFill>
                <a:latin typeface="Gill Sans MT" charset="0"/>
                <a:cs typeface="Arial" charset="0"/>
              </a:rPr>
              <a:t> thing)</a:t>
            </a:r>
          </a:p>
          <a:p>
            <a:endParaRPr lang="en-US" sz="2400" dirty="0">
              <a:solidFill>
                <a:srgbClr val="FFFF00"/>
              </a:solidFill>
              <a:latin typeface="Gill Sans MT" charset="0"/>
              <a:cs typeface="Arial" charset="0"/>
            </a:endParaRPr>
          </a:p>
        </p:txBody>
      </p:sp>
      <p:sp>
        <p:nvSpPr>
          <p:cNvPr id="139267" name="TextBox 4"/>
          <p:cNvSpPr txBox="1">
            <a:spLocks noChangeArrowheads="1"/>
          </p:cNvSpPr>
          <p:nvPr/>
        </p:nvSpPr>
        <p:spPr bwMode="auto">
          <a:xfrm>
            <a:off x="762000" y="1600200"/>
            <a:ext cx="3505200" cy="2554288"/>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b="1">
                <a:solidFill>
                  <a:srgbClr val="FFC000"/>
                </a:solidFill>
                <a:latin typeface="Courier New" charset="0"/>
                <a:cs typeface="Courier New" charset="0"/>
              </a:rPr>
              <a:t>// Monitors</a:t>
            </a:r>
            <a:endParaRPr lang="en-US" sz="1800">
              <a:solidFill>
                <a:srgbClr val="000000"/>
              </a:solidFill>
              <a:latin typeface="Gill Sans MT" charset="0"/>
              <a:cs typeface="Arial" charset="0"/>
            </a:endParaRPr>
          </a:p>
          <a:p>
            <a:pPr defTabSz="914400" eaLnBrk="1" hangingPunct="1"/>
            <a:r>
              <a:rPr lang="en-US" sz="2000" b="1">
                <a:solidFill>
                  <a:srgbClr val="FFFFFF"/>
                </a:solidFill>
                <a:latin typeface="Courier New" charset="0"/>
                <a:cs typeface="Courier New" charset="0"/>
              </a:rPr>
              <a:t>lock (mutex)</a:t>
            </a:r>
          </a:p>
          <a:p>
            <a:pPr defTabSz="914400" eaLnBrk="1" hangingPunct="1"/>
            <a:endParaRPr lang="en-US" sz="2000" b="1">
              <a:solidFill>
                <a:srgbClr val="FFFFFF"/>
              </a:solidFill>
              <a:latin typeface="Courier New" charset="0"/>
              <a:cs typeface="Courier New" charset="0"/>
            </a:endParaRPr>
          </a:p>
          <a:p>
            <a:pPr defTabSz="914400" eaLnBrk="1" hangingPunct="1"/>
            <a:r>
              <a:rPr lang="en-US" sz="2000" b="1">
                <a:solidFill>
                  <a:srgbClr val="FFFFFF"/>
                </a:solidFill>
                <a:latin typeface="Courier New" charset="0"/>
                <a:cs typeface="Courier New" charset="0"/>
              </a:rPr>
              <a:t>while (condition) {</a:t>
            </a:r>
          </a:p>
          <a:p>
            <a:pPr defTabSz="914400" eaLnBrk="1" hangingPunct="1"/>
            <a:r>
              <a:rPr lang="en-US" sz="2000" b="1">
                <a:solidFill>
                  <a:srgbClr val="FFFFFF"/>
                </a:solidFill>
                <a:latin typeface="Courier New" charset="0"/>
                <a:cs typeface="Courier New" charset="0"/>
              </a:rPr>
              <a:t>  wait (CV, mutex)</a:t>
            </a:r>
          </a:p>
          <a:p>
            <a:pPr defTabSz="914400" eaLnBrk="1" hangingPunct="1"/>
            <a:r>
              <a:rPr lang="en-US" sz="2000" b="1">
                <a:solidFill>
                  <a:srgbClr val="FFFFFF"/>
                </a:solidFill>
                <a:latin typeface="Courier New" charset="0"/>
                <a:cs typeface="Courier New" charset="0"/>
              </a:rPr>
              <a:t>}</a:t>
            </a:r>
          </a:p>
          <a:p>
            <a:pPr defTabSz="914400" eaLnBrk="1" hangingPunct="1"/>
            <a:endParaRPr lang="en-US" sz="2000" b="1">
              <a:solidFill>
                <a:srgbClr val="FFFFFF"/>
              </a:solidFill>
              <a:latin typeface="Courier New" charset="0"/>
              <a:cs typeface="Courier New" charset="0"/>
            </a:endParaRPr>
          </a:p>
          <a:p>
            <a:pPr defTabSz="914400" eaLnBrk="1" hangingPunct="1"/>
            <a:r>
              <a:rPr lang="en-US" sz="2000" b="1">
                <a:solidFill>
                  <a:srgbClr val="FFFFFF"/>
                </a:solidFill>
                <a:latin typeface="Courier New" charset="0"/>
                <a:cs typeface="Courier New" charset="0"/>
              </a:rPr>
              <a:t>unlock (mutex)</a:t>
            </a:r>
          </a:p>
        </p:txBody>
      </p:sp>
      <p:sp>
        <p:nvSpPr>
          <p:cNvPr id="139268" name="TextBox 5"/>
          <p:cNvSpPr txBox="1">
            <a:spLocks noChangeArrowheads="1"/>
          </p:cNvSpPr>
          <p:nvPr/>
        </p:nvSpPr>
        <p:spPr bwMode="auto">
          <a:xfrm>
            <a:off x="4876800" y="1600200"/>
            <a:ext cx="3505200" cy="708025"/>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b="1">
                <a:solidFill>
                  <a:srgbClr val="FFC000"/>
                </a:solidFill>
                <a:latin typeface="Courier New" charset="0"/>
                <a:cs typeface="Courier New" charset="0"/>
              </a:rPr>
              <a:t>// Semaphores</a:t>
            </a:r>
            <a:endParaRPr lang="en-US" sz="1800">
              <a:solidFill>
                <a:srgbClr val="000000"/>
              </a:solidFill>
              <a:latin typeface="Gill Sans MT" charset="0"/>
              <a:cs typeface="Arial" charset="0"/>
            </a:endParaRPr>
          </a:p>
          <a:p>
            <a:pPr defTabSz="914400" eaLnBrk="1" hangingPunct="1"/>
            <a:r>
              <a:rPr lang="en-US" sz="2000" b="1">
                <a:solidFill>
                  <a:srgbClr val="FFFFFF"/>
                </a:solidFill>
                <a:latin typeface="Courier New" charset="0"/>
                <a:cs typeface="Courier New" charset="0"/>
              </a:rPr>
              <a:t>down (semaphore)</a:t>
            </a:r>
          </a:p>
        </p:txBody>
      </p:sp>
    </p:spTree>
    <p:extLst>
      <p:ext uri="{BB962C8B-B14F-4D97-AF65-F5344CB8AC3E}">
        <p14:creationId xmlns:p14="http://schemas.microsoft.com/office/powerpoint/2010/main" val="960408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1EA111-E323-4849-B9E8-4404BC0F380C}"/>
              </a:ext>
            </a:extLst>
          </p:cNvPr>
          <p:cNvSpPr>
            <a:spLocks noGrp="1"/>
          </p:cNvSpPr>
          <p:nvPr>
            <p:ph type="title"/>
          </p:nvPr>
        </p:nvSpPr>
        <p:spPr/>
        <p:txBody>
          <a:bodyPr/>
          <a:lstStyle/>
          <a:p>
            <a:r>
              <a:rPr lang="en-US" dirty="0"/>
              <a:t>Multithreading in JAVA </a:t>
            </a:r>
          </a:p>
        </p:txBody>
      </p:sp>
    </p:spTree>
    <p:extLst>
      <p:ext uri="{BB962C8B-B14F-4D97-AF65-F5344CB8AC3E}">
        <p14:creationId xmlns:p14="http://schemas.microsoft.com/office/powerpoint/2010/main" val="18203375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ChangeArrowheads="1"/>
          </p:cNvSpPr>
          <p:nvPr>
            <p:ph type="title"/>
          </p:nvPr>
        </p:nvSpPr>
        <p:spPr>
          <a:xfrm>
            <a:off x="457200" y="304800"/>
            <a:ext cx="8226425" cy="909638"/>
          </a:xfrm>
        </p:spPr>
        <p:txBody>
          <a:bodyPr/>
          <a:lstStyle/>
          <a:p>
            <a:r>
              <a:rPr lang="en-US" dirty="0">
                <a:latin typeface="Arial" charset="0"/>
                <a:ea typeface="ＭＳ Ｐゴシック" charset="0"/>
                <a:cs typeface="Arial" charset="0"/>
              </a:rPr>
              <a:t>JAVA Threads Methods</a:t>
            </a:r>
          </a:p>
        </p:txBody>
      </p:sp>
      <p:sp>
        <p:nvSpPr>
          <p:cNvPr id="106498" name="Rectangle 3"/>
          <p:cNvSpPr>
            <a:spLocks noGrp="1" noChangeArrowheads="1"/>
          </p:cNvSpPr>
          <p:nvPr>
            <p:ph idx="1"/>
          </p:nvPr>
        </p:nvSpPr>
        <p:spPr/>
        <p:txBody>
          <a:bodyPr/>
          <a:lstStyle/>
          <a:p>
            <a:pPr>
              <a:defRPr/>
            </a:pPr>
            <a:r>
              <a:rPr lang="en-US" sz="2400" b="0" dirty="0">
                <a:latin typeface="Arial" charset="0"/>
                <a:ea typeface="ＭＳ Ｐゴシック" charset="0"/>
                <a:cs typeface="Arial" charset="0"/>
              </a:rPr>
              <a:t>Java has built in thread support for Multithreading</a:t>
            </a:r>
          </a:p>
          <a:p>
            <a:pPr marL="457200" lvl="1" indent="0">
              <a:buNone/>
              <a:defRPr/>
            </a:pPr>
            <a:endParaRPr lang="en-US" dirty="0">
              <a:latin typeface="Arial" charset="0"/>
              <a:ea typeface="ＭＳ Ｐゴシック" charset="0"/>
              <a:cs typeface="Arial" charset="0"/>
            </a:endParaRPr>
          </a:p>
        </p:txBody>
      </p:sp>
      <p:sp>
        <p:nvSpPr>
          <p:cNvPr id="177155" name="TextBox 3"/>
          <p:cNvSpPr txBox="1">
            <a:spLocks noChangeArrowheads="1"/>
          </p:cNvSpPr>
          <p:nvPr/>
        </p:nvSpPr>
        <p:spPr bwMode="auto">
          <a:xfrm>
            <a:off x="52388" y="4006850"/>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endParaRPr lang="en-US" sz="1800">
              <a:solidFill>
                <a:srgbClr val="003367"/>
              </a:solidFill>
              <a:cs typeface="Arial" charset="0"/>
            </a:endParaRPr>
          </a:p>
        </p:txBody>
      </p:sp>
      <p:graphicFrame>
        <p:nvGraphicFramePr>
          <p:cNvPr id="3" name="Table 2">
            <a:extLst>
              <a:ext uri="{FF2B5EF4-FFF2-40B4-BE49-F238E27FC236}">
                <a16:creationId xmlns:a16="http://schemas.microsoft.com/office/drawing/2014/main" id="{9F50B808-82FC-405D-91AC-E2D57492AD6D}"/>
              </a:ext>
            </a:extLst>
          </p:cNvPr>
          <p:cNvGraphicFramePr>
            <a:graphicFrameLocks noGrp="1"/>
          </p:cNvGraphicFramePr>
          <p:nvPr/>
        </p:nvGraphicFramePr>
        <p:xfrm>
          <a:off x="914400" y="2894330"/>
          <a:ext cx="6096000" cy="222504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2474837798"/>
                    </a:ext>
                  </a:extLst>
                </a:gridCol>
                <a:gridCol w="2032000">
                  <a:extLst>
                    <a:ext uri="{9D8B030D-6E8A-4147-A177-3AD203B41FA5}">
                      <a16:colId xmlns:a16="http://schemas.microsoft.com/office/drawing/2014/main" val="1464997594"/>
                    </a:ext>
                  </a:extLst>
                </a:gridCol>
                <a:gridCol w="2032000">
                  <a:extLst>
                    <a:ext uri="{9D8B030D-6E8A-4147-A177-3AD203B41FA5}">
                      <a16:colId xmlns:a16="http://schemas.microsoft.com/office/drawing/2014/main" val="4193068382"/>
                    </a:ext>
                  </a:extLst>
                </a:gridCol>
              </a:tblGrid>
              <a:tr h="370840">
                <a:tc>
                  <a:txBody>
                    <a:bodyPr/>
                    <a:lstStyle/>
                    <a:p>
                      <a:r>
                        <a:rPr lang="en-US" dirty="0" err="1"/>
                        <a:t>currentThread</a:t>
                      </a:r>
                      <a:endParaRPr lang="en-US" dirty="0"/>
                    </a:p>
                  </a:txBody>
                  <a:tcPr/>
                </a:tc>
                <a:tc>
                  <a:txBody>
                    <a:bodyPr/>
                    <a:lstStyle/>
                    <a:p>
                      <a:r>
                        <a:rPr lang="en-US" dirty="0"/>
                        <a:t>Start</a:t>
                      </a:r>
                    </a:p>
                  </a:txBody>
                  <a:tcPr/>
                </a:tc>
                <a:tc>
                  <a:txBody>
                    <a:bodyPr/>
                    <a:lstStyle/>
                    <a:p>
                      <a:r>
                        <a:rPr lang="en-US" dirty="0" err="1"/>
                        <a:t>setPriority</a:t>
                      </a:r>
                      <a:endParaRPr lang="en-US" dirty="0"/>
                    </a:p>
                  </a:txBody>
                  <a:tcPr/>
                </a:tc>
                <a:extLst>
                  <a:ext uri="{0D108BD9-81ED-4DB2-BD59-A6C34878D82A}">
                    <a16:rowId xmlns:a16="http://schemas.microsoft.com/office/drawing/2014/main" val="2495851121"/>
                  </a:ext>
                </a:extLst>
              </a:tr>
              <a:tr h="370840">
                <a:tc>
                  <a:txBody>
                    <a:bodyPr/>
                    <a:lstStyle/>
                    <a:p>
                      <a:r>
                        <a:rPr lang="en-US" dirty="0"/>
                        <a:t>yield</a:t>
                      </a:r>
                    </a:p>
                  </a:txBody>
                  <a:tcPr/>
                </a:tc>
                <a:tc>
                  <a:txBody>
                    <a:bodyPr/>
                    <a:lstStyle/>
                    <a:p>
                      <a:r>
                        <a:rPr lang="en-US" dirty="0"/>
                        <a:t>run</a:t>
                      </a:r>
                    </a:p>
                  </a:txBody>
                  <a:tcPr/>
                </a:tc>
                <a:tc>
                  <a:txBody>
                    <a:bodyPr/>
                    <a:lstStyle/>
                    <a:p>
                      <a:r>
                        <a:rPr lang="en-US" dirty="0" err="1"/>
                        <a:t>getPriority</a:t>
                      </a:r>
                      <a:endParaRPr lang="en-US" dirty="0"/>
                    </a:p>
                  </a:txBody>
                  <a:tcPr/>
                </a:tc>
                <a:extLst>
                  <a:ext uri="{0D108BD9-81ED-4DB2-BD59-A6C34878D82A}">
                    <a16:rowId xmlns:a16="http://schemas.microsoft.com/office/drawing/2014/main" val="1163412292"/>
                  </a:ext>
                </a:extLst>
              </a:tr>
              <a:tr h="370840">
                <a:tc>
                  <a:txBody>
                    <a:bodyPr/>
                    <a:lstStyle/>
                    <a:p>
                      <a:r>
                        <a:rPr lang="en-US" dirty="0"/>
                        <a:t>sleep</a:t>
                      </a:r>
                    </a:p>
                  </a:txBody>
                  <a:tcPr/>
                </a:tc>
                <a:tc>
                  <a:txBody>
                    <a:bodyPr/>
                    <a:lstStyle/>
                    <a:p>
                      <a:r>
                        <a:rPr lang="en-US" dirty="0"/>
                        <a:t>stop</a:t>
                      </a:r>
                    </a:p>
                  </a:txBody>
                  <a:tcPr/>
                </a:tc>
                <a:tc>
                  <a:txBody>
                    <a:bodyPr/>
                    <a:lstStyle/>
                    <a:p>
                      <a:r>
                        <a:rPr lang="en-US" dirty="0"/>
                        <a:t>suspend</a:t>
                      </a:r>
                    </a:p>
                  </a:txBody>
                  <a:tcPr/>
                </a:tc>
                <a:extLst>
                  <a:ext uri="{0D108BD9-81ED-4DB2-BD59-A6C34878D82A}">
                    <a16:rowId xmlns:a16="http://schemas.microsoft.com/office/drawing/2014/main" val="737237106"/>
                  </a:ext>
                </a:extLst>
              </a:tr>
              <a:tr h="370840">
                <a:tc>
                  <a:txBody>
                    <a:bodyPr/>
                    <a:lstStyle/>
                    <a:p>
                      <a:r>
                        <a:rPr lang="en-US" dirty="0"/>
                        <a:t>resume</a:t>
                      </a:r>
                    </a:p>
                  </a:txBody>
                  <a:tcPr/>
                </a:tc>
                <a:tc>
                  <a:txBody>
                    <a:bodyPr/>
                    <a:lstStyle/>
                    <a:p>
                      <a:r>
                        <a:rPr lang="en-US" dirty="0" err="1"/>
                        <a:t>getId</a:t>
                      </a:r>
                      <a:endParaRPr lang="en-US" dirty="0"/>
                    </a:p>
                  </a:txBody>
                  <a:tcPr/>
                </a:tc>
                <a:tc>
                  <a:txBody>
                    <a:bodyPr/>
                    <a:lstStyle/>
                    <a:p>
                      <a:r>
                        <a:rPr lang="en-US" dirty="0" err="1"/>
                        <a:t>isAlive</a:t>
                      </a:r>
                      <a:endParaRPr lang="en-US" dirty="0"/>
                    </a:p>
                  </a:txBody>
                  <a:tcPr/>
                </a:tc>
                <a:extLst>
                  <a:ext uri="{0D108BD9-81ED-4DB2-BD59-A6C34878D82A}">
                    <a16:rowId xmlns:a16="http://schemas.microsoft.com/office/drawing/2014/main" val="1799352523"/>
                  </a:ext>
                </a:extLst>
              </a:tr>
              <a:tr h="370840">
                <a:tc>
                  <a:txBody>
                    <a:bodyPr/>
                    <a:lstStyle/>
                    <a:p>
                      <a:r>
                        <a:rPr lang="en-US" dirty="0" err="1"/>
                        <a:t>getState</a:t>
                      </a:r>
                      <a:endParaRPr lang="en-US" dirty="0"/>
                    </a:p>
                  </a:txBody>
                  <a:tcPr/>
                </a:tc>
                <a:tc>
                  <a:txBody>
                    <a:bodyPr/>
                    <a:lstStyle/>
                    <a:p>
                      <a:r>
                        <a:rPr lang="en-US" dirty="0"/>
                        <a:t>wait</a:t>
                      </a:r>
                    </a:p>
                  </a:txBody>
                  <a:tcPr/>
                </a:tc>
                <a:tc>
                  <a:txBody>
                    <a:bodyPr/>
                    <a:lstStyle/>
                    <a:p>
                      <a:r>
                        <a:rPr lang="en-US" dirty="0"/>
                        <a:t>Join</a:t>
                      </a:r>
                    </a:p>
                  </a:txBody>
                  <a:tcPr/>
                </a:tc>
                <a:extLst>
                  <a:ext uri="{0D108BD9-81ED-4DB2-BD59-A6C34878D82A}">
                    <a16:rowId xmlns:a16="http://schemas.microsoft.com/office/drawing/2014/main" val="3045098801"/>
                  </a:ext>
                </a:extLst>
              </a:tr>
              <a:tr h="370840">
                <a:tc>
                  <a:txBody>
                    <a:bodyPr/>
                    <a:lstStyle/>
                    <a:p>
                      <a:r>
                        <a:rPr lang="en-US" dirty="0" err="1"/>
                        <a:t>setName</a:t>
                      </a:r>
                      <a:endParaRPr lang="en-US" dirty="0"/>
                    </a:p>
                  </a:txBody>
                  <a:tcPr/>
                </a:tc>
                <a:tc>
                  <a:txBody>
                    <a:bodyPr/>
                    <a:lstStyle/>
                    <a:p>
                      <a:r>
                        <a:rPr lang="en-US" dirty="0" err="1"/>
                        <a:t>getName</a:t>
                      </a:r>
                      <a:endParaRPr lang="en-US" dirty="0"/>
                    </a:p>
                  </a:txBody>
                  <a:tcPr/>
                </a:tc>
                <a:tc>
                  <a:txBody>
                    <a:bodyPr/>
                    <a:lstStyle/>
                    <a:p>
                      <a:endParaRPr lang="en-US" dirty="0"/>
                    </a:p>
                  </a:txBody>
                  <a:tcPr/>
                </a:tc>
                <a:extLst>
                  <a:ext uri="{0D108BD9-81ED-4DB2-BD59-A6C34878D82A}">
                    <a16:rowId xmlns:a16="http://schemas.microsoft.com/office/drawing/2014/main" val="3920108717"/>
                  </a:ext>
                </a:extLst>
              </a:tr>
            </a:tbl>
          </a:graphicData>
        </a:graphic>
      </p:graphicFrame>
    </p:spTree>
    <p:extLst>
      <p:ext uri="{BB962C8B-B14F-4D97-AF65-F5344CB8AC3E}">
        <p14:creationId xmlns:p14="http://schemas.microsoft.com/office/powerpoint/2010/main" val="27153709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ChangeArrowheads="1"/>
          </p:cNvSpPr>
          <p:nvPr>
            <p:ph type="title"/>
          </p:nvPr>
        </p:nvSpPr>
        <p:spPr>
          <a:xfrm>
            <a:off x="1295400" y="762000"/>
            <a:ext cx="6571343" cy="1059305"/>
          </a:xfrm>
          <a:effectLst/>
        </p:spPr>
        <p:txBody>
          <a:bodyPr vert="horz" lIns="91440" tIns="45720" rIns="91440" bIns="45720" rtlCol="0" anchor="ctr">
            <a:normAutofit/>
          </a:bodyPr>
          <a:lstStyle/>
          <a:p>
            <a:r>
              <a:rPr lang="en-US" sz="3600" dirty="0"/>
              <a:t>Create Thread</a:t>
            </a:r>
          </a:p>
        </p:txBody>
      </p:sp>
      <p:sp>
        <p:nvSpPr>
          <p:cNvPr id="4" name="Content Placeholder 3">
            <a:extLst>
              <a:ext uri="{FF2B5EF4-FFF2-40B4-BE49-F238E27FC236}">
                <a16:creationId xmlns:a16="http://schemas.microsoft.com/office/drawing/2014/main" id="{27CADACC-F28C-4B52-93F8-7B687E7BD209}"/>
              </a:ext>
            </a:extLst>
          </p:cNvPr>
          <p:cNvSpPr>
            <a:spLocks noGrp="1"/>
          </p:cNvSpPr>
          <p:nvPr>
            <p:ph sz="half" idx="1"/>
          </p:nvPr>
        </p:nvSpPr>
        <p:spPr>
          <a:xfrm>
            <a:off x="1307327" y="1821305"/>
            <a:ext cx="3125871" cy="3437560"/>
          </a:xfrm>
        </p:spPr>
        <p:txBody>
          <a:bodyPr vert="horz" lIns="91440" tIns="45720" rIns="91440" bIns="45720" rtlCol="0" anchor="t">
            <a:normAutofit/>
          </a:bodyPr>
          <a:lstStyle/>
          <a:p>
            <a:pPr marL="0" indent="0">
              <a:buNone/>
            </a:pPr>
            <a:r>
              <a:rPr lang="en-US" sz="1800" b="1" dirty="0">
                <a:solidFill>
                  <a:schemeClr val="tx1"/>
                </a:solidFill>
              </a:rPr>
              <a:t>Thread Subclass</a:t>
            </a:r>
          </a:p>
          <a:p>
            <a:pPr marL="0" indent="0">
              <a:buNone/>
            </a:pPr>
            <a:r>
              <a:rPr lang="en-US" sz="1400" dirty="0">
                <a:solidFill>
                  <a:srgbClr val="FFFF00"/>
                </a:solidFill>
              </a:rPr>
              <a:t> public class </a:t>
            </a:r>
            <a:r>
              <a:rPr lang="en-US" sz="1400" dirty="0" err="1">
                <a:solidFill>
                  <a:srgbClr val="FFFF00"/>
                </a:solidFill>
              </a:rPr>
              <a:t>MyThread</a:t>
            </a:r>
            <a:r>
              <a:rPr lang="en-US" sz="1400" dirty="0">
                <a:solidFill>
                  <a:srgbClr val="FFFF00"/>
                </a:solidFill>
              </a:rPr>
              <a:t> extends Thread {</a:t>
            </a:r>
          </a:p>
          <a:p>
            <a:pPr marL="0" indent="0">
              <a:buNone/>
            </a:pPr>
            <a:r>
              <a:rPr lang="en-US" sz="1400" dirty="0">
                <a:solidFill>
                  <a:srgbClr val="FFFF00"/>
                </a:solidFill>
              </a:rPr>
              <a:t>    public void run(){</a:t>
            </a:r>
          </a:p>
          <a:p>
            <a:pPr marL="0" indent="0">
              <a:buNone/>
            </a:pPr>
            <a:r>
              <a:rPr lang="en-US" sz="1400" dirty="0">
                <a:solidFill>
                  <a:srgbClr val="FFFF00"/>
                </a:solidFill>
              </a:rPr>
              <a:t>       </a:t>
            </a:r>
            <a:r>
              <a:rPr lang="en-US" sz="1400" dirty="0" err="1">
                <a:solidFill>
                  <a:srgbClr val="FFFF00"/>
                </a:solidFill>
              </a:rPr>
              <a:t>System.out.println</a:t>
            </a:r>
            <a:r>
              <a:rPr lang="en-US" sz="1400" dirty="0">
                <a:solidFill>
                  <a:srgbClr val="FFFF00"/>
                </a:solidFill>
              </a:rPr>
              <a:t>("Thread running");</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  </a:t>
            </a:r>
            <a:r>
              <a:rPr lang="en-US" sz="1400" dirty="0" err="1">
                <a:solidFill>
                  <a:srgbClr val="FFFF00"/>
                </a:solidFill>
              </a:rPr>
              <a:t>MyThread</a:t>
            </a:r>
            <a:r>
              <a:rPr lang="en-US" sz="1400" dirty="0">
                <a:solidFill>
                  <a:srgbClr val="FFFF00"/>
                </a:solidFill>
              </a:rPr>
              <a:t> </a:t>
            </a:r>
            <a:r>
              <a:rPr lang="en-US" sz="1400" dirty="0" err="1">
                <a:solidFill>
                  <a:srgbClr val="FFFF00"/>
                </a:solidFill>
              </a:rPr>
              <a:t>myThread</a:t>
            </a:r>
            <a:r>
              <a:rPr lang="en-US" sz="1400" dirty="0">
                <a:solidFill>
                  <a:srgbClr val="FFFF00"/>
                </a:solidFill>
              </a:rPr>
              <a:t> = new </a:t>
            </a:r>
            <a:r>
              <a:rPr lang="en-US" sz="1400" dirty="0" err="1">
                <a:solidFill>
                  <a:srgbClr val="FFFF00"/>
                </a:solidFill>
              </a:rPr>
              <a:t>MyThread</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myTread.start</a:t>
            </a:r>
            <a:r>
              <a:rPr lang="en-US" sz="1400" dirty="0">
                <a:solidFill>
                  <a:srgbClr val="FFFF00"/>
                </a:solidFill>
              </a:rPr>
              <a:t>();</a:t>
            </a:r>
          </a:p>
        </p:txBody>
      </p:sp>
      <p:sp>
        <p:nvSpPr>
          <p:cNvPr id="5" name="Content Placeholder 4">
            <a:extLst>
              <a:ext uri="{FF2B5EF4-FFF2-40B4-BE49-F238E27FC236}">
                <a16:creationId xmlns:a16="http://schemas.microsoft.com/office/drawing/2014/main" id="{C84A9B76-BB87-49A9-A094-42E57AFE3A50}"/>
              </a:ext>
            </a:extLst>
          </p:cNvPr>
          <p:cNvSpPr>
            <a:spLocks noGrp="1"/>
          </p:cNvSpPr>
          <p:nvPr>
            <p:ph sz="half" idx="2"/>
          </p:nvPr>
        </p:nvSpPr>
        <p:spPr>
          <a:xfrm>
            <a:off x="4573782" y="1821305"/>
            <a:ext cx="4191000" cy="4531843"/>
          </a:xfrm>
        </p:spPr>
        <p:txBody>
          <a:bodyPr vert="horz" lIns="91440" tIns="45720" rIns="91440" bIns="45720" rtlCol="0" anchor="t">
            <a:normAutofit/>
          </a:bodyPr>
          <a:lstStyle/>
          <a:p>
            <a:pPr marL="0" indent="0">
              <a:buNone/>
            </a:pPr>
            <a:r>
              <a:rPr lang="en-US" sz="1800" b="1" dirty="0">
                <a:solidFill>
                  <a:schemeClr val="tx1"/>
                </a:solidFill>
              </a:rPr>
              <a:t>Runnable Interface Implementation</a:t>
            </a:r>
          </a:p>
          <a:p>
            <a:pPr marL="0" indent="0">
              <a:buNone/>
            </a:pPr>
            <a:r>
              <a:rPr lang="en-US" sz="1400" dirty="0">
                <a:solidFill>
                  <a:srgbClr val="FFFF00"/>
                </a:solidFill>
              </a:rPr>
              <a:t>public class </a:t>
            </a:r>
            <a:r>
              <a:rPr lang="en-US" sz="1400" dirty="0" err="1">
                <a:solidFill>
                  <a:srgbClr val="FFFF00"/>
                </a:solidFill>
              </a:rPr>
              <a:t>MyRunnable</a:t>
            </a:r>
            <a:r>
              <a:rPr lang="en-US" sz="1400" dirty="0">
                <a:solidFill>
                  <a:srgbClr val="FFFF00"/>
                </a:solidFill>
              </a:rPr>
              <a:t> implements Runnable </a:t>
            </a:r>
          </a:p>
          <a:p>
            <a:pPr marL="0" indent="0">
              <a:buNone/>
            </a:pPr>
            <a:r>
              <a:rPr lang="en-US" sz="1400" dirty="0">
                <a:solidFill>
                  <a:srgbClr val="FFFF00"/>
                </a:solidFill>
              </a:rPr>
              <a:t>{</a:t>
            </a:r>
          </a:p>
          <a:p>
            <a:pPr marL="0" indent="0">
              <a:buNone/>
            </a:pPr>
            <a:r>
              <a:rPr lang="en-US" sz="1400" dirty="0">
                <a:solidFill>
                  <a:srgbClr val="FFFF00"/>
                </a:solidFill>
              </a:rPr>
              <a:t>    public void run(){</a:t>
            </a:r>
          </a:p>
          <a:p>
            <a:pPr marL="0" indent="0">
              <a:buNone/>
            </a:pPr>
            <a:r>
              <a:rPr lang="en-US" sz="1400" dirty="0">
                <a:solidFill>
                  <a:srgbClr val="FFFF00"/>
                </a:solidFill>
              </a:rPr>
              <a:t>       </a:t>
            </a:r>
            <a:r>
              <a:rPr lang="en-US" sz="1400" dirty="0" err="1">
                <a:solidFill>
                  <a:srgbClr val="FFFF00"/>
                </a:solidFill>
              </a:rPr>
              <a:t>System.out.println</a:t>
            </a:r>
            <a:r>
              <a:rPr lang="en-US" sz="1400" dirty="0">
                <a:solidFill>
                  <a:srgbClr val="FFFF00"/>
                </a:solidFill>
              </a:rPr>
              <a:t>("Runnable running");</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endParaRPr lang="en-US" sz="1400" dirty="0">
              <a:solidFill>
                <a:srgbClr val="FFFF00"/>
              </a:solidFill>
            </a:endParaRPr>
          </a:p>
        </p:txBody>
      </p:sp>
      <p:sp>
        <p:nvSpPr>
          <p:cNvPr id="177155" name="TextBox 3"/>
          <p:cNvSpPr txBox="1">
            <a:spLocks noChangeArrowheads="1"/>
          </p:cNvSpPr>
          <p:nvPr/>
        </p:nvSpPr>
        <p:spPr bwMode="auto">
          <a:xfrm>
            <a:off x="52388" y="4006850"/>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endParaRPr lang="en-US" sz="1800">
              <a:solidFill>
                <a:srgbClr val="003367"/>
              </a:solidFill>
              <a:cs typeface="Arial" charset="0"/>
            </a:endParaRPr>
          </a:p>
        </p:txBody>
      </p:sp>
    </p:spTree>
    <p:extLst>
      <p:ext uri="{BB962C8B-B14F-4D97-AF65-F5344CB8AC3E}">
        <p14:creationId xmlns:p14="http://schemas.microsoft.com/office/powerpoint/2010/main" val="3403319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990600" y="685800"/>
            <a:ext cx="6571343" cy="1059305"/>
          </a:xfrm>
        </p:spPr>
        <p:txBody>
          <a:bodyPr/>
          <a:lstStyle/>
          <a:p>
            <a:r>
              <a:rPr lang="en-US" sz="3600" dirty="0"/>
              <a:t>Thread Name</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990600" y="2013935"/>
            <a:ext cx="3125871" cy="3437560"/>
          </a:xfrm>
        </p:spPr>
        <p:txBody>
          <a:bodyPr anchor="t">
            <a:normAutofit lnSpcReduction="10000"/>
          </a:bodyPr>
          <a:lstStyle/>
          <a:p>
            <a:pPr marL="0" indent="0">
              <a:buNone/>
            </a:pPr>
            <a:r>
              <a:rPr lang="en-US" sz="1400" dirty="0">
                <a:solidFill>
                  <a:srgbClr val="FFFF00"/>
                </a:solidFill>
              </a:rPr>
              <a:t> Thread </a:t>
            </a:r>
            <a:r>
              <a:rPr lang="en-US" sz="1400" dirty="0" err="1">
                <a:solidFill>
                  <a:srgbClr val="FFFF00"/>
                </a:solidFill>
              </a:rPr>
              <a:t>thread</a:t>
            </a:r>
            <a:r>
              <a:rPr lang="en-US" sz="1400" dirty="0">
                <a:solidFill>
                  <a:srgbClr val="FFFF00"/>
                </a:solidFill>
              </a:rPr>
              <a:t> = new Thread("New Thread") {</a:t>
            </a:r>
          </a:p>
          <a:p>
            <a:pPr marL="0" indent="0">
              <a:buNone/>
            </a:pPr>
            <a:r>
              <a:rPr lang="en-US" sz="1400" dirty="0">
                <a:solidFill>
                  <a:srgbClr val="FFFF00"/>
                </a:solidFill>
              </a:rPr>
              <a:t>      public void run(){</a:t>
            </a:r>
          </a:p>
          <a:p>
            <a:pPr marL="0" indent="0">
              <a:buNone/>
            </a:pPr>
            <a:r>
              <a:rPr lang="en-US" sz="1400" dirty="0">
                <a:solidFill>
                  <a:srgbClr val="FFFF00"/>
                </a:solidFill>
              </a:rPr>
              <a:t>        </a:t>
            </a:r>
            <a:r>
              <a:rPr lang="en-US" sz="1400" dirty="0" err="1">
                <a:solidFill>
                  <a:srgbClr val="FFFF00"/>
                </a:solidFill>
              </a:rPr>
              <a:t>System.out.println</a:t>
            </a:r>
            <a:r>
              <a:rPr lang="en-US" sz="1400" dirty="0">
                <a:solidFill>
                  <a:srgbClr val="FFFF00"/>
                </a:solidFill>
              </a:rPr>
              <a:t>("run by: " + </a:t>
            </a:r>
            <a:r>
              <a:rPr lang="en-US" sz="1400" dirty="0" err="1">
                <a:solidFill>
                  <a:srgbClr val="FFFF00"/>
                </a:solidFill>
              </a:rPr>
              <a:t>getName</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   </a:t>
            </a:r>
            <a:r>
              <a:rPr lang="en-US" sz="1400" dirty="0" err="1">
                <a:solidFill>
                  <a:srgbClr val="FFFF00"/>
                </a:solidFill>
              </a:rPr>
              <a:t>thread.start</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System.out.println</a:t>
            </a:r>
            <a:r>
              <a:rPr lang="en-US" sz="1400" dirty="0">
                <a:solidFill>
                  <a:srgbClr val="FFFF00"/>
                </a:solidFill>
              </a:rPr>
              <a:t>(</a:t>
            </a:r>
            <a:r>
              <a:rPr lang="en-US" sz="1400" dirty="0" err="1">
                <a:solidFill>
                  <a:srgbClr val="FFFF00"/>
                </a:solidFill>
              </a:rPr>
              <a:t>thread.getName</a:t>
            </a:r>
            <a:r>
              <a:rPr lang="en-US" sz="1400" dirty="0">
                <a:solidFill>
                  <a:srgbClr val="FFFF00"/>
                </a:solidFill>
              </a:rPr>
              <a:t>());</a:t>
            </a:r>
          </a:p>
          <a:p>
            <a:pPr marL="0" indent="0">
              <a:buNone/>
            </a:pPr>
            <a:r>
              <a:rPr lang="en-US" sz="1400" dirty="0">
                <a:solidFill>
                  <a:srgbClr val="FFFF00"/>
                </a:solidFill>
              </a:rPr>
              <a:t> </a:t>
            </a:r>
            <a:endParaRPr lang="en-US" sz="1400" b="0" dirty="0">
              <a:solidFill>
                <a:srgbClr val="FFFF00"/>
              </a:solidFill>
            </a:endParaRPr>
          </a:p>
        </p:txBody>
      </p:sp>
      <p:sp>
        <p:nvSpPr>
          <p:cNvPr id="2" name="Content Placeholder 1">
            <a:extLst>
              <a:ext uri="{FF2B5EF4-FFF2-40B4-BE49-F238E27FC236}">
                <a16:creationId xmlns:a16="http://schemas.microsoft.com/office/drawing/2014/main" id="{C7C48EF0-A2EC-459C-A286-EBBF713C1206}"/>
              </a:ext>
            </a:extLst>
          </p:cNvPr>
          <p:cNvSpPr>
            <a:spLocks noGrp="1"/>
          </p:cNvSpPr>
          <p:nvPr>
            <p:ph sz="half" idx="2"/>
          </p:nvPr>
        </p:nvSpPr>
        <p:spPr/>
        <p:txBody>
          <a:bodyPr anchor="t">
            <a:normAutofit lnSpcReduction="10000"/>
          </a:bodyPr>
          <a:lstStyle/>
          <a:p>
            <a:pPr marL="0" indent="0">
              <a:buNone/>
            </a:pPr>
            <a:r>
              <a:rPr lang="en-US" sz="1400" dirty="0">
                <a:solidFill>
                  <a:srgbClr val="FFFF00"/>
                </a:solidFill>
              </a:rPr>
              <a:t> </a:t>
            </a:r>
            <a:r>
              <a:rPr lang="en-US" sz="1400" dirty="0" err="1">
                <a:solidFill>
                  <a:srgbClr val="FFFF00"/>
                </a:solidFill>
              </a:rPr>
              <a:t>MyRunnable</a:t>
            </a:r>
            <a:r>
              <a:rPr lang="en-US" sz="1400" dirty="0">
                <a:solidFill>
                  <a:srgbClr val="FFFF00"/>
                </a:solidFill>
              </a:rPr>
              <a:t> runnable = new </a:t>
            </a:r>
            <a:r>
              <a:rPr lang="en-US" sz="1400" dirty="0" err="1">
                <a:solidFill>
                  <a:srgbClr val="FFFF00"/>
                </a:solidFill>
              </a:rPr>
              <a:t>MyRunnable</a:t>
            </a:r>
            <a:r>
              <a:rPr lang="en-US" sz="1400" dirty="0">
                <a:solidFill>
                  <a:srgbClr val="FFFF00"/>
                </a:solidFill>
              </a:rPr>
              <a:t>();</a:t>
            </a:r>
          </a:p>
          <a:p>
            <a:pPr marL="0" indent="0">
              <a:buNone/>
            </a:pPr>
            <a:r>
              <a:rPr lang="en-US" sz="1400" dirty="0">
                <a:solidFill>
                  <a:srgbClr val="FFFF00"/>
                </a:solidFill>
              </a:rPr>
              <a:t>   Thread </a:t>
            </a:r>
            <a:r>
              <a:rPr lang="en-US" sz="1400" dirty="0" err="1">
                <a:solidFill>
                  <a:srgbClr val="FFFF00"/>
                </a:solidFill>
              </a:rPr>
              <a:t>thread</a:t>
            </a:r>
            <a:r>
              <a:rPr lang="en-US" sz="1400" dirty="0">
                <a:solidFill>
                  <a:srgbClr val="FFFF00"/>
                </a:solidFill>
              </a:rPr>
              <a:t> = new Thread(runnable, "New Thread");</a:t>
            </a:r>
          </a:p>
          <a:p>
            <a:pPr marL="0" indent="0">
              <a:buNone/>
            </a:pPr>
            <a:endParaRPr lang="en-US" sz="1400" dirty="0">
              <a:solidFill>
                <a:srgbClr val="FFFF00"/>
              </a:solidFill>
            </a:endParaRPr>
          </a:p>
          <a:p>
            <a:pPr marL="0" indent="0">
              <a:buNone/>
            </a:pPr>
            <a:r>
              <a:rPr lang="en-US" sz="1400" dirty="0">
                <a:solidFill>
                  <a:srgbClr val="FFFF00"/>
                </a:solidFill>
              </a:rPr>
              <a:t>   </a:t>
            </a:r>
            <a:r>
              <a:rPr lang="en-US" sz="1400" dirty="0" err="1">
                <a:solidFill>
                  <a:srgbClr val="FFFF00"/>
                </a:solidFill>
              </a:rPr>
              <a:t>thread.start</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System.out.println</a:t>
            </a:r>
            <a:r>
              <a:rPr lang="en-US" sz="1400" dirty="0">
                <a:solidFill>
                  <a:srgbClr val="FFFF00"/>
                </a:solidFill>
              </a:rPr>
              <a:t>(</a:t>
            </a:r>
            <a:r>
              <a:rPr lang="en-US" sz="1400" dirty="0" err="1">
                <a:solidFill>
                  <a:srgbClr val="FFFF00"/>
                </a:solidFill>
              </a:rPr>
              <a:t>thread.getName</a:t>
            </a:r>
            <a:r>
              <a:rPr lang="en-US" sz="1400" dirty="0">
                <a:solidFill>
                  <a:srgbClr val="FFFF00"/>
                </a:solidFill>
              </a:rPr>
              <a:t>());</a:t>
            </a:r>
          </a:p>
          <a:p>
            <a:pPr marL="0" indent="0">
              <a:buNone/>
            </a:pPr>
            <a:endParaRPr lang="en-US" sz="1400" dirty="0">
              <a:solidFill>
                <a:srgbClr val="FFFF00"/>
              </a:solidFill>
            </a:endParaRPr>
          </a:p>
          <a:p>
            <a:pPr marL="0" indent="0">
              <a:buNone/>
            </a:pPr>
            <a:r>
              <a:rPr lang="en-US" sz="1400" dirty="0">
                <a:solidFill>
                  <a:srgbClr val="FFFF00"/>
                </a:solidFill>
              </a:rPr>
              <a:t>String </a:t>
            </a:r>
            <a:r>
              <a:rPr lang="en-US" sz="1400" dirty="0" err="1">
                <a:solidFill>
                  <a:srgbClr val="FFFF00"/>
                </a:solidFill>
              </a:rPr>
              <a:t>threadName</a:t>
            </a:r>
            <a:r>
              <a:rPr lang="en-US" sz="1400" dirty="0">
                <a:solidFill>
                  <a:srgbClr val="FFFF00"/>
                </a:solidFill>
              </a:rPr>
              <a:t> = </a:t>
            </a:r>
            <a:r>
              <a:rPr lang="en-US" sz="1400" dirty="0" err="1">
                <a:solidFill>
                  <a:srgbClr val="FFFF00"/>
                </a:solidFill>
              </a:rPr>
              <a:t>Thread.currentThread</a:t>
            </a:r>
            <a:r>
              <a:rPr lang="en-US" sz="1400" dirty="0">
                <a:solidFill>
                  <a:srgbClr val="FFFF00"/>
                </a:solidFill>
              </a:rPr>
              <a:t>().</a:t>
            </a:r>
            <a:r>
              <a:rPr lang="en-US" sz="1400" dirty="0" err="1">
                <a:solidFill>
                  <a:srgbClr val="FFFF00"/>
                </a:solidFill>
              </a:rPr>
              <a:t>getName</a:t>
            </a:r>
            <a:r>
              <a:rPr lang="en-US" sz="1400" dirty="0">
                <a:solidFill>
                  <a:srgbClr val="FFFF00"/>
                </a:solidFill>
              </a:rPr>
              <a:t>();</a:t>
            </a:r>
          </a:p>
        </p:txBody>
      </p:sp>
    </p:spTree>
    <p:extLst>
      <p:ext uri="{BB962C8B-B14F-4D97-AF65-F5344CB8AC3E}">
        <p14:creationId xmlns:p14="http://schemas.microsoft.com/office/powerpoint/2010/main" val="6527769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973908" y="609600"/>
            <a:ext cx="6571343" cy="1059305"/>
          </a:xfrm>
        </p:spPr>
        <p:txBody>
          <a:bodyPr/>
          <a:lstStyle/>
          <a:p>
            <a:r>
              <a:rPr lang="en-US" sz="3600" dirty="0"/>
              <a:t>Stop a Thread</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973908" y="1873472"/>
            <a:ext cx="3734062" cy="4191001"/>
          </a:xfrm>
        </p:spPr>
        <p:txBody>
          <a:bodyPr anchor="t">
            <a:normAutofit fontScale="85000" lnSpcReduction="20000"/>
          </a:bodyPr>
          <a:lstStyle/>
          <a:p>
            <a:pPr marL="0" indent="0">
              <a:buNone/>
            </a:pPr>
            <a:r>
              <a:rPr lang="en-US" sz="1400" dirty="0">
                <a:solidFill>
                  <a:srgbClr val="FFFF00"/>
                </a:solidFill>
              </a:rPr>
              <a:t>public class </a:t>
            </a:r>
            <a:r>
              <a:rPr lang="en-US" sz="1400" dirty="0" err="1">
                <a:solidFill>
                  <a:srgbClr val="FFFF00"/>
                </a:solidFill>
              </a:rPr>
              <a:t>MyRunnable</a:t>
            </a:r>
            <a:r>
              <a:rPr lang="en-US" sz="1400" dirty="0">
                <a:solidFill>
                  <a:srgbClr val="FFFF00"/>
                </a:solidFill>
              </a:rPr>
              <a:t> implements Runnable {</a:t>
            </a:r>
          </a:p>
          <a:p>
            <a:pPr marL="0" indent="0">
              <a:buNone/>
            </a:pPr>
            <a:endParaRPr lang="en-US" sz="1400" dirty="0">
              <a:solidFill>
                <a:srgbClr val="FFFF00"/>
              </a:solidFill>
            </a:endParaRPr>
          </a:p>
          <a:p>
            <a:pPr marL="0" indent="0">
              <a:buNone/>
            </a:pPr>
            <a:r>
              <a:rPr lang="en-US" sz="1400" dirty="0">
                <a:solidFill>
                  <a:srgbClr val="FFFF00"/>
                </a:solidFill>
              </a:rPr>
              <a:t>    private </a:t>
            </a:r>
            <a:r>
              <a:rPr lang="en-US" sz="1400" dirty="0" err="1">
                <a:solidFill>
                  <a:srgbClr val="FFFF00"/>
                </a:solidFill>
              </a:rPr>
              <a:t>boolean</a:t>
            </a:r>
            <a:r>
              <a:rPr lang="en-US" sz="1400" dirty="0">
                <a:solidFill>
                  <a:srgbClr val="FFFF00"/>
                </a:solidFill>
              </a:rPr>
              <a:t> </a:t>
            </a:r>
            <a:r>
              <a:rPr lang="en-US" sz="1400" dirty="0" err="1">
                <a:solidFill>
                  <a:srgbClr val="FFFF00"/>
                </a:solidFill>
              </a:rPr>
              <a:t>doStop</a:t>
            </a:r>
            <a:r>
              <a:rPr lang="en-US" sz="1400" dirty="0">
                <a:solidFill>
                  <a:srgbClr val="FFFF00"/>
                </a:solidFill>
              </a:rPr>
              <a:t> = false;</a:t>
            </a:r>
          </a:p>
          <a:p>
            <a:pPr marL="0" indent="0">
              <a:buNone/>
            </a:pPr>
            <a:endParaRPr lang="en-US" sz="1400" dirty="0">
              <a:solidFill>
                <a:srgbClr val="FFFF00"/>
              </a:solidFill>
            </a:endParaRPr>
          </a:p>
          <a:p>
            <a:pPr marL="0" indent="0">
              <a:buNone/>
            </a:pPr>
            <a:r>
              <a:rPr lang="en-US" sz="1400" dirty="0">
                <a:solidFill>
                  <a:srgbClr val="FFFF00"/>
                </a:solidFill>
              </a:rPr>
              <a:t>    public synchronized void </a:t>
            </a:r>
            <a:r>
              <a:rPr lang="en-US" sz="1400" dirty="0" err="1">
                <a:solidFill>
                  <a:srgbClr val="FFFF00"/>
                </a:solidFill>
              </a:rPr>
              <a:t>doStop</a:t>
            </a:r>
            <a:r>
              <a:rPr lang="en-US" sz="1400" dirty="0">
                <a:solidFill>
                  <a:srgbClr val="FFFF00"/>
                </a:solidFill>
              </a:rPr>
              <a:t>() {</a:t>
            </a:r>
          </a:p>
          <a:p>
            <a:pPr marL="0" indent="0">
              <a:buNone/>
            </a:pPr>
            <a:r>
              <a:rPr lang="en-US" sz="1400" dirty="0">
                <a:solidFill>
                  <a:srgbClr val="FFFF00"/>
                </a:solidFill>
              </a:rPr>
              <a:t>        </a:t>
            </a:r>
            <a:r>
              <a:rPr lang="en-US" sz="1400" dirty="0" err="1">
                <a:solidFill>
                  <a:srgbClr val="FFFF00"/>
                </a:solidFill>
              </a:rPr>
              <a:t>this.doStop</a:t>
            </a:r>
            <a:r>
              <a:rPr lang="en-US" sz="1400" dirty="0">
                <a:solidFill>
                  <a:srgbClr val="FFFF00"/>
                </a:solidFill>
              </a:rPr>
              <a:t> = true;</a:t>
            </a:r>
          </a:p>
          <a:p>
            <a:pPr marL="0" indent="0">
              <a:buNone/>
            </a:pPr>
            <a:r>
              <a:rPr lang="en-US" sz="1400" dirty="0">
                <a:solidFill>
                  <a:srgbClr val="FFFF00"/>
                </a:solidFill>
              </a:rPr>
              <a:t>    }</a:t>
            </a:r>
          </a:p>
          <a:p>
            <a:pPr marL="0" indent="0">
              <a:buNone/>
            </a:pPr>
            <a:endParaRPr lang="en-US" sz="1400" dirty="0">
              <a:solidFill>
                <a:srgbClr val="FFFF00"/>
              </a:solidFill>
            </a:endParaRPr>
          </a:p>
          <a:p>
            <a:pPr marL="0" indent="0">
              <a:buNone/>
            </a:pPr>
            <a:r>
              <a:rPr lang="en-US" sz="1400" dirty="0">
                <a:solidFill>
                  <a:srgbClr val="FFFF00"/>
                </a:solidFill>
              </a:rPr>
              <a:t>    private synchronized </a:t>
            </a:r>
            <a:r>
              <a:rPr lang="en-US" sz="1400" dirty="0" err="1">
                <a:solidFill>
                  <a:srgbClr val="FFFF00"/>
                </a:solidFill>
              </a:rPr>
              <a:t>boolean</a:t>
            </a:r>
            <a:r>
              <a:rPr lang="en-US" sz="1400" dirty="0">
                <a:solidFill>
                  <a:srgbClr val="FFFF00"/>
                </a:solidFill>
              </a:rPr>
              <a:t> </a:t>
            </a:r>
            <a:r>
              <a:rPr lang="en-US" sz="1400" dirty="0" err="1">
                <a:solidFill>
                  <a:srgbClr val="FFFF00"/>
                </a:solidFill>
              </a:rPr>
              <a:t>keepRunning</a:t>
            </a:r>
            <a:r>
              <a:rPr lang="en-US" sz="1400" dirty="0">
                <a:solidFill>
                  <a:srgbClr val="FFFF00"/>
                </a:solidFill>
              </a:rPr>
              <a:t>() {</a:t>
            </a:r>
          </a:p>
          <a:p>
            <a:pPr marL="0" indent="0">
              <a:buNone/>
            </a:pPr>
            <a:r>
              <a:rPr lang="en-US" sz="1400" dirty="0">
                <a:solidFill>
                  <a:srgbClr val="FFFF00"/>
                </a:solidFill>
              </a:rPr>
              <a:t>        return </a:t>
            </a:r>
            <a:r>
              <a:rPr lang="en-US" sz="1400" dirty="0" err="1">
                <a:solidFill>
                  <a:srgbClr val="FFFF00"/>
                </a:solidFill>
              </a:rPr>
              <a:t>this.doStop</a:t>
            </a:r>
            <a:r>
              <a:rPr lang="en-US" sz="1400" dirty="0">
                <a:solidFill>
                  <a:srgbClr val="FFFF00"/>
                </a:solidFill>
              </a:rPr>
              <a:t> == false;</a:t>
            </a:r>
          </a:p>
          <a:p>
            <a:pPr marL="0" indent="0">
              <a:buNone/>
            </a:pPr>
            <a:r>
              <a:rPr lang="en-US" sz="1400" dirty="0">
                <a:solidFill>
                  <a:srgbClr val="FFFF00"/>
                </a:solidFill>
              </a:rPr>
              <a:t>    }</a:t>
            </a:r>
            <a:endParaRPr lang="en-US" sz="1400" b="0" dirty="0">
              <a:solidFill>
                <a:srgbClr val="FFFF00"/>
              </a:solidFill>
            </a:endParaRPr>
          </a:p>
        </p:txBody>
      </p:sp>
      <p:sp>
        <p:nvSpPr>
          <p:cNvPr id="2" name="Content Placeholder 1">
            <a:extLst>
              <a:ext uri="{FF2B5EF4-FFF2-40B4-BE49-F238E27FC236}">
                <a16:creationId xmlns:a16="http://schemas.microsoft.com/office/drawing/2014/main" id="{C7C48EF0-A2EC-459C-A286-EBBF713C1206}"/>
              </a:ext>
            </a:extLst>
          </p:cNvPr>
          <p:cNvSpPr>
            <a:spLocks noGrp="1"/>
          </p:cNvSpPr>
          <p:nvPr>
            <p:ph sz="half" idx="2"/>
          </p:nvPr>
        </p:nvSpPr>
        <p:spPr>
          <a:xfrm>
            <a:off x="4876800" y="1873473"/>
            <a:ext cx="3733800" cy="4191000"/>
          </a:xfrm>
        </p:spPr>
        <p:txBody>
          <a:bodyPr anchor="t">
            <a:normAutofit fontScale="85000" lnSpcReduction="20000"/>
          </a:bodyPr>
          <a:lstStyle/>
          <a:p>
            <a:pPr marL="0" indent="0">
              <a:buNone/>
            </a:pPr>
            <a:r>
              <a:rPr lang="en-US" sz="1400" dirty="0">
                <a:solidFill>
                  <a:srgbClr val="FFFF00"/>
                </a:solidFill>
              </a:rPr>
              <a:t> @Override</a:t>
            </a:r>
          </a:p>
          <a:p>
            <a:pPr marL="0" indent="0">
              <a:buNone/>
            </a:pPr>
            <a:r>
              <a:rPr lang="en-US" sz="1400" dirty="0">
                <a:solidFill>
                  <a:srgbClr val="FFFF00"/>
                </a:solidFill>
              </a:rPr>
              <a:t>    public void run() {</a:t>
            </a:r>
          </a:p>
          <a:p>
            <a:pPr marL="0" indent="0">
              <a:buNone/>
            </a:pPr>
            <a:r>
              <a:rPr lang="en-US" sz="1400" dirty="0">
                <a:solidFill>
                  <a:srgbClr val="FFFF00"/>
                </a:solidFill>
              </a:rPr>
              <a:t>        while(</a:t>
            </a:r>
            <a:r>
              <a:rPr lang="en-US" sz="1400" dirty="0" err="1">
                <a:solidFill>
                  <a:srgbClr val="FFFF00"/>
                </a:solidFill>
              </a:rPr>
              <a:t>keepRunning</a:t>
            </a:r>
            <a:r>
              <a:rPr lang="en-US" sz="1400" dirty="0">
                <a:solidFill>
                  <a:srgbClr val="FFFF00"/>
                </a:solidFill>
              </a:rPr>
              <a:t>()) {</a:t>
            </a:r>
          </a:p>
          <a:p>
            <a:pPr marL="0" indent="0">
              <a:buNone/>
            </a:pPr>
            <a:r>
              <a:rPr lang="en-US" sz="1400" dirty="0">
                <a:solidFill>
                  <a:srgbClr val="FFFF00"/>
                </a:solidFill>
              </a:rPr>
              <a:t>            // keep doing what this thread should do.</a:t>
            </a:r>
          </a:p>
          <a:p>
            <a:pPr marL="0" indent="0">
              <a:buNone/>
            </a:pPr>
            <a:r>
              <a:rPr lang="en-US" sz="1400" dirty="0">
                <a:solidFill>
                  <a:srgbClr val="FFFF00"/>
                </a:solidFill>
              </a:rPr>
              <a:t>            </a:t>
            </a:r>
            <a:r>
              <a:rPr lang="en-US" sz="1400" dirty="0" err="1">
                <a:solidFill>
                  <a:srgbClr val="FFFF00"/>
                </a:solidFill>
              </a:rPr>
              <a:t>System.out.println</a:t>
            </a:r>
            <a:r>
              <a:rPr lang="en-US" sz="1400" dirty="0">
                <a:solidFill>
                  <a:srgbClr val="FFFF00"/>
                </a:solidFill>
              </a:rPr>
              <a:t>("Running");</a:t>
            </a:r>
          </a:p>
          <a:p>
            <a:pPr marL="0" indent="0">
              <a:buNone/>
            </a:pPr>
            <a:endParaRPr lang="en-US" sz="1400" dirty="0">
              <a:solidFill>
                <a:srgbClr val="FFFF00"/>
              </a:solidFill>
            </a:endParaRPr>
          </a:p>
          <a:p>
            <a:pPr marL="0" indent="0">
              <a:buNone/>
            </a:pPr>
            <a:r>
              <a:rPr lang="en-US" sz="1400" dirty="0">
                <a:solidFill>
                  <a:srgbClr val="FFFF00"/>
                </a:solidFill>
              </a:rPr>
              <a:t>            try {</a:t>
            </a:r>
          </a:p>
          <a:p>
            <a:pPr marL="0" indent="0">
              <a:buNone/>
            </a:pPr>
            <a:r>
              <a:rPr lang="en-US" sz="1400" dirty="0">
                <a:solidFill>
                  <a:srgbClr val="FFFF00"/>
                </a:solidFill>
              </a:rPr>
              <a:t>                </a:t>
            </a:r>
            <a:r>
              <a:rPr lang="en-US" sz="1400" dirty="0" err="1">
                <a:solidFill>
                  <a:srgbClr val="FFFF00"/>
                </a:solidFill>
              </a:rPr>
              <a:t>Thread.sleep</a:t>
            </a:r>
            <a:r>
              <a:rPr lang="en-US" sz="1400" dirty="0">
                <a:solidFill>
                  <a:srgbClr val="FFFF00"/>
                </a:solidFill>
              </a:rPr>
              <a:t>(3L * 1000L);</a:t>
            </a:r>
          </a:p>
          <a:p>
            <a:pPr marL="0" indent="0">
              <a:buNone/>
            </a:pPr>
            <a:r>
              <a:rPr lang="en-US" sz="1400" dirty="0">
                <a:solidFill>
                  <a:srgbClr val="FFFF00"/>
                </a:solidFill>
              </a:rPr>
              <a:t>            } catch (</a:t>
            </a:r>
            <a:r>
              <a:rPr lang="en-US" sz="1400" dirty="0" err="1">
                <a:solidFill>
                  <a:srgbClr val="FFFF00"/>
                </a:solidFill>
              </a:rPr>
              <a:t>InterruptedException</a:t>
            </a:r>
            <a:r>
              <a:rPr lang="en-US" sz="1400" dirty="0">
                <a:solidFill>
                  <a:srgbClr val="FFFF00"/>
                </a:solidFill>
              </a:rPr>
              <a:t> e) {</a:t>
            </a:r>
          </a:p>
          <a:p>
            <a:pPr marL="0" indent="0">
              <a:buNone/>
            </a:pPr>
            <a:r>
              <a:rPr lang="en-US" sz="1400" dirty="0">
                <a:solidFill>
                  <a:srgbClr val="FFFF00"/>
                </a:solidFill>
              </a:rPr>
              <a:t>                </a:t>
            </a:r>
            <a:r>
              <a:rPr lang="en-US" sz="1400" dirty="0" err="1">
                <a:solidFill>
                  <a:srgbClr val="FFFF00"/>
                </a:solidFill>
              </a:rPr>
              <a:t>e.printStackTrace</a:t>
            </a:r>
            <a:r>
              <a:rPr lang="en-US" sz="1400" dirty="0">
                <a:solidFill>
                  <a:srgbClr val="FFFF00"/>
                </a:solidFill>
              </a:rPr>
              <a:t>();</a:t>
            </a:r>
          </a:p>
          <a:p>
            <a:pPr marL="0" indent="0">
              <a:buNone/>
            </a:pPr>
            <a:r>
              <a:rPr lang="en-US" sz="1400" dirty="0">
                <a:solidFill>
                  <a:srgbClr val="FFFF00"/>
                </a:solidFill>
              </a:rPr>
              <a:t>            }</a:t>
            </a:r>
          </a:p>
          <a:p>
            <a:pPr marL="0" indent="0">
              <a:buNone/>
            </a:pPr>
            <a:endParaRPr lang="en-US" sz="1400" dirty="0">
              <a:solidFill>
                <a:srgbClr val="FFFF00"/>
              </a:solidFill>
            </a:endParaRP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a:t>
            </a:r>
          </a:p>
        </p:txBody>
      </p:sp>
    </p:spTree>
    <p:extLst>
      <p:ext uri="{BB962C8B-B14F-4D97-AF65-F5344CB8AC3E}">
        <p14:creationId xmlns:p14="http://schemas.microsoft.com/office/powerpoint/2010/main" val="267352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457200" y="161003"/>
            <a:ext cx="8226425" cy="1053435"/>
          </a:xfrm>
        </p:spPr>
        <p:txBody>
          <a:bodyPr/>
          <a:lstStyle/>
          <a:p>
            <a:r>
              <a:rPr lang="en-US"/>
              <a:t>Parallel Workers</a:t>
            </a:r>
            <a:endParaRPr lang="en-US" dirty="0">
              <a:latin typeface="Arial" charset="0"/>
              <a:ea typeface="ＭＳ Ｐゴシック" charset="0"/>
              <a:cs typeface="Arial" charset="0"/>
            </a:endParaRPr>
          </a:p>
        </p:txBody>
      </p:sp>
      <p:pic>
        <p:nvPicPr>
          <p:cNvPr id="271362" name="Picture 2" descr="The parallel worker concurrency model with shared state illustrated">
            <a:extLst>
              <a:ext uri="{FF2B5EF4-FFF2-40B4-BE49-F238E27FC236}">
                <a16:creationId xmlns:a16="http://schemas.microsoft.com/office/drawing/2014/main" id="{D74D43F8-7F49-4DC3-AE00-9EE13C674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5867400" cy="31051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67944A1-9026-4879-B9B2-1A20A729F5EB}"/>
              </a:ext>
            </a:extLst>
          </p:cNvPr>
          <p:cNvSpPr txBox="1"/>
          <p:nvPr/>
        </p:nvSpPr>
        <p:spPr>
          <a:xfrm>
            <a:off x="685800" y="4876800"/>
            <a:ext cx="6248400" cy="1015663"/>
          </a:xfrm>
          <a:prstGeom prst="rect">
            <a:avLst/>
          </a:prstGeom>
          <a:noFill/>
        </p:spPr>
        <p:txBody>
          <a:bodyPr wrap="square" rtlCol="0">
            <a:spAutoFit/>
          </a:bodyPr>
          <a:lstStyle/>
          <a:p>
            <a:r>
              <a:rPr lang="en-US" sz="2000" dirty="0">
                <a:solidFill>
                  <a:schemeClr val="accent5">
                    <a:lumMod val="60000"/>
                    <a:lumOff val="40000"/>
                  </a:schemeClr>
                </a:solidFill>
              </a:rPr>
              <a:t>Shared State Can Get Complex</a:t>
            </a:r>
          </a:p>
          <a:p>
            <a:r>
              <a:rPr lang="en-US" sz="2000" dirty="0">
                <a:solidFill>
                  <a:schemeClr val="accent5">
                    <a:lumMod val="60000"/>
                    <a:lumOff val="40000"/>
                  </a:schemeClr>
                </a:solidFill>
              </a:rPr>
              <a:t>Stateless Workers</a:t>
            </a:r>
          </a:p>
          <a:p>
            <a:r>
              <a:rPr lang="en-US" sz="2000" dirty="0">
                <a:solidFill>
                  <a:schemeClr val="accent5">
                    <a:lumMod val="60000"/>
                    <a:lumOff val="40000"/>
                  </a:schemeClr>
                </a:solidFill>
              </a:rPr>
              <a:t>Job Ordering is Nondeterministic</a:t>
            </a:r>
          </a:p>
        </p:txBody>
      </p:sp>
    </p:spTree>
    <p:extLst>
      <p:ext uri="{BB962C8B-B14F-4D97-AF65-F5344CB8AC3E}">
        <p14:creationId xmlns:p14="http://schemas.microsoft.com/office/powerpoint/2010/main" val="41837435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762000" y="381000"/>
            <a:ext cx="6571343" cy="1059305"/>
          </a:xfrm>
        </p:spPr>
        <p:txBody>
          <a:bodyPr>
            <a:normAutofit/>
          </a:bodyPr>
          <a:lstStyle/>
          <a:p>
            <a:r>
              <a:rPr lang="en-US" sz="3600" dirty="0"/>
              <a:t>Java Thread Local</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5029200" y="1440305"/>
            <a:ext cx="3657600" cy="4724400"/>
          </a:xfrm>
        </p:spPr>
        <p:txBody>
          <a:bodyPr anchor="t">
            <a:normAutofit/>
          </a:bodyPr>
          <a:lstStyle/>
          <a:p>
            <a:pPr marL="0" indent="0">
              <a:buNone/>
            </a:pPr>
            <a:r>
              <a:rPr lang="en-US" sz="1400" dirty="0">
                <a:solidFill>
                  <a:srgbClr val="FFFF00"/>
                </a:solidFill>
              </a:rPr>
              <a:t>private </a:t>
            </a:r>
            <a:r>
              <a:rPr lang="en-US" sz="1400" dirty="0" err="1">
                <a:solidFill>
                  <a:srgbClr val="FFFF00"/>
                </a:solidFill>
              </a:rPr>
              <a:t>ThreadLocal</a:t>
            </a:r>
            <a:r>
              <a:rPr lang="en-US" sz="1400" dirty="0">
                <a:solidFill>
                  <a:srgbClr val="FFFF00"/>
                </a:solidFill>
              </a:rPr>
              <a:t>&lt;String&gt; </a:t>
            </a:r>
            <a:r>
              <a:rPr lang="en-US" sz="1400" dirty="0" err="1">
                <a:solidFill>
                  <a:srgbClr val="FFFF00"/>
                </a:solidFill>
              </a:rPr>
              <a:t>myThreadLocal</a:t>
            </a:r>
            <a:r>
              <a:rPr lang="en-US" sz="1400" dirty="0">
                <a:solidFill>
                  <a:srgbClr val="FFFF00"/>
                </a:solidFill>
              </a:rPr>
              <a:t> = new </a:t>
            </a:r>
            <a:r>
              <a:rPr lang="en-US" sz="1400" dirty="0" err="1">
                <a:solidFill>
                  <a:srgbClr val="FFFF00"/>
                </a:solidFill>
              </a:rPr>
              <a:t>ThreadLocal</a:t>
            </a:r>
            <a:r>
              <a:rPr lang="en-US" sz="1400" dirty="0">
                <a:solidFill>
                  <a:srgbClr val="FFFF00"/>
                </a:solidFill>
              </a:rPr>
              <a:t>&lt;String&gt;();</a:t>
            </a:r>
          </a:p>
          <a:p>
            <a:pPr marL="0" indent="0">
              <a:buNone/>
            </a:pPr>
            <a:r>
              <a:rPr lang="en-US" sz="1400" dirty="0" err="1">
                <a:solidFill>
                  <a:srgbClr val="FFFF00"/>
                </a:solidFill>
              </a:rPr>
              <a:t>myThreadLocal.set</a:t>
            </a:r>
            <a:r>
              <a:rPr lang="en-US" sz="1400" dirty="0">
                <a:solidFill>
                  <a:srgbClr val="FFFF00"/>
                </a:solidFill>
              </a:rPr>
              <a:t>("Hello </a:t>
            </a:r>
            <a:r>
              <a:rPr lang="en-US" sz="1400" dirty="0" err="1">
                <a:solidFill>
                  <a:srgbClr val="FFFF00"/>
                </a:solidFill>
              </a:rPr>
              <a:t>ThreadLocal</a:t>
            </a:r>
            <a:r>
              <a:rPr lang="en-US" sz="1400" dirty="0">
                <a:solidFill>
                  <a:srgbClr val="FFFF00"/>
                </a:solidFill>
              </a:rPr>
              <a:t>");</a:t>
            </a:r>
          </a:p>
          <a:p>
            <a:pPr marL="0" indent="0">
              <a:buNone/>
            </a:pPr>
            <a:r>
              <a:rPr lang="en-US" sz="1400" dirty="0">
                <a:solidFill>
                  <a:srgbClr val="FFFF00"/>
                </a:solidFill>
              </a:rPr>
              <a:t>String </a:t>
            </a:r>
            <a:r>
              <a:rPr lang="en-US" sz="1400" dirty="0" err="1">
                <a:solidFill>
                  <a:srgbClr val="FFFF00"/>
                </a:solidFill>
              </a:rPr>
              <a:t>threadLocalValue</a:t>
            </a:r>
            <a:r>
              <a:rPr lang="en-US" sz="1400" dirty="0">
                <a:solidFill>
                  <a:srgbClr val="FFFF00"/>
                </a:solidFill>
              </a:rPr>
              <a:t> = </a:t>
            </a:r>
            <a:r>
              <a:rPr lang="en-US" sz="1400" dirty="0" err="1">
                <a:solidFill>
                  <a:srgbClr val="FFFF00"/>
                </a:solidFill>
              </a:rPr>
              <a:t>myThreadLocal.get</a:t>
            </a:r>
            <a:r>
              <a:rPr lang="en-US" sz="1400" dirty="0">
                <a:solidFill>
                  <a:srgbClr val="FFFF00"/>
                </a:solidFill>
              </a:rPr>
              <a:t>();</a:t>
            </a:r>
          </a:p>
          <a:p>
            <a:pPr marL="0" indent="0">
              <a:buNone/>
            </a:pPr>
            <a:r>
              <a:rPr lang="en-US" sz="1400" dirty="0">
                <a:solidFill>
                  <a:srgbClr val="FFFF00"/>
                </a:solidFill>
              </a:rPr>
              <a:t>private </a:t>
            </a:r>
            <a:r>
              <a:rPr lang="en-US" sz="1400" dirty="0" err="1">
                <a:solidFill>
                  <a:srgbClr val="FFFF00"/>
                </a:solidFill>
              </a:rPr>
              <a:t>ThreadLocal</a:t>
            </a:r>
            <a:r>
              <a:rPr lang="en-US" sz="1400" dirty="0">
                <a:solidFill>
                  <a:srgbClr val="FFFF00"/>
                </a:solidFill>
              </a:rPr>
              <a:t> </a:t>
            </a:r>
            <a:r>
              <a:rPr lang="en-US" sz="1400" dirty="0" err="1">
                <a:solidFill>
                  <a:srgbClr val="FFFF00"/>
                </a:solidFill>
              </a:rPr>
              <a:t>myThreadLocal</a:t>
            </a:r>
            <a:r>
              <a:rPr lang="en-US" sz="1400" dirty="0">
                <a:solidFill>
                  <a:srgbClr val="FFFF00"/>
                </a:solidFill>
              </a:rPr>
              <a:t> = new </a:t>
            </a:r>
            <a:r>
              <a:rPr lang="en-US" sz="1400" dirty="0" err="1">
                <a:solidFill>
                  <a:srgbClr val="FFFF00"/>
                </a:solidFill>
              </a:rPr>
              <a:t>ThreadLocal</a:t>
            </a:r>
            <a:r>
              <a:rPr lang="en-US" sz="1400" dirty="0">
                <a:solidFill>
                  <a:srgbClr val="FFFF00"/>
                </a:solidFill>
              </a:rPr>
              <a:t>&lt;String&gt;() {</a:t>
            </a:r>
          </a:p>
          <a:p>
            <a:pPr marL="0" indent="0">
              <a:buNone/>
            </a:pPr>
            <a:r>
              <a:rPr lang="en-US" sz="1400" dirty="0">
                <a:solidFill>
                  <a:srgbClr val="FFFF00"/>
                </a:solidFill>
              </a:rPr>
              <a:t>    @Override protected String </a:t>
            </a:r>
            <a:r>
              <a:rPr lang="en-US" sz="1400" dirty="0" err="1">
                <a:solidFill>
                  <a:srgbClr val="FFFF00"/>
                </a:solidFill>
              </a:rPr>
              <a:t>initialValue</a:t>
            </a:r>
            <a:r>
              <a:rPr lang="en-US" sz="1400" dirty="0">
                <a:solidFill>
                  <a:srgbClr val="FFFF00"/>
                </a:solidFill>
              </a:rPr>
              <a:t>() {</a:t>
            </a:r>
          </a:p>
          <a:p>
            <a:pPr marL="0" indent="0">
              <a:buNone/>
            </a:pPr>
            <a:r>
              <a:rPr lang="en-US" sz="1400" dirty="0">
                <a:solidFill>
                  <a:srgbClr val="FFFF00"/>
                </a:solidFill>
              </a:rPr>
              <a:t>        return "This is the initial value";</a:t>
            </a:r>
          </a:p>
          <a:p>
            <a:pPr marL="0" indent="0">
              <a:buNone/>
            </a:pPr>
            <a:r>
              <a:rPr lang="en-US" sz="1400" dirty="0">
                <a:solidFill>
                  <a:srgbClr val="FFFF00"/>
                </a:solidFill>
              </a:rPr>
              <a:t>    }</a:t>
            </a:r>
          </a:p>
          <a:p>
            <a:pPr marL="0" indent="0">
              <a:buNone/>
            </a:pPr>
            <a:r>
              <a:rPr lang="en-US" sz="1400" dirty="0">
                <a:solidFill>
                  <a:srgbClr val="FFFF00"/>
                </a:solidFill>
              </a:rPr>
              <a:t>}; </a:t>
            </a:r>
            <a:endParaRPr lang="en-US" sz="1400" b="0" dirty="0">
              <a:solidFill>
                <a:srgbClr val="FFFF00"/>
              </a:solidFill>
            </a:endParaRPr>
          </a:p>
        </p:txBody>
      </p:sp>
      <p:sp>
        <p:nvSpPr>
          <p:cNvPr id="9" name="Content Placeholder 4">
            <a:extLst>
              <a:ext uri="{FF2B5EF4-FFF2-40B4-BE49-F238E27FC236}">
                <a16:creationId xmlns:a16="http://schemas.microsoft.com/office/drawing/2014/main" id="{A1EC5C48-F2BD-457E-8552-29E61203AF8A}"/>
              </a:ext>
            </a:extLst>
          </p:cNvPr>
          <p:cNvSpPr txBox="1">
            <a:spLocks/>
          </p:cNvSpPr>
          <p:nvPr/>
        </p:nvSpPr>
        <p:spPr>
          <a:xfrm>
            <a:off x="533401" y="1371600"/>
            <a:ext cx="4114799" cy="5105400"/>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fontAlgn="auto"/>
            <a:r>
              <a:rPr lang="en-US" dirty="0">
                <a:solidFill>
                  <a:schemeClr val="tx1"/>
                </a:solidFill>
              </a:rPr>
              <a:t>Thread Local Variables</a:t>
            </a:r>
          </a:p>
          <a:p>
            <a:pPr lvl="1" fontAlgn="auto"/>
            <a:r>
              <a:rPr lang="en-US" sz="1600" dirty="0" err="1">
                <a:solidFill>
                  <a:schemeClr val="tx1"/>
                </a:solidFill>
              </a:rPr>
              <a:t>java.lang.ThreadLocal</a:t>
            </a:r>
            <a:r>
              <a:rPr lang="en-US" sz="1600" dirty="0">
                <a:solidFill>
                  <a:schemeClr val="tx1"/>
                </a:solidFill>
              </a:rPr>
              <a:t> can be used for storing independent data for each Thread (thread-</a:t>
            </a:r>
            <a:r>
              <a:rPr lang="en-US" sz="1600" dirty="0" err="1">
                <a:solidFill>
                  <a:schemeClr val="tx1"/>
                </a:solidFill>
              </a:rPr>
              <a:t>localvariables</a:t>
            </a:r>
            <a:r>
              <a:rPr lang="en-US" sz="1600" dirty="0">
                <a:solidFill>
                  <a:schemeClr val="tx1"/>
                </a:solidFill>
              </a:rPr>
              <a:t>)</a:t>
            </a:r>
          </a:p>
          <a:p>
            <a:pPr lvl="1" fontAlgn="auto"/>
            <a:r>
              <a:rPr lang="en-US" sz="1600" dirty="0">
                <a:solidFill>
                  <a:schemeClr val="tx1"/>
                </a:solidFill>
              </a:rPr>
              <a:t>All Threads share the same </a:t>
            </a:r>
            <a:r>
              <a:rPr lang="en-US" sz="1600" dirty="0" err="1">
                <a:solidFill>
                  <a:schemeClr val="tx1"/>
                </a:solidFill>
              </a:rPr>
              <a:t>ThreadLocal</a:t>
            </a:r>
            <a:r>
              <a:rPr lang="en-US" sz="1600" dirty="0">
                <a:solidFill>
                  <a:schemeClr val="tx1"/>
                </a:solidFill>
              </a:rPr>
              <a:t> instance, but every Thread only 'sees' data belonging to it</a:t>
            </a:r>
          </a:p>
          <a:p>
            <a:pPr lvl="1" fontAlgn="auto"/>
            <a:r>
              <a:rPr lang="en-US" sz="1600" dirty="0">
                <a:solidFill>
                  <a:schemeClr val="tx1"/>
                </a:solidFill>
              </a:rPr>
              <a:t>Can be used for storing such things, as User ID, Transaction ID, </a:t>
            </a:r>
            <a:r>
              <a:rPr lang="en-US" sz="1600" dirty="0" err="1">
                <a:solidFill>
                  <a:schemeClr val="tx1"/>
                </a:solidFill>
              </a:rPr>
              <a:t>etc</a:t>
            </a:r>
            <a:r>
              <a:rPr lang="en-US" sz="1600" dirty="0">
                <a:solidFill>
                  <a:schemeClr val="tx1"/>
                </a:solidFill>
              </a:rPr>
              <a:t> which are handled by current Thread.</a:t>
            </a:r>
          </a:p>
          <a:p>
            <a:pPr fontAlgn="auto"/>
            <a:r>
              <a:rPr lang="en-US" sz="1800" dirty="0">
                <a:solidFill>
                  <a:schemeClr val="tx1"/>
                </a:solidFill>
              </a:rPr>
              <a:t>Thread Local Methods</a:t>
            </a:r>
          </a:p>
          <a:p>
            <a:pPr lvl="1" fontAlgn="auto"/>
            <a:r>
              <a:rPr lang="en-US" sz="1600" dirty="0">
                <a:solidFill>
                  <a:schemeClr val="tx1"/>
                </a:solidFill>
              </a:rPr>
              <a:t>set(...) - sets the thread-local variable</a:t>
            </a:r>
          </a:p>
          <a:p>
            <a:pPr lvl="1" fontAlgn="auto"/>
            <a:r>
              <a:rPr lang="en-US" sz="1600" dirty="0">
                <a:solidFill>
                  <a:schemeClr val="tx1"/>
                </a:solidFill>
              </a:rPr>
              <a:t>get() - retrieves the previously set thread-local variable</a:t>
            </a:r>
          </a:p>
        </p:txBody>
      </p:sp>
    </p:spTree>
    <p:extLst>
      <p:ext uri="{BB962C8B-B14F-4D97-AF65-F5344CB8AC3E}">
        <p14:creationId xmlns:p14="http://schemas.microsoft.com/office/powerpoint/2010/main" val="51277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a:extLst>
              <a:ext uri="{FF2B5EF4-FFF2-40B4-BE49-F238E27FC236}">
                <a16:creationId xmlns:a16="http://schemas.microsoft.com/office/drawing/2014/main" id="{713A3F84-2E4E-4F65-938E-ABD2CE450A6D}"/>
              </a:ext>
            </a:extLst>
          </p:cNvPr>
          <p:cNvSpPr>
            <a:spLocks noGrp="1" noChangeArrowheads="1"/>
          </p:cNvSpPr>
          <p:nvPr>
            <p:ph type="title"/>
          </p:nvPr>
        </p:nvSpPr>
        <p:spPr>
          <a:xfrm>
            <a:off x="533400" y="4495800"/>
            <a:ext cx="6554867" cy="1524000"/>
          </a:xfrm>
        </p:spPr>
        <p:txBody>
          <a:bodyPr/>
          <a:lstStyle/>
          <a:p>
            <a:r>
              <a:rPr lang="en-US" altLang="en-US" dirty="0"/>
              <a:t>classes for locking</a:t>
            </a:r>
          </a:p>
        </p:txBody>
      </p:sp>
      <p:graphicFrame>
        <p:nvGraphicFramePr>
          <p:cNvPr id="803844" name="Group 4">
            <a:extLst>
              <a:ext uri="{FF2B5EF4-FFF2-40B4-BE49-F238E27FC236}">
                <a16:creationId xmlns:a16="http://schemas.microsoft.com/office/drawing/2014/main" id="{0C30CF19-D37D-4D68-BBD1-D1650E9B28CD}"/>
              </a:ext>
            </a:extLst>
          </p:cNvPr>
          <p:cNvGraphicFramePr>
            <a:graphicFrameLocks noGrp="1"/>
          </p:cNvGraphicFramePr>
          <p:nvPr/>
        </p:nvGraphicFramePr>
        <p:xfrm>
          <a:off x="475090" y="1219200"/>
          <a:ext cx="7983110" cy="2169479"/>
        </p:xfrm>
        <a:graphic>
          <a:graphicData uri="http://schemas.openxmlformats.org/drawingml/2006/table">
            <a:tbl>
              <a:tblPr/>
              <a:tblGrid>
                <a:gridCol w="2153339">
                  <a:extLst>
                    <a:ext uri="{9D8B030D-6E8A-4147-A177-3AD203B41FA5}">
                      <a16:colId xmlns:a16="http://schemas.microsoft.com/office/drawing/2014/main" val="2770102178"/>
                    </a:ext>
                  </a:extLst>
                </a:gridCol>
                <a:gridCol w="5829771">
                  <a:extLst>
                    <a:ext uri="{9D8B030D-6E8A-4147-A177-3AD203B41FA5}">
                      <a16:colId xmlns:a16="http://schemas.microsoft.com/office/drawing/2014/main" val="1107375430"/>
                    </a:ext>
                  </a:extLst>
                </a:gridCol>
              </a:tblGrid>
              <a:tr h="196850">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800" b="1" i="0" u="none" strike="noStrike" cap="none" normalizeH="0" baseline="0" dirty="0">
                          <a:ln>
                            <a:noFill/>
                          </a:ln>
                          <a:solidFill>
                            <a:srgbClr val="FFFF00"/>
                          </a:solidFill>
                          <a:effectLst/>
                          <a:latin typeface="Calibri" panose="020F0502020204030204" pitchFamily="34" charset="0"/>
                        </a:rPr>
                        <a:t>Class/interface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800" b="1" i="0" u="none" strike="noStrike" cap="none" normalizeH="0" baseline="0" dirty="0">
                          <a:ln>
                            <a:noFill/>
                          </a:ln>
                          <a:solidFill>
                            <a:srgbClr val="FFFF00"/>
                          </a:solidFill>
                          <a:effectLst/>
                          <a:latin typeface="Calibri" panose="020F0502020204030204" pitchFamily="34"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7086622"/>
                  </a:ext>
                </a:extLst>
              </a:tr>
              <a:tr h="373063">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800" b="0" i="0" u="none" strike="noStrike" cap="none" normalizeH="0" baseline="0" dirty="0">
                          <a:ln>
                            <a:noFill/>
                          </a:ln>
                          <a:solidFill>
                            <a:srgbClr val="FFFF00"/>
                          </a:solidFill>
                          <a:effectLst/>
                          <a:latin typeface="Courier New" panose="02070309020205020404" pitchFamily="49" charset="0"/>
                        </a:rPr>
                        <a:t>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49213"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49213"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800" b="0" i="0" u="none" strike="noStrike" cap="none" normalizeH="0" baseline="0">
                          <a:ln>
                            <a:noFill/>
                          </a:ln>
                          <a:solidFill>
                            <a:srgbClr val="FFFF00"/>
                          </a:solidFill>
                          <a:effectLst/>
                          <a:latin typeface="Calibri" panose="020F0502020204030204" pitchFamily="34" charset="0"/>
                        </a:rPr>
                        <a:t>an interface for controlling access to a shared resource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2683954"/>
                  </a:ext>
                </a:extLst>
              </a:tr>
              <a:tr h="395288">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800" b="0" i="0" u="none" strike="noStrike" cap="none" normalizeH="0" baseline="0" dirty="0" err="1">
                          <a:ln>
                            <a:noFill/>
                          </a:ln>
                          <a:solidFill>
                            <a:srgbClr val="FFFF00"/>
                          </a:solidFill>
                          <a:effectLst/>
                          <a:latin typeface="Courier New" panose="02070309020205020404" pitchFamily="49" charset="0"/>
                        </a:rPr>
                        <a:t>ReentrantLock</a:t>
                      </a:r>
                      <a:endParaRPr kumimoji="0" lang="en-US" altLang="en-US" sz="1800" b="0" i="0" u="none" strike="noStrike" cap="none" normalizeH="0" baseline="0" dirty="0">
                        <a:ln>
                          <a:noFill/>
                        </a:ln>
                        <a:solidFill>
                          <a:srgbClr val="FFFF00"/>
                        </a:solidFill>
                        <a:effectLst/>
                        <a:latin typeface="Courier New" panose="020703090202050204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49213"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49213"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800" b="0" i="0" u="none" strike="noStrike" cap="none" normalizeH="0" baseline="0" dirty="0">
                          <a:ln>
                            <a:noFill/>
                          </a:ln>
                          <a:solidFill>
                            <a:srgbClr val="FFFF00"/>
                          </a:solidFill>
                          <a:effectLst/>
                          <a:latin typeface="Calibri" panose="020F0502020204030204" pitchFamily="34" charset="0"/>
                        </a:rPr>
                        <a:t>a class that implements </a:t>
                      </a:r>
                      <a:r>
                        <a:rPr kumimoji="0" lang="en-US" altLang="en-US" sz="1800" b="0" i="0" u="none" strike="noStrike" cap="none" normalizeH="0" baseline="0" dirty="0">
                          <a:ln>
                            <a:noFill/>
                          </a:ln>
                          <a:solidFill>
                            <a:srgbClr val="FFFF00"/>
                          </a:solidFill>
                          <a:effectLst/>
                          <a:latin typeface="Courier New" panose="02070309020205020404" pitchFamily="49" charset="0"/>
                        </a:rPr>
                        <a:t>Lock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7795496"/>
                  </a:ext>
                </a:extLst>
              </a:tr>
              <a:tr h="395288">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800" b="0" i="0" u="none" strike="noStrike" cap="none" normalizeH="0" baseline="0" dirty="0" err="1">
                          <a:ln>
                            <a:noFill/>
                          </a:ln>
                          <a:solidFill>
                            <a:srgbClr val="FFFF00"/>
                          </a:solidFill>
                          <a:effectLst/>
                          <a:latin typeface="Courier New" panose="02070309020205020404" pitchFamily="49" charset="0"/>
                        </a:rPr>
                        <a:t>ReadWriteLock</a:t>
                      </a:r>
                      <a:endParaRPr kumimoji="0" lang="en-US" altLang="en-US" sz="1800" b="0" i="0" u="none" strike="noStrike" cap="none" normalizeH="0" baseline="0" dirty="0">
                        <a:ln>
                          <a:noFill/>
                        </a:ln>
                        <a:solidFill>
                          <a:srgbClr val="FFFF00"/>
                        </a:solidFill>
                        <a:effectLst/>
                        <a:latin typeface="Courier New" panose="02070309020205020404"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49213"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49213"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800" b="0" i="0" u="none" strike="noStrike" cap="none" normalizeH="0" baseline="0" dirty="0">
                          <a:ln>
                            <a:noFill/>
                          </a:ln>
                          <a:solidFill>
                            <a:srgbClr val="FFFF00"/>
                          </a:solidFill>
                          <a:effectLst/>
                          <a:latin typeface="Calibri" panose="020F0502020204030204" pitchFamily="34" charset="0"/>
                        </a:rPr>
                        <a:t>like </a:t>
                      </a:r>
                      <a:r>
                        <a:rPr kumimoji="0" lang="en-US" altLang="en-US" sz="1800" b="0" i="0" u="none" strike="noStrike" cap="none" normalizeH="0" baseline="0" dirty="0">
                          <a:ln>
                            <a:noFill/>
                          </a:ln>
                          <a:solidFill>
                            <a:srgbClr val="FFFF00"/>
                          </a:solidFill>
                          <a:effectLst/>
                          <a:latin typeface="Courier New" panose="02070309020205020404" pitchFamily="49" charset="0"/>
                        </a:rPr>
                        <a:t>Lock</a:t>
                      </a:r>
                      <a:r>
                        <a:rPr kumimoji="0" lang="en-US" altLang="en-US" sz="1800" b="0" i="0" u="none" strike="noStrike" cap="none" normalizeH="0" baseline="0" dirty="0">
                          <a:ln>
                            <a:noFill/>
                          </a:ln>
                          <a:solidFill>
                            <a:srgbClr val="FFFF00"/>
                          </a:solidFill>
                          <a:effectLst/>
                          <a:latin typeface="Calibri" panose="020F0502020204030204" pitchFamily="34" charset="0"/>
                        </a:rPr>
                        <a:t> but separates read operations from writes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4901122"/>
                  </a:ext>
                </a:extLst>
              </a:tr>
              <a:tr h="395288">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800" b="0" i="0" u="none" strike="noStrike" cap="none" normalizeH="0" baseline="0" dirty="0">
                          <a:ln>
                            <a:noFill/>
                          </a:ln>
                          <a:solidFill>
                            <a:srgbClr val="FFFF00"/>
                          </a:solidFill>
                          <a:effectLst/>
                          <a:latin typeface="Courier New" panose="02070309020205020404" pitchFamily="49" charset="0"/>
                        </a:rPr>
                        <a:t>Condition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49213"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49213"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800" b="0" i="0" u="none" strike="noStrike" cap="none" normalizeH="0" baseline="0" dirty="0">
                          <a:ln>
                            <a:noFill/>
                          </a:ln>
                          <a:solidFill>
                            <a:srgbClr val="FFFF00"/>
                          </a:solidFill>
                          <a:effectLst/>
                          <a:latin typeface="Calibri" panose="020F0502020204030204" pitchFamily="34" charset="0"/>
                        </a:rPr>
                        <a:t>a particular shared resource that can be waited upon; conditions are acquired by asking for one from a </a:t>
                      </a:r>
                      <a:r>
                        <a:rPr kumimoji="0" lang="en-US" altLang="en-US" sz="1800" b="0" i="0" u="none" strike="noStrike" cap="none" normalizeH="0" baseline="0" dirty="0">
                          <a:ln>
                            <a:noFill/>
                          </a:ln>
                          <a:solidFill>
                            <a:srgbClr val="FFFF00"/>
                          </a:solidFill>
                          <a:effectLst/>
                          <a:latin typeface="Courier New" panose="02070309020205020404" pitchFamily="49" charset="0"/>
                        </a:rPr>
                        <a:t>Lock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5364822"/>
                  </a:ext>
                </a:extLst>
              </a:tr>
            </a:tbl>
          </a:graphicData>
        </a:graphic>
      </p:graphicFrame>
    </p:spTree>
    <p:extLst>
      <p:ext uri="{BB962C8B-B14F-4D97-AF65-F5344CB8AC3E}">
        <p14:creationId xmlns:p14="http://schemas.microsoft.com/office/powerpoint/2010/main" val="35444310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lstStyle/>
          <a:p>
            <a:r>
              <a:rPr lang="en-US" sz="3600" dirty="0"/>
              <a:t>Thread Sleeping</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idx="1"/>
          </p:nvPr>
        </p:nvSpPr>
        <p:spPr>
          <a:xfrm>
            <a:off x="457201" y="1600200"/>
            <a:ext cx="3886199" cy="4648200"/>
          </a:xfrm>
        </p:spPr>
        <p:txBody>
          <a:bodyPr/>
          <a:lstStyle/>
          <a:p>
            <a:r>
              <a:rPr lang="en-US" sz="1800" b="0" dirty="0">
                <a:solidFill>
                  <a:schemeClr val="tx1"/>
                </a:solidFill>
              </a:rPr>
              <a:t>The sleep( ) method causes the thread from which it is called to suspend execution for the specified period of milliseconds. Its general form is shown here:</a:t>
            </a:r>
          </a:p>
          <a:p>
            <a:pPr marL="0" indent="0">
              <a:buNone/>
            </a:pPr>
            <a:r>
              <a:rPr lang="en-US" sz="2000" b="0" dirty="0">
                <a:solidFill>
                  <a:schemeClr val="tx1"/>
                </a:solidFill>
              </a:rPr>
              <a:t>	</a:t>
            </a:r>
            <a:r>
              <a:rPr lang="en-US" sz="1600" b="0" dirty="0">
                <a:solidFill>
                  <a:srgbClr val="FFFF00"/>
                </a:solidFill>
              </a:rPr>
              <a:t>static void sleep(long milliseconds) </a:t>
            </a:r>
          </a:p>
          <a:p>
            <a:pPr marL="0" indent="0">
              <a:buNone/>
            </a:pPr>
            <a:r>
              <a:rPr lang="en-US" sz="1600" b="0" dirty="0">
                <a:solidFill>
                  <a:srgbClr val="FFFF00"/>
                </a:solidFill>
              </a:rPr>
              <a:t>        throws </a:t>
            </a:r>
            <a:r>
              <a:rPr lang="en-US" sz="1600" b="0" dirty="0" err="1">
                <a:solidFill>
                  <a:srgbClr val="FFFF00"/>
                </a:solidFill>
              </a:rPr>
              <a:t>InterruptedException</a:t>
            </a:r>
            <a:endParaRPr lang="en-US" sz="1600" b="0" dirty="0">
              <a:solidFill>
                <a:srgbClr val="FFFF00"/>
              </a:solidFill>
            </a:endParaRPr>
          </a:p>
          <a:p>
            <a:r>
              <a:rPr lang="en-US" sz="1800" b="0" dirty="0">
                <a:solidFill>
                  <a:schemeClr val="tx1"/>
                </a:solidFill>
              </a:rPr>
              <a:t>The number of milliseconds to suspend is specified in milliseconds. This method may throw an </a:t>
            </a:r>
            <a:r>
              <a:rPr lang="en-US" sz="1800" b="0" dirty="0" err="1">
                <a:solidFill>
                  <a:schemeClr val="tx1"/>
                </a:solidFill>
              </a:rPr>
              <a:t>InterruptedException</a:t>
            </a:r>
            <a:r>
              <a:rPr lang="en-US" sz="1800" b="0" dirty="0">
                <a:solidFill>
                  <a:schemeClr val="tx1"/>
                </a:solidFill>
              </a:rPr>
              <a:t>. </a:t>
            </a:r>
          </a:p>
          <a:p>
            <a:pPr marL="0" indent="0">
              <a:buNone/>
            </a:pPr>
            <a:endParaRPr lang="en-US" sz="1600" b="0" dirty="0">
              <a:solidFill>
                <a:schemeClr val="tx1"/>
              </a:solidFill>
            </a:endParaRPr>
          </a:p>
        </p:txBody>
      </p:sp>
      <p:sp>
        <p:nvSpPr>
          <p:cNvPr id="5" name="Content Placeholder 1">
            <a:extLst>
              <a:ext uri="{FF2B5EF4-FFF2-40B4-BE49-F238E27FC236}">
                <a16:creationId xmlns:a16="http://schemas.microsoft.com/office/drawing/2014/main" id="{A8F0984C-7F62-433D-97AB-C186C86EE2A6}"/>
              </a:ext>
            </a:extLst>
          </p:cNvPr>
          <p:cNvSpPr txBox="1">
            <a:spLocks/>
          </p:cNvSpPr>
          <p:nvPr/>
        </p:nvSpPr>
        <p:spPr>
          <a:xfrm>
            <a:off x="4762500" y="1447800"/>
            <a:ext cx="4152900" cy="4876800"/>
          </a:xfrm>
          <a:prstGeom prst="rect">
            <a:avLst/>
          </a:prstGeom>
          <a:noFill/>
          <a:ln>
            <a:noFill/>
          </a:ln>
        </p:spPr>
        <p:txBody>
          <a:bodyPr vert="horz" wrap="square" lIns="90000" tIns="46800" rIns="90000" bIns="46800" numCol="1" anchor="t" anchorCtr="0" compatLnSpc="1">
            <a:prstTxWarp prst="textNoShape">
              <a:avLst/>
            </a:prstTxWarp>
          </a:bodyPr>
          <a:lst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a:lstStyle>
          <a:p>
            <a:pPr marL="0" indent="0">
              <a:buNone/>
            </a:pPr>
            <a:r>
              <a:rPr lang="en-US" sz="1400" b="0" kern="0" dirty="0">
                <a:solidFill>
                  <a:srgbClr val="FFFF00"/>
                </a:solidFill>
              </a:rPr>
              <a:t>public class </a:t>
            </a:r>
            <a:r>
              <a:rPr lang="en-US" sz="1400" b="0" kern="0" dirty="0" err="1">
                <a:solidFill>
                  <a:srgbClr val="FFFF00"/>
                </a:solidFill>
              </a:rPr>
              <a:t>BetterRunnable</a:t>
            </a:r>
            <a:r>
              <a:rPr lang="en-US" sz="1400" b="0" kern="0" dirty="0">
                <a:solidFill>
                  <a:srgbClr val="FFFF00"/>
                </a:solidFill>
              </a:rPr>
              <a:t> implements Runnable {</a:t>
            </a:r>
          </a:p>
          <a:p>
            <a:pPr marL="0" indent="0">
              <a:buNone/>
            </a:pPr>
            <a:r>
              <a:rPr lang="en-US" sz="1400" b="0" kern="0" dirty="0">
                <a:solidFill>
                  <a:srgbClr val="FFFF00"/>
                </a:solidFill>
              </a:rPr>
              <a:t>    @Override</a:t>
            </a:r>
          </a:p>
          <a:p>
            <a:pPr marL="0" indent="0">
              <a:buNone/>
            </a:pPr>
            <a:r>
              <a:rPr lang="en-US" sz="1400" b="0" kern="0" dirty="0">
                <a:solidFill>
                  <a:srgbClr val="FFFF00"/>
                </a:solidFill>
              </a:rPr>
              <a:t>    public void run() {</a:t>
            </a:r>
          </a:p>
          <a:p>
            <a:pPr marL="0" indent="0">
              <a:buNone/>
            </a:pPr>
            <a:r>
              <a:rPr lang="en-US" sz="1400" b="0" kern="0" dirty="0">
                <a:solidFill>
                  <a:srgbClr val="FFFF00"/>
                </a:solidFill>
              </a:rPr>
              <a:t>        while(!</a:t>
            </a:r>
            <a:r>
              <a:rPr lang="en-US" sz="1400" b="0" kern="0" dirty="0" err="1">
                <a:solidFill>
                  <a:srgbClr val="FFFF00"/>
                </a:solidFill>
              </a:rPr>
              <a:t>Thread.currentThread</a:t>
            </a:r>
            <a:r>
              <a:rPr lang="en-US" sz="1400" b="0" kern="0" dirty="0">
                <a:solidFill>
                  <a:srgbClr val="FFFF00"/>
                </a:solidFill>
              </a:rPr>
              <a:t>().</a:t>
            </a:r>
            <a:r>
              <a:rPr lang="en-US" sz="1400" b="0" kern="0" dirty="0" err="1">
                <a:solidFill>
                  <a:srgbClr val="FFFF00"/>
                </a:solidFill>
              </a:rPr>
              <a:t>isInterrupted</a:t>
            </a:r>
            <a:r>
              <a:rPr lang="en-US" sz="1400" b="0" kern="0" dirty="0">
                <a:solidFill>
                  <a:srgbClr val="FFFF00"/>
                </a:solidFill>
              </a:rPr>
              <a:t>()){</a:t>
            </a:r>
          </a:p>
          <a:p>
            <a:pPr marL="0" indent="0">
              <a:buNone/>
            </a:pPr>
            <a:r>
              <a:rPr lang="en-US" sz="1400" b="0" kern="0" dirty="0">
                <a:solidFill>
                  <a:srgbClr val="FFFF00"/>
                </a:solidFill>
              </a:rPr>
              <a:t>            //Heavy operation</a:t>
            </a:r>
          </a:p>
          <a:p>
            <a:pPr marL="0" indent="0">
              <a:buNone/>
            </a:pPr>
            <a:r>
              <a:rPr lang="en-US" sz="1400" b="0" kern="0" dirty="0">
                <a:solidFill>
                  <a:srgbClr val="FFFF00"/>
                </a:solidFill>
              </a:rPr>
              <a:t>            try {</a:t>
            </a:r>
          </a:p>
          <a:p>
            <a:pPr marL="0" indent="0">
              <a:buNone/>
            </a:pPr>
            <a:r>
              <a:rPr lang="en-US" sz="1400" b="0" kern="0" dirty="0">
                <a:solidFill>
                  <a:srgbClr val="FFFF00"/>
                </a:solidFill>
              </a:rPr>
              <a:t>                </a:t>
            </a:r>
            <a:r>
              <a:rPr lang="en-US" sz="1400" b="0" kern="0" dirty="0" err="1">
                <a:solidFill>
                  <a:srgbClr val="FFFF00"/>
                </a:solidFill>
              </a:rPr>
              <a:t>Thread.sleep</a:t>
            </a:r>
            <a:r>
              <a:rPr lang="en-US" sz="1400" b="0" kern="0" dirty="0">
                <a:solidFill>
                  <a:srgbClr val="FFFF00"/>
                </a:solidFill>
              </a:rPr>
              <a:t>(5000);</a:t>
            </a:r>
          </a:p>
          <a:p>
            <a:pPr marL="0" indent="0">
              <a:buNone/>
            </a:pPr>
            <a:r>
              <a:rPr lang="en-US" sz="1400" b="0" kern="0" dirty="0">
                <a:solidFill>
                  <a:srgbClr val="FFFF00"/>
                </a:solidFill>
              </a:rPr>
              <a:t>            } catch (</a:t>
            </a:r>
            <a:r>
              <a:rPr lang="en-US" sz="1400" b="0" kern="0" dirty="0" err="1">
                <a:solidFill>
                  <a:srgbClr val="FFFF00"/>
                </a:solidFill>
              </a:rPr>
              <a:t>InterruptedException</a:t>
            </a:r>
            <a:r>
              <a:rPr lang="en-US" sz="1400" b="0" kern="0" dirty="0">
                <a:solidFill>
                  <a:srgbClr val="FFFF00"/>
                </a:solidFill>
              </a:rPr>
              <a:t> e) {</a:t>
            </a:r>
          </a:p>
          <a:p>
            <a:pPr marL="0" indent="0">
              <a:buNone/>
            </a:pPr>
            <a:r>
              <a:rPr lang="en-US" sz="1400" b="0" kern="0" dirty="0">
                <a:solidFill>
                  <a:srgbClr val="FFFF00"/>
                </a:solidFill>
              </a:rPr>
              <a:t>                // this is because interrupt state reset</a:t>
            </a:r>
          </a:p>
          <a:p>
            <a:pPr marL="0" indent="0">
              <a:buNone/>
            </a:pPr>
            <a:r>
              <a:rPr lang="en-US" sz="1400" b="0" kern="0" dirty="0">
                <a:solidFill>
                  <a:srgbClr val="FFFF00"/>
                </a:solidFill>
              </a:rPr>
              <a:t>                </a:t>
            </a:r>
            <a:r>
              <a:rPr lang="en-US" sz="1400" b="0" kern="0" dirty="0" err="1">
                <a:solidFill>
                  <a:srgbClr val="FFFF00"/>
                </a:solidFill>
              </a:rPr>
              <a:t>Thread.currentThread</a:t>
            </a:r>
            <a:r>
              <a:rPr lang="en-US" sz="1400" b="0" kern="0" dirty="0">
                <a:solidFill>
                  <a:srgbClr val="FFFF00"/>
                </a:solidFill>
              </a:rPr>
              <a:t>().interrupt();</a:t>
            </a:r>
          </a:p>
          <a:p>
            <a:pPr marL="0" indent="0">
              <a:buNone/>
            </a:pPr>
            <a:r>
              <a:rPr lang="en-US" sz="1400" b="0" kern="0" dirty="0">
                <a:solidFill>
                  <a:srgbClr val="FFFF00"/>
                </a:solidFill>
              </a:rPr>
              <a:t>            }</a:t>
            </a:r>
          </a:p>
          <a:p>
            <a:pPr marL="0" indent="0">
              <a:buNone/>
            </a:pPr>
            <a:r>
              <a:rPr lang="en-US" sz="1400" b="0" kern="0" dirty="0">
                <a:solidFill>
                  <a:srgbClr val="FFFF00"/>
                </a:solidFill>
              </a:rPr>
              <a:t>            //Other operation</a:t>
            </a:r>
          </a:p>
          <a:p>
            <a:pPr marL="0" indent="0">
              <a:buNone/>
            </a:pPr>
            <a:r>
              <a:rPr lang="en-US" sz="1400" b="0" kern="0" dirty="0">
                <a:solidFill>
                  <a:srgbClr val="FFFF00"/>
                </a:solidFill>
              </a:rPr>
              <a:t>        }</a:t>
            </a:r>
          </a:p>
          <a:p>
            <a:pPr marL="0" indent="0">
              <a:buNone/>
            </a:pPr>
            <a:r>
              <a:rPr lang="en-US" sz="1400" b="0" kern="0" dirty="0">
                <a:solidFill>
                  <a:srgbClr val="FFFF00"/>
                </a:solidFill>
              </a:rPr>
              <a:t>    }</a:t>
            </a:r>
          </a:p>
          <a:p>
            <a:pPr marL="0" indent="0">
              <a:buNone/>
            </a:pPr>
            <a:r>
              <a:rPr lang="en-US" sz="1400" b="0" kern="0" dirty="0">
                <a:solidFill>
                  <a:srgbClr val="FFFF00"/>
                </a:solidFill>
              </a:rPr>
              <a:t>}</a:t>
            </a:r>
          </a:p>
        </p:txBody>
      </p:sp>
    </p:spTree>
    <p:extLst>
      <p:ext uri="{BB962C8B-B14F-4D97-AF65-F5344CB8AC3E}">
        <p14:creationId xmlns:p14="http://schemas.microsoft.com/office/powerpoint/2010/main" val="30660478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lstStyle/>
          <a:p>
            <a:r>
              <a:rPr lang="en-US" sz="3600" dirty="0"/>
              <a:t>Time and Task </a:t>
            </a:r>
          </a:p>
        </p:txBody>
      </p:sp>
      <p:sp>
        <p:nvSpPr>
          <p:cNvPr id="5" name="Content Placeholder 4">
            <a:extLst>
              <a:ext uri="{FF2B5EF4-FFF2-40B4-BE49-F238E27FC236}">
                <a16:creationId xmlns:a16="http://schemas.microsoft.com/office/drawing/2014/main" id="{F978F6CB-346F-4EE0-AC7F-82366A974B8B}"/>
              </a:ext>
            </a:extLst>
          </p:cNvPr>
          <p:cNvSpPr>
            <a:spLocks noGrp="1"/>
          </p:cNvSpPr>
          <p:nvPr>
            <p:ph idx="1"/>
          </p:nvPr>
        </p:nvSpPr>
        <p:spPr>
          <a:xfrm>
            <a:off x="466477" y="1231003"/>
            <a:ext cx="7915523" cy="3767670"/>
          </a:xfrm>
        </p:spPr>
        <p:txBody>
          <a:bodyPr anchor="t"/>
          <a:lstStyle/>
          <a:p>
            <a:r>
              <a:rPr lang="en-US" sz="2400" dirty="0">
                <a:solidFill>
                  <a:schemeClr val="tx1"/>
                </a:solidFill>
              </a:rPr>
              <a:t>Timer and </a:t>
            </a:r>
            <a:r>
              <a:rPr lang="en-US" sz="2400" dirty="0" err="1">
                <a:solidFill>
                  <a:schemeClr val="tx1"/>
                </a:solidFill>
              </a:rPr>
              <a:t>TimerTask</a:t>
            </a:r>
            <a:endParaRPr lang="en-US" sz="2400" dirty="0">
              <a:solidFill>
                <a:schemeClr val="tx1"/>
              </a:solidFill>
            </a:endParaRPr>
          </a:p>
          <a:p>
            <a:pPr lvl="1"/>
            <a:r>
              <a:rPr lang="en-US" sz="1800" b="0" dirty="0">
                <a:solidFill>
                  <a:schemeClr val="tx1"/>
                </a:solidFill>
              </a:rPr>
              <a:t>In </a:t>
            </a:r>
            <a:r>
              <a:rPr lang="en-US" sz="1800" b="0" dirty="0" err="1">
                <a:solidFill>
                  <a:schemeClr val="tx1"/>
                </a:solidFill>
              </a:rPr>
              <a:t>java.util</a:t>
            </a:r>
            <a:r>
              <a:rPr lang="en-US" sz="1800" b="0" dirty="0">
                <a:solidFill>
                  <a:schemeClr val="tx1"/>
                </a:solidFill>
              </a:rPr>
              <a:t> can be used to schedule task at intervals or delays</a:t>
            </a:r>
          </a:p>
          <a:p>
            <a:pPr lvl="1"/>
            <a:r>
              <a:rPr lang="en-US" sz="1800" b="0" dirty="0">
                <a:solidFill>
                  <a:schemeClr val="tx1"/>
                </a:solidFill>
              </a:rPr>
              <a:t>schedule(), next task will only run after previous one finish.</a:t>
            </a:r>
          </a:p>
          <a:p>
            <a:pPr lvl="1"/>
            <a:r>
              <a:rPr lang="en-US" sz="1800" b="0" dirty="0" err="1">
                <a:solidFill>
                  <a:schemeClr val="tx1"/>
                </a:solidFill>
              </a:rPr>
              <a:t>scheduleAtFixedRate</a:t>
            </a:r>
            <a:r>
              <a:rPr lang="en-US" sz="1800" b="0" dirty="0">
                <a:solidFill>
                  <a:schemeClr val="tx1"/>
                </a:solidFill>
              </a:rPr>
              <a:t>(), next task is not impacted by previous one.</a:t>
            </a:r>
          </a:p>
        </p:txBody>
      </p:sp>
    </p:spTree>
    <p:extLst>
      <p:ext uri="{BB962C8B-B14F-4D97-AF65-F5344CB8AC3E}">
        <p14:creationId xmlns:p14="http://schemas.microsoft.com/office/powerpoint/2010/main" val="3122353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normAutofit/>
          </a:bodyPr>
          <a:lstStyle/>
          <a:p>
            <a:r>
              <a:rPr lang="en-US" sz="3600" dirty="0"/>
              <a:t>SIMPLE Lock </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64088" y="1376901"/>
            <a:ext cx="6774912" cy="5181600"/>
          </a:xfrm>
        </p:spPr>
        <p:txBody>
          <a:bodyPr anchor="t">
            <a:normAutofit/>
          </a:bodyPr>
          <a:lstStyle/>
          <a:p>
            <a:pPr marL="0" indent="0">
              <a:buNone/>
            </a:pPr>
            <a:r>
              <a:rPr lang="en-US" sz="1600" dirty="0" err="1">
                <a:solidFill>
                  <a:srgbClr val="FFFF00"/>
                </a:solidFill>
              </a:rPr>
              <a:t>lock.lock</a:t>
            </a:r>
            <a:r>
              <a:rPr lang="en-US" sz="1600" dirty="0">
                <a:solidFill>
                  <a:srgbClr val="FFFF00"/>
                </a:solidFill>
              </a:rPr>
              <a:t>();</a:t>
            </a:r>
          </a:p>
          <a:p>
            <a:pPr marL="0" indent="0">
              <a:buNone/>
            </a:pPr>
            <a:r>
              <a:rPr lang="en-US" sz="1600" dirty="0">
                <a:solidFill>
                  <a:srgbClr val="FFFF00"/>
                </a:solidFill>
              </a:rPr>
              <a:t>try{</a:t>
            </a:r>
          </a:p>
          <a:p>
            <a:pPr marL="0" indent="0">
              <a:buNone/>
            </a:pPr>
            <a:r>
              <a:rPr lang="en-US" sz="1600" dirty="0">
                <a:solidFill>
                  <a:srgbClr val="FFFF00"/>
                </a:solidFill>
              </a:rPr>
              <a:t>  //do critical section code, which may throw exception</a:t>
            </a:r>
          </a:p>
          <a:p>
            <a:pPr marL="0" indent="0">
              <a:buNone/>
            </a:pPr>
            <a:r>
              <a:rPr lang="en-US" sz="1600" dirty="0">
                <a:solidFill>
                  <a:srgbClr val="FFFF00"/>
                </a:solidFill>
              </a:rPr>
              <a:t>} finally {</a:t>
            </a:r>
          </a:p>
          <a:p>
            <a:pPr marL="0" indent="0">
              <a:buNone/>
            </a:pPr>
            <a:r>
              <a:rPr lang="en-US" sz="1600" dirty="0">
                <a:solidFill>
                  <a:srgbClr val="FFFF00"/>
                </a:solidFill>
              </a:rPr>
              <a:t>  </a:t>
            </a:r>
            <a:r>
              <a:rPr lang="en-US" sz="1600" dirty="0" err="1">
                <a:solidFill>
                  <a:srgbClr val="FFFF00"/>
                </a:solidFill>
              </a:rPr>
              <a:t>lock.unlock</a:t>
            </a:r>
            <a:r>
              <a:rPr lang="en-US" sz="1600" dirty="0">
                <a:solidFill>
                  <a:srgbClr val="FFFF00"/>
                </a:solidFill>
              </a:rPr>
              <a:t>();</a:t>
            </a:r>
          </a:p>
          <a:p>
            <a:pPr marL="0" indent="0">
              <a:buNone/>
            </a:pPr>
            <a:r>
              <a:rPr lang="en-US" sz="1600" dirty="0">
                <a:solidFill>
                  <a:srgbClr val="FFFF00"/>
                </a:solidFill>
              </a:rPr>
              <a:t>}</a:t>
            </a:r>
          </a:p>
        </p:txBody>
      </p:sp>
    </p:spTree>
    <p:extLst>
      <p:ext uri="{BB962C8B-B14F-4D97-AF65-F5344CB8AC3E}">
        <p14:creationId xmlns:p14="http://schemas.microsoft.com/office/powerpoint/2010/main" val="42338037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normAutofit/>
          </a:bodyPr>
          <a:lstStyle/>
          <a:p>
            <a:r>
              <a:rPr lang="en-US" sz="3600" dirty="0"/>
              <a:t>Lock Reentrance</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64088" y="1376901"/>
            <a:ext cx="4189413" cy="5181600"/>
          </a:xfrm>
        </p:spPr>
        <p:txBody>
          <a:bodyPr anchor="t">
            <a:normAutofit/>
          </a:bodyPr>
          <a:lstStyle/>
          <a:p>
            <a:pPr marL="0" indent="0">
              <a:buNone/>
            </a:pPr>
            <a:r>
              <a:rPr lang="en-US" sz="1400" dirty="0">
                <a:solidFill>
                  <a:srgbClr val="FFFF00"/>
                </a:solidFill>
              </a:rPr>
              <a:t>public class Lock{</a:t>
            </a:r>
          </a:p>
          <a:p>
            <a:pPr marL="0" indent="0">
              <a:buNone/>
            </a:pPr>
            <a:r>
              <a:rPr lang="en-US" sz="1400" dirty="0">
                <a:solidFill>
                  <a:srgbClr val="FFFF00"/>
                </a:solidFill>
              </a:rPr>
              <a:t>  </a:t>
            </a:r>
            <a:r>
              <a:rPr lang="en-US" sz="1400" dirty="0" err="1">
                <a:solidFill>
                  <a:srgbClr val="FFFF00"/>
                </a:solidFill>
              </a:rPr>
              <a:t>boolean</a:t>
            </a:r>
            <a:r>
              <a:rPr lang="en-US" sz="1400" dirty="0">
                <a:solidFill>
                  <a:srgbClr val="FFFF00"/>
                </a:solidFill>
              </a:rPr>
              <a:t> </a:t>
            </a:r>
            <a:r>
              <a:rPr lang="en-US" sz="1400" dirty="0" err="1">
                <a:solidFill>
                  <a:srgbClr val="FFFF00"/>
                </a:solidFill>
              </a:rPr>
              <a:t>isLocked</a:t>
            </a:r>
            <a:r>
              <a:rPr lang="en-US" sz="1400" dirty="0">
                <a:solidFill>
                  <a:srgbClr val="FFFF00"/>
                </a:solidFill>
              </a:rPr>
              <a:t> = false;</a:t>
            </a:r>
          </a:p>
          <a:p>
            <a:pPr marL="0" indent="0">
              <a:buNone/>
            </a:pPr>
            <a:r>
              <a:rPr lang="en-US" sz="1400" dirty="0">
                <a:solidFill>
                  <a:srgbClr val="FFFF00"/>
                </a:solidFill>
              </a:rPr>
              <a:t>  Thread  </a:t>
            </a:r>
            <a:r>
              <a:rPr lang="en-US" sz="1400" dirty="0" err="1">
                <a:solidFill>
                  <a:srgbClr val="FFFF00"/>
                </a:solidFill>
              </a:rPr>
              <a:t>lockedBy</a:t>
            </a:r>
            <a:r>
              <a:rPr lang="en-US" sz="1400" dirty="0">
                <a:solidFill>
                  <a:srgbClr val="FFFF00"/>
                </a:solidFill>
              </a:rPr>
              <a:t> = null;</a:t>
            </a:r>
          </a:p>
          <a:p>
            <a:pPr marL="0" indent="0">
              <a:buNone/>
            </a:pPr>
            <a:r>
              <a:rPr lang="en-US" sz="1400" dirty="0">
                <a:solidFill>
                  <a:srgbClr val="FFFF00"/>
                </a:solidFill>
              </a:rPr>
              <a:t>  int     </a:t>
            </a:r>
            <a:r>
              <a:rPr lang="en-US" sz="1400" dirty="0" err="1">
                <a:solidFill>
                  <a:srgbClr val="FFFF00"/>
                </a:solidFill>
              </a:rPr>
              <a:t>lockedCount</a:t>
            </a:r>
            <a:r>
              <a:rPr lang="en-US" sz="1400" dirty="0">
                <a:solidFill>
                  <a:srgbClr val="FFFF00"/>
                </a:solidFill>
              </a:rPr>
              <a:t> = 0;</a:t>
            </a:r>
          </a:p>
          <a:p>
            <a:pPr marL="0" indent="0">
              <a:buNone/>
            </a:pPr>
            <a:r>
              <a:rPr lang="en-US" sz="1400" dirty="0">
                <a:solidFill>
                  <a:srgbClr val="FFFF00"/>
                </a:solidFill>
              </a:rPr>
              <a:t>  public </a:t>
            </a:r>
            <a:r>
              <a:rPr lang="en-US" sz="1400" b="1" dirty="0">
                <a:solidFill>
                  <a:srgbClr val="FFFF00"/>
                </a:solidFill>
              </a:rPr>
              <a:t>synchronized</a:t>
            </a:r>
            <a:r>
              <a:rPr lang="en-US" sz="1400" dirty="0">
                <a:solidFill>
                  <a:srgbClr val="FFFF00"/>
                </a:solidFill>
              </a:rPr>
              <a:t> void lock()</a:t>
            </a:r>
          </a:p>
          <a:p>
            <a:pPr marL="0" indent="0">
              <a:buNone/>
            </a:pPr>
            <a:r>
              <a:rPr lang="en-US" sz="1400" dirty="0">
                <a:solidFill>
                  <a:srgbClr val="FFFF00"/>
                </a:solidFill>
              </a:rPr>
              <a:t>  throws </a:t>
            </a:r>
            <a:r>
              <a:rPr lang="en-US" sz="1400" dirty="0" err="1">
                <a:solidFill>
                  <a:srgbClr val="FFFF00"/>
                </a:solidFill>
              </a:rPr>
              <a:t>InterruptedException</a:t>
            </a:r>
            <a:r>
              <a:rPr lang="en-US" sz="1400" dirty="0">
                <a:solidFill>
                  <a:srgbClr val="FFFF00"/>
                </a:solidFill>
              </a:rPr>
              <a:t>{</a:t>
            </a:r>
          </a:p>
          <a:p>
            <a:pPr marL="0" indent="0">
              <a:buNone/>
            </a:pPr>
            <a:r>
              <a:rPr lang="en-US" sz="1400" dirty="0">
                <a:solidFill>
                  <a:srgbClr val="FFFF00"/>
                </a:solidFill>
              </a:rPr>
              <a:t>    Thread </a:t>
            </a:r>
            <a:r>
              <a:rPr lang="en-US" sz="1400" dirty="0" err="1">
                <a:solidFill>
                  <a:srgbClr val="FFFF00"/>
                </a:solidFill>
              </a:rPr>
              <a:t>callingThread</a:t>
            </a:r>
            <a:r>
              <a:rPr lang="en-US" sz="1400" dirty="0">
                <a:solidFill>
                  <a:srgbClr val="FFFF00"/>
                </a:solidFill>
              </a:rPr>
              <a:t> = </a:t>
            </a:r>
            <a:r>
              <a:rPr lang="en-US" sz="1400" dirty="0" err="1">
                <a:solidFill>
                  <a:srgbClr val="FFFF00"/>
                </a:solidFill>
              </a:rPr>
              <a:t>Thread.currentThread</a:t>
            </a:r>
            <a:r>
              <a:rPr lang="en-US" sz="1400" dirty="0">
                <a:solidFill>
                  <a:srgbClr val="FFFF00"/>
                </a:solidFill>
              </a:rPr>
              <a:t>();</a:t>
            </a:r>
          </a:p>
          <a:p>
            <a:pPr marL="0" indent="0">
              <a:buNone/>
            </a:pPr>
            <a:r>
              <a:rPr lang="en-US" sz="1400" dirty="0">
                <a:solidFill>
                  <a:srgbClr val="FFFF00"/>
                </a:solidFill>
              </a:rPr>
              <a:t>    while(</a:t>
            </a:r>
            <a:r>
              <a:rPr lang="en-US" sz="1400" dirty="0" err="1">
                <a:solidFill>
                  <a:srgbClr val="FFFF00"/>
                </a:solidFill>
              </a:rPr>
              <a:t>isLocked</a:t>
            </a:r>
            <a:r>
              <a:rPr lang="en-US" sz="1400" dirty="0">
                <a:solidFill>
                  <a:srgbClr val="FFFF00"/>
                </a:solidFill>
              </a:rPr>
              <a:t> &amp;&amp; </a:t>
            </a:r>
            <a:r>
              <a:rPr lang="en-US" sz="1400" dirty="0" err="1">
                <a:solidFill>
                  <a:srgbClr val="FFFF00"/>
                </a:solidFill>
              </a:rPr>
              <a:t>lockedBy</a:t>
            </a:r>
            <a:r>
              <a:rPr lang="en-US" sz="1400" dirty="0">
                <a:solidFill>
                  <a:srgbClr val="FFFF00"/>
                </a:solidFill>
              </a:rPr>
              <a:t> != </a:t>
            </a:r>
            <a:r>
              <a:rPr lang="en-US" sz="1400" dirty="0" err="1">
                <a:solidFill>
                  <a:srgbClr val="FFFF00"/>
                </a:solidFill>
              </a:rPr>
              <a:t>callingThread</a:t>
            </a:r>
            <a:r>
              <a:rPr lang="en-US" sz="1400" dirty="0">
                <a:solidFill>
                  <a:srgbClr val="FFFF00"/>
                </a:solidFill>
              </a:rPr>
              <a:t>){</a:t>
            </a:r>
          </a:p>
          <a:p>
            <a:pPr marL="0" indent="0">
              <a:buNone/>
            </a:pPr>
            <a:r>
              <a:rPr lang="en-US" sz="1400" dirty="0">
                <a:solidFill>
                  <a:srgbClr val="FFFF00"/>
                </a:solidFill>
              </a:rPr>
              <a:t>      wait();</a:t>
            </a:r>
          </a:p>
          <a:p>
            <a:pPr marL="0" indent="0">
              <a:buNone/>
            </a:pPr>
            <a:r>
              <a:rPr lang="en-US" sz="1400" dirty="0">
                <a:solidFill>
                  <a:srgbClr val="FFFF00"/>
                </a:solidFill>
              </a:rPr>
              <a:t>    }</a:t>
            </a:r>
          </a:p>
          <a:p>
            <a:pPr marL="0" indent="0">
              <a:buNone/>
            </a:pPr>
            <a:r>
              <a:rPr lang="en-US" sz="1400" dirty="0">
                <a:solidFill>
                  <a:srgbClr val="FFFF00"/>
                </a:solidFill>
              </a:rPr>
              <a:t>    </a:t>
            </a:r>
            <a:r>
              <a:rPr lang="en-US" sz="1400" dirty="0" err="1">
                <a:solidFill>
                  <a:srgbClr val="FFFF00"/>
                </a:solidFill>
              </a:rPr>
              <a:t>isLocked</a:t>
            </a:r>
            <a:r>
              <a:rPr lang="en-US" sz="1400" dirty="0">
                <a:solidFill>
                  <a:srgbClr val="FFFF00"/>
                </a:solidFill>
              </a:rPr>
              <a:t> = true;</a:t>
            </a:r>
          </a:p>
          <a:p>
            <a:pPr marL="0" indent="0">
              <a:buNone/>
            </a:pPr>
            <a:r>
              <a:rPr lang="en-US" sz="1400" dirty="0">
                <a:solidFill>
                  <a:srgbClr val="FFFF00"/>
                </a:solidFill>
              </a:rPr>
              <a:t>    </a:t>
            </a:r>
            <a:r>
              <a:rPr lang="en-US" sz="1400" dirty="0" err="1">
                <a:solidFill>
                  <a:srgbClr val="FFFF00"/>
                </a:solidFill>
              </a:rPr>
              <a:t>lockedCount</a:t>
            </a:r>
            <a:r>
              <a:rPr lang="en-US" sz="1400" dirty="0">
                <a:solidFill>
                  <a:srgbClr val="FFFF00"/>
                </a:solidFill>
              </a:rPr>
              <a:t>++;</a:t>
            </a:r>
          </a:p>
          <a:p>
            <a:pPr marL="0" indent="0">
              <a:buNone/>
            </a:pPr>
            <a:r>
              <a:rPr lang="en-US" sz="1400" dirty="0">
                <a:solidFill>
                  <a:srgbClr val="FFFF00"/>
                </a:solidFill>
              </a:rPr>
              <a:t>    </a:t>
            </a:r>
            <a:r>
              <a:rPr lang="en-US" sz="1400" b="1" dirty="0" err="1">
                <a:solidFill>
                  <a:srgbClr val="FFFF00"/>
                </a:solidFill>
              </a:rPr>
              <a:t>lockedBy</a:t>
            </a:r>
            <a:r>
              <a:rPr lang="en-US" sz="1400" b="1" dirty="0">
                <a:solidFill>
                  <a:srgbClr val="FFFF00"/>
                </a:solidFill>
              </a:rPr>
              <a:t> = </a:t>
            </a:r>
            <a:r>
              <a:rPr lang="en-US" sz="1400" b="1" dirty="0" err="1">
                <a:solidFill>
                  <a:srgbClr val="FFFF00"/>
                </a:solidFill>
              </a:rPr>
              <a:t>callingThread</a:t>
            </a:r>
            <a:r>
              <a:rPr lang="en-US" sz="1400" b="1" dirty="0">
                <a:solidFill>
                  <a:srgbClr val="FFFF00"/>
                </a:solidFill>
              </a:rPr>
              <a:t>;</a:t>
            </a:r>
          </a:p>
          <a:p>
            <a:pPr marL="0" indent="0">
              <a:buNone/>
            </a:pPr>
            <a:r>
              <a:rPr lang="en-US" sz="1400" dirty="0">
                <a:solidFill>
                  <a:srgbClr val="FFFF00"/>
                </a:solidFill>
              </a:rPr>
              <a:t>  }</a:t>
            </a:r>
          </a:p>
        </p:txBody>
      </p:sp>
      <p:sp>
        <p:nvSpPr>
          <p:cNvPr id="2" name="Content Placeholder 1">
            <a:extLst>
              <a:ext uri="{FF2B5EF4-FFF2-40B4-BE49-F238E27FC236}">
                <a16:creationId xmlns:a16="http://schemas.microsoft.com/office/drawing/2014/main" id="{BA3A199D-9AA7-4317-8A49-2BB24A55245B}"/>
              </a:ext>
            </a:extLst>
          </p:cNvPr>
          <p:cNvSpPr>
            <a:spLocks noGrp="1"/>
          </p:cNvSpPr>
          <p:nvPr>
            <p:ph sz="half" idx="2"/>
          </p:nvPr>
        </p:nvSpPr>
        <p:spPr>
          <a:xfrm>
            <a:off x="4648200" y="1371600"/>
            <a:ext cx="4191000" cy="5181600"/>
          </a:xfrm>
          <a:noFill/>
          <a:ln>
            <a:noFill/>
          </a:ln>
        </p:spPr>
        <p:txBody>
          <a:bodyPr vert="horz" wrap="square" lIns="90000" tIns="46800" rIns="90000" bIns="46800" numCol="1" anchor="t" anchorCtr="0" compatLnSpc="1">
            <a:prstTxWarp prst="textNoShape">
              <a:avLst/>
            </a:prstTxWarp>
            <a:normAutofit/>
          </a:bodyPr>
          <a:lstStyle/>
          <a:p>
            <a:pPr marL="0" indent="0">
              <a:buNone/>
            </a:pPr>
            <a:r>
              <a:rPr lang="en-US" sz="1400" dirty="0">
                <a:solidFill>
                  <a:srgbClr val="FFFF00"/>
                </a:solidFill>
              </a:rPr>
              <a:t> public synchronized void unlock(){</a:t>
            </a:r>
          </a:p>
          <a:p>
            <a:pPr marL="0" indent="0">
              <a:buNone/>
            </a:pPr>
            <a:r>
              <a:rPr lang="en-US" sz="1400" dirty="0">
                <a:solidFill>
                  <a:srgbClr val="FFFF00"/>
                </a:solidFill>
              </a:rPr>
              <a:t>    if(</a:t>
            </a:r>
            <a:r>
              <a:rPr lang="en-US" sz="1400" dirty="0" err="1">
                <a:solidFill>
                  <a:srgbClr val="FFFF00"/>
                </a:solidFill>
              </a:rPr>
              <a:t>Thread.curentThread</a:t>
            </a:r>
            <a:r>
              <a:rPr lang="en-US" sz="1400" dirty="0">
                <a:solidFill>
                  <a:srgbClr val="FFFF00"/>
                </a:solidFill>
              </a:rPr>
              <a:t>() == </a:t>
            </a:r>
            <a:r>
              <a:rPr lang="en-US" sz="1400" dirty="0" err="1">
                <a:solidFill>
                  <a:srgbClr val="FFFF00"/>
                </a:solidFill>
              </a:rPr>
              <a:t>this.lockedBy</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lockedCount</a:t>
            </a:r>
            <a:r>
              <a:rPr lang="en-US" sz="1400" dirty="0">
                <a:solidFill>
                  <a:srgbClr val="FFFF00"/>
                </a:solidFill>
              </a:rPr>
              <a:t>--;</a:t>
            </a:r>
          </a:p>
          <a:p>
            <a:pPr marL="0" indent="0">
              <a:buNone/>
            </a:pPr>
            <a:endParaRPr lang="en-US" sz="1400" dirty="0">
              <a:solidFill>
                <a:srgbClr val="FFFF00"/>
              </a:solidFill>
            </a:endParaRPr>
          </a:p>
          <a:p>
            <a:pPr marL="0" indent="0">
              <a:buNone/>
            </a:pPr>
            <a:r>
              <a:rPr lang="en-US" sz="1400" dirty="0">
                <a:solidFill>
                  <a:srgbClr val="FFFF00"/>
                </a:solidFill>
              </a:rPr>
              <a:t>      if(</a:t>
            </a:r>
            <a:r>
              <a:rPr lang="en-US" sz="1400" dirty="0" err="1">
                <a:solidFill>
                  <a:srgbClr val="FFFF00"/>
                </a:solidFill>
              </a:rPr>
              <a:t>lockedCount</a:t>
            </a:r>
            <a:r>
              <a:rPr lang="en-US" sz="1400" dirty="0">
                <a:solidFill>
                  <a:srgbClr val="FFFF00"/>
                </a:solidFill>
              </a:rPr>
              <a:t> == 0){</a:t>
            </a:r>
          </a:p>
          <a:p>
            <a:pPr marL="0" indent="0">
              <a:buNone/>
            </a:pPr>
            <a:r>
              <a:rPr lang="en-US" sz="1400" dirty="0">
                <a:solidFill>
                  <a:srgbClr val="FFFF00"/>
                </a:solidFill>
              </a:rPr>
              <a:t>        </a:t>
            </a:r>
            <a:r>
              <a:rPr lang="en-US" sz="1400" dirty="0" err="1">
                <a:solidFill>
                  <a:srgbClr val="FFFF00"/>
                </a:solidFill>
              </a:rPr>
              <a:t>isLocked</a:t>
            </a:r>
            <a:r>
              <a:rPr lang="en-US" sz="1400" dirty="0">
                <a:solidFill>
                  <a:srgbClr val="FFFF00"/>
                </a:solidFill>
              </a:rPr>
              <a:t> = false;</a:t>
            </a:r>
          </a:p>
          <a:p>
            <a:pPr marL="0" indent="0">
              <a:buNone/>
            </a:pPr>
            <a:r>
              <a:rPr lang="en-US" sz="1400" dirty="0">
                <a:solidFill>
                  <a:srgbClr val="FFFF00"/>
                </a:solidFill>
              </a:rPr>
              <a:t>        notify();</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endParaRPr lang="en-US" sz="1400" dirty="0">
              <a:solidFill>
                <a:srgbClr val="FFFF00"/>
              </a:solidFill>
            </a:endParaRPr>
          </a:p>
          <a:p>
            <a:pPr marL="0" indent="0">
              <a:buNone/>
            </a:pPr>
            <a:r>
              <a:rPr lang="en-US" sz="1400" dirty="0">
                <a:solidFill>
                  <a:srgbClr val="FFFF00"/>
                </a:solidFill>
              </a:rPr>
              <a:t>  ...</a:t>
            </a:r>
          </a:p>
          <a:p>
            <a:pPr marL="0" indent="0">
              <a:buNone/>
            </a:pPr>
            <a:r>
              <a:rPr lang="en-US" sz="1400" dirty="0">
                <a:solidFill>
                  <a:srgbClr val="FFFF00"/>
                </a:solidFill>
              </a:rPr>
              <a:t>}</a:t>
            </a:r>
          </a:p>
          <a:p>
            <a:pPr marL="0" indent="0">
              <a:buNone/>
            </a:pPr>
            <a:endParaRPr lang="en-US" sz="1800" b="0" dirty="0">
              <a:solidFill>
                <a:schemeClr val="tx1"/>
              </a:solidFill>
            </a:endParaRPr>
          </a:p>
        </p:txBody>
      </p:sp>
    </p:spTree>
    <p:extLst>
      <p:ext uri="{BB962C8B-B14F-4D97-AF65-F5344CB8AC3E}">
        <p14:creationId xmlns:p14="http://schemas.microsoft.com/office/powerpoint/2010/main" val="32907321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685800" y="457200"/>
            <a:ext cx="6571343" cy="1059305"/>
          </a:xfrm>
        </p:spPr>
        <p:txBody>
          <a:bodyPr>
            <a:normAutofit/>
          </a:bodyPr>
          <a:lstStyle/>
          <a:p>
            <a:r>
              <a:rPr lang="en-US" sz="3600" dirty="0">
                <a:latin typeface="Arial" charset="0"/>
                <a:ea typeface="ＭＳ Ｐゴシック" charset="0"/>
                <a:cs typeface="Arial" charset="0"/>
              </a:rPr>
              <a:t>Reader/Writer Lock</a:t>
            </a:r>
            <a:endParaRPr lang="en-US" sz="3600" dirty="0"/>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685800" y="1752600"/>
            <a:ext cx="3734062" cy="4191001"/>
          </a:xfrm>
        </p:spPr>
        <p:txBody>
          <a:bodyPr anchor="t">
            <a:normAutofit/>
          </a:bodyPr>
          <a:lstStyle/>
          <a:p>
            <a:pPr marL="0" indent="0">
              <a:buNone/>
            </a:pPr>
            <a:r>
              <a:rPr lang="en-US" sz="1400" dirty="0">
                <a:solidFill>
                  <a:srgbClr val="FFFF00"/>
                </a:solidFill>
              </a:rPr>
              <a:t>class </a:t>
            </a:r>
            <a:r>
              <a:rPr lang="en-US" sz="1400" dirty="0" err="1">
                <a:solidFill>
                  <a:srgbClr val="FFFF00"/>
                </a:solidFill>
              </a:rPr>
              <a:t>SharedLock</a:t>
            </a:r>
            <a:r>
              <a:rPr lang="en-US" sz="1400" dirty="0">
                <a:solidFill>
                  <a:srgbClr val="FFFF00"/>
                </a:solidFill>
              </a:rPr>
              <a:t> {</a:t>
            </a:r>
          </a:p>
          <a:p>
            <a:pPr marL="0" indent="0">
              <a:buNone/>
            </a:pPr>
            <a:r>
              <a:rPr lang="en-US" sz="1400" dirty="0">
                <a:solidFill>
                  <a:srgbClr val="FFFF00"/>
                </a:solidFill>
              </a:rPr>
              <a:t>    </a:t>
            </a:r>
            <a:r>
              <a:rPr lang="en-US" sz="1400" dirty="0" err="1">
                <a:solidFill>
                  <a:srgbClr val="FFFF00"/>
                </a:solidFill>
              </a:rPr>
              <a:t>AcquireRead</a:t>
            </a:r>
            <a:r>
              <a:rPr lang="en-US" sz="1400" dirty="0">
                <a:solidFill>
                  <a:srgbClr val="FFFF00"/>
                </a:solidFill>
              </a:rPr>
              <a:t>();   /* shared mode */</a:t>
            </a:r>
          </a:p>
          <a:p>
            <a:pPr marL="0" indent="0">
              <a:buNone/>
            </a:pPr>
            <a:r>
              <a:rPr lang="en-US" sz="1400" dirty="0">
                <a:solidFill>
                  <a:srgbClr val="FFFF00"/>
                </a:solidFill>
              </a:rPr>
              <a:t>    </a:t>
            </a:r>
            <a:r>
              <a:rPr lang="en-US" sz="1400" dirty="0" err="1">
                <a:solidFill>
                  <a:srgbClr val="FFFF00"/>
                </a:solidFill>
              </a:rPr>
              <a:t>AcquireWrite</a:t>
            </a:r>
            <a:r>
              <a:rPr lang="en-US" sz="1400" dirty="0">
                <a:solidFill>
                  <a:srgbClr val="FFFF00"/>
                </a:solidFill>
              </a:rPr>
              <a:t>();   /* exclusive mode */</a:t>
            </a:r>
          </a:p>
          <a:p>
            <a:pPr marL="0" indent="0">
              <a:buNone/>
            </a:pPr>
            <a:r>
              <a:rPr lang="en-US" sz="1400" dirty="0">
                <a:solidFill>
                  <a:srgbClr val="FFFF00"/>
                </a:solidFill>
              </a:rPr>
              <a:t>    </a:t>
            </a:r>
            <a:r>
              <a:rPr lang="en-US" sz="1400" dirty="0" err="1">
                <a:solidFill>
                  <a:srgbClr val="FFFF00"/>
                </a:solidFill>
              </a:rPr>
              <a:t>ReleaseRead</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ReleaseWrite</a:t>
            </a:r>
            <a:r>
              <a:rPr lang="en-US" sz="1400" dirty="0">
                <a:solidFill>
                  <a:srgbClr val="FFFF00"/>
                </a:solidFill>
              </a:rPr>
              <a:t>();</a:t>
            </a:r>
          </a:p>
          <a:p>
            <a:pPr marL="0" indent="0">
              <a:buNone/>
            </a:pPr>
            <a:r>
              <a:rPr lang="en-US" sz="1400" dirty="0">
                <a:solidFill>
                  <a:srgbClr val="FFFF00"/>
                </a:solidFill>
              </a:rPr>
              <a:t>}</a:t>
            </a:r>
          </a:p>
          <a:p>
            <a:pPr marL="0" indent="0">
              <a:buNone/>
            </a:pPr>
            <a:endParaRPr lang="en-US" sz="1400" dirty="0">
              <a:solidFill>
                <a:srgbClr val="FFFF00"/>
              </a:solidFill>
            </a:endParaRPr>
          </a:p>
        </p:txBody>
      </p:sp>
      <p:sp>
        <p:nvSpPr>
          <p:cNvPr id="2" name="Content Placeholder 1">
            <a:extLst>
              <a:ext uri="{FF2B5EF4-FFF2-40B4-BE49-F238E27FC236}">
                <a16:creationId xmlns:a16="http://schemas.microsoft.com/office/drawing/2014/main" id="{C7C48EF0-A2EC-459C-A286-EBBF713C1206}"/>
              </a:ext>
            </a:extLst>
          </p:cNvPr>
          <p:cNvSpPr>
            <a:spLocks noGrp="1"/>
          </p:cNvSpPr>
          <p:nvPr>
            <p:ph sz="half" idx="2"/>
          </p:nvPr>
        </p:nvSpPr>
        <p:spPr>
          <a:xfrm>
            <a:off x="4865536" y="1752600"/>
            <a:ext cx="3733800" cy="4191000"/>
          </a:xfrm>
        </p:spPr>
        <p:txBody>
          <a:bodyPr anchor="t">
            <a:normAutofit/>
          </a:bodyPr>
          <a:lstStyle/>
          <a:p>
            <a:pPr marL="0" indent="0">
              <a:buNone/>
            </a:pPr>
            <a:r>
              <a:rPr lang="en-US" sz="1600" dirty="0">
                <a:solidFill>
                  <a:schemeClr val="tx1"/>
                </a:solidFill>
              </a:rPr>
              <a:t>A reader/write lock or </a:t>
            </a:r>
            <a:r>
              <a:rPr lang="en-US" sz="1600" dirty="0" err="1">
                <a:solidFill>
                  <a:schemeClr val="tx1"/>
                </a:solidFill>
              </a:rPr>
              <a:t>SharedLock</a:t>
            </a:r>
            <a:r>
              <a:rPr lang="en-US" sz="1600" dirty="0">
                <a:solidFill>
                  <a:schemeClr val="tx1"/>
                </a:solidFill>
              </a:rPr>
              <a:t> is a new kind of “lock” that is similar to our old definition:</a:t>
            </a:r>
          </a:p>
          <a:p>
            <a:r>
              <a:rPr lang="en-US" sz="1600" dirty="0">
                <a:solidFill>
                  <a:schemeClr val="tx1"/>
                </a:solidFill>
              </a:rPr>
              <a:t>supports Acquire and Release primitives</a:t>
            </a:r>
          </a:p>
          <a:p>
            <a:r>
              <a:rPr lang="en-US" sz="1600" dirty="0">
                <a:solidFill>
                  <a:schemeClr val="tx1"/>
                </a:solidFill>
              </a:rPr>
              <a:t>assures mutual exclusion for writes to shared state</a:t>
            </a:r>
          </a:p>
          <a:p>
            <a:pPr marL="0" indent="0">
              <a:buNone/>
            </a:pPr>
            <a:r>
              <a:rPr lang="en-US" sz="1600" dirty="0">
                <a:solidFill>
                  <a:schemeClr val="tx1"/>
                </a:solidFill>
              </a:rPr>
              <a:t>But: a </a:t>
            </a:r>
            <a:r>
              <a:rPr lang="en-US" sz="1600" dirty="0" err="1">
                <a:solidFill>
                  <a:schemeClr val="tx1"/>
                </a:solidFill>
              </a:rPr>
              <a:t>SharedLock</a:t>
            </a:r>
            <a:r>
              <a:rPr lang="en-US" sz="1600" dirty="0">
                <a:solidFill>
                  <a:schemeClr val="tx1"/>
                </a:solidFill>
              </a:rPr>
              <a:t> provides better concurrency for readers when no writer is present.</a:t>
            </a:r>
            <a:endParaRPr lang="en-US" sz="1100" dirty="0">
              <a:solidFill>
                <a:srgbClr val="FFFF00"/>
              </a:solidFill>
            </a:endParaRPr>
          </a:p>
        </p:txBody>
      </p:sp>
      <p:sp>
        <p:nvSpPr>
          <p:cNvPr id="5" name="Rectangle 2">
            <a:extLst>
              <a:ext uri="{FF2B5EF4-FFF2-40B4-BE49-F238E27FC236}">
                <a16:creationId xmlns:a16="http://schemas.microsoft.com/office/drawing/2014/main" id="{DEAA7715-6989-42B7-92A3-024DBE3F93B1}"/>
              </a:ext>
            </a:extLst>
          </p:cNvPr>
          <p:cNvSpPr txBox="1">
            <a:spLocks noChangeArrowheads="1"/>
          </p:cNvSpPr>
          <p:nvPr/>
        </p:nvSpPr>
        <p:spPr>
          <a:xfrm>
            <a:off x="533400" y="4495800"/>
            <a:ext cx="6554867" cy="1524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endParaRPr lang="en-US" altLang="en-US" dirty="0"/>
          </a:p>
        </p:txBody>
      </p:sp>
    </p:spTree>
    <p:extLst>
      <p:ext uri="{BB962C8B-B14F-4D97-AF65-F5344CB8AC3E}">
        <p14:creationId xmlns:p14="http://schemas.microsoft.com/office/powerpoint/2010/main" val="4237768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ChangeArrowheads="1"/>
          </p:cNvSpPr>
          <p:nvPr>
            <p:ph type="title"/>
          </p:nvPr>
        </p:nvSpPr>
        <p:spPr>
          <a:xfrm>
            <a:off x="239672" y="154948"/>
            <a:ext cx="8066128" cy="1524000"/>
          </a:xfrm>
        </p:spPr>
        <p:txBody>
          <a:bodyPr/>
          <a:lstStyle/>
          <a:p>
            <a:r>
              <a:rPr lang="en-US">
                <a:latin typeface="Arial" charset="0"/>
                <a:ea typeface="ＭＳ Ｐゴシック" charset="0"/>
                <a:cs typeface="Arial" charset="0"/>
              </a:rPr>
              <a:t>Reader/Writer Lock Illustrated</a:t>
            </a:r>
          </a:p>
        </p:txBody>
      </p:sp>
      <p:sp>
        <p:nvSpPr>
          <p:cNvPr id="143362" name="Rectangle 3"/>
          <p:cNvSpPr>
            <a:spLocks noChangeArrowheads="1"/>
          </p:cNvSpPr>
          <p:nvPr/>
        </p:nvSpPr>
        <p:spPr bwMode="auto">
          <a:xfrm rot="5400000">
            <a:off x="3211512" y="1978026"/>
            <a:ext cx="2252663" cy="1992312"/>
          </a:xfrm>
          <a:prstGeom prst="rect">
            <a:avLst/>
          </a:prstGeom>
          <a:solidFill>
            <a:srgbClr val="FFFFFF"/>
          </a:solidFill>
          <a:ln w="12700">
            <a:solidFill>
              <a:srgbClr val="333399"/>
            </a:solidFill>
            <a:miter lim="800000"/>
            <a:headEnd type="none" w="sm" len="sm"/>
            <a:tailEnd type="none" w="sm" len="sm"/>
          </a:ln>
        </p:spPr>
        <p:txBody>
          <a:bodyPr anchor="ctr">
            <a:spAutoFit/>
          </a:bodyPr>
          <a:lstStyle/>
          <a:p>
            <a:pPr defTabSz="914400"/>
            <a:endParaRPr lang="en-US" sz="1800">
              <a:solidFill>
                <a:srgbClr val="003367"/>
              </a:solidFill>
              <a:cs typeface="Arial" charset="0"/>
            </a:endParaRPr>
          </a:p>
        </p:txBody>
      </p:sp>
      <p:sp>
        <p:nvSpPr>
          <p:cNvPr id="143363" name="Rectangle 4"/>
          <p:cNvSpPr>
            <a:spLocks noChangeArrowheads="1"/>
          </p:cNvSpPr>
          <p:nvPr/>
        </p:nvSpPr>
        <p:spPr bwMode="auto">
          <a:xfrm rot="5400000">
            <a:off x="3745707" y="2764631"/>
            <a:ext cx="1238250" cy="166687"/>
          </a:xfrm>
          <a:prstGeom prst="rect">
            <a:avLst/>
          </a:prstGeom>
          <a:solidFill>
            <a:schemeClr val="accent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defTabSz="914400"/>
            <a:endParaRPr lang="en-US" sz="1800">
              <a:solidFill>
                <a:srgbClr val="003367"/>
              </a:solidFill>
              <a:cs typeface="Arial" charset="0"/>
            </a:endParaRPr>
          </a:p>
        </p:txBody>
      </p:sp>
      <p:sp>
        <p:nvSpPr>
          <p:cNvPr id="143364" name="Rectangle 5"/>
          <p:cNvSpPr>
            <a:spLocks noChangeArrowheads="1"/>
          </p:cNvSpPr>
          <p:nvPr/>
        </p:nvSpPr>
        <p:spPr bwMode="auto">
          <a:xfrm rot="5400000">
            <a:off x="4058444" y="2747169"/>
            <a:ext cx="635000" cy="309562"/>
          </a:xfrm>
          <a:prstGeom prst="rect">
            <a:avLst/>
          </a:prstGeom>
          <a:noFill/>
          <a:ln w="15875">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pPr defTabSz="914400"/>
            <a:endParaRPr lang="en-US" sz="1800">
              <a:solidFill>
                <a:srgbClr val="003367"/>
              </a:solidFill>
              <a:cs typeface="Arial" charset="0"/>
            </a:endParaRPr>
          </a:p>
        </p:txBody>
      </p:sp>
      <p:sp>
        <p:nvSpPr>
          <p:cNvPr id="143365" name="Line 6"/>
          <p:cNvSpPr>
            <a:spLocks noChangeShapeType="1"/>
          </p:cNvSpPr>
          <p:nvPr/>
        </p:nvSpPr>
        <p:spPr bwMode="auto">
          <a:xfrm rot="5400000">
            <a:off x="4598194" y="2721769"/>
            <a:ext cx="1588" cy="984250"/>
          </a:xfrm>
          <a:prstGeom prst="line">
            <a:avLst/>
          </a:prstGeom>
          <a:noFill/>
          <a:ln w="9525" cap="rnd">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anchor="ctr">
            <a:spAutoFit/>
          </a:bodyPr>
          <a:lstStyle/>
          <a:p>
            <a:endParaRPr lang="en-US">
              <a:solidFill>
                <a:prstClr val="white"/>
              </a:solidFill>
            </a:endParaRPr>
          </a:p>
        </p:txBody>
      </p:sp>
      <p:grpSp>
        <p:nvGrpSpPr>
          <p:cNvPr id="143366" name="Group 7"/>
          <p:cNvGrpSpPr>
            <a:grpSpLocks/>
          </p:cNvGrpSpPr>
          <p:nvPr/>
        </p:nvGrpSpPr>
        <p:grpSpPr bwMode="auto">
          <a:xfrm>
            <a:off x="4672013" y="2222500"/>
            <a:ext cx="309562" cy="1817688"/>
            <a:chOff x="4511" y="1543"/>
            <a:chExt cx="195" cy="1145"/>
          </a:xfrm>
        </p:grpSpPr>
        <p:sp>
          <p:nvSpPr>
            <p:cNvPr id="143381" name="Rectangle 8"/>
            <p:cNvSpPr>
              <a:spLocks noChangeArrowheads="1"/>
            </p:cNvSpPr>
            <p:nvPr/>
          </p:nvSpPr>
          <p:spPr bwMode="auto">
            <a:xfrm rot="5400000">
              <a:off x="4437" y="1659"/>
              <a:ext cx="337" cy="105"/>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defTabSz="914400"/>
              <a:endParaRPr lang="en-US" sz="1800">
                <a:solidFill>
                  <a:srgbClr val="003367"/>
                </a:solidFill>
                <a:cs typeface="Arial" charset="0"/>
              </a:endParaRPr>
            </a:p>
          </p:txBody>
        </p:sp>
        <p:sp>
          <p:nvSpPr>
            <p:cNvPr id="143382" name="Rectangle 9"/>
            <p:cNvSpPr>
              <a:spLocks noChangeArrowheads="1"/>
            </p:cNvSpPr>
            <p:nvPr/>
          </p:nvSpPr>
          <p:spPr bwMode="auto">
            <a:xfrm rot="5400000">
              <a:off x="4409" y="2279"/>
              <a:ext cx="400" cy="195"/>
            </a:xfrm>
            <a:prstGeom prst="rect">
              <a:avLst/>
            </a:prstGeom>
            <a:noFill/>
            <a:ln w="15875">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spAutoFit/>
            </a:bodyPr>
            <a:lstStyle/>
            <a:p>
              <a:pPr defTabSz="914400"/>
              <a:endParaRPr lang="en-US" sz="1800">
                <a:solidFill>
                  <a:srgbClr val="003367"/>
                </a:solidFill>
                <a:cs typeface="Arial" charset="0"/>
              </a:endParaRPr>
            </a:p>
          </p:txBody>
        </p:sp>
        <p:sp>
          <p:nvSpPr>
            <p:cNvPr id="143383" name="Rectangle 10"/>
            <p:cNvSpPr>
              <a:spLocks noChangeArrowheads="1"/>
            </p:cNvSpPr>
            <p:nvPr/>
          </p:nvSpPr>
          <p:spPr bwMode="auto">
            <a:xfrm rot="5400000">
              <a:off x="4348" y="2377"/>
              <a:ext cx="516" cy="105"/>
            </a:xfrm>
            <a:prstGeom prst="rect">
              <a:avLst/>
            </a:prstGeom>
            <a:solidFill>
              <a:srgbClr val="800080"/>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defTabSz="914400"/>
              <a:endParaRPr lang="en-US" sz="1800">
                <a:solidFill>
                  <a:srgbClr val="003367"/>
                </a:solidFill>
                <a:cs typeface="Arial" charset="0"/>
              </a:endParaRPr>
            </a:p>
          </p:txBody>
        </p:sp>
        <p:sp>
          <p:nvSpPr>
            <p:cNvPr id="143384" name="Rectangle 11"/>
            <p:cNvSpPr>
              <a:spLocks noChangeArrowheads="1"/>
            </p:cNvSpPr>
            <p:nvPr/>
          </p:nvSpPr>
          <p:spPr bwMode="auto">
            <a:xfrm rot="5400000">
              <a:off x="4458" y="1970"/>
              <a:ext cx="296" cy="105"/>
            </a:xfrm>
            <a:prstGeom prst="rect">
              <a:avLst/>
            </a:prstGeom>
            <a:noFill/>
            <a:ln w="12700">
              <a:solidFill>
                <a:srgbClr val="800080"/>
              </a:solidFill>
              <a:prstDash val="dash"/>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pPr defTabSz="914400"/>
              <a:endParaRPr lang="en-US" sz="1800">
                <a:solidFill>
                  <a:srgbClr val="003367"/>
                </a:solidFill>
                <a:cs typeface="Arial" charset="0"/>
              </a:endParaRPr>
            </a:p>
          </p:txBody>
        </p:sp>
      </p:grpSp>
      <p:sp>
        <p:nvSpPr>
          <p:cNvPr id="143367" name="Rectangle 12"/>
          <p:cNvSpPr>
            <a:spLocks noChangeArrowheads="1"/>
          </p:cNvSpPr>
          <p:nvPr/>
        </p:nvSpPr>
        <p:spPr bwMode="auto">
          <a:xfrm rot="5400000">
            <a:off x="3156744" y="2655094"/>
            <a:ext cx="1238250" cy="166688"/>
          </a:xfrm>
          <a:prstGeom prst="rect">
            <a:avLst/>
          </a:prstGeom>
          <a:solidFill>
            <a:srgbClr val="880AAA"/>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defTabSz="914400"/>
            <a:endParaRPr lang="en-US" sz="1800">
              <a:solidFill>
                <a:srgbClr val="003367"/>
              </a:solidFill>
              <a:cs typeface="Arial" charset="0"/>
            </a:endParaRPr>
          </a:p>
        </p:txBody>
      </p:sp>
      <p:sp>
        <p:nvSpPr>
          <p:cNvPr id="143368" name="Rectangle 13"/>
          <p:cNvSpPr>
            <a:spLocks noChangeArrowheads="1"/>
          </p:cNvSpPr>
          <p:nvPr/>
        </p:nvSpPr>
        <p:spPr bwMode="auto">
          <a:xfrm rot="5400000">
            <a:off x="3469482" y="2637631"/>
            <a:ext cx="635000" cy="309563"/>
          </a:xfrm>
          <a:prstGeom prst="rect">
            <a:avLst/>
          </a:prstGeom>
          <a:noFill/>
          <a:ln w="15875">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pPr defTabSz="914400"/>
            <a:endParaRPr lang="en-US" sz="1800">
              <a:solidFill>
                <a:srgbClr val="003367"/>
              </a:solidFill>
              <a:cs typeface="Arial" charset="0"/>
            </a:endParaRPr>
          </a:p>
        </p:txBody>
      </p:sp>
      <p:sp>
        <p:nvSpPr>
          <p:cNvPr id="143369" name="Text Box 14"/>
          <p:cNvSpPr txBox="1">
            <a:spLocks noChangeArrowheads="1"/>
          </p:cNvSpPr>
          <p:nvPr/>
        </p:nvSpPr>
        <p:spPr bwMode="auto">
          <a:xfrm>
            <a:off x="3273425" y="2314575"/>
            <a:ext cx="4111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600" b="1" i="1">
                <a:solidFill>
                  <a:srgbClr val="003367"/>
                </a:solidFill>
                <a:cs typeface="Arial" charset="0"/>
              </a:rPr>
              <a:t>A</a:t>
            </a:r>
            <a:r>
              <a:rPr lang="en-US" sz="1600" b="1" i="1" baseline="-25000">
                <a:solidFill>
                  <a:srgbClr val="003367"/>
                </a:solidFill>
                <a:cs typeface="Arial" charset="0"/>
              </a:rPr>
              <a:t>r</a:t>
            </a:r>
            <a:endParaRPr lang="en-US" sz="1600" b="1" i="1">
              <a:solidFill>
                <a:srgbClr val="003367"/>
              </a:solidFill>
              <a:cs typeface="Arial" charset="0"/>
            </a:endParaRPr>
          </a:p>
        </p:txBody>
      </p:sp>
      <p:sp>
        <p:nvSpPr>
          <p:cNvPr id="143370" name="AutoShape 15"/>
          <p:cNvSpPr>
            <a:spLocks/>
          </p:cNvSpPr>
          <p:nvPr/>
        </p:nvSpPr>
        <p:spPr bwMode="auto">
          <a:xfrm>
            <a:off x="152400" y="2039938"/>
            <a:ext cx="2944813" cy="923925"/>
          </a:xfrm>
          <a:prstGeom prst="borderCallout2">
            <a:avLst>
              <a:gd name="adj1" fmla="val 15384"/>
              <a:gd name="adj2" fmla="val 103662"/>
              <a:gd name="adj3" fmla="val 15384"/>
              <a:gd name="adj4" fmla="val 116491"/>
              <a:gd name="adj5" fmla="val 89519"/>
              <a:gd name="adj6" fmla="val 134162"/>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p>
            <a:pPr defTabSz="914400"/>
            <a:r>
              <a:rPr lang="en-US" sz="1800">
                <a:solidFill>
                  <a:srgbClr val="003367"/>
                </a:solidFill>
                <a:cs typeface="Arial" charset="0"/>
              </a:rPr>
              <a:t>Multiple readers may hold</a:t>
            </a:r>
          </a:p>
          <a:p>
            <a:pPr defTabSz="914400"/>
            <a:r>
              <a:rPr lang="en-US" sz="1800">
                <a:solidFill>
                  <a:srgbClr val="003367"/>
                </a:solidFill>
                <a:cs typeface="Arial" charset="0"/>
              </a:rPr>
              <a:t>the lock concurrently in </a:t>
            </a:r>
            <a:r>
              <a:rPr lang="en-US" sz="1800" b="1">
                <a:solidFill>
                  <a:srgbClr val="003367"/>
                </a:solidFill>
                <a:cs typeface="Arial" charset="0"/>
              </a:rPr>
              <a:t>shared</a:t>
            </a:r>
            <a:r>
              <a:rPr lang="en-US" sz="1800">
                <a:solidFill>
                  <a:srgbClr val="003367"/>
                </a:solidFill>
                <a:cs typeface="Arial" charset="0"/>
              </a:rPr>
              <a:t> mode.</a:t>
            </a:r>
          </a:p>
        </p:txBody>
      </p:sp>
      <p:sp>
        <p:nvSpPr>
          <p:cNvPr id="143371" name="AutoShape 16"/>
          <p:cNvSpPr>
            <a:spLocks/>
          </p:cNvSpPr>
          <p:nvPr/>
        </p:nvSpPr>
        <p:spPr bwMode="auto">
          <a:xfrm>
            <a:off x="6243638" y="3349625"/>
            <a:ext cx="2747962" cy="1200150"/>
          </a:xfrm>
          <a:prstGeom prst="borderCallout2">
            <a:avLst>
              <a:gd name="adj1" fmla="val 11958"/>
              <a:gd name="adj2" fmla="val -3681"/>
              <a:gd name="adj3" fmla="val 4551"/>
              <a:gd name="adj4" fmla="val -22731"/>
              <a:gd name="adj5" fmla="val -41542"/>
              <a:gd name="adj6" fmla="val -37157"/>
            </a:avLst>
          </a:prstGeom>
          <a:solidFill>
            <a:srgbClr val="FFFFFF"/>
          </a:solidFill>
          <a:ln w="12700">
            <a:solidFill>
              <a:srgbClr val="FFFFFF"/>
            </a:solidFill>
            <a:miter lim="800000"/>
            <a:headEnd type="none" w="sm" len="sm"/>
            <a:tailEnd type="none" w="sm" len="sm"/>
          </a:ln>
        </p:spPr>
        <p:txBody>
          <a:bodyPr>
            <a:spAutoFit/>
          </a:bodyPr>
          <a:lstStyle/>
          <a:p>
            <a:pPr defTabSz="914400"/>
            <a:r>
              <a:rPr lang="en-US" sz="1800">
                <a:solidFill>
                  <a:srgbClr val="003367"/>
                </a:solidFill>
                <a:cs typeface="Arial" charset="0"/>
              </a:rPr>
              <a:t>Writers always hold the lock in </a:t>
            </a:r>
            <a:r>
              <a:rPr lang="en-US" sz="1800" b="1">
                <a:solidFill>
                  <a:srgbClr val="003367"/>
                </a:solidFill>
                <a:cs typeface="Arial" charset="0"/>
              </a:rPr>
              <a:t>exclusive</a:t>
            </a:r>
            <a:r>
              <a:rPr lang="en-US" sz="1800">
                <a:solidFill>
                  <a:srgbClr val="003367"/>
                </a:solidFill>
                <a:cs typeface="Arial" charset="0"/>
              </a:rPr>
              <a:t> mode, and must wait for all readers or writer to exit.</a:t>
            </a:r>
          </a:p>
        </p:txBody>
      </p:sp>
      <p:sp>
        <p:nvSpPr>
          <p:cNvPr id="143372" name="Text Box 17"/>
          <p:cNvSpPr txBox="1">
            <a:spLocks noChangeArrowheads="1"/>
          </p:cNvSpPr>
          <p:nvPr/>
        </p:nvSpPr>
        <p:spPr bwMode="auto">
          <a:xfrm>
            <a:off x="1885950" y="4686300"/>
            <a:ext cx="5200650" cy="1201738"/>
          </a:xfrm>
          <a:prstGeom prst="rect">
            <a:avLst/>
          </a:prstGeom>
          <a:noFill/>
          <a:ln w="12700">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u="sng" dirty="0">
                <a:solidFill>
                  <a:srgbClr val="003367"/>
                </a:solidFill>
                <a:cs typeface="Arial" charset="0"/>
              </a:rPr>
              <a:t>mode		read	write	max allowed</a:t>
            </a:r>
            <a:endParaRPr lang="en-US" sz="1800" dirty="0">
              <a:solidFill>
                <a:srgbClr val="003367"/>
              </a:solidFill>
              <a:cs typeface="Arial" charset="0"/>
            </a:endParaRPr>
          </a:p>
          <a:p>
            <a:pPr defTabSz="914400" eaLnBrk="1" hangingPunct="1"/>
            <a:r>
              <a:rPr lang="en-US" sz="1800" b="1" dirty="0">
                <a:solidFill>
                  <a:srgbClr val="003367"/>
                </a:solidFill>
                <a:cs typeface="Arial" charset="0"/>
              </a:rPr>
              <a:t>shared</a:t>
            </a:r>
            <a:r>
              <a:rPr lang="en-US" sz="1800" dirty="0">
                <a:solidFill>
                  <a:srgbClr val="003367"/>
                </a:solidFill>
                <a:cs typeface="Arial" charset="0"/>
              </a:rPr>
              <a:t>		yes	no	many</a:t>
            </a:r>
          </a:p>
          <a:p>
            <a:pPr defTabSz="914400" eaLnBrk="1" hangingPunct="1"/>
            <a:r>
              <a:rPr lang="en-US" sz="1800" b="1" dirty="0">
                <a:solidFill>
                  <a:srgbClr val="003367"/>
                </a:solidFill>
                <a:cs typeface="Arial" charset="0"/>
              </a:rPr>
              <a:t>exclusive</a:t>
            </a:r>
            <a:r>
              <a:rPr lang="en-US" sz="1800" dirty="0">
                <a:solidFill>
                  <a:srgbClr val="003367"/>
                </a:solidFill>
                <a:cs typeface="Arial" charset="0"/>
              </a:rPr>
              <a:t> 	yes	yes	one</a:t>
            </a:r>
          </a:p>
          <a:p>
            <a:pPr defTabSz="914400" eaLnBrk="1" hangingPunct="1"/>
            <a:r>
              <a:rPr lang="en-US" sz="1800" b="1" dirty="0">
                <a:solidFill>
                  <a:srgbClr val="003367"/>
                </a:solidFill>
                <a:cs typeface="Arial" charset="0"/>
              </a:rPr>
              <a:t>not holder</a:t>
            </a:r>
            <a:r>
              <a:rPr lang="en-US" sz="1800" dirty="0">
                <a:solidFill>
                  <a:srgbClr val="003367"/>
                </a:solidFill>
                <a:cs typeface="Arial" charset="0"/>
              </a:rPr>
              <a:t>	no	no	many</a:t>
            </a:r>
          </a:p>
        </p:txBody>
      </p:sp>
      <p:sp>
        <p:nvSpPr>
          <p:cNvPr id="143373" name="Text Box 18"/>
          <p:cNvSpPr txBox="1">
            <a:spLocks noChangeArrowheads="1"/>
          </p:cNvSpPr>
          <p:nvPr/>
        </p:nvSpPr>
        <p:spPr bwMode="auto">
          <a:xfrm>
            <a:off x="3921125" y="2422525"/>
            <a:ext cx="4111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600" b="1" i="1">
                <a:solidFill>
                  <a:srgbClr val="003367"/>
                </a:solidFill>
                <a:cs typeface="Arial" charset="0"/>
              </a:rPr>
              <a:t>A</a:t>
            </a:r>
            <a:r>
              <a:rPr lang="en-US" sz="1600" b="1" i="1" baseline="-25000">
                <a:solidFill>
                  <a:srgbClr val="003367"/>
                </a:solidFill>
                <a:cs typeface="Arial" charset="0"/>
              </a:rPr>
              <a:t>r</a:t>
            </a:r>
            <a:endParaRPr lang="en-US" sz="1600" b="1" i="1">
              <a:solidFill>
                <a:srgbClr val="003367"/>
              </a:solidFill>
              <a:cs typeface="Arial" charset="0"/>
            </a:endParaRPr>
          </a:p>
        </p:txBody>
      </p:sp>
      <p:sp>
        <p:nvSpPr>
          <p:cNvPr id="143374" name="Text Box 19"/>
          <p:cNvSpPr txBox="1">
            <a:spLocks noChangeArrowheads="1"/>
          </p:cNvSpPr>
          <p:nvPr/>
        </p:nvSpPr>
        <p:spPr bwMode="auto">
          <a:xfrm>
            <a:off x="3311525" y="2901950"/>
            <a:ext cx="4111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600" b="1" i="1">
                <a:solidFill>
                  <a:srgbClr val="003367"/>
                </a:solidFill>
                <a:cs typeface="Arial" charset="0"/>
              </a:rPr>
              <a:t>R</a:t>
            </a:r>
            <a:r>
              <a:rPr lang="en-US" sz="1600" b="1" i="1" baseline="-25000">
                <a:solidFill>
                  <a:srgbClr val="003367"/>
                </a:solidFill>
                <a:cs typeface="Arial" charset="0"/>
              </a:rPr>
              <a:t>r</a:t>
            </a:r>
            <a:endParaRPr lang="en-US" sz="1600" b="1" i="1">
              <a:solidFill>
                <a:srgbClr val="003367"/>
              </a:solidFill>
              <a:cs typeface="Arial" charset="0"/>
            </a:endParaRPr>
          </a:p>
        </p:txBody>
      </p:sp>
      <p:sp>
        <p:nvSpPr>
          <p:cNvPr id="143375" name="Text Box 20"/>
          <p:cNvSpPr txBox="1">
            <a:spLocks noChangeArrowheads="1"/>
          </p:cNvSpPr>
          <p:nvPr/>
        </p:nvSpPr>
        <p:spPr bwMode="auto">
          <a:xfrm>
            <a:off x="3906838" y="3016250"/>
            <a:ext cx="4111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600" b="1" i="1">
                <a:solidFill>
                  <a:srgbClr val="003367"/>
                </a:solidFill>
                <a:cs typeface="Arial" charset="0"/>
              </a:rPr>
              <a:t>R</a:t>
            </a:r>
            <a:r>
              <a:rPr lang="en-US" sz="1600" b="1" i="1" baseline="-25000">
                <a:solidFill>
                  <a:srgbClr val="003367"/>
                </a:solidFill>
                <a:cs typeface="Arial" charset="0"/>
              </a:rPr>
              <a:t>r</a:t>
            </a:r>
            <a:endParaRPr lang="en-US" sz="1600" b="1" i="1">
              <a:solidFill>
                <a:srgbClr val="003367"/>
              </a:solidFill>
              <a:cs typeface="Arial" charset="0"/>
            </a:endParaRPr>
          </a:p>
        </p:txBody>
      </p:sp>
      <p:sp>
        <p:nvSpPr>
          <p:cNvPr id="143376" name="Text Box 21"/>
          <p:cNvSpPr txBox="1">
            <a:spLocks noChangeArrowheads="1"/>
          </p:cNvSpPr>
          <p:nvPr/>
        </p:nvSpPr>
        <p:spPr bwMode="auto">
          <a:xfrm>
            <a:off x="4965700" y="3687763"/>
            <a:ext cx="4794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600" b="1" i="1">
                <a:solidFill>
                  <a:srgbClr val="003367"/>
                </a:solidFill>
                <a:cs typeface="Arial" charset="0"/>
              </a:rPr>
              <a:t>R</a:t>
            </a:r>
            <a:r>
              <a:rPr lang="en-US" sz="1600" b="1" i="1" baseline="-25000">
                <a:solidFill>
                  <a:srgbClr val="003367"/>
                </a:solidFill>
                <a:cs typeface="Arial" charset="0"/>
              </a:rPr>
              <a:t>w</a:t>
            </a:r>
            <a:endParaRPr lang="en-US" sz="1600" b="1" i="1">
              <a:solidFill>
                <a:srgbClr val="003367"/>
              </a:solidFill>
              <a:cs typeface="Arial" charset="0"/>
            </a:endParaRPr>
          </a:p>
        </p:txBody>
      </p:sp>
      <p:sp>
        <p:nvSpPr>
          <p:cNvPr id="143377" name="Text Box 22"/>
          <p:cNvSpPr txBox="1">
            <a:spLocks noChangeArrowheads="1"/>
          </p:cNvSpPr>
          <p:nvPr/>
        </p:nvSpPr>
        <p:spPr bwMode="auto">
          <a:xfrm>
            <a:off x="4889500" y="2498725"/>
            <a:ext cx="4794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600" b="1" i="1">
                <a:solidFill>
                  <a:srgbClr val="003367"/>
                </a:solidFill>
                <a:cs typeface="Arial" charset="0"/>
              </a:rPr>
              <a:t>A</a:t>
            </a:r>
            <a:r>
              <a:rPr lang="en-US" sz="1600" b="1" i="1" baseline="-25000">
                <a:solidFill>
                  <a:srgbClr val="003367"/>
                </a:solidFill>
                <a:cs typeface="Arial" charset="0"/>
              </a:rPr>
              <a:t>w</a:t>
            </a:r>
            <a:endParaRPr lang="en-US" sz="1600" b="1" i="1">
              <a:solidFill>
                <a:srgbClr val="003367"/>
              </a:solidFill>
              <a:cs typeface="Arial" charset="0"/>
            </a:endParaRPr>
          </a:p>
        </p:txBody>
      </p:sp>
      <p:sp>
        <p:nvSpPr>
          <p:cNvPr id="143378" name="Rectangle 23"/>
          <p:cNvSpPr>
            <a:spLocks noChangeArrowheads="1"/>
          </p:cNvSpPr>
          <p:nvPr/>
        </p:nvSpPr>
        <p:spPr bwMode="auto">
          <a:xfrm>
            <a:off x="5969000" y="1676400"/>
            <a:ext cx="3022600" cy="1477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defTabSz="914400"/>
            <a:r>
              <a:rPr lang="en-US" sz="1800">
                <a:solidFill>
                  <a:srgbClr val="0033CC"/>
                </a:solidFill>
                <a:cs typeface="Arial" charset="0"/>
              </a:rPr>
              <a:t>If each thread acquires the lock in </a:t>
            </a:r>
            <a:r>
              <a:rPr lang="en-US" sz="1800" b="1">
                <a:solidFill>
                  <a:srgbClr val="0033CC"/>
                </a:solidFill>
                <a:cs typeface="Arial" charset="0"/>
              </a:rPr>
              <a:t>exclusive</a:t>
            </a:r>
            <a:r>
              <a:rPr lang="en-US" sz="1800">
                <a:solidFill>
                  <a:srgbClr val="0033CC"/>
                </a:solidFill>
                <a:cs typeface="Arial" charset="0"/>
              </a:rPr>
              <a:t> (*write) mode, </a:t>
            </a:r>
            <a:r>
              <a:rPr lang="en-US" sz="1800" i="1">
                <a:solidFill>
                  <a:srgbClr val="0033CC"/>
                </a:solidFill>
                <a:cs typeface="Arial" charset="0"/>
              </a:rPr>
              <a:t>SharedLock</a:t>
            </a:r>
            <a:r>
              <a:rPr lang="en-US" sz="1800">
                <a:solidFill>
                  <a:srgbClr val="0033CC"/>
                </a:solidFill>
                <a:cs typeface="Arial" charset="0"/>
              </a:rPr>
              <a:t> functions exactly as an ordinary mutex.</a:t>
            </a:r>
            <a:endParaRPr lang="en-US" sz="1800">
              <a:solidFill>
                <a:srgbClr val="990033"/>
              </a:solidFill>
              <a:cs typeface="Arial" charset="0"/>
            </a:endParaRPr>
          </a:p>
        </p:txBody>
      </p:sp>
      <p:cxnSp>
        <p:nvCxnSpPr>
          <p:cNvPr id="143379" name="Straight Connector 5"/>
          <p:cNvCxnSpPr>
            <a:cxnSpLocks noChangeShapeType="1"/>
          </p:cNvCxnSpPr>
          <p:nvPr/>
        </p:nvCxnSpPr>
        <p:spPr bwMode="auto">
          <a:xfrm>
            <a:off x="2819400" y="2590800"/>
            <a:ext cx="762000" cy="22860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43380" name="Straight Connector 5"/>
          <p:cNvCxnSpPr>
            <a:cxnSpLocks noChangeShapeType="1"/>
          </p:cNvCxnSpPr>
          <p:nvPr/>
        </p:nvCxnSpPr>
        <p:spPr bwMode="auto">
          <a:xfrm flipH="1" flipV="1">
            <a:off x="5105400" y="3276600"/>
            <a:ext cx="1143000" cy="38100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28930906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ChangeArrowheads="1"/>
          </p:cNvSpPr>
          <p:nvPr>
            <p:ph type="title"/>
          </p:nvPr>
        </p:nvSpPr>
        <p:spPr>
          <a:xfrm>
            <a:off x="474663" y="422275"/>
            <a:ext cx="8208962" cy="838200"/>
          </a:xfrm>
        </p:spPr>
        <p:txBody>
          <a:bodyPr>
            <a:normAutofit fontScale="90000"/>
          </a:bodyPr>
          <a:lstStyle/>
          <a:p>
            <a:r>
              <a:rPr lang="en-US" sz="2800">
                <a:latin typeface="Arial" charset="0"/>
                <a:ea typeface="ＭＳ Ｐゴシック" charset="0"/>
                <a:cs typeface="Arial" charset="0"/>
              </a:rPr>
              <a:t>Limitations of the SharedLock Implementation</a:t>
            </a:r>
          </a:p>
        </p:txBody>
      </p:sp>
      <p:sp>
        <p:nvSpPr>
          <p:cNvPr id="153602" name="Rectangle 3"/>
          <p:cNvSpPr>
            <a:spLocks noGrp="1" noChangeArrowheads="1"/>
          </p:cNvSpPr>
          <p:nvPr>
            <p:ph type="body" idx="4294967295"/>
          </p:nvPr>
        </p:nvSpPr>
        <p:spPr>
          <a:xfrm>
            <a:off x="457200" y="1600200"/>
            <a:ext cx="8226425" cy="4111625"/>
          </a:xfrm>
        </p:spPr>
        <p:txBody>
          <a:bodyPr>
            <a:normAutofit fontScale="92500"/>
          </a:bodyPr>
          <a:lstStyle/>
          <a:p>
            <a:pPr>
              <a:buFontTx/>
              <a:buNone/>
            </a:pPr>
            <a:r>
              <a:rPr lang="en-US" sz="2400" dirty="0">
                <a:solidFill>
                  <a:schemeClr val="tx1"/>
                </a:solidFill>
                <a:latin typeface="Arial" charset="0"/>
                <a:ea typeface="ＭＳ Ｐゴシック" charset="0"/>
                <a:cs typeface="Arial" charset="0"/>
              </a:rPr>
              <a:t>This implementation has weaknesses discussed in [Birrell89].</a:t>
            </a:r>
          </a:p>
          <a:p>
            <a:pPr lvl="1"/>
            <a:r>
              <a:rPr lang="en-US" sz="2000" i="1" dirty="0">
                <a:solidFill>
                  <a:schemeClr val="tx1"/>
                </a:solidFill>
                <a:latin typeface="Arial" charset="0"/>
                <a:ea typeface="ＭＳ Ｐゴシック" charset="0"/>
                <a:cs typeface="Arial" charset="0"/>
              </a:rPr>
              <a:t>spurious lock conflicts</a:t>
            </a:r>
            <a:r>
              <a:rPr lang="en-US" sz="2000" dirty="0">
                <a:solidFill>
                  <a:schemeClr val="tx1"/>
                </a:solidFill>
                <a:latin typeface="Arial" charset="0"/>
                <a:ea typeface="ＭＳ Ｐゴシック" charset="0"/>
                <a:cs typeface="Arial" charset="0"/>
              </a:rPr>
              <a:t> (on a multiprocessor): multiple waiters contend for the mutex after a signal or broadcast.</a:t>
            </a:r>
          </a:p>
          <a:p>
            <a:pPr lvl="2">
              <a:buFontTx/>
              <a:buNone/>
            </a:pPr>
            <a:r>
              <a:rPr lang="en-US" sz="2000" i="1" dirty="0">
                <a:solidFill>
                  <a:schemeClr val="tx1"/>
                </a:solidFill>
                <a:latin typeface="Arial" charset="0"/>
                <a:ea typeface="ＭＳ Ｐゴシック" charset="0"/>
                <a:cs typeface="Arial" charset="0"/>
              </a:rPr>
              <a:t>Solution</a:t>
            </a:r>
            <a:r>
              <a:rPr lang="en-US" sz="2000" dirty="0">
                <a:solidFill>
                  <a:schemeClr val="tx1"/>
                </a:solidFill>
                <a:latin typeface="Arial" charset="0"/>
                <a:ea typeface="ＭＳ Ｐゴシック" charset="0"/>
                <a:cs typeface="Arial" charset="0"/>
              </a:rPr>
              <a:t>: selective signal reader or writer.</a:t>
            </a:r>
          </a:p>
          <a:p>
            <a:pPr lvl="1"/>
            <a:r>
              <a:rPr lang="en-US" sz="2000" i="1" dirty="0">
                <a:solidFill>
                  <a:schemeClr val="tx1"/>
                </a:solidFill>
                <a:latin typeface="Arial" charset="0"/>
                <a:ea typeface="ＭＳ Ｐゴシック" charset="0"/>
                <a:cs typeface="Arial" charset="0"/>
              </a:rPr>
              <a:t>spurious wakeups</a:t>
            </a:r>
            <a:endParaRPr lang="en-US" sz="2000" dirty="0">
              <a:solidFill>
                <a:schemeClr val="tx1"/>
              </a:solidFill>
              <a:latin typeface="Arial" charset="0"/>
              <a:ea typeface="ＭＳ Ｐゴシック" charset="0"/>
              <a:cs typeface="Arial" charset="0"/>
            </a:endParaRPr>
          </a:p>
          <a:p>
            <a:pPr lvl="2">
              <a:buFontTx/>
              <a:buNone/>
            </a:pPr>
            <a:r>
              <a:rPr lang="en-US" sz="2000" i="1" dirty="0" err="1">
                <a:solidFill>
                  <a:schemeClr val="tx1"/>
                </a:solidFill>
                <a:latin typeface="Arial" charset="0"/>
                <a:ea typeface="ＭＳ Ｐゴシック" charset="0"/>
                <a:cs typeface="Arial" charset="0"/>
              </a:rPr>
              <a:t>ReleaseWrite</a:t>
            </a:r>
            <a:r>
              <a:rPr lang="en-US" sz="2000" dirty="0">
                <a:solidFill>
                  <a:schemeClr val="tx1"/>
                </a:solidFill>
                <a:latin typeface="Arial" charset="0"/>
                <a:ea typeface="ＭＳ Ｐゴシック" charset="0"/>
                <a:cs typeface="Arial" charset="0"/>
              </a:rPr>
              <a:t> awakens writers as well as readers.</a:t>
            </a:r>
          </a:p>
          <a:p>
            <a:pPr lvl="2">
              <a:buFontTx/>
              <a:buNone/>
            </a:pPr>
            <a:r>
              <a:rPr lang="en-US" sz="2000" i="1" dirty="0">
                <a:solidFill>
                  <a:schemeClr val="tx1"/>
                </a:solidFill>
                <a:latin typeface="Arial" charset="0"/>
                <a:ea typeface="ＭＳ Ｐゴシック" charset="0"/>
                <a:cs typeface="Arial" charset="0"/>
              </a:rPr>
              <a:t>Solution</a:t>
            </a:r>
            <a:r>
              <a:rPr lang="en-US" sz="2000" dirty="0">
                <a:solidFill>
                  <a:schemeClr val="tx1"/>
                </a:solidFill>
                <a:latin typeface="Arial" charset="0"/>
                <a:ea typeface="ＭＳ Ｐゴシック" charset="0"/>
                <a:cs typeface="Arial" charset="0"/>
              </a:rPr>
              <a:t>: add a separate condition variable for writers.</a:t>
            </a:r>
          </a:p>
          <a:p>
            <a:pPr lvl="1"/>
            <a:r>
              <a:rPr lang="en-US" sz="2000" i="1" dirty="0">
                <a:solidFill>
                  <a:schemeClr val="tx1"/>
                </a:solidFill>
                <a:latin typeface="Arial" charset="0"/>
                <a:ea typeface="ＭＳ Ｐゴシック" charset="0"/>
                <a:cs typeface="Arial" charset="0"/>
              </a:rPr>
              <a:t>starvation</a:t>
            </a:r>
            <a:endParaRPr lang="en-US" sz="2000" dirty="0">
              <a:solidFill>
                <a:schemeClr val="tx1"/>
              </a:solidFill>
              <a:latin typeface="Arial" charset="0"/>
              <a:ea typeface="ＭＳ Ｐゴシック" charset="0"/>
              <a:cs typeface="Arial" charset="0"/>
            </a:endParaRPr>
          </a:p>
          <a:p>
            <a:pPr lvl="2">
              <a:buFontTx/>
              <a:buNone/>
            </a:pPr>
            <a:r>
              <a:rPr lang="en-US" sz="2000" dirty="0">
                <a:solidFill>
                  <a:schemeClr val="tx1"/>
                </a:solidFill>
                <a:latin typeface="Arial" charset="0"/>
                <a:ea typeface="ＭＳ Ｐゴシック" charset="0"/>
                <a:cs typeface="Arial" charset="0"/>
              </a:rPr>
              <a:t>How can we be sure that a waiting writer will </a:t>
            </a:r>
            <a:r>
              <a:rPr lang="en-US" sz="2000" i="1" dirty="0">
                <a:solidFill>
                  <a:schemeClr val="tx1"/>
                </a:solidFill>
                <a:latin typeface="Arial" charset="0"/>
                <a:ea typeface="ＭＳ Ｐゴシック" charset="0"/>
                <a:cs typeface="Arial" charset="0"/>
              </a:rPr>
              <a:t>ever</a:t>
            </a:r>
            <a:r>
              <a:rPr lang="en-US" sz="2000" dirty="0">
                <a:solidFill>
                  <a:schemeClr val="tx1"/>
                </a:solidFill>
                <a:latin typeface="Arial" charset="0"/>
                <a:ea typeface="ＭＳ Ｐゴシック" charset="0"/>
                <a:cs typeface="Arial" charset="0"/>
              </a:rPr>
              <a:t> pass its acquire if faced with a continuous stream of arriving readers?</a:t>
            </a:r>
          </a:p>
        </p:txBody>
      </p:sp>
    </p:spTree>
    <p:extLst>
      <p:ext uri="{BB962C8B-B14F-4D97-AF65-F5344CB8AC3E}">
        <p14:creationId xmlns:p14="http://schemas.microsoft.com/office/powerpoint/2010/main" val="7512369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normAutofit/>
          </a:bodyPr>
          <a:lstStyle/>
          <a:p>
            <a:r>
              <a:rPr lang="en-US" sz="3600" dirty="0"/>
              <a:t>Read Write LOCK</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57200" y="1373588"/>
            <a:ext cx="4189413" cy="5181600"/>
          </a:xfrm>
        </p:spPr>
        <p:txBody>
          <a:bodyPr anchor="t">
            <a:normAutofit/>
          </a:bodyPr>
          <a:lstStyle/>
          <a:p>
            <a:pPr marL="0" indent="0">
              <a:buNone/>
            </a:pPr>
            <a:r>
              <a:rPr lang="en-US" sz="1400" dirty="0">
                <a:solidFill>
                  <a:srgbClr val="FFFF00"/>
                </a:solidFill>
              </a:rPr>
              <a:t>public class </a:t>
            </a:r>
            <a:r>
              <a:rPr lang="en-US" sz="1400" dirty="0" err="1">
                <a:solidFill>
                  <a:srgbClr val="FFFF00"/>
                </a:solidFill>
              </a:rPr>
              <a:t>ReadWriteLock</a:t>
            </a:r>
            <a:r>
              <a:rPr lang="en-US" sz="1400" dirty="0">
                <a:solidFill>
                  <a:srgbClr val="FFFF00"/>
                </a:solidFill>
              </a:rPr>
              <a:t>{</a:t>
            </a:r>
          </a:p>
          <a:p>
            <a:pPr marL="0" indent="0">
              <a:buNone/>
            </a:pPr>
            <a:r>
              <a:rPr lang="en-US" sz="1400" dirty="0">
                <a:solidFill>
                  <a:srgbClr val="FFFF00"/>
                </a:solidFill>
              </a:rPr>
              <a:t>  private int readers       = 0;</a:t>
            </a:r>
          </a:p>
          <a:p>
            <a:pPr marL="0" indent="0">
              <a:buNone/>
            </a:pPr>
            <a:r>
              <a:rPr lang="en-US" sz="1400" dirty="0">
                <a:solidFill>
                  <a:srgbClr val="FFFF00"/>
                </a:solidFill>
              </a:rPr>
              <a:t>  private int writers       = 0;</a:t>
            </a:r>
          </a:p>
          <a:p>
            <a:pPr marL="0" indent="0">
              <a:buNone/>
            </a:pPr>
            <a:r>
              <a:rPr lang="en-US" sz="1400" dirty="0">
                <a:solidFill>
                  <a:srgbClr val="FFFF00"/>
                </a:solidFill>
              </a:rPr>
              <a:t>  private int </a:t>
            </a:r>
            <a:r>
              <a:rPr lang="en-US" sz="1400" dirty="0" err="1">
                <a:solidFill>
                  <a:srgbClr val="FFFF00"/>
                </a:solidFill>
              </a:rPr>
              <a:t>writeRequests</a:t>
            </a:r>
            <a:r>
              <a:rPr lang="en-US" sz="1400" dirty="0">
                <a:solidFill>
                  <a:srgbClr val="FFFF00"/>
                </a:solidFill>
              </a:rPr>
              <a:t> = 0;</a:t>
            </a:r>
          </a:p>
          <a:p>
            <a:pPr marL="0" indent="0">
              <a:buNone/>
            </a:pPr>
            <a:r>
              <a:rPr lang="en-US" sz="1400" dirty="0">
                <a:solidFill>
                  <a:srgbClr val="FFFF00"/>
                </a:solidFill>
              </a:rPr>
              <a:t>  public synchronized void </a:t>
            </a:r>
            <a:r>
              <a:rPr lang="en-US" sz="1400" dirty="0" err="1">
                <a:solidFill>
                  <a:srgbClr val="FFFF00"/>
                </a:solidFill>
              </a:rPr>
              <a:t>lockRead</a:t>
            </a:r>
            <a:r>
              <a:rPr lang="en-US" sz="1400" dirty="0">
                <a:solidFill>
                  <a:srgbClr val="FFFF00"/>
                </a:solidFill>
              </a:rPr>
              <a:t>() throws </a:t>
            </a:r>
            <a:r>
              <a:rPr lang="en-US" sz="1400" dirty="0" err="1">
                <a:solidFill>
                  <a:srgbClr val="FFFF00"/>
                </a:solidFill>
              </a:rPr>
              <a:t>InterruptedException</a:t>
            </a:r>
            <a:r>
              <a:rPr lang="en-US" sz="1400" dirty="0">
                <a:solidFill>
                  <a:srgbClr val="FFFF00"/>
                </a:solidFill>
              </a:rPr>
              <a:t>{</a:t>
            </a:r>
          </a:p>
          <a:p>
            <a:pPr marL="0" indent="0">
              <a:buNone/>
            </a:pPr>
            <a:r>
              <a:rPr lang="en-US" sz="1400" dirty="0">
                <a:solidFill>
                  <a:srgbClr val="FFFF00"/>
                </a:solidFill>
              </a:rPr>
              <a:t>    while(writers &gt; 0 || </a:t>
            </a:r>
            <a:r>
              <a:rPr lang="en-US" sz="1400" dirty="0" err="1">
                <a:solidFill>
                  <a:srgbClr val="FFFF00"/>
                </a:solidFill>
              </a:rPr>
              <a:t>writeRequests</a:t>
            </a:r>
            <a:r>
              <a:rPr lang="en-US" sz="1400" dirty="0">
                <a:solidFill>
                  <a:srgbClr val="FFFF00"/>
                </a:solidFill>
              </a:rPr>
              <a:t> &gt; 0){</a:t>
            </a:r>
          </a:p>
          <a:p>
            <a:pPr marL="0" indent="0">
              <a:buNone/>
            </a:pPr>
            <a:r>
              <a:rPr lang="en-US" sz="1400" dirty="0">
                <a:solidFill>
                  <a:srgbClr val="FFFF00"/>
                </a:solidFill>
              </a:rPr>
              <a:t>      wait();</a:t>
            </a:r>
          </a:p>
          <a:p>
            <a:pPr marL="0" indent="0">
              <a:buNone/>
            </a:pPr>
            <a:r>
              <a:rPr lang="en-US" sz="1400" dirty="0">
                <a:solidFill>
                  <a:srgbClr val="FFFF00"/>
                </a:solidFill>
              </a:rPr>
              <a:t>    }</a:t>
            </a:r>
          </a:p>
          <a:p>
            <a:pPr marL="0" indent="0">
              <a:buNone/>
            </a:pPr>
            <a:r>
              <a:rPr lang="en-US" sz="1400" dirty="0">
                <a:solidFill>
                  <a:srgbClr val="FFFF00"/>
                </a:solidFill>
              </a:rPr>
              <a:t>    readers++;</a:t>
            </a:r>
          </a:p>
          <a:p>
            <a:pPr marL="0" indent="0">
              <a:buNone/>
            </a:pPr>
            <a:r>
              <a:rPr lang="en-US" sz="1400" dirty="0">
                <a:solidFill>
                  <a:srgbClr val="FFFF00"/>
                </a:solidFill>
              </a:rPr>
              <a:t>  }</a:t>
            </a:r>
          </a:p>
          <a:p>
            <a:pPr marL="0" indent="0">
              <a:buNone/>
            </a:pPr>
            <a:r>
              <a:rPr lang="en-US" sz="1400" dirty="0">
                <a:solidFill>
                  <a:srgbClr val="FFFF00"/>
                </a:solidFill>
              </a:rPr>
              <a:t>  public synchronized void </a:t>
            </a:r>
            <a:r>
              <a:rPr lang="en-US" sz="1400" dirty="0" err="1">
                <a:solidFill>
                  <a:srgbClr val="FFFF00"/>
                </a:solidFill>
              </a:rPr>
              <a:t>unlockRead</a:t>
            </a:r>
            <a:r>
              <a:rPr lang="en-US" sz="1400" dirty="0">
                <a:solidFill>
                  <a:srgbClr val="FFFF00"/>
                </a:solidFill>
              </a:rPr>
              <a:t>(){</a:t>
            </a:r>
          </a:p>
          <a:p>
            <a:pPr marL="0" indent="0">
              <a:buNone/>
            </a:pPr>
            <a:r>
              <a:rPr lang="en-US" sz="1400" dirty="0">
                <a:solidFill>
                  <a:srgbClr val="FFFF00"/>
                </a:solidFill>
              </a:rPr>
              <a:t>    readers--;</a:t>
            </a:r>
          </a:p>
          <a:p>
            <a:pPr marL="0" indent="0">
              <a:buNone/>
            </a:pPr>
            <a:r>
              <a:rPr lang="en-US" sz="1400" dirty="0">
                <a:solidFill>
                  <a:srgbClr val="FFFF00"/>
                </a:solidFill>
              </a:rPr>
              <a:t>    </a:t>
            </a:r>
            <a:r>
              <a:rPr lang="en-US" sz="1400" dirty="0" err="1">
                <a:solidFill>
                  <a:srgbClr val="FFFF00"/>
                </a:solidFill>
              </a:rPr>
              <a:t>notifyAll</a:t>
            </a:r>
            <a:r>
              <a:rPr lang="en-US" sz="1400" dirty="0">
                <a:solidFill>
                  <a:srgbClr val="FFFF00"/>
                </a:solidFill>
              </a:rPr>
              <a:t>();</a:t>
            </a:r>
          </a:p>
          <a:p>
            <a:pPr marL="0" indent="0">
              <a:buNone/>
            </a:pPr>
            <a:r>
              <a:rPr lang="en-US" sz="1400" dirty="0">
                <a:solidFill>
                  <a:srgbClr val="FFFF00"/>
                </a:solidFill>
              </a:rPr>
              <a:t>  }</a:t>
            </a:r>
          </a:p>
        </p:txBody>
      </p:sp>
      <p:sp>
        <p:nvSpPr>
          <p:cNvPr id="2" name="Content Placeholder 1">
            <a:extLst>
              <a:ext uri="{FF2B5EF4-FFF2-40B4-BE49-F238E27FC236}">
                <a16:creationId xmlns:a16="http://schemas.microsoft.com/office/drawing/2014/main" id="{BA3A199D-9AA7-4317-8A49-2BB24A55245B}"/>
              </a:ext>
            </a:extLst>
          </p:cNvPr>
          <p:cNvSpPr>
            <a:spLocks noGrp="1"/>
          </p:cNvSpPr>
          <p:nvPr>
            <p:ph sz="half" idx="2"/>
          </p:nvPr>
        </p:nvSpPr>
        <p:spPr>
          <a:xfrm>
            <a:off x="4648200" y="1371600"/>
            <a:ext cx="4191000" cy="5181600"/>
          </a:xfrm>
          <a:noFill/>
          <a:ln>
            <a:noFill/>
          </a:ln>
        </p:spPr>
        <p:txBody>
          <a:bodyPr vert="horz" wrap="square" lIns="90000" tIns="46800" rIns="90000" bIns="46800" numCol="1" anchor="t" anchorCtr="0" compatLnSpc="1">
            <a:prstTxWarp prst="textNoShape">
              <a:avLst/>
            </a:prstTxWarp>
            <a:normAutofit/>
          </a:bodyPr>
          <a:lstStyle/>
          <a:p>
            <a:pPr marL="0" indent="0">
              <a:buNone/>
            </a:pPr>
            <a:r>
              <a:rPr lang="en-US" sz="1400" dirty="0">
                <a:solidFill>
                  <a:srgbClr val="FFFF00"/>
                </a:solidFill>
              </a:rPr>
              <a:t> public synchronized void </a:t>
            </a:r>
            <a:r>
              <a:rPr lang="en-US" sz="1400" dirty="0" err="1">
                <a:solidFill>
                  <a:srgbClr val="FFFF00"/>
                </a:solidFill>
              </a:rPr>
              <a:t>lockWrite</a:t>
            </a:r>
            <a:r>
              <a:rPr lang="en-US" sz="1400" dirty="0">
                <a:solidFill>
                  <a:srgbClr val="FFFF00"/>
                </a:solidFill>
              </a:rPr>
              <a:t>() throws </a:t>
            </a:r>
            <a:r>
              <a:rPr lang="en-US" sz="1400" dirty="0" err="1">
                <a:solidFill>
                  <a:srgbClr val="FFFF00"/>
                </a:solidFill>
              </a:rPr>
              <a:t>InterruptedException</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writeRequests</a:t>
            </a:r>
            <a:r>
              <a:rPr lang="en-US" sz="1400" dirty="0">
                <a:solidFill>
                  <a:srgbClr val="FFFF00"/>
                </a:solidFill>
              </a:rPr>
              <a:t>++;</a:t>
            </a:r>
          </a:p>
          <a:p>
            <a:pPr marL="0" indent="0">
              <a:buNone/>
            </a:pPr>
            <a:r>
              <a:rPr lang="en-US" sz="1400" dirty="0">
                <a:solidFill>
                  <a:srgbClr val="FFFF00"/>
                </a:solidFill>
              </a:rPr>
              <a:t>    while(readers &gt; 0 || writers &gt; 0){</a:t>
            </a:r>
          </a:p>
          <a:p>
            <a:pPr marL="0" indent="0">
              <a:buNone/>
            </a:pPr>
            <a:r>
              <a:rPr lang="en-US" sz="1400" dirty="0">
                <a:solidFill>
                  <a:srgbClr val="FFFF00"/>
                </a:solidFill>
              </a:rPr>
              <a:t>      wait();</a:t>
            </a:r>
          </a:p>
          <a:p>
            <a:pPr marL="0" indent="0">
              <a:buNone/>
            </a:pPr>
            <a:r>
              <a:rPr lang="en-US" sz="1400" dirty="0">
                <a:solidFill>
                  <a:srgbClr val="FFFF00"/>
                </a:solidFill>
              </a:rPr>
              <a:t>    }</a:t>
            </a:r>
          </a:p>
          <a:p>
            <a:pPr marL="0" indent="0">
              <a:buNone/>
            </a:pPr>
            <a:r>
              <a:rPr lang="en-US" sz="1400" dirty="0">
                <a:solidFill>
                  <a:srgbClr val="FFFF00"/>
                </a:solidFill>
              </a:rPr>
              <a:t>    </a:t>
            </a:r>
            <a:r>
              <a:rPr lang="en-US" sz="1400" dirty="0" err="1">
                <a:solidFill>
                  <a:srgbClr val="FFFF00"/>
                </a:solidFill>
              </a:rPr>
              <a:t>writeRequests</a:t>
            </a:r>
            <a:r>
              <a:rPr lang="en-US" sz="1400" dirty="0">
                <a:solidFill>
                  <a:srgbClr val="FFFF00"/>
                </a:solidFill>
              </a:rPr>
              <a:t>--;</a:t>
            </a:r>
          </a:p>
          <a:p>
            <a:pPr marL="0" indent="0">
              <a:buNone/>
            </a:pPr>
            <a:r>
              <a:rPr lang="en-US" sz="1400" dirty="0">
                <a:solidFill>
                  <a:srgbClr val="FFFF00"/>
                </a:solidFill>
              </a:rPr>
              <a:t>    writers++;</a:t>
            </a:r>
          </a:p>
          <a:p>
            <a:pPr marL="0" indent="0">
              <a:buNone/>
            </a:pPr>
            <a:r>
              <a:rPr lang="en-US" sz="1400" dirty="0">
                <a:solidFill>
                  <a:srgbClr val="FFFF00"/>
                </a:solidFill>
              </a:rPr>
              <a:t>  }</a:t>
            </a:r>
          </a:p>
          <a:p>
            <a:pPr marL="0" indent="0">
              <a:buNone/>
            </a:pPr>
            <a:r>
              <a:rPr lang="en-US" sz="1400" dirty="0">
                <a:solidFill>
                  <a:srgbClr val="FFFF00"/>
                </a:solidFill>
              </a:rPr>
              <a:t>  public synchronized void </a:t>
            </a:r>
            <a:r>
              <a:rPr lang="en-US" sz="1400" dirty="0" err="1">
                <a:solidFill>
                  <a:srgbClr val="FFFF00"/>
                </a:solidFill>
              </a:rPr>
              <a:t>unlockWrite</a:t>
            </a:r>
            <a:r>
              <a:rPr lang="en-US" sz="1400" dirty="0">
                <a:solidFill>
                  <a:srgbClr val="FFFF00"/>
                </a:solidFill>
              </a:rPr>
              <a:t>() throws </a:t>
            </a:r>
            <a:r>
              <a:rPr lang="en-US" sz="1400" dirty="0" err="1">
                <a:solidFill>
                  <a:srgbClr val="FFFF00"/>
                </a:solidFill>
              </a:rPr>
              <a:t>InterruptedException</a:t>
            </a:r>
            <a:r>
              <a:rPr lang="en-US" sz="1400" dirty="0">
                <a:solidFill>
                  <a:srgbClr val="FFFF00"/>
                </a:solidFill>
              </a:rPr>
              <a:t>{</a:t>
            </a:r>
          </a:p>
          <a:p>
            <a:pPr marL="0" indent="0">
              <a:buNone/>
            </a:pPr>
            <a:r>
              <a:rPr lang="en-US" sz="1400" dirty="0">
                <a:solidFill>
                  <a:srgbClr val="FFFF00"/>
                </a:solidFill>
              </a:rPr>
              <a:t>    writers--;</a:t>
            </a:r>
          </a:p>
          <a:p>
            <a:pPr marL="0" indent="0">
              <a:buNone/>
            </a:pPr>
            <a:r>
              <a:rPr lang="en-US" sz="1400" dirty="0">
                <a:solidFill>
                  <a:srgbClr val="FFFF00"/>
                </a:solidFill>
              </a:rPr>
              <a:t>    </a:t>
            </a:r>
            <a:r>
              <a:rPr lang="en-US" sz="1400" dirty="0" err="1">
                <a:solidFill>
                  <a:srgbClr val="FFFF00"/>
                </a:solidFill>
              </a:rPr>
              <a:t>notifyAll</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a:t>
            </a:r>
            <a:endParaRPr lang="en-US" sz="1800" b="0" dirty="0">
              <a:solidFill>
                <a:schemeClr val="tx1"/>
              </a:solidFill>
            </a:endParaRPr>
          </a:p>
        </p:txBody>
      </p:sp>
    </p:spTree>
    <p:extLst>
      <p:ext uri="{BB962C8B-B14F-4D97-AF65-F5344CB8AC3E}">
        <p14:creationId xmlns:p14="http://schemas.microsoft.com/office/powerpoint/2010/main" val="387481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457200" y="161003"/>
            <a:ext cx="8226425" cy="1053435"/>
          </a:xfrm>
        </p:spPr>
        <p:txBody>
          <a:bodyPr/>
          <a:lstStyle/>
          <a:p>
            <a:r>
              <a:rPr lang="en-US" dirty="0"/>
              <a:t>Assembly Line</a:t>
            </a:r>
            <a:endParaRPr lang="en-US" dirty="0">
              <a:latin typeface="Arial" charset="0"/>
              <a:ea typeface="ＭＳ Ｐゴシック" charset="0"/>
              <a:cs typeface="Arial" charset="0"/>
            </a:endParaRPr>
          </a:p>
        </p:txBody>
      </p:sp>
      <p:sp>
        <p:nvSpPr>
          <p:cNvPr id="4" name="TextBox 3">
            <a:extLst>
              <a:ext uri="{FF2B5EF4-FFF2-40B4-BE49-F238E27FC236}">
                <a16:creationId xmlns:a16="http://schemas.microsoft.com/office/drawing/2014/main" id="{667944A1-9026-4879-B9B2-1A20A729F5EB}"/>
              </a:ext>
            </a:extLst>
          </p:cNvPr>
          <p:cNvSpPr txBox="1"/>
          <p:nvPr/>
        </p:nvSpPr>
        <p:spPr>
          <a:xfrm>
            <a:off x="712967" y="4111883"/>
            <a:ext cx="7211833"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accent4">
                    <a:lumMod val="60000"/>
                    <a:lumOff val="40000"/>
                  </a:schemeClr>
                </a:solidFill>
              </a:rPr>
              <a:t>Reactive, Event Driven Systems</a:t>
            </a:r>
          </a:p>
          <a:p>
            <a:pPr marL="1085850" lvl="1" indent="-342900">
              <a:buFont typeface="Arial" panose="020B0604020202020204" pitchFamily="34" charset="0"/>
              <a:buChar char="•"/>
            </a:pPr>
            <a:r>
              <a:rPr lang="nl-NL" sz="1600" dirty="0">
                <a:solidFill>
                  <a:schemeClr val="accent4">
                    <a:lumMod val="60000"/>
                    <a:lumOff val="40000"/>
                  </a:schemeClr>
                </a:solidFill>
              </a:rPr>
              <a:t>Vert.x, Akka, Node.JS (JavaScript)</a:t>
            </a:r>
            <a:endParaRPr lang="en-US" sz="1600" dirty="0">
              <a:solidFill>
                <a:schemeClr val="accent4">
                  <a:lumMod val="60000"/>
                  <a:lumOff val="40000"/>
                </a:schemeClr>
              </a:solidFill>
            </a:endParaRPr>
          </a:p>
          <a:p>
            <a:pPr marL="342900" indent="-342900">
              <a:buFont typeface="Arial" panose="020B0604020202020204" pitchFamily="34" charset="0"/>
              <a:buChar char="•"/>
            </a:pPr>
            <a:r>
              <a:rPr lang="en-US" sz="2000" dirty="0">
                <a:solidFill>
                  <a:schemeClr val="accent4">
                    <a:lumMod val="60000"/>
                    <a:lumOff val="40000"/>
                  </a:schemeClr>
                </a:solidFill>
              </a:rPr>
              <a:t>Actor vs Channel</a:t>
            </a:r>
          </a:p>
          <a:p>
            <a:pPr marL="342900" indent="-342900">
              <a:buFont typeface="Arial" panose="020B0604020202020204" pitchFamily="34" charset="0"/>
              <a:buChar char="•"/>
            </a:pPr>
            <a:r>
              <a:rPr lang="en-US" sz="2000" dirty="0">
                <a:solidFill>
                  <a:schemeClr val="accent4">
                    <a:lumMod val="60000"/>
                    <a:lumOff val="40000"/>
                  </a:schemeClr>
                </a:solidFill>
              </a:rPr>
              <a:t>No Shared State</a:t>
            </a:r>
          </a:p>
          <a:p>
            <a:pPr marL="342900" indent="-342900">
              <a:buFont typeface="Arial" panose="020B0604020202020204" pitchFamily="34" charset="0"/>
              <a:buChar char="•"/>
            </a:pPr>
            <a:r>
              <a:rPr lang="en-US" sz="2000" dirty="0">
                <a:solidFill>
                  <a:schemeClr val="accent4">
                    <a:lumMod val="60000"/>
                    <a:lumOff val="40000"/>
                  </a:schemeClr>
                </a:solidFill>
              </a:rPr>
              <a:t>Stateful Workers</a:t>
            </a:r>
          </a:p>
          <a:p>
            <a:pPr marL="342900" indent="-342900">
              <a:buFont typeface="Arial" panose="020B0604020202020204" pitchFamily="34" charset="0"/>
              <a:buChar char="•"/>
            </a:pPr>
            <a:r>
              <a:rPr lang="en-US" sz="2000" dirty="0">
                <a:solidFill>
                  <a:schemeClr val="accent4">
                    <a:lumMod val="60000"/>
                    <a:lumOff val="40000"/>
                  </a:schemeClr>
                </a:solidFill>
              </a:rPr>
              <a:t>Better Hardware Conformity</a:t>
            </a:r>
          </a:p>
          <a:p>
            <a:pPr marL="342900" indent="-342900">
              <a:buFont typeface="Arial" panose="020B0604020202020204" pitchFamily="34" charset="0"/>
              <a:buChar char="•"/>
            </a:pPr>
            <a:r>
              <a:rPr lang="en-US" sz="2000" dirty="0">
                <a:solidFill>
                  <a:schemeClr val="accent4">
                    <a:lumMod val="60000"/>
                    <a:lumOff val="40000"/>
                  </a:schemeClr>
                </a:solidFill>
              </a:rPr>
              <a:t>Job Ordering is Possible</a:t>
            </a:r>
          </a:p>
          <a:p>
            <a:pPr marL="342900" indent="-342900">
              <a:buFont typeface="Arial" panose="020B0604020202020204" pitchFamily="34" charset="0"/>
              <a:buChar char="•"/>
            </a:pPr>
            <a:r>
              <a:rPr lang="en-US" sz="2000" dirty="0">
                <a:solidFill>
                  <a:schemeClr val="accent4">
                    <a:lumMod val="60000"/>
                    <a:lumOff val="40000"/>
                  </a:schemeClr>
                </a:solidFill>
              </a:rPr>
              <a:t>But hard to see which function is executed by which code</a:t>
            </a:r>
          </a:p>
        </p:txBody>
      </p:sp>
      <p:pic>
        <p:nvPicPr>
          <p:cNvPr id="272388" name="Picture 4" descr="The assembly line concurrency model implemented using actors.">
            <a:extLst>
              <a:ext uri="{FF2B5EF4-FFF2-40B4-BE49-F238E27FC236}">
                <a16:creationId xmlns:a16="http://schemas.microsoft.com/office/drawing/2014/main" id="{C3D68458-6489-40FB-ACD6-54B5F0321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67" y="1753523"/>
            <a:ext cx="286702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272390" name="Picture 6" descr="The assembly line concurrency model implemented using channels.">
            <a:extLst>
              <a:ext uri="{FF2B5EF4-FFF2-40B4-BE49-F238E27FC236}">
                <a16:creationId xmlns:a16="http://schemas.microsoft.com/office/drawing/2014/main" id="{73A07436-6A08-43C9-81D0-CFA8AF0D7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185" y="1753523"/>
            <a:ext cx="436245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4571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normAutofit/>
          </a:bodyPr>
          <a:lstStyle/>
          <a:p>
            <a:r>
              <a:rPr lang="en-US" sz="3600" dirty="0"/>
              <a:t>Read / Write Lock Reentrance(1)</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57200" y="1373588"/>
            <a:ext cx="4189413" cy="5181600"/>
          </a:xfrm>
        </p:spPr>
        <p:txBody>
          <a:bodyPr anchor="t">
            <a:normAutofit lnSpcReduction="10000"/>
          </a:bodyPr>
          <a:lstStyle/>
          <a:p>
            <a:pPr marL="0" indent="0">
              <a:buNone/>
            </a:pPr>
            <a:r>
              <a:rPr lang="en-US" sz="1400" dirty="0">
                <a:solidFill>
                  <a:srgbClr val="FFFF00"/>
                </a:solidFill>
              </a:rPr>
              <a:t>public class </a:t>
            </a:r>
            <a:r>
              <a:rPr lang="en-US" sz="1400" dirty="0" err="1">
                <a:solidFill>
                  <a:srgbClr val="FFFF00"/>
                </a:solidFill>
              </a:rPr>
              <a:t>ReadWriteLock</a:t>
            </a:r>
            <a:r>
              <a:rPr lang="en-US" sz="1400" dirty="0">
                <a:solidFill>
                  <a:srgbClr val="FFFF00"/>
                </a:solidFill>
              </a:rPr>
              <a:t>{</a:t>
            </a:r>
          </a:p>
          <a:p>
            <a:pPr marL="0" indent="0">
              <a:buNone/>
            </a:pPr>
            <a:r>
              <a:rPr lang="en-US" sz="1400" dirty="0">
                <a:solidFill>
                  <a:srgbClr val="FFFF00"/>
                </a:solidFill>
              </a:rPr>
              <a:t>  private Map&lt;Thread, Integer&gt; </a:t>
            </a:r>
            <a:r>
              <a:rPr lang="en-US" sz="1400" dirty="0" err="1">
                <a:solidFill>
                  <a:srgbClr val="FFFF00"/>
                </a:solidFill>
              </a:rPr>
              <a:t>readingThreads</a:t>
            </a:r>
            <a:r>
              <a:rPr lang="en-US" sz="1400" dirty="0">
                <a:solidFill>
                  <a:srgbClr val="FFFF00"/>
                </a:solidFill>
              </a:rPr>
              <a:t> =</a:t>
            </a:r>
          </a:p>
          <a:p>
            <a:pPr marL="0" indent="0">
              <a:buNone/>
            </a:pPr>
            <a:r>
              <a:rPr lang="en-US" sz="1400" dirty="0">
                <a:solidFill>
                  <a:srgbClr val="FFFF00"/>
                </a:solidFill>
              </a:rPr>
              <a:t>       new HashMap&lt;Thread, Integer&gt;();</a:t>
            </a:r>
          </a:p>
          <a:p>
            <a:pPr marL="0" indent="0">
              <a:buNone/>
            </a:pPr>
            <a:r>
              <a:rPr lang="en-US" sz="1400" dirty="0">
                <a:solidFill>
                  <a:srgbClr val="FFFF00"/>
                </a:solidFill>
              </a:rPr>
              <a:t>   private int </a:t>
            </a:r>
            <a:r>
              <a:rPr lang="en-US" sz="1400" dirty="0" err="1">
                <a:solidFill>
                  <a:srgbClr val="FFFF00"/>
                </a:solidFill>
              </a:rPr>
              <a:t>writeAccesses</a:t>
            </a:r>
            <a:r>
              <a:rPr lang="en-US" sz="1400" dirty="0">
                <a:solidFill>
                  <a:srgbClr val="FFFF00"/>
                </a:solidFill>
              </a:rPr>
              <a:t>    = 0;</a:t>
            </a:r>
          </a:p>
          <a:p>
            <a:pPr marL="0" indent="0">
              <a:buNone/>
            </a:pPr>
            <a:r>
              <a:rPr lang="en-US" sz="1400" dirty="0">
                <a:solidFill>
                  <a:srgbClr val="FFFF00"/>
                </a:solidFill>
              </a:rPr>
              <a:t>   private int </a:t>
            </a:r>
            <a:r>
              <a:rPr lang="en-US" sz="1400" dirty="0" err="1">
                <a:solidFill>
                  <a:srgbClr val="FFFF00"/>
                </a:solidFill>
              </a:rPr>
              <a:t>writeRequests</a:t>
            </a:r>
            <a:r>
              <a:rPr lang="en-US" sz="1400" dirty="0">
                <a:solidFill>
                  <a:srgbClr val="FFFF00"/>
                </a:solidFill>
              </a:rPr>
              <a:t>    = 0;</a:t>
            </a:r>
          </a:p>
          <a:p>
            <a:pPr marL="0" indent="0">
              <a:buNone/>
            </a:pPr>
            <a:r>
              <a:rPr lang="en-US" sz="1400" dirty="0">
                <a:solidFill>
                  <a:srgbClr val="FFFF00"/>
                </a:solidFill>
              </a:rPr>
              <a:t>   private Thread </a:t>
            </a:r>
            <a:r>
              <a:rPr lang="en-US" sz="1400" dirty="0" err="1">
                <a:solidFill>
                  <a:srgbClr val="FFFF00"/>
                </a:solidFill>
              </a:rPr>
              <a:t>writingThread</a:t>
            </a:r>
            <a:r>
              <a:rPr lang="en-US" sz="1400" dirty="0">
                <a:solidFill>
                  <a:srgbClr val="FFFF00"/>
                </a:solidFill>
              </a:rPr>
              <a:t> = null;</a:t>
            </a:r>
          </a:p>
          <a:p>
            <a:pPr marL="0" indent="0">
              <a:buNone/>
            </a:pPr>
            <a:r>
              <a:rPr lang="en-US" sz="1400" dirty="0">
                <a:solidFill>
                  <a:srgbClr val="FFFF00"/>
                </a:solidFill>
              </a:rPr>
              <a:t>  public synchronized void </a:t>
            </a:r>
            <a:r>
              <a:rPr lang="en-US" sz="1400" dirty="0" err="1">
                <a:solidFill>
                  <a:srgbClr val="FFFF00"/>
                </a:solidFill>
              </a:rPr>
              <a:t>lockRead</a:t>
            </a:r>
            <a:r>
              <a:rPr lang="en-US" sz="1400" dirty="0">
                <a:solidFill>
                  <a:srgbClr val="FFFF00"/>
                </a:solidFill>
              </a:rPr>
              <a:t>() throws </a:t>
            </a:r>
            <a:r>
              <a:rPr lang="en-US" sz="1400" dirty="0" err="1">
                <a:solidFill>
                  <a:srgbClr val="FFFF00"/>
                </a:solidFill>
              </a:rPr>
              <a:t>InterruptedException</a:t>
            </a:r>
            <a:r>
              <a:rPr lang="en-US" sz="1400" dirty="0">
                <a:solidFill>
                  <a:srgbClr val="FFFF00"/>
                </a:solidFill>
              </a:rPr>
              <a:t>{</a:t>
            </a:r>
          </a:p>
          <a:p>
            <a:pPr marL="0" indent="0">
              <a:buNone/>
            </a:pPr>
            <a:r>
              <a:rPr lang="en-US" sz="1400" dirty="0">
                <a:solidFill>
                  <a:srgbClr val="FFFF00"/>
                </a:solidFill>
              </a:rPr>
              <a:t>    Thread </a:t>
            </a:r>
            <a:r>
              <a:rPr lang="en-US" sz="1400" dirty="0" err="1">
                <a:solidFill>
                  <a:srgbClr val="FFFF00"/>
                </a:solidFill>
              </a:rPr>
              <a:t>callingThread</a:t>
            </a:r>
            <a:r>
              <a:rPr lang="en-US" sz="1400" dirty="0">
                <a:solidFill>
                  <a:srgbClr val="FFFF00"/>
                </a:solidFill>
              </a:rPr>
              <a:t> = </a:t>
            </a:r>
            <a:r>
              <a:rPr lang="en-US" sz="1400" dirty="0" err="1">
                <a:solidFill>
                  <a:srgbClr val="FFFF00"/>
                </a:solidFill>
              </a:rPr>
              <a:t>Thread.currentThread</a:t>
            </a:r>
            <a:r>
              <a:rPr lang="en-US" sz="1400" dirty="0">
                <a:solidFill>
                  <a:srgbClr val="FFFF00"/>
                </a:solidFill>
              </a:rPr>
              <a:t>();</a:t>
            </a:r>
          </a:p>
          <a:p>
            <a:pPr marL="0" indent="0">
              <a:buNone/>
            </a:pPr>
            <a:r>
              <a:rPr lang="en-US" sz="1400" dirty="0">
                <a:solidFill>
                  <a:srgbClr val="FFFF00"/>
                </a:solidFill>
              </a:rPr>
              <a:t>    while(! </a:t>
            </a:r>
            <a:r>
              <a:rPr lang="en-US" sz="1400" dirty="0" err="1">
                <a:solidFill>
                  <a:srgbClr val="FFFF00"/>
                </a:solidFill>
              </a:rPr>
              <a:t>canGrantReadAccess</a:t>
            </a:r>
            <a:r>
              <a:rPr lang="en-US" sz="1400" dirty="0">
                <a:solidFill>
                  <a:srgbClr val="FFFF00"/>
                </a:solidFill>
              </a:rPr>
              <a:t>(</a:t>
            </a:r>
            <a:r>
              <a:rPr lang="en-US" sz="1400" dirty="0" err="1">
                <a:solidFill>
                  <a:srgbClr val="FFFF00"/>
                </a:solidFill>
              </a:rPr>
              <a:t>callingThread</a:t>
            </a:r>
            <a:r>
              <a:rPr lang="en-US" sz="1400" dirty="0">
                <a:solidFill>
                  <a:srgbClr val="FFFF00"/>
                </a:solidFill>
              </a:rPr>
              <a:t>)){</a:t>
            </a:r>
          </a:p>
          <a:p>
            <a:pPr marL="0" indent="0">
              <a:buNone/>
            </a:pPr>
            <a:r>
              <a:rPr lang="en-US" sz="1400" dirty="0">
                <a:solidFill>
                  <a:srgbClr val="FFFF00"/>
                </a:solidFill>
              </a:rPr>
              <a:t>      wait();</a:t>
            </a:r>
          </a:p>
          <a:p>
            <a:pPr marL="0" indent="0">
              <a:buNone/>
            </a:pPr>
            <a:r>
              <a:rPr lang="en-US" sz="1400" dirty="0">
                <a:solidFill>
                  <a:srgbClr val="FFFF00"/>
                </a:solidFill>
              </a:rPr>
              <a:t>    }</a:t>
            </a:r>
          </a:p>
          <a:p>
            <a:pPr marL="0" indent="0">
              <a:buNone/>
            </a:pPr>
            <a:r>
              <a:rPr lang="en-US" sz="1400" dirty="0">
                <a:solidFill>
                  <a:srgbClr val="FFFF00"/>
                </a:solidFill>
              </a:rPr>
              <a:t>    </a:t>
            </a:r>
            <a:r>
              <a:rPr lang="en-US" sz="1400" dirty="0" err="1">
                <a:solidFill>
                  <a:srgbClr val="FFFF00"/>
                </a:solidFill>
              </a:rPr>
              <a:t>readingThreads.put</a:t>
            </a:r>
            <a:r>
              <a:rPr lang="en-US" sz="1400" dirty="0">
                <a:solidFill>
                  <a:srgbClr val="FFFF00"/>
                </a:solidFill>
              </a:rPr>
              <a:t>(</a:t>
            </a:r>
            <a:r>
              <a:rPr lang="en-US" sz="1400" dirty="0" err="1">
                <a:solidFill>
                  <a:srgbClr val="FFFF00"/>
                </a:solidFill>
              </a:rPr>
              <a:t>callingThread</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getReadAccessCount</a:t>
            </a:r>
            <a:r>
              <a:rPr lang="en-US" sz="1400" dirty="0">
                <a:solidFill>
                  <a:srgbClr val="FFFF00"/>
                </a:solidFill>
              </a:rPr>
              <a:t>(</a:t>
            </a:r>
            <a:r>
              <a:rPr lang="en-US" sz="1400" dirty="0" err="1">
                <a:solidFill>
                  <a:srgbClr val="FFFF00"/>
                </a:solidFill>
              </a:rPr>
              <a:t>callingThread</a:t>
            </a:r>
            <a:r>
              <a:rPr lang="en-US" sz="1400" dirty="0">
                <a:solidFill>
                  <a:srgbClr val="FFFF00"/>
                </a:solidFill>
              </a:rPr>
              <a:t>) + 1));</a:t>
            </a:r>
          </a:p>
          <a:p>
            <a:pPr marL="0" indent="0">
              <a:buNone/>
            </a:pPr>
            <a:r>
              <a:rPr lang="en-US" sz="1400" dirty="0">
                <a:solidFill>
                  <a:srgbClr val="FFFF00"/>
                </a:solidFill>
              </a:rPr>
              <a:t>  }</a:t>
            </a:r>
          </a:p>
        </p:txBody>
      </p:sp>
      <p:sp>
        <p:nvSpPr>
          <p:cNvPr id="2" name="Content Placeholder 1">
            <a:extLst>
              <a:ext uri="{FF2B5EF4-FFF2-40B4-BE49-F238E27FC236}">
                <a16:creationId xmlns:a16="http://schemas.microsoft.com/office/drawing/2014/main" id="{BA3A199D-9AA7-4317-8A49-2BB24A55245B}"/>
              </a:ext>
            </a:extLst>
          </p:cNvPr>
          <p:cNvSpPr>
            <a:spLocks noGrp="1"/>
          </p:cNvSpPr>
          <p:nvPr>
            <p:ph sz="half" idx="2"/>
          </p:nvPr>
        </p:nvSpPr>
        <p:spPr>
          <a:xfrm>
            <a:off x="4648200" y="1371600"/>
            <a:ext cx="4191000" cy="5181600"/>
          </a:xfrm>
          <a:noFill/>
          <a:ln>
            <a:noFill/>
          </a:ln>
        </p:spPr>
        <p:txBody>
          <a:bodyPr vert="horz" wrap="square" lIns="90000" tIns="46800" rIns="90000" bIns="46800" numCol="1" anchor="t" anchorCtr="0" compatLnSpc="1">
            <a:prstTxWarp prst="textNoShape">
              <a:avLst/>
            </a:prstTxWarp>
            <a:normAutofit lnSpcReduction="10000"/>
          </a:bodyPr>
          <a:lstStyle/>
          <a:p>
            <a:pPr marL="0" indent="0">
              <a:buNone/>
            </a:pPr>
            <a:r>
              <a:rPr lang="en-US" sz="1400" dirty="0">
                <a:solidFill>
                  <a:srgbClr val="FFFF00"/>
                </a:solidFill>
              </a:rPr>
              <a:t>private </a:t>
            </a:r>
            <a:r>
              <a:rPr lang="en-US" sz="1400" dirty="0" err="1">
                <a:solidFill>
                  <a:srgbClr val="FFFF00"/>
                </a:solidFill>
              </a:rPr>
              <a:t>boolean</a:t>
            </a:r>
            <a:r>
              <a:rPr lang="en-US" sz="1400" dirty="0">
                <a:solidFill>
                  <a:srgbClr val="FFFF00"/>
                </a:solidFill>
              </a:rPr>
              <a:t> </a:t>
            </a:r>
            <a:r>
              <a:rPr lang="en-US" sz="1400" dirty="0" err="1">
                <a:solidFill>
                  <a:srgbClr val="FFFF00"/>
                </a:solidFill>
              </a:rPr>
              <a:t>canGrantReadAccess</a:t>
            </a:r>
            <a:r>
              <a:rPr lang="en-US" sz="1400" dirty="0">
                <a:solidFill>
                  <a:srgbClr val="FFFF00"/>
                </a:solidFill>
              </a:rPr>
              <a:t>(Thread </a:t>
            </a:r>
            <a:r>
              <a:rPr lang="en-US" sz="1400" dirty="0" err="1">
                <a:solidFill>
                  <a:srgbClr val="FFFF00"/>
                </a:solidFill>
              </a:rPr>
              <a:t>callingThread</a:t>
            </a:r>
            <a:r>
              <a:rPr lang="en-US" sz="1400" dirty="0">
                <a:solidFill>
                  <a:srgbClr val="FFFF00"/>
                </a:solidFill>
              </a:rPr>
              <a:t>){</a:t>
            </a:r>
          </a:p>
          <a:p>
            <a:pPr marL="0" indent="0">
              <a:buNone/>
            </a:pPr>
            <a:r>
              <a:rPr lang="en-US" sz="1400" dirty="0">
                <a:solidFill>
                  <a:srgbClr val="FFFF00"/>
                </a:solidFill>
              </a:rPr>
              <a:t>    if( </a:t>
            </a:r>
            <a:r>
              <a:rPr lang="en-US" sz="1400" dirty="0" err="1">
                <a:solidFill>
                  <a:srgbClr val="FFFF00"/>
                </a:solidFill>
              </a:rPr>
              <a:t>isWriter</a:t>
            </a:r>
            <a:r>
              <a:rPr lang="en-US" sz="1400" dirty="0">
                <a:solidFill>
                  <a:srgbClr val="FFFF00"/>
                </a:solidFill>
              </a:rPr>
              <a:t>(</a:t>
            </a:r>
            <a:r>
              <a:rPr lang="en-US" sz="1400" dirty="0" err="1">
                <a:solidFill>
                  <a:srgbClr val="FFFF00"/>
                </a:solidFill>
              </a:rPr>
              <a:t>callingThread</a:t>
            </a:r>
            <a:r>
              <a:rPr lang="en-US" sz="1400" dirty="0">
                <a:solidFill>
                  <a:srgbClr val="FFFF00"/>
                </a:solidFill>
              </a:rPr>
              <a:t>) ) return true;</a:t>
            </a:r>
          </a:p>
          <a:p>
            <a:pPr marL="0" indent="0">
              <a:buNone/>
            </a:pPr>
            <a:r>
              <a:rPr lang="en-US" sz="1400" dirty="0">
                <a:solidFill>
                  <a:srgbClr val="FFFF00"/>
                </a:solidFill>
              </a:rPr>
              <a:t>    if( </a:t>
            </a:r>
            <a:r>
              <a:rPr lang="en-US" sz="1400" dirty="0" err="1">
                <a:solidFill>
                  <a:srgbClr val="FFFF00"/>
                </a:solidFill>
              </a:rPr>
              <a:t>hasWriter</a:t>
            </a:r>
            <a:r>
              <a:rPr lang="en-US" sz="1400" dirty="0">
                <a:solidFill>
                  <a:srgbClr val="FFFF00"/>
                </a:solidFill>
              </a:rPr>
              <a:t>()             ) return false;</a:t>
            </a:r>
          </a:p>
          <a:p>
            <a:pPr marL="0" indent="0">
              <a:buNone/>
            </a:pPr>
            <a:r>
              <a:rPr lang="en-US" sz="1400" dirty="0">
                <a:solidFill>
                  <a:srgbClr val="FFFF00"/>
                </a:solidFill>
              </a:rPr>
              <a:t>    if( </a:t>
            </a:r>
            <a:r>
              <a:rPr lang="en-US" sz="1400" dirty="0" err="1">
                <a:solidFill>
                  <a:srgbClr val="FFFF00"/>
                </a:solidFill>
              </a:rPr>
              <a:t>isReader</a:t>
            </a:r>
            <a:r>
              <a:rPr lang="en-US" sz="1400" dirty="0">
                <a:solidFill>
                  <a:srgbClr val="FFFF00"/>
                </a:solidFill>
              </a:rPr>
              <a:t>(</a:t>
            </a:r>
            <a:r>
              <a:rPr lang="en-US" sz="1400" dirty="0" err="1">
                <a:solidFill>
                  <a:srgbClr val="FFFF00"/>
                </a:solidFill>
              </a:rPr>
              <a:t>callingThread</a:t>
            </a:r>
            <a:r>
              <a:rPr lang="en-US" sz="1400" dirty="0">
                <a:solidFill>
                  <a:srgbClr val="FFFF00"/>
                </a:solidFill>
              </a:rPr>
              <a:t>) ) return true;</a:t>
            </a:r>
          </a:p>
          <a:p>
            <a:pPr marL="0" indent="0">
              <a:buNone/>
            </a:pPr>
            <a:r>
              <a:rPr lang="en-US" sz="1400" dirty="0">
                <a:solidFill>
                  <a:srgbClr val="FFFF00"/>
                </a:solidFill>
              </a:rPr>
              <a:t>    if( </a:t>
            </a:r>
            <a:r>
              <a:rPr lang="en-US" sz="1400" dirty="0" err="1">
                <a:solidFill>
                  <a:srgbClr val="FFFF00"/>
                </a:solidFill>
              </a:rPr>
              <a:t>hasWriteRequests</a:t>
            </a:r>
            <a:r>
              <a:rPr lang="en-US" sz="1400" dirty="0">
                <a:solidFill>
                  <a:srgbClr val="FFFF00"/>
                </a:solidFill>
              </a:rPr>
              <a:t>()      ) return false;</a:t>
            </a:r>
          </a:p>
          <a:p>
            <a:pPr marL="0" indent="0">
              <a:buNone/>
            </a:pPr>
            <a:r>
              <a:rPr lang="en-US" sz="1400" dirty="0">
                <a:solidFill>
                  <a:srgbClr val="FFFF00"/>
                </a:solidFill>
              </a:rPr>
              <a:t>    return true;</a:t>
            </a:r>
          </a:p>
          <a:p>
            <a:pPr marL="0" indent="0">
              <a:buNone/>
            </a:pPr>
            <a:r>
              <a:rPr lang="en-US" sz="1400" dirty="0">
                <a:solidFill>
                  <a:srgbClr val="FFFF00"/>
                </a:solidFill>
              </a:rPr>
              <a:t>  }</a:t>
            </a:r>
          </a:p>
          <a:p>
            <a:pPr marL="0" indent="0">
              <a:buNone/>
            </a:pPr>
            <a:endParaRPr lang="en-US" sz="1400" dirty="0">
              <a:solidFill>
                <a:srgbClr val="FFFF00"/>
              </a:solidFill>
            </a:endParaRPr>
          </a:p>
          <a:p>
            <a:pPr marL="0" indent="0">
              <a:buNone/>
            </a:pPr>
            <a:r>
              <a:rPr lang="en-US" sz="1400" dirty="0">
                <a:solidFill>
                  <a:srgbClr val="FFFF00"/>
                </a:solidFill>
              </a:rPr>
              <a:t>  </a:t>
            </a:r>
            <a:endParaRPr lang="en-US" sz="1800" b="0" dirty="0">
              <a:solidFill>
                <a:schemeClr val="tx1"/>
              </a:solidFill>
            </a:endParaRPr>
          </a:p>
        </p:txBody>
      </p:sp>
    </p:spTree>
    <p:extLst>
      <p:ext uri="{BB962C8B-B14F-4D97-AF65-F5344CB8AC3E}">
        <p14:creationId xmlns:p14="http://schemas.microsoft.com/office/powerpoint/2010/main" val="17998973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normAutofit/>
          </a:bodyPr>
          <a:lstStyle/>
          <a:p>
            <a:r>
              <a:rPr lang="en-US" sz="3600" dirty="0"/>
              <a:t>Read / Write Lock Reentrance(2)</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57200" y="1373588"/>
            <a:ext cx="4189413" cy="5181600"/>
          </a:xfrm>
        </p:spPr>
        <p:txBody>
          <a:bodyPr anchor="t">
            <a:normAutofit/>
          </a:bodyPr>
          <a:lstStyle/>
          <a:p>
            <a:pPr marL="0" indent="0">
              <a:buNone/>
            </a:pPr>
            <a:r>
              <a:rPr lang="en-US" sz="1400" dirty="0">
                <a:solidFill>
                  <a:srgbClr val="FFFF00"/>
                </a:solidFill>
              </a:rPr>
              <a:t>public synchronized void </a:t>
            </a:r>
            <a:r>
              <a:rPr lang="en-US" sz="1400" dirty="0" err="1">
                <a:solidFill>
                  <a:srgbClr val="FFFF00"/>
                </a:solidFill>
              </a:rPr>
              <a:t>unlockRead</a:t>
            </a:r>
            <a:r>
              <a:rPr lang="en-US" sz="1400" dirty="0">
                <a:solidFill>
                  <a:srgbClr val="FFFF00"/>
                </a:solidFill>
              </a:rPr>
              <a:t>(){</a:t>
            </a:r>
          </a:p>
          <a:p>
            <a:pPr marL="0" indent="0">
              <a:buNone/>
            </a:pPr>
            <a:r>
              <a:rPr lang="en-US" sz="1400" dirty="0">
                <a:solidFill>
                  <a:srgbClr val="FFFF00"/>
                </a:solidFill>
              </a:rPr>
              <a:t>    Thread </a:t>
            </a:r>
            <a:r>
              <a:rPr lang="en-US" sz="1400" dirty="0" err="1">
                <a:solidFill>
                  <a:srgbClr val="FFFF00"/>
                </a:solidFill>
              </a:rPr>
              <a:t>callingThread</a:t>
            </a:r>
            <a:r>
              <a:rPr lang="en-US" sz="1400" dirty="0">
                <a:solidFill>
                  <a:srgbClr val="FFFF00"/>
                </a:solidFill>
              </a:rPr>
              <a:t> = </a:t>
            </a:r>
            <a:r>
              <a:rPr lang="en-US" sz="1400" dirty="0" err="1">
                <a:solidFill>
                  <a:srgbClr val="FFFF00"/>
                </a:solidFill>
              </a:rPr>
              <a:t>Thread.currentThread</a:t>
            </a:r>
            <a:r>
              <a:rPr lang="en-US" sz="1400" dirty="0">
                <a:solidFill>
                  <a:srgbClr val="FFFF00"/>
                </a:solidFill>
              </a:rPr>
              <a:t>();</a:t>
            </a:r>
          </a:p>
          <a:p>
            <a:pPr marL="0" indent="0">
              <a:buNone/>
            </a:pPr>
            <a:r>
              <a:rPr lang="en-US" sz="1400" dirty="0">
                <a:solidFill>
                  <a:srgbClr val="FFFF00"/>
                </a:solidFill>
              </a:rPr>
              <a:t>    if(!</a:t>
            </a:r>
            <a:r>
              <a:rPr lang="en-US" sz="1400" dirty="0" err="1">
                <a:solidFill>
                  <a:srgbClr val="FFFF00"/>
                </a:solidFill>
              </a:rPr>
              <a:t>isReader</a:t>
            </a:r>
            <a:r>
              <a:rPr lang="en-US" sz="1400" dirty="0">
                <a:solidFill>
                  <a:srgbClr val="FFFF00"/>
                </a:solidFill>
              </a:rPr>
              <a:t>(</a:t>
            </a:r>
            <a:r>
              <a:rPr lang="en-US" sz="1400" dirty="0" err="1">
                <a:solidFill>
                  <a:srgbClr val="FFFF00"/>
                </a:solidFill>
              </a:rPr>
              <a:t>callingThread</a:t>
            </a:r>
            <a:r>
              <a:rPr lang="en-US" sz="1400" dirty="0">
                <a:solidFill>
                  <a:srgbClr val="FFFF00"/>
                </a:solidFill>
              </a:rPr>
              <a:t>)){</a:t>
            </a:r>
          </a:p>
          <a:p>
            <a:pPr marL="0" indent="0">
              <a:buNone/>
            </a:pPr>
            <a:r>
              <a:rPr lang="en-US" sz="1400" dirty="0">
                <a:solidFill>
                  <a:srgbClr val="FFFF00"/>
                </a:solidFill>
              </a:rPr>
              <a:t>      throw new </a:t>
            </a:r>
            <a:r>
              <a:rPr lang="en-US" sz="1400" dirty="0" err="1">
                <a:solidFill>
                  <a:srgbClr val="FFFF00"/>
                </a:solidFill>
              </a:rPr>
              <a:t>IllegalMonitorStateException</a:t>
            </a:r>
            <a:r>
              <a:rPr lang="en-US" sz="1400" dirty="0">
                <a:solidFill>
                  <a:srgbClr val="FFFF00"/>
                </a:solidFill>
              </a:rPr>
              <a:t>("Calling Thread does not" +</a:t>
            </a:r>
          </a:p>
          <a:p>
            <a:pPr marL="0" indent="0">
              <a:buNone/>
            </a:pPr>
            <a:r>
              <a:rPr lang="en-US" sz="1400" dirty="0">
                <a:solidFill>
                  <a:srgbClr val="FFFF00"/>
                </a:solidFill>
              </a:rPr>
              <a:t>        " hold a read lock on this </a:t>
            </a:r>
            <a:r>
              <a:rPr lang="en-US" sz="1400" dirty="0" err="1">
                <a:solidFill>
                  <a:srgbClr val="FFFF00"/>
                </a:solidFill>
              </a:rPr>
              <a:t>ReadWriteLock</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int </a:t>
            </a:r>
            <a:r>
              <a:rPr lang="en-US" sz="1400" dirty="0" err="1">
                <a:solidFill>
                  <a:srgbClr val="FFFF00"/>
                </a:solidFill>
              </a:rPr>
              <a:t>accessCount</a:t>
            </a:r>
            <a:r>
              <a:rPr lang="en-US" sz="1400" dirty="0">
                <a:solidFill>
                  <a:srgbClr val="FFFF00"/>
                </a:solidFill>
              </a:rPr>
              <a:t> = </a:t>
            </a:r>
            <a:r>
              <a:rPr lang="en-US" sz="1400" dirty="0" err="1">
                <a:solidFill>
                  <a:srgbClr val="FFFF00"/>
                </a:solidFill>
              </a:rPr>
              <a:t>getReadAccessCount</a:t>
            </a:r>
            <a:r>
              <a:rPr lang="en-US" sz="1400" dirty="0">
                <a:solidFill>
                  <a:srgbClr val="FFFF00"/>
                </a:solidFill>
              </a:rPr>
              <a:t>(</a:t>
            </a:r>
            <a:r>
              <a:rPr lang="en-US" sz="1400" dirty="0" err="1">
                <a:solidFill>
                  <a:srgbClr val="FFFF00"/>
                </a:solidFill>
              </a:rPr>
              <a:t>callingThread</a:t>
            </a:r>
            <a:r>
              <a:rPr lang="en-US" sz="1400" dirty="0">
                <a:solidFill>
                  <a:srgbClr val="FFFF00"/>
                </a:solidFill>
              </a:rPr>
              <a:t>);</a:t>
            </a:r>
          </a:p>
          <a:p>
            <a:pPr marL="0" indent="0">
              <a:buNone/>
            </a:pPr>
            <a:r>
              <a:rPr lang="en-US" sz="1400" dirty="0">
                <a:solidFill>
                  <a:srgbClr val="FFFF00"/>
                </a:solidFill>
              </a:rPr>
              <a:t>    if(</a:t>
            </a:r>
            <a:r>
              <a:rPr lang="en-US" sz="1400" dirty="0" err="1">
                <a:solidFill>
                  <a:srgbClr val="FFFF00"/>
                </a:solidFill>
              </a:rPr>
              <a:t>accessCount</a:t>
            </a:r>
            <a:r>
              <a:rPr lang="en-US" sz="1400" dirty="0">
                <a:solidFill>
                  <a:srgbClr val="FFFF00"/>
                </a:solidFill>
              </a:rPr>
              <a:t> == 1){ </a:t>
            </a:r>
            <a:r>
              <a:rPr lang="en-US" sz="1400" dirty="0" err="1">
                <a:solidFill>
                  <a:srgbClr val="FFFF00"/>
                </a:solidFill>
              </a:rPr>
              <a:t>readingThreads.remove</a:t>
            </a:r>
            <a:r>
              <a:rPr lang="en-US" sz="1400" dirty="0">
                <a:solidFill>
                  <a:srgbClr val="FFFF00"/>
                </a:solidFill>
              </a:rPr>
              <a:t>(</a:t>
            </a:r>
            <a:r>
              <a:rPr lang="en-US" sz="1400" dirty="0" err="1">
                <a:solidFill>
                  <a:srgbClr val="FFFF00"/>
                </a:solidFill>
              </a:rPr>
              <a:t>callingThread</a:t>
            </a:r>
            <a:r>
              <a:rPr lang="en-US" sz="1400" dirty="0">
                <a:solidFill>
                  <a:srgbClr val="FFFF00"/>
                </a:solidFill>
              </a:rPr>
              <a:t>); }</a:t>
            </a:r>
          </a:p>
          <a:p>
            <a:pPr marL="0" indent="0">
              <a:buNone/>
            </a:pPr>
            <a:r>
              <a:rPr lang="en-US" sz="1400" dirty="0">
                <a:solidFill>
                  <a:srgbClr val="FFFF00"/>
                </a:solidFill>
              </a:rPr>
              <a:t>    else { </a:t>
            </a:r>
            <a:r>
              <a:rPr lang="en-US" sz="1400" dirty="0" err="1">
                <a:solidFill>
                  <a:srgbClr val="FFFF00"/>
                </a:solidFill>
              </a:rPr>
              <a:t>readingThreads.put</a:t>
            </a:r>
            <a:r>
              <a:rPr lang="en-US" sz="1400" dirty="0">
                <a:solidFill>
                  <a:srgbClr val="FFFF00"/>
                </a:solidFill>
              </a:rPr>
              <a:t>(</a:t>
            </a:r>
            <a:r>
              <a:rPr lang="en-US" sz="1400" dirty="0" err="1">
                <a:solidFill>
                  <a:srgbClr val="FFFF00"/>
                </a:solidFill>
              </a:rPr>
              <a:t>callingThread</a:t>
            </a:r>
            <a:r>
              <a:rPr lang="en-US" sz="1400" dirty="0">
                <a:solidFill>
                  <a:srgbClr val="FFFF00"/>
                </a:solidFill>
              </a:rPr>
              <a:t>, (</a:t>
            </a:r>
            <a:r>
              <a:rPr lang="en-US" sz="1400" dirty="0" err="1">
                <a:solidFill>
                  <a:srgbClr val="FFFF00"/>
                </a:solidFill>
              </a:rPr>
              <a:t>accessCount</a:t>
            </a:r>
            <a:r>
              <a:rPr lang="en-US" sz="1400" dirty="0">
                <a:solidFill>
                  <a:srgbClr val="FFFF00"/>
                </a:solidFill>
              </a:rPr>
              <a:t> -1)); }</a:t>
            </a:r>
          </a:p>
          <a:p>
            <a:pPr marL="0" indent="0">
              <a:buNone/>
            </a:pPr>
            <a:r>
              <a:rPr lang="en-US" sz="1400" dirty="0">
                <a:solidFill>
                  <a:srgbClr val="FFFF00"/>
                </a:solidFill>
              </a:rPr>
              <a:t>    </a:t>
            </a:r>
            <a:r>
              <a:rPr lang="en-US" sz="1400" dirty="0" err="1">
                <a:solidFill>
                  <a:srgbClr val="FFFF00"/>
                </a:solidFill>
              </a:rPr>
              <a:t>notifyAll</a:t>
            </a:r>
            <a:r>
              <a:rPr lang="en-US" sz="1400" dirty="0">
                <a:solidFill>
                  <a:srgbClr val="FFFF00"/>
                </a:solidFill>
              </a:rPr>
              <a:t>();</a:t>
            </a:r>
          </a:p>
          <a:p>
            <a:pPr marL="0" indent="0">
              <a:buNone/>
            </a:pPr>
            <a:r>
              <a:rPr lang="en-US" sz="1400" dirty="0">
                <a:solidFill>
                  <a:srgbClr val="FFFF00"/>
                </a:solidFill>
              </a:rPr>
              <a:t>  }</a:t>
            </a:r>
            <a:endParaRPr lang="en-US" sz="1800" dirty="0">
              <a:solidFill>
                <a:schemeClr val="tx1"/>
              </a:solidFill>
            </a:endParaRPr>
          </a:p>
        </p:txBody>
      </p:sp>
      <p:sp>
        <p:nvSpPr>
          <p:cNvPr id="2" name="Content Placeholder 1">
            <a:extLst>
              <a:ext uri="{FF2B5EF4-FFF2-40B4-BE49-F238E27FC236}">
                <a16:creationId xmlns:a16="http://schemas.microsoft.com/office/drawing/2014/main" id="{BA3A199D-9AA7-4317-8A49-2BB24A55245B}"/>
              </a:ext>
            </a:extLst>
          </p:cNvPr>
          <p:cNvSpPr>
            <a:spLocks noGrp="1"/>
          </p:cNvSpPr>
          <p:nvPr>
            <p:ph sz="half" idx="2"/>
          </p:nvPr>
        </p:nvSpPr>
        <p:spPr>
          <a:xfrm>
            <a:off x="4648200" y="1371600"/>
            <a:ext cx="4191000" cy="5181600"/>
          </a:xfrm>
          <a:noFill/>
          <a:ln>
            <a:noFill/>
          </a:ln>
        </p:spPr>
        <p:txBody>
          <a:bodyPr vert="horz" wrap="square" lIns="90000" tIns="46800" rIns="90000" bIns="46800" numCol="1" anchor="t" anchorCtr="0" compatLnSpc="1">
            <a:prstTxWarp prst="textNoShape">
              <a:avLst/>
            </a:prstTxWarp>
            <a:normAutofit/>
          </a:bodyPr>
          <a:lstStyle/>
          <a:p>
            <a:pPr marL="0" indent="0">
              <a:buNone/>
            </a:pPr>
            <a:r>
              <a:rPr lang="en-US" sz="1400" dirty="0">
                <a:solidFill>
                  <a:srgbClr val="FFFF00"/>
                </a:solidFill>
              </a:rPr>
              <a:t> public synchronized void </a:t>
            </a:r>
            <a:r>
              <a:rPr lang="en-US" sz="1400" dirty="0" err="1">
                <a:solidFill>
                  <a:srgbClr val="FFFF00"/>
                </a:solidFill>
              </a:rPr>
              <a:t>lockWrite</a:t>
            </a:r>
            <a:r>
              <a:rPr lang="en-US" sz="1400" dirty="0">
                <a:solidFill>
                  <a:srgbClr val="FFFF00"/>
                </a:solidFill>
              </a:rPr>
              <a:t>() throws </a:t>
            </a:r>
            <a:r>
              <a:rPr lang="en-US" sz="1400" dirty="0" err="1">
                <a:solidFill>
                  <a:srgbClr val="FFFF00"/>
                </a:solidFill>
              </a:rPr>
              <a:t>InterruptedException</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writeRequests</a:t>
            </a:r>
            <a:r>
              <a:rPr lang="en-US" sz="1400" dirty="0">
                <a:solidFill>
                  <a:srgbClr val="FFFF00"/>
                </a:solidFill>
              </a:rPr>
              <a:t>++;</a:t>
            </a:r>
          </a:p>
          <a:p>
            <a:pPr marL="0" indent="0">
              <a:buNone/>
            </a:pPr>
            <a:r>
              <a:rPr lang="en-US" sz="1400" dirty="0">
                <a:solidFill>
                  <a:srgbClr val="FFFF00"/>
                </a:solidFill>
              </a:rPr>
              <a:t>    Thread </a:t>
            </a:r>
            <a:r>
              <a:rPr lang="en-US" sz="1400" dirty="0" err="1">
                <a:solidFill>
                  <a:srgbClr val="FFFF00"/>
                </a:solidFill>
              </a:rPr>
              <a:t>callingThread</a:t>
            </a:r>
            <a:r>
              <a:rPr lang="en-US" sz="1400" dirty="0">
                <a:solidFill>
                  <a:srgbClr val="FFFF00"/>
                </a:solidFill>
              </a:rPr>
              <a:t> = </a:t>
            </a:r>
            <a:r>
              <a:rPr lang="en-US" sz="1400" dirty="0" err="1">
                <a:solidFill>
                  <a:srgbClr val="FFFF00"/>
                </a:solidFill>
              </a:rPr>
              <a:t>Thread.currentThread</a:t>
            </a:r>
            <a:r>
              <a:rPr lang="en-US" sz="1400" dirty="0">
                <a:solidFill>
                  <a:srgbClr val="FFFF00"/>
                </a:solidFill>
              </a:rPr>
              <a:t>();</a:t>
            </a:r>
          </a:p>
          <a:p>
            <a:pPr marL="0" indent="0">
              <a:buNone/>
            </a:pPr>
            <a:r>
              <a:rPr lang="en-US" sz="1400" dirty="0">
                <a:solidFill>
                  <a:srgbClr val="FFFF00"/>
                </a:solidFill>
              </a:rPr>
              <a:t>    while(! </a:t>
            </a:r>
            <a:r>
              <a:rPr lang="en-US" sz="1400" dirty="0" err="1">
                <a:solidFill>
                  <a:srgbClr val="FFFF00"/>
                </a:solidFill>
              </a:rPr>
              <a:t>canGrantWriteAccess</a:t>
            </a:r>
            <a:r>
              <a:rPr lang="en-US" sz="1400" dirty="0">
                <a:solidFill>
                  <a:srgbClr val="FFFF00"/>
                </a:solidFill>
              </a:rPr>
              <a:t>(</a:t>
            </a:r>
            <a:r>
              <a:rPr lang="en-US" sz="1400" dirty="0" err="1">
                <a:solidFill>
                  <a:srgbClr val="FFFF00"/>
                </a:solidFill>
              </a:rPr>
              <a:t>callingThread</a:t>
            </a:r>
            <a:r>
              <a:rPr lang="en-US" sz="1400" dirty="0">
                <a:solidFill>
                  <a:srgbClr val="FFFF00"/>
                </a:solidFill>
              </a:rPr>
              <a:t>)){</a:t>
            </a:r>
          </a:p>
          <a:p>
            <a:pPr marL="0" indent="0">
              <a:buNone/>
            </a:pPr>
            <a:r>
              <a:rPr lang="en-US" sz="1400" dirty="0">
                <a:solidFill>
                  <a:srgbClr val="FFFF00"/>
                </a:solidFill>
              </a:rPr>
              <a:t>      wait();</a:t>
            </a:r>
          </a:p>
          <a:p>
            <a:pPr marL="0" indent="0">
              <a:buNone/>
            </a:pPr>
            <a:r>
              <a:rPr lang="en-US" sz="1400" dirty="0">
                <a:solidFill>
                  <a:srgbClr val="FFFF00"/>
                </a:solidFill>
              </a:rPr>
              <a:t>    }</a:t>
            </a:r>
          </a:p>
          <a:p>
            <a:pPr marL="0" indent="0">
              <a:buNone/>
            </a:pPr>
            <a:r>
              <a:rPr lang="en-US" sz="1400" dirty="0">
                <a:solidFill>
                  <a:srgbClr val="FFFF00"/>
                </a:solidFill>
              </a:rPr>
              <a:t>    </a:t>
            </a:r>
            <a:r>
              <a:rPr lang="en-US" sz="1400" dirty="0" err="1">
                <a:solidFill>
                  <a:srgbClr val="FFFF00"/>
                </a:solidFill>
              </a:rPr>
              <a:t>writeRequests</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writeAccesses</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writingThread</a:t>
            </a:r>
            <a:r>
              <a:rPr lang="en-US" sz="1400" dirty="0">
                <a:solidFill>
                  <a:srgbClr val="FFFF00"/>
                </a:solidFill>
              </a:rPr>
              <a:t> = </a:t>
            </a:r>
            <a:r>
              <a:rPr lang="en-US" sz="1400" dirty="0" err="1">
                <a:solidFill>
                  <a:srgbClr val="FFFF00"/>
                </a:solidFill>
              </a:rPr>
              <a:t>callingThread</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a:t>
            </a:r>
            <a:endParaRPr lang="en-US" sz="1800" b="0" dirty="0">
              <a:solidFill>
                <a:schemeClr val="tx1"/>
              </a:solidFill>
            </a:endParaRPr>
          </a:p>
        </p:txBody>
      </p:sp>
    </p:spTree>
    <p:extLst>
      <p:ext uri="{BB962C8B-B14F-4D97-AF65-F5344CB8AC3E}">
        <p14:creationId xmlns:p14="http://schemas.microsoft.com/office/powerpoint/2010/main" val="29919617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normAutofit/>
          </a:bodyPr>
          <a:lstStyle/>
          <a:p>
            <a:r>
              <a:rPr lang="en-US" sz="3600" dirty="0"/>
              <a:t>Read / Write Lock Reentrance(3)</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57200" y="1373588"/>
            <a:ext cx="4189413" cy="5181600"/>
          </a:xfrm>
        </p:spPr>
        <p:txBody>
          <a:bodyPr anchor="t">
            <a:normAutofit/>
          </a:bodyPr>
          <a:lstStyle/>
          <a:p>
            <a:pPr marL="0" indent="0">
              <a:buNone/>
            </a:pPr>
            <a:r>
              <a:rPr lang="en-US" sz="1400" dirty="0">
                <a:solidFill>
                  <a:srgbClr val="FFFF00"/>
                </a:solidFill>
              </a:rPr>
              <a:t>public synchronized void </a:t>
            </a:r>
            <a:r>
              <a:rPr lang="en-US" sz="1400" dirty="0" err="1">
                <a:solidFill>
                  <a:srgbClr val="FFFF00"/>
                </a:solidFill>
              </a:rPr>
              <a:t>unlockWrite</a:t>
            </a:r>
            <a:r>
              <a:rPr lang="en-US" sz="1400" dirty="0">
                <a:solidFill>
                  <a:srgbClr val="FFFF00"/>
                </a:solidFill>
              </a:rPr>
              <a:t>() throws </a:t>
            </a:r>
            <a:r>
              <a:rPr lang="en-US" sz="1400" dirty="0" err="1">
                <a:solidFill>
                  <a:srgbClr val="FFFF00"/>
                </a:solidFill>
              </a:rPr>
              <a:t>InterruptedException</a:t>
            </a:r>
            <a:r>
              <a:rPr lang="en-US" sz="1400" dirty="0">
                <a:solidFill>
                  <a:srgbClr val="FFFF00"/>
                </a:solidFill>
              </a:rPr>
              <a:t>{</a:t>
            </a:r>
          </a:p>
          <a:p>
            <a:pPr marL="0" indent="0">
              <a:buNone/>
            </a:pPr>
            <a:r>
              <a:rPr lang="en-US" sz="1400" dirty="0">
                <a:solidFill>
                  <a:srgbClr val="FFFF00"/>
                </a:solidFill>
              </a:rPr>
              <a:t>    if(!</a:t>
            </a:r>
            <a:r>
              <a:rPr lang="en-US" sz="1400" dirty="0" err="1">
                <a:solidFill>
                  <a:srgbClr val="FFFF00"/>
                </a:solidFill>
              </a:rPr>
              <a:t>isWriter</a:t>
            </a:r>
            <a:r>
              <a:rPr lang="en-US" sz="1400" dirty="0">
                <a:solidFill>
                  <a:srgbClr val="FFFF00"/>
                </a:solidFill>
              </a:rPr>
              <a:t>(</a:t>
            </a:r>
            <a:r>
              <a:rPr lang="en-US" sz="1400" dirty="0" err="1">
                <a:solidFill>
                  <a:srgbClr val="FFFF00"/>
                </a:solidFill>
              </a:rPr>
              <a:t>Thread.currentThread</a:t>
            </a:r>
            <a:r>
              <a:rPr lang="en-US" sz="1400" dirty="0">
                <a:solidFill>
                  <a:srgbClr val="FFFF00"/>
                </a:solidFill>
              </a:rPr>
              <a:t>()){</a:t>
            </a:r>
          </a:p>
          <a:p>
            <a:pPr marL="0" indent="0">
              <a:buNone/>
            </a:pPr>
            <a:r>
              <a:rPr lang="en-US" sz="1400" dirty="0">
                <a:solidFill>
                  <a:srgbClr val="FFFF00"/>
                </a:solidFill>
              </a:rPr>
              <a:t>      throw new </a:t>
            </a:r>
            <a:r>
              <a:rPr lang="en-US" sz="1400" dirty="0" err="1">
                <a:solidFill>
                  <a:srgbClr val="FFFF00"/>
                </a:solidFill>
              </a:rPr>
              <a:t>IllegalMonitorStateException</a:t>
            </a:r>
            <a:r>
              <a:rPr lang="en-US" sz="1400" dirty="0">
                <a:solidFill>
                  <a:srgbClr val="FFFF00"/>
                </a:solidFill>
              </a:rPr>
              <a:t>("Calling Thread does not" +</a:t>
            </a:r>
          </a:p>
          <a:p>
            <a:pPr marL="0" indent="0">
              <a:buNone/>
            </a:pPr>
            <a:r>
              <a:rPr lang="en-US" sz="1400" dirty="0">
                <a:solidFill>
                  <a:srgbClr val="FFFF00"/>
                </a:solidFill>
              </a:rPr>
              <a:t>        " hold the write lock on this </a:t>
            </a:r>
            <a:r>
              <a:rPr lang="en-US" sz="1400" dirty="0" err="1">
                <a:solidFill>
                  <a:srgbClr val="FFFF00"/>
                </a:solidFill>
              </a:rPr>
              <a:t>ReadWriteLock</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a:t>
            </a:r>
            <a:r>
              <a:rPr lang="en-US" sz="1400" dirty="0" err="1">
                <a:solidFill>
                  <a:srgbClr val="FFFF00"/>
                </a:solidFill>
              </a:rPr>
              <a:t>writeAccesses</a:t>
            </a:r>
            <a:r>
              <a:rPr lang="en-US" sz="1400" dirty="0">
                <a:solidFill>
                  <a:srgbClr val="FFFF00"/>
                </a:solidFill>
              </a:rPr>
              <a:t>--;</a:t>
            </a:r>
          </a:p>
          <a:p>
            <a:pPr marL="0" indent="0">
              <a:buNone/>
            </a:pPr>
            <a:r>
              <a:rPr lang="en-US" sz="1400" dirty="0">
                <a:solidFill>
                  <a:srgbClr val="FFFF00"/>
                </a:solidFill>
              </a:rPr>
              <a:t>    if(</a:t>
            </a:r>
            <a:r>
              <a:rPr lang="en-US" sz="1400" dirty="0" err="1">
                <a:solidFill>
                  <a:srgbClr val="FFFF00"/>
                </a:solidFill>
              </a:rPr>
              <a:t>writeAccesses</a:t>
            </a:r>
            <a:r>
              <a:rPr lang="en-US" sz="1400" dirty="0">
                <a:solidFill>
                  <a:srgbClr val="FFFF00"/>
                </a:solidFill>
              </a:rPr>
              <a:t> == 0){</a:t>
            </a:r>
          </a:p>
          <a:p>
            <a:pPr marL="0" indent="0">
              <a:buNone/>
            </a:pPr>
            <a:r>
              <a:rPr lang="en-US" sz="1400" dirty="0">
                <a:solidFill>
                  <a:srgbClr val="FFFF00"/>
                </a:solidFill>
              </a:rPr>
              <a:t>      </a:t>
            </a:r>
            <a:r>
              <a:rPr lang="en-US" sz="1400" dirty="0" err="1">
                <a:solidFill>
                  <a:srgbClr val="FFFF00"/>
                </a:solidFill>
              </a:rPr>
              <a:t>writingThread</a:t>
            </a:r>
            <a:r>
              <a:rPr lang="en-US" sz="1400" dirty="0">
                <a:solidFill>
                  <a:srgbClr val="FFFF00"/>
                </a:solidFill>
              </a:rPr>
              <a:t> = null;</a:t>
            </a:r>
          </a:p>
          <a:p>
            <a:pPr marL="0" indent="0">
              <a:buNone/>
            </a:pPr>
            <a:r>
              <a:rPr lang="en-US" sz="1400" dirty="0">
                <a:solidFill>
                  <a:srgbClr val="FFFF00"/>
                </a:solidFill>
              </a:rPr>
              <a:t>    }</a:t>
            </a:r>
          </a:p>
          <a:p>
            <a:pPr marL="0" indent="0">
              <a:buNone/>
            </a:pPr>
            <a:r>
              <a:rPr lang="en-US" sz="1400" dirty="0">
                <a:solidFill>
                  <a:srgbClr val="FFFF00"/>
                </a:solidFill>
              </a:rPr>
              <a:t>    </a:t>
            </a:r>
            <a:r>
              <a:rPr lang="en-US" sz="1400" dirty="0" err="1">
                <a:solidFill>
                  <a:srgbClr val="FFFF00"/>
                </a:solidFill>
              </a:rPr>
              <a:t>notifyAll</a:t>
            </a:r>
            <a:r>
              <a:rPr lang="en-US" sz="1400" dirty="0">
                <a:solidFill>
                  <a:srgbClr val="FFFF00"/>
                </a:solidFill>
              </a:rPr>
              <a:t>();</a:t>
            </a:r>
          </a:p>
          <a:p>
            <a:pPr marL="0" indent="0">
              <a:buNone/>
            </a:pPr>
            <a:r>
              <a:rPr lang="en-US" sz="1400" dirty="0">
                <a:solidFill>
                  <a:srgbClr val="FFFF00"/>
                </a:solidFill>
              </a:rPr>
              <a:t>  }</a:t>
            </a:r>
            <a:endParaRPr lang="en-US" sz="1800" dirty="0">
              <a:solidFill>
                <a:schemeClr val="tx1"/>
              </a:solidFill>
            </a:endParaRPr>
          </a:p>
        </p:txBody>
      </p:sp>
      <p:sp>
        <p:nvSpPr>
          <p:cNvPr id="2" name="Content Placeholder 1">
            <a:extLst>
              <a:ext uri="{FF2B5EF4-FFF2-40B4-BE49-F238E27FC236}">
                <a16:creationId xmlns:a16="http://schemas.microsoft.com/office/drawing/2014/main" id="{BA3A199D-9AA7-4317-8A49-2BB24A55245B}"/>
              </a:ext>
            </a:extLst>
          </p:cNvPr>
          <p:cNvSpPr>
            <a:spLocks noGrp="1"/>
          </p:cNvSpPr>
          <p:nvPr>
            <p:ph sz="half" idx="2"/>
          </p:nvPr>
        </p:nvSpPr>
        <p:spPr>
          <a:xfrm>
            <a:off x="4648200" y="1371600"/>
            <a:ext cx="4191000" cy="5181600"/>
          </a:xfrm>
          <a:noFill/>
          <a:ln>
            <a:noFill/>
          </a:ln>
        </p:spPr>
        <p:txBody>
          <a:bodyPr vert="horz" wrap="square" lIns="90000" tIns="46800" rIns="90000" bIns="46800" numCol="1" anchor="t" anchorCtr="0" compatLnSpc="1">
            <a:prstTxWarp prst="textNoShape">
              <a:avLst/>
            </a:prstTxWarp>
            <a:normAutofit/>
          </a:bodyPr>
          <a:lstStyle/>
          <a:p>
            <a:pPr marL="0" indent="0">
              <a:buNone/>
            </a:pPr>
            <a:r>
              <a:rPr lang="en-US" sz="1400" dirty="0">
                <a:solidFill>
                  <a:srgbClr val="FFFF00"/>
                </a:solidFill>
              </a:rPr>
              <a:t>private </a:t>
            </a:r>
            <a:r>
              <a:rPr lang="en-US" sz="1400" dirty="0" err="1">
                <a:solidFill>
                  <a:srgbClr val="FFFF00"/>
                </a:solidFill>
              </a:rPr>
              <a:t>boolean</a:t>
            </a:r>
            <a:r>
              <a:rPr lang="en-US" sz="1400" dirty="0">
                <a:solidFill>
                  <a:srgbClr val="FFFF00"/>
                </a:solidFill>
              </a:rPr>
              <a:t> </a:t>
            </a:r>
            <a:r>
              <a:rPr lang="en-US" sz="1400" dirty="0" err="1">
                <a:solidFill>
                  <a:srgbClr val="FFFF00"/>
                </a:solidFill>
              </a:rPr>
              <a:t>canGrantWriteAccess</a:t>
            </a:r>
            <a:r>
              <a:rPr lang="en-US" sz="1400" dirty="0">
                <a:solidFill>
                  <a:srgbClr val="FFFF00"/>
                </a:solidFill>
              </a:rPr>
              <a:t>(Thread </a:t>
            </a:r>
            <a:r>
              <a:rPr lang="en-US" sz="1400" dirty="0" err="1">
                <a:solidFill>
                  <a:srgbClr val="FFFF00"/>
                </a:solidFill>
              </a:rPr>
              <a:t>callingThread</a:t>
            </a:r>
            <a:r>
              <a:rPr lang="en-US" sz="1400" dirty="0">
                <a:solidFill>
                  <a:srgbClr val="FFFF00"/>
                </a:solidFill>
              </a:rPr>
              <a:t>){</a:t>
            </a:r>
          </a:p>
          <a:p>
            <a:pPr marL="0" indent="0">
              <a:buNone/>
            </a:pPr>
            <a:r>
              <a:rPr lang="en-US" sz="1400" dirty="0">
                <a:solidFill>
                  <a:srgbClr val="FFFF00"/>
                </a:solidFill>
              </a:rPr>
              <a:t>    if(</a:t>
            </a:r>
            <a:r>
              <a:rPr lang="en-US" sz="1400" dirty="0" err="1">
                <a:solidFill>
                  <a:srgbClr val="FFFF00"/>
                </a:solidFill>
              </a:rPr>
              <a:t>isOnlyReader</a:t>
            </a:r>
            <a:r>
              <a:rPr lang="en-US" sz="1400" dirty="0">
                <a:solidFill>
                  <a:srgbClr val="FFFF00"/>
                </a:solidFill>
              </a:rPr>
              <a:t>(</a:t>
            </a:r>
            <a:r>
              <a:rPr lang="en-US" sz="1400" dirty="0" err="1">
                <a:solidFill>
                  <a:srgbClr val="FFFF00"/>
                </a:solidFill>
              </a:rPr>
              <a:t>callingThread</a:t>
            </a:r>
            <a:r>
              <a:rPr lang="en-US" sz="1400" dirty="0">
                <a:solidFill>
                  <a:srgbClr val="FFFF00"/>
                </a:solidFill>
              </a:rPr>
              <a:t>))    return true;</a:t>
            </a:r>
          </a:p>
          <a:p>
            <a:pPr marL="0" indent="0">
              <a:buNone/>
            </a:pPr>
            <a:r>
              <a:rPr lang="en-US" sz="1400" dirty="0">
                <a:solidFill>
                  <a:srgbClr val="FFFF00"/>
                </a:solidFill>
              </a:rPr>
              <a:t>    if(</a:t>
            </a:r>
            <a:r>
              <a:rPr lang="en-US" sz="1400" dirty="0" err="1">
                <a:solidFill>
                  <a:srgbClr val="FFFF00"/>
                </a:solidFill>
              </a:rPr>
              <a:t>hasReaders</a:t>
            </a:r>
            <a:r>
              <a:rPr lang="en-US" sz="1400" dirty="0">
                <a:solidFill>
                  <a:srgbClr val="FFFF00"/>
                </a:solidFill>
              </a:rPr>
              <a:t>())                   return false;</a:t>
            </a:r>
          </a:p>
          <a:p>
            <a:pPr marL="0" indent="0">
              <a:buNone/>
            </a:pPr>
            <a:r>
              <a:rPr lang="en-US" sz="1400" dirty="0">
                <a:solidFill>
                  <a:srgbClr val="FFFF00"/>
                </a:solidFill>
              </a:rPr>
              <a:t>    if(</a:t>
            </a:r>
            <a:r>
              <a:rPr lang="en-US" sz="1400" dirty="0" err="1">
                <a:solidFill>
                  <a:srgbClr val="FFFF00"/>
                </a:solidFill>
              </a:rPr>
              <a:t>writingThread</a:t>
            </a:r>
            <a:r>
              <a:rPr lang="en-US" sz="1400" dirty="0">
                <a:solidFill>
                  <a:srgbClr val="FFFF00"/>
                </a:solidFill>
              </a:rPr>
              <a:t> == null)          return true;</a:t>
            </a:r>
          </a:p>
          <a:p>
            <a:pPr marL="0" indent="0">
              <a:buNone/>
            </a:pPr>
            <a:r>
              <a:rPr lang="en-US" sz="1400" dirty="0">
                <a:solidFill>
                  <a:srgbClr val="FFFF00"/>
                </a:solidFill>
              </a:rPr>
              <a:t>    if(!</a:t>
            </a:r>
            <a:r>
              <a:rPr lang="en-US" sz="1400" dirty="0" err="1">
                <a:solidFill>
                  <a:srgbClr val="FFFF00"/>
                </a:solidFill>
              </a:rPr>
              <a:t>isWriter</a:t>
            </a:r>
            <a:r>
              <a:rPr lang="en-US" sz="1400" dirty="0">
                <a:solidFill>
                  <a:srgbClr val="FFFF00"/>
                </a:solidFill>
              </a:rPr>
              <a:t>(</a:t>
            </a:r>
            <a:r>
              <a:rPr lang="en-US" sz="1400" dirty="0" err="1">
                <a:solidFill>
                  <a:srgbClr val="FFFF00"/>
                </a:solidFill>
              </a:rPr>
              <a:t>callingThread</a:t>
            </a:r>
            <a:r>
              <a:rPr lang="en-US" sz="1400" dirty="0">
                <a:solidFill>
                  <a:srgbClr val="FFFF00"/>
                </a:solidFill>
              </a:rPr>
              <a:t>))       return false;</a:t>
            </a:r>
          </a:p>
          <a:p>
            <a:pPr marL="0" indent="0">
              <a:buNone/>
            </a:pPr>
            <a:r>
              <a:rPr lang="en-US" sz="1400" dirty="0">
                <a:solidFill>
                  <a:srgbClr val="FFFF00"/>
                </a:solidFill>
              </a:rPr>
              <a:t>    return true;</a:t>
            </a:r>
          </a:p>
          <a:p>
            <a:pPr marL="0" indent="0">
              <a:buNone/>
            </a:pPr>
            <a:r>
              <a:rPr lang="en-US" sz="1400" dirty="0">
                <a:solidFill>
                  <a:srgbClr val="FFFF00"/>
                </a:solidFill>
              </a:rPr>
              <a:t>  }</a:t>
            </a:r>
          </a:p>
          <a:p>
            <a:pPr marL="0" indent="0">
              <a:buNone/>
            </a:pPr>
            <a:r>
              <a:rPr lang="en-US" sz="1400" dirty="0">
                <a:solidFill>
                  <a:srgbClr val="FFFF00"/>
                </a:solidFill>
              </a:rPr>
              <a:t>private int </a:t>
            </a:r>
            <a:r>
              <a:rPr lang="en-US" sz="1400" dirty="0" err="1">
                <a:solidFill>
                  <a:srgbClr val="FFFF00"/>
                </a:solidFill>
              </a:rPr>
              <a:t>getReadAccessCount</a:t>
            </a:r>
            <a:r>
              <a:rPr lang="en-US" sz="1400" dirty="0">
                <a:solidFill>
                  <a:srgbClr val="FFFF00"/>
                </a:solidFill>
              </a:rPr>
              <a:t>(Thread </a:t>
            </a:r>
            <a:r>
              <a:rPr lang="en-US" sz="1400" dirty="0" err="1">
                <a:solidFill>
                  <a:srgbClr val="FFFF00"/>
                </a:solidFill>
              </a:rPr>
              <a:t>callingThread</a:t>
            </a:r>
            <a:r>
              <a:rPr lang="en-US" sz="1400" dirty="0">
                <a:solidFill>
                  <a:srgbClr val="FFFF00"/>
                </a:solidFill>
              </a:rPr>
              <a:t>){</a:t>
            </a:r>
          </a:p>
          <a:p>
            <a:pPr marL="0" indent="0">
              <a:buNone/>
            </a:pPr>
            <a:r>
              <a:rPr lang="en-US" sz="1400" dirty="0">
                <a:solidFill>
                  <a:srgbClr val="FFFF00"/>
                </a:solidFill>
              </a:rPr>
              <a:t>    Integer </a:t>
            </a:r>
            <a:r>
              <a:rPr lang="en-US" sz="1400" dirty="0" err="1">
                <a:solidFill>
                  <a:srgbClr val="FFFF00"/>
                </a:solidFill>
              </a:rPr>
              <a:t>accessCount</a:t>
            </a:r>
            <a:r>
              <a:rPr lang="en-US" sz="1400" dirty="0">
                <a:solidFill>
                  <a:srgbClr val="FFFF00"/>
                </a:solidFill>
              </a:rPr>
              <a:t> = </a:t>
            </a:r>
            <a:r>
              <a:rPr lang="en-US" sz="1400" dirty="0" err="1">
                <a:solidFill>
                  <a:srgbClr val="FFFF00"/>
                </a:solidFill>
              </a:rPr>
              <a:t>readingThreads.get</a:t>
            </a:r>
            <a:r>
              <a:rPr lang="en-US" sz="1400" dirty="0">
                <a:solidFill>
                  <a:srgbClr val="FFFF00"/>
                </a:solidFill>
              </a:rPr>
              <a:t>(</a:t>
            </a:r>
            <a:r>
              <a:rPr lang="en-US" sz="1400" dirty="0" err="1">
                <a:solidFill>
                  <a:srgbClr val="FFFF00"/>
                </a:solidFill>
              </a:rPr>
              <a:t>callingThread</a:t>
            </a:r>
            <a:r>
              <a:rPr lang="en-US" sz="1400" dirty="0">
                <a:solidFill>
                  <a:srgbClr val="FFFF00"/>
                </a:solidFill>
              </a:rPr>
              <a:t>);</a:t>
            </a:r>
          </a:p>
          <a:p>
            <a:pPr marL="0" indent="0">
              <a:buNone/>
            </a:pPr>
            <a:r>
              <a:rPr lang="en-US" sz="1400" dirty="0">
                <a:solidFill>
                  <a:srgbClr val="FFFF00"/>
                </a:solidFill>
              </a:rPr>
              <a:t>    if(</a:t>
            </a:r>
            <a:r>
              <a:rPr lang="en-US" sz="1400" dirty="0" err="1">
                <a:solidFill>
                  <a:srgbClr val="FFFF00"/>
                </a:solidFill>
              </a:rPr>
              <a:t>accessCount</a:t>
            </a:r>
            <a:r>
              <a:rPr lang="en-US" sz="1400" dirty="0">
                <a:solidFill>
                  <a:srgbClr val="FFFF00"/>
                </a:solidFill>
              </a:rPr>
              <a:t> == null) return 0;</a:t>
            </a:r>
          </a:p>
          <a:p>
            <a:pPr marL="0" indent="0">
              <a:buNone/>
            </a:pPr>
            <a:r>
              <a:rPr lang="en-US" sz="1400" dirty="0">
                <a:solidFill>
                  <a:srgbClr val="FFFF00"/>
                </a:solidFill>
              </a:rPr>
              <a:t>    return </a:t>
            </a:r>
            <a:r>
              <a:rPr lang="en-US" sz="1400" dirty="0" err="1">
                <a:solidFill>
                  <a:srgbClr val="FFFF00"/>
                </a:solidFill>
              </a:rPr>
              <a:t>accessCount.intValue</a:t>
            </a:r>
            <a:r>
              <a:rPr lang="en-US" sz="1400" dirty="0">
                <a:solidFill>
                  <a:srgbClr val="FFFF00"/>
                </a:solidFill>
              </a:rPr>
              <a:t>();</a:t>
            </a:r>
          </a:p>
          <a:p>
            <a:pPr marL="0" indent="0">
              <a:buNone/>
            </a:pPr>
            <a:r>
              <a:rPr lang="en-US" sz="1400" dirty="0">
                <a:solidFill>
                  <a:srgbClr val="FFFF00"/>
                </a:solidFill>
              </a:rPr>
              <a:t>  }</a:t>
            </a:r>
            <a:endParaRPr lang="en-US" sz="1800" b="0" dirty="0">
              <a:solidFill>
                <a:schemeClr val="tx1"/>
              </a:solidFill>
            </a:endParaRPr>
          </a:p>
        </p:txBody>
      </p:sp>
    </p:spTree>
    <p:extLst>
      <p:ext uri="{BB962C8B-B14F-4D97-AF65-F5344CB8AC3E}">
        <p14:creationId xmlns:p14="http://schemas.microsoft.com/office/powerpoint/2010/main" val="3888346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normAutofit/>
          </a:bodyPr>
          <a:lstStyle/>
          <a:p>
            <a:r>
              <a:rPr lang="en-US" sz="3600" dirty="0"/>
              <a:t>Read / Write Lock Reentrance(4)</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57200" y="1373588"/>
            <a:ext cx="4189413" cy="5181600"/>
          </a:xfrm>
        </p:spPr>
        <p:txBody>
          <a:bodyPr anchor="t">
            <a:normAutofit/>
          </a:bodyPr>
          <a:lstStyle/>
          <a:p>
            <a:pPr marL="0" indent="0">
              <a:buNone/>
            </a:pPr>
            <a:r>
              <a:rPr lang="en-US" sz="1400" dirty="0">
                <a:solidFill>
                  <a:srgbClr val="FFFF00"/>
                </a:solidFill>
              </a:rPr>
              <a:t> private </a:t>
            </a:r>
            <a:r>
              <a:rPr lang="en-US" sz="1400" dirty="0" err="1">
                <a:solidFill>
                  <a:srgbClr val="FFFF00"/>
                </a:solidFill>
              </a:rPr>
              <a:t>boolean</a:t>
            </a:r>
            <a:r>
              <a:rPr lang="en-US" sz="1400" dirty="0">
                <a:solidFill>
                  <a:srgbClr val="FFFF00"/>
                </a:solidFill>
              </a:rPr>
              <a:t> </a:t>
            </a:r>
            <a:r>
              <a:rPr lang="en-US" sz="1400" dirty="0" err="1">
                <a:solidFill>
                  <a:srgbClr val="FFFF00"/>
                </a:solidFill>
              </a:rPr>
              <a:t>hasReaders</a:t>
            </a:r>
            <a:r>
              <a:rPr lang="en-US" sz="1400" dirty="0">
                <a:solidFill>
                  <a:srgbClr val="FFFF00"/>
                </a:solidFill>
              </a:rPr>
              <a:t>(){</a:t>
            </a:r>
          </a:p>
          <a:p>
            <a:pPr marL="0" indent="0">
              <a:buNone/>
            </a:pPr>
            <a:r>
              <a:rPr lang="en-US" sz="1400" dirty="0">
                <a:solidFill>
                  <a:srgbClr val="FFFF00"/>
                </a:solidFill>
              </a:rPr>
              <a:t>    return </a:t>
            </a:r>
            <a:r>
              <a:rPr lang="en-US" sz="1400" dirty="0" err="1">
                <a:solidFill>
                  <a:srgbClr val="FFFF00"/>
                </a:solidFill>
              </a:rPr>
              <a:t>readingThreads.size</a:t>
            </a:r>
            <a:r>
              <a:rPr lang="en-US" sz="1400" dirty="0">
                <a:solidFill>
                  <a:srgbClr val="FFFF00"/>
                </a:solidFill>
              </a:rPr>
              <a:t>() &gt; 0;</a:t>
            </a:r>
          </a:p>
          <a:p>
            <a:pPr marL="0" indent="0">
              <a:buNone/>
            </a:pPr>
            <a:r>
              <a:rPr lang="en-US" sz="1400" dirty="0">
                <a:solidFill>
                  <a:srgbClr val="FFFF00"/>
                </a:solidFill>
              </a:rPr>
              <a:t>  }</a:t>
            </a:r>
          </a:p>
          <a:p>
            <a:pPr marL="0" indent="0">
              <a:buNone/>
            </a:pPr>
            <a:r>
              <a:rPr lang="en-US" sz="1400" dirty="0">
                <a:solidFill>
                  <a:srgbClr val="FFFF00"/>
                </a:solidFill>
              </a:rPr>
              <a:t>  private </a:t>
            </a:r>
            <a:r>
              <a:rPr lang="en-US" sz="1400" dirty="0" err="1">
                <a:solidFill>
                  <a:srgbClr val="FFFF00"/>
                </a:solidFill>
              </a:rPr>
              <a:t>boolean</a:t>
            </a:r>
            <a:r>
              <a:rPr lang="en-US" sz="1400" dirty="0">
                <a:solidFill>
                  <a:srgbClr val="FFFF00"/>
                </a:solidFill>
              </a:rPr>
              <a:t> </a:t>
            </a:r>
            <a:r>
              <a:rPr lang="en-US" sz="1400" dirty="0" err="1">
                <a:solidFill>
                  <a:srgbClr val="FFFF00"/>
                </a:solidFill>
              </a:rPr>
              <a:t>isReader</a:t>
            </a:r>
            <a:r>
              <a:rPr lang="en-US" sz="1400" dirty="0">
                <a:solidFill>
                  <a:srgbClr val="FFFF00"/>
                </a:solidFill>
              </a:rPr>
              <a:t>(Thread </a:t>
            </a:r>
            <a:r>
              <a:rPr lang="en-US" sz="1400" dirty="0" err="1">
                <a:solidFill>
                  <a:srgbClr val="FFFF00"/>
                </a:solidFill>
              </a:rPr>
              <a:t>callingThread</a:t>
            </a:r>
            <a:r>
              <a:rPr lang="en-US" sz="1400" dirty="0">
                <a:solidFill>
                  <a:srgbClr val="FFFF00"/>
                </a:solidFill>
              </a:rPr>
              <a:t>){</a:t>
            </a:r>
          </a:p>
          <a:p>
            <a:pPr marL="0" indent="0">
              <a:buNone/>
            </a:pPr>
            <a:r>
              <a:rPr lang="en-US" sz="1400" dirty="0">
                <a:solidFill>
                  <a:srgbClr val="FFFF00"/>
                </a:solidFill>
              </a:rPr>
              <a:t>    return </a:t>
            </a:r>
            <a:r>
              <a:rPr lang="en-US" sz="1400" dirty="0" err="1">
                <a:solidFill>
                  <a:srgbClr val="FFFF00"/>
                </a:solidFill>
              </a:rPr>
              <a:t>readingThreads.get</a:t>
            </a:r>
            <a:r>
              <a:rPr lang="en-US" sz="1400" dirty="0">
                <a:solidFill>
                  <a:srgbClr val="FFFF00"/>
                </a:solidFill>
              </a:rPr>
              <a:t>(</a:t>
            </a:r>
            <a:r>
              <a:rPr lang="en-US" sz="1400" dirty="0" err="1">
                <a:solidFill>
                  <a:srgbClr val="FFFF00"/>
                </a:solidFill>
              </a:rPr>
              <a:t>callingThread</a:t>
            </a:r>
            <a:r>
              <a:rPr lang="en-US" sz="1400" dirty="0">
                <a:solidFill>
                  <a:srgbClr val="FFFF00"/>
                </a:solidFill>
              </a:rPr>
              <a:t>) != null;</a:t>
            </a:r>
          </a:p>
          <a:p>
            <a:pPr marL="0" indent="0">
              <a:buNone/>
            </a:pPr>
            <a:r>
              <a:rPr lang="en-US" sz="1400" dirty="0">
                <a:solidFill>
                  <a:srgbClr val="FFFF00"/>
                </a:solidFill>
              </a:rPr>
              <a:t>  }</a:t>
            </a:r>
          </a:p>
          <a:p>
            <a:pPr marL="0" indent="0">
              <a:buNone/>
            </a:pPr>
            <a:r>
              <a:rPr lang="en-US" sz="1400" dirty="0">
                <a:solidFill>
                  <a:srgbClr val="FFFF00"/>
                </a:solidFill>
              </a:rPr>
              <a:t>  private </a:t>
            </a:r>
            <a:r>
              <a:rPr lang="en-US" sz="1400" dirty="0" err="1">
                <a:solidFill>
                  <a:srgbClr val="FFFF00"/>
                </a:solidFill>
              </a:rPr>
              <a:t>boolean</a:t>
            </a:r>
            <a:r>
              <a:rPr lang="en-US" sz="1400" dirty="0">
                <a:solidFill>
                  <a:srgbClr val="FFFF00"/>
                </a:solidFill>
              </a:rPr>
              <a:t> </a:t>
            </a:r>
            <a:r>
              <a:rPr lang="en-US" sz="1400" dirty="0" err="1">
                <a:solidFill>
                  <a:srgbClr val="FFFF00"/>
                </a:solidFill>
              </a:rPr>
              <a:t>isOnlyReader</a:t>
            </a:r>
            <a:r>
              <a:rPr lang="en-US" sz="1400" dirty="0">
                <a:solidFill>
                  <a:srgbClr val="FFFF00"/>
                </a:solidFill>
              </a:rPr>
              <a:t>(Thread </a:t>
            </a:r>
            <a:r>
              <a:rPr lang="en-US" sz="1400" dirty="0" err="1">
                <a:solidFill>
                  <a:srgbClr val="FFFF00"/>
                </a:solidFill>
              </a:rPr>
              <a:t>callingThread</a:t>
            </a:r>
            <a:r>
              <a:rPr lang="en-US" sz="1400" dirty="0">
                <a:solidFill>
                  <a:srgbClr val="FFFF00"/>
                </a:solidFill>
              </a:rPr>
              <a:t>){</a:t>
            </a:r>
          </a:p>
          <a:p>
            <a:pPr marL="0" indent="0">
              <a:buNone/>
            </a:pPr>
            <a:r>
              <a:rPr lang="en-US" sz="1400" dirty="0">
                <a:solidFill>
                  <a:srgbClr val="FFFF00"/>
                </a:solidFill>
              </a:rPr>
              <a:t>    return </a:t>
            </a:r>
            <a:r>
              <a:rPr lang="en-US" sz="1400" dirty="0" err="1">
                <a:solidFill>
                  <a:srgbClr val="FFFF00"/>
                </a:solidFill>
              </a:rPr>
              <a:t>readingThreads.size</a:t>
            </a:r>
            <a:r>
              <a:rPr lang="en-US" sz="1400" dirty="0">
                <a:solidFill>
                  <a:srgbClr val="FFFF00"/>
                </a:solidFill>
              </a:rPr>
              <a:t>() == 1 &amp;&amp;</a:t>
            </a:r>
          </a:p>
          <a:p>
            <a:pPr marL="0" indent="0">
              <a:buNone/>
            </a:pPr>
            <a:r>
              <a:rPr lang="en-US" sz="1400" dirty="0">
                <a:solidFill>
                  <a:srgbClr val="FFFF00"/>
                </a:solidFill>
              </a:rPr>
              <a:t>           </a:t>
            </a:r>
            <a:r>
              <a:rPr lang="en-US" sz="1400" dirty="0" err="1">
                <a:solidFill>
                  <a:srgbClr val="FFFF00"/>
                </a:solidFill>
              </a:rPr>
              <a:t>readingThreads.get</a:t>
            </a:r>
            <a:r>
              <a:rPr lang="en-US" sz="1400" dirty="0">
                <a:solidFill>
                  <a:srgbClr val="FFFF00"/>
                </a:solidFill>
              </a:rPr>
              <a:t>(</a:t>
            </a:r>
            <a:r>
              <a:rPr lang="en-US" sz="1400" dirty="0" err="1">
                <a:solidFill>
                  <a:srgbClr val="FFFF00"/>
                </a:solidFill>
              </a:rPr>
              <a:t>callingThread</a:t>
            </a:r>
            <a:r>
              <a:rPr lang="en-US" sz="1400" dirty="0">
                <a:solidFill>
                  <a:srgbClr val="FFFF00"/>
                </a:solidFill>
              </a:rPr>
              <a:t>) != null;</a:t>
            </a:r>
          </a:p>
          <a:p>
            <a:pPr marL="0" indent="0">
              <a:buNone/>
            </a:pPr>
            <a:r>
              <a:rPr lang="en-US" sz="1400" dirty="0">
                <a:solidFill>
                  <a:srgbClr val="FFFF00"/>
                </a:solidFill>
              </a:rPr>
              <a:t>  }</a:t>
            </a:r>
            <a:endParaRPr lang="en-US" sz="1800" dirty="0">
              <a:solidFill>
                <a:schemeClr val="tx1"/>
              </a:solidFill>
            </a:endParaRPr>
          </a:p>
        </p:txBody>
      </p:sp>
      <p:sp>
        <p:nvSpPr>
          <p:cNvPr id="2" name="Content Placeholder 1">
            <a:extLst>
              <a:ext uri="{FF2B5EF4-FFF2-40B4-BE49-F238E27FC236}">
                <a16:creationId xmlns:a16="http://schemas.microsoft.com/office/drawing/2014/main" id="{BA3A199D-9AA7-4317-8A49-2BB24A55245B}"/>
              </a:ext>
            </a:extLst>
          </p:cNvPr>
          <p:cNvSpPr>
            <a:spLocks noGrp="1"/>
          </p:cNvSpPr>
          <p:nvPr>
            <p:ph sz="half" idx="2"/>
          </p:nvPr>
        </p:nvSpPr>
        <p:spPr>
          <a:xfrm>
            <a:off x="4648200" y="1371600"/>
            <a:ext cx="4191000" cy="5181600"/>
          </a:xfrm>
          <a:noFill/>
          <a:ln>
            <a:noFill/>
          </a:ln>
        </p:spPr>
        <p:txBody>
          <a:bodyPr vert="horz" wrap="square" lIns="90000" tIns="46800" rIns="90000" bIns="46800" numCol="1" anchor="t" anchorCtr="0" compatLnSpc="1">
            <a:prstTxWarp prst="textNoShape">
              <a:avLst/>
            </a:prstTxWarp>
            <a:normAutofit/>
          </a:bodyPr>
          <a:lstStyle/>
          <a:p>
            <a:pPr marL="0" indent="0">
              <a:buNone/>
            </a:pPr>
            <a:r>
              <a:rPr lang="en-US" sz="1400" dirty="0">
                <a:solidFill>
                  <a:srgbClr val="FFFF00"/>
                </a:solidFill>
              </a:rPr>
              <a:t> private </a:t>
            </a:r>
            <a:r>
              <a:rPr lang="en-US" sz="1400" dirty="0" err="1">
                <a:solidFill>
                  <a:srgbClr val="FFFF00"/>
                </a:solidFill>
              </a:rPr>
              <a:t>boolean</a:t>
            </a:r>
            <a:r>
              <a:rPr lang="en-US" sz="1400" dirty="0">
                <a:solidFill>
                  <a:srgbClr val="FFFF00"/>
                </a:solidFill>
              </a:rPr>
              <a:t> </a:t>
            </a:r>
            <a:r>
              <a:rPr lang="en-US" sz="1400" dirty="0" err="1">
                <a:solidFill>
                  <a:srgbClr val="FFFF00"/>
                </a:solidFill>
              </a:rPr>
              <a:t>hasWriter</a:t>
            </a:r>
            <a:r>
              <a:rPr lang="en-US" sz="1400" dirty="0">
                <a:solidFill>
                  <a:srgbClr val="FFFF00"/>
                </a:solidFill>
              </a:rPr>
              <a:t>(){</a:t>
            </a:r>
          </a:p>
          <a:p>
            <a:pPr marL="0" indent="0">
              <a:buNone/>
            </a:pPr>
            <a:r>
              <a:rPr lang="en-US" sz="1400" dirty="0">
                <a:solidFill>
                  <a:srgbClr val="FFFF00"/>
                </a:solidFill>
              </a:rPr>
              <a:t>    return </a:t>
            </a:r>
            <a:r>
              <a:rPr lang="en-US" sz="1400" dirty="0" err="1">
                <a:solidFill>
                  <a:srgbClr val="FFFF00"/>
                </a:solidFill>
              </a:rPr>
              <a:t>writingThread</a:t>
            </a:r>
            <a:r>
              <a:rPr lang="en-US" sz="1400" dirty="0">
                <a:solidFill>
                  <a:srgbClr val="FFFF00"/>
                </a:solidFill>
              </a:rPr>
              <a:t> != null;</a:t>
            </a:r>
          </a:p>
          <a:p>
            <a:pPr marL="0" indent="0">
              <a:buNone/>
            </a:pPr>
            <a:r>
              <a:rPr lang="en-US" sz="1400" dirty="0">
                <a:solidFill>
                  <a:srgbClr val="FFFF00"/>
                </a:solidFill>
              </a:rPr>
              <a:t>  }</a:t>
            </a:r>
          </a:p>
          <a:p>
            <a:pPr marL="0" indent="0">
              <a:buNone/>
            </a:pPr>
            <a:r>
              <a:rPr lang="en-US" sz="1400" dirty="0">
                <a:solidFill>
                  <a:srgbClr val="FFFF00"/>
                </a:solidFill>
              </a:rPr>
              <a:t>  private </a:t>
            </a:r>
            <a:r>
              <a:rPr lang="en-US" sz="1400" dirty="0" err="1">
                <a:solidFill>
                  <a:srgbClr val="FFFF00"/>
                </a:solidFill>
              </a:rPr>
              <a:t>boolean</a:t>
            </a:r>
            <a:r>
              <a:rPr lang="en-US" sz="1400" dirty="0">
                <a:solidFill>
                  <a:srgbClr val="FFFF00"/>
                </a:solidFill>
              </a:rPr>
              <a:t> </a:t>
            </a:r>
            <a:r>
              <a:rPr lang="en-US" sz="1400" dirty="0" err="1">
                <a:solidFill>
                  <a:srgbClr val="FFFF00"/>
                </a:solidFill>
              </a:rPr>
              <a:t>isWriter</a:t>
            </a:r>
            <a:r>
              <a:rPr lang="en-US" sz="1400" dirty="0">
                <a:solidFill>
                  <a:srgbClr val="FFFF00"/>
                </a:solidFill>
              </a:rPr>
              <a:t>(Thread </a:t>
            </a:r>
            <a:r>
              <a:rPr lang="en-US" sz="1400" dirty="0" err="1">
                <a:solidFill>
                  <a:srgbClr val="FFFF00"/>
                </a:solidFill>
              </a:rPr>
              <a:t>callingThread</a:t>
            </a:r>
            <a:r>
              <a:rPr lang="en-US" sz="1400" dirty="0">
                <a:solidFill>
                  <a:srgbClr val="FFFF00"/>
                </a:solidFill>
              </a:rPr>
              <a:t>){</a:t>
            </a:r>
          </a:p>
          <a:p>
            <a:pPr marL="0" indent="0">
              <a:buNone/>
            </a:pPr>
            <a:r>
              <a:rPr lang="en-US" sz="1400" dirty="0">
                <a:solidFill>
                  <a:srgbClr val="FFFF00"/>
                </a:solidFill>
              </a:rPr>
              <a:t>    return </a:t>
            </a:r>
            <a:r>
              <a:rPr lang="en-US" sz="1400" dirty="0" err="1">
                <a:solidFill>
                  <a:srgbClr val="FFFF00"/>
                </a:solidFill>
              </a:rPr>
              <a:t>writingThread</a:t>
            </a:r>
            <a:r>
              <a:rPr lang="en-US" sz="1400" dirty="0">
                <a:solidFill>
                  <a:srgbClr val="FFFF00"/>
                </a:solidFill>
              </a:rPr>
              <a:t> == </a:t>
            </a:r>
            <a:r>
              <a:rPr lang="en-US" sz="1400" dirty="0" err="1">
                <a:solidFill>
                  <a:srgbClr val="FFFF00"/>
                </a:solidFill>
              </a:rPr>
              <a:t>callingThread</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private </a:t>
            </a:r>
            <a:r>
              <a:rPr lang="en-US" sz="1400" dirty="0" err="1">
                <a:solidFill>
                  <a:srgbClr val="FFFF00"/>
                </a:solidFill>
              </a:rPr>
              <a:t>boolean</a:t>
            </a:r>
            <a:r>
              <a:rPr lang="en-US" sz="1400" dirty="0">
                <a:solidFill>
                  <a:srgbClr val="FFFF00"/>
                </a:solidFill>
              </a:rPr>
              <a:t> </a:t>
            </a:r>
            <a:r>
              <a:rPr lang="en-US" sz="1400" dirty="0" err="1">
                <a:solidFill>
                  <a:srgbClr val="FFFF00"/>
                </a:solidFill>
              </a:rPr>
              <a:t>hasWriteRequests</a:t>
            </a:r>
            <a:r>
              <a:rPr lang="en-US" sz="1400" dirty="0">
                <a:solidFill>
                  <a:srgbClr val="FFFF00"/>
                </a:solidFill>
              </a:rPr>
              <a:t>(){</a:t>
            </a:r>
          </a:p>
          <a:p>
            <a:pPr marL="0" indent="0">
              <a:buNone/>
            </a:pPr>
            <a:r>
              <a:rPr lang="en-US" sz="1400" dirty="0">
                <a:solidFill>
                  <a:srgbClr val="FFFF00"/>
                </a:solidFill>
              </a:rPr>
              <a:t>      return </a:t>
            </a:r>
            <a:r>
              <a:rPr lang="en-US" sz="1400" dirty="0" err="1">
                <a:solidFill>
                  <a:srgbClr val="FFFF00"/>
                </a:solidFill>
              </a:rPr>
              <a:t>this.writeRequests</a:t>
            </a:r>
            <a:r>
              <a:rPr lang="en-US" sz="1400" dirty="0">
                <a:solidFill>
                  <a:srgbClr val="FFFF00"/>
                </a:solidFill>
              </a:rPr>
              <a:t> &gt; 0;</a:t>
            </a:r>
          </a:p>
          <a:p>
            <a:pPr marL="0" indent="0">
              <a:buNone/>
            </a:pPr>
            <a:r>
              <a:rPr lang="en-US" sz="1400" dirty="0">
                <a:solidFill>
                  <a:srgbClr val="FFFF00"/>
                </a:solidFill>
              </a:rPr>
              <a:t>  }</a:t>
            </a:r>
          </a:p>
          <a:p>
            <a:pPr marL="0" indent="0">
              <a:buNone/>
            </a:pPr>
            <a:r>
              <a:rPr lang="en-US" sz="1400" dirty="0">
                <a:solidFill>
                  <a:srgbClr val="FFFF00"/>
                </a:solidFill>
              </a:rPr>
              <a:t>}</a:t>
            </a:r>
            <a:endParaRPr lang="en-US" sz="1800" b="0" dirty="0">
              <a:solidFill>
                <a:schemeClr val="tx1"/>
              </a:solidFill>
            </a:endParaRPr>
          </a:p>
        </p:txBody>
      </p:sp>
    </p:spTree>
    <p:extLst>
      <p:ext uri="{BB962C8B-B14F-4D97-AF65-F5344CB8AC3E}">
        <p14:creationId xmlns:p14="http://schemas.microsoft.com/office/powerpoint/2010/main" val="29766722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837938" y="533400"/>
            <a:ext cx="6571343" cy="1059305"/>
          </a:xfrm>
        </p:spPr>
        <p:txBody>
          <a:bodyPr>
            <a:normAutofit/>
          </a:bodyPr>
          <a:lstStyle/>
          <a:p>
            <a:r>
              <a:rPr lang="en-US" sz="3600" dirty="0"/>
              <a:t>Starvation and Fairness</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837938" y="1873472"/>
            <a:ext cx="3734062" cy="4191001"/>
          </a:xfrm>
        </p:spPr>
        <p:txBody>
          <a:bodyPr anchor="t">
            <a:normAutofit/>
          </a:bodyPr>
          <a:lstStyle/>
          <a:p>
            <a:pPr marL="0" indent="0">
              <a:buNone/>
            </a:pPr>
            <a:r>
              <a:rPr lang="en-US" b="1" dirty="0">
                <a:solidFill>
                  <a:schemeClr val="tx1"/>
                </a:solidFill>
              </a:rPr>
              <a:t>Causes of Starvation</a:t>
            </a:r>
          </a:p>
          <a:p>
            <a:pPr marL="0" indent="0">
              <a:buNone/>
            </a:pPr>
            <a:r>
              <a:rPr lang="en-US" sz="1600" dirty="0">
                <a:solidFill>
                  <a:srgbClr val="FFFF00"/>
                </a:solidFill>
              </a:rPr>
              <a:t>Threads with high priority swallow all CPU time from threads with lower priority</a:t>
            </a:r>
          </a:p>
          <a:p>
            <a:pPr marL="0" indent="0">
              <a:buNone/>
            </a:pPr>
            <a:r>
              <a:rPr lang="en-US" sz="1600" dirty="0">
                <a:solidFill>
                  <a:srgbClr val="FFFF00"/>
                </a:solidFill>
              </a:rPr>
              <a:t>Threads are blocked indefinitely waiting to enter a synchronized block</a:t>
            </a:r>
          </a:p>
          <a:p>
            <a:pPr marL="0" indent="0">
              <a:buNone/>
            </a:pPr>
            <a:r>
              <a:rPr lang="en-US" sz="1600" dirty="0">
                <a:solidFill>
                  <a:srgbClr val="FFFF00"/>
                </a:solidFill>
              </a:rPr>
              <a:t>Threads waiting on an object (called wait() on it) remain waiting indefinitely</a:t>
            </a:r>
          </a:p>
          <a:p>
            <a:pPr marL="0" indent="0">
              <a:buNone/>
            </a:pPr>
            <a:endParaRPr lang="en-US" b="1" dirty="0">
              <a:solidFill>
                <a:schemeClr val="tx1"/>
              </a:solidFill>
            </a:endParaRPr>
          </a:p>
        </p:txBody>
      </p:sp>
      <p:sp>
        <p:nvSpPr>
          <p:cNvPr id="2" name="Content Placeholder 1">
            <a:extLst>
              <a:ext uri="{FF2B5EF4-FFF2-40B4-BE49-F238E27FC236}">
                <a16:creationId xmlns:a16="http://schemas.microsoft.com/office/drawing/2014/main" id="{C7C48EF0-A2EC-459C-A286-EBBF713C1206}"/>
              </a:ext>
            </a:extLst>
          </p:cNvPr>
          <p:cNvSpPr>
            <a:spLocks noGrp="1"/>
          </p:cNvSpPr>
          <p:nvPr>
            <p:ph sz="half" idx="2"/>
          </p:nvPr>
        </p:nvSpPr>
        <p:spPr>
          <a:xfrm>
            <a:off x="4800600" y="1873472"/>
            <a:ext cx="3657600" cy="4191000"/>
          </a:xfrm>
        </p:spPr>
        <p:txBody>
          <a:bodyPr anchor="t">
            <a:normAutofit/>
          </a:bodyPr>
          <a:lstStyle/>
          <a:p>
            <a:pPr marL="0" indent="0">
              <a:buNone/>
            </a:pPr>
            <a:r>
              <a:rPr lang="en-US" b="1" dirty="0">
                <a:solidFill>
                  <a:schemeClr val="tx1"/>
                </a:solidFill>
              </a:rPr>
              <a:t>Implementing Fairness</a:t>
            </a:r>
          </a:p>
          <a:p>
            <a:pPr marL="0" indent="0">
              <a:buNone/>
            </a:pPr>
            <a:r>
              <a:rPr lang="en-US" sz="1600" dirty="0">
                <a:solidFill>
                  <a:srgbClr val="FFFF00"/>
                </a:solidFill>
              </a:rPr>
              <a:t>Using Locks Instead of Synchronized Blocks</a:t>
            </a:r>
          </a:p>
          <a:p>
            <a:pPr marL="0" indent="0">
              <a:buNone/>
            </a:pPr>
            <a:r>
              <a:rPr lang="en-US" sz="1600" dirty="0">
                <a:solidFill>
                  <a:srgbClr val="FFFF00"/>
                </a:solidFill>
              </a:rPr>
              <a:t>Implement a queue based fair lock.</a:t>
            </a:r>
          </a:p>
          <a:p>
            <a:pPr marL="0" indent="0">
              <a:buNone/>
            </a:pPr>
            <a:r>
              <a:rPr lang="en-US" sz="1600" dirty="0">
                <a:solidFill>
                  <a:srgbClr val="FFFF00"/>
                </a:solidFill>
              </a:rPr>
              <a:t>Fair Lock will hurt performance.</a:t>
            </a:r>
          </a:p>
          <a:p>
            <a:pPr marL="0" indent="0">
              <a:buNone/>
            </a:pPr>
            <a:endParaRPr lang="en-US" sz="1600" dirty="0">
              <a:solidFill>
                <a:srgbClr val="FFFF00"/>
              </a:solidFill>
            </a:endParaRPr>
          </a:p>
          <a:p>
            <a:pPr marL="0" indent="0">
              <a:buNone/>
            </a:pPr>
            <a:endParaRPr lang="en-US" sz="2400" b="1" dirty="0">
              <a:solidFill>
                <a:schemeClr val="tx1"/>
              </a:solidFill>
            </a:endParaRPr>
          </a:p>
        </p:txBody>
      </p:sp>
    </p:spTree>
    <p:extLst>
      <p:ext uri="{BB962C8B-B14F-4D97-AF65-F5344CB8AC3E}">
        <p14:creationId xmlns:p14="http://schemas.microsoft.com/office/powerpoint/2010/main" val="16071400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837938" y="533400"/>
            <a:ext cx="6571343" cy="1059305"/>
          </a:xfrm>
        </p:spPr>
        <p:txBody>
          <a:bodyPr>
            <a:normAutofit/>
          </a:bodyPr>
          <a:lstStyle/>
          <a:p>
            <a:r>
              <a:rPr lang="en-US" sz="3600" dirty="0"/>
              <a:t>Dead Lock</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837938" y="1873472"/>
            <a:ext cx="3429262" cy="4191001"/>
          </a:xfrm>
        </p:spPr>
        <p:txBody>
          <a:bodyPr anchor="t">
            <a:normAutofit/>
          </a:bodyPr>
          <a:lstStyle/>
          <a:p>
            <a:pPr marL="0" indent="0">
              <a:buNone/>
            </a:pPr>
            <a:r>
              <a:rPr lang="en-US" b="1" dirty="0">
                <a:solidFill>
                  <a:schemeClr val="tx1"/>
                </a:solidFill>
              </a:rPr>
              <a:t>Simple Example</a:t>
            </a:r>
          </a:p>
          <a:p>
            <a:pPr marL="0" indent="0">
              <a:buNone/>
            </a:pPr>
            <a:r>
              <a:rPr lang="en-US" sz="1400" dirty="0">
                <a:solidFill>
                  <a:srgbClr val="FFFF00"/>
                </a:solidFill>
              </a:rPr>
              <a:t>Thread 1  locks A, waits for B</a:t>
            </a:r>
          </a:p>
          <a:p>
            <a:pPr marL="0" indent="0">
              <a:buNone/>
            </a:pPr>
            <a:r>
              <a:rPr lang="en-US" sz="1400" dirty="0">
                <a:solidFill>
                  <a:srgbClr val="FFFF00"/>
                </a:solidFill>
              </a:rPr>
              <a:t>Thread 2  locks B, waits for A.</a:t>
            </a:r>
          </a:p>
          <a:p>
            <a:pPr marL="0" indent="0">
              <a:buNone/>
            </a:pPr>
            <a:r>
              <a:rPr lang="en-US" b="1" dirty="0">
                <a:solidFill>
                  <a:schemeClr val="tx1"/>
                </a:solidFill>
              </a:rPr>
              <a:t>Complicated Example</a:t>
            </a:r>
          </a:p>
          <a:p>
            <a:pPr marL="0" indent="0">
              <a:buNone/>
            </a:pPr>
            <a:r>
              <a:rPr lang="en-US" sz="1400" dirty="0">
                <a:solidFill>
                  <a:srgbClr val="FFFF00"/>
                </a:solidFill>
              </a:rPr>
              <a:t>Thread 1  locks A, waits for B</a:t>
            </a:r>
          </a:p>
          <a:p>
            <a:pPr marL="0" indent="0">
              <a:buNone/>
            </a:pPr>
            <a:r>
              <a:rPr lang="en-US" sz="1400" dirty="0">
                <a:solidFill>
                  <a:srgbClr val="FFFF00"/>
                </a:solidFill>
              </a:rPr>
              <a:t>Thread 2  locks B, waits for C</a:t>
            </a:r>
          </a:p>
          <a:p>
            <a:pPr marL="0" indent="0">
              <a:buNone/>
            </a:pPr>
            <a:r>
              <a:rPr lang="en-US" sz="1400" dirty="0">
                <a:solidFill>
                  <a:srgbClr val="FFFF00"/>
                </a:solidFill>
              </a:rPr>
              <a:t>Thread 3  locks C, waits for D</a:t>
            </a:r>
          </a:p>
          <a:p>
            <a:pPr marL="0" indent="0">
              <a:buNone/>
            </a:pPr>
            <a:r>
              <a:rPr lang="en-US" sz="1400" dirty="0">
                <a:solidFill>
                  <a:srgbClr val="FFFF00"/>
                </a:solidFill>
              </a:rPr>
              <a:t>Thread 4  locks D, waits for A</a:t>
            </a:r>
          </a:p>
          <a:p>
            <a:pPr marL="0" indent="0">
              <a:buNone/>
            </a:pPr>
            <a:endParaRPr lang="en-US" b="1" dirty="0">
              <a:solidFill>
                <a:schemeClr val="tx1"/>
              </a:solidFill>
            </a:endParaRPr>
          </a:p>
        </p:txBody>
      </p:sp>
      <p:sp>
        <p:nvSpPr>
          <p:cNvPr id="2" name="Content Placeholder 1">
            <a:extLst>
              <a:ext uri="{FF2B5EF4-FFF2-40B4-BE49-F238E27FC236}">
                <a16:creationId xmlns:a16="http://schemas.microsoft.com/office/drawing/2014/main" id="{C7C48EF0-A2EC-459C-A286-EBBF713C1206}"/>
              </a:ext>
            </a:extLst>
          </p:cNvPr>
          <p:cNvSpPr>
            <a:spLocks noGrp="1"/>
          </p:cNvSpPr>
          <p:nvPr>
            <p:ph sz="half" idx="2"/>
          </p:nvPr>
        </p:nvSpPr>
        <p:spPr>
          <a:xfrm>
            <a:off x="4419600" y="1873472"/>
            <a:ext cx="4114800" cy="4191000"/>
          </a:xfrm>
        </p:spPr>
        <p:txBody>
          <a:bodyPr anchor="t">
            <a:normAutofit/>
          </a:bodyPr>
          <a:lstStyle/>
          <a:p>
            <a:pPr marL="0" indent="0">
              <a:buNone/>
            </a:pPr>
            <a:r>
              <a:rPr lang="en-US" b="1" dirty="0">
                <a:solidFill>
                  <a:schemeClr val="tx1"/>
                </a:solidFill>
              </a:rPr>
              <a:t>Dead Lock prevention</a:t>
            </a:r>
          </a:p>
          <a:p>
            <a:r>
              <a:rPr lang="en-US" sz="1800" b="1" dirty="0">
                <a:solidFill>
                  <a:srgbClr val="FFFF00"/>
                </a:solidFill>
                <a:hlinkClick r:id="rId2">
                  <a:extLst>
                    <a:ext uri="{A12FA001-AC4F-418D-AE19-62706E023703}">
                      <ahyp:hlinkClr xmlns:ahyp="http://schemas.microsoft.com/office/drawing/2018/hyperlinkcolor" val="tx"/>
                    </a:ext>
                  </a:extLst>
                </a:hlinkClick>
              </a:rPr>
              <a:t>Lock Ordering</a:t>
            </a:r>
            <a:endParaRPr lang="en-US" sz="1800" dirty="0">
              <a:solidFill>
                <a:srgbClr val="FFFF00"/>
              </a:solidFill>
            </a:endParaRPr>
          </a:p>
          <a:p>
            <a:r>
              <a:rPr lang="en-US" sz="1800" b="1" dirty="0">
                <a:solidFill>
                  <a:srgbClr val="FFFF00"/>
                </a:solidFill>
                <a:hlinkClick r:id="rId3">
                  <a:extLst>
                    <a:ext uri="{A12FA001-AC4F-418D-AE19-62706E023703}">
                      <ahyp:hlinkClr xmlns:ahyp="http://schemas.microsoft.com/office/drawing/2018/hyperlinkcolor" val="tx"/>
                    </a:ext>
                  </a:extLst>
                </a:hlinkClick>
              </a:rPr>
              <a:t>Lock Timeout</a:t>
            </a:r>
            <a:endParaRPr lang="en-US" sz="1800" b="1" dirty="0">
              <a:solidFill>
                <a:srgbClr val="FFFF00"/>
              </a:solidFill>
            </a:endParaRPr>
          </a:p>
          <a:p>
            <a:r>
              <a:rPr lang="en-US" sz="1800" b="1" dirty="0">
                <a:solidFill>
                  <a:srgbClr val="FFFF00"/>
                </a:solidFill>
                <a:hlinkClick r:id="rId4">
                  <a:extLst>
                    <a:ext uri="{A12FA001-AC4F-418D-AE19-62706E023703}">
                      <ahyp:hlinkClr xmlns:ahyp="http://schemas.microsoft.com/office/drawing/2018/hyperlinkcolor" val="tx"/>
                    </a:ext>
                  </a:extLst>
                </a:hlinkClick>
              </a:rPr>
              <a:t>Deadlock Detection</a:t>
            </a:r>
            <a:endParaRPr lang="en-US" sz="1800" b="1" dirty="0">
              <a:solidFill>
                <a:srgbClr val="FFFF00"/>
              </a:solidFill>
            </a:endParaRPr>
          </a:p>
          <a:p>
            <a:pPr marL="0" indent="0">
              <a:buNone/>
            </a:pPr>
            <a:endParaRPr lang="en-US" sz="1800" b="1" dirty="0">
              <a:solidFill>
                <a:srgbClr val="FFFF00"/>
              </a:solidFill>
            </a:endParaRPr>
          </a:p>
        </p:txBody>
      </p:sp>
    </p:spTree>
    <p:extLst>
      <p:ext uri="{BB962C8B-B14F-4D97-AF65-F5344CB8AC3E}">
        <p14:creationId xmlns:p14="http://schemas.microsoft.com/office/powerpoint/2010/main" val="3708763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973908" y="609600"/>
            <a:ext cx="6571343" cy="1059305"/>
          </a:xfrm>
        </p:spPr>
        <p:txBody>
          <a:bodyPr>
            <a:normAutofit/>
          </a:bodyPr>
          <a:lstStyle/>
          <a:p>
            <a:r>
              <a:rPr lang="en-US" sz="3600" dirty="0"/>
              <a:t>Dead Lock</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973908" y="1873472"/>
            <a:ext cx="3734062" cy="4191001"/>
          </a:xfrm>
        </p:spPr>
        <p:txBody>
          <a:bodyPr anchor="t">
            <a:normAutofit fontScale="85000" lnSpcReduction="20000"/>
          </a:bodyPr>
          <a:lstStyle/>
          <a:p>
            <a:pPr marL="0" indent="0">
              <a:buNone/>
            </a:pPr>
            <a:r>
              <a:rPr lang="en-US" sz="1400" dirty="0">
                <a:solidFill>
                  <a:srgbClr val="FFFF00"/>
                </a:solidFill>
              </a:rPr>
              <a:t>public class </a:t>
            </a:r>
            <a:r>
              <a:rPr lang="en-US" sz="1400" dirty="0" err="1">
                <a:solidFill>
                  <a:srgbClr val="FFFF00"/>
                </a:solidFill>
              </a:rPr>
              <a:t>TreeNode</a:t>
            </a: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  </a:t>
            </a:r>
            <a:r>
              <a:rPr lang="en-US" sz="1400" dirty="0" err="1">
                <a:solidFill>
                  <a:srgbClr val="FFFF00"/>
                </a:solidFill>
              </a:rPr>
              <a:t>TreeNode</a:t>
            </a:r>
            <a:r>
              <a:rPr lang="en-US" sz="1400" dirty="0">
                <a:solidFill>
                  <a:srgbClr val="FFFF00"/>
                </a:solidFill>
              </a:rPr>
              <a:t> parent   = null;  </a:t>
            </a:r>
          </a:p>
          <a:p>
            <a:pPr marL="0" indent="0">
              <a:buNone/>
            </a:pPr>
            <a:r>
              <a:rPr lang="en-US" sz="1400" dirty="0">
                <a:solidFill>
                  <a:srgbClr val="FFFF00"/>
                </a:solidFill>
              </a:rPr>
              <a:t>  List     children = new </a:t>
            </a:r>
            <a:r>
              <a:rPr lang="en-US" sz="1400" dirty="0" err="1">
                <a:solidFill>
                  <a:srgbClr val="FFFF00"/>
                </a:solidFill>
              </a:rPr>
              <a:t>ArrayList</a:t>
            </a:r>
            <a:r>
              <a:rPr lang="en-US" sz="1400" dirty="0">
                <a:solidFill>
                  <a:srgbClr val="FFFF00"/>
                </a:solidFill>
              </a:rPr>
              <a:t>();</a:t>
            </a:r>
          </a:p>
          <a:p>
            <a:pPr marL="0" indent="0">
              <a:buNone/>
            </a:pPr>
            <a:endParaRPr lang="en-US" sz="1400" dirty="0">
              <a:solidFill>
                <a:srgbClr val="FFFF00"/>
              </a:solidFill>
            </a:endParaRPr>
          </a:p>
          <a:p>
            <a:pPr marL="0" indent="0">
              <a:buNone/>
            </a:pPr>
            <a:r>
              <a:rPr lang="en-US" sz="1400" dirty="0">
                <a:solidFill>
                  <a:srgbClr val="FFFF00"/>
                </a:solidFill>
              </a:rPr>
              <a:t>  public synchronized void </a:t>
            </a:r>
            <a:r>
              <a:rPr lang="en-US" sz="1400" dirty="0" err="1">
                <a:solidFill>
                  <a:srgbClr val="FFFF00"/>
                </a:solidFill>
              </a:rPr>
              <a:t>addChild</a:t>
            </a:r>
            <a:r>
              <a:rPr lang="en-US" sz="1400" dirty="0">
                <a:solidFill>
                  <a:srgbClr val="FFFF00"/>
                </a:solidFill>
              </a:rPr>
              <a:t>(</a:t>
            </a:r>
            <a:r>
              <a:rPr lang="en-US" sz="1400" dirty="0" err="1">
                <a:solidFill>
                  <a:srgbClr val="FFFF00"/>
                </a:solidFill>
              </a:rPr>
              <a:t>TreeNode</a:t>
            </a:r>
            <a:r>
              <a:rPr lang="en-US" sz="1400" dirty="0">
                <a:solidFill>
                  <a:srgbClr val="FFFF00"/>
                </a:solidFill>
              </a:rPr>
              <a:t> child){</a:t>
            </a:r>
          </a:p>
          <a:p>
            <a:pPr marL="0" indent="0">
              <a:buNone/>
            </a:pPr>
            <a:r>
              <a:rPr lang="en-US" sz="1400" dirty="0">
                <a:solidFill>
                  <a:srgbClr val="FFFF00"/>
                </a:solidFill>
              </a:rPr>
              <a:t>    if(!</a:t>
            </a:r>
            <a:r>
              <a:rPr lang="en-US" sz="1400" dirty="0" err="1">
                <a:solidFill>
                  <a:srgbClr val="FFFF00"/>
                </a:solidFill>
              </a:rPr>
              <a:t>this.children.contains</a:t>
            </a:r>
            <a:r>
              <a:rPr lang="en-US" sz="1400" dirty="0">
                <a:solidFill>
                  <a:srgbClr val="FFFF00"/>
                </a:solidFill>
              </a:rPr>
              <a:t>(child)) {</a:t>
            </a:r>
          </a:p>
          <a:p>
            <a:pPr marL="0" indent="0">
              <a:buNone/>
            </a:pPr>
            <a:r>
              <a:rPr lang="en-US" sz="1400" dirty="0">
                <a:solidFill>
                  <a:srgbClr val="FFFF00"/>
                </a:solidFill>
              </a:rPr>
              <a:t>      </a:t>
            </a:r>
            <a:r>
              <a:rPr lang="en-US" sz="1400" dirty="0" err="1">
                <a:solidFill>
                  <a:srgbClr val="FFFF00"/>
                </a:solidFill>
              </a:rPr>
              <a:t>this.children.add</a:t>
            </a:r>
            <a:r>
              <a:rPr lang="en-US" sz="1400" dirty="0">
                <a:solidFill>
                  <a:srgbClr val="FFFF00"/>
                </a:solidFill>
              </a:rPr>
              <a:t>(child);</a:t>
            </a:r>
          </a:p>
          <a:p>
            <a:pPr marL="0" indent="0">
              <a:buNone/>
            </a:pPr>
            <a:r>
              <a:rPr lang="en-US" sz="1400" dirty="0">
                <a:solidFill>
                  <a:srgbClr val="FFFF00"/>
                </a:solidFill>
              </a:rPr>
              <a:t>      </a:t>
            </a:r>
            <a:r>
              <a:rPr lang="en-US" sz="1400" dirty="0" err="1">
                <a:solidFill>
                  <a:srgbClr val="FFFF00"/>
                </a:solidFill>
              </a:rPr>
              <a:t>child.setParentOnly</a:t>
            </a:r>
            <a:r>
              <a:rPr lang="en-US" sz="1400" dirty="0">
                <a:solidFill>
                  <a:srgbClr val="FFFF00"/>
                </a:solidFill>
              </a:rPr>
              <a:t>(this);</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endParaRPr lang="en-US" sz="1400" b="0" dirty="0">
              <a:solidFill>
                <a:srgbClr val="FFFF00"/>
              </a:solidFill>
            </a:endParaRPr>
          </a:p>
        </p:txBody>
      </p:sp>
      <p:sp>
        <p:nvSpPr>
          <p:cNvPr id="2" name="Content Placeholder 1">
            <a:extLst>
              <a:ext uri="{FF2B5EF4-FFF2-40B4-BE49-F238E27FC236}">
                <a16:creationId xmlns:a16="http://schemas.microsoft.com/office/drawing/2014/main" id="{C7C48EF0-A2EC-459C-A286-EBBF713C1206}"/>
              </a:ext>
            </a:extLst>
          </p:cNvPr>
          <p:cNvSpPr>
            <a:spLocks noGrp="1"/>
          </p:cNvSpPr>
          <p:nvPr>
            <p:ph sz="half" idx="2"/>
          </p:nvPr>
        </p:nvSpPr>
        <p:spPr>
          <a:xfrm>
            <a:off x="4876800" y="1873473"/>
            <a:ext cx="3733800" cy="4191000"/>
          </a:xfrm>
        </p:spPr>
        <p:txBody>
          <a:bodyPr anchor="t">
            <a:normAutofit fontScale="85000" lnSpcReduction="20000"/>
          </a:bodyPr>
          <a:lstStyle/>
          <a:p>
            <a:pPr marL="0" indent="0">
              <a:buNone/>
            </a:pPr>
            <a:r>
              <a:rPr lang="en-US" sz="1400" dirty="0">
                <a:solidFill>
                  <a:srgbClr val="FFFF00"/>
                </a:solidFill>
              </a:rPr>
              <a:t> public synchronized void </a:t>
            </a:r>
            <a:r>
              <a:rPr lang="en-US" sz="1400" dirty="0" err="1">
                <a:solidFill>
                  <a:srgbClr val="FFFF00"/>
                </a:solidFill>
              </a:rPr>
              <a:t>addChildOnly</a:t>
            </a:r>
            <a:r>
              <a:rPr lang="en-US" sz="1400" dirty="0">
                <a:solidFill>
                  <a:srgbClr val="FFFF00"/>
                </a:solidFill>
              </a:rPr>
              <a:t>(</a:t>
            </a:r>
            <a:r>
              <a:rPr lang="en-US" sz="1400" dirty="0" err="1">
                <a:solidFill>
                  <a:srgbClr val="FFFF00"/>
                </a:solidFill>
              </a:rPr>
              <a:t>TreeNode</a:t>
            </a:r>
            <a:r>
              <a:rPr lang="en-US" sz="1400" dirty="0">
                <a:solidFill>
                  <a:srgbClr val="FFFF00"/>
                </a:solidFill>
              </a:rPr>
              <a:t> child){</a:t>
            </a:r>
          </a:p>
          <a:p>
            <a:pPr marL="0" indent="0">
              <a:buNone/>
            </a:pPr>
            <a:r>
              <a:rPr lang="en-US" sz="1400" dirty="0">
                <a:solidFill>
                  <a:srgbClr val="FFFF00"/>
                </a:solidFill>
              </a:rPr>
              <a:t>    if(!</a:t>
            </a:r>
            <a:r>
              <a:rPr lang="en-US" sz="1400" dirty="0" err="1">
                <a:solidFill>
                  <a:srgbClr val="FFFF00"/>
                </a:solidFill>
              </a:rPr>
              <a:t>this.children.contains</a:t>
            </a:r>
            <a:r>
              <a:rPr lang="en-US" sz="1400" dirty="0">
                <a:solidFill>
                  <a:srgbClr val="FFFF00"/>
                </a:solidFill>
              </a:rPr>
              <a:t>(child){</a:t>
            </a:r>
          </a:p>
          <a:p>
            <a:pPr marL="0" indent="0">
              <a:buNone/>
            </a:pPr>
            <a:r>
              <a:rPr lang="en-US" sz="1400" dirty="0">
                <a:solidFill>
                  <a:srgbClr val="FFFF00"/>
                </a:solidFill>
              </a:rPr>
              <a:t>      </a:t>
            </a:r>
            <a:r>
              <a:rPr lang="en-US" sz="1400" dirty="0" err="1">
                <a:solidFill>
                  <a:srgbClr val="FFFF00"/>
                </a:solidFill>
              </a:rPr>
              <a:t>this.children.add</a:t>
            </a:r>
            <a:r>
              <a:rPr lang="en-US" sz="1400" dirty="0">
                <a:solidFill>
                  <a:srgbClr val="FFFF00"/>
                </a:solidFill>
              </a:rPr>
              <a:t>(child);</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public synchronized void </a:t>
            </a:r>
            <a:r>
              <a:rPr lang="en-US" sz="1400" dirty="0" err="1">
                <a:solidFill>
                  <a:srgbClr val="FFFF00"/>
                </a:solidFill>
              </a:rPr>
              <a:t>setParent</a:t>
            </a:r>
            <a:r>
              <a:rPr lang="en-US" sz="1400" dirty="0">
                <a:solidFill>
                  <a:srgbClr val="FFFF00"/>
                </a:solidFill>
              </a:rPr>
              <a:t>(</a:t>
            </a:r>
            <a:r>
              <a:rPr lang="en-US" sz="1400" dirty="0" err="1">
                <a:solidFill>
                  <a:srgbClr val="FFFF00"/>
                </a:solidFill>
              </a:rPr>
              <a:t>TreeNode</a:t>
            </a:r>
            <a:r>
              <a:rPr lang="en-US" sz="1400" dirty="0">
                <a:solidFill>
                  <a:srgbClr val="FFFF00"/>
                </a:solidFill>
              </a:rPr>
              <a:t> parent){</a:t>
            </a:r>
          </a:p>
          <a:p>
            <a:pPr marL="0" indent="0">
              <a:buNone/>
            </a:pPr>
            <a:r>
              <a:rPr lang="en-US" sz="1400" dirty="0">
                <a:solidFill>
                  <a:srgbClr val="FFFF00"/>
                </a:solidFill>
              </a:rPr>
              <a:t>    </a:t>
            </a:r>
            <a:r>
              <a:rPr lang="en-US" sz="1400" dirty="0" err="1">
                <a:solidFill>
                  <a:srgbClr val="FFFF00"/>
                </a:solidFill>
              </a:rPr>
              <a:t>this.parent</a:t>
            </a:r>
            <a:r>
              <a:rPr lang="en-US" sz="1400" dirty="0">
                <a:solidFill>
                  <a:srgbClr val="FFFF00"/>
                </a:solidFill>
              </a:rPr>
              <a:t> = parent;</a:t>
            </a:r>
          </a:p>
          <a:p>
            <a:pPr marL="0" indent="0">
              <a:buNone/>
            </a:pPr>
            <a:r>
              <a:rPr lang="en-US" sz="1400" dirty="0">
                <a:solidFill>
                  <a:srgbClr val="FFFF00"/>
                </a:solidFill>
              </a:rPr>
              <a:t>    </a:t>
            </a:r>
            <a:r>
              <a:rPr lang="en-US" sz="1400" dirty="0" err="1">
                <a:solidFill>
                  <a:srgbClr val="FFFF00"/>
                </a:solidFill>
              </a:rPr>
              <a:t>parent.addChildOnly</a:t>
            </a:r>
            <a:r>
              <a:rPr lang="en-US" sz="1400" dirty="0">
                <a:solidFill>
                  <a:srgbClr val="FFFF00"/>
                </a:solidFill>
              </a:rPr>
              <a:t>(this);</a:t>
            </a:r>
          </a:p>
          <a:p>
            <a:pPr marL="0" indent="0">
              <a:buNone/>
            </a:pPr>
            <a:r>
              <a:rPr lang="en-US" sz="1400" dirty="0">
                <a:solidFill>
                  <a:srgbClr val="FFFF00"/>
                </a:solidFill>
              </a:rPr>
              <a:t>  }</a:t>
            </a:r>
          </a:p>
          <a:p>
            <a:pPr marL="0" indent="0">
              <a:buNone/>
            </a:pPr>
            <a:endParaRPr lang="en-US" sz="1400" dirty="0">
              <a:solidFill>
                <a:srgbClr val="FFFF00"/>
              </a:solidFill>
            </a:endParaRPr>
          </a:p>
          <a:p>
            <a:pPr marL="0" indent="0">
              <a:buNone/>
            </a:pPr>
            <a:r>
              <a:rPr lang="en-US" sz="1400" dirty="0">
                <a:solidFill>
                  <a:srgbClr val="FFFF00"/>
                </a:solidFill>
              </a:rPr>
              <a:t>  public synchronized void </a:t>
            </a:r>
            <a:r>
              <a:rPr lang="en-US" sz="1400" dirty="0" err="1">
                <a:solidFill>
                  <a:srgbClr val="FFFF00"/>
                </a:solidFill>
              </a:rPr>
              <a:t>setParentOnly</a:t>
            </a:r>
            <a:r>
              <a:rPr lang="en-US" sz="1400" dirty="0">
                <a:solidFill>
                  <a:srgbClr val="FFFF00"/>
                </a:solidFill>
              </a:rPr>
              <a:t>(</a:t>
            </a:r>
            <a:r>
              <a:rPr lang="en-US" sz="1400" dirty="0" err="1">
                <a:solidFill>
                  <a:srgbClr val="FFFF00"/>
                </a:solidFill>
              </a:rPr>
              <a:t>TreeNode</a:t>
            </a:r>
            <a:r>
              <a:rPr lang="en-US" sz="1400" dirty="0">
                <a:solidFill>
                  <a:srgbClr val="FFFF00"/>
                </a:solidFill>
              </a:rPr>
              <a:t> parent){</a:t>
            </a:r>
          </a:p>
          <a:p>
            <a:pPr marL="0" indent="0">
              <a:buNone/>
            </a:pPr>
            <a:r>
              <a:rPr lang="en-US" sz="1400" dirty="0">
                <a:solidFill>
                  <a:srgbClr val="FFFF00"/>
                </a:solidFill>
              </a:rPr>
              <a:t>    </a:t>
            </a:r>
            <a:r>
              <a:rPr lang="en-US" sz="1400" dirty="0" err="1">
                <a:solidFill>
                  <a:srgbClr val="FFFF00"/>
                </a:solidFill>
              </a:rPr>
              <a:t>this.parent</a:t>
            </a:r>
            <a:r>
              <a:rPr lang="en-US" sz="1400" dirty="0">
                <a:solidFill>
                  <a:srgbClr val="FFFF00"/>
                </a:solidFill>
              </a:rPr>
              <a:t> = parent;</a:t>
            </a:r>
          </a:p>
          <a:p>
            <a:pPr marL="0" indent="0">
              <a:buNone/>
            </a:pPr>
            <a:r>
              <a:rPr lang="en-US" sz="1400" dirty="0">
                <a:solidFill>
                  <a:srgbClr val="FFFF00"/>
                </a:solidFill>
              </a:rPr>
              <a:t>  }</a:t>
            </a:r>
          </a:p>
          <a:p>
            <a:pPr marL="0" indent="0">
              <a:buNone/>
            </a:pPr>
            <a:r>
              <a:rPr lang="en-US" sz="1400" dirty="0">
                <a:solidFill>
                  <a:srgbClr val="FFFF00"/>
                </a:solidFill>
              </a:rPr>
              <a:t>}</a:t>
            </a:r>
          </a:p>
        </p:txBody>
      </p:sp>
    </p:spTree>
    <p:extLst>
      <p:ext uri="{BB962C8B-B14F-4D97-AF65-F5344CB8AC3E}">
        <p14:creationId xmlns:p14="http://schemas.microsoft.com/office/powerpoint/2010/main" val="5010115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663271" y="152400"/>
            <a:ext cx="6571343" cy="1059305"/>
          </a:xfrm>
        </p:spPr>
        <p:txBody>
          <a:bodyPr>
            <a:normAutofit/>
          </a:bodyPr>
          <a:lstStyle/>
          <a:p>
            <a:r>
              <a:rPr lang="en-US" sz="3600" dirty="0"/>
              <a:t>Nested Monitor Lockout</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685800" y="1447800"/>
            <a:ext cx="3886200" cy="4419600"/>
          </a:xfrm>
        </p:spPr>
        <p:txBody>
          <a:bodyPr anchor="t">
            <a:normAutofit fontScale="92500" lnSpcReduction="20000"/>
          </a:bodyPr>
          <a:lstStyle/>
          <a:p>
            <a:pPr marL="0" indent="0">
              <a:buNone/>
            </a:pPr>
            <a:r>
              <a:rPr lang="en-US" sz="1400" dirty="0">
                <a:solidFill>
                  <a:srgbClr val="FFFF00"/>
                </a:solidFill>
              </a:rPr>
              <a:t>public class Lock{</a:t>
            </a:r>
          </a:p>
          <a:p>
            <a:pPr marL="0" indent="0">
              <a:buNone/>
            </a:pPr>
            <a:r>
              <a:rPr lang="en-US" sz="1400" dirty="0">
                <a:solidFill>
                  <a:srgbClr val="FFFF00"/>
                </a:solidFill>
              </a:rPr>
              <a:t>  protected </a:t>
            </a:r>
            <a:r>
              <a:rPr lang="en-US" sz="1400" dirty="0" err="1">
                <a:solidFill>
                  <a:srgbClr val="FFFF00"/>
                </a:solidFill>
              </a:rPr>
              <a:t>MonitorObject</a:t>
            </a:r>
            <a:r>
              <a:rPr lang="en-US" sz="1400" dirty="0">
                <a:solidFill>
                  <a:srgbClr val="FFFF00"/>
                </a:solidFill>
              </a:rPr>
              <a:t> </a:t>
            </a:r>
            <a:r>
              <a:rPr lang="en-US" sz="1400" dirty="0" err="1">
                <a:solidFill>
                  <a:srgbClr val="FFFF00"/>
                </a:solidFill>
              </a:rPr>
              <a:t>monitorObject</a:t>
            </a:r>
            <a:r>
              <a:rPr lang="en-US" sz="1400" dirty="0">
                <a:solidFill>
                  <a:srgbClr val="FFFF00"/>
                </a:solidFill>
              </a:rPr>
              <a:t> = new </a:t>
            </a:r>
            <a:r>
              <a:rPr lang="en-US" sz="1400" dirty="0" err="1">
                <a:solidFill>
                  <a:srgbClr val="FFFF00"/>
                </a:solidFill>
              </a:rPr>
              <a:t>MonitorObject</a:t>
            </a:r>
            <a:r>
              <a:rPr lang="en-US" sz="1400" dirty="0">
                <a:solidFill>
                  <a:srgbClr val="FFFF00"/>
                </a:solidFill>
              </a:rPr>
              <a:t>();</a:t>
            </a:r>
          </a:p>
          <a:p>
            <a:pPr marL="0" indent="0">
              <a:buNone/>
            </a:pPr>
            <a:r>
              <a:rPr lang="en-US" sz="1400" dirty="0">
                <a:solidFill>
                  <a:srgbClr val="FFFF00"/>
                </a:solidFill>
              </a:rPr>
              <a:t>  protected </a:t>
            </a:r>
            <a:r>
              <a:rPr lang="en-US" sz="1400" dirty="0" err="1">
                <a:solidFill>
                  <a:srgbClr val="FFFF00"/>
                </a:solidFill>
              </a:rPr>
              <a:t>boolean</a:t>
            </a:r>
            <a:r>
              <a:rPr lang="en-US" sz="1400" dirty="0">
                <a:solidFill>
                  <a:srgbClr val="FFFF00"/>
                </a:solidFill>
              </a:rPr>
              <a:t> </a:t>
            </a:r>
            <a:r>
              <a:rPr lang="en-US" sz="1400" dirty="0" err="1">
                <a:solidFill>
                  <a:srgbClr val="FFFF00"/>
                </a:solidFill>
              </a:rPr>
              <a:t>isLocked</a:t>
            </a:r>
            <a:r>
              <a:rPr lang="en-US" sz="1400" dirty="0">
                <a:solidFill>
                  <a:srgbClr val="FFFF00"/>
                </a:solidFill>
              </a:rPr>
              <a:t> = false;</a:t>
            </a:r>
          </a:p>
          <a:p>
            <a:pPr marL="0" indent="0">
              <a:buNone/>
            </a:pPr>
            <a:endParaRPr lang="en-US" sz="1400" dirty="0">
              <a:solidFill>
                <a:srgbClr val="FFFF00"/>
              </a:solidFill>
            </a:endParaRPr>
          </a:p>
          <a:p>
            <a:pPr marL="0" indent="0">
              <a:buNone/>
            </a:pPr>
            <a:r>
              <a:rPr lang="en-US" sz="1400" dirty="0">
                <a:solidFill>
                  <a:srgbClr val="FFFF00"/>
                </a:solidFill>
              </a:rPr>
              <a:t>  public void lock() throws </a:t>
            </a:r>
            <a:r>
              <a:rPr lang="en-US" sz="1400" dirty="0" err="1">
                <a:solidFill>
                  <a:srgbClr val="FFFF00"/>
                </a:solidFill>
              </a:rPr>
              <a:t>InterruptedException</a:t>
            </a:r>
            <a:r>
              <a:rPr lang="en-US" sz="1400" dirty="0">
                <a:solidFill>
                  <a:srgbClr val="FFFF00"/>
                </a:solidFill>
              </a:rPr>
              <a:t>{</a:t>
            </a:r>
          </a:p>
          <a:p>
            <a:pPr marL="0" indent="0">
              <a:buNone/>
            </a:pPr>
            <a:r>
              <a:rPr lang="en-US" sz="1400" b="1" dirty="0">
                <a:solidFill>
                  <a:srgbClr val="FFFF00"/>
                </a:solidFill>
              </a:rPr>
              <a:t>    synchronized(this){</a:t>
            </a:r>
          </a:p>
          <a:p>
            <a:pPr marL="0" indent="0">
              <a:buNone/>
            </a:pPr>
            <a:r>
              <a:rPr lang="en-US" sz="1400" dirty="0">
                <a:solidFill>
                  <a:srgbClr val="FFFF00"/>
                </a:solidFill>
              </a:rPr>
              <a:t>      while(</a:t>
            </a:r>
            <a:r>
              <a:rPr lang="en-US" sz="1400" dirty="0" err="1">
                <a:solidFill>
                  <a:srgbClr val="FFFF00"/>
                </a:solidFill>
              </a:rPr>
              <a:t>isLocked</a:t>
            </a:r>
            <a:r>
              <a:rPr lang="en-US" sz="1400" dirty="0">
                <a:solidFill>
                  <a:srgbClr val="FFFF00"/>
                </a:solidFill>
              </a:rPr>
              <a:t>){</a:t>
            </a:r>
          </a:p>
          <a:p>
            <a:pPr marL="0" indent="0">
              <a:buNone/>
            </a:pPr>
            <a:r>
              <a:rPr lang="en-US" sz="1400" b="1" dirty="0">
                <a:solidFill>
                  <a:srgbClr val="FFFF00"/>
                </a:solidFill>
              </a:rPr>
              <a:t>        synchronized(</a:t>
            </a:r>
            <a:r>
              <a:rPr lang="en-US" sz="1400" b="1" dirty="0" err="1">
                <a:solidFill>
                  <a:srgbClr val="FFFF00"/>
                </a:solidFill>
              </a:rPr>
              <a:t>this.monitorObject</a:t>
            </a:r>
            <a:r>
              <a:rPr lang="en-US" sz="1400" b="1" dirty="0">
                <a:solidFill>
                  <a:srgbClr val="FFFF00"/>
                </a:solidFill>
              </a:rPr>
              <a:t>){</a:t>
            </a:r>
          </a:p>
          <a:p>
            <a:pPr marL="0" indent="0">
              <a:buNone/>
            </a:pPr>
            <a:r>
              <a:rPr lang="en-US" sz="1400" dirty="0">
                <a:solidFill>
                  <a:srgbClr val="FFFF00"/>
                </a:solidFill>
              </a:rPr>
              <a:t>            </a:t>
            </a:r>
            <a:r>
              <a:rPr lang="en-US" sz="1400" dirty="0" err="1">
                <a:solidFill>
                  <a:srgbClr val="FFFF00"/>
                </a:solidFill>
              </a:rPr>
              <a:t>this.monitorObject.wait</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      </a:t>
            </a:r>
            <a:r>
              <a:rPr lang="en-US" sz="1400" dirty="0" err="1">
                <a:solidFill>
                  <a:srgbClr val="FFFF00"/>
                </a:solidFill>
              </a:rPr>
              <a:t>isLocked</a:t>
            </a:r>
            <a:r>
              <a:rPr lang="en-US" sz="1400" dirty="0">
                <a:solidFill>
                  <a:srgbClr val="FFFF00"/>
                </a:solidFill>
              </a:rPr>
              <a:t> = true;</a:t>
            </a:r>
          </a:p>
          <a:p>
            <a:pPr marL="0" indent="0">
              <a:buNone/>
            </a:pPr>
            <a:r>
              <a:rPr lang="en-US" sz="1400" dirty="0">
                <a:solidFill>
                  <a:srgbClr val="FFFF00"/>
                </a:solidFill>
              </a:rPr>
              <a:t>    }</a:t>
            </a:r>
          </a:p>
          <a:p>
            <a:pPr marL="0" indent="0">
              <a:buNone/>
            </a:pPr>
            <a:r>
              <a:rPr lang="en-US" sz="1400" dirty="0">
                <a:solidFill>
                  <a:srgbClr val="FFFF00"/>
                </a:solidFill>
              </a:rPr>
              <a:t>  }</a:t>
            </a:r>
            <a:endParaRPr lang="en-US" sz="1400" b="0" dirty="0">
              <a:solidFill>
                <a:srgbClr val="FFFF00"/>
              </a:solidFill>
            </a:endParaRPr>
          </a:p>
        </p:txBody>
      </p:sp>
      <p:sp>
        <p:nvSpPr>
          <p:cNvPr id="2" name="Content Placeholder 1">
            <a:extLst>
              <a:ext uri="{FF2B5EF4-FFF2-40B4-BE49-F238E27FC236}">
                <a16:creationId xmlns:a16="http://schemas.microsoft.com/office/drawing/2014/main" id="{C7C48EF0-A2EC-459C-A286-EBBF713C1206}"/>
              </a:ext>
            </a:extLst>
          </p:cNvPr>
          <p:cNvSpPr>
            <a:spLocks noGrp="1"/>
          </p:cNvSpPr>
          <p:nvPr>
            <p:ph sz="half" idx="2"/>
          </p:nvPr>
        </p:nvSpPr>
        <p:spPr>
          <a:xfrm>
            <a:off x="4588692" y="1447800"/>
            <a:ext cx="3886200" cy="4419599"/>
          </a:xfrm>
        </p:spPr>
        <p:txBody>
          <a:bodyPr anchor="t">
            <a:normAutofit fontScale="92500" lnSpcReduction="20000"/>
          </a:bodyPr>
          <a:lstStyle/>
          <a:p>
            <a:pPr marL="0" indent="0">
              <a:buNone/>
            </a:pPr>
            <a:r>
              <a:rPr lang="en-US" sz="1400" dirty="0">
                <a:solidFill>
                  <a:srgbClr val="FFFF00"/>
                </a:solidFill>
              </a:rPr>
              <a:t> public void unlock(){</a:t>
            </a:r>
          </a:p>
          <a:p>
            <a:pPr marL="0" indent="0">
              <a:buNone/>
            </a:pPr>
            <a:r>
              <a:rPr lang="en-US" sz="1400" dirty="0">
                <a:solidFill>
                  <a:srgbClr val="FFFF00"/>
                </a:solidFill>
              </a:rPr>
              <a:t>    </a:t>
            </a:r>
            <a:r>
              <a:rPr lang="en-US" sz="1400" b="1" dirty="0">
                <a:solidFill>
                  <a:srgbClr val="FFFF00"/>
                </a:solidFill>
              </a:rPr>
              <a:t>synchronized(this){</a:t>
            </a:r>
          </a:p>
          <a:p>
            <a:pPr marL="0" indent="0">
              <a:buNone/>
            </a:pPr>
            <a:r>
              <a:rPr lang="en-US" sz="1400" dirty="0">
                <a:solidFill>
                  <a:srgbClr val="FFFF00"/>
                </a:solidFill>
              </a:rPr>
              <a:t>      </a:t>
            </a:r>
            <a:r>
              <a:rPr lang="en-US" sz="1400" dirty="0" err="1">
                <a:solidFill>
                  <a:srgbClr val="FFFF00"/>
                </a:solidFill>
              </a:rPr>
              <a:t>this.isLocked</a:t>
            </a:r>
            <a:r>
              <a:rPr lang="en-US" sz="1400" dirty="0">
                <a:solidFill>
                  <a:srgbClr val="FFFF00"/>
                </a:solidFill>
              </a:rPr>
              <a:t> = false;</a:t>
            </a:r>
          </a:p>
          <a:p>
            <a:pPr marL="0" indent="0">
              <a:buNone/>
            </a:pPr>
            <a:r>
              <a:rPr lang="en-US" sz="1400" b="1" dirty="0">
                <a:solidFill>
                  <a:srgbClr val="FFFF00"/>
                </a:solidFill>
              </a:rPr>
              <a:t>      synchronized(</a:t>
            </a:r>
            <a:r>
              <a:rPr lang="en-US" sz="1400" b="1" dirty="0" err="1">
                <a:solidFill>
                  <a:srgbClr val="FFFF00"/>
                </a:solidFill>
              </a:rPr>
              <a:t>this.monitorObject</a:t>
            </a:r>
            <a:r>
              <a:rPr lang="en-US" sz="1400" b="1" dirty="0">
                <a:solidFill>
                  <a:srgbClr val="FFFF00"/>
                </a:solidFill>
              </a:rPr>
              <a:t>){</a:t>
            </a:r>
          </a:p>
          <a:p>
            <a:pPr marL="0" indent="0">
              <a:buNone/>
            </a:pPr>
            <a:r>
              <a:rPr lang="en-US" sz="1400" dirty="0">
                <a:solidFill>
                  <a:srgbClr val="FFFF00"/>
                </a:solidFill>
              </a:rPr>
              <a:t>        </a:t>
            </a:r>
            <a:r>
              <a:rPr lang="en-US" sz="1400" dirty="0" err="1">
                <a:solidFill>
                  <a:srgbClr val="FFFF00"/>
                </a:solidFill>
              </a:rPr>
              <a:t>this.monitorObject.notify</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a:t>
            </a:r>
          </a:p>
          <a:p>
            <a:pPr marL="0" indent="0">
              <a:buNone/>
            </a:pPr>
            <a:r>
              <a:rPr lang="en-US" sz="1800" dirty="0">
                <a:solidFill>
                  <a:schemeClr val="tx1"/>
                </a:solidFill>
              </a:rPr>
              <a:t>In nested monitor lockout, Thread 1 is holding a lock A, and waits for a signal from Thread 2. Thread 2 needs the lock A to send the signal to Thread 1.</a:t>
            </a:r>
          </a:p>
          <a:p>
            <a:pPr marL="0" indent="0">
              <a:buNone/>
            </a:pPr>
            <a:endParaRPr lang="en-US" sz="1400" dirty="0">
              <a:solidFill>
                <a:srgbClr val="FFFF00"/>
              </a:solidFill>
            </a:endParaRPr>
          </a:p>
        </p:txBody>
      </p:sp>
    </p:spTree>
    <p:extLst>
      <p:ext uri="{BB962C8B-B14F-4D97-AF65-F5344CB8AC3E}">
        <p14:creationId xmlns:p14="http://schemas.microsoft.com/office/powerpoint/2010/main" val="6263867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normAutofit/>
          </a:bodyPr>
          <a:lstStyle/>
          <a:p>
            <a:r>
              <a:rPr lang="en-US" sz="3600" dirty="0"/>
              <a:t>Slipped Conditions</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64088" y="1376901"/>
            <a:ext cx="4189413" cy="5181600"/>
          </a:xfrm>
        </p:spPr>
        <p:txBody>
          <a:bodyPr anchor="t">
            <a:normAutofit fontScale="92500" lnSpcReduction="10000"/>
          </a:bodyPr>
          <a:lstStyle/>
          <a:p>
            <a:pPr marL="0" indent="0">
              <a:buNone/>
            </a:pPr>
            <a:r>
              <a:rPr lang="en-US" sz="1400" dirty="0">
                <a:solidFill>
                  <a:srgbClr val="FFFF00"/>
                </a:solidFill>
              </a:rPr>
              <a:t>public class Lock {</a:t>
            </a:r>
          </a:p>
          <a:p>
            <a:pPr marL="0" indent="0">
              <a:buNone/>
            </a:pPr>
            <a:r>
              <a:rPr lang="en-US" sz="1400" dirty="0">
                <a:solidFill>
                  <a:srgbClr val="FFFF00"/>
                </a:solidFill>
              </a:rPr>
              <a:t>    private </a:t>
            </a:r>
            <a:r>
              <a:rPr lang="en-US" sz="1400" dirty="0" err="1">
                <a:solidFill>
                  <a:srgbClr val="FFFF00"/>
                </a:solidFill>
              </a:rPr>
              <a:t>boolean</a:t>
            </a:r>
            <a:r>
              <a:rPr lang="en-US" sz="1400" dirty="0">
                <a:solidFill>
                  <a:srgbClr val="FFFF00"/>
                </a:solidFill>
              </a:rPr>
              <a:t> </a:t>
            </a:r>
            <a:r>
              <a:rPr lang="en-US" sz="1400" dirty="0" err="1">
                <a:solidFill>
                  <a:srgbClr val="FFFF00"/>
                </a:solidFill>
              </a:rPr>
              <a:t>isLocked</a:t>
            </a:r>
            <a:r>
              <a:rPr lang="en-US" sz="1400" dirty="0">
                <a:solidFill>
                  <a:srgbClr val="FFFF00"/>
                </a:solidFill>
              </a:rPr>
              <a:t> = true;</a:t>
            </a:r>
          </a:p>
          <a:p>
            <a:pPr marL="0" indent="0">
              <a:buNone/>
            </a:pPr>
            <a:r>
              <a:rPr lang="en-US" sz="1400" dirty="0">
                <a:solidFill>
                  <a:srgbClr val="FFFF00"/>
                </a:solidFill>
              </a:rPr>
              <a:t>    public void lock(){</a:t>
            </a:r>
          </a:p>
          <a:p>
            <a:pPr marL="0" indent="0">
              <a:buNone/>
            </a:pPr>
            <a:r>
              <a:rPr lang="en-US" sz="1400" dirty="0">
                <a:solidFill>
                  <a:srgbClr val="FFFF00"/>
                </a:solidFill>
              </a:rPr>
              <a:t>      synchronized(this){</a:t>
            </a:r>
          </a:p>
          <a:p>
            <a:pPr marL="0" indent="0">
              <a:buNone/>
            </a:pPr>
            <a:r>
              <a:rPr lang="en-US" sz="1400" dirty="0">
                <a:solidFill>
                  <a:srgbClr val="FFFF00"/>
                </a:solidFill>
              </a:rPr>
              <a:t>        while(</a:t>
            </a:r>
            <a:r>
              <a:rPr lang="en-US" sz="1400" dirty="0" err="1">
                <a:solidFill>
                  <a:srgbClr val="FFFF00"/>
                </a:solidFill>
              </a:rPr>
              <a:t>isLocked</a:t>
            </a:r>
            <a:r>
              <a:rPr lang="en-US" sz="1400" dirty="0">
                <a:solidFill>
                  <a:srgbClr val="FFFF00"/>
                </a:solidFill>
              </a:rPr>
              <a:t>){</a:t>
            </a:r>
          </a:p>
          <a:p>
            <a:pPr marL="0" indent="0">
              <a:buNone/>
            </a:pPr>
            <a:r>
              <a:rPr lang="en-US" sz="1400" dirty="0">
                <a:solidFill>
                  <a:srgbClr val="FFFF00"/>
                </a:solidFill>
              </a:rPr>
              <a:t>          try{</a:t>
            </a:r>
          </a:p>
          <a:p>
            <a:pPr marL="0" indent="0">
              <a:buNone/>
            </a:pPr>
            <a:r>
              <a:rPr lang="en-US" sz="1400" dirty="0">
                <a:solidFill>
                  <a:srgbClr val="FFFF00"/>
                </a:solidFill>
              </a:rPr>
              <a:t>            </a:t>
            </a:r>
            <a:r>
              <a:rPr lang="en-US" sz="1400" dirty="0" err="1">
                <a:solidFill>
                  <a:srgbClr val="FFFF00"/>
                </a:solidFill>
              </a:rPr>
              <a:t>this.wait</a:t>
            </a:r>
            <a:r>
              <a:rPr lang="en-US" sz="1400" dirty="0">
                <a:solidFill>
                  <a:srgbClr val="FFFF00"/>
                </a:solidFill>
              </a:rPr>
              <a:t>();</a:t>
            </a:r>
          </a:p>
          <a:p>
            <a:pPr marL="0" indent="0">
              <a:buNone/>
            </a:pPr>
            <a:r>
              <a:rPr lang="en-US" sz="1400" dirty="0">
                <a:solidFill>
                  <a:srgbClr val="FFFF00"/>
                </a:solidFill>
              </a:rPr>
              <a:t>          } catch(</a:t>
            </a:r>
            <a:r>
              <a:rPr lang="en-US" sz="1400" dirty="0" err="1">
                <a:solidFill>
                  <a:srgbClr val="FFFF00"/>
                </a:solidFill>
              </a:rPr>
              <a:t>InterruptedException</a:t>
            </a:r>
            <a:r>
              <a:rPr lang="en-US" sz="1400" dirty="0">
                <a:solidFill>
                  <a:srgbClr val="FFFF00"/>
                </a:solidFill>
              </a:rPr>
              <a:t> e){</a:t>
            </a:r>
          </a:p>
          <a:p>
            <a:pPr marL="0" indent="0">
              <a:buNone/>
            </a:pPr>
            <a:r>
              <a:rPr lang="en-US" sz="1400" dirty="0">
                <a:solidFill>
                  <a:srgbClr val="FFFF00"/>
                </a:solidFill>
              </a:rPr>
              <a:t>            //do nothing, keep waiting</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      // break here?</a:t>
            </a:r>
          </a:p>
          <a:p>
            <a:pPr marL="0" indent="0">
              <a:buNone/>
            </a:pPr>
            <a:r>
              <a:rPr lang="en-US" sz="1400" dirty="0">
                <a:solidFill>
                  <a:srgbClr val="FFFF00"/>
                </a:solidFill>
              </a:rPr>
              <a:t>      synchronized(this){</a:t>
            </a:r>
          </a:p>
          <a:p>
            <a:pPr marL="0" indent="0">
              <a:buNone/>
            </a:pPr>
            <a:r>
              <a:rPr lang="en-US" sz="1400" dirty="0">
                <a:solidFill>
                  <a:srgbClr val="FFFF00"/>
                </a:solidFill>
              </a:rPr>
              <a:t>        </a:t>
            </a:r>
            <a:r>
              <a:rPr lang="en-US" sz="1400" dirty="0" err="1">
                <a:solidFill>
                  <a:srgbClr val="FFFF00"/>
                </a:solidFill>
              </a:rPr>
              <a:t>isLocked</a:t>
            </a:r>
            <a:r>
              <a:rPr lang="en-US" sz="1400" dirty="0">
                <a:solidFill>
                  <a:srgbClr val="FFFF00"/>
                </a:solidFill>
              </a:rPr>
              <a:t> = true;</a:t>
            </a:r>
          </a:p>
          <a:p>
            <a:pPr marL="0" indent="0">
              <a:buNone/>
            </a:pPr>
            <a:r>
              <a:rPr lang="en-US" sz="1400" dirty="0">
                <a:solidFill>
                  <a:srgbClr val="FFFF00"/>
                </a:solidFill>
              </a:rPr>
              <a:t>      }</a:t>
            </a:r>
          </a:p>
          <a:p>
            <a:pPr marL="0" indent="0">
              <a:buNone/>
            </a:pPr>
            <a:r>
              <a:rPr lang="en-US" sz="1400" dirty="0">
                <a:solidFill>
                  <a:srgbClr val="FFFF00"/>
                </a:solidFill>
              </a:rPr>
              <a:t>    }</a:t>
            </a:r>
          </a:p>
        </p:txBody>
      </p:sp>
      <p:sp>
        <p:nvSpPr>
          <p:cNvPr id="2" name="Content Placeholder 1">
            <a:extLst>
              <a:ext uri="{FF2B5EF4-FFF2-40B4-BE49-F238E27FC236}">
                <a16:creationId xmlns:a16="http://schemas.microsoft.com/office/drawing/2014/main" id="{BA3A199D-9AA7-4317-8A49-2BB24A55245B}"/>
              </a:ext>
            </a:extLst>
          </p:cNvPr>
          <p:cNvSpPr>
            <a:spLocks noGrp="1"/>
          </p:cNvSpPr>
          <p:nvPr>
            <p:ph sz="half" idx="2"/>
          </p:nvPr>
        </p:nvSpPr>
        <p:spPr>
          <a:xfrm>
            <a:off x="4648200" y="1371600"/>
            <a:ext cx="4191000" cy="5181600"/>
          </a:xfrm>
          <a:noFill/>
          <a:ln>
            <a:noFill/>
          </a:ln>
        </p:spPr>
        <p:txBody>
          <a:bodyPr vert="horz" wrap="square" lIns="90000" tIns="46800" rIns="90000" bIns="46800" numCol="1" anchor="t" anchorCtr="0" compatLnSpc="1">
            <a:prstTxWarp prst="textNoShape">
              <a:avLst/>
            </a:prstTxWarp>
            <a:normAutofit fontScale="92500" lnSpcReduction="10000"/>
          </a:bodyPr>
          <a:lstStyle/>
          <a:p>
            <a:pPr marL="0" indent="0">
              <a:buNone/>
            </a:pPr>
            <a:r>
              <a:rPr lang="en-US" sz="1400" dirty="0">
                <a:solidFill>
                  <a:srgbClr val="FFFF00"/>
                </a:solidFill>
              </a:rPr>
              <a:t> public synchronized void unlock(){</a:t>
            </a:r>
          </a:p>
          <a:p>
            <a:pPr marL="0" indent="0">
              <a:buNone/>
            </a:pPr>
            <a:r>
              <a:rPr lang="en-US" sz="1400" dirty="0">
                <a:solidFill>
                  <a:srgbClr val="FFFF00"/>
                </a:solidFill>
              </a:rPr>
              <a:t>      </a:t>
            </a:r>
            <a:r>
              <a:rPr lang="en-US" sz="1400" dirty="0" err="1">
                <a:solidFill>
                  <a:srgbClr val="FFFF00"/>
                </a:solidFill>
              </a:rPr>
              <a:t>isLocked</a:t>
            </a:r>
            <a:r>
              <a:rPr lang="en-US" sz="1400" dirty="0">
                <a:solidFill>
                  <a:srgbClr val="FFFF00"/>
                </a:solidFill>
              </a:rPr>
              <a:t> = false;</a:t>
            </a:r>
          </a:p>
          <a:p>
            <a:pPr marL="0" indent="0">
              <a:buNone/>
            </a:pPr>
            <a:r>
              <a:rPr lang="en-US" sz="1400" dirty="0">
                <a:solidFill>
                  <a:srgbClr val="FFFF00"/>
                </a:solidFill>
              </a:rPr>
              <a:t>      </a:t>
            </a:r>
            <a:r>
              <a:rPr lang="en-US" sz="1400" dirty="0" err="1">
                <a:solidFill>
                  <a:srgbClr val="FFFF00"/>
                </a:solidFill>
              </a:rPr>
              <a:t>this.notify</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a:t>
            </a:r>
            <a:endParaRPr lang="en-US" sz="1400" b="0" dirty="0">
              <a:solidFill>
                <a:srgbClr val="FFFF00"/>
              </a:solidFill>
            </a:endParaRPr>
          </a:p>
          <a:p>
            <a:r>
              <a:rPr lang="en-US" sz="1800" b="0" dirty="0">
                <a:solidFill>
                  <a:schemeClr val="tx1"/>
                </a:solidFill>
              </a:rPr>
              <a:t>What </a:t>
            </a:r>
            <a:r>
              <a:rPr lang="en-US" sz="1800" dirty="0">
                <a:solidFill>
                  <a:schemeClr val="tx1"/>
                </a:solidFill>
              </a:rPr>
              <a:t>a thread is preempted right after the first block?</a:t>
            </a:r>
          </a:p>
          <a:p>
            <a:pPr marL="0" indent="0">
              <a:buNone/>
            </a:pPr>
            <a:endParaRPr lang="en-US" sz="1800" b="0" dirty="0">
              <a:solidFill>
                <a:schemeClr val="tx1"/>
              </a:solidFill>
            </a:endParaRPr>
          </a:p>
        </p:txBody>
      </p:sp>
    </p:spTree>
    <p:extLst>
      <p:ext uri="{BB962C8B-B14F-4D97-AF65-F5344CB8AC3E}">
        <p14:creationId xmlns:p14="http://schemas.microsoft.com/office/powerpoint/2010/main" val="3637607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663271" y="152400"/>
            <a:ext cx="6571343" cy="1059305"/>
          </a:xfrm>
        </p:spPr>
        <p:txBody>
          <a:bodyPr>
            <a:normAutofit/>
          </a:bodyPr>
          <a:lstStyle/>
          <a:p>
            <a:r>
              <a:rPr lang="en-US" sz="3600" dirty="0"/>
              <a:t>Fair Lock(1)</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685800" y="1447800"/>
            <a:ext cx="3886200" cy="4419600"/>
          </a:xfrm>
        </p:spPr>
        <p:txBody>
          <a:bodyPr anchor="t">
            <a:normAutofit fontScale="77500" lnSpcReduction="20000"/>
          </a:bodyPr>
          <a:lstStyle/>
          <a:p>
            <a:pPr marL="0" indent="0">
              <a:buNone/>
            </a:pPr>
            <a:r>
              <a:rPr lang="en-US" sz="1600" dirty="0">
                <a:solidFill>
                  <a:srgbClr val="FFFF00"/>
                </a:solidFill>
              </a:rPr>
              <a:t>public class </a:t>
            </a:r>
            <a:r>
              <a:rPr lang="en-US" sz="1600" dirty="0" err="1">
                <a:solidFill>
                  <a:srgbClr val="FFFF00"/>
                </a:solidFill>
              </a:rPr>
              <a:t>FairLock</a:t>
            </a:r>
            <a:r>
              <a:rPr lang="en-US" sz="1600" dirty="0">
                <a:solidFill>
                  <a:srgbClr val="FFFF00"/>
                </a:solidFill>
              </a:rPr>
              <a:t> {</a:t>
            </a:r>
          </a:p>
          <a:p>
            <a:pPr marL="0" indent="0">
              <a:buNone/>
            </a:pPr>
            <a:r>
              <a:rPr lang="en-US" sz="1600" dirty="0">
                <a:solidFill>
                  <a:srgbClr val="FFFF00"/>
                </a:solidFill>
              </a:rPr>
              <a:t>    private </a:t>
            </a:r>
            <a:r>
              <a:rPr lang="en-US" sz="1600" dirty="0" err="1">
                <a:solidFill>
                  <a:srgbClr val="FFFF00"/>
                </a:solidFill>
              </a:rPr>
              <a:t>boolean</a:t>
            </a:r>
            <a:r>
              <a:rPr lang="en-US" sz="1600" dirty="0">
                <a:solidFill>
                  <a:srgbClr val="FFFF00"/>
                </a:solidFill>
              </a:rPr>
              <a:t>           </a:t>
            </a:r>
            <a:r>
              <a:rPr lang="en-US" sz="1600" dirty="0" err="1">
                <a:solidFill>
                  <a:srgbClr val="FFFF00"/>
                </a:solidFill>
              </a:rPr>
              <a:t>isLocked</a:t>
            </a:r>
            <a:r>
              <a:rPr lang="en-US" sz="1600" dirty="0">
                <a:solidFill>
                  <a:srgbClr val="FFFF00"/>
                </a:solidFill>
              </a:rPr>
              <a:t>       = false;</a:t>
            </a:r>
          </a:p>
          <a:p>
            <a:pPr marL="0" indent="0">
              <a:buNone/>
            </a:pPr>
            <a:r>
              <a:rPr lang="en-US" sz="1600" dirty="0">
                <a:solidFill>
                  <a:srgbClr val="FFFF00"/>
                </a:solidFill>
              </a:rPr>
              <a:t>    private Thread            </a:t>
            </a:r>
            <a:r>
              <a:rPr lang="en-US" sz="1600" dirty="0" err="1">
                <a:solidFill>
                  <a:srgbClr val="FFFF00"/>
                </a:solidFill>
              </a:rPr>
              <a:t>lockingThread</a:t>
            </a:r>
            <a:r>
              <a:rPr lang="en-US" sz="1600" dirty="0">
                <a:solidFill>
                  <a:srgbClr val="FFFF00"/>
                </a:solidFill>
              </a:rPr>
              <a:t>  = null;</a:t>
            </a:r>
          </a:p>
          <a:p>
            <a:pPr marL="0" indent="0">
              <a:buNone/>
            </a:pPr>
            <a:r>
              <a:rPr lang="en-US" sz="1600" dirty="0">
                <a:solidFill>
                  <a:srgbClr val="FFFF00"/>
                </a:solidFill>
              </a:rPr>
              <a:t>    private List&lt;</a:t>
            </a:r>
            <a:r>
              <a:rPr lang="en-US" sz="1600" dirty="0" err="1">
                <a:solidFill>
                  <a:srgbClr val="FFFF00"/>
                </a:solidFill>
              </a:rPr>
              <a:t>QueueObject</a:t>
            </a:r>
            <a:r>
              <a:rPr lang="en-US" sz="1600" dirty="0">
                <a:solidFill>
                  <a:srgbClr val="FFFF00"/>
                </a:solidFill>
              </a:rPr>
              <a:t>&gt; </a:t>
            </a:r>
            <a:r>
              <a:rPr lang="en-US" sz="1600" dirty="0" err="1">
                <a:solidFill>
                  <a:srgbClr val="FFFF00"/>
                </a:solidFill>
              </a:rPr>
              <a:t>waitingThreads</a:t>
            </a:r>
            <a:r>
              <a:rPr lang="en-US" sz="1600" dirty="0">
                <a:solidFill>
                  <a:srgbClr val="FFFF00"/>
                </a:solidFill>
              </a:rPr>
              <a:t> =</a:t>
            </a:r>
          </a:p>
          <a:p>
            <a:pPr marL="0" indent="0">
              <a:buNone/>
            </a:pPr>
            <a:r>
              <a:rPr lang="en-US" sz="1600" dirty="0">
                <a:solidFill>
                  <a:srgbClr val="FFFF00"/>
                </a:solidFill>
              </a:rPr>
              <a:t>            new </a:t>
            </a:r>
            <a:r>
              <a:rPr lang="en-US" sz="1600" dirty="0" err="1">
                <a:solidFill>
                  <a:srgbClr val="FFFF00"/>
                </a:solidFill>
              </a:rPr>
              <a:t>ArrayList</a:t>
            </a:r>
            <a:r>
              <a:rPr lang="en-US" sz="1600" dirty="0">
                <a:solidFill>
                  <a:srgbClr val="FFFF00"/>
                </a:solidFill>
              </a:rPr>
              <a:t>&lt;</a:t>
            </a:r>
            <a:r>
              <a:rPr lang="en-US" sz="1600" dirty="0" err="1">
                <a:solidFill>
                  <a:srgbClr val="FFFF00"/>
                </a:solidFill>
              </a:rPr>
              <a:t>QueueObject</a:t>
            </a:r>
            <a:r>
              <a:rPr lang="en-US" sz="1600" dirty="0">
                <a:solidFill>
                  <a:srgbClr val="FFFF00"/>
                </a:solidFill>
              </a:rPr>
              <a:t>&gt;();</a:t>
            </a:r>
          </a:p>
          <a:p>
            <a:pPr marL="0" indent="0">
              <a:buNone/>
            </a:pPr>
            <a:endParaRPr lang="en-US" sz="1600" dirty="0">
              <a:solidFill>
                <a:srgbClr val="FFFF00"/>
              </a:solidFill>
            </a:endParaRPr>
          </a:p>
          <a:p>
            <a:pPr marL="0" indent="0">
              <a:buNone/>
            </a:pPr>
            <a:r>
              <a:rPr lang="en-US" sz="1600" dirty="0">
                <a:solidFill>
                  <a:srgbClr val="FFFF00"/>
                </a:solidFill>
              </a:rPr>
              <a:t>  public void lock() throws </a:t>
            </a:r>
            <a:r>
              <a:rPr lang="en-US" sz="1600" dirty="0" err="1">
                <a:solidFill>
                  <a:srgbClr val="FFFF00"/>
                </a:solidFill>
              </a:rPr>
              <a:t>InterruptedException</a:t>
            </a:r>
            <a:r>
              <a:rPr lang="en-US" sz="1600" dirty="0">
                <a:solidFill>
                  <a:srgbClr val="FFFF00"/>
                </a:solidFill>
              </a:rPr>
              <a:t>{</a:t>
            </a:r>
          </a:p>
          <a:p>
            <a:pPr marL="0" indent="0">
              <a:buNone/>
            </a:pPr>
            <a:r>
              <a:rPr lang="en-US" sz="1600" dirty="0">
                <a:solidFill>
                  <a:srgbClr val="FFFF00"/>
                </a:solidFill>
              </a:rPr>
              <a:t>    </a:t>
            </a:r>
            <a:r>
              <a:rPr lang="en-US" sz="1600" dirty="0" err="1">
                <a:solidFill>
                  <a:srgbClr val="FFFF00"/>
                </a:solidFill>
              </a:rPr>
              <a:t>QueueObject</a:t>
            </a:r>
            <a:r>
              <a:rPr lang="en-US" sz="1600" dirty="0">
                <a:solidFill>
                  <a:srgbClr val="FFFF00"/>
                </a:solidFill>
              </a:rPr>
              <a:t> </a:t>
            </a:r>
            <a:r>
              <a:rPr lang="en-US" sz="1600" dirty="0" err="1">
                <a:solidFill>
                  <a:srgbClr val="FFFF00"/>
                </a:solidFill>
              </a:rPr>
              <a:t>queueObject</a:t>
            </a:r>
            <a:r>
              <a:rPr lang="en-US" sz="1600" dirty="0">
                <a:solidFill>
                  <a:srgbClr val="FFFF00"/>
                </a:solidFill>
              </a:rPr>
              <a:t>           = new </a:t>
            </a:r>
            <a:r>
              <a:rPr lang="en-US" sz="1600" dirty="0" err="1">
                <a:solidFill>
                  <a:srgbClr val="FFFF00"/>
                </a:solidFill>
              </a:rPr>
              <a:t>QueueObject</a:t>
            </a:r>
            <a:r>
              <a:rPr lang="en-US" sz="1600" dirty="0">
                <a:solidFill>
                  <a:srgbClr val="FFFF00"/>
                </a:solidFill>
              </a:rPr>
              <a:t>();</a:t>
            </a:r>
          </a:p>
          <a:p>
            <a:pPr marL="0" indent="0">
              <a:buNone/>
            </a:pPr>
            <a:r>
              <a:rPr lang="en-US" sz="1600" dirty="0">
                <a:solidFill>
                  <a:srgbClr val="FFFF00"/>
                </a:solidFill>
              </a:rPr>
              <a:t>    </a:t>
            </a:r>
            <a:r>
              <a:rPr lang="en-US" sz="1600" dirty="0" err="1">
                <a:solidFill>
                  <a:srgbClr val="FFFF00"/>
                </a:solidFill>
              </a:rPr>
              <a:t>boolean</a:t>
            </a:r>
            <a:r>
              <a:rPr lang="en-US" sz="1600" dirty="0">
                <a:solidFill>
                  <a:srgbClr val="FFFF00"/>
                </a:solidFill>
              </a:rPr>
              <a:t>     </a:t>
            </a:r>
            <a:r>
              <a:rPr lang="en-US" sz="1600" dirty="0" err="1">
                <a:solidFill>
                  <a:srgbClr val="FFFF00"/>
                </a:solidFill>
              </a:rPr>
              <a:t>isLockedForThisThread</a:t>
            </a:r>
            <a:r>
              <a:rPr lang="en-US" sz="1600" dirty="0">
                <a:solidFill>
                  <a:srgbClr val="FFFF00"/>
                </a:solidFill>
              </a:rPr>
              <a:t> = true;</a:t>
            </a:r>
          </a:p>
          <a:p>
            <a:pPr marL="0" indent="0">
              <a:buNone/>
            </a:pPr>
            <a:r>
              <a:rPr lang="en-US" sz="1600" dirty="0">
                <a:solidFill>
                  <a:srgbClr val="FFFF00"/>
                </a:solidFill>
              </a:rPr>
              <a:t>    synchronized(this){</a:t>
            </a:r>
          </a:p>
          <a:p>
            <a:pPr marL="0" indent="0">
              <a:buNone/>
            </a:pPr>
            <a:r>
              <a:rPr lang="en-US" sz="1600" dirty="0">
                <a:solidFill>
                  <a:srgbClr val="FFFF00"/>
                </a:solidFill>
              </a:rPr>
              <a:t>        </a:t>
            </a:r>
            <a:r>
              <a:rPr lang="en-US" sz="1600" dirty="0" err="1">
                <a:solidFill>
                  <a:srgbClr val="FFFF00"/>
                </a:solidFill>
              </a:rPr>
              <a:t>waitingThreads.add</a:t>
            </a:r>
            <a:r>
              <a:rPr lang="en-US" sz="1600" dirty="0">
                <a:solidFill>
                  <a:srgbClr val="FFFF00"/>
                </a:solidFill>
              </a:rPr>
              <a:t>(</a:t>
            </a:r>
            <a:r>
              <a:rPr lang="en-US" sz="1600" dirty="0" err="1">
                <a:solidFill>
                  <a:srgbClr val="FFFF00"/>
                </a:solidFill>
              </a:rPr>
              <a:t>queueObject</a:t>
            </a:r>
            <a:r>
              <a:rPr lang="en-US" sz="1600" dirty="0">
                <a:solidFill>
                  <a:srgbClr val="FFFF00"/>
                </a:solidFill>
              </a:rPr>
              <a:t>);</a:t>
            </a:r>
          </a:p>
          <a:p>
            <a:pPr marL="0" indent="0">
              <a:buNone/>
            </a:pPr>
            <a:r>
              <a:rPr lang="en-US" sz="1600" dirty="0">
                <a:solidFill>
                  <a:srgbClr val="FFFF00"/>
                </a:solidFill>
              </a:rPr>
              <a:t>    }</a:t>
            </a:r>
          </a:p>
          <a:p>
            <a:pPr marL="0" indent="0">
              <a:buNone/>
            </a:pPr>
            <a:endParaRPr lang="en-US" sz="1200" b="0" dirty="0">
              <a:solidFill>
                <a:srgbClr val="FFFF00"/>
              </a:solidFill>
            </a:endParaRPr>
          </a:p>
        </p:txBody>
      </p:sp>
      <p:sp>
        <p:nvSpPr>
          <p:cNvPr id="2" name="Content Placeholder 1">
            <a:extLst>
              <a:ext uri="{FF2B5EF4-FFF2-40B4-BE49-F238E27FC236}">
                <a16:creationId xmlns:a16="http://schemas.microsoft.com/office/drawing/2014/main" id="{C7C48EF0-A2EC-459C-A286-EBBF713C1206}"/>
              </a:ext>
            </a:extLst>
          </p:cNvPr>
          <p:cNvSpPr>
            <a:spLocks noGrp="1"/>
          </p:cNvSpPr>
          <p:nvPr>
            <p:ph sz="half" idx="2"/>
          </p:nvPr>
        </p:nvSpPr>
        <p:spPr>
          <a:xfrm>
            <a:off x="4588692" y="1447800"/>
            <a:ext cx="3886200" cy="4419599"/>
          </a:xfrm>
        </p:spPr>
        <p:txBody>
          <a:bodyPr anchor="t">
            <a:normAutofit fontScale="77500" lnSpcReduction="20000"/>
          </a:bodyPr>
          <a:lstStyle/>
          <a:p>
            <a:pPr marL="0" indent="0">
              <a:buNone/>
            </a:pPr>
            <a:r>
              <a:rPr lang="en-US" sz="1400" dirty="0">
                <a:solidFill>
                  <a:srgbClr val="FFFF00"/>
                </a:solidFill>
              </a:rPr>
              <a:t> while(</a:t>
            </a:r>
            <a:r>
              <a:rPr lang="en-US" sz="1400" dirty="0" err="1">
                <a:solidFill>
                  <a:srgbClr val="FFFF00"/>
                </a:solidFill>
              </a:rPr>
              <a:t>isLockedForThisThread</a:t>
            </a:r>
            <a:r>
              <a:rPr lang="en-US" sz="1400" dirty="0">
                <a:solidFill>
                  <a:srgbClr val="FFFF00"/>
                </a:solidFill>
              </a:rPr>
              <a:t>){</a:t>
            </a:r>
          </a:p>
          <a:p>
            <a:pPr marL="0" indent="0">
              <a:buNone/>
            </a:pPr>
            <a:r>
              <a:rPr lang="en-US" sz="1400" dirty="0">
                <a:solidFill>
                  <a:srgbClr val="FFFF00"/>
                </a:solidFill>
              </a:rPr>
              <a:t>      synchronized(this){</a:t>
            </a:r>
          </a:p>
          <a:p>
            <a:pPr marL="0" indent="0">
              <a:buNone/>
            </a:pPr>
            <a:r>
              <a:rPr lang="en-US" sz="1400" dirty="0">
                <a:solidFill>
                  <a:srgbClr val="FFFF00"/>
                </a:solidFill>
              </a:rPr>
              <a:t>        </a:t>
            </a:r>
            <a:r>
              <a:rPr lang="en-US" sz="1400" dirty="0" err="1">
                <a:solidFill>
                  <a:srgbClr val="FFFF00"/>
                </a:solidFill>
              </a:rPr>
              <a:t>isLockedForThisThread</a:t>
            </a:r>
            <a:r>
              <a:rPr lang="en-US" sz="1400" dirty="0">
                <a:solidFill>
                  <a:srgbClr val="FFFF00"/>
                </a:solidFill>
              </a:rPr>
              <a:t> =</a:t>
            </a:r>
          </a:p>
          <a:p>
            <a:pPr marL="0" indent="0">
              <a:buNone/>
            </a:pPr>
            <a:r>
              <a:rPr lang="en-US" sz="1400" dirty="0">
                <a:solidFill>
                  <a:srgbClr val="FFFF00"/>
                </a:solidFill>
              </a:rPr>
              <a:t>            </a:t>
            </a:r>
            <a:r>
              <a:rPr lang="en-US" sz="1400" dirty="0" err="1">
                <a:solidFill>
                  <a:srgbClr val="FFFF00"/>
                </a:solidFill>
              </a:rPr>
              <a:t>isLocked</a:t>
            </a:r>
            <a:r>
              <a:rPr lang="en-US" sz="1400" dirty="0">
                <a:solidFill>
                  <a:srgbClr val="FFFF00"/>
                </a:solidFill>
              </a:rPr>
              <a:t> || </a:t>
            </a:r>
            <a:r>
              <a:rPr lang="en-US" sz="1400" dirty="0" err="1">
                <a:solidFill>
                  <a:srgbClr val="FFFF00"/>
                </a:solidFill>
              </a:rPr>
              <a:t>waitingThreads.get</a:t>
            </a:r>
            <a:r>
              <a:rPr lang="en-US" sz="1400" dirty="0">
                <a:solidFill>
                  <a:srgbClr val="FFFF00"/>
                </a:solidFill>
              </a:rPr>
              <a:t>(0) != </a:t>
            </a:r>
            <a:r>
              <a:rPr lang="en-US" sz="1400" dirty="0" err="1">
                <a:solidFill>
                  <a:srgbClr val="FFFF00"/>
                </a:solidFill>
              </a:rPr>
              <a:t>queueObject</a:t>
            </a:r>
            <a:r>
              <a:rPr lang="en-US" sz="1400" dirty="0">
                <a:solidFill>
                  <a:srgbClr val="FFFF00"/>
                </a:solidFill>
              </a:rPr>
              <a:t>;</a:t>
            </a:r>
          </a:p>
          <a:p>
            <a:pPr marL="0" indent="0">
              <a:buNone/>
            </a:pPr>
            <a:r>
              <a:rPr lang="en-US" sz="1400" dirty="0">
                <a:solidFill>
                  <a:srgbClr val="FFFF00"/>
                </a:solidFill>
              </a:rPr>
              <a:t>        if(!</a:t>
            </a:r>
            <a:r>
              <a:rPr lang="en-US" sz="1400" dirty="0" err="1">
                <a:solidFill>
                  <a:srgbClr val="FFFF00"/>
                </a:solidFill>
              </a:rPr>
              <a:t>isLockedForThisThread</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isLocked</a:t>
            </a:r>
            <a:r>
              <a:rPr lang="en-US" sz="1400" dirty="0">
                <a:solidFill>
                  <a:srgbClr val="FFFF00"/>
                </a:solidFill>
              </a:rPr>
              <a:t> = true;</a:t>
            </a:r>
          </a:p>
          <a:p>
            <a:pPr marL="0" indent="0">
              <a:buNone/>
            </a:pPr>
            <a:r>
              <a:rPr lang="en-US" sz="1400" dirty="0">
                <a:solidFill>
                  <a:srgbClr val="FFFF00"/>
                </a:solidFill>
              </a:rPr>
              <a:t>           </a:t>
            </a:r>
            <a:r>
              <a:rPr lang="en-US" sz="1400" dirty="0" err="1">
                <a:solidFill>
                  <a:srgbClr val="FFFF00"/>
                </a:solidFill>
              </a:rPr>
              <a:t>waitingThreads.remove</a:t>
            </a:r>
            <a:r>
              <a:rPr lang="en-US" sz="1400" dirty="0">
                <a:solidFill>
                  <a:srgbClr val="FFFF00"/>
                </a:solidFill>
              </a:rPr>
              <a:t>(</a:t>
            </a:r>
            <a:r>
              <a:rPr lang="en-US" sz="1400" dirty="0" err="1">
                <a:solidFill>
                  <a:srgbClr val="FFFF00"/>
                </a:solidFill>
              </a:rPr>
              <a:t>queueObject</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lockingThread</a:t>
            </a:r>
            <a:r>
              <a:rPr lang="en-US" sz="1400" dirty="0">
                <a:solidFill>
                  <a:srgbClr val="FFFF00"/>
                </a:solidFill>
              </a:rPr>
              <a:t> = </a:t>
            </a:r>
            <a:r>
              <a:rPr lang="en-US" sz="1400" dirty="0" err="1">
                <a:solidFill>
                  <a:srgbClr val="FFFF00"/>
                </a:solidFill>
              </a:rPr>
              <a:t>Thread.currentThread</a:t>
            </a:r>
            <a:r>
              <a:rPr lang="en-US" sz="1400" dirty="0">
                <a:solidFill>
                  <a:srgbClr val="FFFF00"/>
                </a:solidFill>
              </a:rPr>
              <a:t>();</a:t>
            </a:r>
          </a:p>
          <a:p>
            <a:pPr marL="0" indent="0">
              <a:buNone/>
            </a:pPr>
            <a:r>
              <a:rPr lang="en-US" sz="1400" dirty="0">
                <a:solidFill>
                  <a:srgbClr val="FFFF00"/>
                </a:solidFill>
              </a:rPr>
              <a:t>           return;</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      try{</a:t>
            </a:r>
          </a:p>
          <a:p>
            <a:pPr marL="0" indent="0">
              <a:buNone/>
            </a:pPr>
            <a:r>
              <a:rPr lang="en-US" sz="1400" dirty="0">
                <a:solidFill>
                  <a:srgbClr val="FFFF00"/>
                </a:solidFill>
              </a:rPr>
              <a:t>        </a:t>
            </a:r>
            <a:r>
              <a:rPr lang="en-US" sz="1400" dirty="0" err="1">
                <a:solidFill>
                  <a:srgbClr val="FFFF00"/>
                </a:solidFill>
              </a:rPr>
              <a:t>queueObject.doWait</a:t>
            </a:r>
            <a:r>
              <a:rPr lang="en-US" sz="1400" dirty="0">
                <a:solidFill>
                  <a:srgbClr val="FFFF00"/>
                </a:solidFill>
              </a:rPr>
              <a:t>();</a:t>
            </a:r>
          </a:p>
          <a:p>
            <a:pPr marL="0" indent="0">
              <a:buNone/>
            </a:pPr>
            <a:r>
              <a:rPr lang="en-US" sz="1400" dirty="0">
                <a:solidFill>
                  <a:srgbClr val="FFFF00"/>
                </a:solidFill>
              </a:rPr>
              <a:t>      }catch(</a:t>
            </a:r>
            <a:r>
              <a:rPr lang="en-US" sz="1400" dirty="0" err="1">
                <a:solidFill>
                  <a:srgbClr val="FFFF00"/>
                </a:solidFill>
              </a:rPr>
              <a:t>InterruptedException</a:t>
            </a:r>
            <a:r>
              <a:rPr lang="en-US" sz="1400" dirty="0">
                <a:solidFill>
                  <a:srgbClr val="FFFF00"/>
                </a:solidFill>
              </a:rPr>
              <a:t> e){</a:t>
            </a:r>
          </a:p>
          <a:p>
            <a:pPr marL="0" indent="0">
              <a:buNone/>
            </a:pPr>
            <a:r>
              <a:rPr lang="en-US" sz="1400" dirty="0">
                <a:solidFill>
                  <a:srgbClr val="FFFF00"/>
                </a:solidFill>
              </a:rPr>
              <a:t>        synchronized(this) { </a:t>
            </a:r>
            <a:r>
              <a:rPr lang="en-US" sz="1400" dirty="0" err="1">
                <a:solidFill>
                  <a:srgbClr val="FFFF00"/>
                </a:solidFill>
              </a:rPr>
              <a:t>waitingThreads.remove</a:t>
            </a:r>
            <a:r>
              <a:rPr lang="en-US" sz="1400" dirty="0">
                <a:solidFill>
                  <a:srgbClr val="FFFF00"/>
                </a:solidFill>
              </a:rPr>
              <a:t>(</a:t>
            </a:r>
            <a:r>
              <a:rPr lang="en-US" sz="1400" dirty="0" err="1">
                <a:solidFill>
                  <a:srgbClr val="FFFF00"/>
                </a:solidFill>
              </a:rPr>
              <a:t>queueObject</a:t>
            </a:r>
            <a:r>
              <a:rPr lang="en-US" sz="1400" dirty="0">
                <a:solidFill>
                  <a:srgbClr val="FFFF00"/>
                </a:solidFill>
              </a:rPr>
              <a:t>); }</a:t>
            </a:r>
          </a:p>
          <a:p>
            <a:pPr marL="0" indent="0">
              <a:buNone/>
            </a:pPr>
            <a:r>
              <a:rPr lang="en-US" sz="1400" dirty="0">
                <a:solidFill>
                  <a:srgbClr val="FFFF00"/>
                </a:solidFill>
              </a:rPr>
              <a:t>        throw e;</a:t>
            </a:r>
          </a:p>
          <a:p>
            <a:pPr marL="0" indent="0">
              <a:buNone/>
            </a:pPr>
            <a:r>
              <a:rPr lang="en-US" sz="1400" dirty="0">
                <a:solidFill>
                  <a:srgbClr val="FFFF00"/>
                </a:solidFill>
              </a:rPr>
              <a:t>      }    }   }</a:t>
            </a:r>
          </a:p>
        </p:txBody>
      </p:sp>
    </p:spTree>
    <p:extLst>
      <p:ext uri="{BB962C8B-B14F-4D97-AF65-F5344CB8AC3E}">
        <p14:creationId xmlns:p14="http://schemas.microsoft.com/office/powerpoint/2010/main" val="608981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457200" y="161003"/>
            <a:ext cx="8226425" cy="1053435"/>
          </a:xfrm>
        </p:spPr>
        <p:txBody>
          <a:bodyPr/>
          <a:lstStyle/>
          <a:p>
            <a:r>
              <a:rPr lang="en-US" dirty="0"/>
              <a:t>Concurrency vs Parallelism</a:t>
            </a:r>
            <a:endParaRPr lang="en-US" dirty="0">
              <a:latin typeface="Arial" charset="0"/>
              <a:ea typeface="ＭＳ Ｐゴシック" charset="0"/>
              <a:cs typeface="Arial" charset="0"/>
            </a:endParaRPr>
          </a:p>
        </p:txBody>
      </p:sp>
      <p:pic>
        <p:nvPicPr>
          <p:cNvPr id="274434" name="Picture 2" descr="http://tutorials.jenkov.com/images/java-concurrency/concurrency-vs-parallelism-1.png">
            <a:extLst>
              <a:ext uri="{FF2B5EF4-FFF2-40B4-BE49-F238E27FC236}">
                <a16:creationId xmlns:a16="http://schemas.microsoft.com/office/drawing/2014/main" id="{01145E51-DAC8-47D5-B680-BE2AB98C0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2628900" cy="3867150"/>
          </a:xfrm>
          <a:prstGeom prst="rect">
            <a:avLst/>
          </a:prstGeom>
          <a:noFill/>
          <a:extLst>
            <a:ext uri="{909E8E84-426E-40DD-AFC4-6F175D3DCCD1}">
              <a14:hiddenFill xmlns:a14="http://schemas.microsoft.com/office/drawing/2010/main">
                <a:solidFill>
                  <a:srgbClr val="FFFFFF"/>
                </a:solidFill>
              </a14:hiddenFill>
            </a:ext>
          </a:extLst>
        </p:spPr>
      </p:pic>
      <p:pic>
        <p:nvPicPr>
          <p:cNvPr id="274436" name="Picture 4" descr="http://tutorials.jenkov.com/images/java-concurrency/concurrency-vs-parallelism-2.png">
            <a:extLst>
              <a:ext uri="{FF2B5EF4-FFF2-40B4-BE49-F238E27FC236}">
                <a16:creationId xmlns:a16="http://schemas.microsoft.com/office/drawing/2014/main" id="{DD2A9E34-B13A-4001-911F-5EE975B77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600200"/>
            <a:ext cx="3038475"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4850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663271" y="152400"/>
            <a:ext cx="6571343" cy="1059305"/>
          </a:xfrm>
        </p:spPr>
        <p:txBody>
          <a:bodyPr>
            <a:normAutofit/>
          </a:bodyPr>
          <a:lstStyle/>
          <a:p>
            <a:r>
              <a:rPr lang="en-US" sz="3600" dirty="0"/>
              <a:t>Fair Lock(2)</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685800" y="1447800"/>
            <a:ext cx="3886200" cy="4419600"/>
          </a:xfrm>
        </p:spPr>
        <p:txBody>
          <a:bodyPr anchor="t">
            <a:normAutofit fontScale="85000" lnSpcReduction="20000"/>
          </a:bodyPr>
          <a:lstStyle/>
          <a:p>
            <a:pPr marL="0" indent="0">
              <a:buNone/>
            </a:pPr>
            <a:r>
              <a:rPr lang="en-US" sz="1400" dirty="0">
                <a:solidFill>
                  <a:srgbClr val="FFFF00"/>
                </a:solidFill>
              </a:rPr>
              <a:t> public synchronized void unlock(){</a:t>
            </a:r>
          </a:p>
          <a:p>
            <a:pPr marL="0" indent="0">
              <a:buNone/>
            </a:pPr>
            <a:r>
              <a:rPr lang="en-US" sz="1400" dirty="0">
                <a:solidFill>
                  <a:srgbClr val="FFFF00"/>
                </a:solidFill>
              </a:rPr>
              <a:t>    if(</a:t>
            </a:r>
            <a:r>
              <a:rPr lang="en-US" sz="1400" dirty="0" err="1">
                <a:solidFill>
                  <a:srgbClr val="FFFF00"/>
                </a:solidFill>
              </a:rPr>
              <a:t>this.lockingThread</a:t>
            </a:r>
            <a:r>
              <a:rPr lang="en-US" sz="1400" dirty="0">
                <a:solidFill>
                  <a:srgbClr val="FFFF00"/>
                </a:solidFill>
              </a:rPr>
              <a:t> != </a:t>
            </a:r>
            <a:r>
              <a:rPr lang="en-US" sz="1400" dirty="0" err="1">
                <a:solidFill>
                  <a:srgbClr val="FFFF00"/>
                </a:solidFill>
              </a:rPr>
              <a:t>Thread.currentThread</a:t>
            </a:r>
            <a:r>
              <a:rPr lang="en-US" sz="1400" dirty="0">
                <a:solidFill>
                  <a:srgbClr val="FFFF00"/>
                </a:solidFill>
              </a:rPr>
              <a:t>()){</a:t>
            </a:r>
          </a:p>
          <a:p>
            <a:pPr marL="0" indent="0">
              <a:buNone/>
            </a:pPr>
            <a:r>
              <a:rPr lang="en-US" sz="1400" dirty="0">
                <a:solidFill>
                  <a:srgbClr val="FFFF00"/>
                </a:solidFill>
              </a:rPr>
              <a:t>      throw new </a:t>
            </a:r>
            <a:r>
              <a:rPr lang="en-US" sz="1400" dirty="0" err="1">
                <a:solidFill>
                  <a:srgbClr val="FFFF00"/>
                </a:solidFill>
              </a:rPr>
              <a:t>IllegalMonitorStateException</a:t>
            </a:r>
            <a:r>
              <a:rPr lang="en-US" sz="1400" dirty="0">
                <a:solidFill>
                  <a:srgbClr val="FFFF00"/>
                </a:solidFill>
              </a:rPr>
              <a:t>(</a:t>
            </a:r>
          </a:p>
          <a:p>
            <a:pPr marL="0" indent="0">
              <a:buNone/>
            </a:pPr>
            <a:r>
              <a:rPr lang="en-US" sz="1400" dirty="0">
                <a:solidFill>
                  <a:srgbClr val="FFFF00"/>
                </a:solidFill>
              </a:rPr>
              <a:t>        "Calling thread has not locked this lock");</a:t>
            </a:r>
          </a:p>
          <a:p>
            <a:pPr marL="0" indent="0">
              <a:buNone/>
            </a:pPr>
            <a:r>
              <a:rPr lang="en-US" sz="1400" dirty="0">
                <a:solidFill>
                  <a:srgbClr val="FFFF00"/>
                </a:solidFill>
              </a:rPr>
              <a:t>    }</a:t>
            </a:r>
          </a:p>
          <a:p>
            <a:pPr marL="0" indent="0">
              <a:buNone/>
            </a:pPr>
            <a:r>
              <a:rPr lang="en-US" sz="1400" dirty="0">
                <a:solidFill>
                  <a:srgbClr val="FFFF00"/>
                </a:solidFill>
              </a:rPr>
              <a:t>    </a:t>
            </a:r>
            <a:r>
              <a:rPr lang="en-US" sz="1400" dirty="0" err="1">
                <a:solidFill>
                  <a:srgbClr val="FFFF00"/>
                </a:solidFill>
              </a:rPr>
              <a:t>isLocked</a:t>
            </a:r>
            <a:r>
              <a:rPr lang="en-US" sz="1400" dirty="0">
                <a:solidFill>
                  <a:srgbClr val="FFFF00"/>
                </a:solidFill>
              </a:rPr>
              <a:t>      = false;</a:t>
            </a:r>
          </a:p>
          <a:p>
            <a:pPr marL="0" indent="0">
              <a:buNone/>
            </a:pPr>
            <a:r>
              <a:rPr lang="en-US" sz="1400" dirty="0">
                <a:solidFill>
                  <a:srgbClr val="FFFF00"/>
                </a:solidFill>
              </a:rPr>
              <a:t>    </a:t>
            </a:r>
            <a:r>
              <a:rPr lang="en-US" sz="1400" dirty="0" err="1">
                <a:solidFill>
                  <a:srgbClr val="FFFF00"/>
                </a:solidFill>
              </a:rPr>
              <a:t>lockingThread</a:t>
            </a:r>
            <a:r>
              <a:rPr lang="en-US" sz="1400" dirty="0">
                <a:solidFill>
                  <a:srgbClr val="FFFF00"/>
                </a:solidFill>
              </a:rPr>
              <a:t> = null;</a:t>
            </a:r>
          </a:p>
          <a:p>
            <a:pPr marL="0" indent="0">
              <a:buNone/>
            </a:pPr>
            <a:r>
              <a:rPr lang="en-US" sz="1400" dirty="0">
                <a:solidFill>
                  <a:srgbClr val="FFFF00"/>
                </a:solidFill>
              </a:rPr>
              <a:t>    if(</a:t>
            </a:r>
            <a:r>
              <a:rPr lang="en-US" sz="1400" dirty="0" err="1">
                <a:solidFill>
                  <a:srgbClr val="FFFF00"/>
                </a:solidFill>
              </a:rPr>
              <a:t>waitingThreads.size</a:t>
            </a:r>
            <a:r>
              <a:rPr lang="en-US" sz="1400" dirty="0">
                <a:solidFill>
                  <a:srgbClr val="FFFF00"/>
                </a:solidFill>
              </a:rPr>
              <a:t>() &gt; 0){</a:t>
            </a:r>
          </a:p>
          <a:p>
            <a:pPr marL="0" indent="0">
              <a:buNone/>
            </a:pPr>
            <a:r>
              <a:rPr lang="en-US" sz="1400" dirty="0">
                <a:solidFill>
                  <a:srgbClr val="FFFF00"/>
                </a:solidFill>
              </a:rPr>
              <a:t>      </a:t>
            </a:r>
            <a:r>
              <a:rPr lang="en-US" sz="1400" dirty="0" err="1">
                <a:solidFill>
                  <a:srgbClr val="FFFF00"/>
                </a:solidFill>
              </a:rPr>
              <a:t>waitingThreads.get</a:t>
            </a:r>
            <a:r>
              <a:rPr lang="en-US" sz="1400" dirty="0">
                <a:solidFill>
                  <a:srgbClr val="FFFF00"/>
                </a:solidFill>
              </a:rPr>
              <a:t>(0).</a:t>
            </a:r>
            <a:r>
              <a:rPr lang="en-US" sz="1400" dirty="0" err="1">
                <a:solidFill>
                  <a:srgbClr val="FFFF00"/>
                </a:solidFill>
              </a:rPr>
              <a:t>doNotify</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a:t>
            </a:r>
            <a:endParaRPr lang="en-US" sz="1400" b="0" dirty="0">
              <a:solidFill>
                <a:srgbClr val="FFFF00"/>
              </a:solidFill>
            </a:endParaRPr>
          </a:p>
        </p:txBody>
      </p:sp>
      <p:sp>
        <p:nvSpPr>
          <p:cNvPr id="2" name="Content Placeholder 1">
            <a:extLst>
              <a:ext uri="{FF2B5EF4-FFF2-40B4-BE49-F238E27FC236}">
                <a16:creationId xmlns:a16="http://schemas.microsoft.com/office/drawing/2014/main" id="{C7C48EF0-A2EC-459C-A286-EBBF713C1206}"/>
              </a:ext>
            </a:extLst>
          </p:cNvPr>
          <p:cNvSpPr>
            <a:spLocks noGrp="1"/>
          </p:cNvSpPr>
          <p:nvPr>
            <p:ph sz="half" idx="2"/>
          </p:nvPr>
        </p:nvSpPr>
        <p:spPr>
          <a:xfrm>
            <a:off x="4588692" y="1447800"/>
            <a:ext cx="3886200" cy="4419599"/>
          </a:xfrm>
        </p:spPr>
        <p:txBody>
          <a:bodyPr anchor="t">
            <a:normAutofit fontScale="85000" lnSpcReduction="20000"/>
          </a:bodyPr>
          <a:lstStyle/>
          <a:p>
            <a:pPr marL="0" indent="0">
              <a:buNone/>
            </a:pPr>
            <a:r>
              <a:rPr lang="en-US" sz="1400" dirty="0">
                <a:solidFill>
                  <a:srgbClr val="FFFF00"/>
                </a:solidFill>
              </a:rPr>
              <a:t>public class </a:t>
            </a:r>
            <a:r>
              <a:rPr lang="en-US" sz="1400" dirty="0" err="1">
                <a:solidFill>
                  <a:srgbClr val="FFFF00"/>
                </a:solidFill>
              </a:rPr>
              <a:t>QueueObject</a:t>
            </a:r>
            <a:r>
              <a:rPr lang="en-US" sz="1400" dirty="0">
                <a:solidFill>
                  <a:srgbClr val="FFFF00"/>
                </a:solidFill>
              </a:rPr>
              <a:t> {</a:t>
            </a:r>
          </a:p>
          <a:p>
            <a:pPr marL="0" indent="0">
              <a:buNone/>
            </a:pPr>
            <a:r>
              <a:rPr lang="en-US" sz="1400" dirty="0">
                <a:solidFill>
                  <a:srgbClr val="FFFF00"/>
                </a:solidFill>
              </a:rPr>
              <a:t>  private </a:t>
            </a:r>
            <a:r>
              <a:rPr lang="en-US" sz="1400" dirty="0" err="1">
                <a:solidFill>
                  <a:srgbClr val="FFFF00"/>
                </a:solidFill>
              </a:rPr>
              <a:t>boolean</a:t>
            </a:r>
            <a:r>
              <a:rPr lang="en-US" sz="1400" dirty="0">
                <a:solidFill>
                  <a:srgbClr val="FFFF00"/>
                </a:solidFill>
              </a:rPr>
              <a:t> </a:t>
            </a:r>
            <a:r>
              <a:rPr lang="en-US" sz="1400" dirty="0" err="1">
                <a:solidFill>
                  <a:srgbClr val="FFFF00"/>
                </a:solidFill>
              </a:rPr>
              <a:t>isNotified</a:t>
            </a:r>
            <a:r>
              <a:rPr lang="en-US" sz="1400" dirty="0">
                <a:solidFill>
                  <a:srgbClr val="FFFF00"/>
                </a:solidFill>
              </a:rPr>
              <a:t> = false;</a:t>
            </a:r>
          </a:p>
          <a:p>
            <a:pPr marL="0" indent="0">
              <a:buNone/>
            </a:pPr>
            <a:r>
              <a:rPr lang="en-US" sz="1400" dirty="0">
                <a:solidFill>
                  <a:srgbClr val="FFFF00"/>
                </a:solidFill>
              </a:rPr>
              <a:t>  public synchronized void </a:t>
            </a:r>
            <a:r>
              <a:rPr lang="en-US" sz="1400" dirty="0" err="1">
                <a:solidFill>
                  <a:srgbClr val="FFFF00"/>
                </a:solidFill>
              </a:rPr>
              <a:t>doWait</a:t>
            </a:r>
            <a:r>
              <a:rPr lang="en-US" sz="1400" dirty="0">
                <a:solidFill>
                  <a:srgbClr val="FFFF00"/>
                </a:solidFill>
              </a:rPr>
              <a:t>() throws </a:t>
            </a:r>
            <a:r>
              <a:rPr lang="en-US" sz="1400" dirty="0" err="1">
                <a:solidFill>
                  <a:srgbClr val="FFFF00"/>
                </a:solidFill>
              </a:rPr>
              <a:t>InterruptedException</a:t>
            </a:r>
            <a:r>
              <a:rPr lang="en-US" sz="1400" dirty="0">
                <a:solidFill>
                  <a:srgbClr val="FFFF00"/>
                </a:solidFill>
              </a:rPr>
              <a:t> {</a:t>
            </a:r>
          </a:p>
          <a:p>
            <a:pPr marL="0" indent="0">
              <a:buNone/>
            </a:pPr>
            <a:r>
              <a:rPr lang="en-US" sz="1400" dirty="0">
                <a:solidFill>
                  <a:srgbClr val="FFFF00"/>
                </a:solidFill>
              </a:rPr>
              <a:t>    while(!</a:t>
            </a:r>
            <a:r>
              <a:rPr lang="en-US" sz="1400" dirty="0" err="1">
                <a:solidFill>
                  <a:srgbClr val="FFFF00"/>
                </a:solidFill>
              </a:rPr>
              <a:t>isNotified</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this.wait</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a:t>
            </a:r>
            <a:r>
              <a:rPr lang="en-US" sz="1400" dirty="0" err="1">
                <a:solidFill>
                  <a:srgbClr val="FFFF00"/>
                </a:solidFill>
              </a:rPr>
              <a:t>this.isNotified</a:t>
            </a:r>
            <a:r>
              <a:rPr lang="en-US" sz="1400" dirty="0">
                <a:solidFill>
                  <a:srgbClr val="FFFF00"/>
                </a:solidFill>
              </a:rPr>
              <a:t> = false;</a:t>
            </a:r>
          </a:p>
          <a:p>
            <a:pPr marL="0" indent="0">
              <a:buNone/>
            </a:pPr>
            <a:r>
              <a:rPr lang="en-US" sz="1400" dirty="0">
                <a:solidFill>
                  <a:srgbClr val="FFFF00"/>
                </a:solidFill>
              </a:rPr>
              <a:t>  }</a:t>
            </a:r>
          </a:p>
          <a:p>
            <a:pPr marL="0" indent="0">
              <a:buNone/>
            </a:pPr>
            <a:r>
              <a:rPr lang="en-US" sz="1400" dirty="0">
                <a:solidFill>
                  <a:srgbClr val="FFFF00"/>
                </a:solidFill>
              </a:rPr>
              <a:t>  public synchronized void </a:t>
            </a:r>
            <a:r>
              <a:rPr lang="en-US" sz="1400" dirty="0" err="1">
                <a:solidFill>
                  <a:srgbClr val="FFFF00"/>
                </a:solidFill>
              </a:rPr>
              <a:t>doNotify</a:t>
            </a:r>
            <a:r>
              <a:rPr lang="en-US" sz="1400" dirty="0">
                <a:solidFill>
                  <a:srgbClr val="FFFF00"/>
                </a:solidFill>
              </a:rPr>
              <a:t>() {</a:t>
            </a:r>
          </a:p>
          <a:p>
            <a:pPr marL="0" indent="0">
              <a:buNone/>
            </a:pPr>
            <a:r>
              <a:rPr lang="en-US" sz="1400" dirty="0">
                <a:solidFill>
                  <a:srgbClr val="FFFF00"/>
                </a:solidFill>
              </a:rPr>
              <a:t>    </a:t>
            </a:r>
            <a:r>
              <a:rPr lang="en-US" sz="1400" dirty="0" err="1">
                <a:solidFill>
                  <a:srgbClr val="FFFF00"/>
                </a:solidFill>
              </a:rPr>
              <a:t>this.isNotified</a:t>
            </a:r>
            <a:r>
              <a:rPr lang="en-US" sz="1400" dirty="0">
                <a:solidFill>
                  <a:srgbClr val="FFFF00"/>
                </a:solidFill>
              </a:rPr>
              <a:t> = true;</a:t>
            </a:r>
          </a:p>
          <a:p>
            <a:pPr marL="0" indent="0">
              <a:buNone/>
            </a:pPr>
            <a:r>
              <a:rPr lang="en-US" sz="1400" dirty="0">
                <a:solidFill>
                  <a:srgbClr val="FFFF00"/>
                </a:solidFill>
              </a:rPr>
              <a:t>    </a:t>
            </a:r>
            <a:r>
              <a:rPr lang="en-US" sz="1400" dirty="0" err="1">
                <a:solidFill>
                  <a:srgbClr val="FFFF00"/>
                </a:solidFill>
              </a:rPr>
              <a:t>this.notify</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public </a:t>
            </a:r>
            <a:r>
              <a:rPr lang="en-US" sz="1400" dirty="0" err="1">
                <a:solidFill>
                  <a:srgbClr val="FFFF00"/>
                </a:solidFill>
              </a:rPr>
              <a:t>boolean</a:t>
            </a:r>
            <a:r>
              <a:rPr lang="en-US" sz="1400" dirty="0">
                <a:solidFill>
                  <a:srgbClr val="FFFF00"/>
                </a:solidFill>
              </a:rPr>
              <a:t> equals(Object o) {</a:t>
            </a:r>
          </a:p>
          <a:p>
            <a:pPr marL="0" indent="0">
              <a:buNone/>
            </a:pPr>
            <a:r>
              <a:rPr lang="en-US" sz="1400" dirty="0">
                <a:solidFill>
                  <a:srgbClr val="FFFF00"/>
                </a:solidFill>
              </a:rPr>
              <a:t>    return this == o;</a:t>
            </a:r>
          </a:p>
          <a:p>
            <a:pPr marL="0" indent="0">
              <a:buNone/>
            </a:pPr>
            <a:r>
              <a:rPr lang="en-US" sz="1400" dirty="0">
                <a:solidFill>
                  <a:srgbClr val="FFFF00"/>
                </a:solidFill>
              </a:rPr>
              <a:t>  }</a:t>
            </a:r>
          </a:p>
          <a:p>
            <a:pPr marL="0" indent="0">
              <a:buNone/>
            </a:pPr>
            <a:r>
              <a:rPr lang="en-US" sz="1400" dirty="0">
                <a:solidFill>
                  <a:srgbClr val="FFFF00"/>
                </a:solidFill>
              </a:rPr>
              <a:t>}</a:t>
            </a:r>
          </a:p>
        </p:txBody>
      </p:sp>
    </p:spTree>
    <p:extLst>
      <p:ext uri="{BB962C8B-B14F-4D97-AF65-F5344CB8AC3E}">
        <p14:creationId xmlns:p14="http://schemas.microsoft.com/office/powerpoint/2010/main" val="13278114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a:extLst>
              <a:ext uri="{FF2B5EF4-FFF2-40B4-BE49-F238E27FC236}">
                <a16:creationId xmlns:a16="http://schemas.microsoft.com/office/drawing/2014/main" id="{F6C404DF-D60F-486D-B061-2719A641BC61}"/>
              </a:ext>
            </a:extLst>
          </p:cNvPr>
          <p:cNvSpPr>
            <a:spLocks noGrp="1" noChangeArrowheads="1"/>
          </p:cNvSpPr>
          <p:nvPr>
            <p:ph type="title"/>
          </p:nvPr>
        </p:nvSpPr>
        <p:spPr>
          <a:xfrm>
            <a:off x="513159" y="4487332"/>
            <a:ext cx="6400800" cy="1507067"/>
          </a:xfrm>
        </p:spPr>
        <p:txBody>
          <a:bodyPr>
            <a:normAutofit/>
          </a:bodyPr>
          <a:lstStyle/>
          <a:p>
            <a:r>
              <a:rPr lang="en-US" altLang="en-US" dirty="0"/>
              <a:t>Monitor</a:t>
            </a:r>
          </a:p>
        </p:txBody>
      </p:sp>
      <p:sp>
        <p:nvSpPr>
          <p:cNvPr id="797699" name="Rectangle 3">
            <a:extLst>
              <a:ext uri="{FF2B5EF4-FFF2-40B4-BE49-F238E27FC236}">
                <a16:creationId xmlns:a16="http://schemas.microsoft.com/office/drawing/2014/main" id="{F1BC70AB-07ED-4762-8A12-B8BFBAFB9ED6}"/>
              </a:ext>
            </a:extLst>
          </p:cNvPr>
          <p:cNvSpPr>
            <a:spLocks noGrp="1" noChangeArrowheads="1"/>
          </p:cNvSpPr>
          <p:nvPr>
            <p:ph idx="1"/>
          </p:nvPr>
        </p:nvSpPr>
        <p:spPr>
          <a:xfrm>
            <a:off x="4874740" y="733646"/>
            <a:ext cx="3978570" cy="5895753"/>
          </a:xfrm>
        </p:spPr>
        <p:txBody>
          <a:bodyPr anchor="t">
            <a:normAutofit/>
          </a:bodyPr>
          <a:lstStyle/>
          <a:p>
            <a:pPr>
              <a:lnSpc>
                <a:spcPct val="90000"/>
              </a:lnSpc>
            </a:pPr>
            <a:r>
              <a:rPr lang="en-US" altLang="en-US" sz="1600" i="1" dirty="0">
                <a:solidFill>
                  <a:schemeClr val="tx1"/>
                </a:solidFill>
              </a:rPr>
              <a:t>Every</a:t>
            </a:r>
            <a:r>
              <a:rPr lang="en-US" altLang="en-US" sz="1600" dirty="0">
                <a:solidFill>
                  <a:schemeClr val="tx1"/>
                </a:solidFill>
              </a:rPr>
              <a:t> Java object has a built-in internal "lock".</a:t>
            </a:r>
          </a:p>
          <a:p>
            <a:pPr lvl="1">
              <a:lnSpc>
                <a:spcPct val="90000"/>
              </a:lnSpc>
            </a:pPr>
            <a:r>
              <a:rPr lang="en-US" altLang="en-US" sz="1600" dirty="0">
                <a:solidFill>
                  <a:schemeClr val="tx1"/>
                </a:solidFill>
              </a:rPr>
              <a:t>A thread can "wait" on an object's lock, causing it to pause.</a:t>
            </a:r>
          </a:p>
          <a:p>
            <a:pPr lvl="1">
              <a:lnSpc>
                <a:spcPct val="90000"/>
              </a:lnSpc>
            </a:pPr>
            <a:r>
              <a:rPr lang="en-US" altLang="en-US" sz="1600" dirty="0">
                <a:solidFill>
                  <a:schemeClr val="tx1"/>
                </a:solidFill>
              </a:rPr>
              <a:t>A “wait” will release the lock</a:t>
            </a:r>
          </a:p>
          <a:p>
            <a:pPr lvl="1">
              <a:lnSpc>
                <a:spcPct val="90000"/>
              </a:lnSpc>
            </a:pPr>
            <a:r>
              <a:rPr lang="en-US" altLang="en-US" sz="1600" dirty="0">
                <a:solidFill>
                  <a:schemeClr val="tx1"/>
                </a:solidFill>
              </a:rPr>
              <a:t>Another thread can "notify" on an object's lock, unpausing any other thread(s) that are currently waiting on that lock.</a:t>
            </a:r>
          </a:p>
          <a:p>
            <a:pPr lvl="1">
              <a:lnSpc>
                <a:spcPct val="90000"/>
              </a:lnSpc>
            </a:pPr>
            <a:r>
              <a:rPr lang="en-US" altLang="en-US" sz="1600" dirty="0">
                <a:solidFill>
                  <a:schemeClr val="tx1"/>
                </a:solidFill>
              </a:rPr>
              <a:t>An implementation of </a:t>
            </a:r>
            <a:r>
              <a:rPr lang="en-US" altLang="en-US" sz="1600" i="1" dirty="0">
                <a:solidFill>
                  <a:schemeClr val="tx1"/>
                </a:solidFill>
              </a:rPr>
              <a:t>monitors</a:t>
            </a:r>
            <a:r>
              <a:rPr lang="en-US" altLang="en-US" sz="1600" dirty="0">
                <a:solidFill>
                  <a:schemeClr val="tx1"/>
                </a:solidFill>
              </a:rPr>
              <a:t>, a classic concurrency construct.</a:t>
            </a:r>
          </a:p>
          <a:p>
            <a:pPr lvl="1">
              <a:lnSpc>
                <a:spcPct val="90000"/>
              </a:lnSpc>
            </a:pPr>
            <a:r>
              <a:rPr lang="en-US" altLang="en-US" sz="1600" dirty="0">
                <a:solidFill>
                  <a:schemeClr val="tx1"/>
                </a:solidFill>
              </a:rPr>
              <a:t>These methods are not often used directly;  but they are used internally by other concurrency constructs.</a:t>
            </a:r>
          </a:p>
        </p:txBody>
      </p:sp>
      <p:graphicFrame>
        <p:nvGraphicFramePr>
          <p:cNvPr id="797700" name="Group 4">
            <a:extLst>
              <a:ext uri="{FF2B5EF4-FFF2-40B4-BE49-F238E27FC236}">
                <a16:creationId xmlns:a16="http://schemas.microsoft.com/office/drawing/2014/main" id="{00D4CB5E-E204-43C3-A8E6-AE103F6FDB65}"/>
              </a:ext>
            </a:extLst>
          </p:cNvPr>
          <p:cNvGraphicFramePr>
            <a:graphicFrameLocks noGrp="1"/>
          </p:cNvGraphicFramePr>
          <p:nvPr/>
        </p:nvGraphicFramePr>
        <p:xfrm>
          <a:off x="593429" y="1290409"/>
          <a:ext cx="3978570" cy="2462361"/>
        </p:xfrm>
        <a:graphic>
          <a:graphicData uri="http://schemas.openxmlformats.org/drawingml/2006/table">
            <a:tbl>
              <a:tblPr firstRow="1" bandRow="1">
                <a:tableStyleId>{8799B23B-EC83-4686-B30A-512413B5E67A}</a:tableStyleId>
              </a:tblPr>
              <a:tblGrid>
                <a:gridCol w="1107286">
                  <a:extLst>
                    <a:ext uri="{9D8B030D-6E8A-4147-A177-3AD203B41FA5}">
                      <a16:colId xmlns:a16="http://schemas.microsoft.com/office/drawing/2014/main" val="1052284482"/>
                    </a:ext>
                  </a:extLst>
                </a:gridCol>
                <a:gridCol w="2871284">
                  <a:extLst>
                    <a:ext uri="{9D8B030D-6E8A-4147-A177-3AD203B41FA5}">
                      <a16:colId xmlns:a16="http://schemas.microsoft.com/office/drawing/2014/main" val="902876222"/>
                    </a:ext>
                  </a:extLst>
                </a:gridCol>
              </a:tblGrid>
              <a:tr h="332343">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500" u="none" strike="noStrike" cap="none" normalizeH="0" baseline="0">
                          <a:ln>
                            <a:noFill/>
                          </a:ln>
                          <a:solidFill>
                            <a:srgbClr val="FFFF00"/>
                          </a:solidFill>
                          <a:effectLst/>
                        </a:rPr>
                        <a:t>method</a:t>
                      </a:r>
                      <a:endParaRPr kumimoji="0" lang="en-US" altLang="en-US" sz="1500" b="1" i="0" u="none" strike="noStrike" cap="none" normalizeH="0" baseline="0">
                        <a:ln>
                          <a:noFill/>
                        </a:ln>
                        <a:solidFill>
                          <a:srgbClr val="FFFF00"/>
                        </a:solidFill>
                        <a:effectLst/>
                        <a:latin typeface="Calibri" panose="020F0502020204030204" pitchFamily="34" charset="0"/>
                      </a:endParaRPr>
                    </a:p>
                  </a:txBody>
                  <a:tcPr marL="75532" marR="75532" marT="37766" marB="37766" horzOverflow="overflow"/>
                </a:tc>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500" u="none" strike="noStrike" cap="none" normalizeH="0" baseline="0">
                          <a:ln>
                            <a:noFill/>
                          </a:ln>
                          <a:solidFill>
                            <a:srgbClr val="FFFF00"/>
                          </a:solidFill>
                          <a:effectLst/>
                        </a:rPr>
                        <a:t>description</a:t>
                      </a:r>
                      <a:endParaRPr kumimoji="0" lang="en-US" altLang="en-US" sz="1500" b="1" i="0" u="none" strike="noStrike" cap="none" normalizeH="0" baseline="0">
                        <a:ln>
                          <a:noFill/>
                        </a:ln>
                        <a:solidFill>
                          <a:srgbClr val="FFFF00"/>
                        </a:solidFill>
                        <a:effectLst/>
                        <a:latin typeface="Calibri" panose="020F0502020204030204" pitchFamily="34" charset="0"/>
                      </a:endParaRPr>
                    </a:p>
                  </a:txBody>
                  <a:tcPr marL="75532" marR="75532" marT="37766" marB="37766" horzOverflow="overflow"/>
                </a:tc>
                <a:extLst>
                  <a:ext uri="{0D108BD9-81ED-4DB2-BD59-A6C34878D82A}">
                    <a16:rowId xmlns:a16="http://schemas.microsoft.com/office/drawing/2014/main" val="230316625"/>
                  </a:ext>
                </a:extLst>
              </a:tr>
              <a:tr h="558941">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500" u="none" strike="noStrike" cap="none" normalizeH="0" baseline="0">
                          <a:ln>
                            <a:noFill/>
                          </a:ln>
                          <a:solidFill>
                            <a:srgbClr val="FFFF00"/>
                          </a:solidFill>
                          <a:effectLst/>
                        </a:rPr>
                        <a:t>notify()</a:t>
                      </a:r>
                      <a:endParaRPr kumimoji="0" lang="en-US" altLang="en-US" sz="1500" b="0" i="0" u="none" strike="noStrike" cap="none" normalizeH="0" baseline="0">
                        <a:ln>
                          <a:noFill/>
                        </a:ln>
                        <a:solidFill>
                          <a:srgbClr val="FFFF00"/>
                        </a:solidFill>
                        <a:effectLst/>
                        <a:latin typeface="Courier New" panose="02070309020205020404" pitchFamily="49" charset="0"/>
                      </a:endParaRPr>
                    </a:p>
                  </a:txBody>
                  <a:tcPr marL="75532" marR="75532" marT="37766" marB="37766" horzOverflow="overflow"/>
                </a:tc>
                <a:tc>
                  <a:txBody>
                    <a:bodyPr/>
                    <a:lstStyle>
                      <a:lvl1pPr marL="49213"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49213"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500" u="none" strike="noStrike" cap="none" normalizeH="0" baseline="0">
                          <a:ln>
                            <a:noFill/>
                          </a:ln>
                          <a:solidFill>
                            <a:srgbClr val="FFFF00"/>
                          </a:solidFill>
                          <a:effectLst/>
                        </a:rPr>
                        <a:t>unblocks one random thread waiting on this object's lock</a:t>
                      </a:r>
                      <a:endParaRPr kumimoji="0" lang="en-US" altLang="en-US" sz="1500" b="0" i="0" u="none" strike="noStrike" cap="none" normalizeH="0" baseline="0">
                        <a:ln>
                          <a:noFill/>
                        </a:ln>
                        <a:solidFill>
                          <a:srgbClr val="FFFF00"/>
                        </a:solidFill>
                        <a:effectLst/>
                        <a:latin typeface="Calibri" panose="020F0502020204030204" pitchFamily="34" charset="0"/>
                      </a:endParaRPr>
                    </a:p>
                  </a:txBody>
                  <a:tcPr marL="75532" marR="75532" marT="37766" marB="37766" horzOverflow="overflow"/>
                </a:tc>
                <a:extLst>
                  <a:ext uri="{0D108BD9-81ED-4DB2-BD59-A6C34878D82A}">
                    <a16:rowId xmlns:a16="http://schemas.microsoft.com/office/drawing/2014/main" val="2960714901"/>
                  </a:ext>
                </a:extLst>
              </a:tr>
              <a:tr h="558941">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500" u="none" strike="noStrike" cap="none" normalizeH="0" baseline="0">
                          <a:ln>
                            <a:noFill/>
                          </a:ln>
                          <a:solidFill>
                            <a:srgbClr val="FFFF00"/>
                          </a:solidFill>
                          <a:effectLst/>
                        </a:rPr>
                        <a:t>notifyAll()</a:t>
                      </a:r>
                      <a:endParaRPr kumimoji="0" lang="en-US" altLang="en-US" sz="1500" b="0" i="0" u="none" strike="noStrike" cap="none" normalizeH="0" baseline="0">
                        <a:ln>
                          <a:noFill/>
                        </a:ln>
                        <a:solidFill>
                          <a:srgbClr val="FFFF00"/>
                        </a:solidFill>
                        <a:effectLst/>
                        <a:latin typeface="Courier New" panose="02070309020205020404" pitchFamily="49" charset="0"/>
                      </a:endParaRPr>
                    </a:p>
                  </a:txBody>
                  <a:tcPr marL="75532" marR="75532" marT="37766" marB="37766" horzOverflow="overflow"/>
                </a:tc>
                <a:tc>
                  <a:txBody>
                    <a:bodyPr/>
                    <a:lstStyle>
                      <a:lvl1pPr marL="49213"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49213"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500" u="none" strike="noStrike" cap="none" normalizeH="0" baseline="0" dirty="0">
                          <a:ln>
                            <a:noFill/>
                          </a:ln>
                          <a:solidFill>
                            <a:srgbClr val="FFFF00"/>
                          </a:solidFill>
                          <a:effectLst/>
                        </a:rPr>
                        <a:t>unblocks all threads waiting on this object's lock</a:t>
                      </a:r>
                      <a:endParaRPr kumimoji="0" lang="en-US" altLang="en-US" sz="1500" b="0" i="0" u="none" strike="noStrike" cap="none" normalizeH="0" baseline="0" dirty="0">
                        <a:ln>
                          <a:noFill/>
                        </a:ln>
                        <a:solidFill>
                          <a:srgbClr val="FFFF00"/>
                        </a:solidFill>
                        <a:effectLst/>
                        <a:latin typeface="Calibri" panose="020F0502020204030204" pitchFamily="34" charset="0"/>
                      </a:endParaRPr>
                    </a:p>
                  </a:txBody>
                  <a:tcPr marL="75532" marR="75532" marT="37766" marB="37766" horzOverflow="overflow"/>
                </a:tc>
                <a:extLst>
                  <a:ext uri="{0D108BD9-81ED-4DB2-BD59-A6C34878D82A}">
                    <a16:rowId xmlns:a16="http://schemas.microsoft.com/office/drawing/2014/main" val="284447230"/>
                  </a:ext>
                </a:extLst>
              </a:tr>
              <a:tr h="1012136">
                <a:tc>
                  <a:txBody>
                    <a:bodyPr/>
                    <a:lstStyle>
                      <a:lvl1pPr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500" u="none" strike="noStrike" cap="none" normalizeH="0" baseline="0">
                          <a:ln>
                            <a:noFill/>
                          </a:ln>
                          <a:solidFill>
                            <a:srgbClr val="FFFF00"/>
                          </a:solidFill>
                          <a:effectLst/>
                        </a:rPr>
                        <a:t>wait()</a:t>
                      </a:r>
                      <a:br>
                        <a:rPr kumimoji="0" lang="en-US" altLang="en-US" sz="1500" u="none" strike="noStrike" cap="none" normalizeH="0" baseline="0">
                          <a:ln>
                            <a:noFill/>
                          </a:ln>
                          <a:solidFill>
                            <a:srgbClr val="FFFF00"/>
                          </a:solidFill>
                          <a:effectLst/>
                        </a:rPr>
                      </a:br>
                      <a:r>
                        <a:rPr kumimoji="0" lang="en-US" altLang="en-US" sz="1500" u="none" strike="noStrike" cap="none" normalizeH="0" baseline="0">
                          <a:ln>
                            <a:noFill/>
                          </a:ln>
                          <a:solidFill>
                            <a:srgbClr val="FFFF00"/>
                          </a:solidFill>
                          <a:effectLst/>
                        </a:rPr>
                        <a:t>wait(</a:t>
                      </a:r>
                      <a:r>
                        <a:rPr kumimoji="0" lang="en-US" altLang="en-US" sz="1500" u="none" strike="noStrike" cap="none" normalizeH="0" baseline="0" err="1">
                          <a:ln>
                            <a:noFill/>
                          </a:ln>
                          <a:solidFill>
                            <a:srgbClr val="FFFF00"/>
                          </a:solidFill>
                          <a:effectLst/>
                        </a:rPr>
                        <a:t>ms</a:t>
                      </a:r>
                      <a:r>
                        <a:rPr kumimoji="0" lang="en-US" altLang="en-US" sz="1500" u="none" strike="noStrike" cap="none" normalizeH="0" baseline="0">
                          <a:ln>
                            <a:noFill/>
                          </a:ln>
                          <a:solidFill>
                            <a:srgbClr val="FFFF00"/>
                          </a:solidFill>
                          <a:effectLst/>
                        </a:rPr>
                        <a:t>)</a:t>
                      </a:r>
                      <a:endParaRPr kumimoji="0" lang="en-US" altLang="en-US" sz="1500" b="0" i="0" u="none" strike="noStrike" cap="none" normalizeH="0" baseline="0">
                        <a:ln>
                          <a:noFill/>
                        </a:ln>
                        <a:solidFill>
                          <a:srgbClr val="FFFF00"/>
                        </a:solidFill>
                        <a:effectLst/>
                        <a:latin typeface="Courier New" panose="02070309020205020404" pitchFamily="49" charset="0"/>
                      </a:endParaRPr>
                    </a:p>
                  </a:txBody>
                  <a:tcPr marL="75532" marR="75532" marT="37766" marB="37766" horzOverflow="overflow"/>
                </a:tc>
                <a:tc>
                  <a:txBody>
                    <a:bodyPr/>
                    <a:lstStyle>
                      <a:lvl1pPr marL="49213" algn="l" eaLnBrk="0" hangingPunct="0">
                        <a:spcBef>
                          <a:spcPct val="20000"/>
                        </a:spcBef>
                        <a:buClr>
                          <a:srgbClr val="39275B"/>
                        </a:buClr>
                        <a:buSzPct val="100000"/>
                        <a:tabLst>
                          <a:tab pos="860425" algn="l"/>
                          <a:tab pos="1143000" algn="l"/>
                          <a:tab pos="1431925" algn="l"/>
                          <a:tab pos="1774825" algn="l"/>
                        </a:tabLst>
                        <a:defRPr sz="2000">
                          <a:solidFill>
                            <a:srgbClr val="262626"/>
                          </a:solidFill>
                          <a:latin typeface="Calibri" panose="020F0502020204030204" pitchFamily="34" charset="0"/>
                        </a:defRPr>
                      </a:lvl1pPr>
                      <a:lvl2pPr marL="574675" algn="l" eaLnBrk="0" hangingPunct="0">
                        <a:spcBef>
                          <a:spcPct val="20000"/>
                        </a:spcBef>
                        <a:buClr>
                          <a:srgbClr val="4D4D4D"/>
                        </a:buClr>
                        <a:buFont typeface="Wingdings" panose="05000000000000000000" pitchFamily="2" charset="2"/>
                        <a:tabLst>
                          <a:tab pos="860425" algn="l"/>
                          <a:tab pos="1143000" algn="l"/>
                          <a:tab pos="1431925" algn="l"/>
                          <a:tab pos="1774825" algn="l"/>
                        </a:tabLst>
                        <a:defRPr sz="2000">
                          <a:solidFill>
                            <a:srgbClr val="404040"/>
                          </a:solidFill>
                          <a:latin typeface="Calibri" panose="020F0502020204030204" pitchFamily="34" charset="0"/>
                        </a:defRPr>
                      </a:lvl2pPr>
                      <a:lvl3pPr marL="968375" algn="l" eaLnBrk="0" hangingPunct="0">
                        <a:spcBef>
                          <a:spcPct val="20000"/>
                        </a:spcBef>
                        <a:buClr>
                          <a:srgbClr val="9900CC"/>
                        </a:buClr>
                        <a:tabLst>
                          <a:tab pos="860425" algn="l"/>
                          <a:tab pos="1143000" algn="l"/>
                          <a:tab pos="1431925" algn="l"/>
                          <a:tab pos="1774825" algn="l"/>
                        </a:tabLst>
                        <a:defRPr>
                          <a:solidFill>
                            <a:srgbClr val="4D4D4D"/>
                          </a:solidFill>
                          <a:latin typeface="Calibri" panose="020F0502020204030204" pitchFamily="34" charset="0"/>
                        </a:defRPr>
                      </a:lvl3pPr>
                      <a:lvl4pPr marL="1257300" algn="l" eaLnBrk="0" hangingPunct="0">
                        <a:spcBef>
                          <a:spcPct val="20000"/>
                        </a:spcBef>
                        <a:buClr>
                          <a:srgbClr val="796646"/>
                        </a:buClr>
                        <a:buFont typeface="Wingdings" panose="05000000000000000000" pitchFamily="2" charset="2"/>
                        <a:tabLst>
                          <a:tab pos="860425" algn="l"/>
                          <a:tab pos="1143000" algn="l"/>
                          <a:tab pos="1431925" algn="l"/>
                          <a:tab pos="1774825" algn="l"/>
                        </a:tabLst>
                        <a:defRPr>
                          <a:solidFill>
                            <a:srgbClr val="4D4D4D"/>
                          </a:solidFill>
                          <a:latin typeface="Calibri" panose="020F0502020204030204" pitchFamily="34" charset="0"/>
                        </a:defRPr>
                      </a:lvl4pPr>
                      <a:lvl5pPr marL="1544638" algn="l" eaLnBrk="0" hangingPunct="0">
                        <a:spcBef>
                          <a:spcPct val="20000"/>
                        </a:spcBef>
                        <a:tabLst>
                          <a:tab pos="860425" algn="l"/>
                          <a:tab pos="1143000" algn="l"/>
                          <a:tab pos="1431925" algn="l"/>
                          <a:tab pos="1774825" algn="l"/>
                        </a:tabLst>
                        <a:defRPr>
                          <a:solidFill>
                            <a:srgbClr val="4D4D4D"/>
                          </a:solidFill>
                          <a:latin typeface="Calibri" panose="020F0502020204030204" pitchFamily="34" charset="0"/>
                        </a:defRPr>
                      </a:lvl5pPr>
                      <a:lvl6pPr marL="20018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6pPr>
                      <a:lvl7pPr marL="24590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7pPr>
                      <a:lvl8pPr marL="29162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8pPr>
                      <a:lvl9pPr marL="3373438" eaLnBrk="0" fontAlgn="base" hangingPunct="0">
                        <a:spcBef>
                          <a:spcPct val="20000"/>
                        </a:spcBef>
                        <a:spcAft>
                          <a:spcPct val="0"/>
                        </a:spcAft>
                        <a:tabLst>
                          <a:tab pos="860425" algn="l"/>
                          <a:tab pos="1143000" algn="l"/>
                          <a:tab pos="1431925" algn="l"/>
                          <a:tab pos="1774825" algn="l"/>
                        </a:tabLst>
                        <a:defRPr>
                          <a:solidFill>
                            <a:srgbClr val="4D4D4D"/>
                          </a:solidFill>
                          <a:latin typeface="Calibri" panose="020F0502020204030204" pitchFamily="34" charset="0"/>
                        </a:defRPr>
                      </a:lvl9pPr>
                    </a:lstStyle>
                    <a:p>
                      <a:pPr marL="49213" marR="0" lvl="0" indent="0" algn="l" defTabSz="914400" rtl="0" eaLnBrk="0" fontAlgn="base" latinLnBrk="0" hangingPunct="0">
                        <a:lnSpc>
                          <a:spcPct val="100000"/>
                        </a:lnSpc>
                        <a:spcBef>
                          <a:spcPct val="20000"/>
                        </a:spcBef>
                        <a:spcAft>
                          <a:spcPct val="0"/>
                        </a:spcAft>
                        <a:buClr>
                          <a:srgbClr val="39275B"/>
                        </a:buClr>
                        <a:buSzPct val="100000"/>
                        <a:buFontTx/>
                        <a:buNone/>
                        <a:tabLst>
                          <a:tab pos="860425" algn="l"/>
                          <a:tab pos="1143000" algn="l"/>
                          <a:tab pos="1431925" algn="l"/>
                          <a:tab pos="1774825" algn="l"/>
                        </a:tabLst>
                      </a:pPr>
                      <a:r>
                        <a:rPr kumimoji="0" lang="en-US" altLang="en-US" sz="1500" u="none" strike="noStrike" cap="none" normalizeH="0" baseline="0" dirty="0">
                          <a:ln>
                            <a:noFill/>
                          </a:ln>
                          <a:solidFill>
                            <a:srgbClr val="FFFF00"/>
                          </a:solidFill>
                          <a:effectLst/>
                        </a:rPr>
                        <a:t>causes the current thread to wait (block) on this object's lock, indefinitely or for a given # of </a:t>
                      </a:r>
                      <a:r>
                        <a:rPr kumimoji="0" lang="en-US" altLang="en-US" sz="1500" u="none" strike="noStrike" cap="none" normalizeH="0" baseline="0" dirty="0" err="1">
                          <a:ln>
                            <a:noFill/>
                          </a:ln>
                          <a:solidFill>
                            <a:srgbClr val="FFFF00"/>
                          </a:solidFill>
                          <a:effectLst/>
                        </a:rPr>
                        <a:t>ms</a:t>
                      </a:r>
                      <a:endParaRPr kumimoji="0" lang="en-US" altLang="en-US" sz="1500" b="0" i="0" u="none" strike="noStrike" cap="none" normalizeH="0" baseline="0" dirty="0">
                        <a:ln>
                          <a:noFill/>
                        </a:ln>
                        <a:solidFill>
                          <a:srgbClr val="FFFF00"/>
                        </a:solidFill>
                        <a:effectLst/>
                        <a:latin typeface="Calibri" panose="020F0502020204030204" pitchFamily="34" charset="0"/>
                      </a:endParaRPr>
                    </a:p>
                  </a:txBody>
                  <a:tcPr marL="75532" marR="75532" marT="37766" marB="37766" horzOverflow="overflow"/>
                </a:tc>
                <a:extLst>
                  <a:ext uri="{0D108BD9-81ED-4DB2-BD59-A6C34878D82A}">
                    <a16:rowId xmlns:a16="http://schemas.microsoft.com/office/drawing/2014/main" val="3420939958"/>
                  </a:ext>
                </a:extLst>
              </a:tr>
            </a:tbl>
          </a:graphicData>
        </a:graphic>
      </p:graphicFrame>
    </p:spTree>
    <p:extLst>
      <p:ext uri="{BB962C8B-B14F-4D97-AF65-F5344CB8AC3E}">
        <p14:creationId xmlns:p14="http://schemas.microsoft.com/office/powerpoint/2010/main" val="40580158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lstStyle/>
          <a:p>
            <a:r>
              <a:rPr lang="en-US" sz="3600" dirty="0"/>
              <a:t>Mutex and Semaphore</a:t>
            </a:r>
          </a:p>
        </p:txBody>
      </p:sp>
      <p:sp>
        <p:nvSpPr>
          <p:cNvPr id="5" name="Content Placeholder 4">
            <a:extLst>
              <a:ext uri="{FF2B5EF4-FFF2-40B4-BE49-F238E27FC236}">
                <a16:creationId xmlns:a16="http://schemas.microsoft.com/office/drawing/2014/main" id="{F978F6CB-346F-4EE0-AC7F-82366A974B8B}"/>
              </a:ext>
            </a:extLst>
          </p:cNvPr>
          <p:cNvSpPr>
            <a:spLocks noGrp="1"/>
          </p:cNvSpPr>
          <p:nvPr>
            <p:ph idx="1"/>
          </p:nvPr>
        </p:nvSpPr>
        <p:spPr>
          <a:xfrm>
            <a:off x="457201" y="1600200"/>
            <a:ext cx="4038599" cy="4111625"/>
          </a:xfrm>
        </p:spPr>
        <p:txBody>
          <a:bodyPr anchor="t">
            <a:normAutofit/>
          </a:bodyPr>
          <a:lstStyle/>
          <a:p>
            <a:r>
              <a:rPr lang="en-US" dirty="0">
                <a:solidFill>
                  <a:schemeClr val="tx1"/>
                </a:solidFill>
              </a:rPr>
              <a:t>Semaphore</a:t>
            </a:r>
          </a:p>
          <a:p>
            <a:pPr lvl="1"/>
            <a:r>
              <a:rPr lang="en-US" sz="1600" b="0" dirty="0">
                <a:solidFill>
                  <a:schemeClr val="tx1"/>
                </a:solidFill>
              </a:rPr>
              <a:t>No synchronized lock is called.</a:t>
            </a:r>
          </a:p>
          <a:p>
            <a:pPr lvl="1"/>
            <a:r>
              <a:rPr lang="en-US" sz="1600" b="0" dirty="0" err="1">
                <a:solidFill>
                  <a:schemeClr val="tx1"/>
                </a:solidFill>
              </a:rPr>
              <a:t>availablePermits</a:t>
            </a:r>
            <a:r>
              <a:rPr lang="en-US" sz="1600" b="0" dirty="0">
                <a:solidFill>
                  <a:schemeClr val="tx1"/>
                </a:solidFill>
              </a:rPr>
              <a:t>(); acquire(); </a:t>
            </a:r>
            <a:r>
              <a:rPr lang="en-US" sz="1600" b="0" dirty="0" err="1">
                <a:solidFill>
                  <a:schemeClr val="tx1"/>
                </a:solidFill>
              </a:rPr>
              <a:t>semaphore.release</a:t>
            </a:r>
            <a:r>
              <a:rPr lang="en-US" sz="1600" b="0" dirty="0">
                <a:solidFill>
                  <a:schemeClr val="tx1"/>
                </a:solidFill>
              </a:rPr>
              <a:t>();</a:t>
            </a:r>
          </a:p>
          <a:p>
            <a:pPr lvl="1"/>
            <a:r>
              <a:rPr lang="en-US" sz="1600" b="0" dirty="0">
                <a:solidFill>
                  <a:schemeClr val="tx1"/>
                </a:solidFill>
              </a:rPr>
              <a:t>No Mutex, using Semaphore(1)</a:t>
            </a:r>
          </a:p>
        </p:txBody>
      </p:sp>
      <p:sp>
        <p:nvSpPr>
          <p:cNvPr id="4" name="Content Placeholder 1">
            <a:extLst>
              <a:ext uri="{FF2B5EF4-FFF2-40B4-BE49-F238E27FC236}">
                <a16:creationId xmlns:a16="http://schemas.microsoft.com/office/drawing/2014/main" id="{FBE43BFE-5742-4E0E-BB85-4DE89B35AC4E}"/>
              </a:ext>
            </a:extLst>
          </p:cNvPr>
          <p:cNvSpPr txBox="1">
            <a:spLocks/>
          </p:cNvSpPr>
          <p:nvPr/>
        </p:nvSpPr>
        <p:spPr>
          <a:xfrm>
            <a:off x="4762500" y="1447800"/>
            <a:ext cx="4152900" cy="4876800"/>
          </a:xfrm>
          <a:prstGeom prst="rect">
            <a:avLst/>
          </a:prstGeom>
        </p:spPr>
        <p:txBody>
          <a:bodyPr vert="horz" lIns="91440" tIns="45720" rIns="91440" bIns="45720" rtlCol="0" anchor="t">
            <a:normAutofit/>
          </a:bodyPr>
          <a:lstStyle>
            <a:lvl1pPr marL="0" indent="0" eaLnBrk="1" latinLnBrk="0" hangingPunct="1">
              <a:spcBef>
                <a:spcPct val="20000"/>
              </a:spcBef>
              <a:spcAft>
                <a:spcPts val="600"/>
              </a:spcAft>
              <a:buClr>
                <a:schemeClr val="tx1"/>
              </a:buClr>
              <a:buSzPct val="80000"/>
              <a:buFont typeface="Wingdings 3" panose="05040102010807070707" pitchFamily="18" charset="2"/>
              <a:buNone/>
              <a:defRPr sz="1400" cap="none">
                <a:solidFill>
                  <a:srgbClr val="FFFF00"/>
                </a:solidFill>
                <a:effectLst/>
                <a:latin typeface="+mn-lt"/>
                <a:ea typeface="+mn-ea"/>
                <a:cs typeface="+mn-cs"/>
              </a:defRPr>
            </a:lvl1pPr>
            <a:lvl2pPr eaLnBrk="1" latinLnBrk="0" hangingPunct="1">
              <a:spcBef>
                <a:spcPct val="20000"/>
              </a:spcBef>
              <a:spcAft>
                <a:spcPts val="600"/>
              </a:spcAft>
              <a:buClr>
                <a:schemeClr val="tx1"/>
              </a:buClr>
              <a:buSzPct val="80000"/>
              <a:buFont typeface="Wingdings 3" panose="05040102010807070707" pitchFamily="18" charset="2"/>
              <a:buChar char=""/>
              <a:defRPr sz="1800" cap="none">
                <a:solidFill>
                  <a:schemeClr val="bg2">
                    <a:lumMod val="75000"/>
                  </a:schemeClr>
                </a:solidFill>
                <a:effectLst/>
                <a:latin typeface="+mn-lt"/>
                <a:ea typeface="+mn-ea"/>
                <a:cs typeface="+mn-cs"/>
              </a:defRPr>
            </a:lvl2pPr>
            <a:lvl3pPr marL="1200150" indent="-285750" eaLnBrk="1" latinLnBrk="0" hangingPunct="1">
              <a:spcBef>
                <a:spcPct val="20000"/>
              </a:spcBef>
              <a:spcAft>
                <a:spcPts val="600"/>
              </a:spcAft>
              <a:buClr>
                <a:schemeClr val="tx1"/>
              </a:buClr>
              <a:buSzPct val="80000"/>
              <a:buFont typeface="Wingdings 3" panose="05040102010807070707" pitchFamily="18" charset="2"/>
              <a:buChar char=""/>
              <a:defRPr sz="1600" cap="none">
                <a:solidFill>
                  <a:schemeClr val="bg2">
                    <a:lumMod val="75000"/>
                  </a:schemeClr>
                </a:solidFill>
                <a:effectLst/>
                <a:latin typeface="+mn-lt"/>
                <a:ea typeface="+mn-ea"/>
                <a:cs typeface="+mn-cs"/>
              </a:defRPr>
            </a:lvl3pPr>
            <a:lvl4pPr marL="1543050" indent="-171450" eaLnBrk="1" latinLnBrk="0" hangingPunct="1">
              <a:spcBef>
                <a:spcPct val="20000"/>
              </a:spcBef>
              <a:spcAft>
                <a:spcPts val="600"/>
              </a:spcAft>
              <a:buClr>
                <a:schemeClr val="tx1"/>
              </a:buClr>
              <a:buSzPct val="80000"/>
              <a:buFont typeface="Wingdings 3" panose="05040102010807070707" pitchFamily="18" charset="2"/>
              <a:buChar char=""/>
              <a:defRPr sz="1400" cap="none">
                <a:solidFill>
                  <a:schemeClr val="bg2">
                    <a:lumMod val="75000"/>
                  </a:schemeClr>
                </a:solidFill>
                <a:effectLst/>
                <a:latin typeface="+mn-lt"/>
                <a:ea typeface="+mn-ea"/>
                <a:cs typeface="+mn-cs"/>
              </a:defRPr>
            </a:lvl4pPr>
            <a:lvl5pPr marL="2000250" indent="-171450" eaLnBrk="1" latinLnBrk="0" hangingPunct="1">
              <a:spcBef>
                <a:spcPct val="20000"/>
              </a:spcBef>
              <a:spcAft>
                <a:spcPts val="600"/>
              </a:spcAft>
              <a:buClr>
                <a:schemeClr val="tx1"/>
              </a:buClr>
              <a:buSzPct val="80000"/>
              <a:buFont typeface="Wingdings 3" panose="05040102010807070707" pitchFamily="18" charset="2"/>
              <a:buChar char=""/>
              <a:defRPr sz="1400" cap="none">
                <a:solidFill>
                  <a:schemeClr val="bg2">
                    <a:lumMod val="75000"/>
                  </a:schemeClr>
                </a:solidFill>
                <a:effectLst/>
                <a:latin typeface="+mn-lt"/>
                <a:ea typeface="+mn-ea"/>
                <a:cs typeface="+mn-cs"/>
              </a:defRPr>
            </a:lvl5pPr>
            <a:lvl6pPr marL="2514600" indent="-228600">
              <a:spcBef>
                <a:spcPct val="20000"/>
              </a:spcBef>
              <a:spcAft>
                <a:spcPts val="600"/>
              </a:spcAft>
              <a:buClr>
                <a:schemeClr val="tx1"/>
              </a:buClr>
              <a:buSzPct val="80000"/>
              <a:buFont typeface="Wingdings 3" panose="05040102010807070707" pitchFamily="18" charset="2"/>
              <a:buChar char=""/>
              <a:defRPr sz="1400" cap="none">
                <a:solidFill>
                  <a:schemeClr val="bg2">
                    <a:lumMod val="75000"/>
                  </a:schemeClr>
                </a:solidFill>
                <a:effectLst/>
                <a:latin typeface="+mn-lt"/>
                <a:ea typeface="+mn-ea"/>
                <a:cs typeface="+mn-cs"/>
              </a:defRPr>
            </a:lvl6pPr>
            <a:lvl7pPr marL="2971800" indent="-228600">
              <a:spcBef>
                <a:spcPct val="20000"/>
              </a:spcBef>
              <a:spcAft>
                <a:spcPts val="600"/>
              </a:spcAft>
              <a:buClr>
                <a:schemeClr val="tx1"/>
              </a:buClr>
              <a:buSzPct val="80000"/>
              <a:buFont typeface="Wingdings 3" panose="05040102010807070707" pitchFamily="18" charset="2"/>
              <a:buChar char=""/>
              <a:defRPr sz="1400" cap="none">
                <a:solidFill>
                  <a:schemeClr val="bg2">
                    <a:lumMod val="75000"/>
                  </a:schemeClr>
                </a:solidFill>
                <a:effectLst/>
                <a:latin typeface="+mn-lt"/>
                <a:ea typeface="+mn-ea"/>
                <a:cs typeface="+mn-cs"/>
              </a:defRPr>
            </a:lvl7pPr>
            <a:lvl8pPr marL="3429000" indent="-228600">
              <a:spcBef>
                <a:spcPct val="20000"/>
              </a:spcBef>
              <a:spcAft>
                <a:spcPts val="600"/>
              </a:spcAft>
              <a:buClr>
                <a:schemeClr val="tx1"/>
              </a:buClr>
              <a:buSzPct val="80000"/>
              <a:buFont typeface="Wingdings 3" panose="05040102010807070707" pitchFamily="18" charset="2"/>
              <a:buChar char=""/>
              <a:defRPr sz="1400" cap="none">
                <a:solidFill>
                  <a:schemeClr val="bg2">
                    <a:lumMod val="75000"/>
                  </a:schemeClr>
                </a:solidFill>
                <a:effectLst/>
                <a:latin typeface="+mn-lt"/>
                <a:ea typeface="+mn-ea"/>
                <a:cs typeface="+mn-cs"/>
              </a:defRPr>
            </a:lvl8pPr>
            <a:lvl9pPr marL="3886200" indent="-228600">
              <a:spcBef>
                <a:spcPct val="20000"/>
              </a:spcBef>
              <a:spcAft>
                <a:spcPts val="600"/>
              </a:spcAft>
              <a:buClr>
                <a:schemeClr val="tx1"/>
              </a:buClr>
              <a:buSzPct val="80000"/>
              <a:buFont typeface="Wingdings 3" panose="05040102010807070707" pitchFamily="18" charset="2"/>
              <a:buChar char=""/>
              <a:defRPr sz="1400" cap="none">
                <a:solidFill>
                  <a:schemeClr val="bg2">
                    <a:lumMod val="75000"/>
                  </a:schemeClr>
                </a:solidFill>
                <a:effectLst/>
                <a:latin typeface="+mn-lt"/>
                <a:ea typeface="+mn-ea"/>
                <a:cs typeface="+mn-cs"/>
              </a:defRPr>
            </a:lvl9pPr>
          </a:lstStyle>
          <a:p>
            <a:r>
              <a:rPr lang="en-US" dirty="0"/>
              <a:t>public class Example {</a:t>
            </a:r>
          </a:p>
          <a:p>
            <a:r>
              <a:rPr lang="en-US" dirty="0"/>
              <a:t>    private int value = 0;</a:t>
            </a:r>
          </a:p>
          <a:p>
            <a:r>
              <a:rPr lang="en-US" dirty="0"/>
              <a:t>    private final Semaphore mutex = new Semaphore(1)</a:t>
            </a:r>
          </a:p>
          <a:p>
            <a:r>
              <a:rPr lang="en-US" dirty="0"/>
              <a:t>    public int </a:t>
            </a:r>
            <a:r>
              <a:rPr lang="en-US" dirty="0" err="1"/>
              <a:t>getNextValue</a:t>
            </a:r>
            <a:r>
              <a:rPr lang="en-US" dirty="0"/>
              <a:t>() throws </a:t>
            </a:r>
            <a:r>
              <a:rPr lang="en-US" dirty="0" err="1"/>
              <a:t>InterruptedException</a:t>
            </a:r>
            <a:r>
              <a:rPr lang="en-US" dirty="0"/>
              <a:t> {</a:t>
            </a:r>
          </a:p>
          <a:p>
            <a:r>
              <a:rPr lang="en-US" dirty="0"/>
              <a:t>        try {</a:t>
            </a:r>
          </a:p>
          <a:p>
            <a:r>
              <a:rPr lang="en-US" dirty="0"/>
              <a:t>            </a:t>
            </a:r>
            <a:r>
              <a:rPr lang="en-US" dirty="0" err="1"/>
              <a:t>mutex.acquire</a:t>
            </a:r>
            <a:r>
              <a:rPr lang="en-US" dirty="0"/>
              <a:t>();</a:t>
            </a:r>
          </a:p>
          <a:p>
            <a:r>
              <a:rPr lang="en-US" dirty="0"/>
              <a:t>            return value++;</a:t>
            </a:r>
          </a:p>
          <a:p>
            <a:r>
              <a:rPr lang="en-US" dirty="0"/>
              <a:t>        } finally {</a:t>
            </a:r>
          </a:p>
          <a:p>
            <a:r>
              <a:rPr lang="en-US" dirty="0"/>
              <a:t>            </a:t>
            </a:r>
            <a:r>
              <a:rPr lang="en-US" dirty="0" err="1"/>
              <a:t>mutex.release</a:t>
            </a:r>
            <a:r>
              <a:rPr lang="en-US" dirty="0"/>
              <a:t>();</a:t>
            </a:r>
          </a:p>
          <a:p>
            <a:r>
              <a:rPr lang="en-US" dirty="0"/>
              <a:t>        }</a:t>
            </a:r>
          </a:p>
          <a:p>
            <a:r>
              <a:rPr lang="en-US" dirty="0"/>
              <a:t>    }</a:t>
            </a:r>
          </a:p>
          <a:p>
            <a:r>
              <a:rPr lang="en-US" dirty="0"/>
              <a:t>}</a:t>
            </a:r>
          </a:p>
        </p:txBody>
      </p:sp>
    </p:spTree>
    <p:extLst>
      <p:ext uri="{BB962C8B-B14F-4D97-AF65-F5344CB8AC3E}">
        <p14:creationId xmlns:p14="http://schemas.microsoft.com/office/powerpoint/2010/main" val="37818354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normAutofit/>
          </a:bodyPr>
          <a:lstStyle/>
          <a:p>
            <a:r>
              <a:rPr lang="en-US" sz="3600" dirty="0"/>
              <a:t>Semaphores(1)</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57200" y="1373588"/>
            <a:ext cx="4189413" cy="5181600"/>
          </a:xfrm>
        </p:spPr>
        <p:txBody>
          <a:bodyPr anchor="t">
            <a:normAutofit/>
          </a:bodyPr>
          <a:lstStyle/>
          <a:p>
            <a:pPr marL="0" indent="0">
              <a:buNone/>
            </a:pPr>
            <a:r>
              <a:rPr lang="en-US" sz="1400" dirty="0">
                <a:solidFill>
                  <a:srgbClr val="FFFF00"/>
                </a:solidFill>
              </a:rPr>
              <a:t>public class </a:t>
            </a:r>
            <a:r>
              <a:rPr lang="en-US" sz="1400" dirty="0" err="1">
                <a:solidFill>
                  <a:srgbClr val="FFFF00"/>
                </a:solidFill>
              </a:rPr>
              <a:t>BoundedSemaphore</a:t>
            </a:r>
            <a:r>
              <a:rPr lang="en-US" sz="1400" dirty="0">
                <a:solidFill>
                  <a:srgbClr val="FFFF00"/>
                </a:solidFill>
              </a:rPr>
              <a:t> {</a:t>
            </a:r>
          </a:p>
          <a:p>
            <a:pPr marL="0" indent="0">
              <a:buNone/>
            </a:pPr>
            <a:r>
              <a:rPr lang="en-US" sz="1400" dirty="0">
                <a:solidFill>
                  <a:srgbClr val="FFFF00"/>
                </a:solidFill>
              </a:rPr>
              <a:t>  private int signals = 0;</a:t>
            </a:r>
          </a:p>
          <a:p>
            <a:pPr marL="0" indent="0">
              <a:buNone/>
            </a:pPr>
            <a:r>
              <a:rPr lang="en-US" sz="1400" dirty="0">
                <a:solidFill>
                  <a:srgbClr val="FFFF00"/>
                </a:solidFill>
              </a:rPr>
              <a:t>  private int bound   = 0;</a:t>
            </a:r>
          </a:p>
          <a:p>
            <a:pPr marL="0" indent="0">
              <a:buNone/>
            </a:pPr>
            <a:r>
              <a:rPr lang="en-US" sz="1400" dirty="0">
                <a:solidFill>
                  <a:srgbClr val="FFFF00"/>
                </a:solidFill>
              </a:rPr>
              <a:t>  public </a:t>
            </a:r>
            <a:r>
              <a:rPr lang="en-US" sz="1400" dirty="0" err="1">
                <a:solidFill>
                  <a:srgbClr val="FFFF00"/>
                </a:solidFill>
              </a:rPr>
              <a:t>BoundedSemaphore</a:t>
            </a:r>
            <a:r>
              <a:rPr lang="en-US" sz="1400" dirty="0">
                <a:solidFill>
                  <a:srgbClr val="FFFF00"/>
                </a:solidFill>
              </a:rPr>
              <a:t>(int </a:t>
            </a:r>
            <a:r>
              <a:rPr lang="en-US" sz="1400" dirty="0" err="1">
                <a:solidFill>
                  <a:srgbClr val="FFFF00"/>
                </a:solidFill>
              </a:rPr>
              <a:t>upperBound</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this.bound</a:t>
            </a:r>
            <a:r>
              <a:rPr lang="en-US" sz="1400" dirty="0">
                <a:solidFill>
                  <a:srgbClr val="FFFF00"/>
                </a:solidFill>
              </a:rPr>
              <a:t> = </a:t>
            </a:r>
            <a:r>
              <a:rPr lang="en-US" sz="1400" dirty="0" err="1">
                <a:solidFill>
                  <a:srgbClr val="FFFF00"/>
                </a:solidFill>
              </a:rPr>
              <a:t>upperBound</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public synchronized void release() throws </a:t>
            </a:r>
            <a:r>
              <a:rPr lang="en-US" sz="1400" dirty="0" err="1">
                <a:solidFill>
                  <a:srgbClr val="FFFF00"/>
                </a:solidFill>
              </a:rPr>
              <a:t>InterruptedException</a:t>
            </a:r>
            <a:r>
              <a:rPr lang="en-US" sz="1400" dirty="0">
                <a:solidFill>
                  <a:srgbClr val="FFFF00"/>
                </a:solidFill>
              </a:rPr>
              <a:t>{</a:t>
            </a:r>
          </a:p>
          <a:p>
            <a:pPr marL="0" indent="0">
              <a:buNone/>
            </a:pPr>
            <a:r>
              <a:rPr lang="en-US" sz="1400" dirty="0">
                <a:solidFill>
                  <a:srgbClr val="FFFF00"/>
                </a:solidFill>
              </a:rPr>
              <a:t>    while(</a:t>
            </a:r>
            <a:r>
              <a:rPr lang="en-US" sz="1400" dirty="0" err="1">
                <a:solidFill>
                  <a:srgbClr val="FFFF00"/>
                </a:solidFill>
              </a:rPr>
              <a:t>this.signals</a:t>
            </a:r>
            <a:r>
              <a:rPr lang="en-US" sz="1400" dirty="0">
                <a:solidFill>
                  <a:srgbClr val="FFFF00"/>
                </a:solidFill>
              </a:rPr>
              <a:t> == bound) wait();</a:t>
            </a:r>
          </a:p>
          <a:p>
            <a:pPr marL="0" indent="0">
              <a:buNone/>
            </a:pPr>
            <a:r>
              <a:rPr lang="en-US" sz="1400" dirty="0">
                <a:solidFill>
                  <a:srgbClr val="FFFF00"/>
                </a:solidFill>
              </a:rPr>
              <a:t>    </a:t>
            </a:r>
            <a:r>
              <a:rPr lang="en-US" sz="1400" dirty="0" err="1">
                <a:solidFill>
                  <a:srgbClr val="FFFF00"/>
                </a:solidFill>
              </a:rPr>
              <a:t>this.signals</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this.notify</a:t>
            </a:r>
            <a:r>
              <a:rPr lang="en-US" sz="1400" dirty="0">
                <a:solidFill>
                  <a:srgbClr val="FFFF00"/>
                </a:solidFill>
              </a:rPr>
              <a:t>();</a:t>
            </a:r>
          </a:p>
          <a:p>
            <a:pPr marL="0" indent="0">
              <a:buNone/>
            </a:pPr>
            <a:r>
              <a:rPr lang="en-US" sz="1400" dirty="0">
                <a:solidFill>
                  <a:srgbClr val="FFFF00"/>
                </a:solidFill>
              </a:rPr>
              <a:t>  }</a:t>
            </a:r>
          </a:p>
          <a:p>
            <a:pPr marL="0" indent="0">
              <a:buNone/>
            </a:pPr>
            <a:endParaRPr lang="en-US" sz="1800" dirty="0">
              <a:solidFill>
                <a:schemeClr val="tx1"/>
              </a:solidFill>
            </a:endParaRPr>
          </a:p>
        </p:txBody>
      </p:sp>
      <p:sp>
        <p:nvSpPr>
          <p:cNvPr id="2" name="Content Placeholder 1">
            <a:extLst>
              <a:ext uri="{FF2B5EF4-FFF2-40B4-BE49-F238E27FC236}">
                <a16:creationId xmlns:a16="http://schemas.microsoft.com/office/drawing/2014/main" id="{BA3A199D-9AA7-4317-8A49-2BB24A55245B}"/>
              </a:ext>
            </a:extLst>
          </p:cNvPr>
          <p:cNvSpPr>
            <a:spLocks noGrp="1"/>
          </p:cNvSpPr>
          <p:nvPr>
            <p:ph sz="half" idx="2"/>
          </p:nvPr>
        </p:nvSpPr>
        <p:spPr>
          <a:xfrm>
            <a:off x="4648200" y="1371600"/>
            <a:ext cx="4191000" cy="5181600"/>
          </a:xfrm>
          <a:noFill/>
          <a:ln>
            <a:noFill/>
          </a:ln>
        </p:spPr>
        <p:txBody>
          <a:bodyPr vert="horz" wrap="square" lIns="90000" tIns="46800" rIns="90000" bIns="46800" numCol="1" anchor="t" anchorCtr="0" compatLnSpc="1">
            <a:prstTxWarp prst="textNoShape">
              <a:avLst/>
            </a:prstTxWarp>
            <a:normAutofit/>
          </a:bodyPr>
          <a:lstStyle/>
          <a:p>
            <a:pPr marL="0" indent="0">
              <a:buNone/>
            </a:pPr>
            <a:r>
              <a:rPr lang="en-US" sz="1400" dirty="0">
                <a:solidFill>
                  <a:srgbClr val="FFFF00"/>
                </a:solidFill>
              </a:rPr>
              <a:t>public synchronized void acquire() throws </a:t>
            </a:r>
            <a:r>
              <a:rPr lang="en-US" sz="1400" dirty="0" err="1">
                <a:solidFill>
                  <a:srgbClr val="FFFF00"/>
                </a:solidFill>
              </a:rPr>
              <a:t>InterruptedException</a:t>
            </a:r>
            <a:r>
              <a:rPr lang="en-US" sz="1400" dirty="0">
                <a:solidFill>
                  <a:srgbClr val="FFFF00"/>
                </a:solidFill>
              </a:rPr>
              <a:t>{</a:t>
            </a:r>
          </a:p>
          <a:p>
            <a:pPr marL="0" indent="0">
              <a:buNone/>
            </a:pPr>
            <a:r>
              <a:rPr lang="en-US" sz="1400" dirty="0">
                <a:solidFill>
                  <a:srgbClr val="FFFF00"/>
                </a:solidFill>
              </a:rPr>
              <a:t>    while(</a:t>
            </a:r>
            <a:r>
              <a:rPr lang="en-US" sz="1400" dirty="0" err="1">
                <a:solidFill>
                  <a:srgbClr val="FFFF00"/>
                </a:solidFill>
              </a:rPr>
              <a:t>this.signals</a:t>
            </a:r>
            <a:r>
              <a:rPr lang="en-US" sz="1400" dirty="0">
                <a:solidFill>
                  <a:srgbClr val="FFFF00"/>
                </a:solidFill>
              </a:rPr>
              <a:t> == 0) wait();</a:t>
            </a:r>
          </a:p>
          <a:p>
            <a:pPr marL="0" indent="0">
              <a:buNone/>
            </a:pPr>
            <a:r>
              <a:rPr lang="en-US" sz="1400" dirty="0">
                <a:solidFill>
                  <a:srgbClr val="FFFF00"/>
                </a:solidFill>
              </a:rPr>
              <a:t>    </a:t>
            </a:r>
            <a:r>
              <a:rPr lang="en-US" sz="1400" dirty="0" err="1">
                <a:solidFill>
                  <a:srgbClr val="FFFF00"/>
                </a:solidFill>
              </a:rPr>
              <a:t>this.signals</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this.notify</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a:t>
            </a:r>
          </a:p>
          <a:p>
            <a:pPr marL="0" indent="0">
              <a:buNone/>
            </a:pPr>
            <a:r>
              <a:rPr lang="en-US" sz="1800" dirty="0">
                <a:solidFill>
                  <a:schemeClr val="tx1"/>
                </a:solidFill>
              </a:rPr>
              <a:t>The release() method sends a signal which is stored internally in the Semaphore. The acquire() method waits for a signal. When received the signal flag is cleared again, and the acquire() method exited.</a:t>
            </a:r>
            <a:endParaRPr lang="en-US" sz="1800" b="0" dirty="0">
              <a:solidFill>
                <a:schemeClr val="tx1"/>
              </a:solidFill>
            </a:endParaRPr>
          </a:p>
        </p:txBody>
      </p:sp>
    </p:spTree>
    <p:extLst>
      <p:ext uri="{BB962C8B-B14F-4D97-AF65-F5344CB8AC3E}">
        <p14:creationId xmlns:p14="http://schemas.microsoft.com/office/powerpoint/2010/main" val="10055706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normAutofit/>
          </a:bodyPr>
          <a:lstStyle/>
          <a:p>
            <a:r>
              <a:rPr lang="en-US" sz="3600" dirty="0"/>
              <a:t>Semaphores(2)</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57200" y="1373588"/>
            <a:ext cx="4189413" cy="5181600"/>
          </a:xfrm>
        </p:spPr>
        <p:txBody>
          <a:bodyPr anchor="t">
            <a:normAutofit/>
          </a:bodyPr>
          <a:lstStyle/>
          <a:p>
            <a:pPr marL="0" indent="0">
              <a:buNone/>
            </a:pPr>
            <a:r>
              <a:rPr lang="en-US" sz="1400" dirty="0">
                <a:solidFill>
                  <a:srgbClr val="FFFF00"/>
                </a:solidFill>
              </a:rPr>
              <a:t>public class </a:t>
            </a:r>
            <a:r>
              <a:rPr lang="en-US" sz="1400" dirty="0" err="1">
                <a:solidFill>
                  <a:srgbClr val="FFFF00"/>
                </a:solidFill>
              </a:rPr>
              <a:t>SendingThread</a:t>
            </a:r>
            <a:r>
              <a:rPr lang="en-US" sz="1400" dirty="0">
                <a:solidFill>
                  <a:srgbClr val="FFFF00"/>
                </a:solidFill>
              </a:rPr>
              <a:t> {</a:t>
            </a:r>
          </a:p>
          <a:p>
            <a:pPr marL="0" indent="0">
              <a:buNone/>
            </a:pPr>
            <a:r>
              <a:rPr lang="en-US" sz="1400" dirty="0">
                <a:solidFill>
                  <a:srgbClr val="FFFF00"/>
                </a:solidFill>
              </a:rPr>
              <a:t>  Semaphore </a:t>
            </a:r>
            <a:r>
              <a:rPr lang="en-US" sz="1400" dirty="0" err="1">
                <a:solidFill>
                  <a:srgbClr val="FFFF00"/>
                </a:solidFill>
              </a:rPr>
              <a:t>semaphore</a:t>
            </a:r>
            <a:r>
              <a:rPr lang="en-US" sz="1400" dirty="0">
                <a:solidFill>
                  <a:srgbClr val="FFFF00"/>
                </a:solidFill>
              </a:rPr>
              <a:t> = null;</a:t>
            </a:r>
          </a:p>
          <a:p>
            <a:pPr marL="0" indent="0">
              <a:buNone/>
            </a:pPr>
            <a:r>
              <a:rPr lang="en-US" sz="1400" dirty="0">
                <a:solidFill>
                  <a:srgbClr val="FFFF00"/>
                </a:solidFill>
              </a:rPr>
              <a:t>  public </a:t>
            </a:r>
            <a:r>
              <a:rPr lang="en-US" sz="1400" dirty="0" err="1">
                <a:solidFill>
                  <a:srgbClr val="FFFF00"/>
                </a:solidFill>
              </a:rPr>
              <a:t>SendingThread</a:t>
            </a:r>
            <a:r>
              <a:rPr lang="en-US" sz="1400" dirty="0">
                <a:solidFill>
                  <a:srgbClr val="FFFF00"/>
                </a:solidFill>
              </a:rPr>
              <a:t>(Semaphore semaphore){</a:t>
            </a:r>
          </a:p>
          <a:p>
            <a:pPr marL="0" indent="0">
              <a:buNone/>
            </a:pPr>
            <a:r>
              <a:rPr lang="en-US" sz="1400" dirty="0">
                <a:solidFill>
                  <a:srgbClr val="FFFF00"/>
                </a:solidFill>
              </a:rPr>
              <a:t>    </a:t>
            </a:r>
            <a:r>
              <a:rPr lang="en-US" sz="1400" dirty="0" err="1">
                <a:solidFill>
                  <a:srgbClr val="FFFF00"/>
                </a:solidFill>
              </a:rPr>
              <a:t>this.semaphore</a:t>
            </a:r>
            <a:r>
              <a:rPr lang="en-US" sz="1400" dirty="0">
                <a:solidFill>
                  <a:srgbClr val="FFFF00"/>
                </a:solidFill>
              </a:rPr>
              <a:t> = semaphore;</a:t>
            </a:r>
          </a:p>
          <a:p>
            <a:pPr marL="0" indent="0">
              <a:buNone/>
            </a:pPr>
            <a:r>
              <a:rPr lang="en-US" sz="1400" dirty="0">
                <a:solidFill>
                  <a:srgbClr val="FFFF00"/>
                </a:solidFill>
              </a:rPr>
              <a:t>  }</a:t>
            </a:r>
          </a:p>
          <a:p>
            <a:pPr marL="0" indent="0">
              <a:buNone/>
            </a:pPr>
            <a:r>
              <a:rPr lang="en-US" sz="1400" dirty="0">
                <a:solidFill>
                  <a:srgbClr val="FFFF00"/>
                </a:solidFill>
              </a:rPr>
              <a:t>  public void run(){</a:t>
            </a:r>
          </a:p>
          <a:p>
            <a:pPr marL="0" indent="0">
              <a:buNone/>
            </a:pPr>
            <a:r>
              <a:rPr lang="en-US" sz="1400" dirty="0">
                <a:solidFill>
                  <a:srgbClr val="FFFF00"/>
                </a:solidFill>
              </a:rPr>
              <a:t>    while(true){</a:t>
            </a:r>
          </a:p>
          <a:p>
            <a:pPr marL="0" indent="0">
              <a:buNone/>
            </a:pPr>
            <a:r>
              <a:rPr lang="en-US" sz="1400" dirty="0">
                <a:solidFill>
                  <a:srgbClr val="FFFF00"/>
                </a:solidFill>
              </a:rPr>
              <a:t>      //do something, then signal</a:t>
            </a:r>
          </a:p>
          <a:p>
            <a:pPr marL="0" indent="0">
              <a:buNone/>
            </a:pPr>
            <a:r>
              <a:rPr lang="en-US" sz="1400" dirty="0">
                <a:solidFill>
                  <a:srgbClr val="FFFF00"/>
                </a:solidFill>
              </a:rPr>
              <a:t>      </a:t>
            </a:r>
            <a:r>
              <a:rPr lang="en-US" sz="1400" dirty="0" err="1">
                <a:solidFill>
                  <a:srgbClr val="FFFF00"/>
                </a:solidFill>
              </a:rPr>
              <a:t>this.semaphore.release</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a:t>
            </a:r>
          </a:p>
          <a:p>
            <a:pPr marL="0" indent="0">
              <a:buNone/>
            </a:pPr>
            <a:endParaRPr lang="en-US" sz="1800" dirty="0">
              <a:solidFill>
                <a:schemeClr val="tx1"/>
              </a:solidFill>
            </a:endParaRPr>
          </a:p>
        </p:txBody>
      </p:sp>
      <p:sp>
        <p:nvSpPr>
          <p:cNvPr id="2" name="Content Placeholder 1">
            <a:extLst>
              <a:ext uri="{FF2B5EF4-FFF2-40B4-BE49-F238E27FC236}">
                <a16:creationId xmlns:a16="http://schemas.microsoft.com/office/drawing/2014/main" id="{BA3A199D-9AA7-4317-8A49-2BB24A55245B}"/>
              </a:ext>
            </a:extLst>
          </p:cNvPr>
          <p:cNvSpPr>
            <a:spLocks noGrp="1"/>
          </p:cNvSpPr>
          <p:nvPr>
            <p:ph sz="half" idx="2"/>
          </p:nvPr>
        </p:nvSpPr>
        <p:spPr>
          <a:xfrm>
            <a:off x="4648200" y="1371600"/>
            <a:ext cx="4191000" cy="5181600"/>
          </a:xfrm>
          <a:noFill/>
          <a:ln>
            <a:noFill/>
          </a:ln>
        </p:spPr>
        <p:txBody>
          <a:bodyPr vert="horz" wrap="square" lIns="90000" tIns="46800" rIns="90000" bIns="46800" numCol="1" anchor="t" anchorCtr="0" compatLnSpc="1">
            <a:prstTxWarp prst="textNoShape">
              <a:avLst/>
            </a:prstTxWarp>
            <a:normAutofit/>
          </a:bodyPr>
          <a:lstStyle/>
          <a:p>
            <a:pPr marL="0" indent="0">
              <a:buNone/>
            </a:pPr>
            <a:r>
              <a:rPr lang="en-US" sz="1400" dirty="0">
                <a:solidFill>
                  <a:srgbClr val="FFFF00"/>
                </a:solidFill>
              </a:rPr>
              <a:t>public class </a:t>
            </a:r>
            <a:r>
              <a:rPr lang="en-US" sz="1400" dirty="0" err="1">
                <a:solidFill>
                  <a:srgbClr val="FFFF00"/>
                </a:solidFill>
              </a:rPr>
              <a:t>RecevingThread</a:t>
            </a:r>
            <a:r>
              <a:rPr lang="en-US" sz="1400" dirty="0">
                <a:solidFill>
                  <a:srgbClr val="FFFF00"/>
                </a:solidFill>
              </a:rPr>
              <a:t> {</a:t>
            </a:r>
          </a:p>
          <a:p>
            <a:pPr marL="0" indent="0">
              <a:buNone/>
            </a:pPr>
            <a:r>
              <a:rPr lang="en-US" sz="1400" dirty="0">
                <a:solidFill>
                  <a:srgbClr val="FFFF00"/>
                </a:solidFill>
              </a:rPr>
              <a:t>  Semaphore </a:t>
            </a:r>
            <a:r>
              <a:rPr lang="en-US" sz="1400" dirty="0" err="1">
                <a:solidFill>
                  <a:srgbClr val="FFFF00"/>
                </a:solidFill>
              </a:rPr>
              <a:t>semaphore</a:t>
            </a:r>
            <a:r>
              <a:rPr lang="en-US" sz="1400" dirty="0">
                <a:solidFill>
                  <a:srgbClr val="FFFF00"/>
                </a:solidFill>
              </a:rPr>
              <a:t> = null;</a:t>
            </a:r>
          </a:p>
          <a:p>
            <a:pPr marL="0" indent="0">
              <a:buNone/>
            </a:pPr>
            <a:r>
              <a:rPr lang="en-US" sz="1400" dirty="0">
                <a:solidFill>
                  <a:srgbClr val="FFFF00"/>
                </a:solidFill>
              </a:rPr>
              <a:t>  public </a:t>
            </a:r>
            <a:r>
              <a:rPr lang="en-US" sz="1400" dirty="0" err="1">
                <a:solidFill>
                  <a:srgbClr val="FFFF00"/>
                </a:solidFill>
              </a:rPr>
              <a:t>ReceivingThread</a:t>
            </a:r>
            <a:r>
              <a:rPr lang="en-US" sz="1400" dirty="0">
                <a:solidFill>
                  <a:srgbClr val="FFFF00"/>
                </a:solidFill>
              </a:rPr>
              <a:t>(Semaphore semaphore){</a:t>
            </a:r>
          </a:p>
          <a:p>
            <a:pPr marL="0" indent="0">
              <a:buNone/>
            </a:pPr>
            <a:r>
              <a:rPr lang="en-US" sz="1400" dirty="0">
                <a:solidFill>
                  <a:srgbClr val="FFFF00"/>
                </a:solidFill>
              </a:rPr>
              <a:t>    </a:t>
            </a:r>
            <a:r>
              <a:rPr lang="en-US" sz="1400" dirty="0" err="1">
                <a:solidFill>
                  <a:srgbClr val="FFFF00"/>
                </a:solidFill>
              </a:rPr>
              <a:t>this.semaphore</a:t>
            </a:r>
            <a:r>
              <a:rPr lang="en-US" sz="1400" dirty="0">
                <a:solidFill>
                  <a:srgbClr val="FFFF00"/>
                </a:solidFill>
              </a:rPr>
              <a:t> = semaphore;</a:t>
            </a:r>
          </a:p>
          <a:p>
            <a:pPr marL="0" indent="0">
              <a:buNone/>
            </a:pPr>
            <a:r>
              <a:rPr lang="en-US" sz="1400" dirty="0">
                <a:solidFill>
                  <a:srgbClr val="FFFF00"/>
                </a:solidFill>
              </a:rPr>
              <a:t>  }</a:t>
            </a:r>
          </a:p>
          <a:p>
            <a:pPr marL="0" indent="0">
              <a:buNone/>
            </a:pPr>
            <a:r>
              <a:rPr lang="en-US" sz="1400" dirty="0">
                <a:solidFill>
                  <a:srgbClr val="FFFF00"/>
                </a:solidFill>
              </a:rPr>
              <a:t>  public void run(){</a:t>
            </a:r>
          </a:p>
          <a:p>
            <a:pPr marL="0" indent="0">
              <a:buNone/>
            </a:pPr>
            <a:r>
              <a:rPr lang="en-US" sz="1400" dirty="0">
                <a:solidFill>
                  <a:srgbClr val="FFFF00"/>
                </a:solidFill>
              </a:rPr>
              <a:t>    while(true){</a:t>
            </a:r>
          </a:p>
          <a:p>
            <a:pPr marL="0" indent="0">
              <a:buNone/>
            </a:pPr>
            <a:r>
              <a:rPr lang="en-US" sz="1400" dirty="0">
                <a:solidFill>
                  <a:srgbClr val="FFFF00"/>
                </a:solidFill>
              </a:rPr>
              <a:t>      </a:t>
            </a:r>
            <a:r>
              <a:rPr lang="en-US" sz="1400" dirty="0" err="1">
                <a:solidFill>
                  <a:srgbClr val="FFFF00"/>
                </a:solidFill>
              </a:rPr>
              <a:t>this.semaphore.acquire</a:t>
            </a:r>
            <a:r>
              <a:rPr lang="en-US" sz="1400" dirty="0">
                <a:solidFill>
                  <a:srgbClr val="FFFF00"/>
                </a:solidFill>
              </a:rPr>
              <a:t>();</a:t>
            </a:r>
          </a:p>
          <a:p>
            <a:pPr marL="0" indent="0">
              <a:buNone/>
            </a:pPr>
            <a:r>
              <a:rPr lang="en-US" sz="1400" dirty="0">
                <a:solidFill>
                  <a:srgbClr val="FFFF00"/>
                </a:solidFill>
              </a:rPr>
              <a:t>      //receive signal, then do something...</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a:t>
            </a:r>
          </a:p>
        </p:txBody>
      </p:sp>
    </p:spTree>
    <p:extLst>
      <p:ext uri="{BB962C8B-B14F-4D97-AF65-F5344CB8AC3E}">
        <p14:creationId xmlns:p14="http://schemas.microsoft.com/office/powerpoint/2010/main" val="31211228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normAutofit/>
          </a:bodyPr>
          <a:lstStyle/>
          <a:p>
            <a:r>
              <a:rPr lang="en-US" sz="3600" dirty="0"/>
              <a:t>Semaphores(3)</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57200" y="1373588"/>
            <a:ext cx="7086600" cy="5181600"/>
          </a:xfrm>
        </p:spPr>
        <p:txBody>
          <a:bodyPr anchor="t">
            <a:normAutofit/>
          </a:bodyPr>
          <a:lstStyle/>
          <a:p>
            <a:pPr marL="0" indent="0">
              <a:buNone/>
            </a:pPr>
            <a:r>
              <a:rPr lang="en-US" sz="1400" dirty="0">
                <a:solidFill>
                  <a:srgbClr val="FFFF00"/>
                </a:solidFill>
              </a:rPr>
              <a:t>Semaphore </a:t>
            </a:r>
            <a:r>
              <a:rPr lang="en-US" sz="1400" dirty="0" err="1">
                <a:solidFill>
                  <a:srgbClr val="FFFF00"/>
                </a:solidFill>
              </a:rPr>
              <a:t>semaphore</a:t>
            </a:r>
            <a:r>
              <a:rPr lang="en-US" sz="1400" dirty="0">
                <a:solidFill>
                  <a:srgbClr val="FFFF00"/>
                </a:solidFill>
              </a:rPr>
              <a:t> = new Semaphore(5);</a:t>
            </a:r>
          </a:p>
          <a:p>
            <a:pPr marL="0" indent="0">
              <a:buNone/>
            </a:pPr>
            <a:r>
              <a:rPr lang="en-US" sz="1400" dirty="0" err="1">
                <a:solidFill>
                  <a:srgbClr val="FFFF00"/>
                </a:solidFill>
              </a:rPr>
              <a:t>SendingThread</a:t>
            </a:r>
            <a:r>
              <a:rPr lang="en-US" sz="1400" dirty="0">
                <a:solidFill>
                  <a:srgbClr val="FFFF00"/>
                </a:solidFill>
              </a:rPr>
              <a:t> sender = new </a:t>
            </a:r>
            <a:r>
              <a:rPr lang="en-US" sz="1400" dirty="0" err="1">
                <a:solidFill>
                  <a:srgbClr val="FFFF00"/>
                </a:solidFill>
              </a:rPr>
              <a:t>SendingThread</a:t>
            </a:r>
            <a:r>
              <a:rPr lang="en-US" sz="1400" dirty="0">
                <a:solidFill>
                  <a:srgbClr val="FFFF00"/>
                </a:solidFill>
              </a:rPr>
              <a:t>(semaphore);</a:t>
            </a:r>
          </a:p>
          <a:p>
            <a:pPr marL="0" indent="0">
              <a:buNone/>
            </a:pPr>
            <a:r>
              <a:rPr lang="en-US" sz="1400" dirty="0" err="1">
                <a:solidFill>
                  <a:srgbClr val="FFFF00"/>
                </a:solidFill>
              </a:rPr>
              <a:t>ReceivingThread</a:t>
            </a:r>
            <a:r>
              <a:rPr lang="en-US" sz="1400" dirty="0">
                <a:solidFill>
                  <a:srgbClr val="FFFF00"/>
                </a:solidFill>
              </a:rPr>
              <a:t> receiver = new </a:t>
            </a:r>
            <a:r>
              <a:rPr lang="en-US" sz="1400" dirty="0" err="1">
                <a:solidFill>
                  <a:srgbClr val="FFFF00"/>
                </a:solidFill>
              </a:rPr>
              <a:t>ReceivingThread</a:t>
            </a:r>
            <a:r>
              <a:rPr lang="en-US" sz="1400" dirty="0">
                <a:solidFill>
                  <a:srgbClr val="FFFF00"/>
                </a:solidFill>
              </a:rPr>
              <a:t>(semaphore);</a:t>
            </a:r>
          </a:p>
          <a:p>
            <a:pPr marL="0" indent="0">
              <a:buNone/>
            </a:pPr>
            <a:r>
              <a:rPr lang="en-US" sz="1400" dirty="0" err="1">
                <a:solidFill>
                  <a:srgbClr val="FFFF00"/>
                </a:solidFill>
              </a:rPr>
              <a:t>receiver.start</a:t>
            </a:r>
            <a:r>
              <a:rPr lang="en-US" sz="1400" dirty="0">
                <a:solidFill>
                  <a:srgbClr val="FFFF00"/>
                </a:solidFill>
              </a:rPr>
              <a:t>();</a:t>
            </a:r>
          </a:p>
          <a:p>
            <a:pPr marL="0" indent="0">
              <a:buNone/>
            </a:pPr>
            <a:r>
              <a:rPr lang="en-US" sz="1400" dirty="0" err="1">
                <a:solidFill>
                  <a:srgbClr val="FFFF00"/>
                </a:solidFill>
              </a:rPr>
              <a:t>sender.start</a:t>
            </a:r>
            <a:r>
              <a:rPr lang="en-US" sz="1400" dirty="0">
                <a:solidFill>
                  <a:srgbClr val="FFFF00"/>
                </a:solidFill>
              </a:rPr>
              <a:t>();</a:t>
            </a:r>
          </a:p>
          <a:p>
            <a:pPr marL="0" indent="0">
              <a:buNone/>
            </a:pPr>
            <a:endParaRPr lang="en-US" sz="1800" dirty="0">
              <a:solidFill>
                <a:schemeClr val="tx1"/>
              </a:solidFill>
            </a:endParaRPr>
          </a:p>
        </p:txBody>
      </p:sp>
    </p:spTree>
    <p:extLst>
      <p:ext uri="{BB962C8B-B14F-4D97-AF65-F5344CB8AC3E}">
        <p14:creationId xmlns:p14="http://schemas.microsoft.com/office/powerpoint/2010/main" val="3267410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lstStyle/>
          <a:p>
            <a:r>
              <a:rPr lang="en-US" sz="3600" dirty="0"/>
              <a:t>Blocking Queue(1)</a:t>
            </a:r>
          </a:p>
        </p:txBody>
      </p:sp>
      <p:sp>
        <p:nvSpPr>
          <p:cNvPr id="6" name="TextBox 5">
            <a:extLst>
              <a:ext uri="{FF2B5EF4-FFF2-40B4-BE49-F238E27FC236}">
                <a16:creationId xmlns:a16="http://schemas.microsoft.com/office/drawing/2014/main" id="{506624C2-07A5-4F7B-80B5-3EFA052D0EEC}"/>
              </a:ext>
            </a:extLst>
          </p:cNvPr>
          <p:cNvSpPr txBox="1"/>
          <p:nvPr/>
        </p:nvSpPr>
        <p:spPr>
          <a:xfrm>
            <a:off x="733424" y="3657600"/>
            <a:ext cx="7191375" cy="1323439"/>
          </a:xfrm>
          <a:prstGeom prst="rect">
            <a:avLst/>
          </a:prstGeom>
          <a:noFill/>
        </p:spPr>
        <p:txBody>
          <a:bodyPr wrap="square" rtlCol="0">
            <a:spAutoFit/>
          </a:bodyPr>
          <a:lstStyle/>
          <a:p>
            <a:r>
              <a:rPr lang="en-US" sz="2000" dirty="0">
                <a:solidFill>
                  <a:schemeClr val="tx1"/>
                </a:solidFill>
              </a:rPr>
              <a:t>A blocking queue is a queue that blocks when you try to dequeue from it and the queue is empty, or if you try to enqueue items to it and the queue is already full.</a:t>
            </a:r>
          </a:p>
          <a:p>
            <a:r>
              <a:rPr lang="en-US" sz="2000" dirty="0">
                <a:solidFill>
                  <a:schemeClr val="tx1"/>
                </a:solidFill>
                <a:latin typeface="+mn-lt"/>
                <a:ea typeface="+mn-ea"/>
                <a:cs typeface="+mn-cs"/>
              </a:rPr>
              <a:t>It is also known as producer and consumer scenario.</a:t>
            </a:r>
            <a:endParaRPr lang="en-US" sz="1600" dirty="0">
              <a:solidFill>
                <a:srgbClr val="FFFF00"/>
              </a:solidFill>
              <a:latin typeface="+mn-lt"/>
              <a:ea typeface="+mn-ea"/>
              <a:cs typeface="+mn-cs"/>
            </a:endParaRPr>
          </a:p>
        </p:txBody>
      </p:sp>
      <p:pic>
        <p:nvPicPr>
          <p:cNvPr id="314370" name="Picture 2" descr="A BlockingQueue with one thread putting into it, and another thread taking from it.">
            <a:extLst>
              <a:ext uri="{FF2B5EF4-FFF2-40B4-BE49-F238E27FC236}">
                <a16:creationId xmlns:a16="http://schemas.microsoft.com/office/drawing/2014/main" id="{76C05CCC-739E-4F1F-8CA8-7A4B5662C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1476615"/>
            <a:ext cx="4391025"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0273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normAutofit/>
          </a:bodyPr>
          <a:lstStyle/>
          <a:p>
            <a:r>
              <a:rPr lang="en-US" sz="3600" dirty="0"/>
              <a:t>Blocking Queue(2)</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57200" y="1373588"/>
            <a:ext cx="4189413" cy="5181600"/>
          </a:xfrm>
        </p:spPr>
        <p:txBody>
          <a:bodyPr anchor="t">
            <a:normAutofit fontScale="92500"/>
          </a:bodyPr>
          <a:lstStyle/>
          <a:p>
            <a:pPr marL="0" indent="0">
              <a:buNone/>
            </a:pPr>
            <a:r>
              <a:rPr lang="en-US" sz="1400" dirty="0">
                <a:solidFill>
                  <a:srgbClr val="FFFF00"/>
                </a:solidFill>
              </a:rPr>
              <a:t>public class </a:t>
            </a:r>
            <a:r>
              <a:rPr lang="en-US" sz="1400" dirty="0" err="1">
                <a:solidFill>
                  <a:srgbClr val="FFFF00"/>
                </a:solidFill>
              </a:rPr>
              <a:t>BlockingQueue</a:t>
            </a:r>
            <a:r>
              <a:rPr lang="en-US" sz="1400" dirty="0">
                <a:solidFill>
                  <a:srgbClr val="FFFF00"/>
                </a:solidFill>
              </a:rPr>
              <a:t> {</a:t>
            </a:r>
          </a:p>
          <a:p>
            <a:pPr marL="0" indent="0">
              <a:buNone/>
            </a:pPr>
            <a:r>
              <a:rPr lang="en-US" sz="1400" dirty="0">
                <a:solidFill>
                  <a:srgbClr val="FFFF00"/>
                </a:solidFill>
              </a:rPr>
              <a:t>  private List queue = new LinkedList();</a:t>
            </a:r>
          </a:p>
          <a:p>
            <a:pPr marL="0" indent="0">
              <a:buNone/>
            </a:pPr>
            <a:r>
              <a:rPr lang="en-US" sz="1400" dirty="0">
                <a:solidFill>
                  <a:srgbClr val="FFFF00"/>
                </a:solidFill>
              </a:rPr>
              <a:t>  private int  limit = 10;</a:t>
            </a:r>
          </a:p>
          <a:p>
            <a:pPr marL="0" indent="0">
              <a:buNone/>
            </a:pPr>
            <a:r>
              <a:rPr lang="en-US" sz="1400" dirty="0">
                <a:solidFill>
                  <a:srgbClr val="FFFF00"/>
                </a:solidFill>
              </a:rPr>
              <a:t>  public </a:t>
            </a:r>
            <a:r>
              <a:rPr lang="en-US" sz="1400" dirty="0" err="1">
                <a:solidFill>
                  <a:srgbClr val="FFFF00"/>
                </a:solidFill>
              </a:rPr>
              <a:t>BlockingQueue</a:t>
            </a:r>
            <a:r>
              <a:rPr lang="en-US" sz="1400" dirty="0">
                <a:solidFill>
                  <a:srgbClr val="FFFF00"/>
                </a:solidFill>
              </a:rPr>
              <a:t>(int limit){</a:t>
            </a:r>
          </a:p>
          <a:p>
            <a:pPr marL="0" indent="0">
              <a:buNone/>
            </a:pPr>
            <a:r>
              <a:rPr lang="en-US" sz="1400" dirty="0">
                <a:solidFill>
                  <a:srgbClr val="FFFF00"/>
                </a:solidFill>
              </a:rPr>
              <a:t>    </a:t>
            </a:r>
            <a:r>
              <a:rPr lang="en-US" sz="1400" dirty="0" err="1">
                <a:solidFill>
                  <a:srgbClr val="FFFF00"/>
                </a:solidFill>
              </a:rPr>
              <a:t>this.limit</a:t>
            </a:r>
            <a:r>
              <a:rPr lang="en-US" sz="1400" dirty="0">
                <a:solidFill>
                  <a:srgbClr val="FFFF00"/>
                </a:solidFill>
              </a:rPr>
              <a:t> = limit;</a:t>
            </a:r>
          </a:p>
          <a:p>
            <a:pPr marL="0" indent="0">
              <a:buNone/>
            </a:pPr>
            <a:r>
              <a:rPr lang="en-US" sz="1400" dirty="0">
                <a:solidFill>
                  <a:srgbClr val="FFFF00"/>
                </a:solidFill>
              </a:rPr>
              <a:t>  }</a:t>
            </a:r>
          </a:p>
          <a:p>
            <a:pPr marL="0" indent="0">
              <a:buNone/>
            </a:pPr>
            <a:r>
              <a:rPr lang="en-US" sz="1400" dirty="0">
                <a:solidFill>
                  <a:srgbClr val="FFFF00"/>
                </a:solidFill>
              </a:rPr>
              <a:t>  public synchronized void enqueue(Object item)</a:t>
            </a:r>
          </a:p>
          <a:p>
            <a:pPr marL="0" indent="0">
              <a:buNone/>
            </a:pPr>
            <a:r>
              <a:rPr lang="en-US" sz="1400" dirty="0">
                <a:solidFill>
                  <a:srgbClr val="FFFF00"/>
                </a:solidFill>
              </a:rPr>
              <a:t>  throws </a:t>
            </a:r>
            <a:r>
              <a:rPr lang="en-US" sz="1400" dirty="0" err="1">
                <a:solidFill>
                  <a:srgbClr val="FFFF00"/>
                </a:solidFill>
              </a:rPr>
              <a:t>InterruptedException</a:t>
            </a:r>
            <a:r>
              <a:rPr lang="en-US" sz="1400" dirty="0">
                <a:solidFill>
                  <a:srgbClr val="FFFF00"/>
                </a:solidFill>
              </a:rPr>
              <a:t>  {</a:t>
            </a:r>
          </a:p>
          <a:p>
            <a:pPr marL="0" indent="0">
              <a:buNone/>
            </a:pPr>
            <a:r>
              <a:rPr lang="en-US" sz="1400" dirty="0">
                <a:solidFill>
                  <a:srgbClr val="FFFF00"/>
                </a:solidFill>
              </a:rPr>
              <a:t>    while(</a:t>
            </a:r>
            <a:r>
              <a:rPr lang="en-US" sz="1400" dirty="0" err="1">
                <a:solidFill>
                  <a:srgbClr val="FFFF00"/>
                </a:solidFill>
              </a:rPr>
              <a:t>this.queue.size</a:t>
            </a:r>
            <a:r>
              <a:rPr lang="en-US" sz="1400" dirty="0">
                <a:solidFill>
                  <a:srgbClr val="FFFF00"/>
                </a:solidFill>
              </a:rPr>
              <a:t>() == </a:t>
            </a:r>
            <a:r>
              <a:rPr lang="en-US" sz="1400" dirty="0" err="1">
                <a:solidFill>
                  <a:srgbClr val="FFFF00"/>
                </a:solidFill>
              </a:rPr>
              <a:t>this.limit</a:t>
            </a:r>
            <a:r>
              <a:rPr lang="en-US" sz="1400" dirty="0">
                <a:solidFill>
                  <a:srgbClr val="FFFF00"/>
                </a:solidFill>
              </a:rPr>
              <a:t>) {</a:t>
            </a:r>
          </a:p>
          <a:p>
            <a:pPr marL="0" indent="0">
              <a:buNone/>
            </a:pPr>
            <a:r>
              <a:rPr lang="en-US" sz="1400" dirty="0">
                <a:solidFill>
                  <a:srgbClr val="FFFF00"/>
                </a:solidFill>
              </a:rPr>
              <a:t>      wait();</a:t>
            </a:r>
          </a:p>
          <a:p>
            <a:pPr marL="0" indent="0">
              <a:buNone/>
            </a:pPr>
            <a:r>
              <a:rPr lang="en-US" sz="1400" dirty="0">
                <a:solidFill>
                  <a:srgbClr val="FFFF00"/>
                </a:solidFill>
              </a:rPr>
              <a:t>    }</a:t>
            </a:r>
          </a:p>
          <a:p>
            <a:pPr marL="0" indent="0">
              <a:buNone/>
            </a:pPr>
            <a:r>
              <a:rPr lang="en-US" sz="1400" dirty="0">
                <a:solidFill>
                  <a:srgbClr val="FFFF00"/>
                </a:solidFill>
              </a:rPr>
              <a:t>    if(</a:t>
            </a:r>
            <a:r>
              <a:rPr lang="en-US" sz="1400" dirty="0" err="1">
                <a:solidFill>
                  <a:srgbClr val="FFFF00"/>
                </a:solidFill>
              </a:rPr>
              <a:t>this.queue.size</a:t>
            </a:r>
            <a:r>
              <a:rPr lang="en-US" sz="1400" dirty="0">
                <a:solidFill>
                  <a:srgbClr val="FFFF00"/>
                </a:solidFill>
              </a:rPr>
              <a:t>() == 0) {</a:t>
            </a:r>
          </a:p>
          <a:p>
            <a:pPr marL="0" indent="0">
              <a:buNone/>
            </a:pPr>
            <a:r>
              <a:rPr lang="en-US" sz="1400" dirty="0">
                <a:solidFill>
                  <a:srgbClr val="FFFF00"/>
                </a:solidFill>
              </a:rPr>
              <a:t>      </a:t>
            </a:r>
            <a:r>
              <a:rPr lang="en-US" sz="1400" dirty="0" err="1">
                <a:solidFill>
                  <a:srgbClr val="FFFF00"/>
                </a:solidFill>
              </a:rPr>
              <a:t>notifyAll</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a:t>
            </a:r>
            <a:r>
              <a:rPr lang="en-US" sz="1400" dirty="0" err="1">
                <a:solidFill>
                  <a:srgbClr val="FFFF00"/>
                </a:solidFill>
              </a:rPr>
              <a:t>this.queue.add</a:t>
            </a:r>
            <a:r>
              <a:rPr lang="en-US" sz="1400" dirty="0">
                <a:solidFill>
                  <a:srgbClr val="FFFF00"/>
                </a:solidFill>
              </a:rPr>
              <a:t>(item);</a:t>
            </a:r>
          </a:p>
          <a:p>
            <a:pPr marL="0" indent="0">
              <a:buNone/>
            </a:pPr>
            <a:r>
              <a:rPr lang="en-US" sz="1400" dirty="0">
                <a:solidFill>
                  <a:srgbClr val="FFFF00"/>
                </a:solidFill>
              </a:rPr>
              <a:t>  }</a:t>
            </a:r>
          </a:p>
          <a:p>
            <a:pPr marL="0" indent="0">
              <a:buNone/>
            </a:pPr>
            <a:endParaRPr lang="en-US" sz="1800" dirty="0">
              <a:solidFill>
                <a:schemeClr val="tx1"/>
              </a:solidFill>
            </a:endParaRPr>
          </a:p>
        </p:txBody>
      </p:sp>
      <p:sp>
        <p:nvSpPr>
          <p:cNvPr id="2" name="Content Placeholder 1">
            <a:extLst>
              <a:ext uri="{FF2B5EF4-FFF2-40B4-BE49-F238E27FC236}">
                <a16:creationId xmlns:a16="http://schemas.microsoft.com/office/drawing/2014/main" id="{BA3A199D-9AA7-4317-8A49-2BB24A55245B}"/>
              </a:ext>
            </a:extLst>
          </p:cNvPr>
          <p:cNvSpPr>
            <a:spLocks noGrp="1"/>
          </p:cNvSpPr>
          <p:nvPr>
            <p:ph sz="half" idx="2"/>
          </p:nvPr>
        </p:nvSpPr>
        <p:spPr>
          <a:xfrm>
            <a:off x="4648200" y="1371600"/>
            <a:ext cx="4191000" cy="5181600"/>
          </a:xfrm>
          <a:noFill/>
          <a:ln>
            <a:noFill/>
          </a:ln>
        </p:spPr>
        <p:txBody>
          <a:bodyPr vert="horz" wrap="square" lIns="90000" tIns="46800" rIns="90000" bIns="46800" numCol="1" anchor="t" anchorCtr="0" compatLnSpc="1">
            <a:prstTxWarp prst="textNoShape">
              <a:avLst/>
            </a:prstTxWarp>
            <a:normAutofit fontScale="92500"/>
          </a:bodyPr>
          <a:lstStyle/>
          <a:p>
            <a:pPr marL="0" indent="0">
              <a:buNone/>
            </a:pPr>
            <a:r>
              <a:rPr lang="en-US" sz="1400" dirty="0">
                <a:solidFill>
                  <a:srgbClr val="FFFF00"/>
                </a:solidFill>
              </a:rPr>
              <a:t>public synchronized Object dequeue()</a:t>
            </a:r>
          </a:p>
          <a:p>
            <a:pPr marL="0" indent="0">
              <a:buNone/>
            </a:pPr>
            <a:r>
              <a:rPr lang="en-US" sz="1400" dirty="0">
                <a:solidFill>
                  <a:srgbClr val="FFFF00"/>
                </a:solidFill>
              </a:rPr>
              <a:t>  throws </a:t>
            </a:r>
            <a:r>
              <a:rPr lang="en-US" sz="1400" dirty="0" err="1">
                <a:solidFill>
                  <a:srgbClr val="FFFF00"/>
                </a:solidFill>
              </a:rPr>
              <a:t>InterruptedException</a:t>
            </a:r>
            <a:r>
              <a:rPr lang="en-US" sz="1400" dirty="0">
                <a:solidFill>
                  <a:srgbClr val="FFFF00"/>
                </a:solidFill>
              </a:rPr>
              <a:t>{</a:t>
            </a:r>
          </a:p>
          <a:p>
            <a:pPr marL="0" indent="0">
              <a:buNone/>
            </a:pPr>
            <a:r>
              <a:rPr lang="en-US" sz="1400" dirty="0">
                <a:solidFill>
                  <a:srgbClr val="FFFF00"/>
                </a:solidFill>
              </a:rPr>
              <a:t>    while(</a:t>
            </a:r>
            <a:r>
              <a:rPr lang="en-US" sz="1400" dirty="0" err="1">
                <a:solidFill>
                  <a:srgbClr val="FFFF00"/>
                </a:solidFill>
              </a:rPr>
              <a:t>this.queue.size</a:t>
            </a:r>
            <a:r>
              <a:rPr lang="en-US" sz="1400" dirty="0">
                <a:solidFill>
                  <a:srgbClr val="FFFF00"/>
                </a:solidFill>
              </a:rPr>
              <a:t>() == 0){</a:t>
            </a:r>
          </a:p>
          <a:p>
            <a:pPr marL="0" indent="0">
              <a:buNone/>
            </a:pPr>
            <a:r>
              <a:rPr lang="en-US" sz="1400" dirty="0">
                <a:solidFill>
                  <a:srgbClr val="FFFF00"/>
                </a:solidFill>
              </a:rPr>
              <a:t>      wait();</a:t>
            </a:r>
          </a:p>
          <a:p>
            <a:pPr marL="0" indent="0">
              <a:buNone/>
            </a:pPr>
            <a:r>
              <a:rPr lang="en-US" sz="1400" dirty="0">
                <a:solidFill>
                  <a:srgbClr val="FFFF00"/>
                </a:solidFill>
              </a:rPr>
              <a:t>    }</a:t>
            </a:r>
          </a:p>
          <a:p>
            <a:pPr marL="0" indent="0">
              <a:buNone/>
            </a:pPr>
            <a:r>
              <a:rPr lang="en-US" sz="1400" dirty="0">
                <a:solidFill>
                  <a:srgbClr val="FFFF00"/>
                </a:solidFill>
              </a:rPr>
              <a:t>    if(</a:t>
            </a:r>
            <a:r>
              <a:rPr lang="en-US" sz="1400" dirty="0" err="1">
                <a:solidFill>
                  <a:srgbClr val="FFFF00"/>
                </a:solidFill>
              </a:rPr>
              <a:t>this.queue.size</a:t>
            </a:r>
            <a:r>
              <a:rPr lang="en-US" sz="1400" dirty="0">
                <a:solidFill>
                  <a:srgbClr val="FFFF00"/>
                </a:solidFill>
              </a:rPr>
              <a:t>() == </a:t>
            </a:r>
            <a:r>
              <a:rPr lang="en-US" sz="1400" dirty="0" err="1">
                <a:solidFill>
                  <a:srgbClr val="FFFF00"/>
                </a:solidFill>
              </a:rPr>
              <a:t>this.limit</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notifyAll</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return </a:t>
            </a:r>
            <a:r>
              <a:rPr lang="en-US" sz="1400" dirty="0" err="1">
                <a:solidFill>
                  <a:srgbClr val="FFFF00"/>
                </a:solidFill>
              </a:rPr>
              <a:t>this.queue.remove</a:t>
            </a:r>
            <a:r>
              <a:rPr lang="en-US" sz="1400" dirty="0">
                <a:solidFill>
                  <a:srgbClr val="FFFF00"/>
                </a:solidFill>
              </a:rPr>
              <a:t>(0);</a:t>
            </a:r>
          </a:p>
          <a:p>
            <a:pPr marL="0" indent="0">
              <a:buNone/>
            </a:pPr>
            <a:r>
              <a:rPr lang="en-US" sz="1400" dirty="0">
                <a:solidFill>
                  <a:srgbClr val="FFFF00"/>
                </a:solidFill>
              </a:rPr>
              <a:t>  }</a:t>
            </a:r>
          </a:p>
          <a:p>
            <a:pPr marL="0" indent="0">
              <a:buNone/>
            </a:pPr>
            <a:r>
              <a:rPr lang="en-US" sz="1400" dirty="0">
                <a:solidFill>
                  <a:srgbClr val="FFFF00"/>
                </a:solidFill>
              </a:rPr>
              <a:t>}</a:t>
            </a:r>
          </a:p>
        </p:txBody>
      </p:sp>
    </p:spTree>
    <p:extLst>
      <p:ext uri="{BB962C8B-B14F-4D97-AF65-F5344CB8AC3E}">
        <p14:creationId xmlns:p14="http://schemas.microsoft.com/office/powerpoint/2010/main" val="27754916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lstStyle/>
          <a:p>
            <a:r>
              <a:rPr lang="en-US" sz="3600" dirty="0"/>
              <a:t>Producer and Consumer(1)</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57200" y="1600200"/>
            <a:ext cx="4189413" cy="5181600"/>
          </a:xfrm>
        </p:spPr>
        <p:txBody>
          <a:bodyPr vert="horz" lIns="91440" tIns="45720" rIns="91440" bIns="45720" rtlCol="0" anchor="t">
            <a:normAutofit/>
          </a:bodyPr>
          <a:lstStyle/>
          <a:p>
            <a:pPr marL="0" indent="0">
              <a:buNone/>
            </a:pPr>
            <a:r>
              <a:rPr lang="en-US" sz="1400" dirty="0">
                <a:solidFill>
                  <a:srgbClr val="FFFF00"/>
                </a:solidFill>
              </a:rPr>
              <a:t>import </a:t>
            </a:r>
            <a:r>
              <a:rPr lang="en-US" sz="1400" dirty="0" err="1">
                <a:solidFill>
                  <a:srgbClr val="FFFF00"/>
                </a:solidFill>
              </a:rPr>
              <a:t>java.util.concurrent.locks.Condition</a:t>
            </a:r>
            <a:r>
              <a:rPr lang="en-US" sz="1400" dirty="0">
                <a:solidFill>
                  <a:srgbClr val="FFFF00"/>
                </a:solidFill>
              </a:rPr>
              <a:t>;</a:t>
            </a:r>
          </a:p>
          <a:p>
            <a:pPr marL="0" indent="0">
              <a:buNone/>
            </a:pPr>
            <a:r>
              <a:rPr lang="en-US" sz="1400" dirty="0">
                <a:solidFill>
                  <a:srgbClr val="FFFF00"/>
                </a:solidFill>
              </a:rPr>
              <a:t>import </a:t>
            </a:r>
            <a:r>
              <a:rPr lang="en-US" sz="1400" dirty="0" err="1">
                <a:solidFill>
                  <a:srgbClr val="FFFF00"/>
                </a:solidFill>
              </a:rPr>
              <a:t>java.util.concurrent.locks.Lock</a:t>
            </a:r>
            <a:r>
              <a:rPr lang="en-US" sz="1400" dirty="0">
                <a:solidFill>
                  <a:srgbClr val="FFFF00"/>
                </a:solidFill>
              </a:rPr>
              <a:t>;</a:t>
            </a:r>
          </a:p>
          <a:p>
            <a:pPr marL="0" indent="0">
              <a:buNone/>
            </a:pPr>
            <a:r>
              <a:rPr lang="en-US" sz="1400" dirty="0">
                <a:solidFill>
                  <a:srgbClr val="FFFF00"/>
                </a:solidFill>
              </a:rPr>
              <a:t>import </a:t>
            </a:r>
            <a:r>
              <a:rPr lang="en-US" sz="1400" dirty="0" err="1">
                <a:solidFill>
                  <a:srgbClr val="FFFF00"/>
                </a:solidFill>
              </a:rPr>
              <a:t>java.util.concurrent.locks.ReentrantLock</a:t>
            </a:r>
            <a:r>
              <a:rPr lang="en-US" sz="1400" dirty="0">
                <a:solidFill>
                  <a:srgbClr val="FFFF00"/>
                </a:solidFill>
              </a:rPr>
              <a:t>;</a:t>
            </a:r>
          </a:p>
          <a:p>
            <a:pPr marL="0" indent="0">
              <a:buNone/>
            </a:pPr>
            <a:endParaRPr lang="en-US" sz="1400" dirty="0">
              <a:solidFill>
                <a:srgbClr val="FFFF00"/>
              </a:solidFill>
            </a:endParaRPr>
          </a:p>
          <a:p>
            <a:pPr marL="0" indent="0">
              <a:buNone/>
            </a:pPr>
            <a:r>
              <a:rPr lang="en-US" sz="1400" dirty="0">
                <a:solidFill>
                  <a:srgbClr val="FFFF00"/>
                </a:solidFill>
              </a:rPr>
              <a:t>public class </a:t>
            </a:r>
            <a:r>
              <a:rPr lang="en-US" sz="1400" dirty="0" err="1">
                <a:solidFill>
                  <a:srgbClr val="FFFF00"/>
                </a:solidFill>
              </a:rPr>
              <a:t>BoundedBuffer</a:t>
            </a:r>
            <a:r>
              <a:rPr lang="en-US" sz="1400" dirty="0">
                <a:solidFill>
                  <a:srgbClr val="FFFF00"/>
                </a:solidFill>
              </a:rPr>
              <a:t> {</a:t>
            </a:r>
          </a:p>
          <a:p>
            <a:pPr marL="0" indent="0">
              <a:buNone/>
            </a:pPr>
            <a:r>
              <a:rPr lang="en-US" sz="1400" dirty="0">
                <a:solidFill>
                  <a:srgbClr val="FFFF00"/>
                </a:solidFill>
              </a:rPr>
              <a:t>    private final String[] buffer;</a:t>
            </a:r>
          </a:p>
          <a:p>
            <a:pPr marL="0" indent="0">
              <a:buNone/>
            </a:pPr>
            <a:r>
              <a:rPr lang="en-US" sz="1400" dirty="0">
                <a:solidFill>
                  <a:srgbClr val="FFFF00"/>
                </a:solidFill>
              </a:rPr>
              <a:t>    private final int capacity;</a:t>
            </a:r>
          </a:p>
          <a:p>
            <a:pPr marL="0" indent="0">
              <a:buNone/>
            </a:pPr>
            <a:r>
              <a:rPr lang="en-US" sz="1400" dirty="0">
                <a:solidFill>
                  <a:srgbClr val="FFFF00"/>
                </a:solidFill>
              </a:rPr>
              <a:t>    private int front;</a:t>
            </a:r>
          </a:p>
          <a:p>
            <a:pPr marL="0" indent="0">
              <a:buNone/>
            </a:pPr>
            <a:r>
              <a:rPr lang="en-US" sz="1400" dirty="0">
                <a:solidFill>
                  <a:srgbClr val="FFFF00"/>
                </a:solidFill>
              </a:rPr>
              <a:t>    private int rear;</a:t>
            </a:r>
          </a:p>
          <a:p>
            <a:pPr marL="0" indent="0">
              <a:buNone/>
            </a:pPr>
            <a:r>
              <a:rPr lang="en-US" sz="1400" dirty="0">
                <a:solidFill>
                  <a:srgbClr val="FFFF00"/>
                </a:solidFill>
              </a:rPr>
              <a:t>    private int count;</a:t>
            </a:r>
          </a:p>
          <a:p>
            <a:pPr marL="0" indent="0">
              <a:buNone/>
            </a:pPr>
            <a:r>
              <a:rPr lang="en-US" sz="1400" dirty="0">
                <a:solidFill>
                  <a:srgbClr val="FFFF00"/>
                </a:solidFill>
              </a:rPr>
              <a:t>    private final Lock </a:t>
            </a:r>
            <a:r>
              <a:rPr lang="en-US" sz="1400" dirty="0" err="1">
                <a:solidFill>
                  <a:srgbClr val="FFFF00"/>
                </a:solidFill>
              </a:rPr>
              <a:t>lock</a:t>
            </a:r>
            <a:r>
              <a:rPr lang="en-US" sz="1400" dirty="0">
                <a:solidFill>
                  <a:srgbClr val="FFFF00"/>
                </a:solidFill>
              </a:rPr>
              <a:t> = new </a:t>
            </a:r>
            <a:r>
              <a:rPr lang="en-US" sz="1400" dirty="0" err="1">
                <a:solidFill>
                  <a:srgbClr val="FFFF00"/>
                </a:solidFill>
              </a:rPr>
              <a:t>ReentrantLock</a:t>
            </a:r>
            <a:r>
              <a:rPr lang="en-US" sz="1400" dirty="0">
                <a:solidFill>
                  <a:srgbClr val="FFFF00"/>
                </a:solidFill>
              </a:rPr>
              <a:t>();</a:t>
            </a:r>
          </a:p>
          <a:p>
            <a:pPr marL="0" indent="0">
              <a:buNone/>
            </a:pPr>
            <a:r>
              <a:rPr lang="en-US" sz="1400" dirty="0">
                <a:solidFill>
                  <a:srgbClr val="FFFF00"/>
                </a:solidFill>
              </a:rPr>
              <a:t>    private final Condition </a:t>
            </a:r>
            <a:r>
              <a:rPr lang="en-US" sz="1400" dirty="0" err="1">
                <a:solidFill>
                  <a:srgbClr val="FFFF00"/>
                </a:solidFill>
              </a:rPr>
              <a:t>notFull</a:t>
            </a:r>
            <a:r>
              <a:rPr lang="en-US" sz="1400" dirty="0">
                <a:solidFill>
                  <a:srgbClr val="FFFF00"/>
                </a:solidFill>
              </a:rPr>
              <a:t> = </a:t>
            </a:r>
            <a:r>
              <a:rPr lang="en-US" sz="1400" dirty="0" err="1">
                <a:solidFill>
                  <a:srgbClr val="FFFF00"/>
                </a:solidFill>
              </a:rPr>
              <a:t>lock.newCondition</a:t>
            </a:r>
            <a:r>
              <a:rPr lang="en-US" sz="1400" dirty="0">
                <a:solidFill>
                  <a:srgbClr val="FFFF00"/>
                </a:solidFill>
              </a:rPr>
              <a:t>();</a:t>
            </a:r>
          </a:p>
          <a:p>
            <a:pPr marL="0" indent="0">
              <a:buNone/>
            </a:pPr>
            <a:r>
              <a:rPr lang="en-US" sz="1400" dirty="0">
                <a:solidFill>
                  <a:srgbClr val="FFFF00"/>
                </a:solidFill>
              </a:rPr>
              <a:t>    private final Condition </a:t>
            </a:r>
            <a:r>
              <a:rPr lang="en-US" sz="1400" dirty="0" err="1">
                <a:solidFill>
                  <a:srgbClr val="FFFF00"/>
                </a:solidFill>
              </a:rPr>
              <a:t>notEmpty</a:t>
            </a:r>
            <a:r>
              <a:rPr lang="en-US" sz="1400" dirty="0">
                <a:solidFill>
                  <a:srgbClr val="FFFF00"/>
                </a:solidFill>
              </a:rPr>
              <a:t> = </a:t>
            </a:r>
            <a:r>
              <a:rPr lang="en-US" sz="1400" dirty="0" err="1">
                <a:solidFill>
                  <a:srgbClr val="FFFF00"/>
                </a:solidFill>
              </a:rPr>
              <a:t>lock.newCondition</a:t>
            </a:r>
            <a:r>
              <a:rPr lang="en-US" sz="1400" dirty="0">
                <a:solidFill>
                  <a:srgbClr val="FFFF00"/>
                </a:solidFill>
              </a:rPr>
              <a:t>();</a:t>
            </a:r>
          </a:p>
        </p:txBody>
      </p:sp>
      <p:sp>
        <p:nvSpPr>
          <p:cNvPr id="2" name="Content Placeholder 1">
            <a:extLst>
              <a:ext uri="{FF2B5EF4-FFF2-40B4-BE49-F238E27FC236}">
                <a16:creationId xmlns:a16="http://schemas.microsoft.com/office/drawing/2014/main" id="{BA3A199D-9AA7-4317-8A49-2BB24A55245B}"/>
              </a:ext>
            </a:extLst>
          </p:cNvPr>
          <p:cNvSpPr>
            <a:spLocks noGrp="1"/>
          </p:cNvSpPr>
          <p:nvPr>
            <p:ph sz="half" idx="2"/>
          </p:nvPr>
        </p:nvSpPr>
        <p:spPr>
          <a:xfrm>
            <a:off x="4724400" y="1600200"/>
            <a:ext cx="3125652" cy="3437559"/>
          </a:xfrm>
        </p:spPr>
        <p:txBody>
          <a:bodyPr vert="horz" lIns="91440" tIns="45720" rIns="91440" bIns="45720" rtlCol="0" anchor="t">
            <a:normAutofit/>
          </a:bodyPr>
          <a:lstStyle/>
          <a:p>
            <a:pPr marL="0" indent="0">
              <a:buNone/>
            </a:pPr>
            <a:r>
              <a:rPr lang="en-US" sz="1400" dirty="0">
                <a:solidFill>
                  <a:srgbClr val="FFFF00"/>
                </a:solidFill>
              </a:rPr>
              <a:t> public </a:t>
            </a:r>
            <a:r>
              <a:rPr lang="en-US" sz="1400" dirty="0" err="1">
                <a:solidFill>
                  <a:srgbClr val="FFFF00"/>
                </a:solidFill>
              </a:rPr>
              <a:t>BoundedBuffer</a:t>
            </a:r>
            <a:r>
              <a:rPr lang="en-US" sz="1400" dirty="0">
                <a:solidFill>
                  <a:srgbClr val="FFFF00"/>
                </a:solidFill>
              </a:rPr>
              <a:t>(int capacity) {</a:t>
            </a:r>
          </a:p>
          <a:p>
            <a:pPr marL="0" indent="0">
              <a:buNone/>
            </a:pPr>
            <a:r>
              <a:rPr lang="en-US" sz="1400" dirty="0">
                <a:solidFill>
                  <a:srgbClr val="FFFF00"/>
                </a:solidFill>
              </a:rPr>
              <a:t>        super();</a:t>
            </a:r>
          </a:p>
          <a:p>
            <a:pPr marL="0" indent="0">
              <a:buNone/>
            </a:pPr>
            <a:r>
              <a:rPr lang="en-US" sz="1400" dirty="0">
                <a:solidFill>
                  <a:srgbClr val="FFFF00"/>
                </a:solidFill>
              </a:rPr>
              <a:t>        </a:t>
            </a:r>
            <a:r>
              <a:rPr lang="en-US" sz="1400" dirty="0" err="1">
                <a:solidFill>
                  <a:srgbClr val="FFFF00"/>
                </a:solidFill>
              </a:rPr>
              <a:t>this.capacity</a:t>
            </a:r>
            <a:r>
              <a:rPr lang="en-US" sz="1400" dirty="0">
                <a:solidFill>
                  <a:srgbClr val="FFFF00"/>
                </a:solidFill>
              </a:rPr>
              <a:t> = capacity;</a:t>
            </a:r>
          </a:p>
          <a:p>
            <a:pPr marL="0" indent="0">
              <a:buNone/>
            </a:pPr>
            <a:r>
              <a:rPr lang="en-US" sz="1400" dirty="0">
                <a:solidFill>
                  <a:srgbClr val="FFFF00"/>
                </a:solidFill>
              </a:rPr>
              <a:t>        buffer = new String[capacity];</a:t>
            </a:r>
          </a:p>
          <a:p>
            <a:pPr marL="0" indent="0">
              <a:buNone/>
            </a:pPr>
            <a:r>
              <a:rPr lang="en-US" sz="1400" dirty="0">
                <a:solidFill>
                  <a:srgbClr val="FFFF00"/>
                </a:solidFill>
              </a:rPr>
              <a:t>    }</a:t>
            </a:r>
          </a:p>
        </p:txBody>
      </p:sp>
    </p:spTree>
    <p:extLst>
      <p:ext uri="{BB962C8B-B14F-4D97-AF65-F5344CB8AC3E}">
        <p14:creationId xmlns:p14="http://schemas.microsoft.com/office/powerpoint/2010/main" val="30116874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lstStyle/>
          <a:p>
            <a:r>
              <a:rPr lang="en-US" sz="3600" dirty="0"/>
              <a:t>Producer and Consumer(2)</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380999" y="1447800"/>
            <a:ext cx="4189413" cy="5181600"/>
          </a:xfrm>
        </p:spPr>
        <p:txBody>
          <a:bodyPr vert="horz" lIns="91440" tIns="45720" rIns="91440" bIns="45720" rtlCol="0" anchor="t">
            <a:normAutofit/>
          </a:bodyPr>
          <a:lstStyle/>
          <a:p>
            <a:pPr marL="0" indent="0">
              <a:buNone/>
            </a:pPr>
            <a:r>
              <a:rPr lang="en-US" sz="1400" dirty="0">
                <a:solidFill>
                  <a:srgbClr val="FFFF00"/>
                </a:solidFill>
              </a:rPr>
              <a:t> public void deposit(String data) throws </a:t>
            </a:r>
            <a:r>
              <a:rPr lang="en-US" sz="1400" dirty="0" err="1">
                <a:solidFill>
                  <a:srgbClr val="FFFF00"/>
                </a:solidFill>
              </a:rPr>
              <a:t>InterruptedException</a:t>
            </a:r>
            <a:r>
              <a:rPr lang="en-US" sz="1400" dirty="0">
                <a:solidFill>
                  <a:srgbClr val="FFFF00"/>
                </a:solidFill>
              </a:rPr>
              <a:t> {</a:t>
            </a:r>
          </a:p>
          <a:p>
            <a:pPr marL="0" indent="0">
              <a:buNone/>
            </a:pPr>
            <a:r>
              <a:rPr lang="en-US" sz="1400" dirty="0">
                <a:solidFill>
                  <a:srgbClr val="FFFF00"/>
                </a:solidFill>
              </a:rPr>
              <a:t>        </a:t>
            </a:r>
            <a:r>
              <a:rPr lang="en-US" sz="1400" dirty="0" err="1">
                <a:solidFill>
                  <a:srgbClr val="FFFF00"/>
                </a:solidFill>
              </a:rPr>
              <a:t>lock.lock</a:t>
            </a:r>
            <a:r>
              <a:rPr lang="en-US" sz="1400" dirty="0">
                <a:solidFill>
                  <a:srgbClr val="FFFF00"/>
                </a:solidFill>
              </a:rPr>
              <a:t>();</a:t>
            </a:r>
          </a:p>
          <a:p>
            <a:pPr marL="0" indent="0">
              <a:buNone/>
            </a:pPr>
            <a:r>
              <a:rPr lang="en-US" sz="1400" dirty="0">
                <a:solidFill>
                  <a:srgbClr val="FFFF00"/>
                </a:solidFill>
              </a:rPr>
              <a:t>        try {</a:t>
            </a:r>
          </a:p>
          <a:p>
            <a:pPr marL="0" indent="0">
              <a:buNone/>
            </a:pPr>
            <a:r>
              <a:rPr lang="en-US" sz="1400" dirty="0">
                <a:solidFill>
                  <a:srgbClr val="FFFF00"/>
                </a:solidFill>
              </a:rPr>
              <a:t>            while (count == capacity) {</a:t>
            </a:r>
          </a:p>
          <a:p>
            <a:pPr marL="0" indent="0">
              <a:buNone/>
            </a:pPr>
            <a:r>
              <a:rPr lang="en-US" sz="1400" dirty="0">
                <a:solidFill>
                  <a:srgbClr val="FFFF00"/>
                </a:solidFill>
              </a:rPr>
              <a:t>                </a:t>
            </a:r>
            <a:r>
              <a:rPr lang="en-US" sz="1400" dirty="0" err="1">
                <a:solidFill>
                  <a:srgbClr val="FFFF00"/>
                </a:solidFill>
              </a:rPr>
              <a:t>notFull.await</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buffer[rear] = data;</a:t>
            </a:r>
          </a:p>
          <a:p>
            <a:pPr marL="0" indent="0">
              <a:buNone/>
            </a:pPr>
            <a:r>
              <a:rPr lang="en-US" sz="1400" dirty="0">
                <a:solidFill>
                  <a:srgbClr val="FFFF00"/>
                </a:solidFill>
              </a:rPr>
              <a:t>            rear = (rear + 1) % capacity;</a:t>
            </a:r>
          </a:p>
          <a:p>
            <a:pPr marL="0" indent="0">
              <a:buNone/>
            </a:pPr>
            <a:r>
              <a:rPr lang="en-US" sz="1400" dirty="0">
                <a:solidFill>
                  <a:srgbClr val="FFFF00"/>
                </a:solidFill>
              </a:rPr>
              <a:t>            count++;</a:t>
            </a:r>
          </a:p>
          <a:p>
            <a:pPr marL="0" indent="0">
              <a:buNone/>
            </a:pPr>
            <a:r>
              <a:rPr lang="en-US" sz="1400" dirty="0">
                <a:solidFill>
                  <a:srgbClr val="FFFF00"/>
                </a:solidFill>
              </a:rPr>
              <a:t>            </a:t>
            </a:r>
            <a:r>
              <a:rPr lang="en-US" sz="1400" dirty="0" err="1">
                <a:solidFill>
                  <a:srgbClr val="FFFF00"/>
                </a:solidFill>
              </a:rPr>
              <a:t>notEmpty.signal</a:t>
            </a:r>
            <a:r>
              <a:rPr lang="en-US" sz="1400" dirty="0">
                <a:solidFill>
                  <a:srgbClr val="FFFF00"/>
                </a:solidFill>
              </a:rPr>
              <a:t>();</a:t>
            </a:r>
          </a:p>
          <a:p>
            <a:pPr marL="0" indent="0">
              <a:buNone/>
            </a:pPr>
            <a:r>
              <a:rPr lang="en-US" sz="1400" dirty="0">
                <a:solidFill>
                  <a:srgbClr val="FFFF00"/>
                </a:solidFill>
              </a:rPr>
              <a:t>        } finally {</a:t>
            </a:r>
          </a:p>
          <a:p>
            <a:pPr marL="0" indent="0">
              <a:buNone/>
            </a:pPr>
            <a:r>
              <a:rPr lang="en-US" sz="1400" dirty="0">
                <a:solidFill>
                  <a:srgbClr val="FFFF00"/>
                </a:solidFill>
              </a:rPr>
              <a:t>            </a:t>
            </a:r>
            <a:r>
              <a:rPr lang="en-US" sz="1400" dirty="0" err="1">
                <a:solidFill>
                  <a:srgbClr val="FFFF00"/>
                </a:solidFill>
              </a:rPr>
              <a:t>lock.unlock</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endParaRPr lang="en-US" sz="1400" dirty="0">
              <a:solidFill>
                <a:srgbClr val="FFFF00"/>
              </a:solidFill>
            </a:endParaRPr>
          </a:p>
        </p:txBody>
      </p:sp>
      <p:sp>
        <p:nvSpPr>
          <p:cNvPr id="2" name="Content Placeholder 1">
            <a:extLst>
              <a:ext uri="{FF2B5EF4-FFF2-40B4-BE49-F238E27FC236}">
                <a16:creationId xmlns:a16="http://schemas.microsoft.com/office/drawing/2014/main" id="{BA3A199D-9AA7-4317-8A49-2BB24A55245B}"/>
              </a:ext>
            </a:extLst>
          </p:cNvPr>
          <p:cNvSpPr>
            <a:spLocks noGrp="1"/>
          </p:cNvSpPr>
          <p:nvPr>
            <p:ph sz="half" idx="2"/>
          </p:nvPr>
        </p:nvSpPr>
        <p:spPr>
          <a:xfrm>
            <a:off x="4762500" y="1447800"/>
            <a:ext cx="4152900" cy="5334000"/>
          </a:xfrm>
        </p:spPr>
        <p:txBody>
          <a:bodyPr vert="horz" lIns="91440" tIns="45720" rIns="91440" bIns="45720" rtlCol="0" anchor="t">
            <a:normAutofit lnSpcReduction="10000"/>
          </a:bodyPr>
          <a:lstStyle/>
          <a:p>
            <a:pPr marL="0" indent="0">
              <a:buNone/>
            </a:pPr>
            <a:r>
              <a:rPr lang="en-US" sz="1400" dirty="0">
                <a:solidFill>
                  <a:srgbClr val="FFFF00"/>
                </a:solidFill>
              </a:rPr>
              <a:t> public String fetch() throws </a:t>
            </a:r>
            <a:r>
              <a:rPr lang="en-US" sz="1400" dirty="0" err="1">
                <a:solidFill>
                  <a:srgbClr val="FFFF00"/>
                </a:solidFill>
              </a:rPr>
              <a:t>InterruptedException</a:t>
            </a:r>
            <a:r>
              <a:rPr lang="en-US" sz="1400" dirty="0">
                <a:solidFill>
                  <a:srgbClr val="FFFF00"/>
                </a:solidFill>
              </a:rPr>
              <a:t> {</a:t>
            </a:r>
          </a:p>
          <a:p>
            <a:pPr marL="0" indent="0">
              <a:buNone/>
            </a:pPr>
            <a:r>
              <a:rPr lang="en-US" sz="1400" dirty="0">
                <a:solidFill>
                  <a:srgbClr val="FFFF00"/>
                </a:solidFill>
              </a:rPr>
              <a:t>        </a:t>
            </a:r>
            <a:r>
              <a:rPr lang="en-US" sz="1400" dirty="0" err="1">
                <a:solidFill>
                  <a:srgbClr val="FFFF00"/>
                </a:solidFill>
              </a:rPr>
              <a:t>lock.lock</a:t>
            </a:r>
            <a:r>
              <a:rPr lang="en-US" sz="1400" dirty="0">
                <a:solidFill>
                  <a:srgbClr val="FFFF00"/>
                </a:solidFill>
              </a:rPr>
              <a:t>();</a:t>
            </a:r>
          </a:p>
          <a:p>
            <a:pPr marL="0" indent="0">
              <a:buNone/>
            </a:pPr>
            <a:r>
              <a:rPr lang="en-US" sz="1400" dirty="0">
                <a:solidFill>
                  <a:srgbClr val="FFFF00"/>
                </a:solidFill>
              </a:rPr>
              <a:t>        try {</a:t>
            </a:r>
          </a:p>
          <a:p>
            <a:pPr marL="0" indent="0">
              <a:buNone/>
            </a:pPr>
            <a:r>
              <a:rPr lang="en-US" sz="1400" dirty="0">
                <a:solidFill>
                  <a:srgbClr val="FFFF00"/>
                </a:solidFill>
              </a:rPr>
              <a:t>            while (count == 0) {</a:t>
            </a:r>
          </a:p>
          <a:p>
            <a:pPr marL="0" indent="0">
              <a:buNone/>
            </a:pPr>
            <a:r>
              <a:rPr lang="en-US" sz="1400" dirty="0">
                <a:solidFill>
                  <a:srgbClr val="FFFF00"/>
                </a:solidFill>
              </a:rPr>
              <a:t>                </a:t>
            </a:r>
            <a:r>
              <a:rPr lang="en-US" sz="1400" dirty="0" err="1">
                <a:solidFill>
                  <a:srgbClr val="FFFF00"/>
                </a:solidFill>
              </a:rPr>
              <a:t>notEmpty.await</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String result = buffer[front];</a:t>
            </a:r>
          </a:p>
          <a:p>
            <a:pPr marL="0" indent="0">
              <a:buNone/>
            </a:pPr>
            <a:r>
              <a:rPr lang="en-US" sz="1400" dirty="0">
                <a:solidFill>
                  <a:srgbClr val="FFFF00"/>
                </a:solidFill>
              </a:rPr>
              <a:t>            front = (front + 1) % capacity;</a:t>
            </a:r>
          </a:p>
          <a:p>
            <a:pPr marL="0" indent="0">
              <a:buNone/>
            </a:pPr>
            <a:r>
              <a:rPr lang="en-US" sz="1400" dirty="0">
                <a:solidFill>
                  <a:srgbClr val="FFFF00"/>
                </a:solidFill>
              </a:rPr>
              <a:t>            count--;</a:t>
            </a:r>
          </a:p>
          <a:p>
            <a:pPr marL="0" indent="0">
              <a:buNone/>
            </a:pPr>
            <a:r>
              <a:rPr lang="en-US" sz="1400" dirty="0">
                <a:solidFill>
                  <a:srgbClr val="FFFF00"/>
                </a:solidFill>
              </a:rPr>
              <a:t>            </a:t>
            </a:r>
            <a:r>
              <a:rPr lang="en-US" sz="1400" dirty="0" err="1">
                <a:solidFill>
                  <a:srgbClr val="FFFF00"/>
                </a:solidFill>
              </a:rPr>
              <a:t>notFull.signal</a:t>
            </a:r>
            <a:r>
              <a:rPr lang="en-US" sz="1400" dirty="0">
                <a:solidFill>
                  <a:srgbClr val="FFFF00"/>
                </a:solidFill>
              </a:rPr>
              <a:t>();</a:t>
            </a:r>
          </a:p>
          <a:p>
            <a:pPr marL="0" indent="0">
              <a:buNone/>
            </a:pPr>
            <a:r>
              <a:rPr lang="en-US" sz="1400" dirty="0">
                <a:solidFill>
                  <a:srgbClr val="FFFF00"/>
                </a:solidFill>
              </a:rPr>
              <a:t>            return result;</a:t>
            </a:r>
          </a:p>
          <a:p>
            <a:pPr marL="0" indent="0">
              <a:buNone/>
            </a:pPr>
            <a:r>
              <a:rPr lang="en-US" sz="1400" dirty="0">
                <a:solidFill>
                  <a:srgbClr val="FFFF00"/>
                </a:solidFill>
              </a:rPr>
              <a:t>        } finally {</a:t>
            </a:r>
          </a:p>
          <a:p>
            <a:pPr marL="0" indent="0">
              <a:buNone/>
            </a:pPr>
            <a:r>
              <a:rPr lang="en-US" sz="1400" dirty="0">
                <a:solidFill>
                  <a:srgbClr val="FFFF00"/>
                </a:solidFill>
              </a:rPr>
              <a:t>            </a:t>
            </a:r>
            <a:r>
              <a:rPr lang="en-US" sz="1400" dirty="0" err="1">
                <a:solidFill>
                  <a:srgbClr val="FFFF00"/>
                </a:solidFill>
              </a:rPr>
              <a:t>lock.unlock</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a:t>
            </a:r>
          </a:p>
        </p:txBody>
      </p:sp>
    </p:spTree>
    <p:extLst>
      <p:ext uri="{BB962C8B-B14F-4D97-AF65-F5344CB8AC3E}">
        <p14:creationId xmlns:p14="http://schemas.microsoft.com/office/powerpoint/2010/main" val="2935497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nip Single Corner Rectangle 9"/>
          <p:cNvSpPr/>
          <p:nvPr/>
        </p:nvSpPr>
        <p:spPr bwMode="auto">
          <a:xfrm flipH="1">
            <a:off x="762000" y="2819400"/>
            <a:ext cx="1600200" cy="3286125"/>
          </a:xfrm>
          <a:prstGeom prst="snip1Rect">
            <a:avLst/>
          </a:prstGeom>
          <a:solidFill>
            <a:srgbClr val="998674"/>
          </a:solidFill>
          <a:ln w="9525" cap="flat" cmpd="sng" algn="ctr">
            <a:solidFill>
              <a:schemeClr val="tx1"/>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800">
              <a:solidFill>
                <a:prstClr val="white"/>
              </a:solidFill>
              <a:cs typeface="Arial" charset="0"/>
            </a:endParaRPr>
          </a:p>
        </p:txBody>
      </p:sp>
      <p:sp>
        <p:nvSpPr>
          <p:cNvPr id="112642" name="Title 1"/>
          <p:cNvSpPr>
            <a:spLocks noGrp="1"/>
          </p:cNvSpPr>
          <p:nvPr>
            <p:ph type="title"/>
          </p:nvPr>
        </p:nvSpPr>
        <p:spPr>
          <a:xfrm>
            <a:off x="351591" y="232568"/>
            <a:ext cx="6554867" cy="1287463"/>
          </a:xfrm>
        </p:spPr>
        <p:txBody>
          <a:bodyPr/>
          <a:lstStyle/>
          <a:p>
            <a:r>
              <a:rPr lang="en-US" dirty="0">
                <a:latin typeface="Arial" charset="0"/>
                <a:ea typeface="ＭＳ Ｐゴシック" charset="0"/>
                <a:cs typeface="Arial" charset="0"/>
              </a:rPr>
              <a:t>thread States</a:t>
            </a:r>
          </a:p>
        </p:txBody>
      </p:sp>
      <p:sp>
        <p:nvSpPr>
          <p:cNvPr id="112643" name="Freeform 13"/>
          <p:cNvSpPr>
            <a:spLocks/>
          </p:cNvSpPr>
          <p:nvPr/>
        </p:nvSpPr>
        <p:spPr bwMode="auto">
          <a:xfrm>
            <a:off x="987425" y="2674938"/>
            <a:ext cx="1181100" cy="2667000"/>
          </a:xfrm>
          <a:custGeom>
            <a:avLst/>
            <a:gdLst>
              <a:gd name="T0" fmla="*/ 2147483647 w 744"/>
              <a:gd name="T1" fmla="*/ 0 h 1680"/>
              <a:gd name="T2" fmla="*/ 2147483647 w 744"/>
              <a:gd name="T3" fmla="*/ 2147483647 h 1680"/>
              <a:gd name="T4" fmla="*/ 2147483647 w 744"/>
              <a:gd name="T5" fmla="*/ 2147483647 h 1680"/>
              <a:gd name="T6" fmla="*/ 2147483647 w 744"/>
              <a:gd name="T7" fmla="*/ 2147483647 h 1680"/>
              <a:gd name="T8" fmla="*/ 2147483647 w 744"/>
              <a:gd name="T9" fmla="*/ 2147483647 h 1680"/>
              <a:gd name="T10" fmla="*/ 2147483647 w 744"/>
              <a:gd name="T11" fmla="*/ 2147483647 h 1680"/>
              <a:gd name="T12" fmla="*/ 2147483647 w 744"/>
              <a:gd name="T13" fmla="*/ 2147483647 h 1680"/>
              <a:gd name="T14" fmla="*/ 2147483647 w 744"/>
              <a:gd name="T15" fmla="*/ 2147483647 h 1680"/>
              <a:gd name="T16" fmla="*/ 2147483647 w 744"/>
              <a:gd name="T17" fmla="*/ 2147483647 h 1680"/>
              <a:gd name="T18" fmla="*/ 2147483647 w 744"/>
              <a:gd name="T19" fmla="*/ 2147483647 h 1680"/>
              <a:gd name="T20" fmla="*/ 2147483647 w 744"/>
              <a:gd name="T21" fmla="*/ 2147483647 h 1680"/>
              <a:gd name="T22" fmla="*/ 2147483647 w 744"/>
              <a:gd name="T23" fmla="*/ 2147483647 h 1680"/>
              <a:gd name="T24" fmla="*/ 2147483647 w 744"/>
              <a:gd name="T25" fmla="*/ 2147483647 h 1680"/>
              <a:gd name="T26" fmla="*/ 2147483647 w 744"/>
              <a:gd name="T27" fmla="*/ 2147483647 h 1680"/>
              <a:gd name="T28" fmla="*/ 2147483647 w 744"/>
              <a:gd name="T29" fmla="*/ 2147483647 h 1680"/>
              <a:gd name="T30" fmla="*/ 2147483647 w 744"/>
              <a:gd name="T31" fmla="*/ 2147483647 h 1680"/>
              <a:gd name="T32" fmla="*/ 2147483647 w 744"/>
              <a:gd name="T33" fmla="*/ 2147483647 h 1680"/>
              <a:gd name="T34" fmla="*/ 2147483647 w 744"/>
              <a:gd name="T35" fmla="*/ 2147483647 h 1680"/>
              <a:gd name="T36" fmla="*/ 2147483647 w 744"/>
              <a:gd name="T37" fmla="*/ 2147483647 h 1680"/>
              <a:gd name="T38" fmla="*/ 0 w 744"/>
              <a:gd name="T39" fmla="*/ 2147483647 h 1680"/>
              <a:gd name="T40" fmla="*/ 2147483647 w 744"/>
              <a:gd name="T41" fmla="*/ 2147483647 h 1680"/>
              <a:gd name="T42" fmla="*/ 2147483647 w 744"/>
              <a:gd name="T43" fmla="*/ 2147483647 h 16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4"/>
              <a:gd name="T67" fmla="*/ 0 h 1680"/>
              <a:gd name="T68" fmla="*/ 744 w 744"/>
              <a:gd name="T69" fmla="*/ 1680 h 16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4" h="1680">
                <a:moveTo>
                  <a:pt x="370" y="0"/>
                </a:moveTo>
                <a:lnTo>
                  <a:pt x="370" y="240"/>
                </a:lnTo>
                <a:lnTo>
                  <a:pt x="523" y="307"/>
                </a:lnTo>
                <a:lnTo>
                  <a:pt x="288" y="374"/>
                </a:lnTo>
                <a:lnTo>
                  <a:pt x="293" y="451"/>
                </a:lnTo>
                <a:lnTo>
                  <a:pt x="422" y="489"/>
                </a:lnTo>
                <a:lnTo>
                  <a:pt x="475" y="528"/>
                </a:lnTo>
                <a:lnTo>
                  <a:pt x="336" y="557"/>
                </a:lnTo>
                <a:lnTo>
                  <a:pt x="682" y="672"/>
                </a:lnTo>
                <a:lnTo>
                  <a:pt x="509" y="705"/>
                </a:lnTo>
                <a:lnTo>
                  <a:pt x="715" y="849"/>
                </a:lnTo>
                <a:lnTo>
                  <a:pt x="547" y="955"/>
                </a:lnTo>
                <a:lnTo>
                  <a:pt x="744" y="1085"/>
                </a:lnTo>
                <a:lnTo>
                  <a:pt x="624" y="1104"/>
                </a:lnTo>
                <a:lnTo>
                  <a:pt x="389" y="1248"/>
                </a:lnTo>
                <a:lnTo>
                  <a:pt x="706" y="1243"/>
                </a:lnTo>
                <a:lnTo>
                  <a:pt x="610" y="1339"/>
                </a:lnTo>
                <a:lnTo>
                  <a:pt x="451" y="1464"/>
                </a:lnTo>
                <a:lnTo>
                  <a:pt x="86" y="1502"/>
                </a:lnTo>
                <a:lnTo>
                  <a:pt x="0" y="1574"/>
                </a:lnTo>
                <a:lnTo>
                  <a:pt x="302" y="1651"/>
                </a:lnTo>
                <a:lnTo>
                  <a:pt x="494" y="1680"/>
                </a:lnTo>
              </a:path>
            </a:pathLst>
          </a:custGeom>
          <a:noFill/>
          <a:ln w="28575" cmpd="sng">
            <a:solidFill>
              <a:schemeClr val="tx1"/>
            </a:solidFill>
            <a:round/>
            <a:headEnd type="none" w="sm" len="sm"/>
            <a:tailEnd type="triangle" w="med" len="me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solidFill>
                <a:prstClr val="white"/>
              </a:solidFill>
            </a:endParaRPr>
          </a:p>
        </p:txBody>
      </p:sp>
      <p:sp>
        <p:nvSpPr>
          <p:cNvPr id="112644" name="Text Box 93"/>
          <p:cNvSpPr txBox="1">
            <a:spLocks noChangeArrowheads="1"/>
          </p:cNvSpPr>
          <p:nvPr/>
        </p:nvSpPr>
        <p:spPr bwMode="auto">
          <a:xfrm>
            <a:off x="914400" y="5562600"/>
            <a:ext cx="1835150" cy="43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200" b="1">
                <a:solidFill>
                  <a:srgbClr val="000000"/>
                </a:solidFill>
              </a:rPr>
              <a:t>Program</a:t>
            </a:r>
          </a:p>
        </p:txBody>
      </p:sp>
      <p:grpSp>
        <p:nvGrpSpPr>
          <p:cNvPr id="112645" name="Group 3"/>
          <p:cNvGrpSpPr>
            <a:grpSpLocks/>
          </p:cNvGrpSpPr>
          <p:nvPr/>
        </p:nvGrpSpPr>
        <p:grpSpPr bwMode="auto">
          <a:xfrm>
            <a:off x="1143000" y="1752600"/>
            <a:ext cx="914400" cy="914400"/>
            <a:chOff x="3689" y="1658"/>
            <a:chExt cx="576" cy="576"/>
          </a:xfrm>
        </p:grpSpPr>
        <p:grpSp>
          <p:nvGrpSpPr>
            <p:cNvPr id="112690" name="Group 4"/>
            <p:cNvGrpSpPr>
              <a:grpSpLocks/>
            </p:cNvGrpSpPr>
            <p:nvPr/>
          </p:nvGrpSpPr>
          <p:grpSpPr bwMode="auto">
            <a:xfrm>
              <a:off x="3689" y="1658"/>
              <a:ext cx="576" cy="576"/>
              <a:chOff x="4269" y="2781"/>
              <a:chExt cx="576" cy="576"/>
            </a:xfrm>
          </p:grpSpPr>
          <p:sp>
            <p:nvSpPr>
              <p:cNvPr id="15" name="Oval 5"/>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sp>
            <p:nvSpPr>
              <p:cNvPr id="16" name="AutoShape 6"/>
              <p:cNvSpPr>
                <a:spLocks noChangeArrowheads="1"/>
              </p:cNvSpPr>
              <p:nvPr/>
            </p:nvSpPr>
            <p:spPr bwMode="auto">
              <a:xfrm flipH="1">
                <a:off x="4469" y="2908"/>
                <a:ext cx="197" cy="336"/>
              </a:xfrm>
              <a:prstGeom prst="lightningBolt">
                <a:avLst/>
              </a:prstGeom>
              <a:solidFill>
                <a:srgbClr val="FFFFFF"/>
              </a:solidFill>
              <a:ln w="12700">
                <a:noFill/>
                <a:miter lim="800000"/>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grpSp>
        <p:sp>
          <p:nvSpPr>
            <p:cNvPr id="14" name="AutoShape 7"/>
            <p:cNvSpPr>
              <a:spLocks noChangeArrowheads="1"/>
            </p:cNvSpPr>
            <p:nvPr/>
          </p:nvSpPr>
          <p:spPr bwMode="auto">
            <a:xfrm rot="-8460389">
              <a:off x="3714" y="1735"/>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grpSp>
      <p:sp>
        <p:nvSpPr>
          <p:cNvPr id="112646" name="AutoShape 10"/>
          <p:cNvSpPr>
            <a:spLocks noChangeArrowheads="1"/>
          </p:cNvSpPr>
          <p:nvPr/>
        </p:nvSpPr>
        <p:spPr bwMode="auto">
          <a:xfrm>
            <a:off x="3276600" y="3657600"/>
            <a:ext cx="1749425" cy="2438400"/>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a:solidFill>
                <a:prstClr val="white"/>
              </a:solidFill>
            </a:endParaRPr>
          </a:p>
        </p:txBody>
      </p:sp>
      <p:sp>
        <p:nvSpPr>
          <p:cNvPr id="112647" name="AutoShape 10"/>
          <p:cNvSpPr>
            <a:spLocks noChangeArrowheads="1"/>
          </p:cNvSpPr>
          <p:nvPr/>
        </p:nvSpPr>
        <p:spPr bwMode="auto">
          <a:xfrm>
            <a:off x="3276600" y="1905000"/>
            <a:ext cx="1752600" cy="2133600"/>
          </a:xfrm>
          <a:prstGeom prst="flowChartProcess">
            <a:avLst/>
          </a:prstGeom>
          <a:solidFill>
            <a:srgbClr val="A6A6A6"/>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a:solidFill>
                <a:prstClr val="white"/>
              </a:solidFill>
            </a:endParaRPr>
          </a:p>
        </p:txBody>
      </p:sp>
      <p:grpSp>
        <p:nvGrpSpPr>
          <p:cNvPr id="112648" name="Group 3"/>
          <p:cNvGrpSpPr>
            <a:grpSpLocks/>
          </p:cNvGrpSpPr>
          <p:nvPr/>
        </p:nvGrpSpPr>
        <p:grpSpPr bwMode="auto">
          <a:xfrm>
            <a:off x="3560763" y="4752975"/>
            <a:ext cx="1239837" cy="1009650"/>
            <a:chOff x="1274763" y="4419600"/>
            <a:chExt cx="1239837" cy="1009650"/>
          </a:xfrm>
        </p:grpSpPr>
        <p:sp>
          <p:nvSpPr>
            <p:cNvPr id="19" name="Rectangle 14"/>
            <p:cNvSpPr>
              <a:spLocks noChangeArrowheads="1"/>
            </p:cNvSpPr>
            <p:nvPr/>
          </p:nvSpPr>
          <p:spPr bwMode="auto">
            <a:xfrm>
              <a:off x="1274763" y="4667250"/>
              <a:ext cx="1239837" cy="762000"/>
            </a:xfrm>
            <a:prstGeom prst="rect">
              <a:avLst/>
            </a:prstGeom>
            <a:solidFill>
              <a:srgbClr val="618FFD"/>
            </a:solidFill>
            <a:ln w="12700">
              <a:solidFill>
                <a:srgbClr val="000000"/>
              </a:solidFill>
              <a:miter lim="800000"/>
              <a:headEnd type="none" w="sm" len="sm"/>
              <a:tailEnd type="none" w="sm" len="sm"/>
            </a:ln>
          </p:spPr>
          <p:txBody>
            <a:bodyPr wrap="none" anchor="ctr"/>
            <a:lstStyle/>
            <a:p>
              <a:pPr algn="ctr" defTabSz="914400" fontAlgn="auto">
                <a:spcBef>
                  <a:spcPts val="0"/>
                </a:spcBef>
                <a:spcAft>
                  <a:spcPts val="0"/>
                </a:spcAft>
                <a:defRPr/>
              </a:pPr>
              <a:endParaRPr lang="en-US" sz="1800" kern="0">
                <a:solidFill>
                  <a:sysClr val="windowText" lastClr="000000"/>
                </a:solidFill>
                <a:ea typeface="Arial" charset="0"/>
                <a:cs typeface="Arial" charset="0"/>
              </a:endParaRPr>
            </a:p>
          </p:txBody>
        </p:sp>
        <p:sp>
          <p:nvSpPr>
            <p:cNvPr id="112687" name="Rectangle 17"/>
            <p:cNvSpPr>
              <a:spLocks noChangeArrowheads="1"/>
            </p:cNvSpPr>
            <p:nvPr/>
          </p:nvSpPr>
          <p:spPr bwMode="auto">
            <a:xfrm>
              <a:off x="1487488" y="4629150"/>
              <a:ext cx="814387"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pPr algn="ctr" defTabSz="914400"/>
              <a:r>
                <a:rPr lang="en-US" sz="1800">
                  <a:solidFill>
                    <a:srgbClr val="000000"/>
                  </a:solidFill>
                  <a:cs typeface="Arial" charset="0"/>
                </a:rPr>
                <a:t>kernel</a:t>
              </a:r>
            </a:p>
            <a:p>
              <a:pPr algn="ctr" defTabSz="914400"/>
              <a:r>
                <a:rPr lang="en-US" sz="1800">
                  <a:solidFill>
                    <a:srgbClr val="000000"/>
                  </a:solidFill>
                  <a:cs typeface="Arial" charset="0"/>
                </a:rPr>
                <a:t>stack</a:t>
              </a:r>
              <a:endParaRPr lang="en-US" sz="1600">
                <a:solidFill>
                  <a:srgbClr val="000000"/>
                </a:solidFill>
                <a:cs typeface="Arial" charset="0"/>
              </a:endParaRPr>
            </a:p>
          </p:txBody>
        </p:sp>
        <p:sp>
          <p:nvSpPr>
            <p:cNvPr id="21" name="AutoShape 16"/>
            <p:cNvSpPr>
              <a:spLocks noChangeArrowheads="1"/>
            </p:cNvSpPr>
            <p:nvPr/>
          </p:nvSpPr>
          <p:spPr bwMode="auto">
            <a:xfrm>
              <a:off x="1828800" y="5197475"/>
              <a:ext cx="131763" cy="231775"/>
            </a:xfrm>
            <a:prstGeom prst="upArrow">
              <a:avLst>
                <a:gd name="adj1" fmla="val 50000"/>
                <a:gd name="adj2" fmla="val 44408"/>
              </a:avLst>
            </a:prstGeom>
            <a:solidFill>
              <a:srgbClr val="000000"/>
            </a:solidFill>
            <a:ln w="12700">
              <a:solidFill>
                <a:srgbClr val="000000"/>
              </a:solidFill>
              <a:miter lim="800000"/>
              <a:headEnd type="none" w="sm" len="sm"/>
              <a:tailEnd type="none" w="sm" len="sm"/>
            </a:ln>
          </p:spPr>
          <p:txBody>
            <a:bodyPr anchor="ctr">
              <a:spAutoFit/>
            </a:bodyP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sp>
          <p:nvSpPr>
            <p:cNvPr id="22" name="Rectangle 20" descr="Dark upward diagonal"/>
            <p:cNvSpPr>
              <a:spLocks noChangeArrowheads="1"/>
            </p:cNvSpPr>
            <p:nvPr/>
          </p:nvSpPr>
          <p:spPr bwMode="auto">
            <a:xfrm>
              <a:off x="1274763" y="4419600"/>
              <a:ext cx="1239837" cy="247650"/>
            </a:xfrm>
            <a:prstGeom prst="rect">
              <a:avLst/>
            </a:prstGeom>
            <a:pattFill prst="dkUpDiag">
              <a:fgClr>
                <a:srgbClr val="99CCFF"/>
              </a:fgClr>
              <a:bgClr>
                <a:srgbClr val="475E76"/>
              </a:bgClr>
            </a:pattFill>
            <a:ln w="12700">
              <a:solidFill>
                <a:srgbClr val="000000"/>
              </a:solidFill>
              <a:miter lim="800000"/>
              <a:headEnd type="none" w="sm" len="sm"/>
              <a:tailEnd type="none" w="sm" len="sm"/>
            </a:ln>
          </p:spPr>
          <p:txBody>
            <a:bodyPr wrap="none" anchor="ctr"/>
            <a:lstStyle/>
            <a:p>
              <a:pPr algn="ctr" defTabSz="914400" fontAlgn="auto">
                <a:spcBef>
                  <a:spcPts val="0"/>
                </a:spcBef>
                <a:spcAft>
                  <a:spcPts val="0"/>
                </a:spcAft>
                <a:defRPr/>
              </a:pPr>
              <a:endParaRPr lang="en-US" sz="1800" kern="0">
                <a:solidFill>
                  <a:sysClr val="windowText" lastClr="000000"/>
                </a:solidFill>
                <a:ea typeface="Arial" charset="0"/>
                <a:cs typeface="Arial" charset="0"/>
              </a:endParaRPr>
            </a:p>
          </p:txBody>
        </p:sp>
      </p:grpSp>
      <p:grpSp>
        <p:nvGrpSpPr>
          <p:cNvPr id="112649" name="Group 22"/>
          <p:cNvGrpSpPr>
            <a:grpSpLocks/>
          </p:cNvGrpSpPr>
          <p:nvPr/>
        </p:nvGrpSpPr>
        <p:grpSpPr bwMode="auto">
          <a:xfrm>
            <a:off x="3560763" y="2724150"/>
            <a:ext cx="1239837" cy="1009650"/>
            <a:chOff x="1274763" y="4419600"/>
            <a:chExt cx="1239837" cy="1009650"/>
          </a:xfrm>
        </p:grpSpPr>
        <p:sp>
          <p:nvSpPr>
            <p:cNvPr id="24" name="Rectangle 14"/>
            <p:cNvSpPr>
              <a:spLocks noChangeArrowheads="1"/>
            </p:cNvSpPr>
            <p:nvPr/>
          </p:nvSpPr>
          <p:spPr bwMode="auto">
            <a:xfrm>
              <a:off x="1274763" y="4667250"/>
              <a:ext cx="1239837" cy="762000"/>
            </a:xfrm>
            <a:prstGeom prst="rect">
              <a:avLst/>
            </a:prstGeom>
            <a:solidFill>
              <a:srgbClr val="618FFD"/>
            </a:solidFill>
            <a:ln w="12700">
              <a:solidFill>
                <a:srgbClr val="000000"/>
              </a:solidFill>
              <a:miter lim="800000"/>
              <a:headEnd type="none" w="sm" len="sm"/>
              <a:tailEnd type="none" w="sm" len="sm"/>
            </a:ln>
          </p:spPr>
          <p:txBody>
            <a:bodyPr wrap="none" anchor="ctr"/>
            <a:lstStyle/>
            <a:p>
              <a:pPr algn="ctr" defTabSz="914400" fontAlgn="auto">
                <a:spcBef>
                  <a:spcPts val="0"/>
                </a:spcBef>
                <a:spcAft>
                  <a:spcPts val="0"/>
                </a:spcAft>
                <a:defRPr/>
              </a:pPr>
              <a:endParaRPr lang="en-US" sz="1800" kern="0">
                <a:solidFill>
                  <a:sysClr val="windowText" lastClr="000000"/>
                </a:solidFill>
                <a:ea typeface="Arial" charset="0"/>
                <a:cs typeface="Arial" charset="0"/>
              </a:endParaRPr>
            </a:p>
          </p:txBody>
        </p:sp>
        <p:sp>
          <p:nvSpPr>
            <p:cNvPr id="112683" name="Rectangle 17"/>
            <p:cNvSpPr>
              <a:spLocks noChangeArrowheads="1"/>
            </p:cNvSpPr>
            <p:nvPr/>
          </p:nvSpPr>
          <p:spPr bwMode="auto">
            <a:xfrm>
              <a:off x="1532969" y="4629150"/>
              <a:ext cx="72342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pPr algn="ctr" defTabSz="914400"/>
              <a:r>
                <a:rPr lang="en-US" sz="1800">
                  <a:solidFill>
                    <a:srgbClr val="000000"/>
                  </a:solidFill>
                  <a:cs typeface="Arial" charset="0"/>
                </a:rPr>
                <a:t>user</a:t>
              </a:r>
            </a:p>
            <a:p>
              <a:pPr algn="ctr" defTabSz="914400"/>
              <a:r>
                <a:rPr lang="en-US" sz="1800">
                  <a:solidFill>
                    <a:srgbClr val="000000"/>
                  </a:solidFill>
                  <a:cs typeface="Arial" charset="0"/>
                </a:rPr>
                <a:t>stack</a:t>
              </a:r>
              <a:endParaRPr lang="en-US" sz="1600">
                <a:solidFill>
                  <a:srgbClr val="000000"/>
                </a:solidFill>
                <a:cs typeface="Arial" charset="0"/>
              </a:endParaRPr>
            </a:p>
          </p:txBody>
        </p:sp>
        <p:sp>
          <p:nvSpPr>
            <p:cNvPr id="26" name="AutoShape 16"/>
            <p:cNvSpPr>
              <a:spLocks noChangeArrowheads="1"/>
            </p:cNvSpPr>
            <p:nvPr/>
          </p:nvSpPr>
          <p:spPr bwMode="auto">
            <a:xfrm>
              <a:off x="1828800" y="5197475"/>
              <a:ext cx="131763" cy="231775"/>
            </a:xfrm>
            <a:prstGeom prst="upArrow">
              <a:avLst>
                <a:gd name="adj1" fmla="val 50000"/>
                <a:gd name="adj2" fmla="val 44408"/>
              </a:avLst>
            </a:prstGeom>
            <a:solidFill>
              <a:srgbClr val="000000"/>
            </a:solidFill>
            <a:ln w="12700">
              <a:solidFill>
                <a:srgbClr val="000000"/>
              </a:solidFill>
              <a:miter lim="800000"/>
              <a:headEnd type="none" w="sm" len="sm"/>
              <a:tailEnd type="none" w="sm" len="sm"/>
            </a:ln>
          </p:spPr>
          <p:txBody>
            <a:bodyPr anchor="ctr">
              <a:spAutoFit/>
            </a:bodyP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sp>
          <p:nvSpPr>
            <p:cNvPr id="27" name="Rectangle 20" descr="Dark upward diagonal"/>
            <p:cNvSpPr>
              <a:spLocks noChangeArrowheads="1"/>
            </p:cNvSpPr>
            <p:nvPr/>
          </p:nvSpPr>
          <p:spPr bwMode="auto">
            <a:xfrm>
              <a:off x="1274763" y="4419600"/>
              <a:ext cx="1239837" cy="247650"/>
            </a:xfrm>
            <a:prstGeom prst="rect">
              <a:avLst/>
            </a:prstGeom>
            <a:pattFill prst="dkUpDiag">
              <a:fgClr>
                <a:srgbClr val="99CCFF"/>
              </a:fgClr>
              <a:bgClr>
                <a:srgbClr val="475E76"/>
              </a:bgClr>
            </a:pattFill>
            <a:ln w="12700">
              <a:solidFill>
                <a:srgbClr val="000000"/>
              </a:solidFill>
              <a:miter lim="800000"/>
              <a:headEnd type="none" w="sm" len="sm"/>
              <a:tailEnd type="none" w="sm" len="sm"/>
            </a:ln>
          </p:spPr>
          <p:txBody>
            <a:bodyPr wrap="none" anchor="ctr"/>
            <a:lstStyle/>
            <a:p>
              <a:pPr algn="ctr" defTabSz="914400" fontAlgn="auto">
                <a:spcBef>
                  <a:spcPts val="0"/>
                </a:spcBef>
                <a:spcAft>
                  <a:spcPts val="0"/>
                </a:spcAft>
                <a:defRPr/>
              </a:pPr>
              <a:endParaRPr lang="en-US" sz="1800" kern="0">
                <a:solidFill>
                  <a:sysClr val="windowText" lastClr="000000"/>
                </a:solidFill>
                <a:ea typeface="Arial" charset="0"/>
                <a:cs typeface="Arial" charset="0"/>
              </a:endParaRPr>
            </a:p>
          </p:txBody>
        </p:sp>
      </p:grpSp>
      <p:sp>
        <p:nvSpPr>
          <p:cNvPr id="28" name="Rectangle 11"/>
          <p:cNvSpPr>
            <a:spLocks noChangeArrowheads="1"/>
          </p:cNvSpPr>
          <p:nvPr/>
        </p:nvSpPr>
        <p:spPr bwMode="auto">
          <a:xfrm>
            <a:off x="3581400" y="2209800"/>
            <a:ext cx="1219200" cy="352425"/>
          </a:xfrm>
          <a:prstGeom prst="rect">
            <a:avLst/>
          </a:prstGeom>
          <a:solidFill>
            <a:srgbClr val="618FFD"/>
          </a:solidFill>
          <a:ln w="12700">
            <a:solidFill>
              <a:srgbClr val="000000"/>
            </a:solidFill>
            <a:miter lim="800000"/>
            <a:headEnd type="none" w="sm" len="sm"/>
            <a:tailEnd type="none" w="sm" len="sm"/>
          </a:ln>
        </p:spPr>
        <p:txBody>
          <a:bodyPr wrap="none" anchor="ctr"/>
          <a:lstStyle/>
          <a:p>
            <a:pPr algn="ctr" defTabSz="914400" fontAlgn="auto">
              <a:spcBef>
                <a:spcPts val="0"/>
              </a:spcBef>
              <a:spcAft>
                <a:spcPts val="0"/>
              </a:spcAft>
              <a:defRPr/>
            </a:pPr>
            <a:r>
              <a:rPr lang="en-US" sz="1800" kern="0" dirty="0">
                <a:solidFill>
                  <a:sysClr val="windowText" lastClr="000000"/>
                </a:solidFill>
                <a:ea typeface="Arial" charset="0"/>
                <a:cs typeface="Arial" charset="0"/>
              </a:rPr>
              <a:t>User TCB</a:t>
            </a:r>
          </a:p>
        </p:txBody>
      </p:sp>
      <p:cxnSp>
        <p:nvCxnSpPr>
          <p:cNvPr id="112651" name="Straight Connector 10"/>
          <p:cNvCxnSpPr>
            <a:cxnSpLocks noChangeShapeType="1"/>
          </p:cNvCxnSpPr>
          <p:nvPr/>
        </p:nvCxnSpPr>
        <p:spPr bwMode="auto">
          <a:xfrm>
            <a:off x="4191000" y="3810000"/>
            <a:ext cx="0" cy="381000"/>
          </a:xfrm>
          <a:prstGeom prst="line">
            <a:avLst/>
          </a:prstGeom>
          <a:noFill/>
          <a:ln w="76200">
            <a:solidFill>
              <a:schemeClr val="tx1"/>
            </a:solidFill>
            <a:round/>
            <a:headEnd/>
            <a:tailEnd/>
          </a:ln>
          <a:extLst>
            <a:ext uri="{909E8E84-426E-40dd-AFC4-6F175D3DCCD1}">
              <a14:hiddenFill xmlns="" xmlns:a14="http://schemas.microsoft.com/office/drawing/2010/main">
                <a:noFill/>
              </a14:hiddenFill>
            </a:ext>
          </a:extLst>
        </p:spPr>
      </p:cxnSp>
      <p:sp>
        <p:nvSpPr>
          <p:cNvPr id="31" name="Rectangle 11"/>
          <p:cNvSpPr>
            <a:spLocks noChangeArrowheads="1"/>
          </p:cNvSpPr>
          <p:nvPr/>
        </p:nvSpPr>
        <p:spPr bwMode="auto">
          <a:xfrm>
            <a:off x="3581400" y="4267200"/>
            <a:ext cx="1219200" cy="352425"/>
          </a:xfrm>
          <a:prstGeom prst="rect">
            <a:avLst/>
          </a:prstGeom>
          <a:solidFill>
            <a:srgbClr val="618FFD"/>
          </a:solidFill>
          <a:ln w="12700">
            <a:solidFill>
              <a:srgbClr val="000000"/>
            </a:solidFill>
            <a:miter lim="800000"/>
            <a:headEnd type="none" w="sm" len="sm"/>
            <a:tailEnd type="none" w="sm" len="sm"/>
          </a:ln>
        </p:spPr>
        <p:txBody>
          <a:bodyPr wrap="none" anchor="ctr"/>
          <a:lstStyle/>
          <a:p>
            <a:pPr algn="ctr" defTabSz="914400" fontAlgn="auto">
              <a:spcBef>
                <a:spcPts val="0"/>
              </a:spcBef>
              <a:spcAft>
                <a:spcPts val="0"/>
              </a:spcAft>
              <a:defRPr/>
            </a:pPr>
            <a:r>
              <a:rPr lang="en-US" sz="1800" kern="0" dirty="0">
                <a:solidFill>
                  <a:sysClr val="windowText" lastClr="000000"/>
                </a:solidFill>
                <a:ea typeface="Arial" charset="0"/>
                <a:cs typeface="Arial" charset="0"/>
              </a:rPr>
              <a:t>kernel TCB</a:t>
            </a:r>
          </a:p>
        </p:txBody>
      </p:sp>
      <p:sp>
        <p:nvSpPr>
          <p:cNvPr id="32" name="Rectangle 24"/>
          <p:cNvSpPr>
            <a:spLocks noChangeArrowheads="1"/>
          </p:cNvSpPr>
          <p:nvPr/>
        </p:nvSpPr>
        <p:spPr bwMode="auto">
          <a:xfrm>
            <a:off x="3505200" y="2133600"/>
            <a:ext cx="1371600" cy="1676400"/>
          </a:xfrm>
          <a:prstGeom prst="rect">
            <a:avLst/>
          </a:prstGeom>
          <a:noFill/>
          <a:ln w="25400" cap="rnd">
            <a:solidFill>
              <a:srgbClr val="000000"/>
            </a:solidFill>
            <a:prstDash val="sysDot"/>
            <a:miter lim="800000"/>
            <a:headEnd type="none" w="sm" len="sm"/>
            <a:tailEnd type="none" w="sm" len="sm"/>
          </a:ln>
        </p:spPr>
        <p:txBody>
          <a:bodyPr anchor="ctr">
            <a:spAutoFit/>
          </a:bodyP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sp>
        <p:nvSpPr>
          <p:cNvPr id="33" name="Rectangle 24"/>
          <p:cNvSpPr>
            <a:spLocks noChangeArrowheads="1"/>
          </p:cNvSpPr>
          <p:nvPr/>
        </p:nvSpPr>
        <p:spPr bwMode="auto">
          <a:xfrm>
            <a:off x="3505200" y="4191000"/>
            <a:ext cx="1371600" cy="1676400"/>
          </a:xfrm>
          <a:prstGeom prst="rect">
            <a:avLst/>
          </a:prstGeom>
          <a:noFill/>
          <a:ln w="25400" cap="rnd">
            <a:solidFill>
              <a:srgbClr val="000000"/>
            </a:solidFill>
            <a:prstDash val="sysDot"/>
            <a:miter lim="800000"/>
            <a:headEnd type="none" w="sm" len="sm"/>
            <a:tailEnd type="none" w="sm" len="sm"/>
          </a:ln>
        </p:spPr>
        <p:txBody>
          <a:bodyPr anchor="ctr">
            <a:spAutoFit/>
          </a:bodyP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sp>
        <p:nvSpPr>
          <p:cNvPr id="34" name="Oval 3"/>
          <p:cNvSpPr>
            <a:spLocks noChangeArrowheads="1"/>
          </p:cNvSpPr>
          <p:nvPr/>
        </p:nvSpPr>
        <p:spPr bwMode="auto">
          <a:xfrm>
            <a:off x="6702425" y="1828800"/>
            <a:ext cx="1066800" cy="1066800"/>
          </a:xfrm>
          <a:prstGeom prst="ellipse">
            <a:avLst/>
          </a:prstGeom>
          <a:solidFill>
            <a:srgbClr val="618FFD"/>
          </a:solidFill>
          <a:ln w="12700">
            <a:solidFill>
              <a:srgbClr val="000000"/>
            </a:solidFill>
            <a:round/>
            <a:headEnd type="none" w="sm" len="sm"/>
            <a:tailEnd type="none" w="sm" len="sm"/>
          </a:ln>
        </p:spPr>
        <p:txBody>
          <a:bodyPr wrap="none" anchor="ctr"/>
          <a:lstStyle/>
          <a:p>
            <a:pPr algn="ctr" fontAlgn="auto">
              <a:spcBef>
                <a:spcPts val="0"/>
              </a:spcBef>
              <a:spcAft>
                <a:spcPts val="0"/>
              </a:spcAft>
              <a:defRPr/>
            </a:pPr>
            <a:r>
              <a:rPr lang="en-US" sz="2000" b="1" kern="0" dirty="0">
                <a:solidFill>
                  <a:sysClr val="windowText" lastClr="000000"/>
                </a:solidFill>
                <a:ea typeface="Arial" charset="0"/>
              </a:rPr>
              <a:t>active </a:t>
            </a:r>
          </a:p>
          <a:p>
            <a:pPr algn="ctr" fontAlgn="auto">
              <a:spcBef>
                <a:spcPts val="0"/>
              </a:spcBef>
              <a:spcAft>
                <a:spcPts val="0"/>
              </a:spcAft>
              <a:defRPr/>
            </a:pPr>
            <a:r>
              <a:rPr lang="en-US" sz="1800" kern="0" dirty="0">
                <a:solidFill>
                  <a:sysClr val="windowText" lastClr="000000"/>
                </a:solidFill>
                <a:ea typeface="Arial" charset="0"/>
              </a:rPr>
              <a:t>ready or</a:t>
            </a:r>
          </a:p>
          <a:p>
            <a:pPr algn="ctr" fontAlgn="auto">
              <a:spcBef>
                <a:spcPts val="0"/>
              </a:spcBef>
              <a:spcAft>
                <a:spcPts val="0"/>
              </a:spcAft>
              <a:defRPr/>
            </a:pPr>
            <a:r>
              <a:rPr lang="en-US" sz="1800" kern="0" dirty="0">
                <a:solidFill>
                  <a:sysClr val="windowText" lastClr="000000"/>
                </a:solidFill>
                <a:ea typeface="Arial" charset="0"/>
              </a:rPr>
              <a:t>running</a:t>
            </a:r>
            <a:endParaRPr lang="en-US" sz="2000" kern="0" dirty="0">
              <a:solidFill>
                <a:sysClr val="windowText" lastClr="000000"/>
              </a:solidFill>
              <a:ea typeface="Arial" charset="0"/>
            </a:endParaRPr>
          </a:p>
        </p:txBody>
      </p:sp>
      <p:sp>
        <p:nvSpPr>
          <p:cNvPr id="35" name="Oval 5"/>
          <p:cNvSpPr>
            <a:spLocks noChangeArrowheads="1"/>
          </p:cNvSpPr>
          <p:nvPr/>
        </p:nvSpPr>
        <p:spPr bwMode="auto">
          <a:xfrm>
            <a:off x="6702425" y="3657600"/>
            <a:ext cx="1066800" cy="1066800"/>
          </a:xfrm>
          <a:prstGeom prst="ellipse">
            <a:avLst/>
          </a:prstGeom>
          <a:solidFill>
            <a:srgbClr val="618FFD"/>
          </a:solidFill>
          <a:ln w="12700">
            <a:solidFill>
              <a:srgbClr val="000000"/>
            </a:solidFill>
            <a:round/>
            <a:headEnd type="none" w="sm" len="sm"/>
            <a:tailEnd type="none" w="sm" len="sm"/>
          </a:ln>
        </p:spPr>
        <p:txBody>
          <a:bodyPr wrap="none" anchor="ctr"/>
          <a:lstStyle/>
          <a:p>
            <a:pPr algn="ctr" fontAlgn="auto">
              <a:spcBef>
                <a:spcPts val="0"/>
              </a:spcBef>
              <a:spcAft>
                <a:spcPts val="0"/>
              </a:spcAft>
              <a:defRPr/>
            </a:pPr>
            <a:r>
              <a:rPr lang="en-US" sz="2000" b="1" kern="0" dirty="0">
                <a:solidFill>
                  <a:sysClr val="windowText" lastClr="000000"/>
                </a:solidFill>
                <a:ea typeface="Arial" charset="0"/>
              </a:rPr>
              <a:t>blocked</a:t>
            </a:r>
            <a:endParaRPr lang="en-US" b="1" kern="0" dirty="0">
              <a:solidFill>
                <a:sysClr val="windowText" lastClr="000000"/>
              </a:solidFill>
              <a:ea typeface="Arial" charset="0"/>
            </a:endParaRPr>
          </a:p>
        </p:txBody>
      </p:sp>
      <p:grpSp>
        <p:nvGrpSpPr>
          <p:cNvPr id="112657" name="Group 113"/>
          <p:cNvGrpSpPr>
            <a:grpSpLocks/>
          </p:cNvGrpSpPr>
          <p:nvPr/>
        </p:nvGrpSpPr>
        <p:grpSpPr bwMode="auto">
          <a:xfrm>
            <a:off x="6858000" y="4343400"/>
            <a:ext cx="792163" cy="639763"/>
            <a:chOff x="1905000" y="2895599"/>
            <a:chExt cx="792162" cy="639765"/>
          </a:xfrm>
        </p:grpSpPr>
        <p:sp>
          <p:nvSpPr>
            <p:cNvPr id="112680" name="Merge 60"/>
            <p:cNvSpPr>
              <a:spLocks noChangeArrowheads="1"/>
            </p:cNvSpPr>
            <p:nvPr/>
          </p:nvSpPr>
          <p:spPr bwMode="auto">
            <a:xfrm flipV="1">
              <a:off x="1905000" y="2895599"/>
              <a:ext cx="792162" cy="639765"/>
            </a:xfrm>
            <a:prstGeom prst="flowChartMerge">
              <a:avLst/>
            </a:prstGeom>
            <a:solidFill>
              <a:srgbClr val="FFFF00"/>
            </a:solidFill>
            <a:ln w="9525">
              <a:solidFill>
                <a:schemeClr val="tx1"/>
              </a:solidFill>
              <a:round/>
              <a:headEnd/>
              <a:tailEnd/>
            </a:ln>
          </p:spPr>
          <p:txBody>
            <a:bodyPr/>
            <a:lstStyle/>
            <a:p>
              <a:pPr>
                <a:buClr>
                  <a:srgbClr val="000000"/>
                </a:buClr>
                <a:buSzPct val="100000"/>
                <a:buFont typeface="Times New Roman" charset="0"/>
                <a:buNone/>
              </a:pPr>
              <a:endParaRPr lang="en-US" sz="1800">
                <a:solidFill>
                  <a:prstClr val="white"/>
                </a:solidFill>
                <a:cs typeface="Arial" charset="0"/>
              </a:endParaRPr>
            </a:p>
          </p:txBody>
        </p:sp>
        <p:sp>
          <p:nvSpPr>
            <p:cNvPr id="112681" name="Text Box 23"/>
            <p:cNvSpPr txBox="1">
              <a:spLocks noChangeArrowheads="1"/>
            </p:cNvSpPr>
            <p:nvPr/>
          </p:nvSpPr>
          <p:spPr bwMode="auto">
            <a:xfrm>
              <a:off x="1984284" y="3135868"/>
              <a:ext cx="6335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b="1">
                  <a:solidFill>
                    <a:srgbClr val="000000"/>
                  </a:solidFill>
                  <a:cs typeface="Arial" charset="0"/>
                </a:rPr>
                <a:t>wait</a:t>
              </a:r>
              <a:endParaRPr lang="en-US" sz="1400">
                <a:solidFill>
                  <a:srgbClr val="000000"/>
                </a:solidFill>
                <a:cs typeface="Arial" charset="0"/>
              </a:endParaRPr>
            </a:p>
          </p:txBody>
        </p:sp>
      </p:grpSp>
      <p:cxnSp>
        <p:nvCxnSpPr>
          <p:cNvPr id="112658" name="AutoShape 11"/>
          <p:cNvCxnSpPr>
            <a:cxnSpLocks noChangeShapeType="1"/>
            <a:stCxn id="35" idx="6"/>
            <a:endCxn id="34" idx="6"/>
          </p:cNvCxnSpPr>
          <p:nvPr/>
        </p:nvCxnSpPr>
        <p:spPr bwMode="auto">
          <a:xfrm flipV="1">
            <a:off x="7769225" y="2362200"/>
            <a:ext cx="12700" cy="1828800"/>
          </a:xfrm>
          <a:prstGeom prst="curvedConnector3">
            <a:avLst>
              <a:gd name="adj1" fmla="val 3900000"/>
            </a:avLst>
          </a:prstGeom>
          <a:noFill/>
          <a:ln w="12700">
            <a:solidFill>
              <a:srgbClr val="000000"/>
            </a:solidFill>
            <a:round/>
            <a:headEnd type="none" w="sm" len="sm"/>
            <a:tailEnd type="triangle" w="lg" len="lg"/>
          </a:ln>
          <a:extLst>
            <a:ext uri="{909E8E84-426E-40dd-AFC4-6F175D3DCCD1}">
              <a14:hiddenFill xmlns="" xmlns:a14="http://schemas.microsoft.com/office/drawing/2010/main">
                <a:noFill/>
              </a14:hiddenFill>
            </a:ext>
          </a:extLst>
        </p:spPr>
      </p:cxnSp>
      <p:cxnSp>
        <p:nvCxnSpPr>
          <p:cNvPr id="112659" name="AutoShape 11"/>
          <p:cNvCxnSpPr>
            <a:cxnSpLocks noChangeShapeType="1"/>
            <a:stCxn id="34" idx="2"/>
            <a:endCxn id="35" idx="2"/>
          </p:cNvCxnSpPr>
          <p:nvPr/>
        </p:nvCxnSpPr>
        <p:spPr bwMode="auto">
          <a:xfrm rot="10800000" flipV="1">
            <a:off x="6702425" y="2362200"/>
            <a:ext cx="12700" cy="1828800"/>
          </a:xfrm>
          <a:prstGeom prst="curvedConnector3">
            <a:avLst>
              <a:gd name="adj1" fmla="val 4000000"/>
            </a:avLst>
          </a:prstGeom>
          <a:noFill/>
          <a:ln w="12700">
            <a:solidFill>
              <a:srgbClr val="000000"/>
            </a:solidFill>
            <a:round/>
            <a:headEnd type="none" w="sm" len="sm"/>
            <a:tailEnd type="triangle" w="lg" len="lg"/>
          </a:ln>
          <a:extLst>
            <a:ext uri="{909E8E84-426E-40dd-AFC4-6F175D3DCCD1}">
              <a14:hiddenFill xmlns="" xmlns:a14="http://schemas.microsoft.com/office/drawing/2010/main">
                <a:noFill/>
              </a14:hiddenFill>
            </a:ext>
          </a:extLst>
        </p:spPr>
      </p:cxnSp>
      <p:sp>
        <p:nvSpPr>
          <p:cNvPr id="112660" name="Rectangle 58"/>
          <p:cNvSpPr>
            <a:spLocks noChangeArrowheads="1"/>
          </p:cNvSpPr>
          <p:nvPr/>
        </p:nvSpPr>
        <p:spPr bwMode="auto">
          <a:xfrm>
            <a:off x="5562600" y="2819400"/>
            <a:ext cx="1295400" cy="7080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2000" b="1">
                <a:solidFill>
                  <a:srgbClr val="000000"/>
                </a:solidFill>
                <a:cs typeface="Arial" charset="0"/>
              </a:rPr>
              <a:t>sleep</a:t>
            </a:r>
          </a:p>
          <a:p>
            <a:pPr algn="ctr" defTabSz="914400"/>
            <a:r>
              <a:rPr lang="en-US" sz="2000" b="1">
                <a:solidFill>
                  <a:srgbClr val="000000"/>
                </a:solidFill>
                <a:cs typeface="Arial" charset="0"/>
              </a:rPr>
              <a:t>wait</a:t>
            </a:r>
          </a:p>
        </p:txBody>
      </p:sp>
      <p:sp>
        <p:nvSpPr>
          <p:cNvPr id="112661" name="Oval 67"/>
          <p:cNvSpPr>
            <a:spLocks noChangeArrowheads="1"/>
          </p:cNvSpPr>
          <p:nvPr/>
        </p:nvSpPr>
        <p:spPr bwMode="auto">
          <a:xfrm>
            <a:off x="6172200" y="3505200"/>
            <a:ext cx="152400" cy="152400"/>
          </a:xfrm>
          <a:prstGeom prst="ellipse">
            <a:avLst/>
          </a:prstGeom>
          <a:solidFill>
            <a:srgbClr val="E8161F"/>
          </a:solidFill>
          <a:ln w="9525">
            <a:solidFill>
              <a:schemeClr val="tx1"/>
            </a:solidFill>
            <a:round/>
            <a:headEnd/>
            <a:tailEnd/>
          </a:ln>
        </p:spPr>
        <p:txBody>
          <a:bodyPr/>
          <a:lstStyle/>
          <a:p>
            <a:pPr>
              <a:buClr>
                <a:srgbClr val="000000"/>
              </a:buClr>
              <a:buSzPct val="100000"/>
              <a:buFont typeface="Times New Roman" charset="0"/>
              <a:buNone/>
            </a:pPr>
            <a:endParaRPr lang="en-US" sz="1800">
              <a:solidFill>
                <a:prstClr val="white"/>
              </a:solidFill>
              <a:cs typeface="Arial" charset="0"/>
            </a:endParaRPr>
          </a:p>
        </p:txBody>
      </p:sp>
      <p:sp>
        <p:nvSpPr>
          <p:cNvPr id="112662" name="Rectangle 58"/>
          <p:cNvSpPr>
            <a:spLocks noChangeArrowheads="1"/>
          </p:cNvSpPr>
          <p:nvPr/>
        </p:nvSpPr>
        <p:spPr bwMode="auto">
          <a:xfrm>
            <a:off x="7543800" y="2819400"/>
            <a:ext cx="1295400" cy="7080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2000" b="1">
                <a:solidFill>
                  <a:srgbClr val="000000"/>
                </a:solidFill>
                <a:cs typeface="Arial" charset="0"/>
              </a:rPr>
              <a:t>wakeup</a:t>
            </a:r>
          </a:p>
          <a:p>
            <a:pPr algn="ctr" defTabSz="914400"/>
            <a:r>
              <a:rPr lang="en-US" sz="2000" b="1">
                <a:solidFill>
                  <a:srgbClr val="000000"/>
                </a:solidFill>
                <a:cs typeface="Arial" charset="0"/>
              </a:rPr>
              <a:t>signal</a:t>
            </a:r>
          </a:p>
        </p:txBody>
      </p:sp>
      <p:sp>
        <p:nvSpPr>
          <p:cNvPr id="112663" name="Oval 54"/>
          <p:cNvSpPr>
            <a:spLocks noChangeArrowheads="1"/>
          </p:cNvSpPr>
          <p:nvPr/>
        </p:nvSpPr>
        <p:spPr bwMode="auto">
          <a:xfrm>
            <a:off x="8077200" y="2743200"/>
            <a:ext cx="152400" cy="152400"/>
          </a:xfrm>
          <a:prstGeom prst="ellipse">
            <a:avLst/>
          </a:prstGeom>
          <a:solidFill>
            <a:srgbClr val="008000"/>
          </a:solidFill>
          <a:ln w="9525">
            <a:solidFill>
              <a:schemeClr val="tx1"/>
            </a:solidFill>
            <a:round/>
            <a:headEnd/>
            <a:tailEnd/>
          </a:ln>
        </p:spPr>
        <p:txBody>
          <a:bodyPr/>
          <a:lstStyle/>
          <a:p>
            <a:pPr>
              <a:buClr>
                <a:srgbClr val="000000"/>
              </a:buClr>
              <a:buSzPct val="100000"/>
              <a:buFont typeface="Times New Roman" charset="0"/>
              <a:buNone/>
            </a:pPr>
            <a:endParaRPr lang="en-US" sz="1800">
              <a:solidFill>
                <a:prstClr val="white"/>
              </a:solidFill>
              <a:cs typeface="Arial" charset="0"/>
            </a:endParaRPr>
          </a:p>
        </p:txBody>
      </p:sp>
      <p:sp>
        <p:nvSpPr>
          <p:cNvPr id="112664" name="Rectangle 58"/>
          <p:cNvSpPr>
            <a:spLocks noChangeArrowheads="1"/>
          </p:cNvSpPr>
          <p:nvPr/>
        </p:nvSpPr>
        <p:spPr bwMode="auto">
          <a:xfrm>
            <a:off x="5410200" y="5291138"/>
            <a:ext cx="3505200"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1800">
                <a:solidFill>
                  <a:srgbClr val="000000"/>
                </a:solidFill>
                <a:cs typeface="Arial" charset="0"/>
              </a:rPr>
              <a:t>When a thread is </a:t>
            </a:r>
            <a:r>
              <a:rPr lang="en-US" sz="1800" b="1">
                <a:solidFill>
                  <a:srgbClr val="000000"/>
                </a:solidFill>
                <a:cs typeface="Arial" charset="0"/>
              </a:rPr>
              <a:t>blocked</a:t>
            </a:r>
            <a:r>
              <a:rPr lang="en-US" sz="1800">
                <a:solidFill>
                  <a:srgbClr val="000000"/>
                </a:solidFill>
                <a:cs typeface="Arial" charset="0"/>
              </a:rPr>
              <a:t> its TCB is placed on a </a:t>
            </a:r>
            <a:r>
              <a:rPr lang="en-US" sz="1800" b="1">
                <a:solidFill>
                  <a:srgbClr val="651222"/>
                </a:solidFill>
                <a:cs typeface="Arial" charset="0"/>
              </a:rPr>
              <a:t>sleep queue</a:t>
            </a:r>
            <a:r>
              <a:rPr lang="en-US" sz="1800">
                <a:solidFill>
                  <a:srgbClr val="000000"/>
                </a:solidFill>
                <a:cs typeface="Arial" charset="0"/>
              </a:rPr>
              <a:t> of threads waiting for a specific wakeup event. </a:t>
            </a:r>
          </a:p>
        </p:txBody>
      </p:sp>
      <p:grpSp>
        <p:nvGrpSpPr>
          <p:cNvPr id="112665" name="Group 4"/>
          <p:cNvGrpSpPr>
            <a:grpSpLocks/>
          </p:cNvGrpSpPr>
          <p:nvPr/>
        </p:nvGrpSpPr>
        <p:grpSpPr bwMode="auto">
          <a:xfrm>
            <a:off x="3451225" y="6264275"/>
            <a:ext cx="355600" cy="347663"/>
            <a:chOff x="3689" y="1658"/>
            <a:chExt cx="576" cy="576"/>
          </a:xfrm>
        </p:grpSpPr>
        <p:grpSp>
          <p:nvGrpSpPr>
            <p:cNvPr id="112676" name="Group 5"/>
            <p:cNvGrpSpPr>
              <a:grpSpLocks/>
            </p:cNvGrpSpPr>
            <p:nvPr/>
          </p:nvGrpSpPr>
          <p:grpSpPr bwMode="auto">
            <a:xfrm>
              <a:off x="3689" y="1658"/>
              <a:ext cx="576" cy="576"/>
              <a:chOff x="4269" y="2781"/>
              <a:chExt cx="576" cy="576"/>
            </a:xfrm>
          </p:grpSpPr>
          <p:sp>
            <p:nvSpPr>
              <p:cNvPr id="112678" name="Oval 6"/>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solidFill>
                    <a:prstClr val="white"/>
                  </a:solidFill>
                </a:endParaRPr>
              </a:p>
            </p:txBody>
          </p:sp>
          <p:sp>
            <p:nvSpPr>
              <p:cNvPr id="112679" name="AutoShape 7"/>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solidFill>
                    <a:prstClr val="white"/>
                  </a:solidFill>
                </a:endParaRPr>
              </a:p>
            </p:txBody>
          </p:sp>
        </p:grpSp>
        <p:sp>
          <p:nvSpPr>
            <p:cNvPr id="112677" name="AutoShape 8"/>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prstClr val="white"/>
                </a:solidFill>
              </a:endParaRPr>
            </a:p>
          </p:txBody>
        </p:sp>
      </p:grpSp>
      <p:sp>
        <p:nvSpPr>
          <p:cNvPr id="112666" name="Oval 10"/>
          <p:cNvSpPr>
            <a:spLocks noChangeArrowheads="1"/>
          </p:cNvSpPr>
          <p:nvPr/>
        </p:nvSpPr>
        <p:spPr bwMode="auto">
          <a:xfrm>
            <a:off x="3970338" y="6270625"/>
            <a:ext cx="355600" cy="347663"/>
          </a:xfrm>
          <a:prstGeom prst="ellipse">
            <a:avLst/>
          </a:prstGeom>
          <a:solidFill>
            <a:srgbClr val="738300"/>
          </a:solidFill>
          <a:ln w="12700">
            <a:solidFill>
              <a:schemeClr val="tx1"/>
            </a:solidFill>
            <a:round/>
            <a:headEnd type="none" w="sm" len="sm"/>
            <a:tailEnd type="none" w="sm" len="sm"/>
          </a:ln>
        </p:spPr>
        <p:txBody>
          <a:bodyPr wrap="none" anchor="ctr"/>
          <a:lstStyle/>
          <a:p>
            <a:endParaRPr lang="en-US">
              <a:solidFill>
                <a:prstClr val="white"/>
              </a:solidFill>
            </a:endParaRPr>
          </a:p>
        </p:txBody>
      </p:sp>
      <p:sp>
        <p:nvSpPr>
          <p:cNvPr id="112667" name="AutoShape 11"/>
          <p:cNvSpPr>
            <a:spLocks noChangeArrowheads="1"/>
          </p:cNvSpPr>
          <p:nvPr/>
        </p:nvSpPr>
        <p:spPr bwMode="auto">
          <a:xfrm flipH="1">
            <a:off x="4094163" y="6348413"/>
            <a:ext cx="120650" cy="20161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solidFill>
                <a:prstClr val="white"/>
              </a:solidFill>
            </a:endParaRPr>
          </a:p>
        </p:txBody>
      </p:sp>
      <p:sp>
        <p:nvSpPr>
          <p:cNvPr id="112668" name="AutoShape 12"/>
          <p:cNvSpPr>
            <a:spLocks noChangeArrowheads="1"/>
          </p:cNvSpPr>
          <p:nvPr/>
        </p:nvSpPr>
        <p:spPr bwMode="auto">
          <a:xfrm rot="-8460389">
            <a:off x="3986213" y="6316663"/>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prstClr val="white"/>
              </a:solidFill>
            </a:endParaRPr>
          </a:p>
        </p:txBody>
      </p:sp>
      <p:grpSp>
        <p:nvGrpSpPr>
          <p:cNvPr id="112669" name="Group 13"/>
          <p:cNvGrpSpPr>
            <a:grpSpLocks/>
          </p:cNvGrpSpPr>
          <p:nvPr/>
        </p:nvGrpSpPr>
        <p:grpSpPr bwMode="auto">
          <a:xfrm>
            <a:off x="4519613" y="6272213"/>
            <a:ext cx="357187" cy="357187"/>
            <a:chOff x="4784" y="2819"/>
            <a:chExt cx="255" cy="255"/>
          </a:xfrm>
        </p:grpSpPr>
        <p:sp>
          <p:nvSpPr>
            <p:cNvPr id="112673" name="Oval 14"/>
            <p:cNvSpPr>
              <a:spLocks noChangeArrowheads="1"/>
            </p:cNvSpPr>
            <p:nvPr/>
          </p:nvSpPr>
          <p:spPr bwMode="auto">
            <a:xfrm>
              <a:off x="4784" y="2819"/>
              <a:ext cx="255" cy="255"/>
            </a:xfrm>
            <a:prstGeom prst="ellipse">
              <a:avLst/>
            </a:prstGeom>
            <a:solidFill>
              <a:srgbClr val="008080"/>
            </a:solidFill>
            <a:ln w="12700">
              <a:solidFill>
                <a:schemeClr val="tx1"/>
              </a:solidFill>
              <a:round/>
              <a:headEnd type="none" w="sm" len="sm"/>
              <a:tailEnd type="none" w="sm" len="sm"/>
            </a:ln>
          </p:spPr>
          <p:txBody>
            <a:bodyPr wrap="none" anchor="ctr"/>
            <a:lstStyle/>
            <a:p>
              <a:endParaRPr lang="en-US">
                <a:solidFill>
                  <a:prstClr val="white"/>
                </a:solidFill>
              </a:endParaRPr>
            </a:p>
          </p:txBody>
        </p:sp>
        <p:sp>
          <p:nvSpPr>
            <p:cNvPr id="112674" name="AutoShape 15"/>
            <p:cNvSpPr>
              <a:spLocks noChangeArrowheads="1"/>
            </p:cNvSpPr>
            <p:nvPr/>
          </p:nvSpPr>
          <p:spPr bwMode="auto">
            <a:xfrm flipH="1">
              <a:off x="4873" y="2875"/>
              <a:ext cx="87" cy="14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solidFill>
                  <a:prstClr val="white"/>
                </a:solidFill>
              </a:endParaRPr>
            </a:p>
          </p:txBody>
        </p:sp>
        <p:sp>
          <p:nvSpPr>
            <p:cNvPr id="112675" name="AutoShape 16"/>
            <p:cNvSpPr>
              <a:spLocks noChangeArrowheads="1"/>
            </p:cNvSpPr>
            <p:nvPr/>
          </p:nvSpPr>
          <p:spPr bwMode="auto">
            <a:xfrm rot="-8460389">
              <a:off x="4795" y="2853"/>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prstClr val="white"/>
                </a:solidFill>
              </a:endParaRPr>
            </a:p>
          </p:txBody>
        </p:sp>
      </p:grpSp>
      <p:sp>
        <p:nvSpPr>
          <p:cNvPr id="112670" name="Line 40"/>
          <p:cNvSpPr>
            <a:spLocks noChangeShapeType="1"/>
          </p:cNvSpPr>
          <p:nvPr/>
        </p:nvSpPr>
        <p:spPr bwMode="auto">
          <a:xfrm flipH="1">
            <a:off x="5029200" y="6096000"/>
            <a:ext cx="533400" cy="22860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endParaRPr lang="en-US">
              <a:solidFill>
                <a:prstClr val="white"/>
              </a:solidFill>
            </a:endParaRPr>
          </a:p>
        </p:txBody>
      </p:sp>
      <p:sp>
        <p:nvSpPr>
          <p:cNvPr id="112671" name="Rectangle 74"/>
          <p:cNvSpPr>
            <a:spLocks noChangeArrowheads="1"/>
          </p:cNvSpPr>
          <p:nvPr/>
        </p:nvSpPr>
        <p:spPr bwMode="auto">
          <a:xfrm>
            <a:off x="3276600" y="6172200"/>
            <a:ext cx="1752600" cy="533400"/>
          </a:xfrm>
          <a:prstGeom prst="rect">
            <a:avLst/>
          </a:prstGeom>
          <a:noFill/>
          <a:ln w="9525">
            <a:solidFill>
              <a:schemeClr val="tx1"/>
            </a:solidFill>
            <a:prstDash val="sysDash"/>
            <a:round/>
            <a:headEnd/>
            <a:tailEnd/>
          </a:ln>
          <a:extLst>
            <a:ext uri="{909E8E84-426E-40dd-AFC4-6F175D3DCCD1}">
              <a14:hiddenFill xmlns="" xmlns:a14="http://schemas.microsoft.com/office/drawing/2010/main">
                <a:solidFill>
                  <a:srgbClr val="FFFFFF"/>
                </a:solidFill>
              </a14:hiddenFill>
            </a:ext>
          </a:extLst>
        </p:spPr>
        <p:txBody>
          <a:bodyPr/>
          <a:lstStyle/>
          <a:p>
            <a:pPr>
              <a:buClr>
                <a:srgbClr val="000000"/>
              </a:buClr>
              <a:buSzPct val="100000"/>
              <a:buFont typeface="Times New Roman" charset="0"/>
              <a:buNone/>
            </a:pPr>
            <a:endParaRPr lang="en-US" sz="1800">
              <a:solidFill>
                <a:prstClr val="white"/>
              </a:solidFill>
              <a:cs typeface="Arial" charset="0"/>
            </a:endParaRPr>
          </a:p>
        </p:txBody>
      </p:sp>
      <p:sp>
        <p:nvSpPr>
          <p:cNvPr id="112672" name="Rectangle 58"/>
          <p:cNvSpPr>
            <a:spLocks noChangeArrowheads="1"/>
          </p:cNvSpPr>
          <p:nvPr/>
        </p:nvSpPr>
        <p:spPr bwMode="auto">
          <a:xfrm>
            <a:off x="5486400" y="152400"/>
            <a:ext cx="35052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defTabSz="914400"/>
            <a:r>
              <a:rPr lang="en-US" sz="1600">
                <a:solidFill>
                  <a:srgbClr val="000000"/>
                </a:solidFill>
                <a:cs typeface="Arial" charset="0"/>
              </a:rPr>
              <a:t>This slide applies to the process abstraction too, or, more precisely, to the main thread of a process.</a:t>
            </a:r>
          </a:p>
        </p:txBody>
      </p:sp>
    </p:spTree>
    <p:extLst>
      <p:ext uri="{BB962C8B-B14F-4D97-AF65-F5344CB8AC3E}">
        <p14:creationId xmlns:p14="http://schemas.microsoft.com/office/powerpoint/2010/main" val="21107639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lstStyle/>
          <a:p>
            <a:r>
              <a:rPr lang="en-US" sz="3600" dirty="0"/>
              <a:t>Producer and Consumer(3)</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57200" y="1600200"/>
            <a:ext cx="7848600" cy="4191000"/>
          </a:xfrm>
        </p:spPr>
        <p:txBody>
          <a:bodyPr vert="horz" lIns="91440" tIns="45720" rIns="91440" bIns="45720" rtlCol="0" anchor="t">
            <a:normAutofit/>
          </a:bodyPr>
          <a:lstStyle/>
          <a:p>
            <a:pPr marL="0" indent="0">
              <a:buNone/>
            </a:pPr>
            <a:r>
              <a:rPr lang="en-US" sz="1400" dirty="0">
                <a:solidFill>
                  <a:srgbClr val="FFFF00"/>
                </a:solidFill>
              </a:rPr>
              <a:t>Note</a:t>
            </a:r>
          </a:p>
          <a:p>
            <a:pPr marL="0" indent="0">
              <a:buNone/>
            </a:pPr>
            <a:r>
              <a:rPr lang="en-US" sz="1400" dirty="0">
                <a:solidFill>
                  <a:srgbClr val="FFFF00"/>
                </a:solidFill>
              </a:rPr>
              <a:t>The two methods are protected with the lock to ensure mutual exclusion</a:t>
            </a:r>
          </a:p>
          <a:p>
            <a:pPr marL="0" indent="0">
              <a:buNone/>
            </a:pPr>
            <a:r>
              <a:rPr lang="en-US" sz="1400" dirty="0">
                <a:solidFill>
                  <a:srgbClr val="FFFF00"/>
                </a:solidFill>
              </a:rPr>
              <a:t>Then we use two conditions variables. One to wait for the buffer to be not empty and an other one to wait for the buffer to be not full.</a:t>
            </a:r>
          </a:p>
          <a:p>
            <a:pPr marL="0" indent="0">
              <a:buNone/>
            </a:pPr>
            <a:r>
              <a:rPr lang="en-US" sz="1400" dirty="0">
                <a:solidFill>
                  <a:srgbClr val="FFFF00"/>
                </a:solidFill>
              </a:rPr>
              <a:t>We wrapped the await operation on a while loop. This is to avoid signal stealers problem that can occurs when using Signal &amp; Continue</a:t>
            </a:r>
          </a:p>
        </p:txBody>
      </p:sp>
    </p:spTree>
    <p:extLst>
      <p:ext uri="{BB962C8B-B14F-4D97-AF65-F5344CB8AC3E}">
        <p14:creationId xmlns:p14="http://schemas.microsoft.com/office/powerpoint/2010/main" val="17736725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p:cNvSpPr>
            <a:spLocks noGrp="1"/>
          </p:cNvSpPr>
          <p:nvPr>
            <p:ph type="title"/>
          </p:nvPr>
        </p:nvSpPr>
        <p:spPr>
          <a:xfrm>
            <a:off x="413606" y="140495"/>
            <a:ext cx="7678690" cy="1524000"/>
          </a:xfrm>
        </p:spPr>
        <p:txBody>
          <a:bodyPr/>
          <a:lstStyle/>
          <a:p>
            <a:r>
              <a:rPr lang="en-US" dirty="0">
                <a:latin typeface="Arial" charset="0"/>
                <a:ea typeface="ＭＳ Ｐゴシック" charset="0"/>
                <a:cs typeface="Arial" charset="0"/>
              </a:rPr>
              <a:t>Example: event/request queue</a:t>
            </a:r>
          </a:p>
        </p:txBody>
      </p:sp>
      <p:grpSp>
        <p:nvGrpSpPr>
          <p:cNvPr id="120834" name="Group 77"/>
          <p:cNvGrpSpPr>
            <a:grpSpLocks/>
          </p:cNvGrpSpPr>
          <p:nvPr/>
        </p:nvGrpSpPr>
        <p:grpSpPr bwMode="auto">
          <a:xfrm>
            <a:off x="7620000" y="1676400"/>
            <a:ext cx="685800" cy="661988"/>
            <a:chOff x="6858000" y="1905000"/>
            <a:chExt cx="673100" cy="658813"/>
          </a:xfrm>
        </p:grpSpPr>
        <p:sp>
          <p:nvSpPr>
            <p:cNvPr id="120881" name="Oval 20"/>
            <p:cNvSpPr>
              <a:spLocks noChangeArrowheads="1"/>
            </p:cNvSpPr>
            <p:nvPr/>
          </p:nvSpPr>
          <p:spPr bwMode="auto">
            <a:xfrm>
              <a:off x="6858000" y="1905000"/>
              <a:ext cx="673100" cy="658813"/>
            </a:xfrm>
            <a:prstGeom prst="ellipse">
              <a:avLst/>
            </a:prstGeom>
            <a:solidFill>
              <a:srgbClr val="008000"/>
            </a:solidFill>
            <a:ln w="12700">
              <a:solidFill>
                <a:schemeClr val="tx1"/>
              </a:solidFill>
              <a:round/>
              <a:headEnd type="none" w="sm" len="sm"/>
              <a:tailEnd type="none" w="sm" len="sm"/>
            </a:ln>
          </p:spPr>
          <p:txBody>
            <a:bodyPr wrap="none" anchor="ctr"/>
            <a:lstStyle/>
            <a:p>
              <a:endParaRPr lang="en-US">
                <a:solidFill>
                  <a:srgbClr val="FFFFFF"/>
                </a:solidFill>
              </a:endParaRPr>
            </a:p>
          </p:txBody>
        </p:sp>
        <p:sp>
          <p:nvSpPr>
            <p:cNvPr id="120882" name="AutoShape 21"/>
            <p:cNvSpPr>
              <a:spLocks noChangeArrowheads="1"/>
            </p:cNvSpPr>
            <p:nvPr/>
          </p:nvSpPr>
          <p:spPr bwMode="auto">
            <a:xfrm flipH="1">
              <a:off x="7091363" y="2051050"/>
              <a:ext cx="230187" cy="384175"/>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solidFill>
                  <a:srgbClr val="FFFFFF"/>
                </a:solidFill>
              </a:endParaRPr>
            </a:p>
          </p:txBody>
        </p:sp>
        <p:sp>
          <p:nvSpPr>
            <p:cNvPr id="120883" name="AutoShape 22"/>
            <p:cNvSpPr>
              <a:spLocks noChangeArrowheads="1"/>
            </p:cNvSpPr>
            <p:nvPr/>
          </p:nvSpPr>
          <p:spPr bwMode="auto">
            <a:xfrm rot="-8460389">
              <a:off x="6888163" y="1992313"/>
              <a:ext cx="79375" cy="87312"/>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srgbClr val="FFFFFF"/>
                </a:solidFill>
              </a:endParaRPr>
            </a:p>
          </p:txBody>
        </p:sp>
      </p:grpSp>
      <p:grpSp>
        <p:nvGrpSpPr>
          <p:cNvPr id="120835" name="Group 81"/>
          <p:cNvGrpSpPr>
            <a:grpSpLocks/>
          </p:cNvGrpSpPr>
          <p:nvPr/>
        </p:nvGrpSpPr>
        <p:grpSpPr bwMode="auto">
          <a:xfrm>
            <a:off x="7543800" y="3657600"/>
            <a:ext cx="684213" cy="661988"/>
            <a:chOff x="7634288" y="2541587"/>
            <a:chExt cx="671512" cy="658813"/>
          </a:xfrm>
        </p:grpSpPr>
        <p:sp>
          <p:nvSpPr>
            <p:cNvPr id="120878" name="Oval 24"/>
            <p:cNvSpPr>
              <a:spLocks noChangeArrowheads="1"/>
            </p:cNvSpPr>
            <p:nvPr/>
          </p:nvSpPr>
          <p:spPr bwMode="auto">
            <a:xfrm>
              <a:off x="7634288" y="2541587"/>
              <a:ext cx="671512" cy="658813"/>
            </a:xfrm>
            <a:prstGeom prst="ellipse">
              <a:avLst/>
            </a:prstGeom>
            <a:solidFill>
              <a:srgbClr val="800080"/>
            </a:solidFill>
            <a:ln w="12700">
              <a:solidFill>
                <a:schemeClr val="tx1"/>
              </a:solidFill>
              <a:round/>
              <a:headEnd type="none" w="sm" len="sm"/>
              <a:tailEnd type="none" w="sm" len="sm"/>
            </a:ln>
          </p:spPr>
          <p:txBody>
            <a:bodyPr wrap="none" anchor="ctr"/>
            <a:lstStyle/>
            <a:p>
              <a:endParaRPr lang="en-US">
                <a:solidFill>
                  <a:srgbClr val="FFFFFF"/>
                </a:solidFill>
              </a:endParaRPr>
            </a:p>
          </p:txBody>
        </p:sp>
        <p:sp>
          <p:nvSpPr>
            <p:cNvPr id="120879" name="AutoShape 25"/>
            <p:cNvSpPr>
              <a:spLocks noChangeArrowheads="1"/>
            </p:cNvSpPr>
            <p:nvPr/>
          </p:nvSpPr>
          <p:spPr bwMode="auto">
            <a:xfrm flipH="1">
              <a:off x="7867650" y="2687637"/>
              <a:ext cx="230188" cy="384175"/>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solidFill>
                  <a:srgbClr val="FFFFFF"/>
                </a:solidFill>
              </a:endParaRPr>
            </a:p>
          </p:txBody>
        </p:sp>
        <p:sp>
          <p:nvSpPr>
            <p:cNvPr id="120880" name="AutoShape 26"/>
            <p:cNvSpPr>
              <a:spLocks noChangeArrowheads="1"/>
            </p:cNvSpPr>
            <p:nvPr/>
          </p:nvSpPr>
          <p:spPr bwMode="auto">
            <a:xfrm rot="-8460389">
              <a:off x="7662863" y="2628900"/>
              <a:ext cx="80962" cy="87312"/>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srgbClr val="FFFFFF"/>
                </a:solidFill>
              </a:endParaRPr>
            </a:p>
          </p:txBody>
        </p:sp>
      </p:grpSp>
      <p:sp>
        <p:nvSpPr>
          <p:cNvPr id="120836" name="Text Box 93"/>
          <p:cNvSpPr txBox="1">
            <a:spLocks noChangeArrowheads="1"/>
          </p:cNvSpPr>
          <p:nvPr/>
        </p:nvSpPr>
        <p:spPr bwMode="auto">
          <a:xfrm>
            <a:off x="4035425" y="4038600"/>
            <a:ext cx="1219200" cy="925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0000"/>
                </a:solidFill>
              </a:rPr>
              <a:t>Incoming event</a:t>
            </a:r>
          </a:p>
          <a:p>
            <a:pPr algn="ctr" defTabSz="914400" eaLnBrk="1" hangingPunct="1"/>
            <a:r>
              <a:rPr lang="en-US" sz="1800" b="1" dirty="0">
                <a:solidFill>
                  <a:srgbClr val="000000"/>
                </a:solidFill>
              </a:rPr>
              <a:t>queue</a:t>
            </a:r>
          </a:p>
        </p:txBody>
      </p:sp>
      <p:grpSp>
        <p:nvGrpSpPr>
          <p:cNvPr id="120837" name="Group 66"/>
          <p:cNvGrpSpPr>
            <a:grpSpLocks/>
          </p:cNvGrpSpPr>
          <p:nvPr/>
        </p:nvGrpSpPr>
        <p:grpSpPr bwMode="auto">
          <a:xfrm>
            <a:off x="3730625" y="1447800"/>
            <a:ext cx="3279775" cy="5029200"/>
            <a:chOff x="3730625" y="2590800"/>
            <a:chExt cx="3279775" cy="3886200"/>
          </a:xfrm>
        </p:grpSpPr>
        <p:grpSp>
          <p:nvGrpSpPr>
            <p:cNvPr id="120867" name="Group 6"/>
            <p:cNvGrpSpPr>
              <a:grpSpLocks/>
            </p:cNvGrpSpPr>
            <p:nvPr/>
          </p:nvGrpSpPr>
          <p:grpSpPr bwMode="auto">
            <a:xfrm>
              <a:off x="3730625" y="2590800"/>
              <a:ext cx="1752600" cy="3886200"/>
              <a:chOff x="5285232" y="1905000"/>
              <a:chExt cx="1420368" cy="3886200"/>
            </a:xfrm>
          </p:grpSpPr>
          <p:sp>
            <p:nvSpPr>
              <p:cNvPr id="120874" name="Rounded Rectangle 2"/>
              <p:cNvSpPr>
                <a:spLocks noChangeArrowheads="1"/>
              </p:cNvSpPr>
              <p:nvPr/>
            </p:nvSpPr>
            <p:spPr bwMode="auto">
              <a:xfrm>
                <a:off x="5462016" y="1905000"/>
                <a:ext cx="1066800" cy="3886200"/>
              </a:xfrm>
              <a:prstGeom prst="roundRect">
                <a:avLst>
                  <a:gd name="adj" fmla="val 16667"/>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pPr>
                  <a:buClr>
                    <a:srgbClr val="000000"/>
                  </a:buClr>
                  <a:buSzPct val="100000"/>
                  <a:buFont typeface="Times New Roman" charset="0"/>
                  <a:buNone/>
                </a:pPr>
                <a:endParaRPr lang="en-US" sz="1800">
                  <a:solidFill>
                    <a:schemeClr val="accent2">
                      <a:lumMod val="20000"/>
                      <a:lumOff val="80000"/>
                    </a:schemeClr>
                  </a:solidFill>
                  <a:cs typeface="Arial" charset="0"/>
                </a:endParaRPr>
              </a:p>
            </p:txBody>
          </p:sp>
          <p:grpSp>
            <p:nvGrpSpPr>
              <p:cNvPr id="120875" name="Group 5"/>
              <p:cNvGrpSpPr>
                <a:grpSpLocks/>
              </p:cNvGrpSpPr>
              <p:nvPr/>
            </p:nvGrpSpPr>
            <p:grpSpPr bwMode="auto">
              <a:xfrm>
                <a:off x="5285232" y="2438400"/>
                <a:ext cx="1420368" cy="2895600"/>
                <a:chOff x="5285232" y="2438400"/>
                <a:chExt cx="1420368" cy="2895600"/>
              </a:xfrm>
            </p:grpSpPr>
            <p:sp>
              <p:nvSpPr>
                <p:cNvPr id="120876" name="Isosceles Triangle 3"/>
                <p:cNvSpPr>
                  <a:spLocks noChangeArrowheads="1"/>
                </p:cNvSpPr>
                <p:nvPr/>
              </p:nvSpPr>
              <p:spPr bwMode="auto">
                <a:xfrm>
                  <a:off x="6352032" y="2438400"/>
                  <a:ext cx="353568" cy="304800"/>
                </a:xfrm>
                <a:prstGeom prst="triangle">
                  <a:avLst>
                    <a:gd name="adj" fmla="val 50000"/>
                  </a:avLst>
                </a:prstGeom>
                <a:solidFill>
                  <a:schemeClr val="tx1"/>
                </a:solidFill>
                <a:ln w="9525">
                  <a:solidFill>
                    <a:schemeClr val="tx1"/>
                  </a:solidFill>
                  <a:round/>
                  <a:headEnd/>
                  <a:tailEnd/>
                </a:ln>
              </p:spPr>
              <p:txBody>
                <a:bodyPr/>
                <a:lstStyle/>
                <a:p>
                  <a:pPr>
                    <a:buClr>
                      <a:srgbClr val="000000"/>
                    </a:buClr>
                    <a:buSzPct val="100000"/>
                    <a:buFont typeface="Times New Roman" charset="0"/>
                    <a:buNone/>
                  </a:pPr>
                  <a:endParaRPr lang="en-US" sz="1800">
                    <a:solidFill>
                      <a:schemeClr val="accent2">
                        <a:lumMod val="20000"/>
                        <a:lumOff val="80000"/>
                      </a:schemeClr>
                    </a:solidFill>
                    <a:cs typeface="Arial" charset="0"/>
                  </a:endParaRPr>
                </a:p>
              </p:txBody>
            </p:sp>
            <p:sp>
              <p:nvSpPr>
                <p:cNvPr id="120877" name="Isosceles Triangle 4"/>
                <p:cNvSpPr>
                  <a:spLocks noChangeArrowheads="1"/>
                </p:cNvSpPr>
                <p:nvPr/>
              </p:nvSpPr>
              <p:spPr bwMode="auto">
                <a:xfrm flipV="1">
                  <a:off x="5285232" y="5029200"/>
                  <a:ext cx="353568" cy="304800"/>
                </a:xfrm>
                <a:prstGeom prst="triangle">
                  <a:avLst>
                    <a:gd name="adj" fmla="val 50000"/>
                  </a:avLst>
                </a:prstGeom>
                <a:solidFill>
                  <a:schemeClr val="tx1"/>
                </a:solidFill>
                <a:ln w="9525">
                  <a:solidFill>
                    <a:schemeClr val="tx1"/>
                  </a:solidFill>
                  <a:round/>
                  <a:headEnd/>
                  <a:tailEnd/>
                </a:ln>
              </p:spPr>
              <p:txBody>
                <a:bodyPr/>
                <a:lstStyle/>
                <a:p>
                  <a:pPr>
                    <a:buClr>
                      <a:srgbClr val="000000"/>
                    </a:buClr>
                    <a:buSzPct val="100000"/>
                    <a:buFont typeface="Times New Roman" charset="0"/>
                    <a:buNone/>
                  </a:pPr>
                  <a:endParaRPr lang="en-US" sz="1800">
                    <a:solidFill>
                      <a:schemeClr val="accent2">
                        <a:lumMod val="20000"/>
                        <a:lumOff val="80000"/>
                      </a:schemeClr>
                    </a:solidFill>
                    <a:cs typeface="Arial" charset="0"/>
                  </a:endParaRPr>
                </a:p>
              </p:txBody>
            </p:sp>
          </p:grpSp>
        </p:grpSp>
        <p:sp>
          <p:nvSpPr>
            <p:cNvPr id="39" name="Freeform 56"/>
            <p:cNvSpPr>
              <a:spLocks/>
            </p:cNvSpPr>
            <p:nvPr/>
          </p:nvSpPr>
          <p:spPr bwMode="auto">
            <a:xfrm>
              <a:off x="5940425" y="2590800"/>
              <a:ext cx="1069975" cy="1021845"/>
            </a:xfrm>
            <a:custGeom>
              <a:avLst/>
              <a:gdLst>
                <a:gd name="T0" fmla="*/ 2147483647 w 10983"/>
                <a:gd name="T1" fmla="*/ 0 h 10425"/>
                <a:gd name="T2" fmla="*/ 0 w 10983"/>
                <a:gd name="T3" fmla="*/ 2147483647 h 10425"/>
                <a:gd name="T4" fmla="*/ 0 w 10983"/>
                <a:gd name="T5" fmla="*/ 2147483647 h 10425"/>
                <a:gd name="T6" fmla="*/ 2147483647 w 10983"/>
                <a:gd name="T7" fmla="*/ 2147483647 h 10425"/>
                <a:gd name="T8" fmla="*/ 2147483647 w 10983"/>
                <a:gd name="T9" fmla="*/ 2147483647 h 10425"/>
                <a:gd name="T10" fmla="*/ 2147483647 w 10983"/>
                <a:gd name="T11" fmla="*/ 2147483647 h 10425"/>
                <a:gd name="T12" fmla="*/ 2147483647 w 10983"/>
                <a:gd name="T13" fmla="*/ 2147483647 h 10425"/>
                <a:gd name="T14" fmla="*/ 2147483647 w 10983"/>
                <a:gd name="T15" fmla="*/ 0 h 10425"/>
                <a:gd name="T16" fmla="*/ 2147483647 w 10983"/>
                <a:gd name="T17" fmla="*/ 0 h 104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983" h="10425">
                  <a:moveTo>
                    <a:pt x="1737" y="0"/>
                  </a:moveTo>
                  <a:cubicBezTo>
                    <a:pt x="778" y="0"/>
                    <a:pt x="0" y="778"/>
                    <a:pt x="0" y="1737"/>
                  </a:cubicBezTo>
                  <a:lnTo>
                    <a:pt x="0" y="8687"/>
                  </a:lnTo>
                  <a:cubicBezTo>
                    <a:pt x="0" y="9647"/>
                    <a:pt x="778" y="10425"/>
                    <a:pt x="1737" y="10425"/>
                  </a:cubicBezTo>
                  <a:lnTo>
                    <a:pt x="9246" y="10425"/>
                  </a:lnTo>
                  <a:cubicBezTo>
                    <a:pt x="10205" y="10425"/>
                    <a:pt x="10983" y="9647"/>
                    <a:pt x="10983" y="8687"/>
                  </a:cubicBezTo>
                  <a:lnTo>
                    <a:pt x="10983" y="1737"/>
                  </a:lnTo>
                  <a:cubicBezTo>
                    <a:pt x="10983" y="778"/>
                    <a:pt x="10205" y="0"/>
                    <a:pt x="9246" y="0"/>
                  </a:cubicBezTo>
                  <a:lnTo>
                    <a:pt x="1737" y="0"/>
                  </a:lnTo>
                  <a:close/>
                </a:path>
              </a:pathLst>
            </a:custGeom>
            <a:solidFill>
              <a:schemeClr val="bg1">
                <a:lumMod val="65000"/>
              </a:schemeClr>
            </a:solidFill>
            <a:ln w="9525" cap="rnd">
              <a:solidFill>
                <a:srgbClr val="000000"/>
              </a:solidFill>
              <a:prstDash val="solid"/>
              <a:round/>
              <a:headEnd/>
              <a:tailEnd/>
            </a:ln>
          </p:spPr>
          <p:txBody>
            <a:bodyPr/>
            <a:lstStyle/>
            <a:p>
              <a:pPr>
                <a:defRPr/>
              </a:pPr>
              <a:endParaRPr lang="en-US">
                <a:solidFill>
                  <a:schemeClr val="accent2">
                    <a:lumMod val="20000"/>
                    <a:lumOff val="80000"/>
                  </a:schemeClr>
                </a:solidFill>
              </a:endParaRPr>
            </a:p>
          </p:txBody>
        </p:sp>
        <p:sp>
          <p:nvSpPr>
            <p:cNvPr id="42" name="Freeform 56"/>
            <p:cNvSpPr>
              <a:spLocks/>
            </p:cNvSpPr>
            <p:nvPr/>
          </p:nvSpPr>
          <p:spPr bwMode="auto">
            <a:xfrm>
              <a:off x="5940425" y="4038311"/>
              <a:ext cx="1069975" cy="1023072"/>
            </a:xfrm>
            <a:custGeom>
              <a:avLst/>
              <a:gdLst>
                <a:gd name="T0" fmla="*/ 2147483647 w 10983"/>
                <a:gd name="T1" fmla="*/ 0 h 10425"/>
                <a:gd name="T2" fmla="*/ 0 w 10983"/>
                <a:gd name="T3" fmla="*/ 2147483647 h 10425"/>
                <a:gd name="T4" fmla="*/ 0 w 10983"/>
                <a:gd name="T5" fmla="*/ 2147483647 h 10425"/>
                <a:gd name="T6" fmla="*/ 2147483647 w 10983"/>
                <a:gd name="T7" fmla="*/ 2147483647 h 10425"/>
                <a:gd name="T8" fmla="*/ 2147483647 w 10983"/>
                <a:gd name="T9" fmla="*/ 2147483647 h 10425"/>
                <a:gd name="T10" fmla="*/ 2147483647 w 10983"/>
                <a:gd name="T11" fmla="*/ 2147483647 h 10425"/>
                <a:gd name="T12" fmla="*/ 2147483647 w 10983"/>
                <a:gd name="T13" fmla="*/ 2147483647 h 10425"/>
                <a:gd name="T14" fmla="*/ 2147483647 w 10983"/>
                <a:gd name="T15" fmla="*/ 0 h 10425"/>
                <a:gd name="T16" fmla="*/ 2147483647 w 10983"/>
                <a:gd name="T17" fmla="*/ 0 h 104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983" h="10425">
                  <a:moveTo>
                    <a:pt x="1737" y="0"/>
                  </a:moveTo>
                  <a:cubicBezTo>
                    <a:pt x="778" y="0"/>
                    <a:pt x="0" y="778"/>
                    <a:pt x="0" y="1737"/>
                  </a:cubicBezTo>
                  <a:lnTo>
                    <a:pt x="0" y="8687"/>
                  </a:lnTo>
                  <a:cubicBezTo>
                    <a:pt x="0" y="9647"/>
                    <a:pt x="778" y="10425"/>
                    <a:pt x="1737" y="10425"/>
                  </a:cubicBezTo>
                  <a:lnTo>
                    <a:pt x="9246" y="10425"/>
                  </a:lnTo>
                  <a:cubicBezTo>
                    <a:pt x="10205" y="10425"/>
                    <a:pt x="10983" y="9647"/>
                    <a:pt x="10983" y="8687"/>
                  </a:cubicBezTo>
                  <a:lnTo>
                    <a:pt x="10983" y="1737"/>
                  </a:lnTo>
                  <a:cubicBezTo>
                    <a:pt x="10983" y="778"/>
                    <a:pt x="10205" y="0"/>
                    <a:pt x="9246" y="0"/>
                  </a:cubicBezTo>
                  <a:lnTo>
                    <a:pt x="1737" y="0"/>
                  </a:lnTo>
                  <a:close/>
                </a:path>
              </a:pathLst>
            </a:custGeom>
            <a:solidFill>
              <a:schemeClr val="bg1">
                <a:lumMod val="65000"/>
              </a:schemeClr>
            </a:solidFill>
            <a:ln w="9525" cap="rnd">
              <a:solidFill>
                <a:srgbClr val="000000"/>
              </a:solidFill>
              <a:prstDash val="solid"/>
              <a:round/>
              <a:headEnd/>
              <a:tailEnd/>
            </a:ln>
          </p:spPr>
          <p:txBody>
            <a:bodyPr/>
            <a:lstStyle/>
            <a:p>
              <a:pPr>
                <a:defRPr/>
              </a:pPr>
              <a:endParaRPr lang="en-US">
                <a:solidFill>
                  <a:schemeClr val="accent2">
                    <a:lumMod val="20000"/>
                    <a:lumOff val="80000"/>
                  </a:schemeClr>
                </a:solidFill>
              </a:endParaRPr>
            </a:p>
          </p:txBody>
        </p:sp>
        <p:sp>
          <p:nvSpPr>
            <p:cNvPr id="45" name="Freeform 56"/>
            <p:cNvSpPr>
              <a:spLocks/>
            </p:cNvSpPr>
            <p:nvPr/>
          </p:nvSpPr>
          <p:spPr bwMode="auto">
            <a:xfrm>
              <a:off x="5940425" y="5455155"/>
              <a:ext cx="1069975" cy="1021845"/>
            </a:xfrm>
            <a:custGeom>
              <a:avLst/>
              <a:gdLst>
                <a:gd name="T0" fmla="*/ 2147483647 w 10983"/>
                <a:gd name="T1" fmla="*/ 0 h 10425"/>
                <a:gd name="T2" fmla="*/ 0 w 10983"/>
                <a:gd name="T3" fmla="*/ 2147483647 h 10425"/>
                <a:gd name="T4" fmla="*/ 0 w 10983"/>
                <a:gd name="T5" fmla="*/ 2147483647 h 10425"/>
                <a:gd name="T6" fmla="*/ 2147483647 w 10983"/>
                <a:gd name="T7" fmla="*/ 2147483647 h 10425"/>
                <a:gd name="T8" fmla="*/ 2147483647 w 10983"/>
                <a:gd name="T9" fmla="*/ 2147483647 h 10425"/>
                <a:gd name="T10" fmla="*/ 2147483647 w 10983"/>
                <a:gd name="T11" fmla="*/ 2147483647 h 10425"/>
                <a:gd name="T12" fmla="*/ 2147483647 w 10983"/>
                <a:gd name="T13" fmla="*/ 2147483647 h 10425"/>
                <a:gd name="T14" fmla="*/ 2147483647 w 10983"/>
                <a:gd name="T15" fmla="*/ 0 h 10425"/>
                <a:gd name="T16" fmla="*/ 2147483647 w 10983"/>
                <a:gd name="T17" fmla="*/ 0 h 104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983" h="10425">
                  <a:moveTo>
                    <a:pt x="1737" y="0"/>
                  </a:moveTo>
                  <a:cubicBezTo>
                    <a:pt x="778" y="0"/>
                    <a:pt x="0" y="778"/>
                    <a:pt x="0" y="1737"/>
                  </a:cubicBezTo>
                  <a:lnTo>
                    <a:pt x="0" y="8687"/>
                  </a:lnTo>
                  <a:cubicBezTo>
                    <a:pt x="0" y="9647"/>
                    <a:pt x="778" y="10425"/>
                    <a:pt x="1737" y="10425"/>
                  </a:cubicBezTo>
                  <a:lnTo>
                    <a:pt x="9246" y="10425"/>
                  </a:lnTo>
                  <a:cubicBezTo>
                    <a:pt x="10205" y="10425"/>
                    <a:pt x="10983" y="9647"/>
                    <a:pt x="10983" y="8687"/>
                  </a:cubicBezTo>
                  <a:lnTo>
                    <a:pt x="10983" y="1737"/>
                  </a:lnTo>
                  <a:cubicBezTo>
                    <a:pt x="10983" y="778"/>
                    <a:pt x="10205" y="0"/>
                    <a:pt x="9246" y="0"/>
                  </a:cubicBezTo>
                  <a:lnTo>
                    <a:pt x="1737" y="0"/>
                  </a:lnTo>
                  <a:close/>
                </a:path>
              </a:pathLst>
            </a:custGeom>
            <a:solidFill>
              <a:schemeClr val="bg1">
                <a:lumMod val="65000"/>
              </a:schemeClr>
            </a:solidFill>
            <a:ln w="9525" cap="rnd">
              <a:solidFill>
                <a:srgbClr val="000000"/>
              </a:solidFill>
              <a:prstDash val="solid"/>
              <a:round/>
              <a:headEnd/>
              <a:tailEnd/>
            </a:ln>
          </p:spPr>
          <p:txBody>
            <a:bodyPr/>
            <a:lstStyle/>
            <a:p>
              <a:pPr>
                <a:defRPr/>
              </a:pPr>
              <a:endParaRPr lang="en-US">
                <a:solidFill>
                  <a:schemeClr val="accent2">
                    <a:lumMod val="20000"/>
                    <a:lumOff val="80000"/>
                  </a:schemeClr>
                </a:solidFill>
              </a:endParaRPr>
            </a:p>
          </p:txBody>
        </p:sp>
        <p:cxnSp>
          <p:nvCxnSpPr>
            <p:cNvPr id="120871" name="Straight Connector 54"/>
            <p:cNvCxnSpPr>
              <a:cxnSpLocks noChangeShapeType="1"/>
              <a:stCxn id="120874" idx="3"/>
            </p:cNvCxnSpPr>
            <p:nvPr/>
          </p:nvCxnSpPr>
          <p:spPr bwMode="auto">
            <a:xfrm flipV="1">
              <a:off x="5265738" y="3200400"/>
              <a:ext cx="598487" cy="1333500"/>
            </a:xfrm>
            <a:prstGeom prst="line">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20872" name="Straight Connector 65"/>
            <p:cNvCxnSpPr>
              <a:cxnSpLocks noChangeShapeType="1"/>
            </p:cNvCxnSpPr>
            <p:nvPr/>
          </p:nvCxnSpPr>
          <p:spPr bwMode="auto">
            <a:xfrm>
              <a:off x="5254625" y="4495800"/>
              <a:ext cx="457200" cy="0"/>
            </a:xfrm>
            <a:prstGeom prst="line">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20873" name="Straight Connector 66"/>
            <p:cNvCxnSpPr>
              <a:cxnSpLocks noChangeShapeType="1"/>
            </p:cNvCxnSpPr>
            <p:nvPr/>
          </p:nvCxnSpPr>
          <p:spPr bwMode="auto">
            <a:xfrm>
              <a:off x="5254625" y="4495800"/>
              <a:ext cx="557213" cy="1333500"/>
            </a:xfrm>
            <a:prstGeom prst="line">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grpSp>
      <p:sp>
        <p:nvSpPr>
          <p:cNvPr id="120838" name="Rectangle 68"/>
          <p:cNvSpPr>
            <a:spLocks noChangeArrowheads="1"/>
          </p:cNvSpPr>
          <p:nvPr/>
        </p:nvSpPr>
        <p:spPr bwMode="auto">
          <a:xfrm>
            <a:off x="4949825" y="3810000"/>
            <a:ext cx="228600" cy="228600"/>
          </a:xfrm>
          <a:prstGeom prst="rect">
            <a:avLst/>
          </a:prstGeom>
          <a:solidFill>
            <a:srgbClr val="99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solidFill>
                <a:srgbClr val="FFFFFF"/>
              </a:solidFill>
            </a:endParaRPr>
          </a:p>
        </p:txBody>
      </p:sp>
      <p:sp>
        <p:nvSpPr>
          <p:cNvPr id="120839" name="Rectangle 69"/>
          <p:cNvSpPr>
            <a:spLocks noChangeArrowheads="1"/>
          </p:cNvSpPr>
          <p:nvPr/>
        </p:nvSpPr>
        <p:spPr bwMode="auto">
          <a:xfrm>
            <a:off x="4645025" y="3810000"/>
            <a:ext cx="228600" cy="228600"/>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solidFill>
                <a:srgbClr val="FFFFFF"/>
              </a:solidFill>
            </a:endParaRPr>
          </a:p>
        </p:txBody>
      </p:sp>
      <p:sp>
        <p:nvSpPr>
          <p:cNvPr id="120840" name="Rectangle 70"/>
          <p:cNvSpPr>
            <a:spLocks noChangeArrowheads="1"/>
          </p:cNvSpPr>
          <p:nvPr/>
        </p:nvSpPr>
        <p:spPr bwMode="auto">
          <a:xfrm>
            <a:off x="4340225" y="3810000"/>
            <a:ext cx="228600" cy="228600"/>
          </a:xfrm>
          <a:prstGeom prst="rect">
            <a:avLst/>
          </a:prstGeom>
          <a:solidFill>
            <a:srgbClr val="63646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solidFill>
                <a:srgbClr val="FFFFFF"/>
              </a:solidFill>
            </a:endParaRPr>
          </a:p>
        </p:txBody>
      </p:sp>
      <p:sp>
        <p:nvSpPr>
          <p:cNvPr id="120841" name="Text Box 93"/>
          <p:cNvSpPr txBox="1">
            <a:spLocks noChangeArrowheads="1"/>
          </p:cNvSpPr>
          <p:nvPr/>
        </p:nvSpPr>
        <p:spPr bwMode="auto">
          <a:xfrm>
            <a:off x="3962400" y="1524000"/>
            <a:ext cx="1219200" cy="709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b="1">
                <a:solidFill>
                  <a:srgbClr val="000000"/>
                </a:solidFill>
              </a:rPr>
              <a:t>worker loop</a:t>
            </a:r>
          </a:p>
        </p:txBody>
      </p:sp>
      <p:sp>
        <p:nvSpPr>
          <p:cNvPr id="120842" name="Text Box 93"/>
          <p:cNvSpPr txBox="1">
            <a:spLocks noChangeArrowheads="1"/>
          </p:cNvSpPr>
          <p:nvPr/>
        </p:nvSpPr>
        <p:spPr bwMode="auto">
          <a:xfrm>
            <a:off x="7162800" y="2379663"/>
            <a:ext cx="1676400" cy="1201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dirty="0">
                <a:solidFill>
                  <a:srgbClr val="000000"/>
                </a:solidFill>
              </a:rPr>
              <a:t>Handle one event, blocking as necessary.</a:t>
            </a:r>
          </a:p>
        </p:txBody>
      </p:sp>
      <p:sp>
        <p:nvSpPr>
          <p:cNvPr id="120843" name="Text Box 93"/>
          <p:cNvSpPr txBox="1">
            <a:spLocks noChangeArrowheads="1"/>
          </p:cNvSpPr>
          <p:nvPr/>
        </p:nvSpPr>
        <p:spPr bwMode="auto">
          <a:xfrm>
            <a:off x="7162800" y="4360863"/>
            <a:ext cx="1676400" cy="1201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a:solidFill>
                  <a:srgbClr val="000000"/>
                </a:solidFill>
              </a:rPr>
              <a:t>When handler is complete, return to worker pool.</a:t>
            </a:r>
          </a:p>
        </p:txBody>
      </p:sp>
      <p:sp>
        <p:nvSpPr>
          <p:cNvPr id="120844" name="Oval 24"/>
          <p:cNvSpPr>
            <a:spLocks noChangeArrowheads="1"/>
          </p:cNvSpPr>
          <p:nvPr/>
        </p:nvSpPr>
        <p:spPr bwMode="auto">
          <a:xfrm>
            <a:off x="7543800" y="5562600"/>
            <a:ext cx="684213" cy="661988"/>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solidFill>
                <a:srgbClr val="FFFFFF"/>
              </a:solidFill>
            </a:endParaRPr>
          </a:p>
        </p:txBody>
      </p:sp>
      <p:sp>
        <p:nvSpPr>
          <p:cNvPr id="120845" name="AutoShape 25"/>
          <p:cNvSpPr>
            <a:spLocks noChangeArrowheads="1"/>
          </p:cNvSpPr>
          <p:nvPr/>
        </p:nvSpPr>
        <p:spPr bwMode="auto">
          <a:xfrm flipH="1">
            <a:off x="7781925" y="5708650"/>
            <a:ext cx="234950" cy="387350"/>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solidFill>
                <a:srgbClr val="FFFFFF"/>
              </a:solidFill>
            </a:endParaRPr>
          </a:p>
        </p:txBody>
      </p:sp>
      <p:sp>
        <p:nvSpPr>
          <p:cNvPr id="120846" name="AutoShape 26"/>
          <p:cNvSpPr>
            <a:spLocks noChangeArrowheads="1"/>
          </p:cNvSpPr>
          <p:nvPr/>
        </p:nvSpPr>
        <p:spPr bwMode="auto">
          <a:xfrm rot="-8460389">
            <a:off x="7572375" y="5649913"/>
            <a:ext cx="82550" cy="8890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srgbClr val="FFFFFF"/>
              </a:solidFill>
            </a:endParaRPr>
          </a:p>
        </p:txBody>
      </p:sp>
      <p:sp>
        <p:nvSpPr>
          <p:cNvPr id="98" name="Oval 24"/>
          <p:cNvSpPr>
            <a:spLocks noChangeArrowheads="1"/>
          </p:cNvSpPr>
          <p:nvPr/>
        </p:nvSpPr>
        <p:spPr bwMode="auto">
          <a:xfrm>
            <a:off x="1754188" y="3605213"/>
            <a:ext cx="684212" cy="661987"/>
          </a:xfrm>
          <a:prstGeom prst="ellipse">
            <a:avLst/>
          </a:prstGeom>
          <a:solidFill>
            <a:schemeClr val="accent5"/>
          </a:solidFill>
          <a:ln w="12700">
            <a:solidFill>
              <a:schemeClr val="tx1"/>
            </a:solidFill>
            <a:round/>
            <a:headEnd type="none" w="sm" len="sm"/>
            <a:tailEnd type="none" w="sm" len="sm"/>
          </a:ln>
        </p:spPr>
        <p:txBody>
          <a:bodyPr wrap="none" anchor="ctr"/>
          <a:lstStyle/>
          <a:p>
            <a:pPr>
              <a:defRPr/>
            </a:pPr>
            <a:endParaRPr lang="en-US">
              <a:solidFill>
                <a:prstClr val="white"/>
              </a:solidFill>
            </a:endParaRPr>
          </a:p>
        </p:txBody>
      </p:sp>
      <p:sp>
        <p:nvSpPr>
          <p:cNvPr id="120848" name="AutoShape 25"/>
          <p:cNvSpPr>
            <a:spLocks noChangeArrowheads="1"/>
          </p:cNvSpPr>
          <p:nvPr/>
        </p:nvSpPr>
        <p:spPr bwMode="auto">
          <a:xfrm flipH="1">
            <a:off x="1992313" y="3751263"/>
            <a:ext cx="234950" cy="387350"/>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solidFill>
                <a:srgbClr val="FFFFFF"/>
              </a:solidFill>
            </a:endParaRPr>
          </a:p>
        </p:txBody>
      </p:sp>
      <p:sp>
        <p:nvSpPr>
          <p:cNvPr id="120849" name="AutoShape 26"/>
          <p:cNvSpPr>
            <a:spLocks noChangeArrowheads="1"/>
          </p:cNvSpPr>
          <p:nvPr/>
        </p:nvSpPr>
        <p:spPr bwMode="auto">
          <a:xfrm rot="-8460389">
            <a:off x="1782763" y="3692525"/>
            <a:ext cx="82550" cy="8890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srgbClr val="FFFFFF"/>
              </a:solidFill>
            </a:endParaRPr>
          </a:p>
        </p:txBody>
      </p:sp>
      <p:sp>
        <p:nvSpPr>
          <p:cNvPr id="101" name="Oval 24"/>
          <p:cNvSpPr>
            <a:spLocks noChangeArrowheads="1"/>
          </p:cNvSpPr>
          <p:nvPr/>
        </p:nvSpPr>
        <p:spPr bwMode="auto">
          <a:xfrm>
            <a:off x="915988" y="3605213"/>
            <a:ext cx="684212" cy="661987"/>
          </a:xfrm>
          <a:prstGeom prst="ellipse">
            <a:avLst/>
          </a:prstGeom>
          <a:solidFill>
            <a:schemeClr val="accent2">
              <a:lumMod val="60000"/>
              <a:lumOff val="40000"/>
            </a:schemeClr>
          </a:solidFill>
          <a:ln w="12700">
            <a:solidFill>
              <a:schemeClr val="tx1"/>
            </a:solidFill>
            <a:round/>
            <a:headEnd type="none" w="sm" len="sm"/>
            <a:tailEnd type="none" w="sm" len="sm"/>
          </a:ln>
        </p:spPr>
        <p:txBody>
          <a:bodyPr wrap="none" anchor="ctr"/>
          <a:lstStyle/>
          <a:p>
            <a:pPr>
              <a:defRPr/>
            </a:pPr>
            <a:endParaRPr lang="en-US">
              <a:solidFill>
                <a:prstClr val="white"/>
              </a:solidFill>
            </a:endParaRPr>
          </a:p>
        </p:txBody>
      </p:sp>
      <p:sp>
        <p:nvSpPr>
          <p:cNvPr id="120851" name="AutoShape 25"/>
          <p:cNvSpPr>
            <a:spLocks noChangeArrowheads="1"/>
          </p:cNvSpPr>
          <p:nvPr/>
        </p:nvSpPr>
        <p:spPr bwMode="auto">
          <a:xfrm flipH="1">
            <a:off x="1154113" y="3751263"/>
            <a:ext cx="234950" cy="387350"/>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solidFill>
                <a:srgbClr val="FFFFFF"/>
              </a:solidFill>
            </a:endParaRPr>
          </a:p>
        </p:txBody>
      </p:sp>
      <p:sp>
        <p:nvSpPr>
          <p:cNvPr id="120852" name="AutoShape 26"/>
          <p:cNvSpPr>
            <a:spLocks noChangeArrowheads="1"/>
          </p:cNvSpPr>
          <p:nvPr/>
        </p:nvSpPr>
        <p:spPr bwMode="auto">
          <a:xfrm rot="-8460389">
            <a:off x="944563" y="3692525"/>
            <a:ext cx="82550" cy="8890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srgbClr val="FFFFFF"/>
              </a:solidFill>
            </a:endParaRPr>
          </a:p>
        </p:txBody>
      </p:sp>
      <p:sp>
        <p:nvSpPr>
          <p:cNvPr id="104" name="Oval 24"/>
          <p:cNvSpPr>
            <a:spLocks noChangeArrowheads="1"/>
          </p:cNvSpPr>
          <p:nvPr/>
        </p:nvSpPr>
        <p:spPr bwMode="auto">
          <a:xfrm>
            <a:off x="2667000" y="3605213"/>
            <a:ext cx="684213" cy="661987"/>
          </a:xfrm>
          <a:prstGeom prst="ellipse">
            <a:avLst/>
          </a:prstGeom>
          <a:solidFill>
            <a:schemeClr val="tx2">
              <a:lumMod val="60000"/>
              <a:lumOff val="40000"/>
            </a:schemeClr>
          </a:solidFill>
          <a:ln w="12700">
            <a:solidFill>
              <a:schemeClr val="tx1"/>
            </a:solidFill>
            <a:round/>
            <a:headEnd type="none" w="sm" len="sm"/>
            <a:tailEnd type="none" w="sm" len="sm"/>
          </a:ln>
        </p:spPr>
        <p:txBody>
          <a:bodyPr wrap="none" anchor="ctr"/>
          <a:lstStyle/>
          <a:p>
            <a:pPr>
              <a:defRPr/>
            </a:pPr>
            <a:endParaRPr lang="en-US">
              <a:solidFill>
                <a:prstClr val="white"/>
              </a:solidFill>
            </a:endParaRPr>
          </a:p>
        </p:txBody>
      </p:sp>
      <p:sp>
        <p:nvSpPr>
          <p:cNvPr id="120854" name="AutoShape 25"/>
          <p:cNvSpPr>
            <a:spLocks noChangeArrowheads="1"/>
          </p:cNvSpPr>
          <p:nvPr/>
        </p:nvSpPr>
        <p:spPr bwMode="auto">
          <a:xfrm flipH="1">
            <a:off x="2905125" y="3751263"/>
            <a:ext cx="234950" cy="387350"/>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en-US">
              <a:solidFill>
                <a:srgbClr val="FFFFFF"/>
              </a:solidFill>
            </a:endParaRPr>
          </a:p>
        </p:txBody>
      </p:sp>
      <p:sp>
        <p:nvSpPr>
          <p:cNvPr id="120855" name="AutoShape 26"/>
          <p:cNvSpPr>
            <a:spLocks noChangeArrowheads="1"/>
          </p:cNvSpPr>
          <p:nvPr/>
        </p:nvSpPr>
        <p:spPr bwMode="auto">
          <a:xfrm rot="-8460389">
            <a:off x="2695575" y="3692525"/>
            <a:ext cx="82550" cy="8890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solidFill>
                <a:srgbClr val="FFFFFF"/>
              </a:solidFill>
            </a:endParaRPr>
          </a:p>
        </p:txBody>
      </p:sp>
      <p:sp>
        <p:nvSpPr>
          <p:cNvPr id="120856" name="Text Box 93"/>
          <p:cNvSpPr txBox="1">
            <a:spLocks noChangeArrowheads="1"/>
          </p:cNvSpPr>
          <p:nvPr/>
        </p:nvSpPr>
        <p:spPr bwMode="auto">
          <a:xfrm>
            <a:off x="304800" y="1676400"/>
            <a:ext cx="3429000" cy="649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a:solidFill>
                  <a:srgbClr val="000000"/>
                </a:solidFill>
              </a:rPr>
              <a:t>We can synchronize an event queue with a mutex/CV pair.</a:t>
            </a:r>
          </a:p>
        </p:txBody>
      </p:sp>
      <p:sp>
        <p:nvSpPr>
          <p:cNvPr id="120857" name="Text Box 93"/>
          <p:cNvSpPr txBox="1">
            <a:spLocks noChangeArrowheads="1"/>
          </p:cNvSpPr>
          <p:nvPr/>
        </p:nvSpPr>
        <p:spPr bwMode="auto">
          <a:xfrm>
            <a:off x="457200" y="2362200"/>
            <a:ext cx="3276600" cy="649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a:solidFill>
                  <a:srgbClr val="000000"/>
                </a:solidFill>
              </a:rPr>
              <a:t>Protect the event queue data structure itself with the mutex. </a:t>
            </a:r>
          </a:p>
        </p:txBody>
      </p:sp>
      <p:sp>
        <p:nvSpPr>
          <p:cNvPr id="120858" name="Text Box 93"/>
          <p:cNvSpPr txBox="1">
            <a:spLocks noChangeArrowheads="1"/>
          </p:cNvSpPr>
          <p:nvPr/>
        </p:nvSpPr>
        <p:spPr bwMode="auto">
          <a:xfrm>
            <a:off x="4876800" y="2819400"/>
            <a:ext cx="1219200" cy="37147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FFFF00"/>
                </a:solidFill>
              </a:rPr>
              <a:t>dispatch</a:t>
            </a:r>
          </a:p>
        </p:txBody>
      </p:sp>
      <p:sp>
        <p:nvSpPr>
          <p:cNvPr id="120859" name="Text Box 93"/>
          <p:cNvSpPr txBox="1">
            <a:spLocks noChangeArrowheads="1"/>
          </p:cNvSpPr>
          <p:nvPr/>
        </p:nvSpPr>
        <p:spPr bwMode="auto">
          <a:xfrm>
            <a:off x="381000" y="4429125"/>
            <a:ext cx="3276600"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a:solidFill>
                  <a:srgbClr val="000000"/>
                </a:solidFill>
              </a:rPr>
              <a:t>threads waiting on CV</a:t>
            </a:r>
          </a:p>
        </p:txBody>
      </p:sp>
      <p:sp>
        <p:nvSpPr>
          <p:cNvPr id="120860" name="Text Box 93"/>
          <p:cNvSpPr txBox="1">
            <a:spLocks noChangeArrowheads="1"/>
          </p:cNvSpPr>
          <p:nvPr/>
        </p:nvSpPr>
        <p:spPr bwMode="auto">
          <a:xfrm>
            <a:off x="457200" y="5170488"/>
            <a:ext cx="3276600" cy="147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dirty="0">
                <a:solidFill>
                  <a:srgbClr val="000000"/>
                </a:solidFill>
              </a:rPr>
              <a:t>Workers </a:t>
            </a:r>
            <a:r>
              <a:rPr lang="en-US" sz="1800" b="1" dirty="0">
                <a:solidFill>
                  <a:srgbClr val="000000"/>
                </a:solidFill>
              </a:rPr>
              <a:t>wait</a:t>
            </a:r>
            <a:r>
              <a:rPr lang="en-US" sz="1800" dirty="0">
                <a:solidFill>
                  <a:srgbClr val="000000"/>
                </a:solidFill>
              </a:rPr>
              <a:t> on the CV for next event if the event queue is empty.  </a:t>
            </a:r>
            <a:r>
              <a:rPr lang="en-US" sz="1800" b="1" dirty="0">
                <a:solidFill>
                  <a:srgbClr val="000000"/>
                </a:solidFill>
              </a:rPr>
              <a:t>Signal</a:t>
            </a:r>
            <a:r>
              <a:rPr lang="en-US" sz="1800" dirty="0">
                <a:solidFill>
                  <a:srgbClr val="000000"/>
                </a:solidFill>
              </a:rPr>
              <a:t> the CV when a new event arrives.  This is a </a:t>
            </a:r>
            <a:r>
              <a:rPr lang="en-US" sz="1800" b="1" dirty="0">
                <a:solidFill>
                  <a:srgbClr val="651222"/>
                </a:solidFill>
              </a:rPr>
              <a:t>producer/consumer </a:t>
            </a:r>
            <a:r>
              <a:rPr lang="en-US" sz="1800" dirty="0">
                <a:solidFill>
                  <a:srgbClr val="000000"/>
                </a:solidFill>
              </a:rPr>
              <a:t>problem.</a:t>
            </a:r>
          </a:p>
        </p:txBody>
      </p:sp>
      <p:cxnSp>
        <p:nvCxnSpPr>
          <p:cNvPr id="120861" name="Straight Connector 66"/>
          <p:cNvCxnSpPr>
            <a:cxnSpLocks noChangeShapeType="1"/>
          </p:cNvCxnSpPr>
          <p:nvPr/>
        </p:nvCxnSpPr>
        <p:spPr bwMode="auto">
          <a:xfrm>
            <a:off x="3657600" y="2895600"/>
            <a:ext cx="609600" cy="914400"/>
          </a:xfrm>
          <a:prstGeom prst="line">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71" name="Rectangle 24"/>
          <p:cNvSpPr>
            <a:spLocks noChangeArrowheads="1"/>
          </p:cNvSpPr>
          <p:nvPr/>
        </p:nvSpPr>
        <p:spPr bwMode="auto">
          <a:xfrm>
            <a:off x="609600" y="3352800"/>
            <a:ext cx="2971800" cy="1501775"/>
          </a:xfrm>
          <a:prstGeom prst="rect">
            <a:avLst/>
          </a:prstGeom>
          <a:noFill/>
          <a:ln w="25400" cap="rnd">
            <a:solidFill>
              <a:srgbClr val="000000"/>
            </a:solidFill>
            <a:prstDash val="sysDot"/>
            <a:miter lim="800000"/>
            <a:headEnd type="none" w="sm" len="sm"/>
            <a:tailEnd type="none" w="sm" len="sm"/>
          </a:ln>
        </p:spPr>
        <p:txBody>
          <a:bodyPr anchor="ctr">
            <a:spAutoFit/>
          </a:bodyPr>
          <a:lstStyle/>
          <a:p>
            <a:pPr defTabSz="914400" fontAlgn="auto">
              <a:spcBef>
                <a:spcPts val="0"/>
              </a:spcBef>
              <a:spcAft>
                <a:spcPts val="0"/>
              </a:spcAft>
              <a:defRPr/>
            </a:pPr>
            <a:endParaRPr lang="en-US" sz="1800" kern="0">
              <a:solidFill>
                <a:sysClr val="windowText" lastClr="000000"/>
              </a:solidFill>
              <a:ea typeface="Arial" charset="0"/>
              <a:cs typeface="Arial" charset="0"/>
            </a:endParaRPr>
          </a:p>
        </p:txBody>
      </p:sp>
      <p:sp>
        <p:nvSpPr>
          <p:cNvPr id="120863" name="Text Box 93"/>
          <p:cNvSpPr txBox="1">
            <a:spLocks noChangeArrowheads="1"/>
          </p:cNvSpPr>
          <p:nvPr/>
        </p:nvSpPr>
        <p:spPr bwMode="auto">
          <a:xfrm>
            <a:off x="5867400" y="2341563"/>
            <a:ext cx="1219200"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b="1" dirty="0">
                <a:solidFill>
                  <a:srgbClr val="FFFF00"/>
                </a:solidFill>
              </a:rPr>
              <a:t>handler</a:t>
            </a:r>
          </a:p>
        </p:txBody>
      </p:sp>
      <p:sp>
        <p:nvSpPr>
          <p:cNvPr id="120864" name="Text Box 93"/>
          <p:cNvSpPr txBox="1">
            <a:spLocks noChangeArrowheads="1"/>
          </p:cNvSpPr>
          <p:nvPr/>
        </p:nvSpPr>
        <p:spPr bwMode="auto">
          <a:xfrm>
            <a:off x="5867400" y="4191000"/>
            <a:ext cx="1219200" cy="401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b="1" dirty="0">
                <a:solidFill>
                  <a:srgbClr val="FFFF00"/>
                </a:solidFill>
              </a:rPr>
              <a:t>handler</a:t>
            </a:r>
          </a:p>
        </p:txBody>
      </p:sp>
      <p:sp>
        <p:nvSpPr>
          <p:cNvPr id="120865" name="Text Box 93"/>
          <p:cNvSpPr txBox="1">
            <a:spLocks noChangeArrowheads="1"/>
          </p:cNvSpPr>
          <p:nvPr/>
        </p:nvSpPr>
        <p:spPr bwMode="auto">
          <a:xfrm>
            <a:off x="5867400" y="5999163"/>
            <a:ext cx="1219200"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b="1" dirty="0">
                <a:solidFill>
                  <a:srgbClr val="FFFF00"/>
                </a:solidFill>
              </a:rPr>
              <a:t>handler</a:t>
            </a:r>
          </a:p>
        </p:txBody>
      </p:sp>
      <p:sp>
        <p:nvSpPr>
          <p:cNvPr id="120866" name="TextBox 1"/>
          <p:cNvSpPr txBox="1">
            <a:spLocks noChangeArrowheads="1"/>
          </p:cNvSpPr>
          <p:nvPr/>
        </p:nvSpPr>
        <p:spPr bwMode="auto">
          <a:xfrm>
            <a:off x="9613900" y="2641600"/>
            <a:ext cx="1841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endParaRPr lang="en-US">
              <a:solidFill>
                <a:prstClr val="white"/>
              </a:solidFill>
            </a:endParaRPr>
          </a:p>
        </p:txBody>
      </p:sp>
    </p:spTree>
    <p:extLst>
      <p:ext uri="{BB962C8B-B14F-4D97-AF65-F5344CB8AC3E}">
        <p14:creationId xmlns:p14="http://schemas.microsoft.com/office/powerpoint/2010/main" val="13543725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normAutofit/>
          </a:bodyPr>
          <a:lstStyle/>
          <a:p>
            <a:r>
              <a:rPr lang="en-US" sz="3600" dirty="0"/>
              <a:t>Thread Pool(1)</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57200" y="1373588"/>
            <a:ext cx="4189413" cy="5181600"/>
          </a:xfrm>
        </p:spPr>
        <p:txBody>
          <a:bodyPr anchor="t">
            <a:normAutofit/>
          </a:bodyPr>
          <a:lstStyle/>
          <a:p>
            <a:pPr marL="0" indent="0">
              <a:buNone/>
            </a:pPr>
            <a:r>
              <a:rPr lang="en-US" sz="1400" dirty="0">
                <a:solidFill>
                  <a:srgbClr val="FFFF00"/>
                </a:solidFill>
              </a:rPr>
              <a:t>public class </a:t>
            </a:r>
            <a:r>
              <a:rPr lang="en-US" sz="1400" dirty="0" err="1">
                <a:solidFill>
                  <a:srgbClr val="FFFF00"/>
                </a:solidFill>
              </a:rPr>
              <a:t>ThreadPool</a:t>
            </a:r>
            <a:r>
              <a:rPr lang="en-US" sz="1400" dirty="0">
                <a:solidFill>
                  <a:srgbClr val="FFFF00"/>
                </a:solidFill>
              </a:rPr>
              <a:t> {</a:t>
            </a:r>
          </a:p>
          <a:p>
            <a:pPr marL="0" indent="0">
              <a:buNone/>
            </a:pPr>
            <a:r>
              <a:rPr lang="en-US" sz="1400" dirty="0">
                <a:solidFill>
                  <a:srgbClr val="FFFF00"/>
                </a:solidFill>
              </a:rPr>
              <a:t>    private </a:t>
            </a:r>
            <a:r>
              <a:rPr lang="en-US" sz="1400" dirty="0" err="1">
                <a:solidFill>
                  <a:srgbClr val="FFFF00"/>
                </a:solidFill>
              </a:rPr>
              <a:t>BlockingQueue</a:t>
            </a:r>
            <a:r>
              <a:rPr lang="en-US" sz="1400" dirty="0">
                <a:solidFill>
                  <a:srgbClr val="FFFF00"/>
                </a:solidFill>
              </a:rPr>
              <a:t> </a:t>
            </a:r>
            <a:r>
              <a:rPr lang="en-US" sz="1400" dirty="0" err="1">
                <a:solidFill>
                  <a:srgbClr val="FFFF00"/>
                </a:solidFill>
              </a:rPr>
              <a:t>taskQueue</a:t>
            </a:r>
            <a:r>
              <a:rPr lang="en-US" sz="1400" dirty="0">
                <a:solidFill>
                  <a:srgbClr val="FFFF00"/>
                </a:solidFill>
              </a:rPr>
              <a:t> = null;</a:t>
            </a:r>
          </a:p>
          <a:p>
            <a:pPr marL="0" indent="0">
              <a:buNone/>
            </a:pPr>
            <a:r>
              <a:rPr lang="en-US" sz="1400" dirty="0">
                <a:solidFill>
                  <a:srgbClr val="FFFF00"/>
                </a:solidFill>
              </a:rPr>
              <a:t>    private List&lt;</a:t>
            </a:r>
            <a:r>
              <a:rPr lang="en-US" sz="1400" dirty="0" err="1">
                <a:solidFill>
                  <a:srgbClr val="FFFF00"/>
                </a:solidFill>
              </a:rPr>
              <a:t>PoolThread</a:t>
            </a:r>
            <a:r>
              <a:rPr lang="en-US" sz="1400" dirty="0">
                <a:solidFill>
                  <a:srgbClr val="FFFF00"/>
                </a:solidFill>
              </a:rPr>
              <a:t>&gt; threads = new </a:t>
            </a:r>
            <a:r>
              <a:rPr lang="en-US" sz="1400" dirty="0" err="1">
                <a:solidFill>
                  <a:srgbClr val="FFFF00"/>
                </a:solidFill>
              </a:rPr>
              <a:t>ArrayList</a:t>
            </a:r>
            <a:r>
              <a:rPr lang="en-US" sz="1400" dirty="0">
                <a:solidFill>
                  <a:srgbClr val="FFFF00"/>
                </a:solidFill>
              </a:rPr>
              <a:t>&lt;</a:t>
            </a:r>
            <a:r>
              <a:rPr lang="en-US" sz="1400" dirty="0" err="1">
                <a:solidFill>
                  <a:srgbClr val="FFFF00"/>
                </a:solidFill>
              </a:rPr>
              <a:t>PoolThread</a:t>
            </a:r>
            <a:r>
              <a:rPr lang="en-US" sz="1400" dirty="0">
                <a:solidFill>
                  <a:srgbClr val="FFFF00"/>
                </a:solidFill>
              </a:rPr>
              <a:t>&gt;();</a:t>
            </a:r>
          </a:p>
          <a:p>
            <a:pPr marL="0" indent="0">
              <a:buNone/>
            </a:pPr>
            <a:r>
              <a:rPr lang="en-US" sz="1400" dirty="0">
                <a:solidFill>
                  <a:srgbClr val="FFFF00"/>
                </a:solidFill>
              </a:rPr>
              <a:t>    private </a:t>
            </a:r>
            <a:r>
              <a:rPr lang="en-US" sz="1400" dirty="0" err="1">
                <a:solidFill>
                  <a:srgbClr val="FFFF00"/>
                </a:solidFill>
              </a:rPr>
              <a:t>boolean</a:t>
            </a:r>
            <a:r>
              <a:rPr lang="en-US" sz="1400" dirty="0">
                <a:solidFill>
                  <a:srgbClr val="FFFF00"/>
                </a:solidFill>
              </a:rPr>
              <a:t> </a:t>
            </a:r>
            <a:r>
              <a:rPr lang="en-US" sz="1400" dirty="0" err="1">
                <a:solidFill>
                  <a:srgbClr val="FFFF00"/>
                </a:solidFill>
              </a:rPr>
              <a:t>isStopped</a:t>
            </a:r>
            <a:r>
              <a:rPr lang="en-US" sz="1400" dirty="0">
                <a:solidFill>
                  <a:srgbClr val="FFFF00"/>
                </a:solidFill>
              </a:rPr>
              <a:t> = false;</a:t>
            </a:r>
          </a:p>
          <a:p>
            <a:pPr marL="0" indent="0">
              <a:buNone/>
            </a:pPr>
            <a:r>
              <a:rPr lang="en-US" sz="1400" dirty="0">
                <a:solidFill>
                  <a:srgbClr val="FFFF00"/>
                </a:solidFill>
              </a:rPr>
              <a:t>    public </a:t>
            </a:r>
            <a:r>
              <a:rPr lang="en-US" sz="1400" dirty="0" err="1">
                <a:solidFill>
                  <a:srgbClr val="FFFF00"/>
                </a:solidFill>
              </a:rPr>
              <a:t>ThreadPool</a:t>
            </a:r>
            <a:r>
              <a:rPr lang="en-US" sz="1400" dirty="0">
                <a:solidFill>
                  <a:srgbClr val="FFFF00"/>
                </a:solidFill>
              </a:rPr>
              <a:t>(int </a:t>
            </a:r>
            <a:r>
              <a:rPr lang="en-US" sz="1400" dirty="0" err="1">
                <a:solidFill>
                  <a:srgbClr val="FFFF00"/>
                </a:solidFill>
              </a:rPr>
              <a:t>noOfThreads</a:t>
            </a:r>
            <a:r>
              <a:rPr lang="en-US" sz="1400" dirty="0">
                <a:solidFill>
                  <a:srgbClr val="FFFF00"/>
                </a:solidFill>
              </a:rPr>
              <a:t>, int </a:t>
            </a:r>
            <a:r>
              <a:rPr lang="en-US" sz="1400" dirty="0" err="1">
                <a:solidFill>
                  <a:srgbClr val="FFFF00"/>
                </a:solidFill>
              </a:rPr>
              <a:t>maxNoOfTasks</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taskQueue</a:t>
            </a:r>
            <a:r>
              <a:rPr lang="en-US" sz="1400" dirty="0">
                <a:solidFill>
                  <a:srgbClr val="FFFF00"/>
                </a:solidFill>
              </a:rPr>
              <a:t> = new </a:t>
            </a:r>
            <a:r>
              <a:rPr lang="en-US" sz="1400" dirty="0" err="1">
                <a:solidFill>
                  <a:srgbClr val="FFFF00"/>
                </a:solidFill>
              </a:rPr>
              <a:t>BlockingQueue</a:t>
            </a:r>
            <a:r>
              <a:rPr lang="en-US" sz="1400" dirty="0">
                <a:solidFill>
                  <a:srgbClr val="FFFF00"/>
                </a:solidFill>
              </a:rPr>
              <a:t>(</a:t>
            </a:r>
            <a:r>
              <a:rPr lang="en-US" sz="1400" dirty="0" err="1">
                <a:solidFill>
                  <a:srgbClr val="FFFF00"/>
                </a:solidFill>
              </a:rPr>
              <a:t>maxNoOfTasks</a:t>
            </a:r>
            <a:r>
              <a:rPr lang="en-US" sz="1400" dirty="0">
                <a:solidFill>
                  <a:srgbClr val="FFFF00"/>
                </a:solidFill>
              </a:rPr>
              <a:t>);</a:t>
            </a:r>
          </a:p>
          <a:p>
            <a:pPr marL="0" indent="0">
              <a:buNone/>
            </a:pPr>
            <a:r>
              <a:rPr lang="en-US" sz="1400" dirty="0">
                <a:solidFill>
                  <a:srgbClr val="FFFF00"/>
                </a:solidFill>
              </a:rPr>
              <a:t>        for(int </a:t>
            </a:r>
            <a:r>
              <a:rPr lang="en-US" sz="1400" dirty="0" err="1">
                <a:solidFill>
                  <a:srgbClr val="FFFF00"/>
                </a:solidFill>
              </a:rPr>
              <a:t>i</a:t>
            </a:r>
            <a:r>
              <a:rPr lang="en-US" sz="1400" dirty="0">
                <a:solidFill>
                  <a:srgbClr val="FFFF00"/>
                </a:solidFill>
              </a:rPr>
              <a:t>=0; </a:t>
            </a:r>
            <a:r>
              <a:rPr lang="en-US" sz="1400" dirty="0" err="1">
                <a:solidFill>
                  <a:srgbClr val="FFFF00"/>
                </a:solidFill>
              </a:rPr>
              <a:t>i</a:t>
            </a:r>
            <a:r>
              <a:rPr lang="en-US" sz="1400" dirty="0">
                <a:solidFill>
                  <a:srgbClr val="FFFF00"/>
                </a:solidFill>
              </a:rPr>
              <a:t>&lt;</a:t>
            </a:r>
            <a:r>
              <a:rPr lang="en-US" sz="1400" dirty="0" err="1">
                <a:solidFill>
                  <a:srgbClr val="FFFF00"/>
                </a:solidFill>
              </a:rPr>
              <a:t>noOfThreads</a:t>
            </a:r>
            <a:r>
              <a:rPr lang="en-US" sz="1400" dirty="0">
                <a:solidFill>
                  <a:srgbClr val="FFFF00"/>
                </a:solidFill>
              </a:rPr>
              <a:t>; </a:t>
            </a:r>
            <a:r>
              <a:rPr lang="en-US" sz="1400" dirty="0" err="1">
                <a:solidFill>
                  <a:srgbClr val="FFFF00"/>
                </a:solidFill>
              </a:rPr>
              <a:t>i</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threads.add</a:t>
            </a:r>
            <a:r>
              <a:rPr lang="en-US" sz="1400" dirty="0">
                <a:solidFill>
                  <a:srgbClr val="FFFF00"/>
                </a:solidFill>
              </a:rPr>
              <a:t>(new </a:t>
            </a:r>
            <a:r>
              <a:rPr lang="en-US" sz="1400" dirty="0" err="1">
                <a:solidFill>
                  <a:srgbClr val="FFFF00"/>
                </a:solidFill>
              </a:rPr>
              <a:t>PoolThread</a:t>
            </a:r>
            <a:r>
              <a:rPr lang="en-US" sz="1400" dirty="0">
                <a:solidFill>
                  <a:srgbClr val="FFFF00"/>
                </a:solidFill>
              </a:rPr>
              <a:t>(</a:t>
            </a:r>
            <a:r>
              <a:rPr lang="en-US" sz="1400" dirty="0" err="1">
                <a:solidFill>
                  <a:srgbClr val="FFFF00"/>
                </a:solidFill>
              </a:rPr>
              <a:t>taskQueue</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for(</a:t>
            </a:r>
            <a:r>
              <a:rPr lang="en-US" sz="1400" dirty="0" err="1">
                <a:solidFill>
                  <a:srgbClr val="FFFF00"/>
                </a:solidFill>
              </a:rPr>
              <a:t>PoolThread</a:t>
            </a:r>
            <a:r>
              <a:rPr lang="en-US" sz="1400" dirty="0">
                <a:solidFill>
                  <a:srgbClr val="FFFF00"/>
                </a:solidFill>
              </a:rPr>
              <a:t> thread : threads){</a:t>
            </a:r>
          </a:p>
          <a:p>
            <a:pPr marL="0" indent="0">
              <a:buNone/>
            </a:pPr>
            <a:r>
              <a:rPr lang="en-US" sz="1400" dirty="0">
                <a:solidFill>
                  <a:srgbClr val="FFFF00"/>
                </a:solidFill>
              </a:rPr>
              <a:t>            </a:t>
            </a:r>
            <a:r>
              <a:rPr lang="en-US" sz="1400" dirty="0" err="1">
                <a:solidFill>
                  <a:srgbClr val="FFFF00"/>
                </a:solidFill>
              </a:rPr>
              <a:t>thread.start</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a:t>
            </a:r>
            <a:endParaRPr lang="en-US" sz="1800" dirty="0">
              <a:solidFill>
                <a:schemeClr val="tx1"/>
              </a:solidFill>
            </a:endParaRPr>
          </a:p>
        </p:txBody>
      </p:sp>
      <p:sp>
        <p:nvSpPr>
          <p:cNvPr id="2" name="Content Placeholder 1">
            <a:extLst>
              <a:ext uri="{FF2B5EF4-FFF2-40B4-BE49-F238E27FC236}">
                <a16:creationId xmlns:a16="http://schemas.microsoft.com/office/drawing/2014/main" id="{BA3A199D-9AA7-4317-8A49-2BB24A55245B}"/>
              </a:ext>
            </a:extLst>
          </p:cNvPr>
          <p:cNvSpPr>
            <a:spLocks noGrp="1"/>
          </p:cNvSpPr>
          <p:nvPr>
            <p:ph sz="half" idx="2"/>
          </p:nvPr>
        </p:nvSpPr>
        <p:spPr>
          <a:xfrm>
            <a:off x="4648200" y="1371600"/>
            <a:ext cx="4191000" cy="5181600"/>
          </a:xfrm>
          <a:noFill/>
          <a:ln>
            <a:noFill/>
          </a:ln>
        </p:spPr>
        <p:txBody>
          <a:bodyPr vert="horz" wrap="square" lIns="90000" tIns="46800" rIns="90000" bIns="46800" numCol="1" anchor="t" anchorCtr="0" compatLnSpc="1">
            <a:prstTxWarp prst="textNoShape">
              <a:avLst/>
            </a:prstTxWarp>
            <a:normAutofit/>
          </a:bodyPr>
          <a:lstStyle/>
          <a:p>
            <a:pPr marL="0" indent="0">
              <a:buNone/>
            </a:pPr>
            <a:r>
              <a:rPr lang="en-US" sz="1400" dirty="0">
                <a:solidFill>
                  <a:srgbClr val="FFFF00"/>
                </a:solidFill>
              </a:rPr>
              <a:t> public synchronized void  execute(Runnable task) throws Exception{</a:t>
            </a:r>
          </a:p>
          <a:p>
            <a:pPr marL="0" indent="0">
              <a:buNone/>
            </a:pPr>
            <a:r>
              <a:rPr lang="en-US" sz="1400" dirty="0">
                <a:solidFill>
                  <a:srgbClr val="FFFF00"/>
                </a:solidFill>
              </a:rPr>
              <a:t>        if(</a:t>
            </a:r>
            <a:r>
              <a:rPr lang="en-US" sz="1400" dirty="0" err="1">
                <a:solidFill>
                  <a:srgbClr val="FFFF00"/>
                </a:solidFill>
              </a:rPr>
              <a:t>this.isStopped</a:t>
            </a:r>
            <a:r>
              <a:rPr lang="en-US" sz="1400" dirty="0">
                <a:solidFill>
                  <a:srgbClr val="FFFF00"/>
                </a:solidFill>
              </a:rPr>
              <a:t>) throw</a:t>
            </a:r>
          </a:p>
          <a:p>
            <a:pPr marL="0" indent="0">
              <a:buNone/>
            </a:pPr>
            <a:r>
              <a:rPr lang="en-US" sz="1400" dirty="0">
                <a:solidFill>
                  <a:srgbClr val="FFFF00"/>
                </a:solidFill>
              </a:rPr>
              <a:t>            new </a:t>
            </a:r>
            <a:r>
              <a:rPr lang="en-US" sz="1400" dirty="0" err="1">
                <a:solidFill>
                  <a:srgbClr val="FFFF00"/>
                </a:solidFill>
              </a:rPr>
              <a:t>IllegalStateException</a:t>
            </a:r>
            <a:r>
              <a:rPr lang="en-US" sz="1400" dirty="0">
                <a:solidFill>
                  <a:srgbClr val="FFFF00"/>
                </a:solidFill>
              </a:rPr>
              <a:t>("</a:t>
            </a:r>
            <a:r>
              <a:rPr lang="en-US" sz="1400" dirty="0" err="1">
                <a:solidFill>
                  <a:srgbClr val="FFFF00"/>
                </a:solidFill>
              </a:rPr>
              <a:t>ThreadPool</a:t>
            </a:r>
            <a:r>
              <a:rPr lang="en-US" sz="1400" dirty="0">
                <a:solidFill>
                  <a:srgbClr val="FFFF00"/>
                </a:solidFill>
              </a:rPr>
              <a:t> is stopped");</a:t>
            </a:r>
          </a:p>
          <a:p>
            <a:pPr marL="0" indent="0">
              <a:buNone/>
            </a:pPr>
            <a:endParaRPr lang="en-US" sz="1400" dirty="0">
              <a:solidFill>
                <a:srgbClr val="FFFF00"/>
              </a:solidFill>
            </a:endParaRPr>
          </a:p>
          <a:p>
            <a:pPr marL="0" indent="0">
              <a:buNone/>
            </a:pPr>
            <a:r>
              <a:rPr lang="en-US" sz="1400" dirty="0">
                <a:solidFill>
                  <a:srgbClr val="FFFF00"/>
                </a:solidFill>
              </a:rPr>
              <a:t>        </a:t>
            </a:r>
            <a:r>
              <a:rPr lang="en-US" sz="1400" dirty="0" err="1">
                <a:solidFill>
                  <a:srgbClr val="FFFF00"/>
                </a:solidFill>
              </a:rPr>
              <a:t>this.taskQueue.enqueue</a:t>
            </a:r>
            <a:r>
              <a:rPr lang="en-US" sz="1400" dirty="0">
                <a:solidFill>
                  <a:srgbClr val="FFFF00"/>
                </a:solidFill>
              </a:rPr>
              <a:t>(task);</a:t>
            </a:r>
          </a:p>
          <a:p>
            <a:pPr marL="0" indent="0">
              <a:buNone/>
            </a:pPr>
            <a:r>
              <a:rPr lang="en-US" sz="1400" dirty="0">
                <a:solidFill>
                  <a:srgbClr val="FFFF00"/>
                </a:solidFill>
              </a:rPr>
              <a:t>    }</a:t>
            </a:r>
          </a:p>
          <a:p>
            <a:pPr marL="0" indent="0">
              <a:buNone/>
            </a:pPr>
            <a:r>
              <a:rPr lang="en-US" sz="1400" dirty="0">
                <a:solidFill>
                  <a:srgbClr val="FFFF00"/>
                </a:solidFill>
              </a:rPr>
              <a:t>    public synchronized void stop(){</a:t>
            </a:r>
          </a:p>
          <a:p>
            <a:pPr marL="0" indent="0">
              <a:buNone/>
            </a:pPr>
            <a:r>
              <a:rPr lang="en-US" sz="1400" dirty="0">
                <a:solidFill>
                  <a:srgbClr val="FFFF00"/>
                </a:solidFill>
              </a:rPr>
              <a:t>        </a:t>
            </a:r>
            <a:r>
              <a:rPr lang="en-US" sz="1400" dirty="0" err="1">
                <a:solidFill>
                  <a:srgbClr val="FFFF00"/>
                </a:solidFill>
              </a:rPr>
              <a:t>this.isStopped</a:t>
            </a:r>
            <a:r>
              <a:rPr lang="en-US" sz="1400" dirty="0">
                <a:solidFill>
                  <a:srgbClr val="FFFF00"/>
                </a:solidFill>
              </a:rPr>
              <a:t> = true;</a:t>
            </a:r>
          </a:p>
          <a:p>
            <a:pPr marL="0" indent="0">
              <a:buNone/>
            </a:pPr>
            <a:r>
              <a:rPr lang="en-US" sz="1400" dirty="0">
                <a:solidFill>
                  <a:srgbClr val="FFFF00"/>
                </a:solidFill>
              </a:rPr>
              <a:t>        for(</a:t>
            </a:r>
            <a:r>
              <a:rPr lang="en-US" sz="1400" dirty="0" err="1">
                <a:solidFill>
                  <a:srgbClr val="FFFF00"/>
                </a:solidFill>
              </a:rPr>
              <a:t>PoolThread</a:t>
            </a:r>
            <a:r>
              <a:rPr lang="en-US" sz="1400" dirty="0">
                <a:solidFill>
                  <a:srgbClr val="FFFF00"/>
                </a:solidFill>
              </a:rPr>
              <a:t> thread : threads){</a:t>
            </a:r>
          </a:p>
          <a:p>
            <a:pPr marL="0" indent="0">
              <a:buNone/>
            </a:pPr>
            <a:r>
              <a:rPr lang="en-US" sz="1400" dirty="0">
                <a:solidFill>
                  <a:srgbClr val="FFFF00"/>
                </a:solidFill>
              </a:rPr>
              <a:t>           </a:t>
            </a:r>
            <a:r>
              <a:rPr lang="en-US" sz="1400" dirty="0" err="1">
                <a:solidFill>
                  <a:srgbClr val="FFFF00"/>
                </a:solidFill>
              </a:rPr>
              <a:t>thread.doStop</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a:t>
            </a:r>
          </a:p>
        </p:txBody>
      </p:sp>
    </p:spTree>
    <p:extLst>
      <p:ext uri="{BB962C8B-B14F-4D97-AF65-F5344CB8AC3E}">
        <p14:creationId xmlns:p14="http://schemas.microsoft.com/office/powerpoint/2010/main" val="30496069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normAutofit/>
          </a:bodyPr>
          <a:lstStyle/>
          <a:p>
            <a:r>
              <a:rPr lang="en-US" sz="3600" dirty="0"/>
              <a:t>Thread Pool(2)</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57200" y="1373588"/>
            <a:ext cx="4189413" cy="5181600"/>
          </a:xfrm>
        </p:spPr>
        <p:txBody>
          <a:bodyPr anchor="t">
            <a:normAutofit fontScale="92500" lnSpcReduction="20000"/>
          </a:bodyPr>
          <a:lstStyle/>
          <a:p>
            <a:pPr marL="0" indent="0">
              <a:buNone/>
            </a:pPr>
            <a:r>
              <a:rPr lang="en-US" sz="1400" dirty="0">
                <a:solidFill>
                  <a:srgbClr val="FFFF00"/>
                </a:solidFill>
              </a:rPr>
              <a:t>public class </a:t>
            </a:r>
            <a:r>
              <a:rPr lang="en-US" sz="1400" dirty="0" err="1">
                <a:solidFill>
                  <a:srgbClr val="FFFF00"/>
                </a:solidFill>
              </a:rPr>
              <a:t>PoolThread</a:t>
            </a:r>
            <a:r>
              <a:rPr lang="en-US" sz="1400" dirty="0">
                <a:solidFill>
                  <a:srgbClr val="FFFF00"/>
                </a:solidFill>
              </a:rPr>
              <a:t> extends Thread {</a:t>
            </a:r>
          </a:p>
          <a:p>
            <a:pPr marL="0" indent="0">
              <a:buNone/>
            </a:pPr>
            <a:r>
              <a:rPr lang="en-US" sz="1400" dirty="0">
                <a:solidFill>
                  <a:srgbClr val="FFFF00"/>
                </a:solidFill>
              </a:rPr>
              <a:t>    private </a:t>
            </a:r>
            <a:r>
              <a:rPr lang="en-US" sz="1400" dirty="0" err="1">
                <a:solidFill>
                  <a:srgbClr val="FFFF00"/>
                </a:solidFill>
              </a:rPr>
              <a:t>BlockingQueue</a:t>
            </a:r>
            <a:r>
              <a:rPr lang="en-US" sz="1400" dirty="0">
                <a:solidFill>
                  <a:srgbClr val="FFFF00"/>
                </a:solidFill>
              </a:rPr>
              <a:t> </a:t>
            </a:r>
            <a:r>
              <a:rPr lang="en-US" sz="1400" dirty="0" err="1">
                <a:solidFill>
                  <a:srgbClr val="FFFF00"/>
                </a:solidFill>
              </a:rPr>
              <a:t>taskQueue</a:t>
            </a:r>
            <a:r>
              <a:rPr lang="en-US" sz="1400" dirty="0">
                <a:solidFill>
                  <a:srgbClr val="FFFF00"/>
                </a:solidFill>
              </a:rPr>
              <a:t> = null;</a:t>
            </a:r>
          </a:p>
          <a:p>
            <a:pPr marL="0" indent="0">
              <a:buNone/>
            </a:pPr>
            <a:r>
              <a:rPr lang="en-US" sz="1400" dirty="0">
                <a:solidFill>
                  <a:srgbClr val="FFFF00"/>
                </a:solidFill>
              </a:rPr>
              <a:t>    private </a:t>
            </a:r>
            <a:r>
              <a:rPr lang="en-US" sz="1400" dirty="0" err="1">
                <a:solidFill>
                  <a:srgbClr val="FFFF00"/>
                </a:solidFill>
              </a:rPr>
              <a:t>boolean</a:t>
            </a:r>
            <a:r>
              <a:rPr lang="en-US" sz="1400" dirty="0">
                <a:solidFill>
                  <a:srgbClr val="FFFF00"/>
                </a:solidFill>
              </a:rPr>
              <a:t>       </a:t>
            </a:r>
            <a:r>
              <a:rPr lang="en-US" sz="1400" dirty="0" err="1">
                <a:solidFill>
                  <a:srgbClr val="FFFF00"/>
                </a:solidFill>
              </a:rPr>
              <a:t>isStopped</a:t>
            </a:r>
            <a:r>
              <a:rPr lang="en-US" sz="1400" dirty="0">
                <a:solidFill>
                  <a:srgbClr val="FFFF00"/>
                </a:solidFill>
              </a:rPr>
              <a:t> = false;</a:t>
            </a:r>
          </a:p>
          <a:p>
            <a:pPr marL="0" indent="0">
              <a:buNone/>
            </a:pPr>
            <a:endParaRPr lang="en-US" sz="1400" dirty="0">
              <a:solidFill>
                <a:srgbClr val="FFFF00"/>
              </a:solidFill>
            </a:endParaRPr>
          </a:p>
          <a:p>
            <a:pPr marL="0" indent="0">
              <a:buNone/>
            </a:pPr>
            <a:r>
              <a:rPr lang="en-US" sz="1400" dirty="0">
                <a:solidFill>
                  <a:srgbClr val="FFFF00"/>
                </a:solidFill>
              </a:rPr>
              <a:t>    public </a:t>
            </a:r>
            <a:r>
              <a:rPr lang="en-US" sz="1400" dirty="0" err="1">
                <a:solidFill>
                  <a:srgbClr val="FFFF00"/>
                </a:solidFill>
              </a:rPr>
              <a:t>PoolThread</a:t>
            </a:r>
            <a:r>
              <a:rPr lang="en-US" sz="1400" dirty="0">
                <a:solidFill>
                  <a:srgbClr val="FFFF00"/>
                </a:solidFill>
              </a:rPr>
              <a:t>(</a:t>
            </a:r>
            <a:r>
              <a:rPr lang="en-US" sz="1400" dirty="0" err="1">
                <a:solidFill>
                  <a:srgbClr val="FFFF00"/>
                </a:solidFill>
              </a:rPr>
              <a:t>BlockingQueue</a:t>
            </a:r>
            <a:r>
              <a:rPr lang="en-US" sz="1400" dirty="0">
                <a:solidFill>
                  <a:srgbClr val="FFFF00"/>
                </a:solidFill>
              </a:rPr>
              <a:t> queue){</a:t>
            </a:r>
          </a:p>
          <a:p>
            <a:pPr marL="0" indent="0">
              <a:buNone/>
            </a:pPr>
            <a:r>
              <a:rPr lang="en-US" sz="1400" dirty="0">
                <a:solidFill>
                  <a:srgbClr val="FFFF00"/>
                </a:solidFill>
              </a:rPr>
              <a:t>        </a:t>
            </a:r>
            <a:r>
              <a:rPr lang="en-US" sz="1400" dirty="0" err="1">
                <a:solidFill>
                  <a:srgbClr val="FFFF00"/>
                </a:solidFill>
              </a:rPr>
              <a:t>taskQueue</a:t>
            </a:r>
            <a:r>
              <a:rPr lang="en-US" sz="1400" dirty="0">
                <a:solidFill>
                  <a:srgbClr val="FFFF00"/>
                </a:solidFill>
              </a:rPr>
              <a:t> = queue;</a:t>
            </a:r>
          </a:p>
          <a:p>
            <a:pPr marL="0" indent="0">
              <a:buNone/>
            </a:pPr>
            <a:r>
              <a:rPr lang="en-US" sz="1400" dirty="0">
                <a:solidFill>
                  <a:srgbClr val="FFFF00"/>
                </a:solidFill>
              </a:rPr>
              <a:t>    }</a:t>
            </a:r>
          </a:p>
          <a:p>
            <a:pPr marL="0" indent="0">
              <a:buNone/>
            </a:pPr>
            <a:r>
              <a:rPr lang="en-US" sz="1400" dirty="0">
                <a:solidFill>
                  <a:srgbClr val="FFFF00"/>
                </a:solidFill>
              </a:rPr>
              <a:t>    public void run(){</a:t>
            </a:r>
          </a:p>
          <a:p>
            <a:pPr marL="0" indent="0">
              <a:buNone/>
            </a:pPr>
            <a:r>
              <a:rPr lang="en-US" sz="1400" dirty="0">
                <a:solidFill>
                  <a:srgbClr val="FFFF00"/>
                </a:solidFill>
              </a:rPr>
              <a:t>        while(!</a:t>
            </a:r>
            <a:r>
              <a:rPr lang="en-US" sz="1400" dirty="0" err="1">
                <a:solidFill>
                  <a:srgbClr val="FFFF00"/>
                </a:solidFill>
              </a:rPr>
              <a:t>isStopped</a:t>
            </a:r>
            <a:r>
              <a:rPr lang="en-US" sz="1400" dirty="0">
                <a:solidFill>
                  <a:srgbClr val="FFFF00"/>
                </a:solidFill>
              </a:rPr>
              <a:t>()){</a:t>
            </a:r>
          </a:p>
          <a:p>
            <a:pPr marL="0" indent="0">
              <a:buNone/>
            </a:pPr>
            <a:r>
              <a:rPr lang="en-US" sz="1400" dirty="0">
                <a:solidFill>
                  <a:srgbClr val="FFFF00"/>
                </a:solidFill>
              </a:rPr>
              <a:t>            try{</a:t>
            </a:r>
          </a:p>
          <a:p>
            <a:pPr marL="0" indent="0">
              <a:buNone/>
            </a:pPr>
            <a:r>
              <a:rPr lang="en-US" sz="1400" dirty="0">
                <a:solidFill>
                  <a:srgbClr val="FFFF00"/>
                </a:solidFill>
              </a:rPr>
              <a:t>                Runnable </a:t>
            </a:r>
            <a:r>
              <a:rPr lang="en-US" sz="1400" dirty="0" err="1">
                <a:solidFill>
                  <a:srgbClr val="FFFF00"/>
                </a:solidFill>
              </a:rPr>
              <a:t>runnable</a:t>
            </a:r>
            <a:r>
              <a:rPr lang="en-US" sz="1400" dirty="0">
                <a:solidFill>
                  <a:srgbClr val="FFFF00"/>
                </a:solidFill>
              </a:rPr>
              <a:t> = (Runnable) </a:t>
            </a:r>
            <a:r>
              <a:rPr lang="en-US" sz="1400" dirty="0" err="1">
                <a:solidFill>
                  <a:srgbClr val="FFFF00"/>
                </a:solidFill>
              </a:rPr>
              <a:t>taskQueue.dequeue</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runnable.run</a:t>
            </a:r>
            <a:r>
              <a:rPr lang="en-US" sz="1400" dirty="0">
                <a:solidFill>
                  <a:srgbClr val="FFFF00"/>
                </a:solidFill>
              </a:rPr>
              <a:t>();</a:t>
            </a:r>
          </a:p>
          <a:p>
            <a:pPr marL="0" indent="0">
              <a:buNone/>
            </a:pPr>
            <a:r>
              <a:rPr lang="en-US" sz="1400" dirty="0">
                <a:solidFill>
                  <a:srgbClr val="FFFF00"/>
                </a:solidFill>
              </a:rPr>
              <a:t>            } catch(Exception e){</a:t>
            </a:r>
          </a:p>
          <a:p>
            <a:pPr marL="0" indent="0">
              <a:buNone/>
            </a:pPr>
            <a:r>
              <a:rPr lang="en-US" sz="1400" dirty="0">
                <a:solidFill>
                  <a:srgbClr val="FFFF00"/>
                </a:solidFill>
              </a:rPr>
              <a:t>                //log or otherwise report exception,</a:t>
            </a:r>
          </a:p>
          <a:p>
            <a:pPr marL="0" indent="0">
              <a:buNone/>
            </a:pPr>
            <a:r>
              <a:rPr lang="en-US" sz="1400" dirty="0">
                <a:solidFill>
                  <a:srgbClr val="FFFF00"/>
                </a:solidFill>
              </a:rPr>
              <a:t>                //but keep pool thread alive.</a:t>
            </a:r>
          </a:p>
          <a:p>
            <a:pPr marL="0" indent="0">
              <a:buNone/>
            </a:pPr>
            <a:r>
              <a:rPr lang="en-US" sz="1400" dirty="0">
                <a:solidFill>
                  <a:srgbClr val="FFFF00"/>
                </a:solidFill>
              </a:rPr>
              <a:t>            }</a:t>
            </a:r>
          </a:p>
          <a:p>
            <a:pPr marL="0" indent="0">
              <a:buNone/>
            </a:pPr>
            <a:r>
              <a:rPr lang="en-US" sz="1400" dirty="0">
                <a:solidFill>
                  <a:srgbClr val="FFFF00"/>
                </a:solidFill>
              </a:rPr>
              <a:t>        }</a:t>
            </a:r>
          </a:p>
          <a:p>
            <a:pPr marL="0" indent="0">
              <a:buNone/>
            </a:pPr>
            <a:r>
              <a:rPr lang="en-US" sz="1400" dirty="0">
                <a:solidFill>
                  <a:srgbClr val="FFFF00"/>
                </a:solidFill>
              </a:rPr>
              <a:t>    }</a:t>
            </a:r>
            <a:endParaRPr lang="en-US" sz="1800" dirty="0">
              <a:solidFill>
                <a:schemeClr val="tx1"/>
              </a:solidFill>
            </a:endParaRPr>
          </a:p>
        </p:txBody>
      </p:sp>
      <p:sp>
        <p:nvSpPr>
          <p:cNvPr id="2" name="Content Placeholder 1">
            <a:extLst>
              <a:ext uri="{FF2B5EF4-FFF2-40B4-BE49-F238E27FC236}">
                <a16:creationId xmlns:a16="http://schemas.microsoft.com/office/drawing/2014/main" id="{BA3A199D-9AA7-4317-8A49-2BB24A55245B}"/>
              </a:ext>
            </a:extLst>
          </p:cNvPr>
          <p:cNvSpPr>
            <a:spLocks noGrp="1"/>
          </p:cNvSpPr>
          <p:nvPr>
            <p:ph sz="half" idx="2"/>
          </p:nvPr>
        </p:nvSpPr>
        <p:spPr>
          <a:xfrm>
            <a:off x="4648200" y="1371600"/>
            <a:ext cx="4191000" cy="5181600"/>
          </a:xfrm>
          <a:noFill/>
          <a:ln>
            <a:noFill/>
          </a:ln>
        </p:spPr>
        <p:txBody>
          <a:bodyPr vert="horz" wrap="square" lIns="90000" tIns="46800" rIns="90000" bIns="46800" numCol="1" anchor="t" anchorCtr="0" compatLnSpc="1">
            <a:prstTxWarp prst="textNoShape">
              <a:avLst/>
            </a:prstTxWarp>
            <a:normAutofit fontScale="92500" lnSpcReduction="20000"/>
          </a:bodyPr>
          <a:lstStyle/>
          <a:p>
            <a:pPr marL="0" indent="0">
              <a:buNone/>
            </a:pPr>
            <a:r>
              <a:rPr lang="en-US" sz="1400" dirty="0">
                <a:solidFill>
                  <a:srgbClr val="FFFF00"/>
                </a:solidFill>
              </a:rPr>
              <a:t> public synchronized void </a:t>
            </a:r>
            <a:r>
              <a:rPr lang="en-US" sz="1400" dirty="0" err="1">
                <a:solidFill>
                  <a:srgbClr val="FFFF00"/>
                </a:solidFill>
              </a:rPr>
              <a:t>doStop</a:t>
            </a:r>
            <a:r>
              <a:rPr lang="en-US" sz="1400" dirty="0">
                <a:solidFill>
                  <a:srgbClr val="FFFF00"/>
                </a:solidFill>
              </a:rPr>
              <a:t>(){</a:t>
            </a:r>
          </a:p>
          <a:p>
            <a:pPr marL="0" indent="0">
              <a:buNone/>
            </a:pPr>
            <a:r>
              <a:rPr lang="en-US" sz="1400" dirty="0">
                <a:solidFill>
                  <a:srgbClr val="FFFF00"/>
                </a:solidFill>
              </a:rPr>
              <a:t>        </a:t>
            </a:r>
            <a:r>
              <a:rPr lang="en-US" sz="1400" dirty="0" err="1">
                <a:solidFill>
                  <a:srgbClr val="FFFF00"/>
                </a:solidFill>
              </a:rPr>
              <a:t>isStopped</a:t>
            </a:r>
            <a:r>
              <a:rPr lang="en-US" sz="1400" dirty="0">
                <a:solidFill>
                  <a:srgbClr val="FFFF00"/>
                </a:solidFill>
              </a:rPr>
              <a:t> = true;</a:t>
            </a:r>
          </a:p>
          <a:p>
            <a:pPr marL="0" indent="0">
              <a:buNone/>
            </a:pPr>
            <a:r>
              <a:rPr lang="en-US" sz="1400" dirty="0">
                <a:solidFill>
                  <a:srgbClr val="FFFF00"/>
                </a:solidFill>
              </a:rPr>
              <a:t>        </a:t>
            </a:r>
            <a:r>
              <a:rPr lang="en-US" sz="1400" dirty="0" err="1">
                <a:solidFill>
                  <a:srgbClr val="FFFF00"/>
                </a:solidFill>
              </a:rPr>
              <a:t>this.interrupt</a:t>
            </a:r>
            <a:r>
              <a:rPr lang="en-US" sz="1400" dirty="0">
                <a:solidFill>
                  <a:srgbClr val="FFFF00"/>
                </a:solidFill>
              </a:rPr>
              <a:t>(); //break pool thread out of dequeue() call.</a:t>
            </a:r>
          </a:p>
          <a:p>
            <a:pPr marL="0" indent="0">
              <a:buNone/>
            </a:pPr>
            <a:r>
              <a:rPr lang="en-US" sz="1400" dirty="0">
                <a:solidFill>
                  <a:srgbClr val="FFFF00"/>
                </a:solidFill>
              </a:rPr>
              <a:t>    }</a:t>
            </a:r>
          </a:p>
          <a:p>
            <a:pPr marL="0" indent="0">
              <a:buNone/>
            </a:pPr>
            <a:r>
              <a:rPr lang="en-US" sz="1400" dirty="0">
                <a:solidFill>
                  <a:srgbClr val="FFFF00"/>
                </a:solidFill>
              </a:rPr>
              <a:t>    public synchronized </a:t>
            </a:r>
            <a:r>
              <a:rPr lang="en-US" sz="1400" dirty="0" err="1">
                <a:solidFill>
                  <a:srgbClr val="FFFF00"/>
                </a:solidFill>
              </a:rPr>
              <a:t>boolean</a:t>
            </a:r>
            <a:r>
              <a:rPr lang="en-US" sz="1400" dirty="0">
                <a:solidFill>
                  <a:srgbClr val="FFFF00"/>
                </a:solidFill>
              </a:rPr>
              <a:t> </a:t>
            </a:r>
            <a:r>
              <a:rPr lang="en-US" sz="1400" dirty="0" err="1">
                <a:solidFill>
                  <a:srgbClr val="FFFF00"/>
                </a:solidFill>
              </a:rPr>
              <a:t>isStopped</a:t>
            </a:r>
            <a:r>
              <a:rPr lang="en-US" sz="1400" dirty="0">
                <a:solidFill>
                  <a:srgbClr val="FFFF00"/>
                </a:solidFill>
              </a:rPr>
              <a:t>(){</a:t>
            </a:r>
          </a:p>
          <a:p>
            <a:pPr marL="0" indent="0">
              <a:buNone/>
            </a:pPr>
            <a:r>
              <a:rPr lang="en-US" sz="1400" dirty="0">
                <a:solidFill>
                  <a:srgbClr val="FFFF00"/>
                </a:solidFill>
              </a:rPr>
              <a:t>        return </a:t>
            </a:r>
            <a:r>
              <a:rPr lang="en-US" sz="1400" dirty="0" err="1">
                <a:solidFill>
                  <a:srgbClr val="FFFF00"/>
                </a:solidFill>
              </a:rPr>
              <a:t>isStopped</a:t>
            </a:r>
            <a:r>
              <a:rPr lang="en-US" sz="1400" dirty="0">
                <a:solidFill>
                  <a:srgbClr val="FFFF00"/>
                </a:solidFill>
              </a:rPr>
              <a:t>;</a:t>
            </a:r>
          </a:p>
          <a:p>
            <a:pPr marL="0" indent="0">
              <a:buNone/>
            </a:pPr>
            <a:r>
              <a:rPr lang="en-US" sz="1400" dirty="0">
                <a:solidFill>
                  <a:srgbClr val="FFFF00"/>
                </a:solidFill>
              </a:rPr>
              <a:t>    }</a:t>
            </a:r>
          </a:p>
          <a:p>
            <a:pPr marL="0" indent="0">
              <a:buNone/>
            </a:pPr>
            <a:r>
              <a:rPr lang="en-US" sz="1400" dirty="0">
                <a:solidFill>
                  <a:srgbClr val="FFFF00"/>
                </a:solidFill>
              </a:rPr>
              <a:t>}</a:t>
            </a:r>
          </a:p>
        </p:txBody>
      </p:sp>
    </p:spTree>
    <p:extLst>
      <p:ext uri="{BB962C8B-B14F-4D97-AF65-F5344CB8AC3E}">
        <p14:creationId xmlns:p14="http://schemas.microsoft.com/office/powerpoint/2010/main" val="27811451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lstStyle/>
          <a:p>
            <a:r>
              <a:rPr lang="en-US" sz="3600" dirty="0"/>
              <a:t>Executors and Thread Pools</a:t>
            </a:r>
          </a:p>
        </p:txBody>
      </p:sp>
      <p:sp>
        <p:nvSpPr>
          <p:cNvPr id="4" name="Content Placeholder 3">
            <a:extLst>
              <a:ext uri="{FF2B5EF4-FFF2-40B4-BE49-F238E27FC236}">
                <a16:creationId xmlns:a16="http://schemas.microsoft.com/office/drawing/2014/main" id="{A830631B-9A7D-4E46-B936-0B0798DACC06}"/>
              </a:ext>
            </a:extLst>
          </p:cNvPr>
          <p:cNvSpPr>
            <a:spLocks noGrp="1"/>
          </p:cNvSpPr>
          <p:nvPr>
            <p:ph sz="half" idx="1"/>
          </p:nvPr>
        </p:nvSpPr>
        <p:spPr>
          <a:xfrm>
            <a:off x="457200" y="1447800"/>
            <a:ext cx="4189413" cy="5181600"/>
          </a:xfrm>
        </p:spPr>
        <p:txBody>
          <a:bodyPr anchor="t"/>
          <a:lstStyle/>
          <a:p>
            <a:pPr marL="0" indent="0">
              <a:buNone/>
            </a:pPr>
            <a:r>
              <a:rPr lang="en-US" sz="1400" b="0" dirty="0">
                <a:solidFill>
                  <a:srgbClr val="FFFF00"/>
                </a:solidFill>
              </a:rPr>
              <a:t>private final class </a:t>
            </a:r>
            <a:r>
              <a:rPr lang="en-US" sz="1400" b="0" dirty="0" err="1">
                <a:solidFill>
                  <a:srgbClr val="FFFF00"/>
                </a:solidFill>
              </a:rPr>
              <a:t>StringTask</a:t>
            </a:r>
            <a:r>
              <a:rPr lang="en-US" sz="1400" b="0" dirty="0">
                <a:solidFill>
                  <a:srgbClr val="FFFF00"/>
                </a:solidFill>
              </a:rPr>
              <a:t> implements Callable&lt;String&gt; {</a:t>
            </a:r>
          </a:p>
          <a:p>
            <a:pPr marL="0" indent="0">
              <a:buNone/>
            </a:pPr>
            <a:r>
              <a:rPr lang="en-US" sz="1400" b="0" dirty="0">
                <a:solidFill>
                  <a:srgbClr val="FFFF00"/>
                </a:solidFill>
              </a:rPr>
              <a:t>   public String call(){</a:t>
            </a:r>
          </a:p>
          <a:p>
            <a:pPr marL="0" indent="0">
              <a:buNone/>
            </a:pPr>
            <a:r>
              <a:rPr lang="en-US" sz="1400" b="0" dirty="0">
                <a:solidFill>
                  <a:srgbClr val="FFFF00"/>
                </a:solidFill>
              </a:rPr>
              <a:t>      //Long operations</a:t>
            </a:r>
          </a:p>
          <a:p>
            <a:pPr marL="0" indent="0">
              <a:buNone/>
            </a:pPr>
            <a:endParaRPr lang="en-US" sz="1400" b="0" dirty="0">
              <a:solidFill>
                <a:srgbClr val="FFFF00"/>
              </a:solidFill>
            </a:endParaRPr>
          </a:p>
          <a:p>
            <a:pPr marL="0" indent="0">
              <a:buNone/>
            </a:pPr>
            <a:r>
              <a:rPr lang="en-US" sz="1400" b="0" dirty="0">
                <a:solidFill>
                  <a:srgbClr val="FFFF00"/>
                </a:solidFill>
              </a:rPr>
              <a:t>      return "Run";</a:t>
            </a:r>
          </a:p>
          <a:p>
            <a:pPr marL="0" indent="0">
              <a:buNone/>
            </a:pPr>
            <a:r>
              <a:rPr lang="en-US" sz="1400" b="0" dirty="0">
                <a:solidFill>
                  <a:srgbClr val="FFFF00"/>
                </a:solidFill>
              </a:rPr>
              <a:t>   }</a:t>
            </a:r>
          </a:p>
          <a:p>
            <a:pPr marL="0" indent="0">
              <a:buNone/>
            </a:pPr>
            <a:r>
              <a:rPr lang="en-US" sz="1400" b="0" dirty="0">
                <a:solidFill>
                  <a:srgbClr val="FFFF00"/>
                </a:solidFill>
              </a:rPr>
              <a:t>}</a:t>
            </a:r>
          </a:p>
        </p:txBody>
      </p:sp>
      <p:sp>
        <p:nvSpPr>
          <p:cNvPr id="2" name="Content Placeholder 1">
            <a:extLst>
              <a:ext uri="{FF2B5EF4-FFF2-40B4-BE49-F238E27FC236}">
                <a16:creationId xmlns:a16="http://schemas.microsoft.com/office/drawing/2014/main" id="{BA3A199D-9AA7-4317-8A49-2BB24A55245B}"/>
              </a:ext>
            </a:extLst>
          </p:cNvPr>
          <p:cNvSpPr>
            <a:spLocks noGrp="1"/>
          </p:cNvSpPr>
          <p:nvPr>
            <p:ph sz="half" idx="2"/>
          </p:nvPr>
        </p:nvSpPr>
        <p:spPr>
          <a:xfrm>
            <a:off x="4762500" y="1447800"/>
            <a:ext cx="4152900" cy="5334000"/>
          </a:xfrm>
          <a:noFill/>
          <a:ln>
            <a:noFill/>
          </a:ln>
        </p:spPr>
        <p:txBody>
          <a:bodyPr vert="horz" wrap="square" lIns="90000" tIns="46800" rIns="90000" bIns="46800" numCol="1" anchor="t" anchorCtr="0" compatLnSpc="1">
            <a:prstTxWarp prst="textNoShape">
              <a:avLst/>
            </a:prstTxWarp>
          </a:bodyPr>
          <a:lstStyle/>
          <a:p>
            <a:pPr marL="0" indent="0">
              <a:buNone/>
            </a:pPr>
            <a:r>
              <a:rPr lang="en-US" sz="1400" b="0" dirty="0" err="1">
                <a:solidFill>
                  <a:srgbClr val="FFFF00"/>
                </a:solidFill>
              </a:rPr>
              <a:t>ExecutorService</a:t>
            </a:r>
            <a:r>
              <a:rPr lang="en-US" sz="1400" b="0" dirty="0">
                <a:solidFill>
                  <a:srgbClr val="FFFF00"/>
                </a:solidFill>
              </a:rPr>
              <a:t> </a:t>
            </a:r>
            <a:r>
              <a:rPr lang="en-US" sz="1400" b="0" dirty="0" err="1">
                <a:solidFill>
                  <a:srgbClr val="FFFF00"/>
                </a:solidFill>
              </a:rPr>
              <a:t>threadPool</a:t>
            </a:r>
            <a:r>
              <a:rPr lang="en-US" sz="1400" b="0" dirty="0">
                <a:solidFill>
                  <a:srgbClr val="FFFF00"/>
                </a:solidFill>
              </a:rPr>
              <a:t> = </a:t>
            </a:r>
            <a:r>
              <a:rPr lang="en-US" sz="1400" b="0" dirty="0" err="1">
                <a:solidFill>
                  <a:srgbClr val="FFFF00"/>
                </a:solidFill>
              </a:rPr>
              <a:t>Executors.newFixedThreadPool</a:t>
            </a:r>
            <a:r>
              <a:rPr lang="en-US" sz="1400" b="0" dirty="0">
                <a:solidFill>
                  <a:srgbClr val="FFFF00"/>
                </a:solidFill>
              </a:rPr>
              <a:t>(4);</a:t>
            </a:r>
          </a:p>
          <a:p>
            <a:pPr marL="0" indent="0">
              <a:buNone/>
            </a:pPr>
            <a:r>
              <a:rPr lang="en-US" sz="1400" b="0" dirty="0" err="1">
                <a:solidFill>
                  <a:srgbClr val="FFFF00"/>
                </a:solidFill>
              </a:rPr>
              <a:t>CompletionService</a:t>
            </a:r>
            <a:r>
              <a:rPr lang="en-US" sz="1400" b="0" dirty="0">
                <a:solidFill>
                  <a:srgbClr val="FFFF00"/>
                </a:solidFill>
              </a:rPr>
              <a:t>&lt;String&gt; pool = new </a:t>
            </a:r>
            <a:r>
              <a:rPr lang="en-US" sz="1400" b="0" dirty="0" err="1">
                <a:solidFill>
                  <a:srgbClr val="FFFF00"/>
                </a:solidFill>
              </a:rPr>
              <a:t>ExecutorCompletionService</a:t>
            </a:r>
            <a:r>
              <a:rPr lang="en-US" sz="1400" b="0" dirty="0">
                <a:solidFill>
                  <a:srgbClr val="FFFF00"/>
                </a:solidFill>
              </a:rPr>
              <a:t>&lt;String&gt;(</a:t>
            </a:r>
            <a:r>
              <a:rPr lang="en-US" sz="1400" b="0" dirty="0" err="1">
                <a:solidFill>
                  <a:srgbClr val="FFFF00"/>
                </a:solidFill>
              </a:rPr>
              <a:t>threadPool</a:t>
            </a:r>
            <a:r>
              <a:rPr lang="en-US" sz="1400" b="0" dirty="0">
                <a:solidFill>
                  <a:srgbClr val="FFFF00"/>
                </a:solidFill>
              </a:rPr>
              <a:t>);</a:t>
            </a:r>
          </a:p>
          <a:p>
            <a:pPr marL="0" indent="0">
              <a:buNone/>
            </a:pPr>
            <a:r>
              <a:rPr lang="en-US" sz="1400" b="0" dirty="0">
                <a:solidFill>
                  <a:srgbClr val="FFFF00"/>
                </a:solidFill>
              </a:rPr>
              <a:t>for(int </a:t>
            </a:r>
            <a:r>
              <a:rPr lang="en-US" sz="1400" b="0" dirty="0" err="1">
                <a:solidFill>
                  <a:srgbClr val="FFFF00"/>
                </a:solidFill>
              </a:rPr>
              <a:t>i</a:t>
            </a:r>
            <a:r>
              <a:rPr lang="en-US" sz="1400" b="0" dirty="0">
                <a:solidFill>
                  <a:srgbClr val="FFFF00"/>
                </a:solidFill>
              </a:rPr>
              <a:t> = 0; </a:t>
            </a:r>
            <a:r>
              <a:rPr lang="en-US" sz="1400" b="0" dirty="0" err="1">
                <a:solidFill>
                  <a:srgbClr val="FFFF00"/>
                </a:solidFill>
              </a:rPr>
              <a:t>i</a:t>
            </a:r>
            <a:r>
              <a:rPr lang="en-US" sz="1400" b="0" dirty="0">
                <a:solidFill>
                  <a:srgbClr val="FFFF00"/>
                </a:solidFill>
              </a:rPr>
              <a:t> &lt; 10; </a:t>
            </a:r>
            <a:r>
              <a:rPr lang="en-US" sz="1400" b="0" dirty="0" err="1">
                <a:solidFill>
                  <a:srgbClr val="FFFF00"/>
                </a:solidFill>
              </a:rPr>
              <a:t>i</a:t>
            </a:r>
            <a:r>
              <a:rPr lang="en-US" sz="1400" b="0" dirty="0">
                <a:solidFill>
                  <a:srgbClr val="FFFF00"/>
                </a:solidFill>
              </a:rPr>
              <a:t>++){</a:t>
            </a:r>
          </a:p>
          <a:p>
            <a:pPr marL="0" indent="0">
              <a:buNone/>
            </a:pPr>
            <a:r>
              <a:rPr lang="en-US" sz="1400" b="0" dirty="0">
                <a:solidFill>
                  <a:srgbClr val="FFFF00"/>
                </a:solidFill>
              </a:rPr>
              <a:t>   </a:t>
            </a:r>
            <a:r>
              <a:rPr lang="en-US" sz="1400" b="0" dirty="0" err="1">
                <a:solidFill>
                  <a:srgbClr val="FFFF00"/>
                </a:solidFill>
              </a:rPr>
              <a:t>pool.submit</a:t>
            </a:r>
            <a:r>
              <a:rPr lang="en-US" sz="1400" b="0" dirty="0">
                <a:solidFill>
                  <a:srgbClr val="FFFF00"/>
                </a:solidFill>
              </a:rPr>
              <a:t>(new </a:t>
            </a:r>
            <a:r>
              <a:rPr lang="en-US" sz="1400" b="0" dirty="0" err="1">
                <a:solidFill>
                  <a:srgbClr val="FFFF00"/>
                </a:solidFill>
              </a:rPr>
              <a:t>StringTask</a:t>
            </a:r>
            <a:r>
              <a:rPr lang="en-US" sz="1400" b="0" dirty="0">
                <a:solidFill>
                  <a:srgbClr val="FFFF00"/>
                </a:solidFill>
              </a:rPr>
              <a:t>());</a:t>
            </a:r>
          </a:p>
          <a:p>
            <a:pPr marL="0" indent="0">
              <a:buNone/>
            </a:pPr>
            <a:r>
              <a:rPr lang="en-US" sz="1400" b="0" dirty="0">
                <a:solidFill>
                  <a:srgbClr val="FFFF00"/>
                </a:solidFill>
              </a:rPr>
              <a:t>}</a:t>
            </a:r>
          </a:p>
          <a:p>
            <a:pPr marL="0" indent="0">
              <a:buNone/>
            </a:pPr>
            <a:r>
              <a:rPr lang="en-US" sz="1400" b="0" dirty="0">
                <a:solidFill>
                  <a:srgbClr val="FFFF00"/>
                </a:solidFill>
              </a:rPr>
              <a:t>for(int </a:t>
            </a:r>
            <a:r>
              <a:rPr lang="en-US" sz="1400" b="0" dirty="0" err="1">
                <a:solidFill>
                  <a:srgbClr val="FFFF00"/>
                </a:solidFill>
              </a:rPr>
              <a:t>i</a:t>
            </a:r>
            <a:r>
              <a:rPr lang="en-US" sz="1400" b="0" dirty="0">
                <a:solidFill>
                  <a:srgbClr val="FFFF00"/>
                </a:solidFill>
              </a:rPr>
              <a:t> = 0; </a:t>
            </a:r>
            <a:r>
              <a:rPr lang="en-US" sz="1400" b="0" dirty="0" err="1">
                <a:solidFill>
                  <a:srgbClr val="FFFF00"/>
                </a:solidFill>
              </a:rPr>
              <a:t>i</a:t>
            </a:r>
            <a:r>
              <a:rPr lang="en-US" sz="1400" b="0" dirty="0">
                <a:solidFill>
                  <a:srgbClr val="FFFF00"/>
                </a:solidFill>
              </a:rPr>
              <a:t> &lt; 10; </a:t>
            </a:r>
            <a:r>
              <a:rPr lang="en-US" sz="1400" b="0" dirty="0" err="1">
                <a:solidFill>
                  <a:srgbClr val="FFFF00"/>
                </a:solidFill>
              </a:rPr>
              <a:t>i</a:t>
            </a:r>
            <a:r>
              <a:rPr lang="en-US" sz="1400" b="0" dirty="0">
                <a:solidFill>
                  <a:srgbClr val="FFFF00"/>
                </a:solidFill>
              </a:rPr>
              <a:t>++){</a:t>
            </a:r>
          </a:p>
          <a:p>
            <a:pPr marL="0" indent="0">
              <a:buNone/>
            </a:pPr>
            <a:r>
              <a:rPr lang="en-US" sz="1400" b="0" dirty="0">
                <a:solidFill>
                  <a:srgbClr val="FFFF00"/>
                </a:solidFill>
              </a:rPr>
              <a:t>   String result = </a:t>
            </a:r>
            <a:r>
              <a:rPr lang="en-US" sz="1400" b="0" dirty="0" err="1">
                <a:solidFill>
                  <a:srgbClr val="FFFF00"/>
                </a:solidFill>
              </a:rPr>
              <a:t>pool.take</a:t>
            </a:r>
            <a:r>
              <a:rPr lang="en-US" sz="1400" b="0" dirty="0">
                <a:solidFill>
                  <a:srgbClr val="FFFF00"/>
                </a:solidFill>
              </a:rPr>
              <a:t>().get();</a:t>
            </a:r>
          </a:p>
          <a:p>
            <a:pPr marL="0" indent="0">
              <a:buNone/>
            </a:pPr>
            <a:r>
              <a:rPr lang="en-US" sz="1400" b="0" dirty="0">
                <a:solidFill>
                  <a:srgbClr val="FFFF00"/>
                </a:solidFill>
              </a:rPr>
              <a:t>   //Compute the result</a:t>
            </a:r>
          </a:p>
          <a:p>
            <a:pPr marL="0" indent="0">
              <a:buNone/>
            </a:pPr>
            <a:r>
              <a:rPr lang="en-US" sz="1400" b="0" dirty="0">
                <a:solidFill>
                  <a:srgbClr val="FFFF00"/>
                </a:solidFill>
              </a:rPr>
              <a:t>}</a:t>
            </a:r>
          </a:p>
          <a:p>
            <a:pPr marL="0" indent="0">
              <a:buNone/>
            </a:pPr>
            <a:r>
              <a:rPr lang="en-US" sz="1400" b="0" dirty="0" err="1">
                <a:solidFill>
                  <a:srgbClr val="FFFF00"/>
                </a:solidFill>
              </a:rPr>
              <a:t>threadPool.shutdown</a:t>
            </a:r>
            <a:r>
              <a:rPr lang="en-US" sz="1400" b="0" dirty="0">
                <a:solidFill>
                  <a:srgbClr val="FFFF00"/>
                </a:solidFill>
              </a:rPr>
              <a:t>();</a:t>
            </a:r>
          </a:p>
        </p:txBody>
      </p:sp>
    </p:spTree>
    <p:extLst>
      <p:ext uri="{BB962C8B-B14F-4D97-AF65-F5344CB8AC3E}">
        <p14:creationId xmlns:p14="http://schemas.microsoft.com/office/powerpoint/2010/main" val="170578784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idx="1"/>
          </p:nvPr>
        </p:nvSpPr>
        <p:spPr>
          <a:xfrm>
            <a:off x="457200" y="1416050"/>
            <a:ext cx="8458200" cy="5181600"/>
          </a:xfrm>
        </p:spPr>
        <p:txBody>
          <a:bodyPr>
            <a:normAutofit lnSpcReduction="10000"/>
          </a:bodyPr>
          <a:lstStyle/>
          <a:p>
            <a:pPr>
              <a:defRPr/>
            </a:pPr>
            <a:endParaRPr lang="en-US" sz="2400" dirty="0">
              <a:solidFill>
                <a:srgbClr val="FFFF00"/>
              </a:solidFill>
              <a:latin typeface="Arial" charset="0"/>
              <a:ea typeface="ＭＳ Ｐゴシック" charset="0"/>
              <a:cs typeface="Arial" charset="0"/>
            </a:endParaRPr>
          </a:p>
          <a:p>
            <a:pPr>
              <a:defRPr/>
            </a:pPr>
            <a:r>
              <a:rPr lang="en-US" sz="2400" dirty="0">
                <a:solidFill>
                  <a:srgbClr val="FFFF00"/>
                </a:solidFill>
                <a:latin typeface="Arial" charset="0"/>
                <a:ea typeface="ＭＳ Ｐゴシック" charset="0"/>
                <a:cs typeface="Arial" charset="0"/>
              </a:rPr>
              <a:t>By default, the class in Collection library is not thread safe.</a:t>
            </a:r>
          </a:p>
          <a:p>
            <a:pPr>
              <a:defRPr/>
            </a:pPr>
            <a:r>
              <a:rPr lang="en-US" sz="2400" dirty="0">
                <a:solidFill>
                  <a:srgbClr val="FFFF00"/>
                </a:solidFill>
                <a:latin typeface="Arial" charset="0"/>
                <a:ea typeface="ＭＳ Ｐゴシック" charset="0"/>
                <a:cs typeface="Arial" charset="0"/>
              </a:rPr>
              <a:t>In both Java and C#, we have a special set of synchronized or thread-safe collection class.</a:t>
            </a:r>
          </a:p>
          <a:p>
            <a:pPr lvl="1">
              <a:defRPr/>
            </a:pPr>
            <a:r>
              <a:rPr lang="en-US" sz="2000" dirty="0">
                <a:solidFill>
                  <a:srgbClr val="FFFF00"/>
                </a:solidFill>
                <a:latin typeface="Arial" charset="0"/>
                <a:ea typeface="ＭＳ Ｐゴシック" charset="0"/>
                <a:cs typeface="Arial" charset="0"/>
              </a:rPr>
              <a:t>Java</a:t>
            </a:r>
          </a:p>
          <a:p>
            <a:pPr marL="1257300" lvl="2" indent="-457200">
              <a:defRPr/>
            </a:pPr>
            <a:r>
              <a:rPr lang="en-US" sz="1800" dirty="0" err="1">
                <a:solidFill>
                  <a:srgbClr val="FFFF00"/>
                </a:solidFill>
              </a:rPr>
              <a:t>Collections.synchronizedCollection</a:t>
            </a:r>
            <a:r>
              <a:rPr lang="en-US" sz="1800" dirty="0">
                <a:solidFill>
                  <a:srgbClr val="FFFF00"/>
                </a:solidFill>
              </a:rPr>
              <a:t>… </a:t>
            </a:r>
            <a:r>
              <a:rPr lang="en-US" sz="1800" b="0" dirty="0">
                <a:solidFill>
                  <a:srgbClr val="FFFF00"/>
                </a:solidFill>
              </a:rPr>
              <a:t>[</a:t>
            </a:r>
            <a:r>
              <a:rPr lang="en-US" sz="1800" b="0" u="sng" dirty="0" err="1">
                <a:solidFill>
                  <a:srgbClr val="FFFF00"/>
                </a:solidFill>
                <a:hlinkClick r:id="rId2">
                  <a:extLst>
                    <a:ext uri="{A12FA001-AC4F-418D-AE19-62706E023703}">
                      <ahyp:hlinkClr xmlns:ahyp="http://schemas.microsoft.com/office/drawing/2018/hyperlinkcolor" val="tx"/>
                    </a:ext>
                  </a:extLst>
                </a:hlinkClick>
              </a:rPr>
              <a:t>javadoc</a:t>
            </a:r>
            <a:r>
              <a:rPr lang="en-US" sz="1800" b="0" dirty="0">
                <a:solidFill>
                  <a:srgbClr val="FFFF00"/>
                </a:solidFill>
              </a:rPr>
              <a:t>]</a:t>
            </a:r>
            <a:endParaRPr lang="en-US" sz="1800" dirty="0">
              <a:solidFill>
                <a:srgbClr val="FFFF00"/>
              </a:solidFill>
            </a:endParaRPr>
          </a:p>
          <a:p>
            <a:pPr marL="857250" lvl="1" indent="-457200">
              <a:defRPr/>
            </a:pPr>
            <a:r>
              <a:rPr lang="en-US" sz="2000" dirty="0">
                <a:solidFill>
                  <a:srgbClr val="FFFF00"/>
                </a:solidFill>
              </a:rPr>
              <a:t>C#</a:t>
            </a:r>
          </a:p>
          <a:p>
            <a:pPr marL="1257300" lvl="2" indent="-457200">
              <a:defRPr/>
            </a:pPr>
            <a:r>
              <a:rPr lang="en-US" sz="1800" b="0" u="sng" dirty="0" err="1">
                <a:solidFill>
                  <a:srgbClr val="FFFF00"/>
                </a:solidFill>
                <a:hlinkClick r:id="rId3">
                  <a:extLst>
                    <a:ext uri="{A12FA001-AC4F-418D-AE19-62706E023703}">
                      <ahyp:hlinkClr xmlns:ahyp="http://schemas.microsoft.com/office/drawing/2018/hyperlinkcolor" val="tx"/>
                    </a:ext>
                  </a:extLst>
                </a:hlinkClick>
              </a:rPr>
              <a:t>System.Collections.Concurrent</a:t>
            </a:r>
            <a:r>
              <a:rPr lang="en-US" sz="2000" b="0" dirty="0">
                <a:solidFill>
                  <a:srgbClr val="FFFF00"/>
                </a:solidFill>
              </a:rPr>
              <a:t> </a:t>
            </a:r>
            <a:endParaRPr lang="en-US" sz="1800" dirty="0">
              <a:solidFill>
                <a:srgbClr val="FFFF00"/>
              </a:solidFill>
              <a:latin typeface="Arial" charset="0"/>
              <a:ea typeface="ＭＳ Ｐゴシック" charset="0"/>
              <a:cs typeface="Arial" charset="0"/>
            </a:endParaRPr>
          </a:p>
          <a:p>
            <a:pPr lvl="1">
              <a:defRPr/>
            </a:pPr>
            <a:r>
              <a:rPr lang="en-US" sz="2000" dirty="0">
                <a:solidFill>
                  <a:srgbClr val="FFFF00"/>
                </a:solidFill>
                <a:latin typeface="Arial" charset="0"/>
                <a:ea typeface="ＭＳ Ｐゴシック" charset="0"/>
                <a:cs typeface="Arial" charset="0"/>
              </a:rPr>
              <a:t>In C++, you may need to DIY.</a:t>
            </a:r>
          </a:p>
          <a:p>
            <a:pPr lvl="2"/>
            <a:r>
              <a:rPr lang="en-US" sz="1800" b="0" i="1" dirty="0">
                <a:solidFill>
                  <a:srgbClr val="FFFF00"/>
                </a:solidFill>
              </a:rPr>
              <a:t>simultaneous reads</a:t>
            </a:r>
            <a:r>
              <a:rPr lang="en-US" sz="1800" b="0" dirty="0">
                <a:solidFill>
                  <a:srgbClr val="FFFF00"/>
                </a:solidFill>
              </a:rPr>
              <a:t> of the </a:t>
            </a:r>
            <a:r>
              <a:rPr lang="en-US" sz="1800" b="0" i="1" dirty="0">
                <a:solidFill>
                  <a:srgbClr val="FFFF00"/>
                </a:solidFill>
              </a:rPr>
              <a:t>same</a:t>
            </a:r>
            <a:r>
              <a:rPr lang="en-US" sz="1800" b="0" dirty="0">
                <a:solidFill>
                  <a:srgbClr val="FFFF00"/>
                </a:solidFill>
              </a:rPr>
              <a:t> object are OK</a:t>
            </a:r>
          </a:p>
          <a:p>
            <a:pPr lvl="2"/>
            <a:r>
              <a:rPr lang="en-US" sz="1800" b="0" i="1" dirty="0">
                <a:solidFill>
                  <a:srgbClr val="FFFF00"/>
                </a:solidFill>
              </a:rPr>
              <a:t>simultaneous read/writes</a:t>
            </a:r>
            <a:r>
              <a:rPr lang="en-US" sz="1800" b="0" dirty="0">
                <a:solidFill>
                  <a:srgbClr val="FFFF00"/>
                </a:solidFill>
              </a:rPr>
              <a:t> of </a:t>
            </a:r>
            <a:r>
              <a:rPr lang="en-US" sz="1800" b="0" i="1" dirty="0">
                <a:solidFill>
                  <a:srgbClr val="FFFF00"/>
                </a:solidFill>
              </a:rPr>
              <a:t>different</a:t>
            </a:r>
            <a:r>
              <a:rPr lang="en-US" sz="1800" b="0" dirty="0">
                <a:solidFill>
                  <a:srgbClr val="FFFF00"/>
                </a:solidFill>
              </a:rPr>
              <a:t> objects are OK</a:t>
            </a:r>
            <a:endParaRPr lang="en-US" sz="1800" dirty="0">
              <a:solidFill>
                <a:srgbClr val="FFFF00"/>
              </a:solidFill>
              <a:latin typeface="Arial" charset="0"/>
              <a:ea typeface="ＭＳ Ｐゴシック" charset="0"/>
              <a:cs typeface="Arial" charset="0"/>
            </a:endParaRPr>
          </a:p>
          <a:p>
            <a:pPr>
              <a:defRPr/>
            </a:pPr>
            <a:r>
              <a:rPr lang="en-US" sz="2000" dirty="0">
                <a:solidFill>
                  <a:srgbClr val="FFFF00"/>
                </a:solidFill>
                <a:latin typeface="Arial" charset="0"/>
                <a:ea typeface="ＭＳ Ｐゴシック" charset="0"/>
                <a:cs typeface="Arial" charset="0"/>
              </a:rPr>
              <a:t>Most of the thread safe classes are implemented by CAS technology.</a:t>
            </a:r>
          </a:p>
          <a:p>
            <a:pPr marL="914400" lvl="1" indent="-514350">
              <a:buFontTx/>
              <a:buNone/>
              <a:defRPr/>
            </a:pPr>
            <a:endParaRPr lang="en-US" dirty="0">
              <a:solidFill>
                <a:srgbClr val="FFFF00"/>
              </a:solidFill>
              <a:latin typeface="Arial" charset="0"/>
              <a:ea typeface="ＭＳ Ｐゴシック" charset="0"/>
              <a:cs typeface="Arial" charset="0"/>
            </a:endParaRPr>
          </a:p>
          <a:p>
            <a:pPr lvl="1">
              <a:defRPr/>
            </a:pPr>
            <a:endParaRPr lang="en-US" dirty="0">
              <a:solidFill>
                <a:srgbClr val="FFFF00"/>
              </a:solidFill>
              <a:latin typeface="Arial" charset="0"/>
              <a:ea typeface="ＭＳ Ｐゴシック" charset="0"/>
              <a:cs typeface="Arial" charset="0"/>
            </a:endParaRPr>
          </a:p>
        </p:txBody>
      </p:sp>
      <p:sp>
        <p:nvSpPr>
          <p:cNvPr id="177153" name="Rectangle 2"/>
          <p:cNvSpPr>
            <a:spLocks noGrp="1" noChangeArrowheads="1"/>
          </p:cNvSpPr>
          <p:nvPr>
            <p:ph type="title"/>
          </p:nvPr>
        </p:nvSpPr>
        <p:spPr>
          <a:xfrm>
            <a:off x="685800" y="-96686"/>
            <a:ext cx="6554867" cy="1524000"/>
          </a:xfrm>
        </p:spPr>
        <p:txBody>
          <a:bodyPr>
            <a:normAutofit fontScale="90000"/>
          </a:bodyPr>
          <a:lstStyle/>
          <a:p>
            <a:r>
              <a:rPr lang="en-US" dirty="0">
                <a:latin typeface="Arial" charset="0"/>
                <a:ea typeface="ＭＳ Ｐゴシック" charset="0"/>
                <a:cs typeface="Arial" charset="0"/>
              </a:rPr>
              <a:t>Most default data structure are not thread safe</a:t>
            </a:r>
          </a:p>
        </p:txBody>
      </p:sp>
      <p:sp>
        <p:nvSpPr>
          <p:cNvPr id="177155" name="TextBox 3"/>
          <p:cNvSpPr txBox="1">
            <a:spLocks noChangeArrowheads="1"/>
          </p:cNvSpPr>
          <p:nvPr/>
        </p:nvSpPr>
        <p:spPr bwMode="auto">
          <a:xfrm>
            <a:off x="52388" y="4006850"/>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endParaRPr lang="en-US" sz="1800">
              <a:solidFill>
                <a:srgbClr val="003367"/>
              </a:solidFill>
              <a:cs typeface="Arial" charset="0"/>
            </a:endParaRPr>
          </a:p>
        </p:txBody>
      </p:sp>
    </p:spTree>
    <p:extLst>
      <p:ext uri="{BB962C8B-B14F-4D97-AF65-F5344CB8AC3E}">
        <p14:creationId xmlns:p14="http://schemas.microsoft.com/office/powerpoint/2010/main" val="9089739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normAutofit/>
          </a:bodyPr>
          <a:lstStyle/>
          <a:p>
            <a:r>
              <a:rPr lang="en-US" altLang="en-US" dirty="0"/>
              <a:t>Fine-grained critical sections</a:t>
            </a:r>
            <a:endParaRPr lang="en-US" dirty="0"/>
          </a:p>
        </p:txBody>
      </p:sp>
      <p:graphicFrame>
        <p:nvGraphicFramePr>
          <p:cNvPr id="7" name="Group 4">
            <a:extLst>
              <a:ext uri="{FF2B5EF4-FFF2-40B4-BE49-F238E27FC236}">
                <a16:creationId xmlns:a16="http://schemas.microsoft.com/office/drawing/2014/main" id="{36A6EC4E-8252-423B-8567-16039413149E}"/>
              </a:ext>
            </a:extLst>
          </p:cNvPr>
          <p:cNvGraphicFramePr>
            <a:graphicFrameLocks noGrp="1"/>
          </p:cNvGraphicFramePr>
          <p:nvPr>
            <p:extLst>
              <p:ext uri="{D42A27DB-BD31-4B8C-83A1-F6EECF244321}">
                <p14:modId xmlns:p14="http://schemas.microsoft.com/office/powerpoint/2010/main" val="986321767"/>
              </p:ext>
            </p:extLst>
          </p:nvPr>
        </p:nvGraphicFramePr>
        <p:xfrm>
          <a:off x="838200" y="1273410"/>
          <a:ext cx="5662613" cy="792480"/>
        </p:xfrm>
        <a:graphic>
          <a:graphicData uri="http://schemas.openxmlformats.org/drawingml/2006/table">
            <a:tbl>
              <a:tblPr/>
              <a:tblGrid>
                <a:gridCol w="782638">
                  <a:extLst>
                    <a:ext uri="{9D8B030D-6E8A-4147-A177-3AD203B41FA5}">
                      <a16:colId xmlns:a16="http://schemas.microsoft.com/office/drawing/2014/main" val="280955066"/>
                    </a:ext>
                  </a:extLst>
                </a:gridCol>
                <a:gridCol w="460375">
                  <a:extLst>
                    <a:ext uri="{9D8B030D-6E8A-4147-A177-3AD203B41FA5}">
                      <a16:colId xmlns:a16="http://schemas.microsoft.com/office/drawing/2014/main" val="4061720711"/>
                    </a:ext>
                  </a:extLst>
                </a:gridCol>
                <a:gridCol w="460375">
                  <a:extLst>
                    <a:ext uri="{9D8B030D-6E8A-4147-A177-3AD203B41FA5}">
                      <a16:colId xmlns:a16="http://schemas.microsoft.com/office/drawing/2014/main" val="1250366200"/>
                    </a:ext>
                  </a:extLst>
                </a:gridCol>
                <a:gridCol w="460375">
                  <a:extLst>
                    <a:ext uri="{9D8B030D-6E8A-4147-A177-3AD203B41FA5}">
                      <a16:colId xmlns:a16="http://schemas.microsoft.com/office/drawing/2014/main" val="1022877542"/>
                    </a:ext>
                  </a:extLst>
                </a:gridCol>
                <a:gridCol w="493712">
                  <a:extLst>
                    <a:ext uri="{9D8B030D-6E8A-4147-A177-3AD203B41FA5}">
                      <a16:colId xmlns:a16="http://schemas.microsoft.com/office/drawing/2014/main" val="1055768899"/>
                    </a:ext>
                  </a:extLst>
                </a:gridCol>
                <a:gridCol w="508000">
                  <a:extLst>
                    <a:ext uri="{9D8B030D-6E8A-4147-A177-3AD203B41FA5}">
                      <a16:colId xmlns:a16="http://schemas.microsoft.com/office/drawing/2014/main" val="1895642454"/>
                    </a:ext>
                  </a:extLst>
                </a:gridCol>
                <a:gridCol w="508000">
                  <a:extLst>
                    <a:ext uri="{9D8B030D-6E8A-4147-A177-3AD203B41FA5}">
                      <a16:colId xmlns:a16="http://schemas.microsoft.com/office/drawing/2014/main" val="1559900205"/>
                    </a:ext>
                  </a:extLst>
                </a:gridCol>
                <a:gridCol w="508000">
                  <a:extLst>
                    <a:ext uri="{9D8B030D-6E8A-4147-A177-3AD203B41FA5}">
                      <a16:colId xmlns:a16="http://schemas.microsoft.com/office/drawing/2014/main" val="246306943"/>
                    </a:ext>
                  </a:extLst>
                </a:gridCol>
                <a:gridCol w="493713">
                  <a:extLst>
                    <a:ext uri="{9D8B030D-6E8A-4147-A177-3AD203B41FA5}">
                      <a16:colId xmlns:a16="http://schemas.microsoft.com/office/drawing/2014/main" val="4141620358"/>
                    </a:ext>
                  </a:extLst>
                </a:gridCol>
                <a:gridCol w="493712">
                  <a:extLst>
                    <a:ext uri="{9D8B030D-6E8A-4147-A177-3AD203B41FA5}">
                      <a16:colId xmlns:a16="http://schemas.microsoft.com/office/drawing/2014/main" val="3005199734"/>
                    </a:ext>
                  </a:extLst>
                </a:gridCol>
                <a:gridCol w="493713">
                  <a:extLst>
                    <a:ext uri="{9D8B030D-6E8A-4147-A177-3AD203B41FA5}">
                      <a16:colId xmlns:a16="http://schemas.microsoft.com/office/drawing/2014/main" val="125835183"/>
                    </a:ext>
                  </a:extLst>
                </a:gridCol>
              </a:tblGrid>
              <a:tr h="3302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1" u="none" strike="noStrike" cap="none" normalizeH="0" baseline="0">
                          <a:ln>
                            <a:noFill/>
                          </a:ln>
                          <a:solidFill>
                            <a:schemeClr val="bg2"/>
                          </a:solidFill>
                          <a:effectLst/>
                          <a:latin typeface="Calibri" panose="020F0502020204030204" pitchFamily="34" charset="0"/>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bg2"/>
                          </a:solidFill>
                          <a:effectLst/>
                          <a:latin typeface="Calibri" panose="020F050202020403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dirty="0">
                          <a:ln>
                            <a:noFill/>
                          </a:ln>
                          <a:solidFill>
                            <a:schemeClr val="bg2"/>
                          </a:solidFill>
                          <a:effectLst/>
                          <a:latin typeface="Calibri" panose="020F0502020204030204" pitchFamily="34"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4472561"/>
                  </a:ext>
                </a:extLst>
              </a:tr>
              <a:tr h="3302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l"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1" u="none" strike="noStrike" cap="none" normalizeH="0" baseline="0">
                          <a:ln>
                            <a:noFill/>
                          </a:ln>
                          <a:solidFill>
                            <a:schemeClr val="bg2"/>
                          </a:solidFill>
                          <a:effectLst/>
                          <a:latin typeface="Calibri" panose="020F0502020204030204"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endParaRPr kumimoji="0" lang="en-US" altLang="en-US" sz="2000" b="0" i="0" u="none" strike="noStrike" cap="none" normalizeH="0" baseline="0">
                        <a:ln>
                          <a:noFill/>
                        </a:ln>
                        <a:solidFill>
                          <a:schemeClr val="bg2"/>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endParaRPr kumimoji="0" lang="en-US" altLang="en-US" sz="2000" b="0" i="0" u="none" strike="noStrike" cap="none" normalizeH="0" baseline="0">
                        <a:ln>
                          <a:noFill/>
                        </a:ln>
                        <a:solidFill>
                          <a:srgbClr val="262626"/>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endParaRPr kumimoji="0" lang="en-US" altLang="en-US" sz="2000" b="0" i="0" u="none" strike="noStrike" cap="none" normalizeH="0" baseline="0">
                        <a:ln>
                          <a:noFill/>
                        </a:ln>
                        <a:solidFill>
                          <a:schemeClr val="bg2"/>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endParaRPr kumimoji="0" lang="en-US" altLang="en-US" sz="2000" b="0" i="0" u="none" strike="noStrike" cap="none" normalizeH="0" baseline="0">
                        <a:ln>
                          <a:noFill/>
                        </a:ln>
                        <a:solidFill>
                          <a:schemeClr val="bg2"/>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endParaRPr kumimoji="0" lang="en-US" altLang="en-US" sz="2000" b="1" i="0" u="none" strike="noStrike" cap="none" normalizeH="0" baseline="0">
                        <a:ln>
                          <a:noFill/>
                        </a:ln>
                        <a:solidFill>
                          <a:srgbClr val="262626"/>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endParaRPr kumimoji="0" lang="en-US" altLang="en-US" sz="2000" b="0" i="0" u="none" strike="noStrike" cap="none" normalizeH="0" baseline="0">
                        <a:ln>
                          <a:noFill/>
                        </a:ln>
                        <a:solidFill>
                          <a:schemeClr val="bg2"/>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endParaRPr kumimoji="0" lang="en-US" altLang="en-US" sz="2000" b="0" i="0" u="none" strike="noStrike" cap="none" normalizeH="0" baseline="0">
                        <a:ln>
                          <a:noFill/>
                        </a:ln>
                        <a:solidFill>
                          <a:schemeClr val="bg2"/>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endParaRPr kumimoji="0" lang="en-US" altLang="en-US" sz="2000" b="1" i="0" u="none" strike="noStrike" cap="none" normalizeH="0" baseline="0">
                        <a:ln>
                          <a:noFill/>
                        </a:ln>
                        <a:solidFill>
                          <a:srgbClr val="262626"/>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endParaRPr kumimoji="0" lang="en-US" altLang="en-US" sz="2000" b="0" i="0" u="none" strike="noStrike" cap="none" normalizeH="0" baseline="0">
                        <a:ln>
                          <a:noFill/>
                        </a:ln>
                        <a:solidFill>
                          <a:schemeClr val="bg2"/>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endParaRPr kumimoji="0" lang="en-US" altLang="en-US" sz="2000" b="0" i="0" u="none" strike="noStrike" cap="none" normalizeH="0" baseline="0" dirty="0">
                        <a:ln>
                          <a:noFill/>
                        </a:ln>
                        <a:solidFill>
                          <a:srgbClr val="262626"/>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51000333"/>
                  </a:ext>
                </a:extLst>
              </a:tr>
            </a:tbl>
          </a:graphicData>
        </a:graphic>
      </p:graphicFrame>
      <p:graphicFrame>
        <p:nvGraphicFramePr>
          <p:cNvPr id="8" name="Group 42">
            <a:extLst>
              <a:ext uri="{FF2B5EF4-FFF2-40B4-BE49-F238E27FC236}">
                <a16:creationId xmlns:a16="http://schemas.microsoft.com/office/drawing/2014/main" id="{02A960D4-7EB4-4D6C-A3AA-961F34A49633}"/>
              </a:ext>
            </a:extLst>
          </p:cNvPr>
          <p:cNvGraphicFramePr>
            <a:graphicFrameLocks noGrp="1"/>
          </p:cNvGraphicFramePr>
          <p:nvPr>
            <p:extLst>
              <p:ext uri="{D42A27DB-BD31-4B8C-83A1-F6EECF244321}">
                <p14:modId xmlns:p14="http://schemas.microsoft.com/office/powerpoint/2010/main" val="1798659948"/>
              </p:ext>
            </p:extLst>
          </p:nvPr>
        </p:nvGraphicFramePr>
        <p:xfrm>
          <a:off x="3505200" y="3164123"/>
          <a:ext cx="508000" cy="396240"/>
        </p:xfrm>
        <a:graphic>
          <a:graphicData uri="http://schemas.openxmlformats.org/drawingml/2006/table">
            <a:tbl>
              <a:tblPr/>
              <a:tblGrid>
                <a:gridCol w="508000">
                  <a:extLst>
                    <a:ext uri="{9D8B030D-6E8A-4147-A177-3AD203B41FA5}">
                      <a16:colId xmlns:a16="http://schemas.microsoft.com/office/drawing/2014/main" val="1444853980"/>
                    </a:ext>
                  </a:extLst>
                </a:gridCol>
              </a:tblGrid>
              <a:tr h="3302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1" i="0" u="none" strike="noStrike" cap="none" normalizeH="0" baseline="0">
                          <a:ln>
                            <a:noFill/>
                          </a:ln>
                          <a:solidFill>
                            <a:schemeClr val="accent2"/>
                          </a:solidFill>
                          <a:effectLst/>
                          <a:latin typeface="Calibri" panose="020F0502020204030204" pitchFamily="34" charset="0"/>
                        </a:rPr>
                        <a:t>54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62789785"/>
                  </a:ext>
                </a:extLst>
              </a:tr>
            </a:tbl>
          </a:graphicData>
        </a:graphic>
      </p:graphicFrame>
      <p:sp>
        <p:nvSpPr>
          <p:cNvPr id="9" name="Line 48">
            <a:extLst>
              <a:ext uri="{FF2B5EF4-FFF2-40B4-BE49-F238E27FC236}">
                <a16:creationId xmlns:a16="http://schemas.microsoft.com/office/drawing/2014/main" id="{62A48518-FBF6-49CB-BFAC-A6FE8AF9725B}"/>
              </a:ext>
            </a:extLst>
          </p:cNvPr>
          <p:cNvSpPr>
            <a:spLocks noChangeShapeType="1"/>
          </p:cNvSpPr>
          <p:nvPr/>
        </p:nvSpPr>
        <p:spPr bwMode="auto">
          <a:xfrm>
            <a:off x="3733800" y="2721210"/>
            <a:ext cx="0"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0" name="Group 49">
            <a:extLst>
              <a:ext uri="{FF2B5EF4-FFF2-40B4-BE49-F238E27FC236}">
                <a16:creationId xmlns:a16="http://schemas.microsoft.com/office/drawing/2014/main" id="{DA1012AE-0BBC-4612-A13A-4318A606FCA1}"/>
              </a:ext>
            </a:extLst>
          </p:cNvPr>
          <p:cNvGraphicFramePr>
            <a:graphicFrameLocks noGrp="1"/>
          </p:cNvGraphicFramePr>
          <p:nvPr>
            <p:extLst>
              <p:ext uri="{D42A27DB-BD31-4B8C-83A1-F6EECF244321}">
                <p14:modId xmlns:p14="http://schemas.microsoft.com/office/powerpoint/2010/main" val="4199887253"/>
              </p:ext>
            </p:extLst>
          </p:nvPr>
        </p:nvGraphicFramePr>
        <p:xfrm>
          <a:off x="3505200" y="4002323"/>
          <a:ext cx="508000" cy="396240"/>
        </p:xfrm>
        <a:graphic>
          <a:graphicData uri="http://schemas.openxmlformats.org/drawingml/2006/table">
            <a:tbl>
              <a:tblPr/>
              <a:tblGrid>
                <a:gridCol w="508000">
                  <a:extLst>
                    <a:ext uri="{9D8B030D-6E8A-4147-A177-3AD203B41FA5}">
                      <a16:colId xmlns:a16="http://schemas.microsoft.com/office/drawing/2014/main" val="922106125"/>
                    </a:ext>
                  </a:extLst>
                </a:gridCol>
              </a:tblGrid>
              <a:tr h="3302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1" i="0" u="none" strike="noStrike" cap="none" normalizeH="0" baseline="0">
                          <a:ln>
                            <a:noFill/>
                          </a:ln>
                          <a:solidFill>
                            <a:schemeClr val="accent2"/>
                          </a:solidFill>
                          <a:effectLst/>
                          <a:latin typeface="Calibri" panose="020F0502020204030204" pitchFamily="34" charset="0"/>
                        </a:rPr>
                        <a:t>14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1072264"/>
                  </a:ext>
                </a:extLst>
              </a:tr>
            </a:tbl>
          </a:graphicData>
        </a:graphic>
      </p:graphicFrame>
      <p:sp>
        <p:nvSpPr>
          <p:cNvPr id="11" name="Line 55">
            <a:extLst>
              <a:ext uri="{FF2B5EF4-FFF2-40B4-BE49-F238E27FC236}">
                <a16:creationId xmlns:a16="http://schemas.microsoft.com/office/drawing/2014/main" id="{C08201B2-A61E-4232-8B31-2991BE4ACF74}"/>
              </a:ext>
            </a:extLst>
          </p:cNvPr>
          <p:cNvSpPr>
            <a:spLocks noChangeShapeType="1"/>
          </p:cNvSpPr>
          <p:nvPr/>
        </p:nvSpPr>
        <p:spPr bwMode="auto">
          <a:xfrm>
            <a:off x="3733800" y="3559410"/>
            <a:ext cx="0"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2" name="Group 56">
            <a:extLst>
              <a:ext uri="{FF2B5EF4-FFF2-40B4-BE49-F238E27FC236}">
                <a16:creationId xmlns:a16="http://schemas.microsoft.com/office/drawing/2014/main" id="{BB6736B0-8D32-4E02-B82D-2059707A1153}"/>
              </a:ext>
            </a:extLst>
          </p:cNvPr>
          <p:cNvGraphicFramePr>
            <a:graphicFrameLocks noGrp="1"/>
          </p:cNvGraphicFramePr>
          <p:nvPr>
            <p:extLst>
              <p:ext uri="{D42A27DB-BD31-4B8C-83A1-F6EECF244321}">
                <p14:modId xmlns:p14="http://schemas.microsoft.com/office/powerpoint/2010/main" val="949645636"/>
              </p:ext>
            </p:extLst>
          </p:nvPr>
        </p:nvGraphicFramePr>
        <p:xfrm>
          <a:off x="3505200" y="2325923"/>
          <a:ext cx="508000" cy="396240"/>
        </p:xfrm>
        <a:graphic>
          <a:graphicData uri="http://schemas.openxmlformats.org/drawingml/2006/table">
            <a:tbl>
              <a:tblPr/>
              <a:tblGrid>
                <a:gridCol w="508000">
                  <a:extLst>
                    <a:ext uri="{9D8B030D-6E8A-4147-A177-3AD203B41FA5}">
                      <a16:colId xmlns:a16="http://schemas.microsoft.com/office/drawing/2014/main" val="1726638384"/>
                    </a:ext>
                  </a:extLst>
                </a:gridCol>
              </a:tblGrid>
              <a:tr h="3302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1" i="0" u="none" strike="noStrike" cap="none" normalizeH="0" baseline="0" dirty="0">
                          <a:ln>
                            <a:noFill/>
                          </a:ln>
                          <a:solidFill>
                            <a:schemeClr val="accent2"/>
                          </a:solidFill>
                          <a:effectLst/>
                          <a:latin typeface="Calibri" panose="020F0502020204030204" pitchFamily="34" charset="0"/>
                        </a:rPr>
                        <a:t>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3178237"/>
                  </a:ext>
                </a:extLst>
              </a:tr>
            </a:tbl>
          </a:graphicData>
        </a:graphic>
      </p:graphicFrame>
      <p:sp>
        <p:nvSpPr>
          <p:cNvPr id="13" name="Line 62">
            <a:extLst>
              <a:ext uri="{FF2B5EF4-FFF2-40B4-BE49-F238E27FC236}">
                <a16:creationId xmlns:a16="http://schemas.microsoft.com/office/drawing/2014/main" id="{EF972BBD-B337-4F8F-B708-E4B1826E26AC}"/>
              </a:ext>
            </a:extLst>
          </p:cNvPr>
          <p:cNvSpPr>
            <a:spLocks noChangeShapeType="1"/>
          </p:cNvSpPr>
          <p:nvPr/>
        </p:nvSpPr>
        <p:spPr bwMode="auto">
          <a:xfrm>
            <a:off x="3733800" y="1883010"/>
            <a:ext cx="0"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4" name="Group 63">
            <a:extLst>
              <a:ext uri="{FF2B5EF4-FFF2-40B4-BE49-F238E27FC236}">
                <a16:creationId xmlns:a16="http://schemas.microsoft.com/office/drawing/2014/main" id="{AD7C4487-AA43-4B0D-A6B1-50F5027D7222}"/>
              </a:ext>
            </a:extLst>
          </p:cNvPr>
          <p:cNvGraphicFramePr>
            <a:graphicFrameLocks noGrp="1"/>
          </p:cNvGraphicFramePr>
          <p:nvPr>
            <p:extLst>
              <p:ext uri="{D42A27DB-BD31-4B8C-83A1-F6EECF244321}">
                <p14:modId xmlns:p14="http://schemas.microsoft.com/office/powerpoint/2010/main" val="2493947419"/>
              </p:ext>
            </p:extLst>
          </p:nvPr>
        </p:nvGraphicFramePr>
        <p:xfrm>
          <a:off x="2057400" y="2325923"/>
          <a:ext cx="508000" cy="396240"/>
        </p:xfrm>
        <a:graphic>
          <a:graphicData uri="http://schemas.openxmlformats.org/drawingml/2006/table">
            <a:tbl>
              <a:tblPr/>
              <a:tblGrid>
                <a:gridCol w="508000">
                  <a:extLst>
                    <a:ext uri="{9D8B030D-6E8A-4147-A177-3AD203B41FA5}">
                      <a16:colId xmlns:a16="http://schemas.microsoft.com/office/drawing/2014/main" val="4007884006"/>
                    </a:ext>
                  </a:extLst>
                </a:gridCol>
              </a:tblGrid>
              <a:tr h="3302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accent2"/>
                          </a:solidFill>
                          <a:effectLst/>
                          <a:latin typeface="Calibri" panose="020F0502020204030204" pitchFamily="34" charset="0"/>
                        </a:rPr>
                        <a:t>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9116271"/>
                  </a:ext>
                </a:extLst>
              </a:tr>
            </a:tbl>
          </a:graphicData>
        </a:graphic>
      </p:graphicFrame>
      <p:sp>
        <p:nvSpPr>
          <p:cNvPr id="15" name="Line 69">
            <a:extLst>
              <a:ext uri="{FF2B5EF4-FFF2-40B4-BE49-F238E27FC236}">
                <a16:creationId xmlns:a16="http://schemas.microsoft.com/office/drawing/2014/main" id="{F2F8F9C2-A2BD-4564-946F-765B9CFB2D4F}"/>
              </a:ext>
            </a:extLst>
          </p:cNvPr>
          <p:cNvSpPr>
            <a:spLocks noChangeShapeType="1"/>
          </p:cNvSpPr>
          <p:nvPr/>
        </p:nvSpPr>
        <p:spPr bwMode="auto">
          <a:xfrm>
            <a:off x="2286000" y="1883010"/>
            <a:ext cx="0"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6" name="Group 70">
            <a:extLst>
              <a:ext uri="{FF2B5EF4-FFF2-40B4-BE49-F238E27FC236}">
                <a16:creationId xmlns:a16="http://schemas.microsoft.com/office/drawing/2014/main" id="{8D42209B-9697-43B9-9320-98E03615FB51}"/>
              </a:ext>
            </a:extLst>
          </p:cNvPr>
          <p:cNvGraphicFramePr>
            <a:graphicFrameLocks noGrp="1"/>
          </p:cNvGraphicFramePr>
          <p:nvPr>
            <p:extLst>
              <p:ext uri="{D42A27DB-BD31-4B8C-83A1-F6EECF244321}">
                <p14:modId xmlns:p14="http://schemas.microsoft.com/office/powerpoint/2010/main" val="3658683197"/>
              </p:ext>
            </p:extLst>
          </p:nvPr>
        </p:nvGraphicFramePr>
        <p:xfrm>
          <a:off x="5029200" y="2325923"/>
          <a:ext cx="508000" cy="396240"/>
        </p:xfrm>
        <a:graphic>
          <a:graphicData uri="http://schemas.openxmlformats.org/drawingml/2006/table">
            <a:tbl>
              <a:tblPr/>
              <a:tblGrid>
                <a:gridCol w="508000">
                  <a:extLst>
                    <a:ext uri="{9D8B030D-6E8A-4147-A177-3AD203B41FA5}">
                      <a16:colId xmlns:a16="http://schemas.microsoft.com/office/drawing/2014/main" val="1625059354"/>
                    </a:ext>
                  </a:extLst>
                </a:gridCol>
              </a:tblGrid>
              <a:tr h="3302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accent2"/>
                          </a:solidFill>
                          <a:effectLst/>
                          <a:latin typeface="Calibri" panose="020F0502020204030204" pitchFamily="34"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47982789"/>
                  </a:ext>
                </a:extLst>
              </a:tr>
            </a:tbl>
          </a:graphicData>
        </a:graphic>
      </p:graphicFrame>
      <p:sp>
        <p:nvSpPr>
          <p:cNvPr id="17" name="Line 76">
            <a:extLst>
              <a:ext uri="{FF2B5EF4-FFF2-40B4-BE49-F238E27FC236}">
                <a16:creationId xmlns:a16="http://schemas.microsoft.com/office/drawing/2014/main" id="{059FF8F2-C101-4DFB-87CA-6E82A26D5A74}"/>
              </a:ext>
            </a:extLst>
          </p:cNvPr>
          <p:cNvSpPr>
            <a:spLocks noChangeShapeType="1"/>
          </p:cNvSpPr>
          <p:nvPr/>
        </p:nvSpPr>
        <p:spPr bwMode="auto">
          <a:xfrm>
            <a:off x="5283200" y="1883010"/>
            <a:ext cx="0"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8" name="Group 77">
            <a:extLst>
              <a:ext uri="{FF2B5EF4-FFF2-40B4-BE49-F238E27FC236}">
                <a16:creationId xmlns:a16="http://schemas.microsoft.com/office/drawing/2014/main" id="{94923D3A-85D1-4C62-A611-05216AF60839}"/>
              </a:ext>
            </a:extLst>
          </p:cNvPr>
          <p:cNvGraphicFramePr>
            <a:graphicFrameLocks noGrp="1"/>
          </p:cNvGraphicFramePr>
          <p:nvPr>
            <p:extLst>
              <p:ext uri="{D42A27DB-BD31-4B8C-83A1-F6EECF244321}">
                <p14:modId xmlns:p14="http://schemas.microsoft.com/office/powerpoint/2010/main" val="3633594617"/>
              </p:ext>
            </p:extLst>
          </p:nvPr>
        </p:nvGraphicFramePr>
        <p:xfrm>
          <a:off x="6019800" y="2325923"/>
          <a:ext cx="508000" cy="396240"/>
        </p:xfrm>
        <a:graphic>
          <a:graphicData uri="http://schemas.openxmlformats.org/drawingml/2006/table">
            <a:tbl>
              <a:tblPr/>
              <a:tblGrid>
                <a:gridCol w="508000">
                  <a:extLst>
                    <a:ext uri="{9D8B030D-6E8A-4147-A177-3AD203B41FA5}">
                      <a16:colId xmlns:a16="http://schemas.microsoft.com/office/drawing/2014/main" val="3043279686"/>
                    </a:ext>
                  </a:extLst>
                </a:gridCol>
              </a:tblGrid>
              <a:tr h="330200">
                <a:tc>
                  <a:txBody>
                    <a:bodyPr/>
                    <a:lstStyle>
                      <a:lvl1pPr algn="l" eaLnBrk="0" hangingPunct="0">
                        <a:spcBef>
                          <a:spcPct val="20000"/>
                        </a:spcBef>
                        <a:buClr>
                          <a:srgbClr val="39275B"/>
                        </a:buClr>
                        <a:buSzPct val="100000"/>
                        <a:defRPr sz="2000">
                          <a:solidFill>
                            <a:srgbClr val="262626"/>
                          </a:solidFill>
                          <a:latin typeface="Calibri" panose="020F0502020204030204" pitchFamily="34" charset="0"/>
                        </a:defRPr>
                      </a:lvl1pPr>
                      <a:lvl2pPr marL="346075" algn="l" eaLnBrk="0" hangingPunct="0">
                        <a:spcBef>
                          <a:spcPct val="20000"/>
                        </a:spcBef>
                        <a:buClr>
                          <a:srgbClr val="4D4D4D"/>
                        </a:buClr>
                        <a:buFont typeface="Wingdings" panose="05000000000000000000" pitchFamily="2" charset="2"/>
                        <a:defRPr sz="2000">
                          <a:solidFill>
                            <a:srgbClr val="404040"/>
                          </a:solidFill>
                          <a:latin typeface="Calibri" panose="020F0502020204030204" pitchFamily="34" charset="0"/>
                        </a:defRPr>
                      </a:lvl2pPr>
                      <a:lvl3pPr marL="739775" algn="l" eaLnBrk="0" hangingPunct="0">
                        <a:spcBef>
                          <a:spcPct val="20000"/>
                        </a:spcBef>
                        <a:buClr>
                          <a:srgbClr val="9900CC"/>
                        </a:buClr>
                        <a:defRPr>
                          <a:solidFill>
                            <a:srgbClr val="4D4D4D"/>
                          </a:solidFill>
                          <a:latin typeface="Calibri" panose="020F0502020204030204" pitchFamily="34" charset="0"/>
                        </a:defRPr>
                      </a:lvl3pPr>
                      <a:lvl4pPr marL="1030288" algn="l" eaLnBrk="0" hangingPunct="0">
                        <a:spcBef>
                          <a:spcPct val="20000"/>
                        </a:spcBef>
                        <a:buClr>
                          <a:srgbClr val="796646"/>
                        </a:buClr>
                        <a:buFont typeface="Wingdings" panose="05000000000000000000" pitchFamily="2" charset="2"/>
                        <a:defRPr>
                          <a:solidFill>
                            <a:srgbClr val="4D4D4D"/>
                          </a:solidFill>
                          <a:latin typeface="Calibri" panose="020F0502020204030204" pitchFamily="34" charset="0"/>
                        </a:defRPr>
                      </a:lvl4pPr>
                      <a:lvl5pPr marL="1376363" algn="l" eaLnBrk="0" hangingPunct="0">
                        <a:spcBef>
                          <a:spcPct val="20000"/>
                        </a:spcBef>
                        <a:defRPr>
                          <a:solidFill>
                            <a:srgbClr val="4D4D4D"/>
                          </a:solidFill>
                          <a:latin typeface="Calibri" panose="020F0502020204030204" pitchFamily="34" charset="0"/>
                        </a:defRPr>
                      </a:lvl5pPr>
                      <a:lvl6pPr marL="1833563" eaLnBrk="0" fontAlgn="base" hangingPunct="0">
                        <a:spcBef>
                          <a:spcPct val="20000"/>
                        </a:spcBef>
                        <a:spcAft>
                          <a:spcPct val="0"/>
                        </a:spcAft>
                        <a:defRPr>
                          <a:solidFill>
                            <a:srgbClr val="4D4D4D"/>
                          </a:solidFill>
                          <a:latin typeface="Calibri" panose="020F0502020204030204" pitchFamily="34" charset="0"/>
                        </a:defRPr>
                      </a:lvl6pPr>
                      <a:lvl7pPr marL="2290763" eaLnBrk="0" fontAlgn="base" hangingPunct="0">
                        <a:spcBef>
                          <a:spcPct val="20000"/>
                        </a:spcBef>
                        <a:spcAft>
                          <a:spcPct val="0"/>
                        </a:spcAft>
                        <a:defRPr>
                          <a:solidFill>
                            <a:srgbClr val="4D4D4D"/>
                          </a:solidFill>
                          <a:latin typeface="Calibri" panose="020F0502020204030204" pitchFamily="34" charset="0"/>
                        </a:defRPr>
                      </a:lvl7pPr>
                      <a:lvl8pPr marL="2747963" eaLnBrk="0" fontAlgn="base" hangingPunct="0">
                        <a:spcBef>
                          <a:spcPct val="20000"/>
                        </a:spcBef>
                        <a:spcAft>
                          <a:spcPct val="0"/>
                        </a:spcAft>
                        <a:defRPr>
                          <a:solidFill>
                            <a:srgbClr val="4D4D4D"/>
                          </a:solidFill>
                          <a:latin typeface="Calibri" panose="020F0502020204030204" pitchFamily="34" charset="0"/>
                        </a:defRPr>
                      </a:lvl8pPr>
                      <a:lvl9pPr marL="3205163" eaLnBrk="0" fontAlgn="base" hangingPunct="0">
                        <a:spcBef>
                          <a:spcPct val="20000"/>
                        </a:spcBef>
                        <a:spcAft>
                          <a:spcPct val="0"/>
                        </a:spcAft>
                        <a:defRPr>
                          <a:solidFill>
                            <a:srgbClr val="4D4D4D"/>
                          </a:solidFill>
                          <a:latin typeface="Calibri" panose="020F0502020204030204" pitchFamily="34" charset="0"/>
                        </a:defRPr>
                      </a:lvl9pPr>
                    </a:lstStyle>
                    <a:p>
                      <a:pPr marL="0" marR="0" lvl="0" indent="0" algn="ctr" defTabSz="914400" rtl="0" eaLnBrk="0" fontAlgn="base" latinLnBrk="0" hangingPunct="0">
                        <a:lnSpc>
                          <a:spcPct val="100000"/>
                        </a:lnSpc>
                        <a:spcBef>
                          <a:spcPct val="20000"/>
                        </a:spcBef>
                        <a:spcAft>
                          <a:spcPct val="0"/>
                        </a:spcAft>
                        <a:buClr>
                          <a:srgbClr val="39275B"/>
                        </a:buClr>
                        <a:buSzPct val="100000"/>
                        <a:buFontTx/>
                        <a:buNone/>
                        <a:tabLst/>
                      </a:pPr>
                      <a:r>
                        <a:rPr kumimoji="0" lang="en-US" altLang="en-US" sz="2000" b="0" i="0" u="none" strike="noStrike" cap="none" normalizeH="0" baseline="0">
                          <a:ln>
                            <a:noFill/>
                          </a:ln>
                          <a:solidFill>
                            <a:schemeClr val="accent2"/>
                          </a:solidFill>
                          <a:effectLst/>
                          <a:latin typeface="Calibri" panose="020F0502020204030204" pitchFamily="34" charset="0"/>
                        </a:rPr>
                        <a:t>49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7820790"/>
                  </a:ext>
                </a:extLst>
              </a:tr>
            </a:tbl>
          </a:graphicData>
        </a:graphic>
      </p:graphicFrame>
      <p:sp>
        <p:nvSpPr>
          <p:cNvPr id="19" name="Line 83">
            <a:extLst>
              <a:ext uri="{FF2B5EF4-FFF2-40B4-BE49-F238E27FC236}">
                <a16:creationId xmlns:a16="http://schemas.microsoft.com/office/drawing/2014/main" id="{B514DE3D-FA20-4166-8BB5-D18F1EEDD96B}"/>
              </a:ext>
            </a:extLst>
          </p:cNvPr>
          <p:cNvSpPr>
            <a:spLocks noChangeShapeType="1"/>
          </p:cNvSpPr>
          <p:nvPr/>
        </p:nvSpPr>
        <p:spPr bwMode="auto">
          <a:xfrm>
            <a:off x="6273800" y="1883010"/>
            <a:ext cx="0"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84">
            <a:extLst>
              <a:ext uri="{FF2B5EF4-FFF2-40B4-BE49-F238E27FC236}">
                <a16:creationId xmlns:a16="http://schemas.microsoft.com/office/drawing/2014/main" id="{A0075FEF-7D43-4F82-81DD-0024E8763FA8}"/>
              </a:ext>
            </a:extLst>
          </p:cNvPr>
          <p:cNvSpPr>
            <a:spLocks noChangeShapeType="1"/>
          </p:cNvSpPr>
          <p:nvPr/>
        </p:nvSpPr>
        <p:spPr bwMode="auto">
          <a:xfrm flipH="1">
            <a:off x="1676400" y="1730610"/>
            <a:ext cx="381000" cy="30480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85">
            <a:extLst>
              <a:ext uri="{FF2B5EF4-FFF2-40B4-BE49-F238E27FC236}">
                <a16:creationId xmlns:a16="http://schemas.microsoft.com/office/drawing/2014/main" id="{7CDA4D8D-76C3-4BB3-A4BB-E3B39253AE3E}"/>
              </a:ext>
            </a:extLst>
          </p:cNvPr>
          <p:cNvSpPr>
            <a:spLocks noChangeShapeType="1"/>
          </p:cNvSpPr>
          <p:nvPr/>
        </p:nvSpPr>
        <p:spPr bwMode="auto">
          <a:xfrm flipH="1">
            <a:off x="2590800" y="1730610"/>
            <a:ext cx="381000" cy="30480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86">
            <a:extLst>
              <a:ext uri="{FF2B5EF4-FFF2-40B4-BE49-F238E27FC236}">
                <a16:creationId xmlns:a16="http://schemas.microsoft.com/office/drawing/2014/main" id="{58E14418-F9BF-4B4B-B99A-E4DBBCB331D5}"/>
              </a:ext>
            </a:extLst>
          </p:cNvPr>
          <p:cNvSpPr>
            <a:spLocks noChangeShapeType="1"/>
          </p:cNvSpPr>
          <p:nvPr/>
        </p:nvSpPr>
        <p:spPr bwMode="auto">
          <a:xfrm flipH="1">
            <a:off x="3048000" y="1730610"/>
            <a:ext cx="381000" cy="30480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87">
            <a:extLst>
              <a:ext uri="{FF2B5EF4-FFF2-40B4-BE49-F238E27FC236}">
                <a16:creationId xmlns:a16="http://schemas.microsoft.com/office/drawing/2014/main" id="{3E0BDD8F-CBD2-4A58-BC0F-738EEDEE8F2E}"/>
              </a:ext>
            </a:extLst>
          </p:cNvPr>
          <p:cNvSpPr>
            <a:spLocks noChangeShapeType="1"/>
          </p:cNvSpPr>
          <p:nvPr/>
        </p:nvSpPr>
        <p:spPr bwMode="auto">
          <a:xfrm flipH="1">
            <a:off x="4038600" y="1730610"/>
            <a:ext cx="381000" cy="30480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88">
            <a:extLst>
              <a:ext uri="{FF2B5EF4-FFF2-40B4-BE49-F238E27FC236}">
                <a16:creationId xmlns:a16="http://schemas.microsoft.com/office/drawing/2014/main" id="{3A9985D6-729C-4734-8B25-C162197A65F0}"/>
              </a:ext>
            </a:extLst>
          </p:cNvPr>
          <p:cNvSpPr>
            <a:spLocks noChangeShapeType="1"/>
          </p:cNvSpPr>
          <p:nvPr/>
        </p:nvSpPr>
        <p:spPr bwMode="auto">
          <a:xfrm flipH="1">
            <a:off x="4572000" y="1730610"/>
            <a:ext cx="381000" cy="30480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89">
            <a:extLst>
              <a:ext uri="{FF2B5EF4-FFF2-40B4-BE49-F238E27FC236}">
                <a16:creationId xmlns:a16="http://schemas.microsoft.com/office/drawing/2014/main" id="{4ED8AC1F-C623-462B-B529-EEF96D2CB4B7}"/>
              </a:ext>
            </a:extLst>
          </p:cNvPr>
          <p:cNvSpPr>
            <a:spLocks noChangeShapeType="1"/>
          </p:cNvSpPr>
          <p:nvPr/>
        </p:nvSpPr>
        <p:spPr bwMode="auto">
          <a:xfrm flipH="1">
            <a:off x="5562600" y="1730610"/>
            <a:ext cx="381000" cy="30480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Rectangle 90">
            <a:extLst>
              <a:ext uri="{FF2B5EF4-FFF2-40B4-BE49-F238E27FC236}">
                <a16:creationId xmlns:a16="http://schemas.microsoft.com/office/drawing/2014/main" id="{6603BE72-92E8-4919-9EEE-7E085442B2DA}"/>
              </a:ext>
            </a:extLst>
          </p:cNvPr>
          <p:cNvSpPr>
            <a:spLocks noChangeArrowheads="1"/>
          </p:cNvSpPr>
          <p:nvPr/>
        </p:nvSpPr>
        <p:spPr bwMode="auto">
          <a:xfrm>
            <a:off x="3403600" y="1197210"/>
            <a:ext cx="685800" cy="32766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91">
            <a:extLst>
              <a:ext uri="{FF2B5EF4-FFF2-40B4-BE49-F238E27FC236}">
                <a16:creationId xmlns:a16="http://schemas.microsoft.com/office/drawing/2014/main" id="{F767A16B-9AD0-4CFC-8D44-6B551379BB3C}"/>
              </a:ext>
            </a:extLst>
          </p:cNvPr>
          <p:cNvSpPr>
            <a:spLocks noChangeArrowheads="1"/>
          </p:cNvSpPr>
          <p:nvPr/>
        </p:nvSpPr>
        <p:spPr bwMode="auto">
          <a:xfrm>
            <a:off x="4927600" y="1197210"/>
            <a:ext cx="685800" cy="1600200"/>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Box 29">
            <a:extLst>
              <a:ext uri="{FF2B5EF4-FFF2-40B4-BE49-F238E27FC236}">
                <a16:creationId xmlns:a16="http://schemas.microsoft.com/office/drawing/2014/main" id="{6FB95845-81BE-4AEB-B2A0-F7CC55908AB1}"/>
              </a:ext>
            </a:extLst>
          </p:cNvPr>
          <p:cNvSpPr txBox="1"/>
          <p:nvPr/>
        </p:nvSpPr>
        <p:spPr>
          <a:xfrm>
            <a:off x="361950" y="4532782"/>
            <a:ext cx="8115300" cy="2062103"/>
          </a:xfrm>
          <a:prstGeom prst="rect">
            <a:avLst/>
          </a:prstGeom>
          <a:noFill/>
        </p:spPr>
        <p:txBody>
          <a:bodyPr wrap="square" rtlCol="0">
            <a:spAutoFit/>
          </a:bodyPr>
          <a:lstStyle/>
          <a:p>
            <a:r>
              <a:rPr lang="en-US" sz="1600" dirty="0">
                <a:solidFill>
                  <a:schemeClr val="tx1"/>
                </a:solidFill>
              </a:rPr>
              <a:t>Technically, the shared resource is the linked list in the given hash bucket elements[h], not the entire hash table array.</a:t>
            </a:r>
          </a:p>
          <a:p>
            <a:r>
              <a:rPr lang="en-US" sz="1600" dirty="0">
                <a:solidFill>
                  <a:schemeClr val="tx1"/>
                </a:solidFill>
              </a:rPr>
              <a:t>What if the set could lock just that bucket?</a:t>
            </a:r>
          </a:p>
          <a:p>
            <a:r>
              <a:rPr lang="en-US" sz="1600" dirty="0">
                <a:solidFill>
                  <a:schemeClr val="tx1"/>
                </a:solidFill>
              </a:rPr>
              <a:t>If my thread is updating bucket h, other threads that wanted to read/write other hash buckets besides h could still do so.</a:t>
            </a:r>
          </a:p>
          <a:p>
            <a:r>
              <a:rPr lang="en-US" sz="1600" dirty="0">
                <a:solidFill>
                  <a:schemeClr val="tx1"/>
                </a:solidFill>
              </a:rPr>
              <a:t>Example:</a:t>
            </a:r>
          </a:p>
          <a:p>
            <a:r>
              <a:rPr lang="en-US" sz="1600" dirty="0">
                <a:solidFill>
                  <a:schemeClr val="tx1"/>
                </a:solidFill>
              </a:rPr>
              <a:t>lock bucket 4</a:t>
            </a:r>
          </a:p>
          <a:p>
            <a:r>
              <a:rPr lang="en-US" sz="1600" dirty="0">
                <a:solidFill>
                  <a:schemeClr val="tx1"/>
                </a:solidFill>
              </a:rPr>
              <a:t>still okay to read bucket 7</a:t>
            </a:r>
          </a:p>
        </p:txBody>
      </p:sp>
    </p:spTree>
    <p:extLst>
      <p:ext uri="{BB962C8B-B14F-4D97-AF65-F5344CB8AC3E}">
        <p14:creationId xmlns:p14="http://schemas.microsoft.com/office/powerpoint/2010/main" val="326064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CA583-F5FB-4685-872D-5DD3262819F6}"/>
              </a:ext>
            </a:extLst>
          </p:cNvPr>
          <p:cNvSpPr>
            <a:spLocks noGrp="1"/>
          </p:cNvSpPr>
          <p:nvPr>
            <p:ph type="title"/>
          </p:nvPr>
        </p:nvSpPr>
        <p:spPr>
          <a:xfrm>
            <a:off x="457200" y="228600"/>
            <a:ext cx="8226425" cy="985838"/>
          </a:xfrm>
        </p:spPr>
        <p:txBody>
          <a:bodyPr/>
          <a:lstStyle/>
          <a:p>
            <a:r>
              <a:rPr lang="en-US" sz="3600" dirty="0"/>
              <a:t>Benchmark </a:t>
            </a:r>
          </a:p>
        </p:txBody>
      </p:sp>
      <p:pic>
        <p:nvPicPr>
          <p:cNvPr id="274434" name="Picture 2" descr="Synchronization - 4 threads">
            <a:extLst>
              <a:ext uri="{FF2B5EF4-FFF2-40B4-BE49-F238E27FC236}">
                <a16:creationId xmlns:a16="http://schemas.microsoft.com/office/drawing/2014/main" id="{DC7054B1-81CD-48C7-BCC6-460661B0F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6400800" cy="512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8528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457200" y="1865313"/>
            <a:ext cx="4584700" cy="4894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p>
            <a:r>
              <a:rPr lang="en-US" b="1" dirty="0">
                <a:solidFill>
                  <a:srgbClr val="003367"/>
                </a:solidFill>
                <a:cs typeface="Arial" charset="0"/>
              </a:rPr>
              <a:t>int </a:t>
            </a:r>
            <a:r>
              <a:rPr lang="en-US" dirty="0">
                <a:solidFill>
                  <a:srgbClr val="003367"/>
                </a:solidFill>
                <a:cs typeface="Arial" charset="0"/>
              </a:rPr>
              <a:t>s = 0</a:t>
            </a:r>
            <a:r>
              <a:rPr lang="en-US" b="1" dirty="0">
                <a:solidFill>
                  <a:srgbClr val="003367"/>
                </a:solidFill>
                <a:cs typeface="Arial" charset="0"/>
              </a:rPr>
              <a:t>;</a:t>
            </a:r>
          </a:p>
          <a:p>
            <a:endParaRPr lang="en-US" b="1" dirty="0">
              <a:solidFill>
                <a:srgbClr val="003367"/>
              </a:solidFill>
              <a:cs typeface="Arial" charset="0"/>
            </a:endParaRPr>
          </a:p>
          <a:p>
            <a:r>
              <a:rPr lang="en-US" b="1" dirty="0">
                <a:solidFill>
                  <a:srgbClr val="003367"/>
                </a:solidFill>
                <a:cs typeface="Arial" charset="0"/>
              </a:rPr>
              <a:t>lock</a:t>
            </a:r>
            <a:r>
              <a:rPr lang="en-US" dirty="0">
                <a:solidFill>
                  <a:srgbClr val="003367"/>
                </a:solidFill>
                <a:cs typeface="Arial" charset="0"/>
              </a:rPr>
              <a:t>() {</a:t>
            </a:r>
          </a:p>
          <a:p>
            <a:r>
              <a:rPr lang="en-US" dirty="0">
                <a:solidFill>
                  <a:srgbClr val="003367"/>
                </a:solidFill>
                <a:cs typeface="Arial" charset="0"/>
              </a:rPr>
              <a:t>	</a:t>
            </a:r>
            <a:r>
              <a:rPr lang="en-US" b="1" dirty="0">
                <a:solidFill>
                  <a:srgbClr val="003367"/>
                </a:solidFill>
                <a:cs typeface="Arial" charset="0"/>
              </a:rPr>
              <a:t>while</a:t>
            </a:r>
            <a:r>
              <a:rPr lang="en-US" dirty="0">
                <a:solidFill>
                  <a:srgbClr val="003367"/>
                </a:solidFill>
                <a:cs typeface="Arial" charset="0"/>
              </a:rPr>
              <a:t> (s == 1)</a:t>
            </a:r>
          </a:p>
          <a:p>
            <a:r>
              <a:rPr lang="en-US" dirty="0">
                <a:solidFill>
                  <a:srgbClr val="003367"/>
                </a:solidFill>
                <a:cs typeface="Arial" charset="0"/>
              </a:rPr>
              <a:t>		{};</a:t>
            </a:r>
          </a:p>
          <a:p>
            <a:r>
              <a:rPr lang="en-US" dirty="0">
                <a:solidFill>
                  <a:srgbClr val="003367"/>
                </a:solidFill>
                <a:cs typeface="Arial" charset="0"/>
              </a:rPr>
              <a:t>	ASSERT (s == 0);	</a:t>
            </a:r>
          </a:p>
          <a:p>
            <a:r>
              <a:rPr lang="en-US" dirty="0">
                <a:solidFill>
                  <a:srgbClr val="003367"/>
                </a:solidFill>
                <a:cs typeface="Arial" charset="0"/>
              </a:rPr>
              <a:t>	s = 1;</a:t>
            </a:r>
          </a:p>
          <a:p>
            <a:r>
              <a:rPr lang="en-US" b="1" dirty="0">
                <a:solidFill>
                  <a:srgbClr val="003367"/>
                </a:solidFill>
                <a:cs typeface="Arial" charset="0"/>
              </a:rPr>
              <a:t>}</a:t>
            </a:r>
          </a:p>
          <a:p>
            <a:endParaRPr lang="en-US" b="1" dirty="0">
              <a:solidFill>
                <a:srgbClr val="003367"/>
              </a:solidFill>
              <a:cs typeface="Arial" charset="0"/>
            </a:endParaRPr>
          </a:p>
          <a:p>
            <a:r>
              <a:rPr lang="en-US" b="1" dirty="0">
                <a:solidFill>
                  <a:srgbClr val="003367"/>
                </a:solidFill>
                <a:cs typeface="Arial" charset="0"/>
              </a:rPr>
              <a:t>unlock </a:t>
            </a:r>
            <a:r>
              <a:rPr lang="en-US" dirty="0">
                <a:solidFill>
                  <a:srgbClr val="003367"/>
                </a:solidFill>
                <a:cs typeface="Arial" charset="0"/>
              </a:rPr>
              <a:t>();</a:t>
            </a:r>
          </a:p>
          <a:p>
            <a:r>
              <a:rPr lang="en-US" dirty="0">
                <a:solidFill>
                  <a:srgbClr val="003367"/>
                </a:solidFill>
                <a:cs typeface="Arial" charset="0"/>
              </a:rPr>
              <a:t>	ASSERT(s == 1);</a:t>
            </a:r>
          </a:p>
          <a:p>
            <a:r>
              <a:rPr lang="en-US" dirty="0">
                <a:solidFill>
                  <a:srgbClr val="003367"/>
                </a:solidFill>
                <a:cs typeface="Arial" charset="0"/>
              </a:rPr>
              <a:t>	s = 0;</a:t>
            </a:r>
          </a:p>
          <a:p>
            <a:r>
              <a:rPr lang="en-US" dirty="0">
                <a:solidFill>
                  <a:srgbClr val="003367"/>
                </a:solidFill>
                <a:cs typeface="Arial" charset="0"/>
              </a:rPr>
              <a:t>}</a:t>
            </a:r>
          </a:p>
        </p:txBody>
      </p:sp>
      <p:sp>
        <p:nvSpPr>
          <p:cNvPr id="12289" name="Title 1"/>
          <p:cNvSpPr>
            <a:spLocks noGrp="1"/>
          </p:cNvSpPr>
          <p:nvPr>
            <p:ph type="title"/>
          </p:nvPr>
        </p:nvSpPr>
        <p:spPr>
          <a:xfrm>
            <a:off x="436809" y="28575"/>
            <a:ext cx="6554867" cy="1524000"/>
          </a:xfrm>
        </p:spPr>
        <p:txBody>
          <a:bodyPr/>
          <a:lstStyle/>
          <a:p>
            <a:r>
              <a:rPr lang="en-US" dirty="0">
                <a:latin typeface="Arial" charset="0"/>
                <a:ea typeface="ＭＳ Ｐゴシック" charset="0"/>
                <a:cs typeface="Arial" charset="0"/>
              </a:rPr>
              <a:t>Spinlock</a:t>
            </a:r>
          </a:p>
        </p:txBody>
      </p:sp>
      <p:sp>
        <p:nvSpPr>
          <p:cNvPr id="12" name="Rectangle 4"/>
          <p:cNvSpPr>
            <a:spLocks noChangeArrowheads="1"/>
          </p:cNvSpPr>
          <p:nvPr/>
        </p:nvSpPr>
        <p:spPr bwMode="auto">
          <a:xfrm>
            <a:off x="5029200" y="3714750"/>
            <a:ext cx="3733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a:defRPr/>
            </a:pPr>
            <a:r>
              <a:rPr lang="en-US" sz="2000" b="1" dirty="0">
                <a:solidFill>
                  <a:srgbClr val="003367">
                    <a:lumMod val="50000"/>
                  </a:srgbClr>
                </a:solidFill>
              </a:rPr>
              <a:t>Busy-wait until lock is free.</a:t>
            </a:r>
          </a:p>
        </p:txBody>
      </p:sp>
      <p:cxnSp>
        <p:nvCxnSpPr>
          <p:cNvPr id="12292" name="Straight Connector 5"/>
          <p:cNvCxnSpPr>
            <a:cxnSpLocks noChangeShapeType="1"/>
            <a:stCxn id="12" idx="1"/>
          </p:cNvCxnSpPr>
          <p:nvPr/>
        </p:nvCxnSpPr>
        <p:spPr bwMode="auto">
          <a:xfrm flipH="1" flipV="1">
            <a:off x="3048000" y="3276600"/>
            <a:ext cx="1981200" cy="638175"/>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 name="Rectangle 4"/>
          <p:cNvSpPr>
            <a:spLocks noChangeArrowheads="1"/>
          </p:cNvSpPr>
          <p:nvPr/>
        </p:nvSpPr>
        <p:spPr bwMode="auto">
          <a:xfrm>
            <a:off x="5029200" y="3105150"/>
            <a:ext cx="3733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a:defRPr/>
            </a:pPr>
            <a:r>
              <a:rPr lang="en-US" sz="2000" b="1" dirty="0">
                <a:solidFill>
                  <a:srgbClr val="003367">
                    <a:lumMod val="50000"/>
                  </a:srgbClr>
                </a:solidFill>
              </a:rPr>
              <a:t>Global spinlock variable</a:t>
            </a:r>
          </a:p>
        </p:txBody>
      </p:sp>
      <p:cxnSp>
        <p:nvCxnSpPr>
          <p:cNvPr id="12294" name="Straight Connector 5"/>
          <p:cNvCxnSpPr>
            <a:cxnSpLocks noChangeShapeType="1"/>
            <a:stCxn id="11" idx="1"/>
          </p:cNvCxnSpPr>
          <p:nvPr/>
        </p:nvCxnSpPr>
        <p:spPr bwMode="auto">
          <a:xfrm flipH="1" flipV="1">
            <a:off x="1905000" y="2133600"/>
            <a:ext cx="3124200" cy="1171575"/>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6" name="Rectangle 4"/>
          <p:cNvSpPr>
            <a:spLocks noChangeArrowheads="1"/>
          </p:cNvSpPr>
          <p:nvPr/>
        </p:nvSpPr>
        <p:spPr bwMode="auto">
          <a:xfrm>
            <a:off x="4114800" y="1676400"/>
            <a:ext cx="49530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a:defRPr/>
            </a:pPr>
            <a:r>
              <a:rPr lang="en-US" sz="2000" b="1" dirty="0">
                <a:solidFill>
                  <a:srgbClr val="003367">
                    <a:lumMod val="50000"/>
                  </a:srgbClr>
                </a:solidFill>
              </a:rPr>
              <a:t>Spinlocks provide mutual exclusion among cores without blocking.</a:t>
            </a:r>
          </a:p>
        </p:txBody>
      </p:sp>
      <p:sp>
        <p:nvSpPr>
          <p:cNvPr id="27" name="Rectangle 4"/>
          <p:cNvSpPr>
            <a:spLocks noChangeArrowheads="1"/>
          </p:cNvSpPr>
          <p:nvPr/>
        </p:nvSpPr>
        <p:spPr bwMode="auto">
          <a:xfrm>
            <a:off x="4187825" y="5127625"/>
            <a:ext cx="4495800" cy="1631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a:defRPr/>
            </a:pPr>
            <a:r>
              <a:rPr lang="en-US" sz="2000" b="1" dirty="0">
                <a:solidFill>
                  <a:srgbClr val="003367">
                    <a:lumMod val="50000"/>
                  </a:srgbClr>
                </a:solidFill>
              </a:rPr>
              <a:t>Spinlocks are useful for lightly contended critical sections</a:t>
            </a:r>
            <a:r>
              <a:rPr lang="en-US" sz="2000" dirty="0">
                <a:solidFill>
                  <a:srgbClr val="003367">
                    <a:lumMod val="50000"/>
                  </a:srgbClr>
                </a:solidFill>
              </a:rPr>
              <a:t> where there is no risk that a thread is preempted while it is holding the lock, i.e., in the lowest levels of the kernel.</a:t>
            </a:r>
            <a:endParaRPr lang="en-US" sz="2000" b="1" dirty="0">
              <a:solidFill>
                <a:srgbClr val="003367">
                  <a:lumMod val="50000"/>
                </a:srgbClr>
              </a:solidFill>
            </a:endParaRPr>
          </a:p>
        </p:txBody>
      </p:sp>
      <p:sp>
        <p:nvSpPr>
          <p:cNvPr id="10" name="Rectangle 4">
            <a:extLst>
              <a:ext uri="{FF2B5EF4-FFF2-40B4-BE49-F238E27FC236}">
                <a16:creationId xmlns:a16="http://schemas.microsoft.com/office/drawing/2014/main" id="{FB53F4CC-BD76-4B4D-B59E-4DF501AE8683}"/>
              </a:ext>
            </a:extLst>
          </p:cNvPr>
          <p:cNvSpPr>
            <a:spLocks noChangeArrowheads="1"/>
          </p:cNvSpPr>
          <p:nvPr/>
        </p:nvSpPr>
        <p:spPr bwMode="auto">
          <a:xfrm>
            <a:off x="5052552" y="4225925"/>
            <a:ext cx="38862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a:defRPr/>
            </a:pPr>
            <a:r>
              <a:rPr lang="en-US" sz="2000" b="1" dirty="0">
                <a:solidFill>
                  <a:srgbClr val="E8161F"/>
                </a:solidFill>
              </a:rPr>
              <a:t>Race to acquire.</a:t>
            </a:r>
          </a:p>
          <a:p>
            <a:pPr>
              <a:defRPr/>
            </a:pPr>
            <a:r>
              <a:rPr lang="en-US" sz="2000" dirty="0">
                <a:solidFill>
                  <a:srgbClr val="E8161F"/>
                </a:solidFill>
              </a:rPr>
              <a:t>Two (or more) cores see s == 0.</a:t>
            </a:r>
          </a:p>
        </p:txBody>
      </p:sp>
      <p:cxnSp>
        <p:nvCxnSpPr>
          <p:cNvPr id="13" name="Straight Connector 5">
            <a:extLst>
              <a:ext uri="{FF2B5EF4-FFF2-40B4-BE49-F238E27FC236}">
                <a16:creationId xmlns:a16="http://schemas.microsoft.com/office/drawing/2014/main" id="{3000ADBF-6A3C-4B2A-9CBA-22B2D27AEC8E}"/>
              </a:ext>
            </a:extLst>
          </p:cNvPr>
          <p:cNvCxnSpPr>
            <a:cxnSpLocks noChangeShapeType="1"/>
          </p:cNvCxnSpPr>
          <p:nvPr/>
        </p:nvCxnSpPr>
        <p:spPr bwMode="auto">
          <a:xfrm flipH="1" flipV="1">
            <a:off x="3048000" y="3552826"/>
            <a:ext cx="2004552" cy="815974"/>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8258251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r>
              <a:rPr lang="en-US" sz="3600">
                <a:latin typeface="Arial" charset="0"/>
                <a:ea typeface="ＭＳ Ｐゴシック" charset="0"/>
                <a:cs typeface="Arial" charset="0"/>
              </a:rPr>
              <a:t>We need an atomic </a:t>
            </a:r>
            <a:r>
              <a:rPr lang="ja-JP" altLang="en-US" sz="3600">
                <a:latin typeface="Arial" charset="0"/>
                <a:ea typeface="ＭＳ Ｐゴシック" charset="0"/>
                <a:cs typeface="Arial" charset="0"/>
              </a:rPr>
              <a:t>“</a:t>
            </a:r>
            <a:r>
              <a:rPr lang="en-US" altLang="ja-JP" sz="3600">
                <a:latin typeface="Arial" charset="0"/>
                <a:ea typeface="ＭＳ Ｐゴシック" charset="0"/>
                <a:cs typeface="Arial" charset="0"/>
              </a:rPr>
              <a:t>toehold</a:t>
            </a:r>
            <a:r>
              <a:rPr lang="ja-JP" altLang="en-US" sz="3600">
                <a:latin typeface="Arial" charset="0"/>
                <a:ea typeface="ＭＳ Ｐゴシック" charset="0"/>
                <a:cs typeface="Arial" charset="0"/>
              </a:rPr>
              <a:t>”</a:t>
            </a:r>
            <a:endParaRPr lang="en-US" sz="3600">
              <a:latin typeface="Arial" charset="0"/>
              <a:ea typeface="ＭＳ Ｐゴシック" charset="0"/>
              <a:cs typeface="Arial" charset="0"/>
            </a:endParaRPr>
          </a:p>
        </p:txBody>
      </p:sp>
      <p:sp>
        <p:nvSpPr>
          <p:cNvPr id="47106" name="Rectangle 3"/>
          <p:cNvSpPr>
            <a:spLocks noGrp="1" noChangeArrowheads="1"/>
          </p:cNvSpPr>
          <p:nvPr>
            <p:ph type="body" idx="1"/>
          </p:nvPr>
        </p:nvSpPr>
        <p:spPr/>
        <p:txBody>
          <a:bodyPr>
            <a:normAutofit fontScale="85000" lnSpcReduction="20000"/>
          </a:bodyPr>
          <a:lstStyle/>
          <a:p>
            <a:pPr>
              <a:defRPr/>
            </a:pPr>
            <a:r>
              <a:rPr lang="en-US" dirty="0">
                <a:latin typeface="Arial" charset="0"/>
                <a:ea typeface="ＭＳ Ｐゴシック" charset="0"/>
                <a:cs typeface="Arial" charset="0"/>
              </a:rPr>
              <a:t>To implement safe mutual exclusion, we need support for some sort of </a:t>
            </a:r>
            <a:r>
              <a:rPr lang="ja-JP" altLang="en-US" dirty="0">
                <a:latin typeface="Arial" charset="0"/>
                <a:ea typeface="ＭＳ Ｐゴシック" charset="0"/>
                <a:cs typeface="Arial" charset="0"/>
              </a:rPr>
              <a:t>“</a:t>
            </a:r>
            <a:r>
              <a:rPr lang="en-US" altLang="ja-JP" dirty="0">
                <a:latin typeface="Arial" charset="0"/>
                <a:ea typeface="ＭＳ Ｐゴシック" charset="0"/>
                <a:cs typeface="Arial" charset="0"/>
              </a:rPr>
              <a:t>magic toehold</a:t>
            </a:r>
            <a:r>
              <a:rPr lang="ja-JP" altLang="en-US" dirty="0">
                <a:latin typeface="Arial" charset="0"/>
                <a:ea typeface="ＭＳ Ｐゴシック" charset="0"/>
                <a:cs typeface="Arial" charset="0"/>
              </a:rPr>
              <a:t>”</a:t>
            </a:r>
            <a:r>
              <a:rPr lang="en-US" altLang="ja-JP" dirty="0">
                <a:latin typeface="Arial" charset="0"/>
                <a:ea typeface="ＭＳ Ｐゴシック" charset="0"/>
                <a:cs typeface="Arial" charset="0"/>
              </a:rPr>
              <a:t> for synchronization.</a:t>
            </a:r>
          </a:p>
          <a:p>
            <a:pPr lvl="1">
              <a:defRPr/>
            </a:pPr>
            <a:r>
              <a:rPr lang="en-US" dirty="0">
                <a:latin typeface="Arial" charset="0"/>
                <a:ea typeface="ＭＳ Ｐゴシック" charset="0"/>
                <a:cs typeface="Arial" charset="0"/>
              </a:rPr>
              <a:t>The lock primitives themselves have critical sections to test and/or set the lock flags.</a:t>
            </a:r>
          </a:p>
          <a:p>
            <a:pPr>
              <a:defRPr/>
            </a:pPr>
            <a:r>
              <a:rPr lang="en-US" dirty="0">
                <a:latin typeface="Arial" charset="0"/>
                <a:ea typeface="ＭＳ Ｐゴシック" charset="0"/>
                <a:cs typeface="Arial" charset="0"/>
              </a:rPr>
              <a:t>Safe mutual exclusion on multicore systems requires some hardware support: </a:t>
            </a:r>
            <a:r>
              <a:rPr lang="en-US" b="1" dirty="0">
                <a:solidFill>
                  <a:srgbClr val="800000"/>
                </a:solidFill>
                <a:latin typeface="Arial" charset="0"/>
                <a:ea typeface="ＭＳ Ｐゴシック" charset="0"/>
                <a:cs typeface="Arial" charset="0"/>
              </a:rPr>
              <a:t>atomic instructions</a:t>
            </a:r>
          </a:p>
          <a:p>
            <a:pPr lvl="1">
              <a:defRPr/>
            </a:pPr>
            <a:r>
              <a:rPr lang="en-US" b="1" dirty="0">
                <a:latin typeface="Arial" charset="0"/>
                <a:ea typeface="ＭＳ Ｐゴシック" charset="0"/>
                <a:cs typeface="Arial" charset="0"/>
              </a:rPr>
              <a:t>Examples</a:t>
            </a:r>
            <a:r>
              <a:rPr lang="en-US" dirty="0">
                <a:latin typeface="Arial" charset="0"/>
                <a:ea typeface="ＭＳ Ｐゴシック" charset="0"/>
                <a:cs typeface="Arial" charset="0"/>
              </a:rPr>
              <a:t>: </a:t>
            </a:r>
            <a:r>
              <a:rPr lang="en-US" b="1" dirty="0">
                <a:latin typeface="Arial" charset="0"/>
                <a:ea typeface="ＭＳ Ｐゴシック" charset="0"/>
                <a:cs typeface="Arial" charset="0"/>
              </a:rPr>
              <a:t>test-and-set, compare-and-swap, fetch-and-add</a:t>
            </a:r>
            <a:r>
              <a:rPr lang="en-US" dirty="0">
                <a:latin typeface="Arial" charset="0"/>
                <a:ea typeface="ＭＳ Ｐゴシック" charset="0"/>
                <a:cs typeface="Arial" charset="0"/>
              </a:rPr>
              <a:t>.</a:t>
            </a:r>
          </a:p>
          <a:p>
            <a:pPr lvl="1">
              <a:defRPr/>
            </a:pPr>
            <a:r>
              <a:rPr lang="en-US" dirty="0">
                <a:latin typeface="Arial" charset="0"/>
                <a:ea typeface="ＭＳ Ｐゴシック" charset="0"/>
                <a:cs typeface="Arial" charset="0"/>
              </a:rPr>
              <a:t>These instructions perform an atomic </a:t>
            </a:r>
            <a:r>
              <a:rPr lang="en-US" b="1" dirty="0">
                <a:latin typeface="Arial" charset="0"/>
                <a:ea typeface="ＭＳ Ｐゴシック" charset="0"/>
                <a:cs typeface="Arial" charset="0"/>
              </a:rPr>
              <a:t>read-modify-write </a:t>
            </a:r>
            <a:r>
              <a:rPr lang="en-US" dirty="0">
                <a:latin typeface="Arial" charset="0"/>
                <a:ea typeface="ＭＳ Ｐゴシック" charset="0"/>
                <a:cs typeface="Arial" charset="0"/>
              </a:rPr>
              <a:t>of a memory location.  We use them to implement locks.</a:t>
            </a:r>
          </a:p>
          <a:p>
            <a:pPr lvl="1">
              <a:defRPr/>
            </a:pPr>
            <a:r>
              <a:rPr lang="en-US" dirty="0">
                <a:latin typeface="Arial" charset="0"/>
                <a:ea typeface="ＭＳ Ｐゴシック" charset="0"/>
                <a:cs typeface="Arial" charset="0"/>
              </a:rPr>
              <a:t>If we have any of those, we can build higher-level synchronization objects like monitors or semaphores.</a:t>
            </a:r>
          </a:p>
          <a:p>
            <a:pPr lvl="1">
              <a:defRPr/>
            </a:pPr>
            <a:r>
              <a:rPr lang="en-US" dirty="0">
                <a:latin typeface="Arial" charset="0"/>
                <a:ea typeface="ＭＳ Ｐゴシック" charset="0"/>
                <a:cs typeface="Arial" charset="0"/>
              </a:rPr>
              <a:t>Note: we also must be careful of interrupt handlers….</a:t>
            </a:r>
          </a:p>
          <a:p>
            <a:pPr lvl="1">
              <a:defRPr/>
            </a:pPr>
            <a:r>
              <a:rPr lang="en-US" dirty="0">
                <a:latin typeface="Arial" charset="0"/>
                <a:ea typeface="ＭＳ Ｐゴシック" charset="0"/>
                <a:cs typeface="Arial" charset="0"/>
              </a:rPr>
              <a:t>They are expensive, but necessary.</a:t>
            </a:r>
          </a:p>
          <a:p>
            <a:pPr marL="457200" lvl="1" indent="0">
              <a:buFont typeface="Times New Roman" charset="0"/>
              <a:buNone/>
              <a:defRPr/>
            </a:pPr>
            <a:endParaRPr lang="en-US" dirty="0">
              <a:latin typeface="Arial" charset="0"/>
              <a:ea typeface="ＭＳ Ｐゴシック" charset="0"/>
              <a:cs typeface="Arial" charset="0"/>
            </a:endParaRPr>
          </a:p>
        </p:txBody>
      </p:sp>
    </p:spTree>
    <p:extLst>
      <p:ext uri="{BB962C8B-B14F-4D97-AF65-F5344CB8AC3E}">
        <p14:creationId xmlns:p14="http://schemas.microsoft.com/office/powerpoint/2010/main" val="1715467228"/>
      </p:ext>
    </p:extLst>
  </p:cSld>
  <p:clrMapOvr>
    <a:masterClrMapping/>
  </p:clrMapOvr>
</p:sld>
</file>

<file path=ppt/theme/theme1.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Franklin Gothic Medium"/>
        <a:ea typeface=""/>
        <a:cs typeface=""/>
      </a:majorFont>
      <a:minorFont>
        <a:latin typeface="Franklin Gothic Medium"/>
        <a:ea typeface="Kozuka Gothic Pro L"/>
        <a:cs typeface="Kozuka Gothic Pro 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_HP_Light">
  <a:themeElements>
    <a:clrScheme name="Blue_HP_Light 2">
      <a:dk1>
        <a:srgbClr val="000000"/>
      </a:dk1>
      <a:lt1>
        <a:srgbClr val="FFFFFF"/>
      </a:lt1>
      <a:dk2>
        <a:srgbClr val="000000"/>
      </a:dk2>
      <a:lt2>
        <a:srgbClr val="AAABB0"/>
      </a:lt2>
      <a:accent1>
        <a:srgbClr val="0071B5"/>
      </a:accent1>
      <a:accent2>
        <a:srgbClr val="64B900"/>
      </a:accent2>
      <a:accent3>
        <a:srgbClr val="FFFFFF"/>
      </a:accent3>
      <a:accent4>
        <a:srgbClr val="000000"/>
      </a:accent4>
      <a:accent5>
        <a:srgbClr val="AABBD7"/>
      </a:accent5>
      <a:accent6>
        <a:srgbClr val="5AA700"/>
      </a:accent6>
      <a:hlink>
        <a:srgbClr val="EB5F01"/>
      </a:hlink>
      <a:folHlink>
        <a:srgbClr val="CC0066"/>
      </a:folHlink>
    </a:clrScheme>
    <a:fontScheme name="Blue_HP_Light">
      <a:majorFont>
        <a:latin typeface="Futura Bk"/>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Blue_HP_Light 1">
        <a:dk1>
          <a:srgbClr val="000000"/>
        </a:dk1>
        <a:lt1>
          <a:srgbClr val="FFFFFF"/>
        </a:lt1>
        <a:dk2>
          <a:srgbClr val="001D58"/>
        </a:dk2>
        <a:lt2>
          <a:srgbClr val="FFFFFF"/>
        </a:lt2>
        <a:accent1>
          <a:srgbClr val="0071B5"/>
        </a:accent1>
        <a:accent2>
          <a:srgbClr val="64B900"/>
        </a:accent2>
        <a:accent3>
          <a:srgbClr val="AAABB4"/>
        </a:accent3>
        <a:accent4>
          <a:srgbClr val="DADADA"/>
        </a:accent4>
        <a:accent5>
          <a:srgbClr val="AABBD7"/>
        </a:accent5>
        <a:accent6>
          <a:srgbClr val="5AA700"/>
        </a:accent6>
        <a:hlink>
          <a:srgbClr val="EB5F01"/>
        </a:hlink>
        <a:folHlink>
          <a:srgbClr val="CC0066"/>
        </a:folHlink>
      </a:clrScheme>
      <a:clrMap bg1="dk2" tx1="lt1" bg2="dk1" tx2="lt2" accent1="accent1" accent2="accent2" accent3="accent3" accent4="accent4" accent5="accent5" accent6="accent6" hlink="hlink" folHlink="folHlink"/>
    </a:extraClrScheme>
    <a:extraClrScheme>
      <a:clrScheme name="Blue_HP_Light 2">
        <a:dk1>
          <a:srgbClr val="000000"/>
        </a:dk1>
        <a:lt1>
          <a:srgbClr val="FFFFFF"/>
        </a:lt1>
        <a:dk2>
          <a:srgbClr val="000000"/>
        </a:dk2>
        <a:lt2>
          <a:srgbClr val="AAABB0"/>
        </a:lt2>
        <a:accent1>
          <a:srgbClr val="0071B5"/>
        </a:accent1>
        <a:accent2>
          <a:srgbClr val="64B900"/>
        </a:accent2>
        <a:accent3>
          <a:srgbClr val="FFFFFF"/>
        </a:accent3>
        <a:accent4>
          <a:srgbClr val="000000"/>
        </a:accent4>
        <a:accent5>
          <a:srgbClr val="AABBD7"/>
        </a:accent5>
        <a:accent6>
          <a:srgbClr val="5AA700"/>
        </a:accent6>
        <a:hlink>
          <a:srgbClr val="EB5F01"/>
        </a:hlink>
        <a:folHlink>
          <a:srgbClr val="CC00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000_light_52206_2">
  <a:themeElements>
    <a:clrScheme name="2000_light_52206_2 1">
      <a:dk1>
        <a:srgbClr val="000000"/>
      </a:dk1>
      <a:lt1>
        <a:srgbClr val="FFFFFF"/>
      </a:lt1>
      <a:dk2>
        <a:srgbClr val="000000"/>
      </a:dk2>
      <a:lt2>
        <a:srgbClr val="CBC9BD"/>
      </a:lt2>
      <a:accent1>
        <a:srgbClr val="0071B4"/>
      </a:accent1>
      <a:accent2>
        <a:srgbClr val="64B900"/>
      </a:accent2>
      <a:accent3>
        <a:srgbClr val="FFFFFF"/>
      </a:accent3>
      <a:accent4>
        <a:srgbClr val="000000"/>
      </a:accent4>
      <a:accent5>
        <a:srgbClr val="AABBD6"/>
      </a:accent5>
      <a:accent6>
        <a:srgbClr val="5AA700"/>
      </a:accent6>
      <a:hlink>
        <a:srgbClr val="EB5F01"/>
      </a:hlink>
      <a:folHlink>
        <a:srgbClr val="CC0066"/>
      </a:folHlink>
    </a:clrScheme>
    <a:fontScheme name="2000_light_52206_2">
      <a:majorFont>
        <a:latin typeface="Futura Bk"/>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Futura Bk"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Futura Bk" pitchFamily="34" charset="0"/>
          </a:defRPr>
        </a:defPPr>
      </a:lstStyle>
    </a:lnDef>
  </a:objectDefaults>
  <a:extraClrSchemeLst>
    <a:extraClrScheme>
      <a:clrScheme name="2000_light_52206_2 1">
        <a:dk1>
          <a:srgbClr val="000000"/>
        </a:dk1>
        <a:lt1>
          <a:srgbClr val="FFFFFF"/>
        </a:lt1>
        <a:dk2>
          <a:srgbClr val="000000"/>
        </a:dk2>
        <a:lt2>
          <a:srgbClr val="CBC9BD"/>
        </a:lt2>
        <a:accent1>
          <a:srgbClr val="0071B4"/>
        </a:accent1>
        <a:accent2>
          <a:srgbClr val="64B900"/>
        </a:accent2>
        <a:accent3>
          <a:srgbClr val="FFFFFF"/>
        </a:accent3>
        <a:accent4>
          <a:srgbClr val="000000"/>
        </a:accent4>
        <a:accent5>
          <a:srgbClr val="AABBD6"/>
        </a:accent5>
        <a:accent6>
          <a:srgbClr val="5AA700"/>
        </a:accent6>
        <a:hlink>
          <a:srgbClr val="EB5F01"/>
        </a:hlink>
        <a:folHlink>
          <a:srgbClr val="CC00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white">
  <a:themeElements>
    <a:clrScheme name="whit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whi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1"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1"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whit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white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9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0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3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ue_HP_Light 1">
    <a:dk1>
      <a:srgbClr val="000000"/>
    </a:dk1>
    <a:lt1>
      <a:srgbClr val="FFFFFF"/>
    </a:lt1>
    <a:dk2>
      <a:srgbClr val="001D58"/>
    </a:dk2>
    <a:lt2>
      <a:srgbClr val="FFFFFF"/>
    </a:lt2>
    <a:accent1>
      <a:srgbClr val="0071B5"/>
    </a:accent1>
    <a:accent2>
      <a:srgbClr val="64B900"/>
    </a:accent2>
    <a:accent3>
      <a:srgbClr val="AAABB4"/>
    </a:accent3>
    <a:accent4>
      <a:srgbClr val="DADADA"/>
    </a:accent4>
    <a:accent5>
      <a:srgbClr val="AABBD7"/>
    </a:accent5>
    <a:accent6>
      <a:srgbClr val="5AA700"/>
    </a:accent6>
    <a:hlink>
      <a:srgbClr val="EB5F01"/>
    </a:hlink>
    <a:folHlink>
      <a:srgbClr val="CC0066"/>
    </a:folHlink>
  </a:clrScheme>
</a:themeOverride>
</file>

<file path=docProps/app.xml><?xml version="1.0" encoding="utf-8"?>
<Properties xmlns="http://schemas.openxmlformats.org/officeDocument/2006/extended-properties" xmlns:vt="http://schemas.openxmlformats.org/officeDocument/2006/docPropsVTypes">
  <TotalTime>2022</TotalTime>
  <Words>19025</Words>
  <Application>Microsoft Office PowerPoint</Application>
  <PresentationFormat>On-screen Show (4:3)</PresentationFormat>
  <Paragraphs>3199</Paragraphs>
  <Slides>215</Slides>
  <Notes>17</Notes>
  <HiddenSlides>1</HiddenSlides>
  <MMClips>0</MMClips>
  <ScaleCrop>false</ScaleCrop>
  <HeadingPairs>
    <vt:vector size="8" baseType="variant">
      <vt:variant>
        <vt:lpstr>Fonts Used</vt:lpstr>
      </vt:variant>
      <vt:variant>
        <vt:i4>16</vt:i4>
      </vt:variant>
      <vt:variant>
        <vt:lpstr>Theme</vt:lpstr>
      </vt:variant>
      <vt:variant>
        <vt:i4>8</vt:i4>
      </vt:variant>
      <vt:variant>
        <vt:lpstr>Embedded OLE Servers</vt:lpstr>
      </vt:variant>
      <vt:variant>
        <vt:i4>1</vt:i4>
      </vt:variant>
      <vt:variant>
        <vt:lpstr>Slide Titles</vt:lpstr>
      </vt:variant>
      <vt:variant>
        <vt:i4>215</vt:i4>
      </vt:variant>
    </vt:vector>
  </HeadingPairs>
  <TitlesOfParts>
    <vt:vector size="240" baseType="lpstr">
      <vt:lpstr>Futura Bk</vt:lpstr>
      <vt:lpstr>Futura Hv</vt:lpstr>
      <vt:lpstr>Futura Lt</vt:lpstr>
      <vt:lpstr>Monotype Sorts</vt:lpstr>
      <vt:lpstr>Arial</vt:lpstr>
      <vt:lpstr>Arial</vt:lpstr>
      <vt:lpstr>Arial Bold</vt:lpstr>
      <vt:lpstr>Calibri</vt:lpstr>
      <vt:lpstr>Century Gothic</vt:lpstr>
      <vt:lpstr>Comic Sans MS</vt:lpstr>
      <vt:lpstr>Courier New</vt:lpstr>
      <vt:lpstr>Franklin Gothic Medium</vt:lpstr>
      <vt:lpstr>Gill Sans MT</vt:lpstr>
      <vt:lpstr>Times New Roman</vt:lpstr>
      <vt:lpstr>Wingdings</vt:lpstr>
      <vt:lpstr>Wingdings 3</vt:lpstr>
      <vt:lpstr>2_Default Design</vt:lpstr>
      <vt:lpstr>Blue_HP_Light</vt:lpstr>
      <vt:lpstr>2000_light_52206_2</vt:lpstr>
      <vt:lpstr>1_white</vt:lpstr>
      <vt:lpstr>9_Default Design</vt:lpstr>
      <vt:lpstr>10_Default Design</vt:lpstr>
      <vt:lpstr>13_Default Design</vt:lpstr>
      <vt:lpstr>Slice</vt:lpstr>
      <vt:lpstr>Photo Editor Photo</vt:lpstr>
      <vt:lpstr>PowerPoint Presentation</vt:lpstr>
      <vt:lpstr>Multithreading Benefits</vt:lpstr>
      <vt:lpstr>Multithreading Costs</vt:lpstr>
      <vt:lpstr>Processing and Threading</vt:lpstr>
      <vt:lpstr>Concurrency Model</vt:lpstr>
      <vt:lpstr>Parallel Workers</vt:lpstr>
      <vt:lpstr>Assembly Line</vt:lpstr>
      <vt:lpstr>Concurrency vs Parallelism</vt:lpstr>
      <vt:lpstr>thread States</vt:lpstr>
      <vt:lpstr>Thread Priority </vt:lpstr>
      <vt:lpstr>Race Condition</vt:lpstr>
      <vt:lpstr>Thread Safety</vt:lpstr>
      <vt:lpstr>Locking and blocking</vt:lpstr>
      <vt:lpstr>Locking a critical section</vt:lpstr>
      <vt:lpstr>Synchronization</vt:lpstr>
      <vt:lpstr>Synchronization Example</vt:lpstr>
      <vt:lpstr>Immutable object</vt:lpstr>
      <vt:lpstr>Thread with Local Data</vt:lpstr>
      <vt:lpstr>Visibility on Shared Objects</vt:lpstr>
      <vt:lpstr>The first thing to understand about memory behavior on multi-core systems</vt:lpstr>
      <vt:lpstr>Volatile Keyword</vt:lpstr>
      <vt:lpstr>Volatile is not Enough</vt:lpstr>
      <vt:lpstr>Java Volatile Keyword</vt:lpstr>
      <vt:lpstr>Monitor</vt:lpstr>
      <vt:lpstr>Monitor problem</vt:lpstr>
      <vt:lpstr>Monitor Example</vt:lpstr>
      <vt:lpstr>Dining Philosophers</vt:lpstr>
      <vt:lpstr>Resource Graph or Wait-for Graph</vt:lpstr>
      <vt:lpstr>Deadlock vs. starvation</vt:lpstr>
      <vt:lpstr>Four Conditions for Deadlock</vt:lpstr>
      <vt:lpstr>Dealing with Deadlock</vt:lpstr>
      <vt:lpstr>Starvation</vt:lpstr>
      <vt:lpstr>Java Synchronized Blocks</vt:lpstr>
      <vt:lpstr>Semaphore</vt:lpstr>
      <vt:lpstr>Monitor == mutex+CV</vt:lpstr>
      <vt:lpstr>Using condition variables</vt:lpstr>
      <vt:lpstr>Other Multithreading Concept</vt:lpstr>
      <vt:lpstr>Take AWAY TODAY</vt:lpstr>
      <vt:lpstr>Synchronization Example</vt:lpstr>
      <vt:lpstr>Example: the soda/HFCS machine</vt:lpstr>
      <vt:lpstr>Producer-consumer problem</vt:lpstr>
      <vt:lpstr>Solving producer-consumer</vt:lpstr>
      <vt:lpstr>Producer-consumer code</vt:lpstr>
      <vt:lpstr>Producer-consumer code</vt:lpstr>
      <vt:lpstr>Variations: one CV?</vt:lpstr>
      <vt:lpstr>Variations: one CV?</vt:lpstr>
      <vt:lpstr>Prod.-cons. with semaphores</vt:lpstr>
      <vt:lpstr>Prod.-cons. with semaphores</vt:lpstr>
      <vt:lpstr>Prod.-cons. with semaphores</vt:lpstr>
      <vt:lpstr>Prod.-cons. with semaphores</vt:lpstr>
      <vt:lpstr>Prod.-cons. with semaphores</vt:lpstr>
      <vt:lpstr>Prod.-cons. with semaphores</vt:lpstr>
      <vt:lpstr>Prod.-cons. with semaphores</vt:lpstr>
      <vt:lpstr>Monitors vs. semaphores</vt:lpstr>
      <vt:lpstr>Multithreading in JAVA </vt:lpstr>
      <vt:lpstr>JAVA Threads Methods</vt:lpstr>
      <vt:lpstr>Create Thread</vt:lpstr>
      <vt:lpstr>Thread Name</vt:lpstr>
      <vt:lpstr>Stop a Thread</vt:lpstr>
      <vt:lpstr>Java Thread Local</vt:lpstr>
      <vt:lpstr>classes for locking</vt:lpstr>
      <vt:lpstr>Thread Sleeping</vt:lpstr>
      <vt:lpstr>Time and Task </vt:lpstr>
      <vt:lpstr>SIMPLE Lock </vt:lpstr>
      <vt:lpstr>Lock Reentrance</vt:lpstr>
      <vt:lpstr>Reader/Writer Lock</vt:lpstr>
      <vt:lpstr>Reader/Writer Lock Illustrated</vt:lpstr>
      <vt:lpstr>Limitations of the SharedLock Implementation</vt:lpstr>
      <vt:lpstr>Read Write LOCK</vt:lpstr>
      <vt:lpstr>Read / Write Lock Reentrance(1)</vt:lpstr>
      <vt:lpstr>Read / Write Lock Reentrance(2)</vt:lpstr>
      <vt:lpstr>Read / Write Lock Reentrance(3)</vt:lpstr>
      <vt:lpstr>Read / Write Lock Reentrance(4)</vt:lpstr>
      <vt:lpstr>Starvation and Fairness</vt:lpstr>
      <vt:lpstr>Dead Lock</vt:lpstr>
      <vt:lpstr>Dead Lock</vt:lpstr>
      <vt:lpstr>Nested Monitor Lockout</vt:lpstr>
      <vt:lpstr>Slipped Conditions</vt:lpstr>
      <vt:lpstr>Fair Lock(1)</vt:lpstr>
      <vt:lpstr>Fair Lock(2)</vt:lpstr>
      <vt:lpstr>Monitor</vt:lpstr>
      <vt:lpstr>Mutex and Semaphore</vt:lpstr>
      <vt:lpstr>Semaphores(1)</vt:lpstr>
      <vt:lpstr>Semaphores(2)</vt:lpstr>
      <vt:lpstr>Semaphores(3)</vt:lpstr>
      <vt:lpstr>Blocking Queue(1)</vt:lpstr>
      <vt:lpstr>Blocking Queue(2)</vt:lpstr>
      <vt:lpstr>Producer and Consumer(1)</vt:lpstr>
      <vt:lpstr>Producer and Consumer(2)</vt:lpstr>
      <vt:lpstr>Producer and Consumer(3)</vt:lpstr>
      <vt:lpstr>Example: event/request queue</vt:lpstr>
      <vt:lpstr>Thread Pool(1)</vt:lpstr>
      <vt:lpstr>Thread Pool(2)</vt:lpstr>
      <vt:lpstr>Executors and Thread Pools</vt:lpstr>
      <vt:lpstr>Most default data structure are not thread safe</vt:lpstr>
      <vt:lpstr>Fine-grained critical sections</vt:lpstr>
      <vt:lpstr>Benchmark </vt:lpstr>
      <vt:lpstr>Spinlock</vt:lpstr>
      <vt:lpstr>We need an atomic “toehold”</vt:lpstr>
      <vt:lpstr>Atomic instructions: Test-and-Set</vt:lpstr>
      <vt:lpstr>Spinlock: IA32</vt:lpstr>
      <vt:lpstr>Spinlock and Mutex</vt:lpstr>
      <vt:lpstr>Compare and Set</vt:lpstr>
      <vt:lpstr>Atomic Variables</vt:lpstr>
      <vt:lpstr>Lock-Free Linked List</vt:lpstr>
      <vt:lpstr>Thread Safe Stack(1)</vt:lpstr>
      <vt:lpstr>Thread Safe Stack(2)</vt:lpstr>
      <vt:lpstr>blocking vs NO BLOCKING</vt:lpstr>
      <vt:lpstr>Sharing Intended Modifications</vt:lpstr>
      <vt:lpstr>ABA Problem</vt:lpstr>
      <vt:lpstr>Non-Blocking Template(1)</vt:lpstr>
      <vt:lpstr>Non-Blocking Template(2)</vt:lpstr>
      <vt:lpstr>Synchronized collections</vt:lpstr>
      <vt:lpstr>Concurrent collections</vt:lpstr>
      <vt:lpstr>Multi-Threading in C++</vt:lpstr>
      <vt:lpstr>C++ Threading</vt:lpstr>
      <vt:lpstr>Start Thread</vt:lpstr>
      <vt:lpstr>What you expect the result?</vt:lpstr>
      <vt:lpstr>The increment is not atomic</vt:lpstr>
      <vt:lpstr>Mutex and Lock</vt:lpstr>
      <vt:lpstr>Recursive Mutex </vt:lpstr>
      <vt:lpstr>Condition variables(1)</vt:lpstr>
      <vt:lpstr>Condition variables (2)</vt:lpstr>
      <vt:lpstr>Producer and Comsumer</vt:lpstr>
      <vt:lpstr>Condition Variable Trap</vt:lpstr>
      <vt:lpstr>Atomic Type</vt:lpstr>
      <vt:lpstr>Benchmark</vt:lpstr>
      <vt:lpstr>Future</vt:lpstr>
      <vt:lpstr>Future and Promise</vt:lpstr>
      <vt:lpstr>Multi-Threading in C#</vt:lpstr>
      <vt:lpstr>Thread Class</vt:lpstr>
      <vt:lpstr>Start a Thread  (1)</vt:lpstr>
      <vt:lpstr>Start a Thread  (2)</vt:lpstr>
      <vt:lpstr>Foreground and Background</vt:lpstr>
      <vt:lpstr>Synchronization Essentials(1)</vt:lpstr>
      <vt:lpstr>Synchronization Essentials(2)</vt:lpstr>
      <vt:lpstr>Sleep</vt:lpstr>
      <vt:lpstr>Lock Mechanism</vt:lpstr>
      <vt:lpstr>Block</vt:lpstr>
      <vt:lpstr>Thread Programming Strategy (quick and dirty)</vt:lpstr>
      <vt:lpstr>Thread Priority</vt:lpstr>
      <vt:lpstr>Exception Handling</vt:lpstr>
      <vt:lpstr>Thread State</vt:lpstr>
      <vt:lpstr>Event Handler  </vt:lpstr>
      <vt:lpstr>Auto Reset Event Handler</vt:lpstr>
      <vt:lpstr>Using event handler across processes</vt:lpstr>
      <vt:lpstr>Producer/Consumer Queue(1)</vt:lpstr>
      <vt:lpstr>Producer/Consumer Queue(2)</vt:lpstr>
      <vt:lpstr>Producer/Consumer Queue(3)</vt:lpstr>
      <vt:lpstr>Mutex</vt:lpstr>
      <vt:lpstr>Semaphore</vt:lpstr>
      <vt:lpstr>Wait functions</vt:lpstr>
      <vt:lpstr>Synchronization Contexts</vt:lpstr>
      <vt:lpstr>Dead Lock</vt:lpstr>
      <vt:lpstr>Reentrancy</vt:lpstr>
      <vt:lpstr>Non-Blocking Synchronization Constructs*</vt:lpstr>
      <vt:lpstr>Atomicity and Interlocked</vt:lpstr>
      <vt:lpstr>Volatile Variables</vt:lpstr>
      <vt:lpstr>Monitor</vt:lpstr>
      <vt:lpstr>Wait and Pulse</vt:lpstr>
      <vt:lpstr>Producer/Consumer Queue(1)</vt:lpstr>
      <vt:lpstr>Producer/Consumer Queue(2)</vt:lpstr>
      <vt:lpstr>Producer/Consumer Queue(3)</vt:lpstr>
      <vt:lpstr>Two-way Signaling(1)</vt:lpstr>
      <vt:lpstr>Two-way Signaling(2)</vt:lpstr>
      <vt:lpstr>Advanced Topic</vt:lpstr>
      <vt:lpstr>System Internal</vt:lpstr>
      <vt:lpstr>Synchronization objects</vt:lpstr>
      <vt:lpstr>Windows synchronization objects</vt:lpstr>
      <vt:lpstr>Blocking</vt:lpstr>
      <vt:lpstr>Inside the kernel</vt:lpstr>
      <vt:lpstr>Wakeup from interrupt handler</vt:lpstr>
      <vt:lpstr>Wakeup from interrupt handler</vt:lpstr>
      <vt:lpstr>Interrupts</vt:lpstr>
      <vt:lpstr>Interrupt priority: rough sketch</vt:lpstr>
      <vt:lpstr>What ISRs do</vt:lpstr>
      <vt:lpstr>Spinlocks in the kernel</vt:lpstr>
      <vt:lpstr>Synchronizing with ISRs</vt:lpstr>
      <vt:lpstr>Recap: threads on the metal</vt:lpstr>
      <vt:lpstr>Managing threads: internals</vt:lpstr>
      <vt:lpstr>Sleep/wakeup: a rough idea</vt:lpstr>
      <vt:lpstr>What cores do</vt:lpstr>
      <vt:lpstr>Switching out</vt:lpstr>
      <vt:lpstr>Example: Unix Sleep (BSD)</vt:lpstr>
      <vt:lpstr>Thread context switch</vt:lpstr>
      <vt:lpstr>PowerPoint Presentation</vt:lpstr>
      <vt:lpstr> Example: Switch()</vt:lpstr>
      <vt:lpstr>What to know about context switch</vt:lpstr>
      <vt:lpstr>Contention on ready queues</vt:lpstr>
      <vt:lpstr>Per-CPU ready queues (“runqueue”)</vt:lpstr>
      <vt:lpstr>Separation of policy and mechanism</vt:lpstr>
      <vt:lpstr>Processor allocation policy</vt:lpstr>
      <vt:lpstr>Scheduler Policy Goals</vt:lpstr>
      <vt:lpstr>A simple policy: FCFS</vt:lpstr>
      <vt:lpstr>Evaluating FCFS</vt:lpstr>
      <vt:lpstr>Preemptive FCFS: Round Robin</vt:lpstr>
      <vt:lpstr>Evaluating Round Robin</vt:lpstr>
      <vt:lpstr>Overhead and goodput</vt:lpstr>
      <vt:lpstr>Minimizing Response Time: SJF (STCF)</vt:lpstr>
      <vt:lpstr>CPU dispatch and ready queues</vt:lpstr>
      <vt:lpstr>Priority</vt:lpstr>
      <vt:lpstr>PowerPoint Presentation</vt:lpstr>
      <vt:lpstr>Per-CPU ready queues</vt:lpstr>
      <vt:lpstr>Two Schedules for CPU/Disk</vt:lpstr>
      <vt:lpstr>Estimating Time-to-Yield</vt:lpstr>
      <vt:lpstr>Example: a recent Linux rev</vt:lpstr>
      <vt:lpstr>Multilevel Feedback Queue</vt:lpstr>
      <vt:lpstr>Thread priority in other queues</vt:lpstr>
      <vt:lpstr>Mars Pathfinder</vt:lpstr>
      <vt:lpstr>Pathfinder had Software Errors</vt:lpstr>
      <vt:lpstr>Internal Priority Adjustment</vt:lpstr>
      <vt:lpstr>Real Time/Media</vt:lpstr>
      <vt:lpstr>What’s a race?</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Huanmin Wu</dc:creator>
  <cp:lastModifiedBy>Huanmin Wu</cp:lastModifiedBy>
  <cp:revision>41</cp:revision>
  <dcterms:created xsi:type="dcterms:W3CDTF">2019-05-12T17:47:17Z</dcterms:created>
  <dcterms:modified xsi:type="dcterms:W3CDTF">2019-07-19T05:12:23Z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huanminw@microsoft.com</vt:lpwstr>
  </property>
  <property fmtid="{D5CDD505-2E9C-101B-9397-08002B2CF9AE}" pid="5" name="MSIP_Label_f42aa342-8706-4288-bd11-ebb85995028c_SetDate">
    <vt:lpwstr>2019-05-12T23:28:12.2143602Z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7bc14cf9-a76c-41cf-88cb-bb2dd8ca410a</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