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76" r:id="rId6"/>
    <p:sldId id="277" r:id="rId7"/>
    <p:sldId id="296" r:id="rId8"/>
    <p:sldId id="260" r:id="rId9"/>
    <p:sldId id="261" r:id="rId10"/>
    <p:sldId id="262" r:id="rId11"/>
    <p:sldId id="274" r:id="rId12"/>
    <p:sldId id="275" r:id="rId13"/>
    <p:sldId id="279" r:id="rId14"/>
    <p:sldId id="264" r:id="rId15"/>
    <p:sldId id="263" r:id="rId16"/>
    <p:sldId id="289" r:id="rId17"/>
    <p:sldId id="266" r:id="rId18"/>
    <p:sldId id="291" r:id="rId19"/>
    <p:sldId id="297" r:id="rId20"/>
    <p:sldId id="290" r:id="rId21"/>
    <p:sldId id="265" r:id="rId22"/>
    <p:sldId id="267" r:id="rId23"/>
    <p:sldId id="292" r:id="rId24"/>
    <p:sldId id="268" r:id="rId25"/>
    <p:sldId id="269" r:id="rId26"/>
    <p:sldId id="293" r:id="rId27"/>
    <p:sldId id="294" r:id="rId28"/>
    <p:sldId id="295" r:id="rId29"/>
    <p:sldId id="272" r:id="rId30"/>
    <p:sldId id="273" r:id="rId31"/>
    <p:sldId id="29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D0229-0671-FA81-095A-91B6C39A6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6DD60-D6A9-9F9B-EDFE-47AC9C93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E763-D6F5-3F67-67BD-B6E45F23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CE10F-3B77-AE0E-DB65-FFBD11C8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EFAAC-B095-A685-E271-1A9BB64C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FDE87-0399-6BAC-4DBE-9BAC8571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1B73C-A5BF-8CE1-7480-3FF2E2C0B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9D663-542E-0B08-EBB8-DB8F98A7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FB0F3-E04B-397A-4C84-BD625DB5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D7239-DE47-7883-6BA2-798F34CF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4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0A973-B625-3737-C0B0-B1E368BD5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01D59-1A5B-9057-11D5-C7FDD4F44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671EA-6E2B-116A-9AF1-61F7A3ED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0DE37-0DB6-07BB-83F3-EF27D38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2957D-54D7-629A-928C-E203550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1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1702A-9882-8097-CCB2-414AEB96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755D5-664D-59D4-F8E5-07E1B292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9AEEF-5FB0-A9EC-4D8A-8A344CC6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BA7F-E8A4-0C6B-5120-757AF2F4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38E4D-4975-D586-3262-698D15AB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7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D991-4A7A-3BD2-2577-044D3F00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5AFE34-2F7A-8100-F131-276CCD0D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DF10E-66C2-9288-2B34-110C4AE9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62F2-E25B-2BF5-6B7A-3C4ABE2A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61486-29AC-FBC7-FA7D-70AA538B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9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C9A7-9F95-B074-EC31-002FA728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42ED7-9DE6-6C24-F4FC-7C9B7486D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13076-5260-7F1F-4ABA-7C72A784C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659CD-B856-0959-0B12-64278D1A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06053-55AC-7D23-1860-990AE52C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533EF-86D3-FF81-5C0D-F6D64F5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CD40C-D422-D910-5CEB-D027B282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3831F-CBFE-74FC-8994-A491E74B9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30511-58AF-2C87-15E0-29324261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D7AD9C-DEEA-7140-244F-307967102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EA594-CDC6-64C2-0C71-4A3A3C4BC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DCBDE4-0EE1-7308-052F-601AEE84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6556B7-8510-228F-9245-B98AF262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C25D59-01DE-A5E1-887F-403D1D92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34F58-82B9-275A-E47E-80B7F15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F13A18-2A7E-407E-740F-89D6FB2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CF070E-F1F4-5C1C-BAF5-DD6BF875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6367F-924C-5BC6-9094-BE889928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0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D41C64-38E0-60A4-5B2A-746E5A4A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5D91E3-9046-D8BF-4332-F149ABC7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EA26CF-058C-DBEB-FA93-C630D374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3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D2B97-D231-7E99-8623-387DDBA9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0FC23-11F6-0186-9CBC-74772982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92C3D-9858-6DB4-D740-AF6BD78D5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67594-92E4-42B0-1020-403D8B6A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4D1A3-9C76-8DB4-D14E-6F047BFB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58D46-7119-0F51-6FD8-00E4FED1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C253D-2C7E-4BC8-7731-BA37C5F8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9186EB-B9C0-81D7-4431-56C83B4AB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80D78-891B-2B9B-5FF7-451A0E8D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3A07C-F10B-7308-F52E-F9FD8443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1051C-5CED-42C3-C32F-1E1E35CE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651DD-A281-1D07-1339-30330C17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02C2BB-2C2A-01EE-E397-0876A02D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1BF88-5D80-7EBE-7DC3-15B8B9697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B2346-CCCB-276B-A539-989D4EC47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12D1-C424-4DE6-AE1D-603B0373CC35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1AF81-ECDB-0257-5105-6E5E46A69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A13F3-A019-1868-9FAA-294B34B80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2AA1-417D-48BD-B968-5C67187A6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8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FC733-B967-CD9C-DA8C-45791EC38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2023</a:t>
            </a:r>
            <a:r>
              <a:rPr lang="ko-KR" altLang="en-US" sz="4000" b="1" dirty="0">
                <a:solidFill>
                  <a:schemeClr val="bg1"/>
                </a:solidFill>
              </a:rPr>
              <a:t>년 동아리 우수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0D2F9F-3683-F6AA-0529-808D9DFCF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- 20302 </a:t>
            </a:r>
            <a:r>
              <a:rPr lang="ko-KR" altLang="en-US" b="1" dirty="0">
                <a:solidFill>
                  <a:schemeClr val="bg1"/>
                </a:solidFill>
              </a:rPr>
              <a:t>권성민</a:t>
            </a:r>
          </a:p>
        </p:txBody>
      </p:sp>
    </p:spTree>
    <p:extLst>
      <p:ext uri="{BB962C8B-B14F-4D97-AF65-F5344CB8AC3E}">
        <p14:creationId xmlns:p14="http://schemas.microsoft.com/office/powerpoint/2010/main" val="88653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</a:t>
            </a:r>
            <a:r>
              <a:rPr lang="en-US" altLang="ko-KR" sz="3500" b="1" dirty="0" err="1">
                <a:solidFill>
                  <a:schemeClr val="bg1"/>
                </a:solidFill>
              </a:rPr>
              <a:t>HomeRouter</a:t>
            </a:r>
            <a:r>
              <a:rPr lang="en-US" altLang="ko-KR" sz="3500" b="1" dirty="0">
                <a:solidFill>
                  <a:schemeClr val="bg1"/>
                </a:solidFill>
              </a:rPr>
              <a:t>-PT-AC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 err="1">
                <a:solidFill>
                  <a:schemeClr val="bg1"/>
                </a:solidFill>
              </a:rPr>
              <a:t>HomeRouter</a:t>
            </a:r>
            <a:r>
              <a:rPr lang="en-US" altLang="ko-KR" sz="2000" b="1" dirty="0">
                <a:solidFill>
                  <a:schemeClr val="bg1"/>
                </a:solidFill>
              </a:rPr>
              <a:t>-PT-AC</a:t>
            </a:r>
            <a:r>
              <a:rPr lang="ko-KR" altLang="en-US" sz="2000" b="1" dirty="0">
                <a:solidFill>
                  <a:schemeClr val="bg1"/>
                </a:solidFill>
              </a:rPr>
              <a:t>을 사용하여 </a:t>
            </a:r>
            <a:r>
              <a:rPr lang="en-US" altLang="ko-KR" sz="2000" b="1" dirty="0">
                <a:solidFill>
                  <a:schemeClr val="bg1"/>
                </a:solidFill>
              </a:rPr>
              <a:t>PC</a:t>
            </a:r>
            <a:r>
              <a:rPr lang="ko-KR" altLang="en-US" sz="2000" b="1" dirty="0">
                <a:solidFill>
                  <a:schemeClr val="bg1"/>
                </a:solidFill>
              </a:rPr>
              <a:t>에게 각각 </a:t>
            </a:r>
            <a:r>
              <a:rPr lang="en-US" altLang="ko-KR" sz="2000" b="1" dirty="0">
                <a:solidFill>
                  <a:schemeClr val="bg1"/>
                </a:solidFill>
              </a:rPr>
              <a:t>DHCP</a:t>
            </a:r>
            <a:r>
              <a:rPr lang="ko-KR" altLang="en-US" sz="2000" b="1" dirty="0">
                <a:solidFill>
                  <a:schemeClr val="bg1"/>
                </a:solidFill>
              </a:rPr>
              <a:t>를 통해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를 부여하였습니다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또한 </a:t>
            </a:r>
            <a:r>
              <a:rPr lang="en-US" altLang="ko-KR" sz="2000" b="1" dirty="0" err="1">
                <a:solidFill>
                  <a:schemeClr val="bg1"/>
                </a:solidFill>
              </a:rPr>
              <a:t>tacacs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서버를 이용하여서 </a:t>
            </a:r>
            <a:r>
              <a:rPr lang="en-US" altLang="ko-KR" sz="2000" b="1" dirty="0">
                <a:solidFill>
                  <a:schemeClr val="bg1"/>
                </a:solidFill>
              </a:rPr>
              <a:t>WPA2-Enterprise</a:t>
            </a:r>
            <a:r>
              <a:rPr lang="ko-KR" altLang="en-US" sz="2000" b="1" dirty="0">
                <a:solidFill>
                  <a:schemeClr val="bg1"/>
                </a:solidFill>
              </a:rPr>
              <a:t>을 통해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보안성을 더 강화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하였습니다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9C2CBE-F69A-90DF-6727-853952DB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79" y="3181817"/>
            <a:ext cx="4451842" cy="33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</a:t>
            </a:r>
            <a:r>
              <a:rPr lang="ko-KR" altLang="en-US" sz="3500" b="1" dirty="0">
                <a:solidFill>
                  <a:schemeClr val="bg1"/>
                </a:solidFill>
              </a:rPr>
              <a:t> </a:t>
            </a:r>
            <a:r>
              <a:rPr lang="en-US" altLang="ko-KR" sz="3500" b="1" dirty="0">
                <a:solidFill>
                  <a:schemeClr val="bg1"/>
                </a:solidFill>
              </a:rPr>
              <a:t>Access Point(AP)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105"/>
            <a:ext cx="10515600" cy="8662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AP</a:t>
            </a:r>
            <a:r>
              <a:rPr lang="ko-KR" altLang="en-US" sz="2000" b="1" dirty="0">
                <a:solidFill>
                  <a:schemeClr val="bg1"/>
                </a:solidFill>
              </a:rPr>
              <a:t>를 이용하여 무선 네트워크에서 무선 디바이스들이 네트워크 연결이 가능하게 만들어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주었습니다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1295C1-0D14-837E-F769-BEF1640E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26" y="2935705"/>
            <a:ext cx="6442747" cy="32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Network Controller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9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Network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</a:rPr>
              <a:t>Controller</a:t>
            </a:r>
            <a:r>
              <a:rPr lang="ko-KR" altLang="en-US" sz="2300" b="1" dirty="0">
                <a:solidFill>
                  <a:schemeClr val="bg1"/>
                </a:solidFill>
              </a:rPr>
              <a:t>을 통해 </a:t>
            </a:r>
            <a:r>
              <a:rPr lang="en-US" altLang="ko-KR" sz="2300" b="1" dirty="0">
                <a:solidFill>
                  <a:schemeClr val="bg1"/>
                </a:solidFill>
              </a:rPr>
              <a:t>Cluster0</a:t>
            </a:r>
            <a:r>
              <a:rPr lang="ko-KR" altLang="en-US" sz="2300" b="1" dirty="0">
                <a:solidFill>
                  <a:schemeClr val="bg1"/>
                </a:solidFill>
              </a:rPr>
              <a:t>에 존재하는 네트워크의 장비 및 패킷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300" b="1" dirty="0">
                <a:solidFill>
                  <a:schemeClr val="bg1"/>
                </a:solidFill>
              </a:rPr>
              <a:t>상태를 </a:t>
            </a:r>
            <a:r>
              <a:rPr lang="en-US" altLang="ko-KR" sz="2300" b="1" dirty="0">
                <a:solidFill>
                  <a:schemeClr val="bg1"/>
                </a:solidFill>
              </a:rPr>
              <a:t>GUI</a:t>
            </a:r>
            <a:r>
              <a:rPr lang="ko-KR" altLang="en-US" sz="2300" b="1" dirty="0">
                <a:solidFill>
                  <a:schemeClr val="bg1"/>
                </a:solidFill>
              </a:rPr>
              <a:t>를 통해 볼 수 있게 진행을 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251AA7-D7EE-91BF-CF5D-BE4A4E4F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07" y="3201277"/>
            <a:ext cx="8429703" cy="32915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222592-C8A7-EF7A-E350-29B7F387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128" y="3201277"/>
            <a:ext cx="3123344" cy="24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5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Network Controller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061"/>
            <a:ext cx="10515600" cy="909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Network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</a:rPr>
              <a:t>Controller</a:t>
            </a:r>
            <a:r>
              <a:rPr lang="ko-KR" altLang="en-US" sz="2300" b="1" dirty="0">
                <a:solidFill>
                  <a:schemeClr val="bg1"/>
                </a:solidFill>
              </a:rPr>
              <a:t>을 통해 </a:t>
            </a:r>
            <a:r>
              <a:rPr lang="en-US" altLang="ko-KR" sz="2300" b="1" dirty="0">
                <a:solidFill>
                  <a:schemeClr val="bg1"/>
                </a:solidFill>
              </a:rPr>
              <a:t>Cluster0</a:t>
            </a:r>
            <a:r>
              <a:rPr lang="ko-KR" altLang="en-US" sz="2300" b="1" dirty="0">
                <a:solidFill>
                  <a:schemeClr val="bg1"/>
                </a:solidFill>
              </a:rPr>
              <a:t>에 존재하는 네트워크의 장비 및 패킷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300" b="1" dirty="0">
                <a:solidFill>
                  <a:schemeClr val="bg1"/>
                </a:solidFill>
              </a:rPr>
              <a:t>상태를 </a:t>
            </a:r>
            <a:r>
              <a:rPr lang="en-US" altLang="ko-KR" sz="2300" b="1" dirty="0">
                <a:solidFill>
                  <a:schemeClr val="bg1"/>
                </a:solidFill>
              </a:rPr>
              <a:t>GUI</a:t>
            </a:r>
            <a:r>
              <a:rPr lang="ko-KR" altLang="en-US" sz="2300" b="1" dirty="0">
                <a:solidFill>
                  <a:schemeClr val="bg1"/>
                </a:solidFill>
              </a:rPr>
              <a:t>를 통해 볼 수 있게 진행을 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34CC62-65E5-8185-8531-C98822DD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20" y="2662988"/>
            <a:ext cx="3674896" cy="40008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0FEB66-4781-63E4-82EA-3ACC21C9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36" y="3229763"/>
            <a:ext cx="6729043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0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Center 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61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Center </a:t>
            </a:r>
            <a:r>
              <a:rPr lang="ko-KR" altLang="en-US" sz="2000" b="1" dirty="0">
                <a:solidFill>
                  <a:schemeClr val="bg1"/>
                </a:solidFill>
              </a:rPr>
              <a:t>파일에서는 </a:t>
            </a:r>
            <a:r>
              <a:rPr lang="en-US" altLang="ko-KR" sz="2000" b="1" dirty="0">
                <a:solidFill>
                  <a:schemeClr val="bg1"/>
                </a:solidFill>
              </a:rPr>
              <a:t>Client</a:t>
            </a:r>
            <a:r>
              <a:rPr lang="ko-KR" altLang="en-US" sz="2000" b="1" dirty="0">
                <a:solidFill>
                  <a:schemeClr val="bg1"/>
                </a:solidFill>
              </a:rPr>
              <a:t> 부분과 </a:t>
            </a:r>
            <a:r>
              <a:rPr lang="en-US" altLang="ko-KR" sz="2000" b="1" dirty="0">
                <a:solidFill>
                  <a:schemeClr val="bg1"/>
                </a:solidFill>
              </a:rPr>
              <a:t>Server</a:t>
            </a:r>
            <a:r>
              <a:rPr lang="ko-KR" altLang="en-US" sz="2000" b="1" dirty="0">
                <a:solidFill>
                  <a:schemeClr val="bg1"/>
                </a:solidFill>
              </a:rPr>
              <a:t> 부분을 </a:t>
            </a:r>
            <a:r>
              <a:rPr lang="en-US" altLang="ko-KR" sz="2000" b="1" dirty="0">
                <a:solidFill>
                  <a:schemeClr val="bg1"/>
                </a:solidFill>
              </a:rPr>
              <a:t>Multiuser</a:t>
            </a:r>
            <a:r>
              <a:rPr lang="ko-KR" altLang="en-US" sz="2000" b="1" dirty="0">
                <a:solidFill>
                  <a:schemeClr val="bg1"/>
                </a:solidFill>
              </a:rPr>
              <a:t>를 통해 통신 할 수 있게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라우터를 통해 나누어서 토폴로지를 구축하였습니다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C882F-3654-FEE6-4A52-A3C57AC7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67" y="3286125"/>
            <a:ext cx="10127466" cy="18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9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Client Center Zone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Client </a:t>
            </a:r>
            <a:r>
              <a:rPr lang="ko-KR" altLang="en-US" sz="2300" b="1" dirty="0">
                <a:solidFill>
                  <a:schemeClr val="bg1"/>
                </a:solidFill>
              </a:rPr>
              <a:t>부분을 총 </a:t>
            </a:r>
            <a:r>
              <a:rPr lang="en-US" altLang="ko-KR" sz="2300" b="1" dirty="0">
                <a:solidFill>
                  <a:schemeClr val="bg1"/>
                </a:solidFill>
              </a:rPr>
              <a:t>2</a:t>
            </a:r>
            <a:r>
              <a:rPr lang="ko-KR" altLang="en-US" sz="2300" b="1" dirty="0">
                <a:solidFill>
                  <a:schemeClr val="bg1"/>
                </a:solidFill>
              </a:rPr>
              <a:t>가지로 나누어서 토폴로지를 배치하였습니다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그래픽 6" descr="사용자 윤곽선">
            <a:extLst>
              <a:ext uri="{FF2B5EF4-FFF2-40B4-BE49-F238E27FC236}">
                <a16:creationId xmlns:a16="http://schemas.microsoft.com/office/drawing/2014/main" id="{D97069B6-DF50-21F9-A311-2E0F4D92C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189" y="570706"/>
            <a:ext cx="914400" cy="91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ADAFB2-05FA-4E4E-8DF8-62896987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116" y="2484006"/>
            <a:ext cx="6751768" cy="396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9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Client Cluster0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5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Cluster 0 </a:t>
            </a:r>
            <a:r>
              <a:rPr lang="ko-KR" altLang="en-US" sz="2300" b="1" dirty="0">
                <a:solidFill>
                  <a:schemeClr val="bg1"/>
                </a:solidFill>
              </a:rPr>
              <a:t>부분에는 </a:t>
            </a:r>
            <a:r>
              <a:rPr lang="en-US" altLang="ko-KR" sz="2300" b="1" dirty="0">
                <a:solidFill>
                  <a:schemeClr val="bg1"/>
                </a:solidFill>
              </a:rPr>
              <a:t>PC , Laptop </a:t>
            </a:r>
            <a:r>
              <a:rPr lang="ko-KR" altLang="en-US" sz="2300" b="1" dirty="0">
                <a:solidFill>
                  <a:schemeClr val="bg1"/>
                </a:solidFill>
              </a:rPr>
              <a:t>장비를 배치하였고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Switch</a:t>
            </a:r>
            <a:r>
              <a:rPr lang="ko-KR" altLang="en-US" sz="2300" b="1" dirty="0">
                <a:solidFill>
                  <a:schemeClr val="bg1"/>
                </a:solidFill>
              </a:rPr>
              <a:t>를 통해 </a:t>
            </a:r>
            <a:r>
              <a:rPr lang="en-US" altLang="ko-KR" sz="2300" b="1" dirty="0">
                <a:solidFill>
                  <a:schemeClr val="bg1"/>
                </a:solidFill>
              </a:rPr>
              <a:t>VLAN</a:t>
            </a:r>
            <a:r>
              <a:rPr lang="ko-KR" altLang="en-US" sz="2300" b="1" dirty="0">
                <a:solidFill>
                  <a:schemeClr val="bg1"/>
                </a:solidFill>
              </a:rPr>
              <a:t>으로 총 </a:t>
            </a:r>
            <a:r>
              <a:rPr lang="en-US" altLang="ko-KR" sz="2300" b="1" dirty="0">
                <a:solidFill>
                  <a:schemeClr val="bg1"/>
                </a:solidFill>
              </a:rPr>
              <a:t>4</a:t>
            </a:r>
            <a:r>
              <a:rPr lang="ko-KR" altLang="en-US" sz="2300" b="1" dirty="0">
                <a:solidFill>
                  <a:schemeClr val="bg1"/>
                </a:solidFill>
              </a:rPr>
              <a:t>개의 네트워크를 생성해주었습니다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그래픽 6" descr="사용자 윤곽선">
            <a:extLst>
              <a:ext uri="{FF2B5EF4-FFF2-40B4-BE49-F238E27FC236}">
                <a16:creationId xmlns:a16="http://schemas.microsoft.com/office/drawing/2014/main" id="{D97069B6-DF50-21F9-A311-2E0F4D92C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189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2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577142-6C5F-09DA-5B81-FC14E0B1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46" y="0"/>
            <a:ext cx="9319507" cy="68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577142-6C5F-09DA-5B81-FC14E0B1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46" y="0"/>
            <a:ext cx="9319507" cy="680072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A95F021-6BD6-4CCA-2F8A-4358432BDFC3}"/>
              </a:ext>
            </a:extLst>
          </p:cNvPr>
          <p:cNvSpPr/>
          <p:nvPr/>
        </p:nvSpPr>
        <p:spPr>
          <a:xfrm>
            <a:off x="5114568" y="1612231"/>
            <a:ext cx="1347537" cy="1146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A3AB8DA-1341-0E49-9202-CB9AD197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178" y="1406106"/>
            <a:ext cx="3870158" cy="412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/>
              <a:t>VTP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mode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: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58808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577142-6C5F-09DA-5B81-FC14E0B1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46" y="0"/>
            <a:ext cx="9319507" cy="680072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A95F021-6BD6-4CCA-2F8A-4358432BDFC3}"/>
              </a:ext>
            </a:extLst>
          </p:cNvPr>
          <p:cNvSpPr/>
          <p:nvPr/>
        </p:nvSpPr>
        <p:spPr>
          <a:xfrm>
            <a:off x="5250926" y="2589872"/>
            <a:ext cx="1347537" cy="1146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A3AB8DA-1341-0E49-9202-CB9AD197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178" y="1406106"/>
            <a:ext cx="3870158" cy="412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/>
              <a:t>VTP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mode :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Transparent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D68FC3-6BBA-5396-4687-694708980C70}"/>
              </a:ext>
            </a:extLst>
          </p:cNvPr>
          <p:cNvSpPr/>
          <p:nvPr/>
        </p:nvSpPr>
        <p:spPr>
          <a:xfrm>
            <a:off x="6635705" y="3169621"/>
            <a:ext cx="1347537" cy="1146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0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주제 </a:t>
            </a:r>
            <a:r>
              <a:rPr lang="en-US" altLang="ko-KR" sz="3500" b="1" dirty="0">
                <a:solidFill>
                  <a:schemeClr val="bg1"/>
                </a:solidFill>
              </a:rPr>
              <a:t>: ASA </a:t>
            </a:r>
            <a:r>
              <a:rPr lang="ko-KR" altLang="en-US" sz="3500" b="1" dirty="0">
                <a:solidFill>
                  <a:schemeClr val="bg1"/>
                </a:solidFill>
              </a:rPr>
              <a:t>방화벽을 이용한 패킷 차단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4F4A236-BB45-6304-6103-BFF1A7DF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3F9305-6A20-9885-A2F9-51FB8A43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1635"/>
            <a:ext cx="10515600" cy="47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577142-6C5F-09DA-5B81-FC14E0B1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46" y="0"/>
            <a:ext cx="9319507" cy="680072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A95F021-6BD6-4CCA-2F8A-4358432BDFC3}"/>
              </a:ext>
            </a:extLst>
          </p:cNvPr>
          <p:cNvSpPr/>
          <p:nvPr/>
        </p:nvSpPr>
        <p:spPr>
          <a:xfrm>
            <a:off x="1884947" y="2116991"/>
            <a:ext cx="3023937" cy="2566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FC5CCFB-9AC3-B432-1FA0-3C9488AC712B}"/>
              </a:ext>
            </a:extLst>
          </p:cNvPr>
          <p:cNvSpPr/>
          <p:nvPr/>
        </p:nvSpPr>
        <p:spPr>
          <a:xfrm>
            <a:off x="7082589" y="769454"/>
            <a:ext cx="3023937" cy="2566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416945-AAA8-4E16-7DCF-163C6D03AA1D}"/>
              </a:ext>
            </a:extLst>
          </p:cNvPr>
          <p:cNvSpPr/>
          <p:nvPr/>
        </p:nvSpPr>
        <p:spPr>
          <a:xfrm>
            <a:off x="5357585" y="4375769"/>
            <a:ext cx="2257167" cy="191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AA2953-C6A4-95E0-D6EF-246CF1EFEF15}"/>
              </a:ext>
            </a:extLst>
          </p:cNvPr>
          <p:cNvSpPr/>
          <p:nvPr/>
        </p:nvSpPr>
        <p:spPr>
          <a:xfrm>
            <a:off x="7788442" y="4233980"/>
            <a:ext cx="2456951" cy="20854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95F8BFC-1415-0B9F-D2F3-55CA20FC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178" y="1406106"/>
            <a:ext cx="3870158" cy="412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300" b="1" dirty="0"/>
              <a:t>VTP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mode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: Client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32C83AA-876D-06F2-2041-23F96430CD9E}"/>
              </a:ext>
            </a:extLst>
          </p:cNvPr>
          <p:cNvSpPr txBox="1">
            <a:spLocks/>
          </p:cNvSpPr>
          <p:nvPr/>
        </p:nvSpPr>
        <p:spPr>
          <a:xfrm>
            <a:off x="8991837" y="6291667"/>
            <a:ext cx="1724049" cy="41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/>
              <a:t>VLAN 30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A4A35C-6E5C-D4BE-63DF-227504A70336}"/>
              </a:ext>
            </a:extLst>
          </p:cNvPr>
          <p:cNvSpPr txBox="1">
            <a:spLocks/>
          </p:cNvSpPr>
          <p:nvPr/>
        </p:nvSpPr>
        <p:spPr>
          <a:xfrm>
            <a:off x="2684667" y="4776239"/>
            <a:ext cx="1724049" cy="41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/>
              <a:t>VLAN 10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4B7FCB-9102-D2BA-32B6-3078A40B1E00}"/>
              </a:ext>
            </a:extLst>
          </p:cNvPr>
          <p:cNvSpPr txBox="1">
            <a:spLocks/>
          </p:cNvSpPr>
          <p:nvPr/>
        </p:nvSpPr>
        <p:spPr>
          <a:xfrm>
            <a:off x="5788336" y="6327358"/>
            <a:ext cx="1724049" cy="41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/>
              <a:t>VLAN 20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EDEF98D-F1E1-5747-2D20-31DB082FC16C}"/>
              </a:ext>
            </a:extLst>
          </p:cNvPr>
          <p:cNvSpPr txBox="1">
            <a:spLocks/>
          </p:cNvSpPr>
          <p:nvPr/>
        </p:nvSpPr>
        <p:spPr>
          <a:xfrm>
            <a:off x="7788442" y="3336191"/>
            <a:ext cx="1997005" cy="412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/>
              <a:t>VLAN 40 , Tunnel</a:t>
            </a:r>
          </a:p>
        </p:txBody>
      </p:sp>
    </p:spTree>
    <p:extLst>
      <p:ext uri="{BB962C8B-B14F-4D97-AF65-F5344CB8AC3E}">
        <p14:creationId xmlns:p14="http://schemas.microsoft.com/office/powerpoint/2010/main" val="3214457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Client Cluster1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Client Cluster1</a:t>
            </a:r>
            <a:r>
              <a:rPr lang="ko-KR" altLang="en-US" sz="2300" b="1" dirty="0">
                <a:solidFill>
                  <a:schemeClr val="bg1"/>
                </a:solidFill>
              </a:rPr>
              <a:t>에서는 </a:t>
            </a:r>
            <a:r>
              <a:rPr lang="en-US" altLang="ko-KR" sz="2300" b="1" dirty="0">
                <a:solidFill>
                  <a:schemeClr val="bg1"/>
                </a:solidFill>
              </a:rPr>
              <a:t>Wireless </a:t>
            </a:r>
            <a:r>
              <a:rPr lang="ko-KR" altLang="en-US" sz="2300" b="1" dirty="0">
                <a:solidFill>
                  <a:schemeClr val="bg1"/>
                </a:solidFill>
              </a:rPr>
              <a:t>장비를 중점으로 두어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300" b="1" dirty="0" err="1">
                <a:solidFill>
                  <a:schemeClr val="bg1"/>
                </a:solidFill>
              </a:rPr>
              <a:t>HomeRouter</a:t>
            </a:r>
            <a:r>
              <a:rPr lang="ko-KR" altLang="en-US" sz="2300" b="1" dirty="0">
                <a:solidFill>
                  <a:schemeClr val="bg1"/>
                </a:solidFill>
              </a:rPr>
              <a:t>와 </a:t>
            </a:r>
            <a:r>
              <a:rPr lang="en-US" altLang="ko-KR" sz="2300" b="1" dirty="0">
                <a:solidFill>
                  <a:schemeClr val="bg1"/>
                </a:solidFill>
              </a:rPr>
              <a:t>Cell Tower , Cell Tower Office , AP</a:t>
            </a:r>
            <a:r>
              <a:rPr lang="ko-KR" altLang="en-US" sz="2300" b="1" dirty="0">
                <a:solidFill>
                  <a:schemeClr val="bg1"/>
                </a:solidFill>
              </a:rPr>
              <a:t>를 배치하였습니다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  <a:r>
              <a:rPr lang="ko-KR" altLang="en-US" sz="2300" b="1" dirty="0">
                <a:solidFill>
                  <a:schemeClr val="bg1"/>
                </a:solidFill>
              </a:rPr>
              <a:t> 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2300" b="1" dirty="0">
              <a:solidFill>
                <a:schemeClr val="bg1"/>
              </a:solidFill>
            </a:endParaRPr>
          </a:p>
        </p:txBody>
      </p:sp>
      <p:pic>
        <p:nvPicPr>
          <p:cNvPr id="4" name="그래픽 3" descr="사용자 윤곽선">
            <a:extLst>
              <a:ext uri="{FF2B5EF4-FFF2-40B4-BE49-F238E27FC236}">
                <a16:creationId xmlns:a16="http://schemas.microsoft.com/office/drawing/2014/main" id="{F14BB936-3058-83CF-5C0A-27EEF2468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7721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0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61342B-4D07-85AE-6836-AD62099B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3" y="0"/>
            <a:ext cx="11239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8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61342B-4D07-85AE-6836-AD62099B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3" y="0"/>
            <a:ext cx="11239034" cy="6858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3D6B8D3-177D-7164-D166-383F345E52E9}"/>
              </a:ext>
            </a:extLst>
          </p:cNvPr>
          <p:cNvSpPr/>
          <p:nvPr/>
        </p:nvSpPr>
        <p:spPr>
          <a:xfrm>
            <a:off x="721893" y="3244966"/>
            <a:ext cx="3683659" cy="3126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DBE6BFD-BC88-5843-87F3-056CDF42CEFD}"/>
              </a:ext>
            </a:extLst>
          </p:cNvPr>
          <p:cNvSpPr txBox="1">
            <a:spLocks/>
          </p:cNvSpPr>
          <p:nvPr/>
        </p:nvSpPr>
        <p:spPr>
          <a:xfrm>
            <a:off x="4441127" y="4808322"/>
            <a:ext cx="1724049" cy="412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/>
              <a:t>Home Router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FF7F69-BFF4-965C-EC99-FEDB71B3CB80}"/>
              </a:ext>
            </a:extLst>
          </p:cNvPr>
          <p:cNvSpPr txBox="1">
            <a:spLocks/>
          </p:cNvSpPr>
          <p:nvPr/>
        </p:nvSpPr>
        <p:spPr>
          <a:xfrm>
            <a:off x="7924802" y="2778430"/>
            <a:ext cx="3545305" cy="46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Central-Office &amp; Cell Tower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3182B7-2F0C-98E6-5AD1-13D64E369BE3}"/>
              </a:ext>
            </a:extLst>
          </p:cNvPr>
          <p:cNvSpPr/>
          <p:nvPr/>
        </p:nvSpPr>
        <p:spPr>
          <a:xfrm>
            <a:off x="7628238" y="3138616"/>
            <a:ext cx="4087279" cy="3228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01B5178-326D-947A-2284-32DDAA04C2E9}"/>
              </a:ext>
            </a:extLst>
          </p:cNvPr>
          <p:cNvSpPr txBox="1">
            <a:spLocks/>
          </p:cNvSpPr>
          <p:nvPr/>
        </p:nvSpPr>
        <p:spPr>
          <a:xfrm>
            <a:off x="9564129" y="877046"/>
            <a:ext cx="839178" cy="461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AP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D95F22D-D82E-5C72-366D-1E5469B7CDAC}"/>
              </a:ext>
            </a:extLst>
          </p:cNvPr>
          <p:cNvSpPr/>
          <p:nvPr/>
        </p:nvSpPr>
        <p:spPr>
          <a:xfrm>
            <a:off x="6539714" y="7700"/>
            <a:ext cx="2886111" cy="2279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3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Server Zone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9171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Server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</a:rPr>
              <a:t>Zone</a:t>
            </a:r>
            <a:r>
              <a:rPr lang="ko-KR" altLang="en-US" sz="2300" b="1" dirty="0">
                <a:solidFill>
                  <a:schemeClr val="bg1"/>
                </a:solidFill>
              </a:rPr>
              <a:t>에는 </a:t>
            </a:r>
            <a:r>
              <a:rPr lang="en-US" altLang="ko-KR" sz="2300" b="1" dirty="0">
                <a:solidFill>
                  <a:schemeClr val="bg1"/>
                </a:solidFill>
              </a:rPr>
              <a:t>DNS , HTTP , AAA , </a:t>
            </a:r>
            <a:r>
              <a:rPr lang="en-US" altLang="ko-KR" sz="2300" b="1" dirty="0" err="1">
                <a:solidFill>
                  <a:schemeClr val="bg1"/>
                </a:solidFill>
              </a:rPr>
              <a:t>Tacacs</a:t>
            </a:r>
            <a:r>
              <a:rPr lang="en-US" altLang="ko-KR" sz="2300" b="1" dirty="0">
                <a:solidFill>
                  <a:schemeClr val="bg1"/>
                </a:solidFill>
              </a:rPr>
              <a:t> , Radius </a:t>
            </a:r>
            <a:r>
              <a:rPr lang="ko-KR" altLang="en-US" sz="2300" b="1" dirty="0">
                <a:solidFill>
                  <a:schemeClr val="bg1"/>
                </a:solidFill>
              </a:rPr>
              <a:t>서버를 배치하였습니다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DNS , HTTP , DHCP , </a:t>
            </a:r>
            <a:r>
              <a:rPr lang="en-US" altLang="ko-KR" sz="2300" b="1" dirty="0" err="1">
                <a:solidFill>
                  <a:schemeClr val="bg1"/>
                </a:solidFill>
              </a:rPr>
              <a:t>Tacacs</a:t>
            </a:r>
            <a:r>
              <a:rPr lang="ko-KR" altLang="en-US" sz="2300" b="1" dirty="0">
                <a:solidFill>
                  <a:schemeClr val="bg1"/>
                </a:solidFill>
              </a:rPr>
              <a:t>서버는 </a:t>
            </a:r>
            <a:r>
              <a:rPr lang="en-US" altLang="ko-KR" sz="2300" b="1" dirty="0">
                <a:solidFill>
                  <a:schemeClr val="bg1"/>
                </a:solidFill>
              </a:rPr>
              <a:t>ASA </a:t>
            </a:r>
            <a:r>
              <a:rPr lang="ko-KR" altLang="en-US" sz="2300" b="1" dirty="0">
                <a:solidFill>
                  <a:schemeClr val="bg1"/>
                </a:solidFill>
              </a:rPr>
              <a:t>방화벽을 이용하여 패킷을 관리하였습니다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래픽 4" descr="데이터베이스 단색으로 채워진">
            <a:extLst>
              <a:ext uri="{FF2B5EF4-FFF2-40B4-BE49-F238E27FC236}">
                <a16:creationId xmlns:a16="http://schemas.microsoft.com/office/drawing/2014/main" id="{ECD8B849-F2F7-DC80-7210-6DD09570F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6734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09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5B685E-C1C0-6F36-7BD6-22FC6F6D22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623"/>
            <a:ext cx="12192000" cy="55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10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5B685E-C1C0-6F36-7BD6-22FC6F6D22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623"/>
            <a:ext cx="12192000" cy="557475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0AD4C0-9E86-04C0-512A-34E2E890486C}"/>
              </a:ext>
            </a:extLst>
          </p:cNvPr>
          <p:cNvSpPr txBox="1">
            <a:spLocks/>
          </p:cNvSpPr>
          <p:nvPr/>
        </p:nvSpPr>
        <p:spPr>
          <a:xfrm>
            <a:off x="3636876" y="4359143"/>
            <a:ext cx="1724049" cy="412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/>
              <a:t>Frame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Relay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8D96394-30F9-226E-156B-FC1192393AC7}"/>
              </a:ext>
            </a:extLst>
          </p:cNvPr>
          <p:cNvSpPr txBox="1">
            <a:spLocks/>
          </p:cNvSpPr>
          <p:nvPr/>
        </p:nvSpPr>
        <p:spPr>
          <a:xfrm>
            <a:off x="6594062" y="3760464"/>
            <a:ext cx="1724049" cy="41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/>
              <a:t>PAP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06AFB0F-0F3F-88A4-BF45-5F1BC1F6209D}"/>
              </a:ext>
            </a:extLst>
          </p:cNvPr>
          <p:cNvSpPr/>
          <p:nvPr/>
        </p:nvSpPr>
        <p:spPr>
          <a:xfrm>
            <a:off x="6096000" y="2820508"/>
            <a:ext cx="1912351" cy="1623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2E4B4F3-7216-A073-93CD-CDC3365EFF6F}"/>
              </a:ext>
            </a:extLst>
          </p:cNvPr>
          <p:cNvSpPr txBox="1">
            <a:spLocks/>
          </p:cNvSpPr>
          <p:nvPr/>
        </p:nvSpPr>
        <p:spPr>
          <a:xfrm>
            <a:off x="8559220" y="5533117"/>
            <a:ext cx="1724049" cy="41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/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2229266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5B685E-C1C0-6F36-7BD6-22FC6F6D22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623"/>
            <a:ext cx="12192000" cy="557475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D208E40-DA06-EEC0-04ED-015D5BF847E6}"/>
              </a:ext>
            </a:extLst>
          </p:cNvPr>
          <p:cNvSpPr/>
          <p:nvPr/>
        </p:nvSpPr>
        <p:spPr>
          <a:xfrm>
            <a:off x="680499" y="4593160"/>
            <a:ext cx="1912351" cy="1623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0AD4C0-9E86-04C0-512A-34E2E890486C}"/>
              </a:ext>
            </a:extLst>
          </p:cNvPr>
          <p:cNvSpPr txBox="1">
            <a:spLocks/>
          </p:cNvSpPr>
          <p:nvPr/>
        </p:nvSpPr>
        <p:spPr>
          <a:xfrm>
            <a:off x="2714454" y="5297607"/>
            <a:ext cx="1724049" cy="412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/>
              <a:t>Radius Server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312FE99-634B-BF9E-A3E6-8050D16BBA41}"/>
              </a:ext>
            </a:extLst>
          </p:cNvPr>
          <p:cNvSpPr txBox="1">
            <a:spLocks/>
          </p:cNvSpPr>
          <p:nvPr/>
        </p:nvSpPr>
        <p:spPr>
          <a:xfrm>
            <a:off x="6844103" y="4885358"/>
            <a:ext cx="1724049" cy="412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/>
              <a:t>HTTP , DNS Server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777C1A5-F191-B4B2-E62A-40DD182F98DB}"/>
              </a:ext>
            </a:extLst>
          </p:cNvPr>
          <p:cNvSpPr txBox="1">
            <a:spLocks/>
          </p:cNvSpPr>
          <p:nvPr/>
        </p:nvSpPr>
        <p:spPr>
          <a:xfrm>
            <a:off x="10331543" y="3222874"/>
            <a:ext cx="1724049" cy="412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 err="1"/>
              <a:t>Tacacs</a:t>
            </a:r>
            <a:r>
              <a:rPr lang="en-US" altLang="ko-KR" sz="2300" b="1" dirty="0"/>
              <a:t> Server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642DD33-87A7-345F-0E51-D146B48E3040}"/>
              </a:ext>
            </a:extLst>
          </p:cNvPr>
          <p:cNvSpPr txBox="1">
            <a:spLocks/>
          </p:cNvSpPr>
          <p:nvPr/>
        </p:nvSpPr>
        <p:spPr>
          <a:xfrm>
            <a:off x="10413805" y="4992519"/>
            <a:ext cx="1724049" cy="412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300" b="1" dirty="0"/>
              <a:t>DHCP Server</a:t>
            </a:r>
          </a:p>
        </p:txBody>
      </p:sp>
    </p:spTree>
    <p:extLst>
      <p:ext uri="{BB962C8B-B14F-4D97-AF65-F5344CB8AC3E}">
        <p14:creationId xmlns:p14="http://schemas.microsoft.com/office/powerpoint/2010/main" val="463828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Ping Test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08" y="2047001"/>
            <a:ext cx="5691276" cy="4363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Client Zone(PC10) -&gt; Server Zone (Sub Router3)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62F7028-8E17-8612-C7FB-DB2B3279930A}"/>
              </a:ext>
            </a:extLst>
          </p:cNvPr>
          <p:cNvSpPr txBox="1">
            <a:spLocks/>
          </p:cNvSpPr>
          <p:nvPr/>
        </p:nvSpPr>
        <p:spPr>
          <a:xfrm>
            <a:off x="6263084" y="2048634"/>
            <a:ext cx="5584626" cy="436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chemeClr val="bg1"/>
                </a:solidFill>
              </a:rPr>
              <a:t>Client Zone(PC2) -&gt; Server Zone (Sub Router4)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6CF7DA-4873-1CF2-50AB-ADBB09B6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60" y="2839626"/>
            <a:ext cx="5239633" cy="25009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EDBA14-5CA0-8440-6EDD-BB516A06F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81" y="2704531"/>
            <a:ext cx="5239632" cy="26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60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>
                <a:solidFill>
                  <a:schemeClr val="bg1"/>
                </a:solidFill>
              </a:rPr>
              <a:t>실패했던 </a:t>
            </a:r>
            <a:r>
              <a:rPr lang="ko-KR" altLang="en-US" sz="3500" b="1" dirty="0">
                <a:solidFill>
                  <a:schemeClr val="bg1"/>
                </a:solidFill>
              </a:rPr>
              <a:t>점들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391" y="2199148"/>
            <a:ext cx="2481446" cy="410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b="1">
                <a:solidFill>
                  <a:schemeClr val="bg1"/>
                </a:solidFill>
              </a:rPr>
              <a:t>ASA </a:t>
            </a:r>
            <a:r>
              <a:rPr lang="ko-KR" altLang="en-US" sz="2300" b="1" dirty="0">
                <a:solidFill>
                  <a:schemeClr val="bg1"/>
                </a:solidFill>
              </a:rPr>
              <a:t>방화벽</a:t>
            </a:r>
            <a:r>
              <a:rPr lang="en-US" altLang="ko-KR" sz="2300" b="1" dirty="0">
                <a:solidFill>
                  <a:schemeClr val="bg1"/>
                </a:solidFill>
              </a:rPr>
              <a:t> </a:t>
            </a:r>
            <a:r>
              <a:rPr lang="ko-KR" altLang="en-US" sz="2300" b="1" dirty="0">
                <a:solidFill>
                  <a:schemeClr val="bg1"/>
                </a:solidFill>
              </a:rPr>
              <a:t>설정</a:t>
            </a:r>
            <a:endParaRPr lang="en-US" altLang="ko-KR" sz="23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1715AD-B011-579C-72C6-1EB2BFBC6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5389"/>
            <a:ext cx="4651828" cy="372567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2D05449-D331-AC15-5A56-0A97B7D66D60}"/>
              </a:ext>
            </a:extLst>
          </p:cNvPr>
          <p:cNvSpPr txBox="1">
            <a:spLocks/>
          </p:cNvSpPr>
          <p:nvPr/>
        </p:nvSpPr>
        <p:spPr>
          <a:xfrm>
            <a:off x="7973652" y="2199147"/>
            <a:ext cx="2294957" cy="410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Cell Tower </a:t>
            </a:r>
            <a:r>
              <a:rPr lang="ko-KR" altLang="en-US" sz="2300" b="1" dirty="0">
                <a:solidFill>
                  <a:schemeClr val="bg1"/>
                </a:solidFill>
              </a:rPr>
              <a:t>설정</a:t>
            </a:r>
            <a:endParaRPr lang="en-US" altLang="ko-KR" sz="23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B42274-0B68-32A1-4B50-1C41D537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120" y="2815389"/>
            <a:ext cx="5642411" cy="36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4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동기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4F4A236-BB45-6304-6103-BFF1A7DF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7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300" b="1" dirty="0">
                <a:solidFill>
                  <a:schemeClr val="bg1"/>
                </a:solidFill>
              </a:rPr>
              <a:t>평소에 패킷 트레이서에 관심이 많아서 패킷 트레이서에 존재하는 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300" b="1" dirty="0">
                <a:solidFill>
                  <a:schemeClr val="bg1"/>
                </a:solidFill>
              </a:rPr>
              <a:t>다양한 장비들을 활용하여 토폴로지를 구축 하고 싶었습니다</a:t>
            </a:r>
            <a:r>
              <a:rPr lang="en-US" altLang="ko-KR" sz="2300" b="1" dirty="0">
                <a:solidFill>
                  <a:schemeClr val="bg1"/>
                </a:solidFill>
              </a:rPr>
              <a:t>.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D12076-227B-086C-7689-86C2BCE5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6705"/>
            <a:ext cx="5529417" cy="2551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483DC0-BDEC-1019-701C-6E1766BD2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88" y="3316704"/>
            <a:ext cx="4418123" cy="25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67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느낀점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6" y="1690688"/>
            <a:ext cx="11325726" cy="10058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패킷 트레이서가 자료가 많이 없어서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원하는 장비를 배치하는 점이 많이 힘들었습니다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네트워크 구축 대회만 계속 준비하다 보니 항상 똑같은 장비들과 같은 기능들을 계속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이용하였지만 다양한 장비들을 사용 할 수 있던 좋은 기회였다 생각합니다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B146FE-35F3-A869-27F0-A9CA95C8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758" y="3108222"/>
            <a:ext cx="5994483" cy="30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40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>
                <a:solidFill>
                  <a:schemeClr val="bg1"/>
                </a:solidFill>
              </a:rPr>
              <a:t>감사합니다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6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Multiuser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Multiuser</a:t>
            </a:r>
            <a:r>
              <a:rPr lang="ko-KR" altLang="en-US" sz="2000" b="1" dirty="0">
                <a:solidFill>
                  <a:schemeClr val="bg1"/>
                </a:solidFill>
              </a:rPr>
              <a:t>를 통해서 </a:t>
            </a:r>
            <a:r>
              <a:rPr lang="en-US" altLang="ko-KR" sz="2000" b="1" dirty="0">
                <a:solidFill>
                  <a:schemeClr val="bg1"/>
                </a:solidFill>
              </a:rPr>
              <a:t>Client</a:t>
            </a:r>
            <a:r>
              <a:rPr lang="ko-KR" altLang="en-US" sz="2000" b="1" dirty="0">
                <a:solidFill>
                  <a:schemeClr val="bg1"/>
                </a:solidFill>
              </a:rPr>
              <a:t> 파일 </a:t>
            </a:r>
            <a:r>
              <a:rPr lang="en-US" altLang="ko-KR" sz="2000" b="1" dirty="0">
                <a:solidFill>
                  <a:schemeClr val="bg1"/>
                </a:solidFill>
              </a:rPr>
              <a:t>, Server</a:t>
            </a:r>
            <a:r>
              <a:rPr lang="ko-KR" altLang="en-US" sz="2000" b="1" dirty="0">
                <a:solidFill>
                  <a:schemeClr val="bg1"/>
                </a:solidFill>
              </a:rPr>
              <a:t> 파일 </a:t>
            </a:r>
            <a:r>
              <a:rPr lang="en-US" altLang="ko-KR" sz="2000" b="1" dirty="0">
                <a:solidFill>
                  <a:schemeClr val="bg1"/>
                </a:solidFill>
              </a:rPr>
              <a:t>, Center </a:t>
            </a:r>
            <a:r>
              <a:rPr lang="ko-KR" altLang="en-US" sz="2000" b="1" dirty="0">
                <a:solidFill>
                  <a:schemeClr val="bg1"/>
                </a:solidFill>
              </a:rPr>
              <a:t>파일 총 </a:t>
            </a:r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</a:rPr>
              <a:t>가지 파일로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나누어 통신을 진행 하였습니다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A92E9-5261-0972-0132-F675B565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17" y="3489158"/>
            <a:ext cx="9024766" cy="16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7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Multiuser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Multiuser</a:t>
            </a:r>
            <a:r>
              <a:rPr lang="ko-KR" altLang="en-US" sz="2000" b="1" dirty="0">
                <a:solidFill>
                  <a:schemeClr val="bg1"/>
                </a:solidFill>
              </a:rPr>
              <a:t>를 통해서 </a:t>
            </a:r>
            <a:r>
              <a:rPr lang="en-US" altLang="ko-KR" sz="2000" b="1" dirty="0">
                <a:solidFill>
                  <a:schemeClr val="bg1"/>
                </a:solidFill>
              </a:rPr>
              <a:t>Client</a:t>
            </a:r>
            <a:r>
              <a:rPr lang="ko-KR" altLang="en-US" sz="2000" b="1" dirty="0">
                <a:solidFill>
                  <a:schemeClr val="bg1"/>
                </a:solidFill>
              </a:rPr>
              <a:t> 파일 </a:t>
            </a:r>
            <a:r>
              <a:rPr lang="en-US" altLang="ko-KR" sz="2000" b="1" dirty="0">
                <a:solidFill>
                  <a:schemeClr val="bg1"/>
                </a:solidFill>
              </a:rPr>
              <a:t>, Server</a:t>
            </a:r>
            <a:r>
              <a:rPr lang="ko-KR" altLang="en-US" sz="2000" b="1" dirty="0">
                <a:solidFill>
                  <a:schemeClr val="bg1"/>
                </a:solidFill>
              </a:rPr>
              <a:t> 파일 </a:t>
            </a:r>
            <a:r>
              <a:rPr lang="en-US" altLang="ko-KR" sz="2000" b="1" dirty="0">
                <a:solidFill>
                  <a:schemeClr val="bg1"/>
                </a:solidFill>
              </a:rPr>
              <a:t>, Center </a:t>
            </a:r>
            <a:r>
              <a:rPr lang="ko-KR" altLang="en-US" sz="2000" b="1" dirty="0">
                <a:solidFill>
                  <a:schemeClr val="bg1"/>
                </a:solidFill>
              </a:rPr>
              <a:t>파일 총 </a:t>
            </a:r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</a:rPr>
              <a:t>가지 파일로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나누어 통신을 진행 하였습니다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93015F-881C-3427-C66C-321B4542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54" y="2956209"/>
            <a:ext cx="6109891" cy="33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5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Multiuser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Multiuser</a:t>
            </a:r>
            <a:r>
              <a:rPr lang="ko-KR" altLang="en-US" sz="2000" b="1" dirty="0">
                <a:solidFill>
                  <a:schemeClr val="bg1"/>
                </a:solidFill>
              </a:rPr>
              <a:t>를 통해서 </a:t>
            </a:r>
            <a:r>
              <a:rPr lang="en-US" altLang="ko-KR" sz="2000" b="1" dirty="0">
                <a:solidFill>
                  <a:schemeClr val="bg1"/>
                </a:solidFill>
              </a:rPr>
              <a:t>Client</a:t>
            </a:r>
            <a:r>
              <a:rPr lang="ko-KR" altLang="en-US" sz="2000" b="1" dirty="0">
                <a:solidFill>
                  <a:schemeClr val="bg1"/>
                </a:solidFill>
              </a:rPr>
              <a:t> 파일 </a:t>
            </a:r>
            <a:r>
              <a:rPr lang="en-US" altLang="ko-KR" sz="2000" b="1" dirty="0">
                <a:solidFill>
                  <a:schemeClr val="bg1"/>
                </a:solidFill>
              </a:rPr>
              <a:t>, Server</a:t>
            </a:r>
            <a:r>
              <a:rPr lang="ko-KR" altLang="en-US" sz="2000" b="1" dirty="0">
                <a:solidFill>
                  <a:schemeClr val="bg1"/>
                </a:solidFill>
              </a:rPr>
              <a:t> 파일 </a:t>
            </a:r>
            <a:r>
              <a:rPr lang="en-US" altLang="ko-KR" sz="2000" b="1" dirty="0">
                <a:solidFill>
                  <a:schemeClr val="bg1"/>
                </a:solidFill>
              </a:rPr>
              <a:t>, Center </a:t>
            </a:r>
            <a:r>
              <a:rPr lang="ko-KR" altLang="en-US" sz="2000" b="1" dirty="0">
                <a:solidFill>
                  <a:schemeClr val="bg1"/>
                </a:solidFill>
              </a:rPr>
              <a:t>파일 총 </a:t>
            </a:r>
            <a:r>
              <a:rPr lang="en-US" altLang="ko-KR" sz="2000" b="1" dirty="0">
                <a:solidFill>
                  <a:schemeClr val="bg1"/>
                </a:solidFill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</a:rPr>
              <a:t>가지 파일로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나누어 통신을 진행 하였습니다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E9CC72-85E0-CFCD-575E-0386DF90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4" y="2789424"/>
            <a:ext cx="8410832" cy="39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6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Topology Structure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pic>
        <p:nvPicPr>
          <p:cNvPr id="7" name="그래픽 6" descr="구름 윤곽선">
            <a:extLst>
              <a:ext uri="{FF2B5EF4-FFF2-40B4-BE49-F238E27FC236}">
                <a16:creationId xmlns:a16="http://schemas.microsoft.com/office/drawing/2014/main" id="{423C7585-F3C3-AB97-7DA1-2BB5B85D2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1290" y="651042"/>
            <a:ext cx="3096126" cy="3096126"/>
          </a:xfrm>
          <a:prstGeom prst="rect">
            <a:avLst/>
          </a:prstGeom>
        </p:spPr>
      </p:pic>
      <p:pic>
        <p:nvPicPr>
          <p:cNvPr id="10" name="그래픽 9" descr="구름 윤곽선">
            <a:extLst>
              <a:ext uri="{FF2B5EF4-FFF2-40B4-BE49-F238E27FC236}">
                <a16:creationId xmlns:a16="http://schemas.microsoft.com/office/drawing/2014/main" id="{E2281DBA-3125-EAEF-BD1E-267D192B2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2942" y="1897509"/>
            <a:ext cx="2799347" cy="2799347"/>
          </a:xfrm>
          <a:prstGeom prst="rect">
            <a:avLst/>
          </a:prstGeom>
        </p:spPr>
      </p:pic>
      <p:pic>
        <p:nvPicPr>
          <p:cNvPr id="11" name="그래픽 10" descr="구름 윤곽선">
            <a:extLst>
              <a:ext uri="{FF2B5EF4-FFF2-40B4-BE49-F238E27FC236}">
                <a16:creationId xmlns:a16="http://schemas.microsoft.com/office/drawing/2014/main" id="{842D815C-8490-FF88-7FB3-1FC2A5698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2600" y="1897509"/>
            <a:ext cx="2799347" cy="2799347"/>
          </a:xfrm>
          <a:prstGeom prst="rect">
            <a:avLst/>
          </a:prstGeom>
        </p:spPr>
      </p:pic>
      <p:pic>
        <p:nvPicPr>
          <p:cNvPr id="12" name="그래픽 11" descr="구름 윤곽선">
            <a:extLst>
              <a:ext uri="{FF2B5EF4-FFF2-40B4-BE49-F238E27FC236}">
                <a16:creationId xmlns:a16="http://schemas.microsoft.com/office/drawing/2014/main" id="{C2B633DD-4BFB-4DC7-86B6-68A67292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188" y="1897509"/>
            <a:ext cx="2799347" cy="2799347"/>
          </a:xfrm>
          <a:prstGeom prst="rect">
            <a:avLst/>
          </a:prstGeom>
        </p:spPr>
      </p:pic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553FD90D-2C51-BC8D-D456-18CAAD28CB95}"/>
              </a:ext>
            </a:extLst>
          </p:cNvPr>
          <p:cNvSpPr/>
          <p:nvPr/>
        </p:nvSpPr>
        <p:spPr>
          <a:xfrm>
            <a:off x="3892631" y="3521776"/>
            <a:ext cx="926431" cy="31282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F4F0DAE7-564A-64D6-D728-40DBE0D9D9DF}"/>
              </a:ext>
            </a:extLst>
          </p:cNvPr>
          <p:cNvSpPr/>
          <p:nvPr/>
        </p:nvSpPr>
        <p:spPr>
          <a:xfrm>
            <a:off x="7566273" y="3521776"/>
            <a:ext cx="926431" cy="31282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091DE44-973F-9BCD-1C80-B010BB117A8F}"/>
              </a:ext>
            </a:extLst>
          </p:cNvPr>
          <p:cNvSpPr txBox="1">
            <a:spLocks/>
          </p:cNvSpPr>
          <p:nvPr/>
        </p:nvSpPr>
        <p:spPr>
          <a:xfrm>
            <a:off x="5492830" y="3268651"/>
            <a:ext cx="1193132" cy="40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>
                <a:solidFill>
                  <a:schemeClr val="bg1"/>
                </a:solidFill>
              </a:rPr>
              <a:t>Center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26AC740-7420-77A8-688E-B2212E883392}"/>
              </a:ext>
            </a:extLst>
          </p:cNvPr>
          <p:cNvSpPr txBox="1">
            <a:spLocks/>
          </p:cNvSpPr>
          <p:nvPr/>
        </p:nvSpPr>
        <p:spPr>
          <a:xfrm>
            <a:off x="1773069" y="3317008"/>
            <a:ext cx="1193132" cy="40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Client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81858B5-E7D9-CC4C-B3D1-17A7C595DE21}"/>
              </a:ext>
            </a:extLst>
          </p:cNvPr>
          <p:cNvSpPr txBox="1">
            <a:spLocks/>
          </p:cNvSpPr>
          <p:nvPr/>
        </p:nvSpPr>
        <p:spPr>
          <a:xfrm>
            <a:off x="9222621" y="3268651"/>
            <a:ext cx="1193132" cy="40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Server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4" name="그래픽 23" descr="생각 풍선 단색으로 채워진">
            <a:extLst>
              <a:ext uri="{FF2B5EF4-FFF2-40B4-BE49-F238E27FC236}">
                <a16:creationId xmlns:a16="http://schemas.microsoft.com/office/drawing/2014/main" id="{98B03307-A84C-4872-BE15-A44324BE1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624" y="4453243"/>
            <a:ext cx="1988740" cy="1988740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3B27D9F2-7994-346A-BC50-4AD3CCB0A938}"/>
              </a:ext>
            </a:extLst>
          </p:cNvPr>
          <p:cNvSpPr txBox="1">
            <a:spLocks/>
          </p:cNvSpPr>
          <p:nvPr/>
        </p:nvSpPr>
        <p:spPr>
          <a:xfrm>
            <a:off x="945428" y="5038078"/>
            <a:ext cx="1193132" cy="40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Cluster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B8E596-A600-F77B-FC6C-D8BD435940A2}"/>
              </a:ext>
            </a:extLst>
          </p:cNvPr>
          <p:cNvSpPr/>
          <p:nvPr/>
        </p:nvSpPr>
        <p:spPr>
          <a:xfrm>
            <a:off x="547623" y="5736449"/>
            <a:ext cx="775131" cy="8803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생각 풍선 단색으로 채워진">
            <a:extLst>
              <a:ext uri="{FF2B5EF4-FFF2-40B4-BE49-F238E27FC236}">
                <a16:creationId xmlns:a16="http://schemas.microsoft.com/office/drawing/2014/main" id="{3C755386-929D-306A-1D1F-2AF1FAC71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6365" y="4464494"/>
            <a:ext cx="1988740" cy="1988740"/>
          </a:xfrm>
          <a:prstGeom prst="rect">
            <a:avLst/>
          </a:prstGeom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7E25D505-6113-2EAF-B184-628CFB3349F4}"/>
              </a:ext>
            </a:extLst>
          </p:cNvPr>
          <p:cNvSpPr txBox="1">
            <a:spLocks/>
          </p:cNvSpPr>
          <p:nvPr/>
        </p:nvSpPr>
        <p:spPr>
          <a:xfrm>
            <a:off x="2934169" y="5049329"/>
            <a:ext cx="1193132" cy="40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/>
              <a:t>Cluster</a:t>
            </a:r>
            <a:endParaRPr lang="ko-KR" altLang="en-US" sz="2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41EAA7-C5D8-0A3B-6F42-C03A8917C0B0}"/>
              </a:ext>
            </a:extLst>
          </p:cNvPr>
          <p:cNvSpPr/>
          <p:nvPr/>
        </p:nvSpPr>
        <p:spPr>
          <a:xfrm>
            <a:off x="2536364" y="5747700"/>
            <a:ext cx="775131" cy="8803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97A9684A-1169-B566-6EC1-C3B690A61A06}"/>
              </a:ext>
            </a:extLst>
          </p:cNvPr>
          <p:cNvSpPr/>
          <p:nvPr/>
        </p:nvSpPr>
        <p:spPr>
          <a:xfrm rot="19371174">
            <a:off x="2673216" y="4183766"/>
            <a:ext cx="382096" cy="63210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D4B3958B-4F68-426B-2A7D-DA6D8718DF25}"/>
              </a:ext>
            </a:extLst>
          </p:cNvPr>
          <p:cNvSpPr/>
          <p:nvPr/>
        </p:nvSpPr>
        <p:spPr>
          <a:xfrm rot="2094647">
            <a:off x="1928269" y="4167437"/>
            <a:ext cx="382096" cy="63210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432A83AB-7523-4D66-2952-87C79D29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08" y="2011689"/>
            <a:ext cx="3003054" cy="4893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PC , Phone , Laptop…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3D7615DF-C7F0-A81C-18A7-DD2E8D7BD384}"/>
              </a:ext>
            </a:extLst>
          </p:cNvPr>
          <p:cNvSpPr txBox="1">
            <a:spLocks/>
          </p:cNvSpPr>
          <p:nvPr/>
        </p:nvSpPr>
        <p:spPr>
          <a:xfrm>
            <a:off x="8350746" y="2056968"/>
            <a:ext cx="3003054" cy="48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Server….</a:t>
            </a:r>
          </a:p>
        </p:txBody>
      </p:sp>
    </p:spTree>
    <p:extLst>
      <p:ext uri="{BB962C8B-B14F-4D97-AF65-F5344CB8AC3E}">
        <p14:creationId xmlns:p14="http://schemas.microsoft.com/office/powerpoint/2010/main" val="128133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ASA 5506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방화벽을 사용하여서 </a:t>
            </a:r>
            <a:r>
              <a:rPr lang="en-US" altLang="ko-KR" sz="2000" b="1" dirty="0">
                <a:solidFill>
                  <a:schemeClr val="bg1"/>
                </a:solidFill>
              </a:rPr>
              <a:t>93.0.0.0/29 </a:t>
            </a:r>
            <a:r>
              <a:rPr lang="ko-KR" altLang="en-US" sz="2000" b="1" dirty="0">
                <a:solidFill>
                  <a:schemeClr val="bg1"/>
                </a:solidFill>
              </a:rPr>
              <a:t>네트워크에서</a:t>
            </a:r>
            <a:r>
              <a:rPr lang="en-US" altLang="ko-KR" sz="2000" b="1" dirty="0">
                <a:solidFill>
                  <a:schemeClr val="bg1"/>
                </a:solidFill>
              </a:rPr>
              <a:t> HTTP </a:t>
            </a:r>
            <a:r>
              <a:rPr lang="ko-KR" altLang="en-US" sz="2000" b="1" dirty="0">
                <a:solidFill>
                  <a:schemeClr val="bg1"/>
                </a:solidFill>
              </a:rPr>
              <a:t>접속을 차단 시키는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Access Control List</a:t>
            </a:r>
            <a:r>
              <a:rPr lang="ko-KR" altLang="en-US" sz="2000" b="1" dirty="0">
                <a:solidFill>
                  <a:schemeClr val="bg1"/>
                </a:solidFill>
              </a:rPr>
              <a:t>을 설정하였습니다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00B978-2952-1549-034A-2D297527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45" y="2946814"/>
            <a:ext cx="5074655" cy="35460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5CDE75-1BFC-FAF7-2DC9-E45168F6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45" y="2963943"/>
            <a:ext cx="5490403" cy="27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EC8-DB4B-3911-98B9-1D0071F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사용한 장비 </a:t>
            </a:r>
            <a:r>
              <a:rPr lang="en-US" altLang="ko-KR" sz="3500" b="1" dirty="0">
                <a:solidFill>
                  <a:schemeClr val="bg1"/>
                </a:solidFill>
              </a:rPr>
              <a:t>: Cell Tower , Central Cell Office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4EE67-9F49-23A0-BBC7-77ABA37EF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Cell Tower</a:t>
            </a:r>
            <a:r>
              <a:rPr lang="ko-KR" altLang="en-US" sz="2000" b="1" dirty="0">
                <a:solidFill>
                  <a:schemeClr val="bg1"/>
                </a:solidFill>
              </a:rPr>
              <a:t>와 </a:t>
            </a:r>
            <a:r>
              <a:rPr lang="en-US" altLang="ko-KR" sz="2000" b="1" dirty="0">
                <a:solidFill>
                  <a:schemeClr val="bg1"/>
                </a:solidFill>
              </a:rPr>
              <a:t>Central Cell Office</a:t>
            </a:r>
            <a:r>
              <a:rPr lang="ko-KR" altLang="en-US" sz="2000" b="1" dirty="0">
                <a:solidFill>
                  <a:schemeClr val="bg1"/>
                </a:solidFill>
              </a:rPr>
              <a:t>를 사용하여 스마트폰에게</a:t>
            </a:r>
            <a:r>
              <a:rPr lang="en-US" altLang="ko-KR" sz="2000" b="1" dirty="0">
                <a:solidFill>
                  <a:schemeClr val="bg1"/>
                </a:solidFill>
              </a:rPr>
              <a:t> DHCP</a:t>
            </a:r>
            <a:r>
              <a:rPr lang="ko-KR" altLang="en-US" sz="2000" b="1" dirty="0">
                <a:solidFill>
                  <a:schemeClr val="bg1"/>
                </a:solidFill>
              </a:rPr>
              <a:t>로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를 부여하였습니다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895B0F-C1D2-2464-84B0-9AE1A3F9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393" y="3015732"/>
            <a:ext cx="5571213" cy="335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8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485</Words>
  <Application>Microsoft Office PowerPoint</Application>
  <PresentationFormat>와이드스크린</PresentationFormat>
  <Paragraphs>83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2023년 동아리 우수 프로젝트 </vt:lpstr>
      <vt:lpstr>주제 : ASA 방화벽을 이용한 패킷 차단</vt:lpstr>
      <vt:lpstr>동기</vt:lpstr>
      <vt:lpstr>사용한 장비 : Multiuser</vt:lpstr>
      <vt:lpstr>사용한 장비 : Multiuser</vt:lpstr>
      <vt:lpstr>사용한 장비 : Multiuser</vt:lpstr>
      <vt:lpstr>Topology Structure</vt:lpstr>
      <vt:lpstr>사용한 장비 : ASA 5506</vt:lpstr>
      <vt:lpstr>사용한 장비 : Cell Tower , Central Cell Office</vt:lpstr>
      <vt:lpstr>사용한 장비 : HomeRouter-PT-AC</vt:lpstr>
      <vt:lpstr>사용한 장비 : Access Point(AP)</vt:lpstr>
      <vt:lpstr>사용한 장비 : Network Controller</vt:lpstr>
      <vt:lpstr>사용한 장비 : Network Controller</vt:lpstr>
      <vt:lpstr>Center </vt:lpstr>
      <vt:lpstr>Client Center Zone</vt:lpstr>
      <vt:lpstr>Client Cluster0</vt:lpstr>
      <vt:lpstr>PowerPoint 프레젠테이션</vt:lpstr>
      <vt:lpstr>PowerPoint 프레젠테이션</vt:lpstr>
      <vt:lpstr>PowerPoint 프레젠테이션</vt:lpstr>
      <vt:lpstr>PowerPoint 프레젠테이션</vt:lpstr>
      <vt:lpstr>Client Cluster1</vt:lpstr>
      <vt:lpstr>PowerPoint 프레젠테이션</vt:lpstr>
      <vt:lpstr>PowerPoint 프레젠테이션</vt:lpstr>
      <vt:lpstr>Server Zone</vt:lpstr>
      <vt:lpstr>PowerPoint 프레젠테이션</vt:lpstr>
      <vt:lpstr>PowerPoint 프레젠테이션</vt:lpstr>
      <vt:lpstr>PowerPoint 프레젠테이션</vt:lpstr>
      <vt:lpstr>Ping Test</vt:lpstr>
      <vt:lpstr>실패했던 점들</vt:lpstr>
      <vt:lpstr>느낀점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2023년 TeamLog 2학기 프로젝트</dc:title>
  <dc:creator>Sung-min Kwon</dc:creator>
  <cp:lastModifiedBy>Sung-min Kwon</cp:lastModifiedBy>
  <cp:revision>15</cp:revision>
  <dcterms:created xsi:type="dcterms:W3CDTF">2023-11-26T14:31:43Z</dcterms:created>
  <dcterms:modified xsi:type="dcterms:W3CDTF">2023-12-20T23:10:58Z</dcterms:modified>
</cp:coreProperties>
</file>