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6" r:id="rId10"/>
    <p:sldId id="265" r:id="rId11"/>
    <p:sldId id="267" r:id="rId12"/>
    <p:sldId id="268" r:id="rId13"/>
    <p:sldId id="269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95" d="100"/>
          <a:sy n="95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D0229-0671-FA81-095A-91B6C39A6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16DD60-D6A9-9F9B-EDFE-47AC9C930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EE763-D6F5-3F67-67BD-B6E45F23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CE10F-3B77-AE0E-DB65-FFBD11C8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EFAAC-B095-A685-E271-1A9BB64C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FDE87-0399-6BAC-4DBE-9BAC8571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1B73C-A5BF-8CE1-7480-3FF2E2C0B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9D663-542E-0B08-EBB8-DB8F98A7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FB0F3-E04B-397A-4C84-BD625DB5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D7239-DE47-7883-6BA2-798F34CF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4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E0A973-B625-3737-C0B0-B1E368BD5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01D59-1A5B-9057-11D5-C7FDD4F44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671EA-6E2B-116A-9AF1-61F7A3ED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0DE37-0DB6-07BB-83F3-EF27D383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2957D-54D7-629A-928C-E203550C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1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1702A-9882-8097-CCB2-414AEB96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755D5-664D-59D4-F8E5-07E1B292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9AEEF-5FB0-A9EC-4D8A-8A344CC6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3BA7F-E8A4-0C6B-5120-757AF2F4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38E4D-4975-D586-3262-698D15AB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27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3D991-4A7A-3BD2-2577-044D3F00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5AFE34-2F7A-8100-F131-276CCD0D4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DF10E-66C2-9288-2B34-110C4AE9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062F2-E25B-2BF5-6B7A-3C4ABE2A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61486-29AC-FBC7-FA7D-70AA538B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9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1C9A7-9F95-B074-EC31-002FA728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42ED7-9DE6-6C24-F4FC-7C9B7486D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13076-5260-7F1F-4ABA-7C72A784C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659CD-B856-0959-0B12-64278D1A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906053-55AC-7D23-1860-990AE52C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5533EF-86D3-FF81-5C0D-F6D64F52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2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CD40C-D422-D910-5CEB-D027B282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3831F-CBFE-74FC-8994-A491E74B9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930511-58AF-2C87-15E0-293242617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D7AD9C-DEEA-7140-244F-307967102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4EA594-CDC6-64C2-0C71-4A3A3C4BC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DCBDE4-0EE1-7308-052F-601AEE84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6556B7-8510-228F-9245-B98AF262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C25D59-01DE-A5E1-887F-403D1D92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9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34F58-82B9-275A-E47E-80B7F156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F13A18-2A7E-407E-740F-89D6FB21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CF070E-F1F4-5C1C-BAF5-DD6BF875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06367F-924C-5BC6-9094-BE889928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0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D41C64-38E0-60A4-5B2A-746E5A4A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5D91E3-9046-D8BF-4332-F149ABC7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EA26CF-058C-DBEB-FA93-C630D374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3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D2B97-D231-7E99-8623-387DDBA9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0FC23-11F6-0186-9CBC-74772982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C92C3D-9858-6DB4-D740-AF6BD78D5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067594-92E4-42B0-1020-403D8B6A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4D1A3-9C76-8DB4-D14E-6F047BFB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58D46-7119-0F51-6FD8-00E4FED1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C253D-2C7E-4BC8-7731-BA37C5F8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9186EB-B9C0-81D7-4431-56C83B4AB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580D78-891B-2B9B-5FF7-451A0E8D7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3A07C-F10B-7308-F52E-F9FD84432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1051C-5CED-42C3-C32F-1E1E35CE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651DD-A281-1D07-1339-30330C17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1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02C2BB-2C2A-01EE-E397-0876A02D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1BF88-5D80-7EBE-7DC3-15B8B9697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B2346-CCCB-276B-A539-989D4EC47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712D1-C424-4DE6-AE1D-603B0373CC35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1AF81-ECDB-0257-5105-6E5E46A69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A13F3-A019-1868-9FAA-294B34B80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28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FC733-B967-CD9C-DA8C-45791EC38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2023</a:t>
            </a:r>
            <a:r>
              <a:rPr lang="ko-KR" altLang="en-US" sz="4000" b="1" dirty="0">
                <a:solidFill>
                  <a:schemeClr val="bg1"/>
                </a:solidFill>
              </a:rPr>
              <a:t>년 </a:t>
            </a:r>
            <a:r>
              <a:rPr lang="en-US" altLang="ko-KR" sz="4000" b="1" dirty="0" err="1">
                <a:solidFill>
                  <a:schemeClr val="bg1"/>
                </a:solidFill>
              </a:rPr>
              <a:t>TeamLog</a:t>
            </a:r>
            <a:r>
              <a:rPr lang="en-US" altLang="ko-KR" sz="4000" b="1" dirty="0">
                <a:solidFill>
                  <a:schemeClr val="bg1"/>
                </a:solidFill>
              </a:rPr>
              <a:t> 2</a:t>
            </a:r>
            <a:r>
              <a:rPr lang="ko-KR" altLang="en-US" sz="4000" b="1" dirty="0">
                <a:solidFill>
                  <a:schemeClr val="bg1"/>
                </a:solidFill>
              </a:rPr>
              <a:t>학기 프로젝트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0D2F9F-3683-F6AA-0529-808D9DFCF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20302 </a:t>
            </a:r>
            <a:r>
              <a:rPr lang="ko-KR" altLang="en-US" b="1" dirty="0">
                <a:solidFill>
                  <a:schemeClr val="bg1"/>
                </a:solidFill>
              </a:rPr>
              <a:t>권성민 </a:t>
            </a:r>
            <a:r>
              <a:rPr lang="en-US" altLang="ko-KR" b="1" dirty="0">
                <a:solidFill>
                  <a:schemeClr val="bg1"/>
                </a:solidFill>
              </a:rPr>
              <a:t>, 20309 </a:t>
            </a:r>
            <a:r>
              <a:rPr lang="ko-KR" altLang="en-US" b="1" dirty="0" err="1">
                <a:solidFill>
                  <a:schemeClr val="bg1"/>
                </a:solidFill>
              </a:rPr>
              <a:t>박찬유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53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Client2 Zone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300" b="1" dirty="0">
                <a:solidFill>
                  <a:schemeClr val="bg1"/>
                </a:solidFill>
              </a:rPr>
              <a:t>Client2 Cluster</a:t>
            </a:r>
            <a:r>
              <a:rPr lang="ko-KR" altLang="en-US" sz="2300" b="1" dirty="0">
                <a:solidFill>
                  <a:schemeClr val="bg1"/>
                </a:solidFill>
              </a:rPr>
              <a:t>에서는 </a:t>
            </a:r>
            <a:r>
              <a:rPr lang="en-US" altLang="ko-KR" sz="2300" b="1" dirty="0">
                <a:solidFill>
                  <a:schemeClr val="bg1"/>
                </a:solidFill>
              </a:rPr>
              <a:t>Wireless </a:t>
            </a:r>
            <a:r>
              <a:rPr lang="ko-KR" altLang="en-US" sz="2300" b="1" dirty="0">
                <a:solidFill>
                  <a:schemeClr val="bg1"/>
                </a:solidFill>
              </a:rPr>
              <a:t>장비를 중점으로 두어 </a:t>
            </a:r>
            <a:endParaRPr lang="en-US" altLang="ko-KR" sz="23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sz="2300" b="1" dirty="0" err="1">
                <a:solidFill>
                  <a:schemeClr val="bg1"/>
                </a:solidFill>
              </a:rPr>
              <a:t>HomeRouter</a:t>
            </a:r>
            <a:r>
              <a:rPr lang="ko-KR" altLang="en-US" sz="2300" b="1" dirty="0">
                <a:solidFill>
                  <a:schemeClr val="bg1"/>
                </a:solidFill>
              </a:rPr>
              <a:t>와 </a:t>
            </a:r>
            <a:r>
              <a:rPr lang="en-US" altLang="ko-KR" sz="2300" b="1" dirty="0">
                <a:solidFill>
                  <a:schemeClr val="bg1"/>
                </a:solidFill>
              </a:rPr>
              <a:t>Cell Tower , Cell Tower Office</a:t>
            </a:r>
            <a:r>
              <a:rPr lang="ko-KR" altLang="en-US" sz="2300" b="1" dirty="0">
                <a:solidFill>
                  <a:schemeClr val="bg1"/>
                </a:solidFill>
              </a:rPr>
              <a:t>를 배치하였습니다</a:t>
            </a:r>
            <a:r>
              <a:rPr lang="en-US" altLang="ko-KR" sz="2300" b="1" dirty="0">
                <a:solidFill>
                  <a:schemeClr val="bg1"/>
                </a:solidFill>
              </a:rPr>
              <a:t>.</a:t>
            </a:r>
            <a:r>
              <a:rPr lang="ko-KR" altLang="en-US" sz="2300" b="1" dirty="0">
                <a:solidFill>
                  <a:schemeClr val="bg1"/>
                </a:solidFill>
              </a:rPr>
              <a:t>  </a:t>
            </a:r>
            <a:endParaRPr lang="en-US" altLang="ko-KR" sz="23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sz="2300" b="1" dirty="0">
              <a:solidFill>
                <a:schemeClr val="bg1"/>
              </a:solidFill>
            </a:endParaRPr>
          </a:p>
        </p:txBody>
      </p:sp>
      <p:pic>
        <p:nvPicPr>
          <p:cNvPr id="4" name="그래픽 3" descr="사용자 윤곽선">
            <a:extLst>
              <a:ext uri="{FF2B5EF4-FFF2-40B4-BE49-F238E27FC236}">
                <a16:creationId xmlns:a16="http://schemas.microsoft.com/office/drawing/2014/main" id="{F14BB936-3058-83CF-5C0A-27EEF2468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7721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0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B10E83-AC77-9427-6658-39A53D60A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81702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8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Server Zone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300" b="1" dirty="0">
                <a:solidFill>
                  <a:schemeClr val="bg1"/>
                </a:solidFill>
              </a:rPr>
              <a:t>Server</a:t>
            </a:r>
            <a:r>
              <a:rPr lang="ko-KR" altLang="en-US" sz="2300" b="1" dirty="0">
                <a:solidFill>
                  <a:schemeClr val="bg1"/>
                </a:solidFill>
              </a:rPr>
              <a:t> </a:t>
            </a:r>
            <a:r>
              <a:rPr lang="en-US" altLang="ko-KR" sz="2300" b="1" dirty="0">
                <a:solidFill>
                  <a:schemeClr val="bg1"/>
                </a:solidFill>
              </a:rPr>
              <a:t>Zone</a:t>
            </a:r>
            <a:r>
              <a:rPr lang="ko-KR" altLang="en-US" sz="2300" b="1" dirty="0">
                <a:solidFill>
                  <a:schemeClr val="bg1"/>
                </a:solidFill>
              </a:rPr>
              <a:t>에는 </a:t>
            </a:r>
            <a:r>
              <a:rPr lang="en-US" altLang="ko-KR" sz="2300" b="1" dirty="0" err="1">
                <a:solidFill>
                  <a:schemeClr val="bg1"/>
                </a:solidFill>
              </a:rPr>
              <a:t>Dns</a:t>
            </a:r>
            <a:r>
              <a:rPr lang="en-US" altLang="ko-KR" sz="2300" b="1" dirty="0">
                <a:solidFill>
                  <a:schemeClr val="bg1"/>
                </a:solidFill>
              </a:rPr>
              <a:t> , Http , AAA , DHCP </a:t>
            </a:r>
            <a:r>
              <a:rPr lang="ko-KR" altLang="en-US" sz="2300" b="1" dirty="0">
                <a:solidFill>
                  <a:schemeClr val="bg1"/>
                </a:solidFill>
              </a:rPr>
              <a:t>서버를 배치하였습니다</a:t>
            </a:r>
            <a:r>
              <a:rPr lang="en-US" altLang="ko-KR" sz="2300" b="1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altLang="ko-KR" sz="2300" b="1" dirty="0" err="1">
                <a:solidFill>
                  <a:schemeClr val="bg1"/>
                </a:solidFill>
              </a:rPr>
              <a:t>Dns</a:t>
            </a:r>
            <a:r>
              <a:rPr lang="en-US" altLang="ko-KR" sz="2300" b="1" dirty="0">
                <a:solidFill>
                  <a:schemeClr val="bg1"/>
                </a:solidFill>
              </a:rPr>
              <a:t> , HTTP , DHCP </a:t>
            </a:r>
            <a:r>
              <a:rPr lang="ko-KR" altLang="en-US" sz="2300" b="1" dirty="0">
                <a:solidFill>
                  <a:schemeClr val="bg1"/>
                </a:solidFill>
              </a:rPr>
              <a:t>서버는 </a:t>
            </a:r>
            <a:r>
              <a:rPr lang="en-US" altLang="ko-KR" sz="2300" b="1" dirty="0">
                <a:solidFill>
                  <a:schemeClr val="bg1"/>
                </a:solidFill>
              </a:rPr>
              <a:t>ASA </a:t>
            </a:r>
            <a:r>
              <a:rPr lang="ko-KR" altLang="en-US" sz="2300" b="1" dirty="0">
                <a:solidFill>
                  <a:schemeClr val="bg1"/>
                </a:solidFill>
              </a:rPr>
              <a:t>방화벽을 이용하여 패킷을 관리하였습니다</a:t>
            </a:r>
            <a:r>
              <a:rPr lang="en-US" altLang="ko-KR" sz="23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그래픽 4" descr="데이터베이스 단색으로 채워진">
            <a:extLst>
              <a:ext uri="{FF2B5EF4-FFF2-40B4-BE49-F238E27FC236}">
                <a16:creationId xmlns:a16="http://schemas.microsoft.com/office/drawing/2014/main" id="{ECD8B849-F2F7-DC80-7210-6DD09570F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6734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09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D32A0B2-E5A7-B4B8-3D49-63DA1F83E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509"/>
            <a:ext cx="12192000" cy="648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1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Ping Test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08" y="2047001"/>
            <a:ext cx="5691276" cy="4363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b="1" dirty="0">
                <a:solidFill>
                  <a:schemeClr val="bg1"/>
                </a:solidFill>
              </a:rPr>
              <a:t>Server Zone(Laptop0) -&gt; Client Cluster(</a:t>
            </a:r>
            <a:r>
              <a:rPr lang="en-US" altLang="ko-KR" sz="1600" b="1" dirty="0" err="1">
                <a:solidFill>
                  <a:schemeClr val="bg1"/>
                </a:solidFill>
              </a:rPr>
              <a:t>TeamLog</a:t>
            </a:r>
            <a:r>
              <a:rPr lang="en-US" altLang="ko-KR" sz="1600" b="1" dirty="0">
                <a:solidFill>
                  <a:schemeClr val="bg1"/>
                </a:solidFill>
              </a:rPr>
              <a:t> PC2)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1C94BD-438C-F4AF-909C-57DB4F48D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"/>
          <a:stretch/>
        </p:blipFill>
        <p:spPr>
          <a:xfrm>
            <a:off x="838201" y="2483313"/>
            <a:ext cx="5424883" cy="2600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888219-6B51-FCFE-82F2-EDFD52721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84" y="2948531"/>
            <a:ext cx="5508094" cy="1942586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62F7028-8E17-8612-C7FB-DB2B3279930A}"/>
              </a:ext>
            </a:extLst>
          </p:cNvPr>
          <p:cNvSpPr txBox="1">
            <a:spLocks/>
          </p:cNvSpPr>
          <p:nvPr/>
        </p:nvSpPr>
        <p:spPr>
          <a:xfrm>
            <a:off x="6263084" y="2048634"/>
            <a:ext cx="5584626" cy="436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chemeClr val="bg1"/>
                </a:solidFill>
              </a:rPr>
              <a:t>Server Zone(Laptop0) -&gt; Client Cluster(</a:t>
            </a:r>
            <a:r>
              <a:rPr lang="en-US" altLang="ko-KR" sz="1600" b="1" dirty="0" err="1">
                <a:solidFill>
                  <a:schemeClr val="bg1"/>
                </a:solidFill>
              </a:rPr>
              <a:t>TeamLog</a:t>
            </a:r>
            <a:r>
              <a:rPr lang="en-US" altLang="ko-KR" sz="1600" b="1" dirty="0">
                <a:solidFill>
                  <a:schemeClr val="bg1"/>
                </a:solidFill>
              </a:rPr>
              <a:t> PC2)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chemeClr val="bg1"/>
                </a:solidFill>
              </a:rPr>
              <a:t>Use Tunnel </a:t>
            </a:r>
          </a:p>
        </p:txBody>
      </p:sp>
    </p:spTree>
    <p:extLst>
      <p:ext uri="{BB962C8B-B14F-4D97-AF65-F5344CB8AC3E}">
        <p14:creationId xmlns:p14="http://schemas.microsoft.com/office/powerpoint/2010/main" val="175563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Fail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6837" y="1690688"/>
            <a:ext cx="5458326" cy="1005807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solidFill>
                  <a:schemeClr val="bg1"/>
                </a:solidFill>
              </a:rPr>
              <a:t>ASA </a:t>
            </a:r>
            <a:r>
              <a:rPr lang="ko-KR" altLang="en-US" sz="2300" b="1" dirty="0">
                <a:solidFill>
                  <a:schemeClr val="bg1"/>
                </a:solidFill>
              </a:rPr>
              <a:t>방화벽 설정이 잘 안되었음</a:t>
            </a:r>
            <a:endParaRPr lang="en-US" altLang="ko-KR" sz="2300" b="1" dirty="0">
              <a:solidFill>
                <a:schemeClr val="bg1"/>
              </a:solidFill>
            </a:endParaRPr>
          </a:p>
          <a:p>
            <a:r>
              <a:rPr lang="en-US" altLang="ko-KR" sz="2300" b="1" dirty="0">
                <a:solidFill>
                  <a:schemeClr val="bg1"/>
                </a:solidFill>
              </a:rPr>
              <a:t>Cell</a:t>
            </a:r>
            <a:r>
              <a:rPr lang="ko-KR" altLang="en-US" sz="2300" b="1" dirty="0">
                <a:solidFill>
                  <a:schemeClr val="bg1"/>
                </a:solidFill>
              </a:rPr>
              <a:t> </a:t>
            </a:r>
            <a:r>
              <a:rPr lang="en-US" altLang="ko-KR" sz="2300" b="1" dirty="0">
                <a:solidFill>
                  <a:schemeClr val="bg1"/>
                </a:solidFill>
              </a:rPr>
              <a:t>Tower Office</a:t>
            </a:r>
            <a:r>
              <a:rPr lang="ko-KR" altLang="en-US" sz="2300" b="1" dirty="0">
                <a:solidFill>
                  <a:schemeClr val="bg1"/>
                </a:solidFill>
              </a:rPr>
              <a:t>가 외부 통신이 안됨</a:t>
            </a:r>
            <a:endParaRPr lang="en-US" altLang="ko-KR" sz="23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01화 개구리상의 비애">
            <a:extLst>
              <a:ext uri="{FF2B5EF4-FFF2-40B4-BE49-F238E27FC236}">
                <a16:creationId xmlns:a16="http://schemas.microsoft.com/office/drawing/2014/main" id="{DA9795D8-136F-FBDF-FFB6-24263B39C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438" y="2776705"/>
            <a:ext cx="3857124" cy="385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641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느낀점느낀느낀점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1481" y="1664871"/>
            <a:ext cx="5729037" cy="100580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ko-KR" altLang="en-US" sz="2300" b="1" dirty="0">
                <a:solidFill>
                  <a:schemeClr val="bg1"/>
                </a:solidFill>
              </a:rPr>
              <a:t>패킷 트레이서가 많이 자료가 없어서</a:t>
            </a:r>
            <a:endParaRPr lang="en-US" altLang="ko-KR" sz="23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300" b="1" dirty="0">
                <a:solidFill>
                  <a:schemeClr val="bg1"/>
                </a:solidFill>
              </a:rPr>
              <a:t>원하는 장비를 배치하는데 있어 많이 힘들었다</a:t>
            </a:r>
            <a:r>
              <a:rPr lang="en-US" altLang="ko-KR" sz="23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F2DCF0-AC23-AC10-7FCD-5319F5365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401" y="2670678"/>
            <a:ext cx="4249196" cy="402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주제 </a:t>
            </a:r>
            <a:r>
              <a:rPr lang="en-US" altLang="ko-KR" sz="3500" b="1" dirty="0">
                <a:solidFill>
                  <a:schemeClr val="bg1"/>
                </a:solidFill>
              </a:rPr>
              <a:t>: ASA </a:t>
            </a:r>
            <a:r>
              <a:rPr lang="ko-KR" altLang="en-US" sz="3500" b="1" dirty="0">
                <a:solidFill>
                  <a:schemeClr val="bg1"/>
                </a:solidFill>
              </a:rPr>
              <a:t>방화벽을 이용한 패킷 차단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F7AF78-8F30-5814-AF6A-B900B1862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148" y="1825625"/>
            <a:ext cx="8453704" cy="4351338"/>
          </a:xfrm>
        </p:spPr>
      </p:pic>
    </p:spTree>
    <p:extLst>
      <p:ext uri="{BB962C8B-B14F-4D97-AF65-F5344CB8AC3E}">
        <p14:creationId xmlns:p14="http://schemas.microsoft.com/office/powerpoint/2010/main" val="18683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사용한 장비 </a:t>
            </a:r>
            <a:r>
              <a:rPr lang="en-US" altLang="ko-KR" sz="3500" b="1" dirty="0">
                <a:solidFill>
                  <a:schemeClr val="bg1"/>
                </a:solidFill>
              </a:rPr>
              <a:t>: Multiuser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500" b="1" dirty="0">
                <a:solidFill>
                  <a:schemeClr val="bg1"/>
                </a:solidFill>
              </a:rPr>
              <a:t>Multiuser</a:t>
            </a:r>
            <a:r>
              <a:rPr lang="ko-KR" altLang="en-US" sz="2500" b="1" dirty="0">
                <a:solidFill>
                  <a:schemeClr val="bg1"/>
                </a:solidFill>
              </a:rPr>
              <a:t>를 통해서 </a:t>
            </a:r>
            <a:r>
              <a:rPr lang="en-US" altLang="ko-KR" sz="2500" b="1" dirty="0">
                <a:solidFill>
                  <a:schemeClr val="bg1"/>
                </a:solidFill>
              </a:rPr>
              <a:t>Client</a:t>
            </a:r>
            <a:r>
              <a:rPr lang="ko-KR" altLang="en-US" sz="2500" b="1" dirty="0">
                <a:solidFill>
                  <a:schemeClr val="bg1"/>
                </a:solidFill>
              </a:rPr>
              <a:t> 파일 </a:t>
            </a:r>
            <a:r>
              <a:rPr lang="en-US" altLang="ko-KR" sz="2500" b="1" dirty="0">
                <a:solidFill>
                  <a:schemeClr val="bg1"/>
                </a:solidFill>
              </a:rPr>
              <a:t>, Server</a:t>
            </a:r>
            <a:r>
              <a:rPr lang="ko-KR" altLang="en-US" sz="2500" b="1" dirty="0">
                <a:solidFill>
                  <a:schemeClr val="bg1"/>
                </a:solidFill>
              </a:rPr>
              <a:t> 파일로 나누어 </a:t>
            </a:r>
            <a:r>
              <a:rPr lang="en-US" altLang="ko-KR" sz="2500" b="1" dirty="0">
                <a:solidFill>
                  <a:schemeClr val="bg1"/>
                </a:solidFill>
              </a:rPr>
              <a:t>2</a:t>
            </a:r>
            <a:r>
              <a:rPr lang="ko-KR" altLang="en-US" sz="2500" b="1" dirty="0">
                <a:solidFill>
                  <a:schemeClr val="bg1"/>
                </a:solidFill>
              </a:rPr>
              <a:t>가지 파일로 나누어 통신을 진행 하였습니다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  <a:r>
              <a:rPr lang="ko-KR" altLang="en-US" sz="25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8B7C6C-D767-299C-463E-1CF2F431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41" y="2830626"/>
            <a:ext cx="4704428" cy="32744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A500B2-4D39-645F-A018-1D9908FA1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06" y="2830626"/>
            <a:ext cx="6148334" cy="32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7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사용한 장비 </a:t>
            </a:r>
            <a:r>
              <a:rPr lang="en-US" altLang="ko-KR" sz="3500" b="1" dirty="0">
                <a:solidFill>
                  <a:schemeClr val="bg1"/>
                </a:solidFill>
              </a:rPr>
              <a:t>: ASA 5505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300" b="1" dirty="0">
                <a:solidFill>
                  <a:schemeClr val="bg1"/>
                </a:solidFill>
              </a:rPr>
              <a:t>ASA 5505</a:t>
            </a:r>
            <a:r>
              <a:rPr lang="ko-KR" altLang="en-US" sz="2300" b="1" dirty="0">
                <a:solidFill>
                  <a:schemeClr val="bg1"/>
                </a:solidFill>
              </a:rPr>
              <a:t>를 사용하여서 </a:t>
            </a:r>
            <a:r>
              <a:rPr lang="en-US" altLang="ko-KR" sz="2300" b="1" dirty="0">
                <a:solidFill>
                  <a:schemeClr val="bg1"/>
                </a:solidFill>
              </a:rPr>
              <a:t>inside network</a:t>
            </a:r>
            <a:r>
              <a:rPr lang="ko-KR" altLang="en-US" sz="2300" b="1" dirty="0">
                <a:solidFill>
                  <a:schemeClr val="bg1"/>
                </a:solidFill>
              </a:rPr>
              <a:t>에서는 </a:t>
            </a:r>
            <a:r>
              <a:rPr lang="en-US" altLang="ko-KR" sz="2300" b="1" dirty="0">
                <a:solidFill>
                  <a:schemeClr val="bg1"/>
                </a:solidFill>
              </a:rPr>
              <a:t>DNS,HTTP, DHCP </a:t>
            </a:r>
          </a:p>
          <a:p>
            <a:pPr marL="0" indent="0" algn="ctr">
              <a:buNone/>
            </a:pPr>
            <a:r>
              <a:rPr lang="ko-KR" altLang="en-US" sz="2300" b="1" dirty="0">
                <a:solidFill>
                  <a:schemeClr val="bg1"/>
                </a:solidFill>
              </a:rPr>
              <a:t>서버를 생성하여 </a:t>
            </a:r>
            <a:r>
              <a:rPr lang="en-US" altLang="ko-KR" sz="2300" b="1" dirty="0">
                <a:solidFill>
                  <a:schemeClr val="bg1"/>
                </a:solidFill>
              </a:rPr>
              <a:t>70.0.0.0/24</a:t>
            </a:r>
            <a:r>
              <a:rPr lang="ko-KR" altLang="en-US" sz="2300" b="1" dirty="0">
                <a:solidFill>
                  <a:schemeClr val="bg1"/>
                </a:solidFill>
              </a:rPr>
              <a:t> 네트워크에서는 </a:t>
            </a:r>
            <a:r>
              <a:rPr lang="en-US" altLang="ko-KR" sz="2300" b="1" dirty="0">
                <a:solidFill>
                  <a:schemeClr val="bg1"/>
                </a:solidFill>
              </a:rPr>
              <a:t>DNS </a:t>
            </a:r>
            <a:r>
              <a:rPr lang="ko-KR" altLang="en-US" sz="2300" b="1" dirty="0">
                <a:solidFill>
                  <a:schemeClr val="bg1"/>
                </a:solidFill>
              </a:rPr>
              <a:t>접속을 차단 시키는</a:t>
            </a:r>
            <a:endParaRPr lang="en-US" altLang="ko-KR" sz="23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sz="2300" b="1" dirty="0">
                <a:solidFill>
                  <a:schemeClr val="bg1"/>
                </a:solidFill>
              </a:rPr>
              <a:t>ACL</a:t>
            </a:r>
            <a:r>
              <a:rPr lang="ko-KR" altLang="en-US" sz="2300" b="1" dirty="0">
                <a:solidFill>
                  <a:schemeClr val="bg1"/>
                </a:solidFill>
              </a:rPr>
              <a:t>을 설정하였습니다</a:t>
            </a:r>
            <a:r>
              <a:rPr lang="en-US" altLang="ko-KR" sz="2300" b="1" dirty="0">
                <a:solidFill>
                  <a:schemeClr val="bg1"/>
                </a:solidFill>
              </a:rPr>
              <a:t>.</a:t>
            </a:r>
            <a:r>
              <a:rPr lang="ko-KR" altLang="en-US" sz="2300" b="1" dirty="0">
                <a:solidFill>
                  <a:schemeClr val="bg1"/>
                </a:solidFill>
              </a:rPr>
              <a:t> </a:t>
            </a:r>
            <a:endParaRPr lang="en-US" altLang="ko-KR" sz="23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sz="23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A735E6-B7A9-591E-1E21-75FADE948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171" y="3180821"/>
            <a:ext cx="2223658" cy="349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2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사용한 장비 </a:t>
            </a:r>
            <a:r>
              <a:rPr lang="en-US" altLang="ko-KR" sz="3500" b="1" dirty="0">
                <a:solidFill>
                  <a:schemeClr val="bg1"/>
                </a:solidFill>
              </a:rPr>
              <a:t>: Cell Tower , Central Cell Office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300" b="1" dirty="0">
                <a:solidFill>
                  <a:schemeClr val="bg1"/>
                </a:solidFill>
              </a:rPr>
              <a:t>Cell Tower</a:t>
            </a:r>
            <a:r>
              <a:rPr lang="ko-KR" altLang="en-US" sz="2300" b="1" dirty="0">
                <a:solidFill>
                  <a:schemeClr val="bg1"/>
                </a:solidFill>
              </a:rPr>
              <a:t>와 </a:t>
            </a:r>
            <a:r>
              <a:rPr lang="en-US" altLang="ko-KR" sz="2300" b="1" dirty="0">
                <a:solidFill>
                  <a:schemeClr val="bg1"/>
                </a:solidFill>
              </a:rPr>
              <a:t>Central Cell Office</a:t>
            </a:r>
            <a:r>
              <a:rPr lang="ko-KR" altLang="en-US" sz="2300" b="1" dirty="0">
                <a:solidFill>
                  <a:schemeClr val="bg1"/>
                </a:solidFill>
              </a:rPr>
              <a:t>를 사용하여 </a:t>
            </a:r>
            <a:r>
              <a:rPr lang="en-US" altLang="ko-KR" sz="2300" b="1" dirty="0">
                <a:solidFill>
                  <a:schemeClr val="bg1"/>
                </a:solidFill>
              </a:rPr>
              <a:t>smartphone</a:t>
            </a:r>
            <a:r>
              <a:rPr lang="ko-KR" altLang="en-US" sz="2300" b="1" dirty="0">
                <a:solidFill>
                  <a:schemeClr val="bg1"/>
                </a:solidFill>
              </a:rPr>
              <a:t>에게</a:t>
            </a:r>
            <a:endParaRPr lang="en-US" altLang="ko-KR" sz="23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sz="2300" b="1" dirty="0">
                <a:solidFill>
                  <a:schemeClr val="bg1"/>
                </a:solidFill>
              </a:rPr>
              <a:t>DHCP</a:t>
            </a:r>
            <a:r>
              <a:rPr lang="ko-KR" altLang="en-US" sz="2300" b="1" dirty="0">
                <a:solidFill>
                  <a:schemeClr val="bg1"/>
                </a:solidFill>
              </a:rPr>
              <a:t>로 </a:t>
            </a:r>
            <a:r>
              <a:rPr lang="en-US" altLang="ko-KR" sz="2300" b="1" dirty="0">
                <a:solidFill>
                  <a:schemeClr val="bg1"/>
                </a:solidFill>
              </a:rPr>
              <a:t>IP</a:t>
            </a:r>
            <a:r>
              <a:rPr lang="ko-KR" altLang="en-US" sz="2300" b="1" dirty="0">
                <a:solidFill>
                  <a:schemeClr val="bg1"/>
                </a:solidFill>
              </a:rPr>
              <a:t>를 부여하였습니다</a:t>
            </a:r>
            <a:r>
              <a:rPr lang="en-US" altLang="ko-KR" sz="23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25D935-A7DC-DB14-62B6-F6EAC1753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64" y="3213130"/>
            <a:ext cx="6172071" cy="309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8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사용한 장비 </a:t>
            </a:r>
            <a:r>
              <a:rPr lang="en-US" altLang="ko-KR" sz="3500" b="1" dirty="0">
                <a:solidFill>
                  <a:schemeClr val="bg1"/>
                </a:solidFill>
              </a:rPr>
              <a:t>: </a:t>
            </a:r>
            <a:r>
              <a:rPr lang="en-US" altLang="ko-KR" sz="3500" b="1" dirty="0" err="1">
                <a:solidFill>
                  <a:schemeClr val="bg1"/>
                </a:solidFill>
              </a:rPr>
              <a:t>HomeRouter</a:t>
            </a:r>
            <a:r>
              <a:rPr lang="en-US" altLang="ko-KR" sz="3500" b="1" dirty="0">
                <a:solidFill>
                  <a:schemeClr val="bg1"/>
                </a:solidFill>
              </a:rPr>
              <a:t>-PT-AC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300" b="1" dirty="0" err="1">
                <a:solidFill>
                  <a:schemeClr val="bg1"/>
                </a:solidFill>
              </a:rPr>
              <a:t>HomeRouter</a:t>
            </a:r>
            <a:r>
              <a:rPr lang="en-US" altLang="ko-KR" sz="2300" b="1" dirty="0">
                <a:solidFill>
                  <a:schemeClr val="bg1"/>
                </a:solidFill>
              </a:rPr>
              <a:t>-PT-AC</a:t>
            </a:r>
            <a:r>
              <a:rPr lang="ko-KR" altLang="en-US" sz="2300" b="1" dirty="0">
                <a:solidFill>
                  <a:schemeClr val="bg1"/>
                </a:solidFill>
              </a:rPr>
              <a:t>을 사용하여 </a:t>
            </a:r>
            <a:r>
              <a:rPr lang="en-US" altLang="ko-KR" sz="2300" b="1" dirty="0">
                <a:solidFill>
                  <a:schemeClr val="bg1"/>
                </a:solidFill>
              </a:rPr>
              <a:t>PC</a:t>
            </a:r>
            <a:r>
              <a:rPr lang="ko-KR" altLang="en-US" sz="2300" b="1" dirty="0">
                <a:solidFill>
                  <a:schemeClr val="bg1"/>
                </a:solidFill>
              </a:rPr>
              <a:t>에게 각각 </a:t>
            </a:r>
            <a:r>
              <a:rPr lang="en-US" altLang="ko-KR" sz="2300" b="1" dirty="0">
                <a:solidFill>
                  <a:schemeClr val="bg1"/>
                </a:solidFill>
              </a:rPr>
              <a:t>DHCP</a:t>
            </a:r>
            <a:r>
              <a:rPr lang="ko-KR" altLang="en-US" sz="2300" b="1" dirty="0">
                <a:solidFill>
                  <a:schemeClr val="bg1"/>
                </a:solidFill>
              </a:rPr>
              <a:t>를 통해서 </a:t>
            </a:r>
            <a:r>
              <a:rPr lang="en-US" altLang="ko-KR" sz="2300" b="1" dirty="0">
                <a:solidFill>
                  <a:schemeClr val="bg1"/>
                </a:solidFill>
              </a:rPr>
              <a:t>IP</a:t>
            </a:r>
            <a:r>
              <a:rPr lang="ko-KR" altLang="en-US" sz="2300" b="1" dirty="0">
                <a:solidFill>
                  <a:schemeClr val="bg1"/>
                </a:solidFill>
              </a:rPr>
              <a:t>를 부여하였습니다</a:t>
            </a:r>
            <a:r>
              <a:rPr lang="en-US" altLang="ko-KR" sz="2300" b="1" dirty="0">
                <a:solidFill>
                  <a:schemeClr val="bg1"/>
                </a:solidFill>
              </a:rPr>
              <a:t>. </a:t>
            </a:r>
            <a:r>
              <a:rPr lang="ko-KR" altLang="en-US" sz="2300" b="1" dirty="0">
                <a:solidFill>
                  <a:schemeClr val="bg1"/>
                </a:solidFill>
              </a:rPr>
              <a:t>또한 </a:t>
            </a:r>
            <a:r>
              <a:rPr lang="en-US" altLang="ko-KR" sz="2300" b="1" dirty="0" err="1">
                <a:solidFill>
                  <a:schemeClr val="bg1"/>
                </a:solidFill>
              </a:rPr>
              <a:t>tacacs</a:t>
            </a:r>
            <a:r>
              <a:rPr lang="ko-KR" altLang="en-US" sz="2300" b="1" dirty="0">
                <a:solidFill>
                  <a:schemeClr val="bg1"/>
                </a:solidFill>
              </a:rPr>
              <a:t>를 이용하여서 </a:t>
            </a:r>
            <a:r>
              <a:rPr lang="en-US" altLang="ko-KR" sz="2300" b="1" dirty="0">
                <a:solidFill>
                  <a:schemeClr val="bg1"/>
                </a:solidFill>
              </a:rPr>
              <a:t>WPA2-Enterprise </a:t>
            </a:r>
            <a:r>
              <a:rPr lang="ko-KR" altLang="en-US" sz="2300" b="1" dirty="0">
                <a:solidFill>
                  <a:schemeClr val="bg1"/>
                </a:solidFill>
              </a:rPr>
              <a:t>설정을 진행하여</a:t>
            </a:r>
            <a:endParaRPr lang="en-US" altLang="ko-KR" sz="23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300" b="1" dirty="0">
                <a:solidFill>
                  <a:schemeClr val="bg1"/>
                </a:solidFill>
              </a:rPr>
              <a:t>보안성을 더 강화 하였습니다</a:t>
            </a:r>
            <a:r>
              <a:rPr lang="en-US" altLang="ko-KR" sz="2300" b="1" dirty="0">
                <a:solidFill>
                  <a:schemeClr val="bg1"/>
                </a:solidFill>
              </a:rPr>
              <a:t>.</a:t>
            </a:r>
            <a:r>
              <a:rPr lang="ko-KR" altLang="en-US" sz="2300" b="1" dirty="0">
                <a:solidFill>
                  <a:schemeClr val="bg1"/>
                </a:solidFill>
              </a:rPr>
              <a:t> </a:t>
            </a:r>
            <a:endParaRPr lang="en-US" altLang="ko-KR" sz="23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AF6F71-8CA9-4CAE-31B2-83CE91BC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02" y="3055373"/>
            <a:ext cx="6270195" cy="371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0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Client Center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300" b="1" dirty="0">
                <a:solidFill>
                  <a:schemeClr val="bg1"/>
                </a:solidFill>
              </a:rPr>
              <a:t>Client </a:t>
            </a:r>
            <a:r>
              <a:rPr lang="ko-KR" altLang="en-US" sz="2300" b="1" dirty="0">
                <a:solidFill>
                  <a:schemeClr val="bg1"/>
                </a:solidFill>
              </a:rPr>
              <a:t>파일에서는 다른 </a:t>
            </a:r>
            <a:r>
              <a:rPr lang="en-US" altLang="ko-KR" sz="2300" b="1" dirty="0">
                <a:solidFill>
                  <a:schemeClr val="bg1"/>
                </a:solidFill>
              </a:rPr>
              <a:t>PC , Laptop</a:t>
            </a:r>
            <a:r>
              <a:rPr lang="ko-KR" altLang="en-US" sz="2300" b="1" dirty="0">
                <a:solidFill>
                  <a:schemeClr val="bg1"/>
                </a:solidFill>
              </a:rPr>
              <a:t>과 같은 장비들을 배치하였습니다</a:t>
            </a:r>
            <a:r>
              <a:rPr lang="en-US" altLang="ko-KR" sz="2300" b="1" dirty="0">
                <a:solidFill>
                  <a:schemeClr val="bg1"/>
                </a:solidFill>
              </a:rPr>
              <a:t>. </a:t>
            </a:r>
          </a:p>
          <a:p>
            <a:pPr marL="0" indent="0" algn="ctr">
              <a:buNone/>
            </a:pPr>
            <a:r>
              <a:rPr lang="ko-KR" altLang="en-US" sz="2300" b="1" dirty="0">
                <a:solidFill>
                  <a:schemeClr val="bg1"/>
                </a:solidFill>
              </a:rPr>
              <a:t>배치 규모가 커지다 보니 </a:t>
            </a:r>
            <a:r>
              <a:rPr lang="en-US" altLang="ko-KR" sz="2300" b="1" dirty="0">
                <a:solidFill>
                  <a:schemeClr val="bg1"/>
                </a:solidFill>
              </a:rPr>
              <a:t>Cluster </a:t>
            </a:r>
            <a:r>
              <a:rPr lang="ko-KR" altLang="en-US" sz="2300" b="1" dirty="0">
                <a:solidFill>
                  <a:schemeClr val="bg1"/>
                </a:solidFill>
              </a:rPr>
              <a:t>기능을 이용하여 그룹화를 시켰습니다</a:t>
            </a:r>
            <a:r>
              <a:rPr lang="en-US" altLang="ko-KR" sz="23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76DD5E-ABE7-5588-055E-CC5B2AFDF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148" y="2746513"/>
            <a:ext cx="5395704" cy="3877494"/>
          </a:xfrm>
          <a:prstGeom prst="rect">
            <a:avLst/>
          </a:prstGeom>
        </p:spPr>
      </p:pic>
      <p:pic>
        <p:nvPicPr>
          <p:cNvPr id="9" name="그래픽 8" descr="사용자 윤곽선">
            <a:extLst>
              <a:ext uri="{FF2B5EF4-FFF2-40B4-BE49-F238E27FC236}">
                <a16:creationId xmlns:a16="http://schemas.microsoft.com/office/drawing/2014/main" id="{0315A68E-AD7F-4CAE-8A03-AF3184D48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7721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9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Client1 Zone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300" b="1" dirty="0">
                <a:solidFill>
                  <a:schemeClr val="bg1"/>
                </a:solidFill>
              </a:rPr>
              <a:t>Client1 Cluster</a:t>
            </a:r>
            <a:r>
              <a:rPr lang="ko-KR" altLang="en-US" sz="2300" b="1" dirty="0">
                <a:solidFill>
                  <a:schemeClr val="bg1"/>
                </a:solidFill>
              </a:rPr>
              <a:t>에서는 </a:t>
            </a:r>
            <a:r>
              <a:rPr lang="en-US" altLang="ko-KR" sz="2300" b="1" dirty="0">
                <a:solidFill>
                  <a:schemeClr val="bg1"/>
                </a:solidFill>
              </a:rPr>
              <a:t>switch</a:t>
            </a:r>
            <a:r>
              <a:rPr lang="ko-KR" altLang="en-US" sz="2300" b="1" dirty="0">
                <a:solidFill>
                  <a:schemeClr val="bg1"/>
                </a:solidFill>
              </a:rPr>
              <a:t>를 이용하여 장비를 배치하고</a:t>
            </a:r>
            <a:endParaRPr lang="en-US" altLang="ko-KR" sz="23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sz="2300" b="1" dirty="0" err="1">
                <a:solidFill>
                  <a:schemeClr val="bg1"/>
                </a:solidFill>
              </a:rPr>
              <a:t>Vlan</a:t>
            </a:r>
            <a:r>
              <a:rPr lang="ko-KR" altLang="en-US" sz="2300" b="1" dirty="0">
                <a:solidFill>
                  <a:schemeClr val="bg1"/>
                </a:solidFill>
              </a:rPr>
              <a:t>을 통해서 네트워크를 나누었습니다</a:t>
            </a:r>
            <a:r>
              <a:rPr lang="en-US" altLang="ko-KR" sz="23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그래픽 6" descr="사용자 윤곽선">
            <a:extLst>
              <a:ext uri="{FF2B5EF4-FFF2-40B4-BE49-F238E27FC236}">
                <a16:creationId xmlns:a16="http://schemas.microsoft.com/office/drawing/2014/main" id="{D97069B6-DF50-21F9-A311-2E0F4D92C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7721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9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398A479-33B9-FF7C-50A3-24792F52B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23" y="1"/>
            <a:ext cx="10107181" cy="686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262</Words>
  <Application>Microsoft Office PowerPoint</Application>
  <PresentationFormat>와이드스크린</PresentationFormat>
  <Paragraphs>37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2023년 TeamLog 2학기 프로젝트 </vt:lpstr>
      <vt:lpstr>주제 : ASA 방화벽을 이용한 패킷 차단</vt:lpstr>
      <vt:lpstr>사용한 장비 : Multiuser</vt:lpstr>
      <vt:lpstr>사용한 장비 : ASA 5505</vt:lpstr>
      <vt:lpstr>사용한 장비 : Cell Tower , Central Cell Office</vt:lpstr>
      <vt:lpstr>사용한 장비 : HomeRouter-PT-AC</vt:lpstr>
      <vt:lpstr>Client Center</vt:lpstr>
      <vt:lpstr>Client1 Zone</vt:lpstr>
      <vt:lpstr>PowerPoint 프레젠테이션</vt:lpstr>
      <vt:lpstr>Client2 Zone</vt:lpstr>
      <vt:lpstr>PowerPoint 프레젠테이션</vt:lpstr>
      <vt:lpstr>Server Zone</vt:lpstr>
      <vt:lpstr>PowerPoint 프레젠테이션</vt:lpstr>
      <vt:lpstr>Ping Test</vt:lpstr>
      <vt:lpstr>Fail</vt:lpstr>
      <vt:lpstr>느낀점느낀느낀점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2023년 TeamLog 2학기 프로젝트</dc:title>
  <dc:creator>Sung-min Kwon</dc:creator>
  <cp:lastModifiedBy>Sung-min Kwon</cp:lastModifiedBy>
  <cp:revision>4</cp:revision>
  <dcterms:created xsi:type="dcterms:W3CDTF">2023-11-26T14:31:43Z</dcterms:created>
  <dcterms:modified xsi:type="dcterms:W3CDTF">2023-12-01T05:35:40Z</dcterms:modified>
</cp:coreProperties>
</file>