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0" r:id="rId11"/>
    <p:sldId id="268" r:id="rId12"/>
    <p:sldId id="269" r:id="rId13"/>
    <p:sldId id="272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E3AAD-0571-BDAF-B10D-AC90C8A97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EF0DFA-FE65-E930-0A2E-A059BDAC4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9F1E-46BC-096F-0900-FDF92427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A960B-AEC4-450C-9303-6E68216E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00B01-B2B4-1ACE-275B-31D49F74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0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D4C1-7D3A-2550-B7C3-CCAF513B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C0E4C-3439-7E2E-B9B2-95F9A89D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056D6-8DDF-70E3-7217-B944AF17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C013A-06D7-2EC7-97D4-D5DD3235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F3FB6-0591-0666-CCD6-63732DC5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F0923-8A0F-5BB8-0B67-1FD4ECFFD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03EFA6-DBAB-25C8-C5C9-19E734467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BC062-B1A7-B86B-AD75-E363616B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820C3-A825-A25F-1193-ADD6716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662C6-58B9-15BF-DCCC-F0E8A7D6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9BDA0-495F-621B-79B2-5A395C0F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98029-4D00-D494-2F84-5EAFD867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7D35-6FB8-C644-0790-CFB3CF3C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30B9B-53F5-1A66-44E2-55600EBC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217EA-2214-FBAD-5330-E9CD8519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631A-FE67-D097-A929-1AD3FCFB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69E70-F88B-AA1B-35E4-7162BFC0B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2A2DC-5F3A-F3D6-0BAC-31603C0E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1681B-DFB6-CB7D-A129-5617DC24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AD4C7-CF25-24CC-3FF9-47ED87A3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7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375AA-FC45-8541-5D14-8516115C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7A50A-7974-C013-4987-6F647DC3B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AC156-7A95-B522-B6AE-2A72E48A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1226F-249C-09C8-ECB1-E9291CFF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DB7B9-9737-3EC7-3E4D-AD934A8C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19A8C-F251-F9C2-13DF-0B752F1B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982CA-3D80-D22A-7F0B-6D441AFC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BAD39-94F9-797A-E1CD-B4B7F0CCF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1AC03-13F1-7E30-B17D-F4D78CB8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B9213D-3B52-FA5B-3646-DF341D1D3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BE8E12-3C77-1CFD-CDFF-72F8BD0B0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FEB1AD-53B9-51BD-D183-31DA75B5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37ECE9-EFD4-3016-4D4F-3DE230F2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E3249-45FF-7BCB-CA8E-26A86121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0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27E91-52D5-0F80-6FB0-9DDC0FCF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CFDEB-A98F-DB3B-6D5E-0A9628B5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36A88-A8CA-DFF7-B8F3-AF65DC1A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AF007-B6A2-BAED-F4B5-2CDDA8E1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BAB5A-567F-375A-CF69-2488C1D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D15F-A833-6212-7A2A-08343325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C31D-0DDD-5554-EBD6-65A82561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4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EBB6-95D1-2204-DC51-FC42EF6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1EA82-2ABE-56C5-5426-29F0AB19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6BA56-C199-4D20-5451-3F6D3AB6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E4947-BF71-F638-44AE-2DCADCFC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AB3ED-04B5-2FE3-D78C-5BFDBED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099BA-00AF-10B8-38D9-C174CC98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0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70E76-F8A4-F1BE-DC8C-D6115050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6A4F44-0502-E0FA-159A-AB5D2DD88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F9CCE-D9DA-3F12-7B30-993320E4F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F7CED-EDDB-96DE-423B-0ED4BADA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C9C22-47D2-3CCF-5B75-E53285B0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340A7-C4C4-55E2-9F90-419A7B85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97D860-A6A7-5CB3-B97B-E9D5C66F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63310-9F3D-46AB-1AFC-24BEE839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AF753-1E95-4D81-3719-01344DBBD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1437-E7D8-41DF-8D8F-3EE4AC5EFB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568A-6655-9BC8-2EB8-3ECFA34B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32625-BD6D-572C-7F3D-DDE1B551A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0800-5A5F-2FDC-A7C0-B90D68EF5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9E252-8488-564E-481D-E352E074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- 09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시큐리티는</a:t>
            </a:r>
            <a:r>
              <a:rPr lang="ko-KR" altLang="en-US" sz="2000" b="1" dirty="0">
                <a:solidFill>
                  <a:schemeClr val="bg1"/>
                </a:solidFill>
              </a:rPr>
              <a:t> 포트가 학습 할 수 있는 </a:t>
            </a:r>
            <a:r>
              <a:rPr lang="en-US" altLang="ko-KR" sz="2000" b="1" dirty="0">
                <a:solidFill>
                  <a:schemeClr val="bg1"/>
                </a:solidFill>
              </a:rPr>
              <a:t>MAC</a:t>
            </a:r>
            <a:r>
              <a:rPr lang="ko-KR" altLang="en-US" sz="2000" b="1" dirty="0">
                <a:solidFill>
                  <a:schemeClr val="bg1"/>
                </a:solidFill>
              </a:rPr>
              <a:t>주소를 제한하거나 허가한 </a:t>
            </a:r>
            <a:r>
              <a:rPr lang="en-US" altLang="ko-KR" sz="2000" b="1" dirty="0">
                <a:solidFill>
                  <a:schemeClr val="bg1"/>
                </a:solidFill>
              </a:rPr>
              <a:t>MAC</a:t>
            </a:r>
            <a:r>
              <a:rPr lang="ko-KR" altLang="en-US" sz="2000" b="1" dirty="0">
                <a:solidFill>
                  <a:schemeClr val="bg1"/>
                </a:solidFill>
              </a:rPr>
              <a:t>주소만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접속 가능하게 설정하는 기술입니다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EFDC8-1F0A-4BB9-4F79-90EA3E1EFD9D}"/>
              </a:ext>
            </a:extLst>
          </p:cNvPr>
          <p:cNvSpPr txBox="1"/>
          <p:nvPr/>
        </p:nvSpPr>
        <p:spPr>
          <a:xfrm>
            <a:off x="667624" y="3336589"/>
            <a:ext cx="8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VLAN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EF95E-EB21-A5E7-8F22-DA9AA8A4D8F9}"/>
              </a:ext>
            </a:extLst>
          </p:cNvPr>
          <p:cNvSpPr txBox="1"/>
          <p:nvPr/>
        </p:nvSpPr>
        <p:spPr>
          <a:xfrm>
            <a:off x="2160864" y="3336589"/>
            <a:ext cx="160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Mac Address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21070-591D-1A6F-94E8-A26178562939}"/>
              </a:ext>
            </a:extLst>
          </p:cNvPr>
          <p:cNvSpPr txBox="1"/>
          <p:nvPr/>
        </p:nvSpPr>
        <p:spPr>
          <a:xfrm>
            <a:off x="4627227" y="3336589"/>
            <a:ext cx="7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Type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7EC5A-A54B-C862-3FDD-D3A652894338}"/>
              </a:ext>
            </a:extLst>
          </p:cNvPr>
          <p:cNvSpPr txBox="1"/>
          <p:nvPr/>
        </p:nvSpPr>
        <p:spPr>
          <a:xfrm>
            <a:off x="6221135" y="3336589"/>
            <a:ext cx="7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2831F-9C7F-DA10-09B9-803FBB12C469}"/>
              </a:ext>
            </a:extLst>
          </p:cNvPr>
          <p:cNvSpPr txBox="1"/>
          <p:nvPr/>
        </p:nvSpPr>
        <p:spPr>
          <a:xfrm>
            <a:off x="854628" y="3840858"/>
            <a:ext cx="45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992D6-59ED-64ED-02F1-45AAC36B9441}"/>
              </a:ext>
            </a:extLst>
          </p:cNvPr>
          <p:cNvSpPr txBox="1"/>
          <p:nvPr/>
        </p:nvSpPr>
        <p:spPr>
          <a:xfrm>
            <a:off x="854627" y="4345127"/>
            <a:ext cx="45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14641-FE68-7DE3-3FAE-587A7EF9E776}"/>
              </a:ext>
            </a:extLst>
          </p:cNvPr>
          <p:cNvSpPr txBox="1"/>
          <p:nvPr/>
        </p:nvSpPr>
        <p:spPr>
          <a:xfrm>
            <a:off x="854627" y="4875182"/>
            <a:ext cx="45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F4E851-8B07-A5AE-C9D3-3D923B3E99F6}"/>
              </a:ext>
            </a:extLst>
          </p:cNvPr>
          <p:cNvCxnSpPr/>
          <p:nvPr/>
        </p:nvCxnSpPr>
        <p:spPr>
          <a:xfrm>
            <a:off x="656784" y="3705921"/>
            <a:ext cx="9011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056B2B-AD4A-626B-F6E3-8224CBA7DB2C}"/>
              </a:ext>
            </a:extLst>
          </p:cNvPr>
          <p:cNvCxnSpPr>
            <a:cxnSpLocks/>
          </p:cNvCxnSpPr>
          <p:nvPr/>
        </p:nvCxnSpPr>
        <p:spPr>
          <a:xfrm>
            <a:off x="2160864" y="3705921"/>
            <a:ext cx="160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E8711A-5FBD-3302-12BC-8B5E68BE8806}"/>
              </a:ext>
            </a:extLst>
          </p:cNvPr>
          <p:cNvSpPr txBox="1"/>
          <p:nvPr/>
        </p:nvSpPr>
        <p:spPr>
          <a:xfrm>
            <a:off x="2017027" y="3840858"/>
            <a:ext cx="189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0030.f299.3001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B1565-DFC1-94F9-11AA-55B4E8F6473C}"/>
              </a:ext>
            </a:extLst>
          </p:cNvPr>
          <p:cNvSpPr txBox="1"/>
          <p:nvPr/>
        </p:nvSpPr>
        <p:spPr>
          <a:xfrm>
            <a:off x="2017026" y="4345126"/>
            <a:ext cx="189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0010.113e.3b05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B86E9-73BE-DDC5-C7FA-B874C5E52F65}"/>
              </a:ext>
            </a:extLst>
          </p:cNvPr>
          <p:cNvSpPr txBox="1"/>
          <p:nvPr/>
        </p:nvSpPr>
        <p:spPr>
          <a:xfrm>
            <a:off x="2017026" y="4844007"/>
            <a:ext cx="189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0010.119a.0001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2EAEE-107B-3E83-16DE-642A117F970E}"/>
              </a:ext>
            </a:extLst>
          </p:cNvPr>
          <p:cNvSpPr txBox="1"/>
          <p:nvPr/>
        </p:nvSpPr>
        <p:spPr>
          <a:xfrm>
            <a:off x="6151575" y="3840858"/>
            <a:ext cx="80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FFFAD8-FD23-1253-A564-CE6C6B767E27}"/>
              </a:ext>
            </a:extLst>
          </p:cNvPr>
          <p:cNvCxnSpPr>
            <a:cxnSpLocks/>
          </p:cNvCxnSpPr>
          <p:nvPr/>
        </p:nvCxnSpPr>
        <p:spPr>
          <a:xfrm>
            <a:off x="4570950" y="3705921"/>
            <a:ext cx="802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542EEB-8E05-F925-CB43-316D96DC366C}"/>
              </a:ext>
            </a:extLst>
          </p:cNvPr>
          <p:cNvCxnSpPr>
            <a:cxnSpLocks/>
          </p:cNvCxnSpPr>
          <p:nvPr/>
        </p:nvCxnSpPr>
        <p:spPr>
          <a:xfrm>
            <a:off x="6151575" y="3705921"/>
            <a:ext cx="802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D1D950-4AEF-F846-485C-0CEB26B9EECC}"/>
              </a:ext>
            </a:extLst>
          </p:cNvPr>
          <p:cNvSpPr txBox="1"/>
          <p:nvPr/>
        </p:nvSpPr>
        <p:spPr>
          <a:xfrm>
            <a:off x="6151574" y="4345126"/>
            <a:ext cx="80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A625F-A926-1EFD-E63F-CE5098C09326}"/>
              </a:ext>
            </a:extLst>
          </p:cNvPr>
          <p:cNvSpPr txBox="1"/>
          <p:nvPr/>
        </p:nvSpPr>
        <p:spPr>
          <a:xfrm>
            <a:off x="6151573" y="4844007"/>
            <a:ext cx="80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44989B-1CE2-FF93-737C-019E916919F0}"/>
              </a:ext>
            </a:extLst>
          </p:cNvPr>
          <p:cNvSpPr txBox="1"/>
          <p:nvPr/>
        </p:nvSpPr>
        <p:spPr>
          <a:xfrm>
            <a:off x="4424231" y="3840858"/>
            <a:ext cx="11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D1A84A-E898-894C-30A5-76AB07ECD656}"/>
              </a:ext>
            </a:extLst>
          </p:cNvPr>
          <p:cNvSpPr txBox="1"/>
          <p:nvPr/>
        </p:nvSpPr>
        <p:spPr>
          <a:xfrm>
            <a:off x="4402734" y="4345126"/>
            <a:ext cx="11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5CE98-4DB9-D11E-FE1F-75ADEB9C9C79}"/>
              </a:ext>
            </a:extLst>
          </p:cNvPr>
          <p:cNvSpPr txBox="1"/>
          <p:nvPr/>
        </p:nvSpPr>
        <p:spPr>
          <a:xfrm>
            <a:off x="4402733" y="4844007"/>
            <a:ext cx="11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C639E77-BAB7-B2C4-6BDE-A83D8368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87" y="3769343"/>
            <a:ext cx="4466136" cy="10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6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Switch Jamming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1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만약에 </a:t>
            </a:r>
            <a:r>
              <a:rPr lang="en-US" altLang="ko-KR" sz="2000" b="1" dirty="0">
                <a:solidFill>
                  <a:schemeClr val="bg1"/>
                </a:solidFill>
              </a:rPr>
              <a:t>MAC Table</a:t>
            </a:r>
            <a:r>
              <a:rPr lang="ko-KR" altLang="en-US" sz="2000" b="1" dirty="0">
                <a:solidFill>
                  <a:schemeClr val="bg1"/>
                </a:solidFill>
              </a:rPr>
              <a:t>에 전부 꽉 차게 된 상태가 발생한다면 스위치는 자기가 저장한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데이터를  </a:t>
            </a:r>
            <a:r>
              <a:rPr lang="ko-KR" altLang="en-US" sz="2000" b="1" dirty="0" err="1">
                <a:solidFill>
                  <a:schemeClr val="bg1"/>
                </a:solidFill>
              </a:rPr>
              <a:t>플러딩</a:t>
            </a:r>
            <a:r>
              <a:rPr lang="ko-KR" altLang="en-US" sz="2000" b="1" dirty="0">
                <a:solidFill>
                  <a:schemeClr val="bg1"/>
                </a:solidFill>
              </a:rPr>
              <a:t> 하게 된다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그래서 이러한 취약점을 이용하여 공격하는 기법이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en-US" altLang="ko-KR" sz="2000" b="1" dirty="0">
                <a:solidFill>
                  <a:schemeClr val="bg1"/>
                </a:solidFill>
              </a:rPr>
              <a:t>Switch Jamming</a:t>
            </a:r>
            <a:r>
              <a:rPr lang="ko-KR" altLang="en-US" sz="2000" b="1" dirty="0">
                <a:solidFill>
                  <a:schemeClr val="bg1"/>
                </a:solidFill>
              </a:rPr>
              <a:t>이라고 부른다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0C3D4-7690-ECBD-FBBA-86BF7F45CD31}"/>
              </a:ext>
            </a:extLst>
          </p:cNvPr>
          <p:cNvSpPr txBox="1"/>
          <p:nvPr/>
        </p:nvSpPr>
        <p:spPr>
          <a:xfrm>
            <a:off x="563692" y="3429000"/>
            <a:ext cx="7134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VLAN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16C19-C735-A887-47DF-C1F7C2B77FC4}"/>
              </a:ext>
            </a:extLst>
          </p:cNvPr>
          <p:cNvSpPr txBox="1"/>
          <p:nvPr/>
        </p:nvSpPr>
        <p:spPr>
          <a:xfrm>
            <a:off x="2275562" y="3434964"/>
            <a:ext cx="1373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Mac Address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9460A-0956-C34C-C64F-D79A037221DA}"/>
              </a:ext>
            </a:extLst>
          </p:cNvPr>
          <p:cNvSpPr txBox="1"/>
          <p:nvPr/>
        </p:nvSpPr>
        <p:spPr>
          <a:xfrm>
            <a:off x="4440170" y="3387500"/>
            <a:ext cx="71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Type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12F72-5590-36CF-CED1-1DBBB3FD2D4B}"/>
              </a:ext>
            </a:extLst>
          </p:cNvPr>
          <p:cNvSpPr txBox="1"/>
          <p:nvPr/>
        </p:nvSpPr>
        <p:spPr>
          <a:xfrm>
            <a:off x="5929492" y="3405916"/>
            <a:ext cx="7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B678F-23B5-5BB8-4680-4A6F01CB78C0}"/>
              </a:ext>
            </a:extLst>
          </p:cNvPr>
          <p:cNvSpPr txBox="1"/>
          <p:nvPr/>
        </p:nvSpPr>
        <p:spPr>
          <a:xfrm>
            <a:off x="705818" y="3912888"/>
            <a:ext cx="5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D2AAB-1C65-04BB-E37E-8767CE02F3F4}"/>
              </a:ext>
            </a:extLst>
          </p:cNvPr>
          <p:cNvSpPr txBox="1"/>
          <p:nvPr/>
        </p:nvSpPr>
        <p:spPr>
          <a:xfrm>
            <a:off x="688973" y="4379701"/>
            <a:ext cx="5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ADB3D-5110-FDD0-B859-FBC3F02E8B20}"/>
              </a:ext>
            </a:extLst>
          </p:cNvPr>
          <p:cNvSpPr txBox="1"/>
          <p:nvPr/>
        </p:nvSpPr>
        <p:spPr>
          <a:xfrm>
            <a:off x="688973" y="4909756"/>
            <a:ext cx="5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21F3DD2-1D7A-25F8-6B41-658472C4D987}"/>
              </a:ext>
            </a:extLst>
          </p:cNvPr>
          <p:cNvCxnSpPr>
            <a:cxnSpLocks/>
          </p:cNvCxnSpPr>
          <p:nvPr/>
        </p:nvCxnSpPr>
        <p:spPr>
          <a:xfrm>
            <a:off x="688973" y="3771906"/>
            <a:ext cx="44371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85A0234-C2A9-E2E1-E1BE-A070ED964B98}"/>
              </a:ext>
            </a:extLst>
          </p:cNvPr>
          <p:cNvCxnSpPr>
            <a:cxnSpLocks/>
          </p:cNvCxnSpPr>
          <p:nvPr/>
        </p:nvCxnSpPr>
        <p:spPr>
          <a:xfrm>
            <a:off x="2199362" y="3771906"/>
            <a:ext cx="15090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9C7113-C9A0-6348-DC05-3784586E990F}"/>
              </a:ext>
            </a:extLst>
          </p:cNvPr>
          <p:cNvSpPr txBox="1"/>
          <p:nvPr/>
        </p:nvSpPr>
        <p:spPr>
          <a:xfrm>
            <a:off x="2066654" y="3887677"/>
            <a:ext cx="192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0030.f299.3001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54C13-D53A-3E9A-780F-AEC51D850587}"/>
              </a:ext>
            </a:extLst>
          </p:cNvPr>
          <p:cNvSpPr txBox="1"/>
          <p:nvPr/>
        </p:nvSpPr>
        <p:spPr>
          <a:xfrm>
            <a:off x="2061321" y="4386558"/>
            <a:ext cx="192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0010.113e.3b05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2B97AB-AD63-9ECD-6356-89455F489C7A}"/>
              </a:ext>
            </a:extLst>
          </p:cNvPr>
          <p:cNvSpPr txBox="1"/>
          <p:nvPr/>
        </p:nvSpPr>
        <p:spPr>
          <a:xfrm>
            <a:off x="2061321" y="4901461"/>
            <a:ext cx="192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0010.119a.0001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B22F77-FB8F-2F54-E353-2675F680C2CC}"/>
              </a:ext>
            </a:extLst>
          </p:cNvPr>
          <p:cNvSpPr txBox="1"/>
          <p:nvPr/>
        </p:nvSpPr>
        <p:spPr>
          <a:xfrm>
            <a:off x="5900752" y="3887677"/>
            <a:ext cx="8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6EEEF9-FD35-4E4E-6ADC-242AEBF5AD99}"/>
              </a:ext>
            </a:extLst>
          </p:cNvPr>
          <p:cNvCxnSpPr>
            <a:cxnSpLocks/>
          </p:cNvCxnSpPr>
          <p:nvPr/>
        </p:nvCxnSpPr>
        <p:spPr>
          <a:xfrm>
            <a:off x="4422648" y="3771906"/>
            <a:ext cx="7309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675E3F-541B-4EA8-2FCC-E913E4F9F531}"/>
              </a:ext>
            </a:extLst>
          </p:cNvPr>
          <p:cNvCxnSpPr>
            <a:cxnSpLocks/>
          </p:cNvCxnSpPr>
          <p:nvPr/>
        </p:nvCxnSpPr>
        <p:spPr>
          <a:xfrm>
            <a:off x="6004149" y="3771753"/>
            <a:ext cx="573783" cy="1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C73084-B8E9-61A7-F124-1B606887BA16}"/>
              </a:ext>
            </a:extLst>
          </p:cNvPr>
          <p:cNvSpPr txBox="1"/>
          <p:nvPr/>
        </p:nvSpPr>
        <p:spPr>
          <a:xfrm>
            <a:off x="5900752" y="4372933"/>
            <a:ext cx="8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FEC708-465E-1AD3-080B-3DA1EB61972E}"/>
              </a:ext>
            </a:extLst>
          </p:cNvPr>
          <p:cNvSpPr txBox="1"/>
          <p:nvPr/>
        </p:nvSpPr>
        <p:spPr>
          <a:xfrm>
            <a:off x="5900752" y="4909756"/>
            <a:ext cx="8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A490EB-E7FF-F2B8-B786-154CEB085AAF}"/>
              </a:ext>
            </a:extLst>
          </p:cNvPr>
          <p:cNvSpPr txBox="1"/>
          <p:nvPr/>
        </p:nvSpPr>
        <p:spPr>
          <a:xfrm>
            <a:off x="4262136" y="3875432"/>
            <a:ext cx="122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3268D-BF5F-2CA0-5A48-FF03216176E8}"/>
              </a:ext>
            </a:extLst>
          </p:cNvPr>
          <p:cNvSpPr txBox="1"/>
          <p:nvPr/>
        </p:nvSpPr>
        <p:spPr>
          <a:xfrm>
            <a:off x="4256786" y="4374585"/>
            <a:ext cx="12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32F946-3257-1089-FCD0-FF757FAAFF1C}"/>
              </a:ext>
            </a:extLst>
          </p:cNvPr>
          <p:cNvSpPr txBox="1"/>
          <p:nvPr/>
        </p:nvSpPr>
        <p:spPr>
          <a:xfrm>
            <a:off x="4259903" y="4909756"/>
            <a:ext cx="12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C21F75-9C7A-ECF8-F3A1-7D308E17D23F}"/>
              </a:ext>
            </a:extLst>
          </p:cNvPr>
          <p:cNvSpPr txBox="1"/>
          <p:nvPr/>
        </p:nvSpPr>
        <p:spPr>
          <a:xfrm>
            <a:off x="688973" y="5408637"/>
            <a:ext cx="5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ECC9BC-6BAE-365D-5429-30E556D9C103}"/>
              </a:ext>
            </a:extLst>
          </p:cNvPr>
          <p:cNvSpPr txBox="1"/>
          <p:nvPr/>
        </p:nvSpPr>
        <p:spPr>
          <a:xfrm>
            <a:off x="2062574" y="5408637"/>
            <a:ext cx="200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0023.013B.0233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3A215F-366A-D2FB-B1B5-044C848B5806}"/>
              </a:ext>
            </a:extLst>
          </p:cNvPr>
          <p:cNvSpPr txBox="1"/>
          <p:nvPr/>
        </p:nvSpPr>
        <p:spPr>
          <a:xfrm>
            <a:off x="4256786" y="5407115"/>
            <a:ext cx="12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258195-ECC2-063C-5C30-EC4A28EB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56" y="2908552"/>
            <a:ext cx="4556012" cy="346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E258AF-8025-1BF0-4D14-9335E8D228C7}"/>
              </a:ext>
            </a:extLst>
          </p:cNvPr>
          <p:cNvSpPr txBox="1"/>
          <p:nvPr/>
        </p:nvSpPr>
        <p:spPr>
          <a:xfrm>
            <a:off x="5870899" y="5407115"/>
            <a:ext cx="8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9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2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시큐리티가</a:t>
            </a:r>
            <a:r>
              <a:rPr lang="ko-KR" altLang="en-US" sz="2000" b="1" dirty="0">
                <a:solidFill>
                  <a:schemeClr val="bg1"/>
                </a:solidFill>
              </a:rPr>
              <a:t> 학습 할 수 있는 방식이 총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가지가 존재한다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Static : </a:t>
            </a:r>
            <a:r>
              <a:rPr lang="ko-KR" altLang="en-US" sz="2000" b="1" dirty="0">
                <a:highlight>
                  <a:srgbClr val="FFFF00"/>
                </a:highlight>
              </a:rPr>
              <a:t>사용자가 직접 </a:t>
            </a:r>
            <a:r>
              <a:rPr lang="en-US" altLang="ko-KR" sz="2000" b="1" dirty="0">
                <a:highlight>
                  <a:srgbClr val="FFFF00"/>
                </a:highlight>
              </a:rPr>
              <a:t>MAC</a:t>
            </a:r>
            <a:r>
              <a:rPr lang="ko-KR" altLang="en-US" sz="2000" b="1" dirty="0">
                <a:highlight>
                  <a:srgbClr val="FFFF00"/>
                </a:highlight>
              </a:rPr>
              <a:t>주소를 설정하여 차단하는 방식입니다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Dynamic : </a:t>
            </a:r>
            <a:r>
              <a:rPr lang="ko-KR" altLang="en-US" sz="2000" b="1" dirty="0">
                <a:highlight>
                  <a:srgbClr val="FFFF00"/>
                </a:highlight>
              </a:rPr>
              <a:t>특정 포트에 사용할 </a:t>
            </a:r>
            <a:r>
              <a:rPr lang="en-US" altLang="ko-KR" sz="2000" b="1" dirty="0">
                <a:highlight>
                  <a:srgbClr val="FFFF00"/>
                </a:highlight>
              </a:rPr>
              <a:t>MAC</a:t>
            </a:r>
            <a:r>
              <a:rPr lang="ko-KR" altLang="en-US" sz="2000" b="1" dirty="0">
                <a:highlight>
                  <a:srgbClr val="FFFF00"/>
                </a:highlight>
              </a:rPr>
              <a:t>주소를 동적으로 학습하는 방식입니다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새롭게 추가된 장비가 있다면 장비의 </a:t>
            </a:r>
            <a:r>
              <a:rPr lang="en-US" altLang="ko-KR" sz="2000" b="1" dirty="0">
                <a:solidFill>
                  <a:schemeClr val="bg1"/>
                </a:solidFill>
              </a:rPr>
              <a:t>MAC</a:t>
            </a:r>
            <a:r>
              <a:rPr lang="ko-KR" altLang="en-US" sz="2000" b="1" dirty="0">
                <a:solidFill>
                  <a:schemeClr val="bg1"/>
                </a:solidFill>
              </a:rPr>
              <a:t>주소를 알아서 </a:t>
            </a:r>
            <a:r>
              <a:rPr lang="en-US" altLang="ko-KR" sz="2000" b="1" dirty="0">
                <a:solidFill>
                  <a:schemeClr val="bg1"/>
                </a:solidFill>
              </a:rPr>
              <a:t>Mac table</a:t>
            </a:r>
            <a:r>
              <a:rPr lang="ko-KR" altLang="en-US" sz="2000" b="1" dirty="0">
                <a:solidFill>
                  <a:schemeClr val="bg1"/>
                </a:solidFill>
              </a:rPr>
              <a:t>에 추가합니다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만약에 스위치에서 제거된 장비가 있다면 알아서 </a:t>
            </a:r>
            <a:r>
              <a:rPr lang="en-US" altLang="ko-KR" sz="2000" b="1" dirty="0">
                <a:solidFill>
                  <a:schemeClr val="bg1"/>
                </a:solidFill>
              </a:rPr>
              <a:t>MAC table</a:t>
            </a:r>
            <a:r>
              <a:rPr lang="ko-KR" altLang="en-US" sz="2000" b="1" dirty="0">
                <a:solidFill>
                  <a:schemeClr val="bg1"/>
                </a:solidFill>
              </a:rPr>
              <a:t>에서 삭제합니다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Sticky : Dynamic </a:t>
            </a:r>
            <a:r>
              <a:rPr lang="ko-KR" altLang="en-US" sz="2000" b="1" dirty="0">
                <a:solidFill>
                  <a:schemeClr val="bg1"/>
                </a:solidFill>
              </a:rPr>
              <a:t>방식 처럼 동적으로 학습하는 방식이지만 </a:t>
            </a:r>
            <a:r>
              <a:rPr lang="en-US" altLang="ko-KR" sz="2000" b="1" dirty="0">
                <a:highlight>
                  <a:srgbClr val="FFFF00"/>
                </a:highlight>
              </a:rPr>
              <a:t>MAC table</a:t>
            </a:r>
            <a:r>
              <a:rPr lang="ko-KR" altLang="en-US" sz="2000" b="1" dirty="0">
                <a:highlight>
                  <a:srgbClr val="FFFF00"/>
                </a:highlight>
              </a:rPr>
              <a:t>에 한번 기록된 주소는 영원히 </a:t>
            </a:r>
            <a:r>
              <a:rPr lang="en-US" altLang="ko-KR" sz="2000" b="1" dirty="0">
                <a:highlight>
                  <a:srgbClr val="FFFF00"/>
                </a:highlight>
              </a:rPr>
              <a:t>MAC Table</a:t>
            </a:r>
            <a:r>
              <a:rPr lang="ko-KR" altLang="en-US" sz="2000" b="1" dirty="0">
                <a:highlight>
                  <a:srgbClr val="FFFF00"/>
                </a:highlight>
              </a:rPr>
              <a:t>에 남아 있게 됩니다</a:t>
            </a:r>
            <a:r>
              <a:rPr lang="en-US" altLang="ko-KR" sz="2000" b="1" dirty="0">
                <a:highlight>
                  <a:srgbClr val="FFFF00"/>
                </a:highlight>
              </a:rPr>
              <a:t>.</a:t>
            </a:r>
            <a:r>
              <a:rPr lang="ko-KR" altLang="en-US" sz="2000" b="1" dirty="0">
                <a:highlight>
                  <a:srgbClr val="FFFF00"/>
                </a:highlight>
              </a:rPr>
              <a:t> 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906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Security(Violation Mode)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37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스위치에서 어떠한 보안 정책에 대한 종류는 총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가지입니다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Protect : </a:t>
            </a:r>
            <a:r>
              <a:rPr lang="ko-KR" altLang="en-US" sz="2000" b="1" dirty="0">
                <a:solidFill>
                  <a:schemeClr val="bg1"/>
                </a:solidFill>
              </a:rPr>
              <a:t>설정한 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시큐리티에</a:t>
            </a:r>
            <a:r>
              <a:rPr lang="ko-KR" altLang="en-US" sz="2000" b="1" dirty="0">
                <a:solidFill>
                  <a:schemeClr val="bg1"/>
                </a:solidFill>
              </a:rPr>
              <a:t> 위반시 위반한 프레임을 폐기합니다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Restrict : </a:t>
            </a:r>
            <a:r>
              <a:rPr lang="ko-KR" altLang="en-US" sz="2000" b="1" dirty="0">
                <a:solidFill>
                  <a:schemeClr val="bg1"/>
                </a:solidFill>
              </a:rPr>
              <a:t>설정한 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시큐리티에</a:t>
            </a:r>
            <a:r>
              <a:rPr lang="ko-KR" altLang="en-US" sz="2000" b="1" dirty="0">
                <a:solidFill>
                  <a:schemeClr val="bg1"/>
                </a:solidFill>
              </a:rPr>
              <a:t> 위반시 위반한 프레임을 폐기하고 해당 </a:t>
            </a:r>
            <a:r>
              <a:rPr lang="en-US" altLang="ko-KR" sz="2000" b="1" dirty="0">
                <a:solidFill>
                  <a:schemeClr val="bg1"/>
                </a:solidFill>
              </a:rPr>
              <a:t>MAC </a:t>
            </a:r>
            <a:r>
              <a:rPr lang="ko-KR" altLang="en-US" sz="2000" b="1" dirty="0">
                <a:solidFill>
                  <a:schemeClr val="bg1"/>
                </a:solidFill>
              </a:rPr>
              <a:t>주소에 대해서 </a:t>
            </a:r>
            <a:r>
              <a:rPr lang="en-US" altLang="ko-KR" sz="2000" b="1" dirty="0">
                <a:solidFill>
                  <a:schemeClr val="bg1"/>
                </a:solidFill>
              </a:rPr>
              <a:t>LOG</a:t>
            </a:r>
            <a:r>
              <a:rPr lang="ko-KR" altLang="en-US" sz="2000" b="1" dirty="0">
                <a:solidFill>
                  <a:schemeClr val="bg1"/>
                </a:solidFill>
              </a:rPr>
              <a:t>가 발생한다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Shutdown : </a:t>
            </a:r>
            <a:r>
              <a:rPr lang="ko-KR" altLang="en-US" sz="2000" b="1" dirty="0">
                <a:solidFill>
                  <a:schemeClr val="bg1"/>
                </a:solidFill>
              </a:rPr>
              <a:t>설정한 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시큐리티에</a:t>
            </a:r>
            <a:r>
              <a:rPr lang="ko-KR" altLang="en-US" sz="2000" b="1" dirty="0">
                <a:solidFill>
                  <a:schemeClr val="bg1"/>
                </a:solidFill>
              </a:rPr>
              <a:t> 위반시 해당 포트를 비활성화 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40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6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Port Security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FC14A3-EB34-EB53-5DFC-F4992622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2683826"/>
            <a:ext cx="703995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6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Port Security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312CF-EDD4-26E1-F70C-B6D291B2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90" y="2751666"/>
            <a:ext cx="9520620" cy="32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6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Port Security </a:t>
            </a:r>
            <a:r>
              <a:rPr lang="ko-KR" altLang="en-US" sz="2000" b="1" dirty="0">
                <a:solidFill>
                  <a:schemeClr val="bg1"/>
                </a:solidFill>
              </a:rPr>
              <a:t>적용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72A4AF-5AD5-260B-9F0A-3152453F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25" y="4190291"/>
            <a:ext cx="9944575" cy="2196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592139-4B37-C483-5856-E9078F9C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83" y="2467075"/>
            <a:ext cx="2335433" cy="14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VPN(Virtual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Private Network)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700" b="1" dirty="0">
                <a:solidFill>
                  <a:schemeClr val="bg1"/>
                </a:solidFill>
              </a:rPr>
              <a:t>가상 사설 네트워크를 구축하여 인터넷이나 공용 네트워크를 통해 안전하고 은밀하게 데이터를 전송하는 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700" b="1" dirty="0">
                <a:solidFill>
                  <a:schemeClr val="bg1"/>
                </a:solidFill>
              </a:rPr>
              <a:t>기술이나 서비스를 말합니다</a:t>
            </a:r>
            <a:r>
              <a:rPr lang="en-US" altLang="ko-KR" sz="1700" b="1" dirty="0">
                <a:solidFill>
                  <a:schemeClr val="bg1"/>
                </a:solidFill>
              </a:rPr>
              <a:t>.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007E7B43-0162-9A85-DF24-0FAAE901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5816" y="4685834"/>
            <a:ext cx="1626066" cy="1626066"/>
          </a:xfrm>
          <a:prstGeom prst="rect">
            <a:avLst/>
          </a:prstGeom>
        </p:spPr>
      </p:pic>
      <p:pic>
        <p:nvPicPr>
          <p:cNvPr id="7" name="그래픽 6" descr="구름 윤곽선">
            <a:extLst>
              <a:ext uri="{FF2B5EF4-FFF2-40B4-BE49-F238E27FC236}">
                <a16:creationId xmlns:a16="http://schemas.microsoft.com/office/drawing/2014/main" id="{D3B71480-F433-0B11-7BF7-7B57536E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580" y="1844526"/>
            <a:ext cx="2365695" cy="2365695"/>
          </a:xfrm>
          <a:prstGeom prst="rect">
            <a:avLst/>
          </a:prstGeom>
        </p:spPr>
      </p:pic>
      <p:pic>
        <p:nvPicPr>
          <p:cNvPr id="9" name="그래픽 8" descr="서버 단색으로 채워진">
            <a:extLst>
              <a:ext uri="{FF2B5EF4-FFF2-40B4-BE49-F238E27FC236}">
                <a16:creationId xmlns:a16="http://schemas.microsoft.com/office/drawing/2014/main" id="{CCC8EC8D-4823-9AD0-BFB3-29BDC1070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0120" y="4820771"/>
            <a:ext cx="1491129" cy="149112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EE4E76-4A6C-57B4-2DC9-295BD87268A2}"/>
              </a:ext>
            </a:extLst>
          </p:cNvPr>
          <p:cNvCxnSpPr>
            <a:cxnSpLocks/>
          </p:cNvCxnSpPr>
          <p:nvPr/>
        </p:nvCxnSpPr>
        <p:spPr>
          <a:xfrm flipV="1">
            <a:off x="3456264" y="3489820"/>
            <a:ext cx="1375795" cy="1181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0080F7-F3B1-0E99-DB65-56834D58AD57}"/>
              </a:ext>
            </a:extLst>
          </p:cNvPr>
          <p:cNvCxnSpPr>
            <a:cxnSpLocks/>
          </p:cNvCxnSpPr>
          <p:nvPr/>
        </p:nvCxnSpPr>
        <p:spPr>
          <a:xfrm flipH="1" flipV="1">
            <a:off x="7144972" y="3452175"/>
            <a:ext cx="1628164" cy="1256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37A525-0605-081D-246D-4F7ED2237DD9}"/>
              </a:ext>
            </a:extLst>
          </p:cNvPr>
          <p:cNvSpPr txBox="1"/>
          <p:nvPr/>
        </p:nvSpPr>
        <p:spPr>
          <a:xfrm>
            <a:off x="8453802" y="6150893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router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0A454-8947-5338-3E71-04A9C69DF3E5}"/>
              </a:ext>
            </a:extLst>
          </p:cNvPr>
          <p:cNvSpPr txBox="1"/>
          <p:nvPr/>
        </p:nvSpPr>
        <p:spPr>
          <a:xfrm>
            <a:off x="2675281" y="606243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8AC0D-C5BC-4CDD-8007-C63CD75952AE}"/>
              </a:ext>
            </a:extLst>
          </p:cNvPr>
          <p:cNvSpPr txBox="1"/>
          <p:nvPr/>
        </p:nvSpPr>
        <p:spPr>
          <a:xfrm>
            <a:off x="5507706" y="3001575"/>
            <a:ext cx="10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internet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253A76-E011-8123-D6CA-60C664BEB7C3}"/>
              </a:ext>
            </a:extLst>
          </p:cNvPr>
          <p:cNvCxnSpPr>
            <a:cxnSpLocks/>
          </p:cNvCxnSpPr>
          <p:nvPr/>
        </p:nvCxnSpPr>
        <p:spPr>
          <a:xfrm flipH="1">
            <a:off x="4303552" y="5325599"/>
            <a:ext cx="36555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425B88-6F84-00D4-64AC-616F374291A0}"/>
              </a:ext>
            </a:extLst>
          </p:cNvPr>
          <p:cNvCxnSpPr>
            <a:cxnSpLocks/>
          </p:cNvCxnSpPr>
          <p:nvPr/>
        </p:nvCxnSpPr>
        <p:spPr>
          <a:xfrm flipH="1">
            <a:off x="4276986" y="5972950"/>
            <a:ext cx="36555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6AD7A0-F45D-3847-088E-9E305D26C997}"/>
              </a:ext>
            </a:extLst>
          </p:cNvPr>
          <p:cNvSpPr txBox="1"/>
          <p:nvPr/>
        </p:nvSpPr>
        <p:spPr>
          <a:xfrm>
            <a:off x="5220985" y="5451207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Vpn</a:t>
            </a:r>
            <a:r>
              <a:rPr lang="en-US" altLang="ko-KR" b="1" dirty="0">
                <a:solidFill>
                  <a:schemeClr val="bg1"/>
                </a:solidFill>
              </a:rPr>
              <a:t> tunneling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A502F5C-3790-63FF-6BB4-E05560AFE6CE}"/>
              </a:ext>
            </a:extLst>
          </p:cNvPr>
          <p:cNvCxnSpPr>
            <a:cxnSpLocks/>
          </p:cNvCxnSpPr>
          <p:nvPr/>
        </p:nvCxnSpPr>
        <p:spPr>
          <a:xfrm flipV="1">
            <a:off x="3608664" y="3642220"/>
            <a:ext cx="1375795" cy="1181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41C997-EB11-CE2D-5FC8-8FADB6584A5E}"/>
              </a:ext>
            </a:extLst>
          </p:cNvPr>
          <p:cNvCxnSpPr>
            <a:cxnSpLocks/>
          </p:cNvCxnSpPr>
          <p:nvPr/>
        </p:nvCxnSpPr>
        <p:spPr>
          <a:xfrm flipH="1" flipV="1">
            <a:off x="7287578" y="3313020"/>
            <a:ext cx="1628164" cy="1256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867879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터널링은 데이터 통신을 안전하게 전송하기 위한 기술입니다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chemeClr val="bg1"/>
                </a:solidFill>
              </a:rPr>
              <a:t>여러 홉을 거친 후 도착 할 수 있는 목적지를 마치 다음 홉에 있는 것처럼 보이는 기술입니다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chemeClr val="bg1"/>
                </a:solidFill>
              </a:rPr>
              <a:t>패킷을 캡슐화 시켜 목적지 까지 전송합니다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373EB-DB23-D5EA-F34D-02254763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08" y="3429000"/>
            <a:ext cx="6241184" cy="30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GRE(Generic Routing Encapsulation)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GRE</a:t>
            </a:r>
            <a:r>
              <a:rPr lang="ko-KR" altLang="en-US" sz="1800" b="1" dirty="0">
                <a:solidFill>
                  <a:schemeClr val="bg1"/>
                </a:solidFill>
              </a:rPr>
              <a:t>는 데이터 패킷을 캡슐화하고 다른 암호화 프로토콜을 사용하여 보안성을 높일 수 있습니다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2A999B-80F2-366C-C997-FB63A1CBF34A}"/>
              </a:ext>
            </a:extLst>
          </p:cNvPr>
          <p:cNvSpPr/>
          <p:nvPr/>
        </p:nvSpPr>
        <p:spPr>
          <a:xfrm>
            <a:off x="5697830" y="4508676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E3974D-2013-A3A8-BBEB-6DC3F0887030}"/>
              </a:ext>
            </a:extLst>
          </p:cNvPr>
          <p:cNvSpPr/>
          <p:nvPr/>
        </p:nvSpPr>
        <p:spPr>
          <a:xfrm>
            <a:off x="7560640" y="4508676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4CF588-1890-B6DD-117A-0089E18A3A6D}"/>
              </a:ext>
            </a:extLst>
          </p:cNvPr>
          <p:cNvSpPr/>
          <p:nvPr/>
        </p:nvSpPr>
        <p:spPr>
          <a:xfrm>
            <a:off x="9423449" y="4508675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064AC-39CC-D307-DF72-2A1AF11A7B35}"/>
              </a:ext>
            </a:extLst>
          </p:cNvPr>
          <p:cNvSpPr txBox="1"/>
          <p:nvPr/>
        </p:nvSpPr>
        <p:spPr>
          <a:xfrm>
            <a:off x="4071816" y="4772591"/>
            <a:ext cx="1113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Tunnel </a:t>
            </a:r>
            <a:r>
              <a:rPr lang="en-US" altLang="ko-KR" sz="1600" b="1" dirty="0" err="1">
                <a:solidFill>
                  <a:schemeClr val="bg1"/>
                </a:solidFill>
              </a:rPr>
              <a:t>ip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15056-16A9-6874-659C-97F9FA5E20E8}"/>
              </a:ext>
            </a:extLst>
          </p:cNvPr>
          <p:cNvSpPr txBox="1"/>
          <p:nvPr/>
        </p:nvSpPr>
        <p:spPr>
          <a:xfrm>
            <a:off x="8131259" y="4772591"/>
            <a:ext cx="477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IP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2FF54-3146-E65C-B1F3-551880DF3FE8}"/>
              </a:ext>
            </a:extLst>
          </p:cNvPr>
          <p:cNvSpPr txBox="1"/>
          <p:nvPr/>
        </p:nvSpPr>
        <p:spPr>
          <a:xfrm>
            <a:off x="9819653" y="4772591"/>
            <a:ext cx="794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Data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966C4E-87F3-8B22-159C-F5F44509DE66}"/>
              </a:ext>
            </a:extLst>
          </p:cNvPr>
          <p:cNvGrpSpPr/>
          <p:nvPr/>
        </p:nvGrpSpPr>
        <p:grpSpPr>
          <a:xfrm>
            <a:off x="5697830" y="3096119"/>
            <a:ext cx="5312721" cy="906828"/>
            <a:chOff x="2818701" y="2885811"/>
            <a:chExt cx="7301220" cy="132556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2B5B2DF-1E9A-C630-07F1-5170DF26E8EB}"/>
                </a:ext>
              </a:extLst>
            </p:cNvPr>
            <p:cNvSpPr/>
            <p:nvPr/>
          </p:nvSpPr>
          <p:spPr>
            <a:xfrm>
              <a:off x="2818701" y="2885813"/>
              <a:ext cx="2181138" cy="132556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1FDE0A-586D-7EE1-7A22-06CCB8D6DE05}"/>
                </a:ext>
              </a:extLst>
            </p:cNvPr>
            <p:cNvSpPr/>
            <p:nvPr/>
          </p:nvSpPr>
          <p:spPr>
            <a:xfrm>
              <a:off x="5378742" y="2885812"/>
              <a:ext cx="2181138" cy="132556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854DAB1-051E-8F89-738D-2B291AEAB013}"/>
                </a:ext>
              </a:extLst>
            </p:cNvPr>
            <p:cNvSpPr/>
            <p:nvPr/>
          </p:nvSpPr>
          <p:spPr>
            <a:xfrm>
              <a:off x="7938783" y="2885811"/>
              <a:ext cx="2181138" cy="132556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5A1B99-19EF-66AA-7C9C-18EFD070723F}"/>
                </a:ext>
              </a:extLst>
            </p:cNvPr>
            <p:cNvSpPr txBox="1"/>
            <p:nvPr/>
          </p:nvSpPr>
          <p:spPr>
            <a:xfrm>
              <a:off x="3144126" y="3271593"/>
              <a:ext cx="1530289" cy="584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Layer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2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9D4660-543E-34D5-80EC-E04053C12B1E}"/>
                </a:ext>
              </a:extLst>
            </p:cNvPr>
            <p:cNvSpPr txBox="1"/>
            <p:nvPr/>
          </p:nvSpPr>
          <p:spPr>
            <a:xfrm>
              <a:off x="6162938" y="3271593"/>
              <a:ext cx="655872" cy="69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</a:rPr>
                <a:t>IP</a:t>
              </a:r>
              <a:endParaRPr lang="ko-KR" altLang="en-US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FFBAD8-9D62-AB63-310B-F253B0468E72}"/>
                </a:ext>
              </a:extLst>
            </p:cNvPr>
            <p:cNvSpPr txBox="1"/>
            <p:nvPr/>
          </p:nvSpPr>
          <p:spPr>
            <a:xfrm>
              <a:off x="8483282" y="3271593"/>
              <a:ext cx="1092139" cy="584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Data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B89F56A-623A-4DFE-C16A-B29EE297D0E8}"/>
              </a:ext>
            </a:extLst>
          </p:cNvPr>
          <p:cNvSpPr/>
          <p:nvPr/>
        </p:nvSpPr>
        <p:spPr>
          <a:xfrm>
            <a:off x="3835021" y="4485488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5A099ED-7114-C3C0-9C5F-FB76DC3AABDF}"/>
              </a:ext>
            </a:extLst>
          </p:cNvPr>
          <p:cNvSpPr/>
          <p:nvPr/>
        </p:nvSpPr>
        <p:spPr>
          <a:xfrm>
            <a:off x="1972212" y="4508674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DF902-E0A6-1F32-0970-82123F56580D}"/>
              </a:ext>
            </a:extLst>
          </p:cNvPr>
          <p:cNvSpPr txBox="1"/>
          <p:nvPr/>
        </p:nvSpPr>
        <p:spPr>
          <a:xfrm>
            <a:off x="2204409" y="4762032"/>
            <a:ext cx="111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Layer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4E43A-3B26-0CAE-9BB1-E9CD892BA04E}"/>
              </a:ext>
            </a:extLst>
          </p:cNvPr>
          <p:cNvSpPr txBox="1"/>
          <p:nvPr/>
        </p:nvSpPr>
        <p:spPr>
          <a:xfrm>
            <a:off x="6138704" y="4762032"/>
            <a:ext cx="705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</a:rPr>
              <a:t>gre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9F7E9F-8C66-5DE3-C2D0-98C7DA6031FD}"/>
              </a:ext>
            </a:extLst>
          </p:cNvPr>
          <p:cNvSpPr txBox="1"/>
          <p:nvPr/>
        </p:nvSpPr>
        <p:spPr>
          <a:xfrm>
            <a:off x="3942278" y="3360035"/>
            <a:ext cx="137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IP header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89E854-0A73-6BAF-70F9-D3622679FB9E}"/>
              </a:ext>
            </a:extLst>
          </p:cNvPr>
          <p:cNvSpPr txBox="1"/>
          <p:nvPr/>
        </p:nvSpPr>
        <p:spPr>
          <a:xfrm>
            <a:off x="292582" y="4707615"/>
            <a:ext cx="1438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IP header               + GRE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FEE29-CA8C-8F18-2F2F-AE6DB727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623" y="2434034"/>
            <a:ext cx="6118753" cy="405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9039CF-DF16-9EC3-8FE5-6DA476DD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42" y="2658533"/>
            <a:ext cx="10106516" cy="24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6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6BF439-489B-99D9-CAA5-0946F650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78" y="2850955"/>
            <a:ext cx="3799580" cy="30231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EF5FB2-FD36-8FA5-7E6B-7DE18505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67" y="3241776"/>
            <a:ext cx="6920626" cy="2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6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19828-134F-D83A-BE03-55B50FEE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4984"/>
            <a:ext cx="3566020" cy="3375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4224A3-3945-365E-4B0C-6CCC8A09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63" y="3195677"/>
            <a:ext cx="7305534" cy="23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</a:t>
            </a:r>
            <a:r>
              <a:rPr lang="ko-KR" altLang="en-US" sz="2000" b="1" dirty="0">
                <a:solidFill>
                  <a:schemeClr val="bg1"/>
                </a:solidFill>
              </a:rPr>
              <a:t> 확인 방법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88A9D-3309-3D4B-A81A-1A14AA9D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02" y="3429000"/>
            <a:ext cx="4957798" cy="183469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BBC8B36-3B1A-AA8C-4254-AC297BB581EF}"/>
              </a:ext>
            </a:extLst>
          </p:cNvPr>
          <p:cNvSpPr txBox="1">
            <a:spLocks/>
          </p:cNvSpPr>
          <p:nvPr/>
        </p:nvSpPr>
        <p:spPr>
          <a:xfrm>
            <a:off x="2823411" y="2938550"/>
            <a:ext cx="1006640" cy="355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PC0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ED4AFA-CE0C-E533-734D-31D36737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27" y="3429000"/>
            <a:ext cx="5007173" cy="195658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8CE7FAB-B674-E015-690F-D5412D9EAE6F}"/>
              </a:ext>
            </a:extLst>
          </p:cNvPr>
          <p:cNvSpPr txBox="1">
            <a:spLocks/>
          </p:cNvSpPr>
          <p:nvPr/>
        </p:nvSpPr>
        <p:spPr>
          <a:xfrm>
            <a:off x="7964906" y="2938550"/>
            <a:ext cx="1006640" cy="355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PC1</a:t>
            </a:r>
          </a:p>
        </p:txBody>
      </p:sp>
    </p:spTree>
    <p:extLst>
      <p:ext uri="{BB962C8B-B14F-4D97-AF65-F5344CB8AC3E}">
        <p14:creationId xmlns:p14="http://schemas.microsoft.com/office/powerpoint/2010/main" val="207733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386</Words>
  <Application>Microsoft Office PowerPoint</Application>
  <PresentationFormat>와이드스크린</PresentationFormat>
  <Paragraphs>106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Packet Tracer</vt:lpstr>
      <vt:lpstr>VPN(Virtual Private Network)</vt:lpstr>
      <vt:lpstr>Tunneling </vt:lpstr>
      <vt:lpstr>GRE(Generic Routing Encapsulation)</vt:lpstr>
      <vt:lpstr>Tunneling</vt:lpstr>
      <vt:lpstr>Tunneling</vt:lpstr>
      <vt:lpstr>Tunneling</vt:lpstr>
      <vt:lpstr>Tunneling</vt:lpstr>
      <vt:lpstr>Tunneling</vt:lpstr>
      <vt:lpstr>Port Security</vt:lpstr>
      <vt:lpstr>Switch Jamming</vt:lpstr>
      <vt:lpstr>Port Security </vt:lpstr>
      <vt:lpstr>Port Security(Violation Mode) </vt:lpstr>
      <vt:lpstr>Port Security </vt:lpstr>
      <vt:lpstr>Port Security </vt:lpstr>
      <vt:lpstr>Port Security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5</cp:revision>
  <dcterms:created xsi:type="dcterms:W3CDTF">2023-10-02T17:27:41Z</dcterms:created>
  <dcterms:modified xsi:type="dcterms:W3CDTF">2023-10-04T02:12:25Z</dcterms:modified>
</cp:coreProperties>
</file>