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4" r:id="rId8"/>
    <p:sldId id="267" r:id="rId9"/>
    <p:sldId id="275" r:id="rId10"/>
    <p:sldId id="276" r:id="rId11"/>
    <p:sldId id="277" r:id="rId12"/>
    <p:sldId id="259" r:id="rId13"/>
    <p:sldId id="262" r:id="rId14"/>
    <p:sldId id="264" r:id="rId15"/>
    <p:sldId id="278" r:id="rId16"/>
    <p:sldId id="279" r:id="rId17"/>
    <p:sldId id="273" r:id="rId18"/>
    <p:sldId id="270" r:id="rId19"/>
    <p:sldId id="266" r:id="rId20"/>
    <p:sldId id="280" r:id="rId21"/>
    <p:sldId id="28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8C4F4-F5F5-A330-96BF-B97F88EA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B5C49-7417-BE71-0AF5-D8972F55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C240-28C1-4741-C4C0-BC62681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B2D71-EDC1-24D3-63E0-66E98D5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0963C-443A-536B-AA19-C00E7CD2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48CE-5A4B-C839-064F-E9F9F2D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A785D-B922-3DC5-F5A6-8D1441D4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46C8A-AB1F-FA06-618E-C44BFCF1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5AFA9-0525-D4FE-822E-D5B9E6BC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FCBFA-3DB5-F349-D026-5C5D518C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8336E-EEC6-A2C9-720E-67602E44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A5CD54-3144-6741-51A4-E321A2AB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CEC01-CE81-D8C5-6986-B8A6BE4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A6187-71BA-DDF0-EBB2-767E80A6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9B0A8-A1EE-C2AA-240F-5380992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CD28-815C-4940-83CE-E83369D3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445ED-A0D8-AB16-869D-3238877E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8ACA1-340B-27B6-BE9F-DF56E2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A3895-257C-8B24-E3C4-2BA6BDF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6BB1-1DD9-EC73-3A14-0DDFF3E0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6D65D-D37C-73E6-D609-0315738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715CE-2B55-8B65-932E-B6C27456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4585-2D2D-FF52-96EC-DDFD3D5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E4C13-B66A-057B-F087-119F8AE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4300F-CF53-2304-40F9-C07ABC34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9CB8-96A1-B54B-F0CA-4097113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20A35-D8D3-34FB-0644-1DFE2443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3D259-C4ED-C41E-C16B-22631F2F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D8B21-A657-0FE6-2469-CD27736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91386-0CAF-8A5B-1A48-4DA155CA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E3517-1577-30E1-AD65-7D6CF650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D5760-3D04-FFE8-13AC-6009FC4B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FAD52-37CF-2D16-B816-407BF021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49F43-3F77-F73B-089B-47B1704A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3088D-3C9F-BC33-447E-B875F608E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31F6A-8532-95CC-1F94-D578AFFE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5EC05-BED8-911A-F3E5-159D237F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D98C7-DE7C-F737-089F-043A78C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4996D-AE99-5D7D-9950-FC9576AF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10C2-CB44-99F0-719B-1F08A461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AEA0A-1075-7A75-3A33-16F99D37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812E28-015A-1123-FB16-BD0DA22E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C98B8-2F65-8C4D-470D-FCF38DB2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B2E63-78EF-5252-BB12-8A5C9EF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07F78-7F7D-0EE7-6747-DF8A538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D7B1B-CC37-F373-849A-574E49BF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63B4E-2B8D-270E-DE8D-ABEC2A3D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ABB24-34EE-6486-A990-14CA87D0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67F45-BD4F-53A4-CA63-6896BC792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32ED1-1750-1A05-8B39-7E0BF02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8F8D-9F07-C660-28B0-6E0CAF6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03CED-A647-A99F-AA1D-365314CD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6E9E-A721-2BA8-2BCD-8433BD1C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3B026-15A9-A420-614B-EAFAAAA0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CE6B7-C5DD-C1CD-66CB-30E8B4AA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9B06-4E1B-4350-6A1D-52C2CD2E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B7818-FBCC-FF51-6138-B5FC37C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80F1E-0C70-883F-1226-3FFC53A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B7B0A-24F8-7A33-5BD2-FCD188E4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6A4EB-31A7-9614-7155-869FE94F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4B873-0779-00F9-B011-AB48BB59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F5160-E24E-D574-646F-B15B45EF3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E8B2E-74C6-04B7-495F-02CFD471A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- 08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2)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351FA-35C3-B065-E69E-3B726B6C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3" y="2500488"/>
            <a:ext cx="7780740" cy="3141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1" y="1788408"/>
            <a:ext cx="7283335" cy="4874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(Frame Relay) , </a:t>
            </a:r>
            <a:r>
              <a:rPr lang="ko-KR" altLang="en-US" sz="2500" b="1" dirty="0">
                <a:solidFill>
                  <a:schemeClr val="bg1"/>
                </a:solidFill>
              </a:rPr>
              <a:t>생성한 </a:t>
            </a:r>
            <a:r>
              <a:rPr lang="en-US" altLang="ko-KR" sz="2500" b="1" dirty="0">
                <a:solidFill>
                  <a:schemeClr val="bg1"/>
                </a:solidFill>
              </a:rPr>
              <a:t>DLCI</a:t>
            </a:r>
            <a:r>
              <a:rPr lang="ko-KR" altLang="en-US" sz="2500" b="1" dirty="0">
                <a:solidFill>
                  <a:schemeClr val="bg1"/>
                </a:solidFill>
              </a:rPr>
              <a:t>를 맞춰주는 작업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6DBF5-CBFC-165F-73FD-6AC6B37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9" y="2604296"/>
            <a:ext cx="7946442" cy="35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Point to Point , Multipoint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31" y="1690688"/>
            <a:ext cx="9713495" cy="891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Point to point : </a:t>
            </a:r>
            <a:r>
              <a:rPr lang="ko-KR" altLang="en-US" sz="2000" b="1" dirty="0">
                <a:solidFill>
                  <a:schemeClr val="bg1"/>
                </a:solidFill>
              </a:rPr>
              <a:t>각 서브 인터페이스에 </a:t>
            </a:r>
            <a:r>
              <a:rPr lang="en-US" altLang="ko-KR" sz="2000" b="1" dirty="0">
                <a:solidFill>
                  <a:schemeClr val="bg1"/>
                </a:solidFill>
              </a:rPr>
              <a:t>PVC</a:t>
            </a:r>
            <a:r>
              <a:rPr lang="ko-KR" altLang="en-US" sz="2000" b="1" dirty="0">
                <a:solidFill>
                  <a:schemeClr val="bg1"/>
                </a:solidFill>
              </a:rPr>
              <a:t>를 다른 인터페이스에 연결하는 방식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Multipoint 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</a:rPr>
              <a:t> 단일 서브 인터페이스를 사용하여 연결하는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C3B49-FB09-BAD2-4149-239F6A54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2" y="2960103"/>
            <a:ext cx="4110602" cy="33010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31B302-0E2A-3F5C-5BCC-F4335D19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78" y="2960103"/>
            <a:ext cx="4161573" cy="33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4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BE243-DD60-4008-55D8-E808FA50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9" y="2292280"/>
            <a:ext cx="5445921" cy="43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2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Point to 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D96CC-BD8B-0B5F-E154-09A06ADE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09" y="2914991"/>
            <a:ext cx="3193453" cy="26290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8B806C-C4A1-0D8D-690F-07923510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11" y="2292280"/>
            <a:ext cx="6843937" cy="39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Point to 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484A2-EE83-58E9-ACE2-08B1CA9C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8" y="3097339"/>
            <a:ext cx="3509237" cy="24256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B712C9-F0CE-5D8B-2995-EA87164A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19" y="2487212"/>
            <a:ext cx="6952687" cy="40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Point to 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DC7F1-1C0C-FCC3-0B22-33A4370C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05" y="2990656"/>
            <a:ext cx="2983831" cy="2915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341825-33D6-7210-51EF-B6883121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19" y="2359495"/>
            <a:ext cx="7174366" cy="41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전부 구역이 다른 네트워크 이므로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</a:rPr>
              <a:t>라우팅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BE243-DD60-4008-55D8-E808FA50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9" y="2292280"/>
            <a:ext cx="5445921" cy="43733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4601AF-2B04-EC99-70B6-D5B117E925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05" y="1747768"/>
            <a:ext cx="449562" cy="4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C6F31D-EBFB-904B-805A-3C706F68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39" y="2292280"/>
            <a:ext cx="5288719" cy="41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Multipoint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412B7-C50F-E42C-D06F-81847E70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26" y="2980229"/>
            <a:ext cx="3327177" cy="248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A0DAB-8B5A-BFE0-94D4-8A07188F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33" y="2719136"/>
            <a:ext cx="6347219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D9F29-B6B5-D0E4-5188-8E3C4CA4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651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  <a:latin typeface="Söhne"/>
              </a:rPr>
              <a:t>프레임 릴레이는 </a:t>
            </a:r>
            <a:r>
              <a:rPr lang="en-US" altLang="ko-KR" sz="1500" b="1" dirty="0">
                <a:solidFill>
                  <a:schemeClr val="bg1"/>
                </a:solidFill>
                <a:latin typeface="Söhne"/>
              </a:rPr>
              <a:t>wan</a:t>
            </a:r>
            <a:r>
              <a:rPr lang="ko-KR" altLang="en-US" sz="1500" b="1" dirty="0">
                <a:solidFill>
                  <a:schemeClr val="bg1"/>
                </a:solidFill>
                <a:latin typeface="Söhne"/>
              </a:rPr>
              <a:t> 대역 대의 네트워크에서 효율적인 통신을 지원해줍니다</a:t>
            </a:r>
            <a:r>
              <a:rPr lang="en-US" altLang="ko-KR" sz="1500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하나의 물리적인 회선에 가상회선을 놓아 가상회선을 통하여 통신하는 기술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CA822AEF-B98D-D76E-E421-80FB8BBBFD8B}"/>
              </a:ext>
            </a:extLst>
          </p:cNvPr>
          <p:cNvSpPr/>
          <p:nvPr/>
        </p:nvSpPr>
        <p:spPr>
          <a:xfrm>
            <a:off x="4804343" y="3610403"/>
            <a:ext cx="2583312" cy="1607188"/>
          </a:xfrm>
          <a:prstGeom prst="clou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AEF1-8D8F-90C3-8FA7-D9A91E94F04D}"/>
              </a:ext>
            </a:extLst>
          </p:cNvPr>
          <p:cNvSpPr txBox="1"/>
          <p:nvPr/>
        </p:nvSpPr>
        <p:spPr>
          <a:xfrm>
            <a:off x="5451763" y="4136998"/>
            <a:ext cx="128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Cloud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래픽 10" descr="무선 라우터 윤곽선">
            <a:extLst>
              <a:ext uri="{FF2B5EF4-FFF2-40B4-BE49-F238E27FC236}">
                <a16:creationId xmlns:a16="http://schemas.microsoft.com/office/drawing/2014/main" id="{3F6D7ACC-10BA-330B-6BDA-F4966E8F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04" y="2834395"/>
            <a:ext cx="2086494" cy="2086494"/>
          </a:xfrm>
          <a:prstGeom prst="rect">
            <a:avLst/>
          </a:prstGeom>
        </p:spPr>
      </p:pic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CF15ED79-50D8-0420-707D-F3C75FAE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711" y="2311291"/>
            <a:ext cx="1950275" cy="1950275"/>
          </a:xfrm>
          <a:prstGeom prst="rect">
            <a:avLst/>
          </a:prstGeom>
        </p:spPr>
      </p:pic>
      <p:pic>
        <p:nvPicPr>
          <p:cNvPr id="13" name="그래픽 12" descr="무선 라우터 윤곽선">
            <a:extLst>
              <a:ext uri="{FF2B5EF4-FFF2-40B4-BE49-F238E27FC236}">
                <a16:creationId xmlns:a16="http://schemas.microsoft.com/office/drawing/2014/main" id="{511EC5A8-416C-1D7D-D819-8C91C598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618" y="4807837"/>
            <a:ext cx="1710194" cy="171019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2D7425-710E-8A39-7D80-CDE4E4E99625}"/>
              </a:ext>
            </a:extLst>
          </p:cNvPr>
          <p:cNvCxnSpPr>
            <a:cxnSpLocks/>
          </p:cNvCxnSpPr>
          <p:nvPr/>
        </p:nvCxnSpPr>
        <p:spPr>
          <a:xfrm>
            <a:off x="3039616" y="4183083"/>
            <a:ext cx="1644192" cy="151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B570B0D-5768-2F7F-FDED-C2A388E0986B}"/>
              </a:ext>
            </a:extLst>
          </p:cNvPr>
          <p:cNvCxnSpPr/>
          <p:nvPr/>
        </p:nvCxnSpPr>
        <p:spPr>
          <a:xfrm>
            <a:off x="7387655" y="4755402"/>
            <a:ext cx="1246909" cy="296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2AD079-5661-EA75-3A4A-EA85A3779559}"/>
              </a:ext>
            </a:extLst>
          </p:cNvPr>
          <p:cNvCxnSpPr/>
          <p:nvPr/>
        </p:nvCxnSpPr>
        <p:spPr>
          <a:xfrm>
            <a:off x="7315752" y="4985358"/>
            <a:ext cx="1246909" cy="296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ECA99B-5153-09DA-2B4A-E13E710B1AB7}"/>
              </a:ext>
            </a:extLst>
          </p:cNvPr>
          <p:cNvCxnSpPr>
            <a:cxnSpLocks/>
          </p:cNvCxnSpPr>
          <p:nvPr/>
        </p:nvCxnSpPr>
        <p:spPr>
          <a:xfrm flipV="1">
            <a:off x="7716774" y="3667386"/>
            <a:ext cx="1386282" cy="353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678AC6-14AA-577E-F2EC-91148B28E71C}"/>
              </a:ext>
            </a:extLst>
          </p:cNvPr>
          <p:cNvCxnSpPr>
            <a:cxnSpLocks/>
          </p:cNvCxnSpPr>
          <p:nvPr/>
        </p:nvCxnSpPr>
        <p:spPr>
          <a:xfrm flipV="1">
            <a:off x="7766102" y="3842137"/>
            <a:ext cx="1386282" cy="353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C69947-1089-B7D6-E13D-766424FAB8F6}"/>
              </a:ext>
            </a:extLst>
          </p:cNvPr>
          <p:cNvCxnSpPr>
            <a:cxnSpLocks/>
          </p:cNvCxnSpPr>
          <p:nvPr/>
        </p:nvCxnSpPr>
        <p:spPr>
          <a:xfrm>
            <a:off x="3039616" y="3969741"/>
            <a:ext cx="1644192" cy="151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5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Multipoint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52D1AD-EB29-F58E-302B-FED88C92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64" y="2883568"/>
            <a:ext cx="3077567" cy="2885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0B2F5-7543-3963-5AA2-72B3F861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37" y="2642703"/>
            <a:ext cx="7274131" cy="33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0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Multipoint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49F65-2473-6436-4CDA-86A04DD6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5" y="2887731"/>
            <a:ext cx="3525369" cy="2769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DF6C8-9CEA-CDAD-CCBE-E18AE1EC0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35" y="2664842"/>
            <a:ext cx="6693728" cy="30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125" y="1750633"/>
            <a:ext cx="6567748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전부 구역이 같은 네트워크 이므로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</a:rPr>
              <a:t>라우팅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7737A-54AB-BDB2-2383-2A0FBC36CE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03730" y="1786283"/>
            <a:ext cx="352285" cy="352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AFAEC-0350-A6AB-B044-583D421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97" y="2393217"/>
            <a:ext cx="5168404" cy="40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D9F29-B6B5-D0E4-5188-8E3C4CA4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352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가상회선을 놓음으로써 비용이 절감이 되고 시간이 감축된다는 장점이 있습니다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CA822AEF-B98D-D76E-E421-80FB8BBBFD8B}"/>
              </a:ext>
            </a:extLst>
          </p:cNvPr>
          <p:cNvSpPr/>
          <p:nvPr/>
        </p:nvSpPr>
        <p:spPr>
          <a:xfrm>
            <a:off x="4804343" y="3610403"/>
            <a:ext cx="2583312" cy="1607188"/>
          </a:xfrm>
          <a:prstGeom prst="clou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AEF1-8D8F-90C3-8FA7-D9A91E94F04D}"/>
              </a:ext>
            </a:extLst>
          </p:cNvPr>
          <p:cNvSpPr txBox="1"/>
          <p:nvPr/>
        </p:nvSpPr>
        <p:spPr>
          <a:xfrm>
            <a:off x="5451763" y="4136998"/>
            <a:ext cx="128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Cloud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래픽 10" descr="무선 라우터 윤곽선">
            <a:extLst>
              <a:ext uri="{FF2B5EF4-FFF2-40B4-BE49-F238E27FC236}">
                <a16:creationId xmlns:a16="http://schemas.microsoft.com/office/drawing/2014/main" id="{3F6D7ACC-10BA-330B-6BDA-F4966E8F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11" y="2476000"/>
            <a:ext cx="2086494" cy="2086494"/>
          </a:xfrm>
          <a:prstGeom prst="rect">
            <a:avLst/>
          </a:prstGeom>
        </p:spPr>
      </p:pic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CF15ED79-50D8-0420-707D-F3C75FAE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711" y="2311291"/>
            <a:ext cx="1950275" cy="1950275"/>
          </a:xfrm>
          <a:prstGeom prst="rect">
            <a:avLst/>
          </a:prstGeom>
        </p:spPr>
      </p:pic>
      <p:pic>
        <p:nvPicPr>
          <p:cNvPr id="13" name="그래픽 12" descr="무선 라우터 윤곽선">
            <a:extLst>
              <a:ext uri="{FF2B5EF4-FFF2-40B4-BE49-F238E27FC236}">
                <a16:creationId xmlns:a16="http://schemas.microsoft.com/office/drawing/2014/main" id="{511EC5A8-416C-1D7D-D819-8C91C598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789" y="4938441"/>
            <a:ext cx="1710194" cy="171019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C69947-1089-B7D6-E13D-766424FAB8F6}"/>
              </a:ext>
            </a:extLst>
          </p:cNvPr>
          <p:cNvCxnSpPr>
            <a:cxnSpLocks/>
          </p:cNvCxnSpPr>
          <p:nvPr/>
        </p:nvCxnSpPr>
        <p:spPr>
          <a:xfrm flipV="1">
            <a:off x="2967644" y="3125585"/>
            <a:ext cx="6325985" cy="393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06B4E3-749A-70A2-9D37-29359F748BB4}"/>
              </a:ext>
            </a:extLst>
          </p:cNvPr>
          <p:cNvCxnSpPr>
            <a:cxnSpLocks/>
          </p:cNvCxnSpPr>
          <p:nvPr/>
        </p:nvCxnSpPr>
        <p:spPr>
          <a:xfrm flipV="1">
            <a:off x="2933006" y="2872642"/>
            <a:ext cx="6325985" cy="393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DD0C5F-572E-E5FD-A227-46C16CCBA9AE}"/>
              </a:ext>
            </a:extLst>
          </p:cNvPr>
          <p:cNvCxnSpPr>
            <a:cxnSpLocks/>
          </p:cNvCxnSpPr>
          <p:nvPr/>
        </p:nvCxnSpPr>
        <p:spPr>
          <a:xfrm>
            <a:off x="2643447" y="4595634"/>
            <a:ext cx="5644342" cy="1555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7BA499-18EA-6580-DFAC-F5BEB1A3214D}"/>
              </a:ext>
            </a:extLst>
          </p:cNvPr>
          <p:cNvCxnSpPr>
            <a:cxnSpLocks/>
          </p:cNvCxnSpPr>
          <p:nvPr/>
        </p:nvCxnSpPr>
        <p:spPr>
          <a:xfrm>
            <a:off x="2454332" y="4938441"/>
            <a:ext cx="5644342" cy="1555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CF7B8E-B740-18A4-1E30-20D85331F519}"/>
              </a:ext>
            </a:extLst>
          </p:cNvPr>
          <p:cNvCxnSpPr>
            <a:cxnSpLocks/>
          </p:cNvCxnSpPr>
          <p:nvPr/>
        </p:nvCxnSpPr>
        <p:spPr>
          <a:xfrm flipV="1">
            <a:off x="9737667" y="4072734"/>
            <a:ext cx="437170" cy="961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1A7672-7AA9-7A3E-EF05-457D0D3E8F10}"/>
              </a:ext>
            </a:extLst>
          </p:cNvPr>
          <p:cNvCxnSpPr>
            <a:cxnSpLocks/>
          </p:cNvCxnSpPr>
          <p:nvPr/>
        </p:nvCxnSpPr>
        <p:spPr>
          <a:xfrm flipV="1">
            <a:off x="9931237" y="4210285"/>
            <a:ext cx="437170" cy="961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A995F-E974-A89D-A763-B03EBEC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99" y="2671180"/>
            <a:ext cx="4216215" cy="34987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9C4222-5D64-403A-7E2B-68E051C7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84" y="2302318"/>
            <a:ext cx="3784115" cy="352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프레임 릴레이를 사용하지 않은 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5DF0-A6EA-D933-735E-65053DDA112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99" y="2252047"/>
            <a:ext cx="352285" cy="35228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1EB8761-9B5F-95DA-F806-6B3E0A83FBD2}"/>
              </a:ext>
            </a:extLst>
          </p:cNvPr>
          <p:cNvSpPr txBox="1">
            <a:spLocks/>
          </p:cNvSpPr>
          <p:nvPr/>
        </p:nvSpPr>
        <p:spPr>
          <a:xfrm>
            <a:off x="7280091" y="2349324"/>
            <a:ext cx="3813616" cy="35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프레임 릴레이를 사용한 토폴로지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1AD9C3-552F-BA0F-6F2D-F606B8ADD9C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835" y="2255042"/>
            <a:ext cx="449562" cy="416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1534F5-F103-EBE6-362A-3103B021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730" y="2691706"/>
            <a:ext cx="4343947" cy="3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Virtual Circuit(</a:t>
            </a:r>
            <a:r>
              <a:rPr lang="ko-KR" altLang="en-US" b="1" dirty="0">
                <a:solidFill>
                  <a:schemeClr val="bg1"/>
                </a:solidFill>
              </a:rPr>
              <a:t>가상 회선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747768"/>
            <a:ext cx="11502190" cy="10916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700" b="1" i="0" dirty="0">
                <a:solidFill>
                  <a:srgbClr val="ECECEC"/>
                </a:solidFill>
                <a:effectLst/>
                <a:latin typeface="-apple-system"/>
              </a:rPr>
              <a:t>Permanent Virtual Circuit(PVC)  : </a:t>
            </a:r>
            <a:r>
              <a:rPr lang="ko-KR" altLang="en-US" sz="1700" b="1" i="0" dirty="0">
                <a:solidFill>
                  <a:srgbClr val="ECECEC"/>
                </a:solidFill>
                <a:effectLst/>
                <a:latin typeface="-apple-system"/>
              </a:rPr>
              <a:t>통신경로에서 미리 지정된 상대방과 통신경로가 고정적으로 성립되어 있는 방식</a:t>
            </a:r>
            <a:endParaRPr lang="en-US" altLang="ko-KR" sz="1700" b="1" dirty="0">
              <a:solidFill>
                <a:srgbClr val="ECECEC"/>
              </a:solidFill>
              <a:latin typeface="-apple-system"/>
            </a:endParaRPr>
          </a:p>
          <a:p>
            <a:pPr algn="ctr"/>
            <a:r>
              <a:rPr lang="en-US" altLang="ko-KR" sz="1700" b="1" dirty="0">
                <a:solidFill>
                  <a:schemeClr val="bg1"/>
                </a:solidFill>
              </a:rPr>
              <a:t>Switched Virtual Circuit(SVC) : </a:t>
            </a:r>
            <a:r>
              <a:rPr lang="ko-KR" altLang="en-US" sz="1700" b="1" dirty="0">
                <a:solidFill>
                  <a:schemeClr val="bg1"/>
                </a:solidFill>
              </a:rPr>
              <a:t>두개의 서로 다른 네트워크를 임시 연결하기 위해 사용하는 방식</a:t>
            </a:r>
            <a:r>
              <a:rPr lang="en-US" altLang="ko-KR" sz="1700" b="1" dirty="0">
                <a:solidFill>
                  <a:schemeClr val="bg1"/>
                </a:solidFill>
              </a:rPr>
              <a:t> 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프레임 릴레이 구성 및 문제 해결을 위한 포괄적인 설명서 - Cisco">
            <a:extLst>
              <a:ext uri="{FF2B5EF4-FFF2-40B4-BE49-F238E27FC236}">
                <a16:creationId xmlns:a16="http://schemas.microsoft.com/office/drawing/2014/main" id="{79D19949-441E-B113-00FE-D73852C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8" y="2839453"/>
            <a:ext cx="8484963" cy="34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DLCI(Data Link Connection Identifier)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97" y="1690688"/>
            <a:ext cx="9866005" cy="522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프레임 릴레이 내부에서 </a:t>
            </a:r>
            <a:r>
              <a:rPr lang="en-US" altLang="ko-KR" sz="2000" b="1" dirty="0">
                <a:solidFill>
                  <a:schemeClr val="bg1"/>
                </a:solidFill>
              </a:rPr>
              <a:t>VC</a:t>
            </a:r>
            <a:r>
              <a:rPr lang="ko-KR" altLang="en-US" sz="2000" b="1" dirty="0">
                <a:solidFill>
                  <a:schemeClr val="bg1"/>
                </a:solidFill>
              </a:rPr>
              <a:t>들을 구분해주기 위해서 </a:t>
            </a:r>
            <a:r>
              <a:rPr lang="en-US" altLang="ko-KR" sz="2000" b="1" dirty="0">
                <a:solidFill>
                  <a:schemeClr val="bg1"/>
                </a:solidFill>
              </a:rPr>
              <a:t>DLCI</a:t>
            </a:r>
            <a:r>
              <a:rPr lang="ko-KR" altLang="en-US" sz="2000" b="1" dirty="0">
                <a:solidFill>
                  <a:schemeClr val="bg1"/>
                </a:solidFill>
              </a:rPr>
              <a:t>를 부여하여 구분 시켜준다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프레임 릴레이 구성 및 문제 해결을 위한 포괄적인 설명서 - Cisco">
            <a:extLst>
              <a:ext uri="{FF2B5EF4-FFF2-40B4-BE49-F238E27FC236}">
                <a16:creationId xmlns:a16="http://schemas.microsoft.com/office/drawing/2014/main" id="{6CB8E588-D3CA-FCC9-EEDF-FD8F4440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77" y="2556711"/>
            <a:ext cx="8627645" cy="345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3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772" y="1446972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세팅하기 전 사고하기</a:t>
            </a:r>
            <a:r>
              <a:rPr lang="en-US" altLang="ko-KR" sz="2500" b="1" dirty="0">
                <a:solidFill>
                  <a:schemeClr val="bg1"/>
                </a:solidFill>
              </a:rPr>
              <a:t>…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DF0E7-C513-C386-3C87-F1D23482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41" y="2153005"/>
            <a:ext cx="5438517" cy="42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0)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AA629-258A-EDEF-7A1D-A45B67B2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2" y="2489947"/>
            <a:ext cx="7780741" cy="32232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9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1)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EA0717-DA91-C06E-6693-E047D812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17" y="2383244"/>
            <a:ext cx="8233903" cy="32192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7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C91D8C-061F-45AA-B3AC-1BFA84873131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268</Words>
  <Application>Microsoft Office PowerPoint</Application>
  <PresentationFormat>와이드스크린</PresentationFormat>
  <Paragraphs>50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Office 테마</vt:lpstr>
      <vt:lpstr>Packet Tracer</vt:lpstr>
      <vt:lpstr>Frame Relay</vt:lpstr>
      <vt:lpstr>Frame Relay</vt:lpstr>
      <vt:lpstr>Frame Relay</vt:lpstr>
      <vt:lpstr>Virtual Circuit(가상 회선)</vt:lpstr>
      <vt:lpstr>DLCI(Data Link Connection Identifier)</vt:lpstr>
      <vt:lpstr>Frame Relay</vt:lpstr>
      <vt:lpstr>Frame Relay</vt:lpstr>
      <vt:lpstr>Frame Relay</vt:lpstr>
      <vt:lpstr>Frame Relay</vt:lpstr>
      <vt:lpstr>Frame Relay</vt:lpstr>
      <vt:lpstr>Point to Point , Multipoint</vt:lpstr>
      <vt:lpstr>Frame Relay(Point to Point)</vt:lpstr>
      <vt:lpstr>Frame Relay(Point to Point)</vt:lpstr>
      <vt:lpstr>Frame Relay(Point to Point)</vt:lpstr>
      <vt:lpstr>Frame Relay(Point to Point)</vt:lpstr>
      <vt:lpstr>Frame Relay(Point to Point)</vt:lpstr>
      <vt:lpstr>Frame Relay(Multipoint)</vt:lpstr>
      <vt:lpstr>Frame Relay(Multipoint)</vt:lpstr>
      <vt:lpstr>Frame Relay(Multipoint)</vt:lpstr>
      <vt:lpstr>Frame Relay(Multipoint)</vt:lpstr>
      <vt:lpstr>Frame Relay(Multipoint)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2</cp:revision>
  <dcterms:created xsi:type="dcterms:W3CDTF">2023-09-24T15:46:40Z</dcterms:created>
  <dcterms:modified xsi:type="dcterms:W3CDTF">2023-09-25T04:51:10Z</dcterms:modified>
</cp:coreProperties>
</file>