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7" r:id="rId6"/>
    <p:sldId id="276" r:id="rId7"/>
    <p:sldId id="265" r:id="rId8"/>
    <p:sldId id="264" r:id="rId9"/>
    <p:sldId id="275" r:id="rId10"/>
    <p:sldId id="260" r:id="rId11"/>
    <p:sldId id="267" r:id="rId12"/>
    <p:sldId id="269" r:id="rId13"/>
    <p:sldId id="266" r:id="rId14"/>
    <p:sldId id="268" r:id="rId15"/>
    <p:sldId id="273" r:id="rId16"/>
    <p:sldId id="259" r:id="rId17"/>
    <p:sldId id="27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AA9AB-E136-DD64-E4DD-31AC6E2F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0EBC6-76EE-C667-1058-7D8D7B1B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C890B-4366-DC1A-44A2-B043EA5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CCF9-9B94-D8A2-3EDA-ACCF802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DF390-5A27-940A-4935-B12DC8AB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7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E40DA-2D72-4E08-3CC7-710E4A72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DBA27-816B-9DE3-B255-BF0CB793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B82E-50D3-23CF-C83E-0293B628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7664-D128-2FDF-BF3E-E6B6A877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CD95E-7FE3-C17B-7594-4678EAF6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83782-4F06-3C05-747C-F75BEC3D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EE0B-D9FA-45B5-83AC-F9CD08C5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9F549-7D14-9C1B-6BF2-3384F139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ED636-2E46-FFE7-45FD-8EF8EB47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7A99F-4939-8690-FCEA-0533E8A7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F254-54D2-7914-858E-594E18AB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332B9-15E3-4A20-983F-31979E50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6B678-F7BF-2BC5-C014-DB74FC0E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2862-43CE-E67D-C9B5-742F647D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770FC-BEA8-29F7-F0E9-3B24F05F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0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4316-E358-24C9-52F1-4DBB8C50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CDC71-4FFF-D4C4-248C-B1F42BB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3E62-E013-F3B3-E984-8A92931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5BCB7-B8F0-D146-2FB7-950DB7E2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2B421-3120-045E-C367-9BB0446C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1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DE4D-BB13-A860-1448-3ED6FB1E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5F534-581F-466F-D243-BDA932A98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0114B-047C-AAEB-3E38-785ECC09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21A0A-8865-AC0D-39B1-03BBD886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A25D5-3479-845E-D507-F2A0F99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B7CDE-F358-6A70-CF11-966AE196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57F1-24D2-6AB3-5501-03C8CF60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8B219-619D-B2C3-14A5-9818D3C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458CD-76CB-E160-FD64-7F64A662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135E13-0FA0-6CBF-244A-C406B3F7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408BC-8789-AD67-2548-2C5809902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EF9AF-EB92-5A41-22A3-8AB4688B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6F2094-FB46-38F2-D3C5-D784998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2EFDB-A499-3A18-137F-C6ED7EE2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76C37-A227-AE61-7B8E-81D859FF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33ABF-535B-9266-ADCE-9FB1C436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AAE90-FEF5-A9F8-C97E-86AE4530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E930-2B33-8083-FCD4-59C220AD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0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9BC90-C8EE-E1FC-B48F-A84C7AA3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CF5869-9D5A-527E-8C38-1A3F76E9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654C8-2CE5-50F3-4E6C-B6FE0193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F317F-035C-429C-B128-EC12632A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D81BD-4128-86E0-320E-A78FF2EE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AF404-2B7D-DFDD-BDB2-3DA6C4A4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528CF-D481-9AB5-5120-41BEAE32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935AF-94BF-551C-BA41-C7CCF9CE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BAF86-1BD7-AC3E-BD47-BE5C5B5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565C-9DF8-05FB-D902-BF49DF85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718D4-3F1D-3AB6-B8BF-341A3550A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511AD-C9F3-24C7-DB12-0DB5B5F8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3D0C7-2E29-CF68-6925-06E98446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5959-61E2-DECD-5F86-04558820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70BFA-C788-62F2-E439-79C1A114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7FD0CD-E3C7-66CE-CD8F-85E14B8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7A045-8F6B-870A-C397-34B11279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FA62-3552-EC70-C0CD-C39E06FE6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0E35-79D0-46C8-8E4A-76A52B87492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41709-197E-5D1E-058B-3018E007A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F09F-6BA5-893B-70B2-652EEC392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43DE-E88B-D13D-196C-25824CACA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28650-4927-6B95-BF61-00947CE6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- 11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0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Static 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하나의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내부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주소와 하나의 외부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</a:t>
            </a:r>
            <a:r>
              <a:rPr lang="en-US" altLang="ko-KR" sz="2000" b="1" dirty="0">
                <a:solidFill>
                  <a:schemeClr val="bg1"/>
                </a:solidFill>
              </a:rPr>
              <a:t>1:1</a:t>
            </a:r>
            <a:r>
              <a:rPr lang="ko-KR" altLang="en-US" sz="2000" b="1" dirty="0">
                <a:solidFill>
                  <a:schemeClr val="bg1"/>
                </a:solidFill>
              </a:rPr>
              <a:t>로 매핑 시키는 방식</a:t>
            </a:r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EFB11422-617A-2A5C-501C-FEFFA111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2" y="2714130"/>
            <a:ext cx="1298896" cy="1298896"/>
          </a:xfrm>
          <a:prstGeom prst="rect">
            <a:avLst/>
          </a:prstGeom>
        </p:spPr>
      </p:pic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744E1162-2A17-B893-8066-97B3AA813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19" y="1882142"/>
            <a:ext cx="2717684" cy="271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7A3D8-9ACE-F391-7E8B-F10C71C8F4CB}"/>
              </a:ext>
            </a:extLst>
          </p:cNvPr>
          <p:cNvSpPr txBox="1"/>
          <p:nvPr/>
        </p:nvSpPr>
        <p:spPr>
          <a:xfrm>
            <a:off x="5436251" y="3122036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3332BA90-A31C-0B45-83D6-5AC5CFB7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354" y="2755570"/>
            <a:ext cx="1298896" cy="129889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955ABF-CF2D-003C-0A1C-606E724701AB}"/>
              </a:ext>
            </a:extLst>
          </p:cNvPr>
          <p:cNvCxnSpPr>
            <a:cxnSpLocks/>
          </p:cNvCxnSpPr>
          <p:nvPr/>
        </p:nvCxnSpPr>
        <p:spPr>
          <a:xfrm>
            <a:off x="6196668" y="4692422"/>
            <a:ext cx="0" cy="17586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A4FD4C-133F-1F0F-BDF1-53AD58A9DDE3}"/>
              </a:ext>
            </a:extLst>
          </p:cNvPr>
          <p:cNvCxnSpPr>
            <a:cxnSpLocks/>
          </p:cNvCxnSpPr>
          <p:nvPr/>
        </p:nvCxnSpPr>
        <p:spPr>
          <a:xfrm>
            <a:off x="4387088" y="5291594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9DC8B5-20FD-FB81-3A56-05E427EB6270}"/>
              </a:ext>
            </a:extLst>
          </p:cNvPr>
          <p:cNvSpPr txBox="1"/>
          <p:nvPr/>
        </p:nvSpPr>
        <p:spPr>
          <a:xfrm>
            <a:off x="4292591" y="4802733"/>
            <a:ext cx="1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Public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C75CD-7479-FA26-C8EC-EB050E570E83}"/>
              </a:ext>
            </a:extLst>
          </p:cNvPr>
          <p:cNvSpPr txBox="1"/>
          <p:nvPr/>
        </p:nvSpPr>
        <p:spPr>
          <a:xfrm>
            <a:off x="6232736" y="4802733"/>
            <a:ext cx="19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037C16-9085-3268-075D-DA82BFA2835A}"/>
              </a:ext>
            </a:extLst>
          </p:cNvPr>
          <p:cNvCxnSpPr>
            <a:cxnSpLocks/>
          </p:cNvCxnSpPr>
          <p:nvPr/>
        </p:nvCxnSpPr>
        <p:spPr>
          <a:xfrm>
            <a:off x="3226445" y="3378519"/>
            <a:ext cx="158251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E58C3D-C795-98B3-4786-0478E7E70447}"/>
              </a:ext>
            </a:extLst>
          </p:cNvPr>
          <p:cNvCxnSpPr>
            <a:cxnSpLocks/>
          </p:cNvCxnSpPr>
          <p:nvPr/>
        </p:nvCxnSpPr>
        <p:spPr>
          <a:xfrm>
            <a:off x="7454111" y="3378519"/>
            <a:ext cx="164665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B7F67F-5695-6D48-E559-903EDFC8DA52}"/>
              </a:ext>
            </a:extLst>
          </p:cNvPr>
          <p:cNvSpPr txBox="1"/>
          <p:nvPr/>
        </p:nvSpPr>
        <p:spPr>
          <a:xfrm>
            <a:off x="1589114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02DCA-2CAF-4B9C-94D0-B08EBCB28F1E}"/>
              </a:ext>
            </a:extLst>
          </p:cNvPr>
          <p:cNvSpPr txBox="1"/>
          <p:nvPr/>
        </p:nvSpPr>
        <p:spPr>
          <a:xfrm>
            <a:off x="8981319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1B8AB-03F3-BC4B-7D9F-9661A048F672}"/>
              </a:ext>
            </a:extLst>
          </p:cNvPr>
          <p:cNvSpPr txBox="1"/>
          <p:nvPr/>
        </p:nvSpPr>
        <p:spPr>
          <a:xfrm>
            <a:off x="6304016" y="5405076"/>
            <a:ext cx="18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A634-B2F2-949A-CA8A-2C24951082A6}"/>
              </a:ext>
            </a:extLst>
          </p:cNvPr>
          <p:cNvSpPr txBox="1"/>
          <p:nvPr/>
        </p:nvSpPr>
        <p:spPr>
          <a:xfrm>
            <a:off x="6312027" y="5959600"/>
            <a:ext cx="18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98344-29AA-A8E3-DB2C-0EB0418BB3B3}"/>
              </a:ext>
            </a:extLst>
          </p:cNvPr>
          <p:cNvSpPr txBox="1"/>
          <p:nvPr/>
        </p:nvSpPr>
        <p:spPr>
          <a:xfrm>
            <a:off x="4514647" y="5397851"/>
            <a:ext cx="14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87C30F-C57F-098C-49CC-183683F48932}"/>
              </a:ext>
            </a:extLst>
          </p:cNvPr>
          <p:cNvSpPr txBox="1"/>
          <p:nvPr/>
        </p:nvSpPr>
        <p:spPr>
          <a:xfrm>
            <a:off x="4540739" y="5957605"/>
            <a:ext cx="14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C8D924-5C6C-9203-3952-A3304362F586}"/>
              </a:ext>
            </a:extLst>
          </p:cNvPr>
          <p:cNvCxnSpPr>
            <a:cxnSpLocks/>
          </p:cNvCxnSpPr>
          <p:nvPr/>
        </p:nvCxnSpPr>
        <p:spPr>
          <a:xfrm>
            <a:off x="4387088" y="58668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0748E-2559-E9DA-3CFF-7B1354A7449C}"/>
              </a:ext>
            </a:extLst>
          </p:cNvPr>
          <p:cNvCxnSpPr>
            <a:cxnSpLocks/>
          </p:cNvCxnSpPr>
          <p:nvPr/>
        </p:nvCxnSpPr>
        <p:spPr>
          <a:xfrm>
            <a:off x="4387088" y="64510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DEB316E-1738-CA5C-2FC5-F459F6C7F4F2}"/>
              </a:ext>
            </a:extLst>
          </p:cNvPr>
          <p:cNvSpPr txBox="1"/>
          <p:nvPr/>
        </p:nvSpPr>
        <p:spPr>
          <a:xfrm>
            <a:off x="8636116" y="5293642"/>
            <a:ext cx="2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9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Static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정적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DB2ECA1-E8C7-5FF6-FF7E-E56999E4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096"/>
            <a:ext cx="12192000" cy="23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Static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3134107"/>
            <a:ext cx="314325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정적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2A1CA-9907-CEBE-D4A6-835E6B03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003424"/>
            <a:ext cx="7715250" cy="226136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87E41E-4957-CE82-AD37-5AD3DF17AF8E}"/>
              </a:ext>
            </a:extLst>
          </p:cNvPr>
          <p:cNvSpPr txBox="1">
            <a:spLocks/>
          </p:cNvSpPr>
          <p:nvPr/>
        </p:nvSpPr>
        <p:spPr>
          <a:xfrm>
            <a:off x="214312" y="5349333"/>
            <a:ext cx="3724275" cy="60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정적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B076C9-547F-C6A9-EB99-8D9C8BB52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4335843"/>
            <a:ext cx="7715250" cy="22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8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Dynamic 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여러 개의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내부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주소와 여러 개의 외부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동적으로 매핑 시키는 방식</a:t>
            </a:r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EFB11422-617A-2A5C-501C-FEFFA111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282" y="3401833"/>
            <a:ext cx="1298896" cy="1298896"/>
          </a:xfrm>
          <a:prstGeom prst="rect">
            <a:avLst/>
          </a:prstGeom>
        </p:spPr>
      </p:pic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744E1162-2A17-B893-8066-97B3AA813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19" y="1882142"/>
            <a:ext cx="2717684" cy="271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7A3D8-9ACE-F391-7E8B-F10C71C8F4CB}"/>
              </a:ext>
            </a:extLst>
          </p:cNvPr>
          <p:cNvSpPr txBox="1"/>
          <p:nvPr/>
        </p:nvSpPr>
        <p:spPr>
          <a:xfrm>
            <a:off x="5436251" y="3122036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3332BA90-A31C-0B45-83D6-5AC5CFB7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354" y="2755570"/>
            <a:ext cx="1298896" cy="129889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955ABF-CF2D-003C-0A1C-606E724701AB}"/>
              </a:ext>
            </a:extLst>
          </p:cNvPr>
          <p:cNvCxnSpPr>
            <a:cxnSpLocks/>
          </p:cNvCxnSpPr>
          <p:nvPr/>
        </p:nvCxnSpPr>
        <p:spPr>
          <a:xfrm>
            <a:off x="6196668" y="4692422"/>
            <a:ext cx="0" cy="17586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A4FD4C-133F-1F0F-BDF1-53AD58A9DDE3}"/>
              </a:ext>
            </a:extLst>
          </p:cNvPr>
          <p:cNvCxnSpPr>
            <a:cxnSpLocks/>
          </p:cNvCxnSpPr>
          <p:nvPr/>
        </p:nvCxnSpPr>
        <p:spPr>
          <a:xfrm>
            <a:off x="4387088" y="5291594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9DC8B5-20FD-FB81-3A56-05E427EB6270}"/>
              </a:ext>
            </a:extLst>
          </p:cNvPr>
          <p:cNvSpPr txBox="1"/>
          <p:nvPr/>
        </p:nvSpPr>
        <p:spPr>
          <a:xfrm>
            <a:off x="4292591" y="4802733"/>
            <a:ext cx="1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Public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C75CD-7479-FA26-C8EC-EB050E570E83}"/>
              </a:ext>
            </a:extLst>
          </p:cNvPr>
          <p:cNvSpPr txBox="1"/>
          <p:nvPr/>
        </p:nvSpPr>
        <p:spPr>
          <a:xfrm>
            <a:off x="6232736" y="4802733"/>
            <a:ext cx="19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037C16-9085-3268-075D-DA82BFA2835A}"/>
              </a:ext>
            </a:extLst>
          </p:cNvPr>
          <p:cNvCxnSpPr>
            <a:cxnSpLocks/>
          </p:cNvCxnSpPr>
          <p:nvPr/>
        </p:nvCxnSpPr>
        <p:spPr>
          <a:xfrm>
            <a:off x="3171825" y="2971800"/>
            <a:ext cx="1637132" cy="40671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E58C3D-C795-98B3-4786-0478E7E70447}"/>
              </a:ext>
            </a:extLst>
          </p:cNvPr>
          <p:cNvCxnSpPr>
            <a:cxnSpLocks/>
          </p:cNvCxnSpPr>
          <p:nvPr/>
        </p:nvCxnSpPr>
        <p:spPr>
          <a:xfrm>
            <a:off x="7454111" y="3378519"/>
            <a:ext cx="164665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B7F67F-5695-6D48-E559-903EDFC8DA52}"/>
              </a:ext>
            </a:extLst>
          </p:cNvPr>
          <p:cNvSpPr txBox="1"/>
          <p:nvPr/>
        </p:nvSpPr>
        <p:spPr>
          <a:xfrm>
            <a:off x="1625794" y="4699041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02DCA-2CAF-4B9C-94D0-B08EBCB28F1E}"/>
              </a:ext>
            </a:extLst>
          </p:cNvPr>
          <p:cNvSpPr txBox="1"/>
          <p:nvPr/>
        </p:nvSpPr>
        <p:spPr>
          <a:xfrm>
            <a:off x="8981319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A634-B2F2-949A-CA8A-2C24951082A6}"/>
              </a:ext>
            </a:extLst>
          </p:cNvPr>
          <p:cNvSpPr txBox="1"/>
          <p:nvPr/>
        </p:nvSpPr>
        <p:spPr>
          <a:xfrm>
            <a:off x="6304011" y="5679167"/>
            <a:ext cx="18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98344-29AA-A8E3-DB2C-0EB0418BB3B3}"/>
              </a:ext>
            </a:extLst>
          </p:cNvPr>
          <p:cNvSpPr txBox="1"/>
          <p:nvPr/>
        </p:nvSpPr>
        <p:spPr>
          <a:xfrm>
            <a:off x="4514647" y="5397851"/>
            <a:ext cx="14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87C30F-C57F-098C-49CC-183683F48932}"/>
              </a:ext>
            </a:extLst>
          </p:cNvPr>
          <p:cNvSpPr txBox="1"/>
          <p:nvPr/>
        </p:nvSpPr>
        <p:spPr>
          <a:xfrm>
            <a:off x="4540739" y="5957605"/>
            <a:ext cx="14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C3609-AA3B-F8A2-C09D-A37F3FE1CC8B}"/>
              </a:ext>
            </a:extLst>
          </p:cNvPr>
          <p:cNvSpPr txBox="1"/>
          <p:nvPr/>
        </p:nvSpPr>
        <p:spPr>
          <a:xfrm>
            <a:off x="8636116" y="5293642"/>
            <a:ext cx="2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C8D924-5C6C-9203-3952-A3304362F586}"/>
              </a:ext>
            </a:extLst>
          </p:cNvPr>
          <p:cNvCxnSpPr>
            <a:cxnSpLocks/>
          </p:cNvCxnSpPr>
          <p:nvPr/>
        </p:nvCxnSpPr>
        <p:spPr>
          <a:xfrm>
            <a:off x="4387088" y="5866832"/>
            <a:ext cx="18095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0748E-2559-E9DA-3CFF-7B1354A7449C}"/>
              </a:ext>
            </a:extLst>
          </p:cNvPr>
          <p:cNvCxnSpPr>
            <a:cxnSpLocks/>
          </p:cNvCxnSpPr>
          <p:nvPr/>
        </p:nvCxnSpPr>
        <p:spPr>
          <a:xfrm>
            <a:off x="4387088" y="64510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컴퓨터 단색으로 채워진">
            <a:extLst>
              <a:ext uri="{FF2B5EF4-FFF2-40B4-BE49-F238E27FC236}">
                <a16:creationId xmlns:a16="http://schemas.microsoft.com/office/drawing/2014/main" id="{9DF87A65-45D8-CCC3-8092-5426D8C9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662" y="2322352"/>
            <a:ext cx="1298896" cy="12988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0D88DA-B61E-8165-5940-F53CD6827A01}"/>
              </a:ext>
            </a:extLst>
          </p:cNvPr>
          <p:cNvCxnSpPr>
            <a:cxnSpLocks/>
          </p:cNvCxnSpPr>
          <p:nvPr/>
        </p:nvCxnSpPr>
        <p:spPr>
          <a:xfrm flipV="1">
            <a:off x="3200018" y="3620410"/>
            <a:ext cx="1625011" cy="53936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9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65125"/>
            <a:ext cx="107823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Dynamic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602C0-DAFD-BD2A-C632-B3048A21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3" y="2890352"/>
            <a:ext cx="12194243" cy="21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Dynamic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3134107"/>
            <a:ext cx="314325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87E41E-4957-CE82-AD37-5AD3DF17AF8E}"/>
              </a:ext>
            </a:extLst>
          </p:cNvPr>
          <p:cNvSpPr txBox="1">
            <a:spLocks/>
          </p:cNvSpPr>
          <p:nvPr/>
        </p:nvSpPr>
        <p:spPr>
          <a:xfrm>
            <a:off x="214312" y="5349333"/>
            <a:ext cx="3724275" cy="60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7E7B4-FFE6-2A85-4FCA-8071D2E6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0" y="2073883"/>
            <a:ext cx="8630653" cy="21504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896392-29EE-BBA3-E648-1DCA3194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41" y="4346956"/>
            <a:ext cx="8013032" cy="22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8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PAT(Port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8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800" b="1" dirty="0">
                <a:solidFill>
                  <a:schemeClr val="bg1"/>
                </a:solidFill>
              </a:rPr>
              <a:t>여러 개의 내부 </a:t>
            </a:r>
            <a:r>
              <a:rPr lang="en-US" altLang="ko-KR" sz="1800" b="1" dirty="0">
                <a:solidFill>
                  <a:schemeClr val="bg1"/>
                </a:solidFill>
              </a:rPr>
              <a:t>IP </a:t>
            </a:r>
            <a:r>
              <a:rPr lang="ko-KR" altLang="en-US" sz="1800" b="1" dirty="0">
                <a:solidFill>
                  <a:schemeClr val="bg1"/>
                </a:solidFill>
              </a:rPr>
              <a:t>주소와 하나의 외부 </a:t>
            </a:r>
            <a:r>
              <a:rPr lang="en-US" altLang="ko-KR" sz="1800" b="1" dirty="0">
                <a:solidFill>
                  <a:schemeClr val="bg1"/>
                </a:solidFill>
              </a:rPr>
              <a:t>IP</a:t>
            </a:r>
            <a:r>
              <a:rPr lang="ko-KR" altLang="en-US" sz="1800" b="1" dirty="0">
                <a:solidFill>
                  <a:schemeClr val="bg1"/>
                </a:solidFill>
              </a:rPr>
              <a:t>주소를  </a:t>
            </a:r>
            <a:r>
              <a:rPr lang="en-US" altLang="ko-KR" sz="1800" b="1" dirty="0">
                <a:solidFill>
                  <a:schemeClr val="bg1"/>
                </a:solidFill>
              </a:rPr>
              <a:t>n : 1</a:t>
            </a:r>
            <a:r>
              <a:rPr lang="ko-KR" altLang="en-US" sz="1800" b="1" dirty="0">
                <a:solidFill>
                  <a:schemeClr val="bg1"/>
                </a:solidFill>
              </a:rPr>
              <a:t>로 매핑 시키는 방식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</a:rPr>
              <a:t>앞에서 진행한 </a:t>
            </a:r>
            <a:r>
              <a:rPr lang="en-US" altLang="ko-KR" sz="1800" b="1" dirty="0">
                <a:solidFill>
                  <a:schemeClr val="bg1"/>
                </a:solidFill>
              </a:rPr>
              <a:t>NAT</a:t>
            </a:r>
            <a:r>
              <a:rPr lang="ko-KR" altLang="en-US" sz="1800" b="1" dirty="0">
                <a:solidFill>
                  <a:schemeClr val="bg1"/>
                </a:solidFill>
              </a:rPr>
              <a:t>에서 포트 번호까지 이용하여 </a:t>
            </a:r>
            <a:r>
              <a:rPr lang="en-US" altLang="ko-KR" sz="1800" b="1" dirty="0">
                <a:solidFill>
                  <a:schemeClr val="bg1"/>
                </a:solidFill>
              </a:rPr>
              <a:t>NAT</a:t>
            </a:r>
            <a:r>
              <a:rPr lang="ko-KR" altLang="en-US" sz="1800" b="1" dirty="0">
                <a:solidFill>
                  <a:schemeClr val="bg1"/>
                </a:solidFill>
              </a:rPr>
              <a:t>를 진행한다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pic>
        <p:nvPicPr>
          <p:cNvPr id="18" name="그래픽 17" descr="컴퓨터 단색으로 채워진">
            <a:extLst>
              <a:ext uri="{FF2B5EF4-FFF2-40B4-BE49-F238E27FC236}">
                <a16:creationId xmlns:a16="http://schemas.microsoft.com/office/drawing/2014/main" id="{CC2FAA53-FD77-C9AB-C500-651585782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282" y="2779552"/>
            <a:ext cx="1298896" cy="12988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094491-1954-D483-E882-A1EA6E9147DF}"/>
              </a:ext>
            </a:extLst>
          </p:cNvPr>
          <p:cNvSpPr txBox="1"/>
          <p:nvPr/>
        </p:nvSpPr>
        <p:spPr>
          <a:xfrm>
            <a:off x="5436251" y="3122036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20" name="그래픽 19" descr="컴퓨터 단색으로 채워진">
            <a:extLst>
              <a:ext uri="{FF2B5EF4-FFF2-40B4-BE49-F238E27FC236}">
                <a16:creationId xmlns:a16="http://schemas.microsoft.com/office/drawing/2014/main" id="{CDF37FB6-17B4-8B96-69AC-D8C42316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3994" y="3389554"/>
            <a:ext cx="1298896" cy="129889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89EBBB-9CFB-9DDD-4F9C-F81D376A4D7A}"/>
              </a:ext>
            </a:extLst>
          </p:cNvPr>
          <p:cNvCxnSpPr>
            <a:cxnSpLocks/>
          </p:cNvCxnSpPr>
          <p:nvPr/>
        </p:nvCxnSpPr>
        <p:spPr>
          <a:xfrm>
            <a:off x="4094205" y="5291594"/>
            <a:ext cx="431277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0474C2-AA17-C5EC-936C-C66C5A3C104B}"/>
              </a:ext>
            </a:extLst>
          </p:cNvPr>
          <p:cNvSpPr txBox="1"/>
          <p:nvPr/>
        </p:nvSpPr>
        <p:spPr>
          <a:xfrm>
            <a:off x="4292591" y="4802733"/>
            <a:ext cx="1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Public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7D24A2-5739-3CA1-2F40-D86948853D03}"/>
              </a:ext>
            </a:extLst>
          </p:cNvPr>
          <p:cNvSpPr txBox="1"/>
          <p:nvPr/>
        </p:nvSpPr>
        <p:spPr>
          <a:xfrm>
            <a:off x="6232736" y="4802733"/>
            <a:ext cx="19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0D864CC-EA6F-0D6D-11C1-FE18B75D015C}"/>
              </a:ext>
            </a:extLst>
          </p:cNvPr>
          <p:cNvCxnSpPr>
            <a:cxnSpLocks/>
          </p:cNvCxnSpPr>
          <p:nvPr/>
        </p:nvCxnSpPr>
        <p:spPr>
          <a:xfrm>
            <a:off x="7405209" y="3663607"/>
            <a:ext cx="1637132" cy="40671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A5003F7-618B-CF1A-91D4-1A095B37A68E}"/>
              </a:ext>
            </a:extLst>
          </p:cNvPr>
          <p:cNvCxnSpPr>
            <a:cxnSpLocks/>
          </p:cNvCxnSpPr>
          <p:nvPr/>
        </p:nvCxnSpPr>
        <p:spPr>
          <a:xfrm flipV="1">
            <a:off x="7454111" y="2766825"/>
            <a:ext cx="1441236" cy="61169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F6AFF3-AE9F-581C-F40A-5226AA373176}"/>
              </a:ext>
            </a:extLst>
          </p:cNvPr>
          <p:cNvSpPr txBox="1"/>
          <p:nvPr/>
        </p:nvSpPr>
        <p:spPr>
          <a:xfrm>
            <a:off x="1625794" y="3943421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F73B76-070B-8A60-4445-2570109620CB}"/>
              </a:ext>
            </a:extLst>
          </p:cNvPr>
          <p:cNvSpPr txBox="1"/>
          <p:nvPr/>
        </p:nvSpPr>
        <p:spPr>
          <a:xfrm>
            <a:off x="9100764" y="4641150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07A43B-0EAA-6609-8AB5-E4E0258DC5BA}"/>
              </a:ext>
            </a:extLst>
          </p:cNvPr>
          <p:cNvSpPr txBox="1"/>
          <p:nvPr/>
        </p:nvSpPr>
        <p:spPr>
          <a:xfrm>
            <a:off x="6225538" y="5419814"/>
            <a:ext cx="214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192.168.10.101:80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AA1DBA-A956-57B7-9D0E-352D59AB4F51}"/>
              </a:ext>
            </a:extLst>
          </p:cNvPr>
          <p:cNvSpPr txBox="1"/>
          <p:nvPr/>
        </p:nvSpPr>
        <p:spPr>
          <a:xfrm>
            <a:off x="4170915" y="5670779"/>
            <a:ext cx="202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210.123.3.5:2000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2D8B413-99E9-8F8B-8605-604BEA869AF7}"/>
              </a:ext>
            </a:extLst>
          </p:cNvPr>
          <p:cNvCxnSpPr>
            <a:cxnSpLocks/>
          </p:cNvCxnSpPr>
          <p:nvPr/>
        </p:nvCxnSpPr>
        <p:spPr>
          <a:xfrm>
            <a:off x="6196668" y="5887181"/>
            <a:ext cx="22103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컴퓨터 단색으로 채워진">
            <a:extLst>
              <a:ext uri="{FF2B5EF4-FFF2-40B4-BE49-F238E27FC236}">
                <a16:creationId xmlns:a16="http://schemas.microsoft.com/office/drawing/2014/main" id="{5952D5E1-04B3-2174-EA52-F43E7621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0764" y="2117377"/>
            <a:ext cx="1298896" cy="1298896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B31A15-B9B2-555F-A2C9-D53A6FEB7379}"/>
              </a:ext>
            </a:extLst>
          </p:cNvPr>
          <p:cNvCxnSpPr>
            <a:cxnSpLocks/>
          </p:cNvCxnSpPr>
          <p:nvPr/>
        </p:nvCxnSpPr>
        <p:spPr>
          <a:xfrm>
            <a:off x="3210765" y="3429000"/>
            <a:ext cx="1527054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1880EAD-41E9-08F4-BE71-E2004F3C422D}"/>
              </a:ext>
            </a:extLst>
          </p:cNvPr>
          <p:cNvCxnSpPr>
            <a:cxnSpLocks/>
          </p:cNvCxnSpPr>
          <p:nvPr/>
        </p:nvCxnSpPr>
        <p:spPr>
          <a:xfrm>
            <a:off x="4094205" y="6451032"/>
            <a:ext cx="431277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CA0A325-FBAB-4A1F-87D9-CB69D27E5781}"/>
              </a:ext>
            </a:extLst>
          </p:cNvPr>
          <p:cNvCxnSpPr>
            <a:cxnSpLocks/>
          </p:cNvCxnSpPr>
          <p:nvPr/>
        </p:nvCxnSpPr>
        <p:spPr>
          <a:xfrm>
            <a:off x="6196668" y="4692422"/>
            <a:ext cx="0" cy="17586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8245A3-7B0C-28EA-F55D-9F21AC1098FF}"/>
              </a:ext>
            </a:extLst>
          </p:cNvPr>
          <p:cNvSpPr txBox="1"/>
          <p:nvPr/>
        </p:nvSpPr>
        <p:spPr>
          <a:xfrm>
            <a:off x="8636116" y="5293642"/>
            <a:ext cx="2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7" name="그래픽 36" descr="구름 윤곽선">
            <a:extLst>
              <a:ext uri="{FF2B5EF4-FFF2-40B4-BE49-F238E27FC236}">
                <a16:creationId xmlns:a16="http://schemas.microsoft.com/office/drawing/2014/main" id="{51A965B5-5657-D246-1DC4-8A908FD7A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19" y="1882142"/>
            <a:ext cx="2717684" cy="271768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A79B305-B6D4-BF6C-B823-4BF07C42A3D9}"/>
              </a:ext>
            </a:extLst>
          </p:cNvPr>
          <p:cNvSpPr txBox="1"/>
          <p:nvPr/>
        </p:nvSpPr>
        <p:spPr>
          <a:xfrm>
            <a:off x="6232736" y="5995470"/>
            <a:ext cx="214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192.168.10.102:90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2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65125"/>
            <a:ext cx="107823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PAT(Port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29BDD-7718-EB26-D605-C306CD55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273" y="2476849"/>
            <a:ext cx="12296273" cy="32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PAT(Port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3134107"/>
            <a:ext cx="314325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PAT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87E41E-4957-CE82-AD37-5AD3DF17AF8E}"/>
              </a:ext>
            </a:extLst>
          </p:cNvPr>
          <p:cNvSpPr txBox="1">
            <a:spLocks/>
          </p:cNvSpPr>
          <p:nvPr/>
        </p:nvSpPr>
        <p:spPr>
          <a:xfrm>
            <a:off x="214312" y="5349333"/>
            <a:ext cx="3724275" cy="60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FDA9A7-1E5F-1C39-F25D-087098D4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530" y="2339313"/>
            <a:ext cx="8824648" cy="1958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8E7221-6447-297F-C857-0E511736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4" y="4447784"/>
            <a:ext cx="6027821" cy="21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5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0CA0FE-8F92-2E86-ECAB-75C0927331F1}"/>
              </a:ext>
            </a:extLst>
          </p:cNvPr>
          <p:cNvCxnSpPr>
            <a:cxnSpLocks/>
          </p:cNvCxnSpPr>
          <p:nvPr/>
        </p:nvCxnSpPr>
        <p:spPr>
          <a:xfrm flipH="1">
            <a:off x="4663292" y="4427042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IP </a:t>
            </a:r>
            <a:r>
              <a:rPr lang="ko-KR" altLang="en-US" sz="4000" b="1" dirty="0">
                <a:solidFill>
                  <a:schemeClr val="bg1"/>
                </a:solidFill>
              </a:rPr>
              <a:t>주소 고갈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현제 </a:t>
            </a:r>
            <a:r>
              <a:rPr lang="en-US" altLang="ko-KR" sz="2000" b="1" dirty="0">
                <a:solidFill>
                  <a:schemeClr val="bg1"/>
                </a:solidFill>
              </a:rPr>
              <a:t>21</a:t>
            </a:r>
            <a:r>
              <a:rPr lang="ko-KR" altLang="en-US" sz="2000" b="1" dirty="0">
                <a:solidFill>
                  <a:schemeClr val="bg1"/>
                </a:solidFill>
              </a:rPr>
              <a:t>세기에서 사용하는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주소의 버전은 </a:t>
            </a:r>
            <a:r>
              <a:rPr lang="en-US" altLang="ko-KR" sz="2000" b="1" dirty="0">
                <a:solidFill>
                  <a:schemeClr val="bg1"/>
                </a:solidFill>
              </a:rPr>
              <a:t>IPv4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 IPv4 </a:t>
            </a:r>
            <a:r>
              <a:rPr lang="ko-KR" altLang="en-US" sz="2000" b="1" dirty="0">
                <a:solidFill>
                  <a:schemeClr val="bg1"/>
                </a:solidFill>
              </a:rPr>
              <a:t>체계의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주소의 크기는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2^32 </a:t>
            </a:r>
            <a:r>
              <a:rPr lang="ko-KR" altLang="en-US" sz="2000" b="1" dirty="0">
                <a:solidFill>
                  <a:schemeClr val="bg1"/>
                </a:solidFill>
              </a:rPr>
              <a:t>개이다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하지만 시대의 발전의 따라서 </a:t>
            </a:r>
            <a:r>
              <a:rPr lang="en-US" altLang="ko-KR" sz="2000" b="1" dirty="0">
                <a:solidFill>
                  <a:schemeClr val="bg1"/>
                </a:solidFill>
              </a:rPr>
              <a:t>2^32</a:t>
            </a:r>
            <a:r>
              <a:rPr lang="ko-KR" altLang="en-US" sz="2000" b="1" dirty="0">
                <a:solidFill>
                  <a:schemeClr val="bg1"/>
                </a:solidFill>
              </a:rPr>
              <a:t>개가 부족한 시대가 왔기 때문에 이를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대처하는 방안이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가지가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3197A-1206-430F-3008-3CD49E7C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27" y="5021128"/>
            <a:ext cx="5279097" cy="1183753"/>
          </a:xfrm>
          <a:prstGeom prst="rect">
            <a:avLst/>
          </a:prstGeom>
        </p:spPr>
      </p:pic>
      <p:pic>
        <p:nvPicPr>
          <p:cNvPr id="9" name="그래픽 8" descr="구름 단색으로 채워진">
            <a:extLst>
              <a:ext uri="{FF2B5EF4-FFF2-40B4-BE49-F238E27FC236}">
                <a16:creationId xmlns:a16="http://schemas.microsoft.com/office/drawing/2014/main" id="{7F9F78B4-C7F0-FF64-546F-0F36B71BB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4879" y="3135511"/>
            <a:ext cx="1947594" cy="194759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FF0406B-2F36-AB20-5DFE-2FF7921F30D2}"/>
              </a:ext>
            </a:extLst>
          </p:cNvPr>
          <p:cNvSpPr txBox="1">
            <a:spLocks/>
          </p:cNvSpPr>
          <p:nvPr/>
        </p:nvSpPr>
        <p:spPr>
          <a:xfrm>
            <a:off x="838200" y="3638781"/>
            <a:ext cx="1744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7D1DC87-F1F6-D260-E577-AF8BD6137F04}"/>
              </a:ext>
            </a:extLst>
          </p:cNvPr>
          <p:cNvSpPr txBox="1">
            <a:spLocks/>
          </p:cNvSpPr>
          <p:nvPr/>
        </p:nvSpPr>
        <p:spPr>
          <a:xfrm>
            <a:off x="838199" y="4964344"/>
            <a:ext cx="1744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IPv6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3" name="그래픽 12" descr="컴퓨터 단색으로 채워진">
            <a:extLst>
              <a:ext uri="{FF2B5EF4-FFF2-40B4-BE49-F238E27FC236}">
                <a16:creationId xmlns:a16="http://schemas.microsoft.com/office/drawing/2014/main" id="{87CE665A-B7DD-A099-2D8B-7F683D3E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6522" y="3542179"/>
            <a:ext cx="1325779" cy="132577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EC7269-204D-9E3C-4601-C4F13E53265C}"/>
              </a:ext>
            </a:extLst>
          </p:cNvPr>
          <p:cNvCxnSpPr>
            <a:cxnSpLocks/>
          </p:cNvCxnSpPr>
          <p:nvPr/>
        </p:nvCxnSpPr>
        <p:spPr>
          <a:xfrm>
            <a:off x="4732866" y="4205068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F80030-1A2D-2E5E-3CCF-1C993CFC34F6}"/>
              </a:ext>
            </a:extLst>
          </p:cNvPr>
          <p:cNvCxnSpPr>
            <a:cxnSpLocks/>
          </p:cNvCxnSpPr>
          <p:nvPr/>
        </p:nvCxnSpPr>
        <p:spPr>
          <a:xfrm>
            <a:off x="8204935" y="4205068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EC64CE-410C-7E95-E840-86878673A1E0}"/>
              </a:ext>
            </a:extLst>
          </p:cNvPr>
          <p:cNvCxnSpPr>
            <a:cxnSpLocks/>
          </p:cNvCxnSpPr>
          <p:nvPr/>
        </p:nvCxnSpPr>
        <p:spPr>
          <a:xfrm flipH="1">
            <a:off x="8204935" y="4427042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컴퓨터 단색으로 채워진">
            <a:extLst>
              <a:ext uri="{FF2B5EF4-FFF2-40B4-BE49-F238E27FC236}">
                <a16:creationId xmlns:a16="http://schemas.microsoft.com/office/drawing/2014/main" id="{0AEFB5D3-D370-D0FF-19F6-24DB2E2DA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100" y="3542179"/>
            <a:ext cx="1325779" cy="132577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314F875-B0D4-AD66-3FAD-674FFFF5C500}"/>
              </a:ext>
            </a:extLst>
          </p:cNvPr>
          <p:cNvCxnSpPr>
            <a:cxnSpLocks/>
          </p:cNvCxnSpPr>
          <p:nvPr/>
        </p:nvCxnSpPr>
        <p:spPr>
          <a:xfrm>
            <a:off x="2683565" y="3684291"/>
            <a:ext cx="0" cy="10623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F14CFA-A5DA-826E-BB36-4E0A849998D5}"/>
              </a:ext>
            </a:extLst>
          </p:cNvPr>
          <p:cNvCxnSpPr>
            <a:cxnSpLocks/>
          </p:cNvCxnSpPr>
          <p:nvPr/>
        </p:nvCxnSpPr>
        <p:spPr>
          <a:xfrm>
            <a:off x="2683565" y="5081846"/>
            <a:ext cx="0" cy="10623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8B978B-7437-8D91-A6D6-CE5473E11A3F}"/>
              </a:ext>
            </a:extLst>
          </p:cNvPr>
          <p:cNvSpPr txBox="1"/>
          <p:nvPr/>
        </p:nvSpPr>
        <p:spPr>
          <a:xfrm>
            <a:off x="5090871" y="369164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9759EF-E1EC-20CA-FB5E-601101F65615}"/>
              </a:ext>
            </a:extLst>
          </p:cNvPr>
          <p:cNvSpPr txBox="1"/>
          <p:nvPr/>
        </p:nvSpPr>
        <p:spPr>
          <a:xfrm>
            <a:off x="8556952" y="3695455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7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Public IP , Private IP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Public IP(</a:t>
            </a:r>
            <a:r>
              <a:rPr lang="ko-KR" altLang="en-US" sz="2000" b="1" dirty="0">
                <a:solidFill>
                  <a:schemeClr val="bg1"/>
                </a:solidFill>
              </a:rPr>
              <a:t>공인 </a:t>
            </a:r>
            <a:r>
              <a:rPr lang="en-US" altLang="ko-KR" sz="2000" b="1" dirty="0">
                <a:solidFill>
                  <a:schemeClr val="bg1"/>
                </a:solidFill>
              </a:rPr>
              <a:t>IP) : </a:t>
            </a:r>
            <a:r>
              <a:rPr lang="ko-KR" altLang="en-US" sz="2000" b="1" dirty="0">
                <a:solidFill>
                  <a:schemeClr val="bg1"/>
                </a:solidFill>
              </a:rPr>
              <a:t>인터넷 사용자의 로컬 네트워크를 식별하기 위해 사용하는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국가 기관 단위에서 제공하는</a:t>
            </a:r>
            <a:r>
              <a:rPr lang="en-US" altLang="ko-KR" sz="2000" b="1" dirty="0">
                <a:solidFill>
                  <a:schemeClr val="bg1"/>
                </a:solidFill>
              </a:rPr>
              <a:t> IP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.(</a:t>
            </a:r>
            <a:r>
              <a:rPr lang="ko-KR" altLang="en-US" sz="2000" b="1" dirty="0">
                <a:solidFill>
                  <a:schemeClr val="bg1"/>
                </a:solidFill>
              </a:rPr>
              <a:t>이 </a:t>
            </a:r>
            <a:r>
              <a:rPr lang="en-US" altLang="ko-KR" sz="2000" b="1" dirty="0">
                <a:solidFill>
                  <a:schemeClr val="bg1"/>
                </a:solidFill>
              </a:rPr>
              <a:t>Public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주소는 사용 할 수가 없다</a:t>
            </a:r>
            <a:r>
              <a:rPr lang="en-US" altLang="ko-KR" sz="2000" b="1" dirty="0">
                <a:solidFill>
                  <a:schemeClr val="bg1"/>
                </a:solidFill>
              </a:rPr>
              <a:t>.)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Private IP(</a:t>
            </a:r>
            <a:r>
              <a:rPr lang="ko-KR" altLang="en-US" sz="2000" b="1" dirty="0">
                <a:solidFill>
                  <a:schemeClr val="bg1"/>
                </a:solidFill>
              </a:rPr>
              <a:t>사설 </a:t>
            </a:r>
            <a:r>
              <a:rPr lang="en-US" altLang="ko-KR" sz="2000" b="1" dirty="0">
                <a:solidFill>
                  <a:schemeClr val="bg1"/>
                </a:solidFill>
              </a:rPr>
              <a:t>IP) : </a:t>
            </a:r>
            <a:r>
              <a:rPr lang="ko-KR" altLang="en-US" sz="2000" b="1" dirty="0">
                <a:solidFill>
                  <a:schemeClr val="bg1"/>
                </a:solidFill>
              </a:rPr>
              <a:t>일반 가정이나 회사 내부에서 사용하는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주소이다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사설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대역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CLASS A : 10.0.0.0 ~ 10.255.255.255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CLASS B : 172.16.0.0 ~ 192.168.0.0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CLASS C : 192.168.0.0 ~ 192.168.255.255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Public IP , Private IP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5" name="내용 개체 틀 14" descr="건물 단색으로 채워진">
            <a:extLst>
              <a:ext uri="{FF2B5EF4-FFF2-40B4-BE49-F238E27FC236}">
                <a16:creationId xmlns:a16="http://schemas.microsoft.com/office/drawing/2014/main" id="{2D5F9C12-9783-B9E0-AB81-C5A3796E4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833" y="2828001"/>
            <a:ext cx="1553361" cy="1553361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80D66A-1778-041A-F20F-965DE3D9478A}"/>
              </a:ext>
            </a:extLst>
          </p:cNvPr>
          <p:cNvSpPr txBox="1"/>
          <p:nvPr/>
        </p:nvSpPr>
        <p:spPr>
          <a:xfrm>
            <a:off x="10072617" y="4339413"/>
            <a:ext cx="18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LG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KT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SKT…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" name="그래픽 19" descr="구름 윤곽선">
            <a:extLst>
              <a:ext uri="{FF2B5EF4-FFF2-40B4-BE49-F238E27FC236}">
                <a16:creationId xmlns:a16="http://schemas.microsoft.com/office/drawing/2014/main" id="{E10291BE-4010-312B-2376-4D73DA059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66" y="2463297"/>
            <a:ext cx="2208403" cy="22084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5F60D2-DB12-7B97-56AB-0E22EDBE86FE}"/>
              </a:ext>
            </a:extLst>
          </p:cNvPr>
          <p:cNvSpPr txBox="1"/>
          <p:nvPr/>
        </p:nvSpPr>
        <p:spPr>
          <a:xfrm>
            <a:off x="7246769" y="3559873"/>
            <a:ext cx="109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Internet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7A0459-0A3D-82EA-A058-6B7E2631E484}"/>
              </a:ext>
            </a:extLst>
          </p:cNvPr>
          <p:cNvCxnSpPr>
            <a:cxnSpLocks/>
          </p:cNvCxnSpPr>
          <p:nvPr/>
        </p:nvCxnSpPr>
        <p:spPr>
          <a:xfrm>
            <a:off x="5774633" y="3790314"/>
            <a:ext cx="100211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 단색으로 채워진">
            <a:extLst>
              <a:ext uri="{FF2B5EF4-FFF2-40B4-BE49-F238E27FC236}">
                <a16:creationId xmlns:a16="http://schemas.microsoft.com/office/drawing/2014/main" id="{203A0E0E-A383-B9A5-0D37-EAB35E084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895" y="1690688"/>
            <a:ext cx="1298896" cy="1298896"/>
          </a:xfrm>
          <a:prstGeom prst="rect">
            <a:avLst/>
          </a:prstGeom>
        </p:spPr>
      </p:pic>
      <p:pic>
        <p:nvPicPr>
          <p:cNvPr id="31" name="그래픽 30" descr="컴퓨터 단색으로 채워진">
            <a:extLst>
              <a:ext uri="{FF2B5EF4-FFF2-40B4-BE49-F238E27FC236}">
                <a16:creationId xmlns:a16="http://schemas.microsoft.com/office/drawing/2014/main" id="{467FEF32-5573-E1C5-ED17-0800F6699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895" y="3015050"/>
            <a:ext cx="1298896" cy="1298896"/>
          </a:xfrm>
          <a:prstGeom prst="rect">
            <a:avLst/>
          </a:prstGeom>
        </p:spPr>
      </p:pic>
      <p:pic>
        <p:nvPicPr>
          <p:cNvPr id="32" name="그래픽 31" descr="컴퓨터 단색으로 채워진">
            <a:extLst>
              <a:ext uri="{FF2B5EF4-FFF2-40B4-BE49-F238E27FC236}">
                <a16:creationId xmlns:a16="http://schemas.microsoft.com/office/drawing/2014/main" id="{68537EEA-CEDC-5BE7-D926-1247B91E1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895" y="4339413"/>
            <a:ext cx="1298896" cy="129889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B776C7-A59B-793F-1CCB-59EA7EA7E349}"/>
              </a:ext>
            </a:extLst>
          </p:cNvPr>
          <p:cNvSpPr/>
          <p:nvPr/>
        </p:nvSpPr>
        <p:spPr>
          <a:xfrm>
            <a:off x="838200" y="1770082"/>
            <a:ext cx="3770253" cy="42028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DE744-A4FE-A773-9004-6F01D8B02D59}"/>
              </a:ext>
            </a:extLst>
          </p:cNvPr>
          <p:cNvSpPr txBox="1"/>
          <p:nvPr/>
        </p:nvSpPr>
        <p:spPr>
          <a:xfrm>
            <a:off x="1892597" y="1330160"/>
            <a:ext cx="195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63A7E5-2C8D-C6D3-FB37-7B51CA331ABA}"/>
              </a:ext>
            </a:extLst>
          </p:cNvPr>
          <p:cNvSpPr txBox="1"/>
          <p:nvPr/>
        </p:nvSpPr>
        <p:spPr>
          <a:xfrm>
            <a:off x="1281383" y="2828001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9C24D-DA10-2D31-5D08-BFE8BA961E8E}"/>
              </a:ext>
            </a:extLst>
          </p:cNvPr>
          <p:cNvSpPr txBox="1"/>
          <p:nvPr/>
        </p:nvSpPr>
        <p:spPr>
          <a:xfrm>
            <a:off x="1281383" y="4067181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B51101-5F9B-709B-C021-C3E32B13AA4B}"/>
              </a:ext>
            </a:extLst>
          </p:cNvPr>
          <p:cNvSpPr txBox="1"/>
          <p:nvPr/>
        </p:nvSpPr>
        <p:spPr>
          <a:xfrm>
            <a:off x="1297156" y="5394538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192.168.0.3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7FC0D93-C2A3-7C29-4F08-152F6AE91F8C}"/>
              </a:ext>
            </a:extLst>
          </p:cNvPr>
          <p:cNvCxnSpPr>
            <a:cxnSpLocks/>
          </p:cNvCxnSpPr>
          <p:nvPr/>
        </p:nvCxnSpPr>
        <p:spPr>
          <a:xfrm>
            <a:off x="2543791" y="2340136"/>
            <a:ext cx="2023928" cy="1450178"/>
          </a:xfrm>
          <a:prstGeom prst="bentConnector3">
            <a:avLst>
              <a:gd name="adj1" fmla="val 41711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A5E14E6-9DD0-9C58-5C6D-1690F91695AC}"/>
              </a:ext>
            </a:extLst>
          </p:cNvPr>
          <p:cNvCxnSpPr>
            <a:cxnSpLocks/>
          </p:cNvCxnSpPr>
          <p:nvPr/>
        </p:nvCxnSpPr>
        <p:spPr>
          <a:xfrm>
            <a:off x="8896869" y="3809033"/>
            <a:ext cx="1440107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197846-E398-34DC-52AF-B86F61E1E47E}"/>
              </a:ext>
            </a:extLst>
          </p:cNvPr>
          <p:cNvCxnSpPr>
            <a:cxnSpLocks/>
          </p:cNvCxnSpPr>
          <p:nvPr/>
        </p:nvCxnSpPr>
        <p:spPr>
          <a:xfrm>
            <a:off x="8896870" y="3798331"/>
            <a:ext cx="1440107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F0C8FC-E561-8DE6-8BBC-299D25472D32}"/>
              </a:ext>
            </a:extLst>
          </p:cNvPr>
          <p:cNvCxnSpPr>
            <a:cxnSpLocks/>
          </p:cNvCxnSpPr>
          <p:nvPr/>
        </p:nvCxnSpPr>
        <p:spPr>
          <a:xfrm flipH="1">
            <a:off x="2523076" y="3790314"/>
            <a:ext cx="1032679" cy="80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F92749E-F8B9-2B70-2A8C-4A58BC4CD00F}"/>
              </a:ext>
            </a:extLst>
          </p:cNvPr>
          <p:cNvCxnSpPr>
            <a:cxnSpLocks/>
          </p:cNvCxnSpPr>
          <p:nvPr/>
        </p:nvCxnSpPr>
        <p:spPr>
          <a:xfrm flipV="1">
            <a:off x="2543791" y="3790314"/>
            <a:ext cx="2028174" cy="1198547"/>
          </a:xfrm>
          <a:prstGeom prst="bentConnector3">
            <a:avLst>
              <a:gd name="adj1" fmla="val 41727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래픽 49" descr="무선 라우터 윤곽선">
            <a:extLst>
              <a:ext uri="{FF2B5EF4-FFF2-40B4-BE49-F238E27FC236}">
                <a16:creationId xmlns:a16="http://schemas.microsoft.com/office/drawing/2014/main" id="{1B02AA35-87FA-1C2B-DA4F-B470AB32F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2680" y="2882908"/>
            <a:ext cx="1232130" cy="123213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CEB738B-64E2-F8BF-9E3A-CC4885583F83}"/>
              </a:ext>
            </a:extLst>
          </p:cNvPr>
          <p:cNvSpPr txBox="1"/>
          <p:nvPr/>
        </p:nvSpPr>
        <p:spPr>
          <a:xfrm>
            <a:off x="3375807" y="3429000"/>
            <a:ext cx="1234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192.168.0.254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4CEEB9-A4B0-118A-5D4D-B6CA1A0C3AA9}"/>
              </a:ext>
            </a:extLst>
          </p:cNvPr>
          <p:cNvSpPr txBox="1"/>
          <p:nvPr/>
        </p:nvSpPr>
        <p:spPr>
          <a:xfrm>
            <a:off x="5658304" y="3429000"/>
            <a:ext cx="1234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181.236.123.3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10ABB3-2611-04B6-C584-F8228B4FBD30}"/>
              </a:ext>
            </a:extLst>
          </p:cNvPr>
          <p:cNvSpPr txBox="1"/>
          <p:nvPr/>
        </p:nvSpPr>
        <p:spPr>
          <a:xfrm>
            <a:off x="4801835" y="3942131"/>
            <a:ext cx="88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router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사설 네트워크에 속한 여러 개의 호스트가 하나의 공인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로 변환하여 인터넷에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접속하기 위해 사용하는 기술이 </a:t>
            </a:r>
            <a:r>
              <a:rPr lang="en-US" altLang="ko-KR" sz="2000" b="1" dirty="0">
                <a:solidFill>
                  <a:schemeClr val="bg1"/>
                </a:solidFill>
              </a:rPr>
              <a:t>NAT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A511C0-765F-16B5-8D9E-4ABA82BB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65" y="2690769"/>
            <a:ext cx="7535501" cy="38915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4A4D86-4DEC-BA73-68EC-12FB3016060A}"/>
              </a:ext>
            </a:extLst>
          </p:cNvPr>
          <p:cNvSpPr/>
          <p:nvPr/>
        </p:nvSpPr>
        <p:spPr>
          <a:xfrm>
            <a:off x="2505903" y="2690769"/>
            <a:ext cx="2747214" cy="1577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5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E13704F-3F05-9C0B-6C39-78B8C474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E2F63-6D19-CA96-D200-43C32015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58" y="1535451"/>
            <a:ext cx="7906084" cy="50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3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NAT</a:t>
            </a:r>
            <a:r>
              <a:rPr lang="ko-KR" altLang="en-US" sz="1800" b="1" dirty="0">
                <a:solidFill>
                  <a:schemeClr val="bg1"/>
                </a:solidFill>
              </a:rPr>
              <a:t>의 장점은 사설망에서는 중복된 네트워크 대역대를 사용 할 수 있으므로 </a:t>
            </a:r>
            <a:r>
              <a:rPr lang="en-US" altLang="ko-KR" sz="1800" b="1" dirty="0">
                <a:solidFill>
                  <a:schemeClr val="bg1"/>
                </a:solidFill>
              </a:rPr>
              <a:t>IP</a:t>
            </a:r>
            <a:r>
              <a:rPr lang="ko-KR" altLang="en-US" sz="1800" b="1" dirty="0">
                <a:solidFill>
                  <a:schemeClr val="bg1"/>
                </a:solidFill>
              </a:rPr>
              <a:t>를 절약 할 수 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2C57F69D-D60D-8B50-3090-DBC1861F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158" y="1733278"/>
            <a:ext cx="2717684" cy="271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83A79-A5B3-E929-5B80-FBEE9F0FB278}"/>
              </a:ext>
            </a:extLst>
          </p:cNvPr>
          <p:cNvSpPr txBox="1"/>
          <p:nvPr/>
        </p:nvSpPr>
        <p:spPr>
          <a:xfrm>
            <a:off x="5364452" y="2980305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무선 라우터 윤곽선">
            <a:extLst>
              <a:ext uri="{FF2B5EF4-FFF2-40B4-BE49-F238E27FC236}">
                <a16:creationId xmlns:a16="http://schemas.microsoft.com/office/drawing/2014/main" id="{C1316E5E-0C48-B447-6C44-F70D4A1CF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6826" y="3312611"/>
            <a:ext cx="1232130" cy="1232130"/>
          </a:xfrm>
          <a:prstGeom prst="rect">
            <a:avLst/>
          </a:prstGeom>
        </p:spPr>
      </p:pic>
      <p:pic>
        <p:nvPicPr>
          <p:cNvPr id="10" name="그래픽 9" descr="컴퓨터 단색으로 채워진">
            <a:extLst>
              <a:ext uri="{FF2B5EF4-FFF2-40B4-BE49-F238E27FC236}">
                <a16:creationId xmlns:a16="http://schemas.microsoft.com/office/drawing/2014/main" id="{598494DF-00C9-D7BD-DD2C-AA91FE53D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3824" y="5217463"/>
            <a:ext cx="1298896" cy="1298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19635-30B9-F6B2-4440-EAFF505F4548}"/>
              </a:ext>
            </a:extLst>
          </p:cNvPr>
          <p:cNvSpPr txBox="1"/>
          <p:nvPr/>
        </p:nvSpPr>
        <p:spPr>
          <a:xfrm>
            <a:off x="1903106" y="6299389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그래픽 14" descr="스마트폰 단색으로 채워진">
            <a:extLst>
              <a:ext uri="{FF2B5EF4-FFF2-40B4-BE49-F238E27FC236}">
                <a16:creationId xmlns:a16="http://schemas.microsoft.com/office/drawing/2014/main" id="{9150E292-1C7C-8FD2-865D-D23DC9E1D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1" y="499701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E1EF36-D4DB-4E6C-9405-6C44B7EFA241}"/>
              </a:ext>
            </a:extLst>
          </p:cNvPr>
          <p:cNvSpPr txBox="1"/>
          <p:nvPr/>
        </p:nvSpPr>
        <p:spPr>
          <a:xfrm>
            <a:off x="663257" y="5907497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56E4FC-41EE-53C7-A0F0-D4EFB445213F}"/>
              </a:ext>
            </a:extLst>
          </p:cNvPr>
          <p:cNvCxnSpPr>
            <a:cxnSpLocks/>
          </p:cNvCxnSpPr>
          <p:nvPr/>
        </p:nvCxnSpPr>
        <p:spPr>
          <a:xfrm flipV="1">
            <a:off x="1387366" y="4303323"/>
            <a:ext cx="1741660" cy="79419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4DE725-C8C1-F03E-4049-6B6439E16C24}"/>
              </a:ext>
            </a:extLst>
          </p:cNvPr>
          <p:cNvCxnSpPr>
            <a:cxnSpLocks/>
          </p:cNvCxnSpPr>
          <p:nvPr/>
        </p:nvCxnSpPr>
        <p:spPr>
          <a:xfrm flipV="1">
            <a:off x="2543503" y="4363872"/>
            <a:ext cx="1030014" cy="111948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613921C-6A3A-AD7E-AA5B-8A7BD903FF82}"/>
              </a:ext>
            </a:extLst>
          </p:cNvPr>
          <p:cNvCxnSpPr>
            <a:cxnSpLocks/>
          </p:cNvCxnSpPr>
          <p:nvPr/>
        </p:nvCxnSpPr>
        <p:spPr>
          <a:xfrm flipH="1" flipV="1">
            <a:off x="9106655" y="4303323"/>
            <a:ext cx="1697979" cy="79419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8F6091-F48A-850F-B7E7-3845AA7CAAE0}"/>
              </a:ext>
            </a:extLst>
          </p:cNvPr>
          <p:cNvCxnSpPr>
            <a:cxnSpLocks/>
          </p:cNvCxnSpPr>
          <p:nvPr/>
        </p:nvCxnSpPr>
        <p:spPr>
          <a:xfrm flipH="1" flipV="1">
            <a:off x="8658866" y="4363872"/>
            <a:ext cx="660550" cy="111948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무선 라우터 윤곽선">
            <a:extLst>
              <a:ext uri="{FF2B5EF4-FFF2-40B4-BE49-F238E27FC236}">
                <a16:creationId xmlns:a16="http://schemas.microsoft.com/office/drawing/2014/main" id="{7A57B363-3C2D-DA2E-CD8E-DFC599C6E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575" y="3312611"/>
            <a:ext cx="1232130" cy="1232130"/>
          </a:xfrm>
          <a:prstGeom prst="rect">
            <a:avLst/>
          </a:prstGeom>
        </p:spPr>
      </p:pic>
      <p:pic>
        <p:nvPicPr>
          <p:cNvPr id="42" name="그래픽 41" descr="컴퓨터 단색으로 채워진">
            <a:extLst>
              <a:ext uri="{FF2B5EF4-FFF2-40B4-BE49-F238E27FC236}">
                <a16:creationId xmlns:a16="http://schemas.microsoft.com/office/drawing/2014/main" id="{ECFD2341-3DD5-B800-3D73-6777B6EE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9282" y="5193978"/>
            <a:ext cx="1298896" cy="12988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28D6946-D4D3-EAC3-0FD7-962264ECF768}"/>
              </a:ext>
            </a:extLst>
          </p:cNvPr>
          <p:cNvSpPr txBox="1"/>
          <p:nvPr/>
        </p:nvSpPr>
        <p:spPr>
          <a:xfrm>
            <a:off x="8922258" y="6331291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44" name="그래픽 43" descr="스마트폰 단색으로 채워진">
            <a:extLst>
              <a:ext uri="{FF2B5EF4-FFF2-40B4-BE49-F238E27FC236}">
                <a16:creationId xmlns:a16="http://schemas.microsoft.com/office/drawing/2014/main" id="{57C29B58-6F3D-12EA-550A-02AB5F098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1679" y="5003984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AF58266-A612-619D-EA9A-C298BCA96EF0}"/>
              </a:ext>
            </a:extLst>
          </p:cNvPr>
          <p:cNvSpPr txBox="1"/>
          <p:nvPr/>
        </p:nvSpPr>
        <p:spPr>
          <a:xfrm>
            <a:off x="10381834" y="5967019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C765F1-2291-91FA-2940-FBCE3F17BB5A}"/>
              </a:ext>
            </a:extLst>
          </p:cNvPr>
          <p:cNvCxnSpPr>
            <a:cxnSpLocks/>
          </p:cNvCxnSpPr>
          <p:nvPr/>
        </p:nvCxnSpPr>
        <p:spPr>
          <a:xfrm flipH="1" flipV="1">
            <a:off x="7325266" y="3528465"/>
            <a:ext cx="529892" cy="29730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7EC6CF-6C17-BF70-2B3A-5F046131B562}"/>
              </a:ext>
            </a:extLst>
          </p:cNvPr>
          <p:cNvCxnSpPr>
            <a:cxnSpLocks/>
          </p:cNvCxnSpPr>
          <p:nvPr/>
        </p:nvCxnSpPr>
        <p:spPr>
          <a:xfrm flipH="1">
            <a:off x="4343603" y="3563007"/>
            <a:ext cx="527117" cy="26275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CD2BCAB-D84F-33C1-9B47-E5B79D020D84}"/>
              </a:ext>
            </a:extLst>
          </p:cNvPr>
          <p:cNvSpPr/>
          <p:nvPr/>
        </p:nvSpPr>
        <p:spPr>
          <a:xfrm>
            <a:off x="1" y="2924340"/>
            <a:ext cx="4582510" cy="382330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1AC0E60-1074-AD3F-35AA-0E29A910E23A}"/>
              </a:ext>
            </a:extLst>
          </p:cNvPr>
          <p:cNvSpPr/>
          <p:nvPr/>
        </p:nvSpPr>
        <p:spPr>
          <a:xfrm>
            <a:off x="7607100" y="2959907"/>
            <a:ext cx="4582510" cy="382330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735F35-6290-CD47-2356-A8FB0DFD7F46}"/>
              </a:ext>
            </a:extLst>
          </p:cNvPr>
          <p:cNvSpPr txBox="1"/>
          <p:nvPr/>
        </p:nvSpPr>
        <p:spPr>
          <a:xfrm>
            <a:off x="9535218" y="3459987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834A9E-BD8F-E9B8-BB49-DDF8D2231E7B}"/>
              </a:ext>
            </a:extLst>
          </p:cNvPr>
          <p:cNvSpPr txBox="1"/>
          <p:nvPr/>
        </p:nvSpPr>
        <p:spPr>
          <a:xfrm>
            <a:off x="1046562" y="3489758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DD06E-CD96-6DF9-8251-7DFD2F843537}"/>
              </a:ext>
            </a:extLst>
          </p:cNvPr>
          <p:cNvSpPr txBox="1"/>
          <p:nvPr/>
        </p:nvSpPr>
        <p:spPr>
          <a:xfrm>
            <a:off x="3342929" y="2633891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372650-C4D1-549A-F7E4-5CB722BA5E70}"/>
              </a:ext>
            </a:extLst>
          </p:cNvPr>
          <p:cNvSpPr txBox="1"/>
          <p:nvPr/>
        </p:nvSpPr>
        <p:spPr>
          <a:xfrm>
            <a:off x="7093454" y="2633891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 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NAT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Table</a:t>
            </a:r>
            <a:r>
              <a:rPr lang="ko-KR" altLang="en-US" sz="2000" b="1" dirty="0">
                <a:solidFill>
                  <a:schemeClr val="bg1"/>
                </a:solidFill>
              </a:rPr>
              <a:t>은 </a:t>
            </a:r>
            <a:r>
              <a:rPr lang="en-US" altLang="ko-KR" sz="2000" b="1" dirty="0">
                <a:solidFill>
                  <a:schemeClr val="bg1"/>
                </a:solidFill>
              </a:rPr>
              <a:t>Public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</a:rPr>
              <a:t>Private IP</a:t>
            </a:r>
            <a:r>
              <a:rPr lang="ko-KR" altLang="en-US" sz="2000" b="1" dirty="0">
                <a:solidFill>
                  <a:schemeClr val="bg1"/>
                </a:solidFill>
              </a:rPr>
              <a:t>을 변환 할 때 기록 하는 </a:t>
            </a:r>
            <a:r>
              <a:rPr lang="en-US" altLang="ko-KR" sz="2000" b="1" dirty="0">
                <a:solidFill>
                  <a:schemeClr val="bg1"/>
                </a:solidFill>
              </a:rPr>
              <a:t>Table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Table</a:t>
            </a:r>
            <a:r>
              <a:rPr lang="ko-KR" altLang="en-US" sz="2000" b="1" dirty="0">
                <a:solidFill>
                  <a:schemeClr val="bg1"/>
                </a:solidFill>
              </a:rPr>
              <a:t>에 기록된 </a:t>
            </a:r>
            <a:r>
              <a:rPr lang="en-US" altLang="ko-KR" sz="2000" b="1" dirty="0">
                <a:solidFill>
                  <a:schemeClr val="bg1"/>
                </a:solidFill>
              </a:rPr>
              <a:t>Public IP</a:t>
            </a:r>
            <a:r>
              <a:rPr lang="ko-KR" altLang="en-US" sz="2000" b="1" dirty="0">
                <a:solidFill>
                  <a:schemeClr val="bg1"/>
                </a:solidFill>
              </a:rPr>
              <a:t>와  </a:t>
            </a:r>
            <a:r>
              <a:rPr lang="en-US" altLang="ko-KR" sz="2000" b="1" dirty="0">
                <a:solidFill>
                  <a:schemeClr val="bg1"/>
                </a:solidFill>
              </a:rPr>
              <a:t>Private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를 바탕으로 </a:t>
            </a:r>
            <a:r>
              <a:rPr lang="en-US" altLang="ko-KR" sz="2000" b="1" dirty="0">
                <a:solidFill>
                  <a:schemeClr val="bg1"/>
                </a:solidFill>
              </a:rPr>
              <a:t>NAT</a:t>
            </a:r>
            <a:r>
              <a:rPr lang="ko-KR" altLang="en-US" sz="2000" b="1" dirty="0">
                <a:solidFill>
                  <a:schemeClr val="bg1"/>
                </a:solidFill>
              </a:rPr>
              <a:t>를 수행한다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3" name="그래픽 22" descr="컴퓨터 단색으로 채워진">
            <a:extLst>
              <a:ext uri="{FF2B5EF4-FFF2-40B4-BE49-F238E27FC236}">
                <a16:creationId xmlns:a16="http://schemas.microsoft.com/office/drawing/2014/main" id="{EC56C828-F79D-FBE5-BF0B-96FD2C42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2" y="2714130"/>
            <a:ext cx="1298896" cy="12988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2593F9-C3F4-CCB3-3E3F-E482CF5CD4E6}"/>
              </a:ext>
            </a:extLst>
          </p:cNvPr>
          <p:cNvSpPr txBox="1"/>
          <p:nvPr/>
        </p:nvSpPr>
        <p:spPr>
          <a:xfrm>
            <a:off x="5436251" y="3122036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25" name="그래픽 24" descr="컴퓨터 단색으로 채워진">
            <a:extLst>
              <a:ext uri="{FF2B5EF4-FFF2-40B4-BE49-F238E27FC236}">
                <a16:creationId xmlns:a16="http://schemas.microsoft.com/office/drawing/2014/main" id="{7236D111-FF6B-9502-770C-192DC96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354" y="2755570"/>
            <a:ext cx="1298896" cy="1298896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895F5D-CAE8-BBB3-4984-5646D567035D}"/>
              </a:ext>
            </a:extLst>
          </p:cNvPr>
          <p:cNvCxnSpPr>
            <a:cxnSpLocks/>
          </p:cNvCxnSpPr>
          <p:nvPr/>
        </p:nvCxnSpPr>
        <p:spPr>
          <a:xfrm>
            <a:off x="6196668" y="4692422"/>
            <a:ext cx="0" cy="17586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9D463B-6FFA-ED0A-B2F4-1122C50E6040}"/>
              </a:ext>
            </a:extLst>
          </p:cNvPr>
          <p:cNvCxnSpPr>
            <a:cxnSpLocks/>
          </p:cNvCxnSpPr>
          <p:nvPr/>
        </p:nvCxnSpPr>
        <p:spPr>
          <a:xfrm>
            <a:off x="4387088" y="5291594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B0C3A0-BDEE-CF5A-0852-DE3A70E679D9}"/>
              </a:ext>
            </a:extLst>
          </p:cNvPr>
          <p:cNvSpPr txBox="1"/>
          <p:nvPr/>
        </p:nvSpPr>
        <p:spPr>
          <a:xfrm>
            <a:off x="4292591" y="4802733"/>
            <a:ext cx="1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Public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F49684-39BE-9044-C401-BCCD197529C9}"/>
              </a:ext>
            </a:extLst>
          </p:cNvPr>
          <p:cNvSpPr txBox="1"/>
          <p:nvPr/>
        </p:nvSpPr>
        <p:spPr>
          <a:xfrm>
            <a:off x="6232736" y="4802733"/>
            <a:ext cx="19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FF419E-3ACB-D972-F7D0-AB9952830349}"/>
              </a:ext>
            </a:extLst>
          </p:cNvPr>
          <p:cNvCxnSpPr>
            <a:cxnSpLocks/>
          </p:cNvCxnSpPr>
          <p:nvPr/>
        </p:nvCxnSpPr>
        <p:spPr>
          <a:xfrm>
            <a:off x="3226445" y="3378519"/>
            <a:ext cx="158251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C8CA8C-4714-937E-1464-D08084307D51}"/>
              </a:ext>
            </a:extLst>
          </p:cNvPr>
          <p:cNvCxnSpPr>
            <a:cxnSpLocks/>
          </p:cNvCxnSpPr>
          <p:nvPr/>
        </p:nvCxnSpPr>
        <p:spPr>
          <a:xfrm>
            <a:off x="7454111" y="3378519"/>
            <a:ext cx="164665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DC211F-BB05-42BC-0888-FEB6B781FD18}"/>
              </a:ext>
            </a:extLst>
          </p:cNvPr>
          <p:cNvSpPr txBox="1"/>
          <p:nvPr/>
        </p:nvSpPr>
        <p:spPr>
          <a:xfrm>
            <a:off x="1589114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B0C956-D5A9-BE07-9357-F5D03B534B93}"/>
              </a:ext>
            </a:extLst>
          </p:cNvPr>
          <p:cNvSpPr txBox="1"/>
          <p:nvPr/>
        </p:nvSpPr>
        <p:spPr>
          <a:xfrm>
            <a:off x="8981319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3999E-AD8A-6836-9C28-BD7448EEBF06}"/>
              </a:ext>
            </a:extLst>
          </p:cNvPr>
          <p:cNvSpPr txBox="1"/>
          <p:nvPr/>
        </p:nvSpPr>
        <p:spPr>
          <a:xfrm>
            <a:off x="6304016" y="5405076"/>
            <a:ext cx="18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1BBBB7-C570-D0B8-7687-F2FA53094396}"/>
              </a:ext>
            </a:extLst>
          </p:cNvPr>
          <p:cNvSpPr txBox="1"/>
          <p:nvPr/>
        </p:nvSpPr>
        <p:spPr>
          <a:xfrm>
            <a:off x="6312027" y="5959600"/>
            <a:ext cx="18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5005FF-3274-20FC-BFC5-5052CA04DBE4}"/>
              </a:ext>
            </a:extLst>
          </p:cNvPr>
          <p:cNvSpPr txBox="1"/>
          <p:nvPr/>
        </p:nvSpPr>
        <p:spPr>
          <a:xfrm>
            <a:off x="4514647" y="5397851"/>
            <a:ext cx="14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164962-58E4-CD47-0F96-187084255191}"/>
              </a:ext>
            </a:extLst>
          </p:cNvPr>
          <p:cNvSpPr txBox="1"/>
          <p:nvPr/>
        </p:nvSpPr>
        <p:spPr>
          <a:xfrm>
            <a:off x="4540739" y="5957605"/>
            <a:ext cx="14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5658A71-3A3E-ABF0-BB32-C7962CBF475B}"/>
              </a:ext>
            </a:extLst>
          </p:cNvPr>
          <p:cNvCxnSpPr>
            <a:cxnSpLocks/>
          </p:cNvCxnSpPr>
          <p:nvPr/>
        </p:nvCxnSpPr>
        <p:spPr>
          <a:xfrm>
            <a:off x="4387088" y="58668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1C5CF27-A7B7-5577-A275-3517A5709EFE}"/>
              </a:ext>
            </a:extLst>
          </p:cNvPr>
          <p:cNvCxnSpPr>
            <a:cxnSpLocks/>
          </p:cNvCxnSpPr>
          <p:nvPr/>
        </p:nvCxnSpPr>
        <p:spPr>
          <a:xfrm>
            <a:off x="4387088" y="64510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구름 윤곽선">
            <a:extLst>
              <a:ext uri="{FF2B5EF4-FFF2-40B4-BE49-F238E27FC236}">
                <a16:creationId xmlns:a16="http://schemas.microsoft.com/office/drawing/2014/main" id="{BB762530-57B5-AC53-379D-07F392CC9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19" y="1882142"/>
            <a:ext cx="2717684" cy="27176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A5B4FA-3EE3-5261-E03D-AAA78833E1A1}"/>
              </a:ext>
            </a:extLst>
          </p:cNvPr>
          <p:cNvSpPr txBox="1"/>
          <p:nvPr/>
        </p:nvSpPr>
        <p:spPr>
          <a:xfrm>
            <a:off x="8636116" y="5293642"/>
            <a:ext cx="2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9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NAT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Table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76" y="3429000"/>
            <a:ext cx="314325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NAT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Table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F31957-C648-0F35-1F54-F6A6A22B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926" y="2593310"/>
            <a:ext cx="8109284" cy="16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450</Words>
  <Application>Microsoft Office PowerPoint</Application>
  <PresentationFormat>와이드스크린</PresentationFormat>
  <Paragraphs>113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Packet Tracer</vt:lpstr>
      <vt:lpstr>IP 주소 고갈 문제</vt:lpstr>
      <vt:lpstr>Public IP , Private IP </vt:lpstr>
      <vt:lpstr>Public IP , Private IP </vt:lpstr>
      <vt:lpstr>NAT(Network Address Translation)</vt:lpstr>
      <vt:lpstr>NAT(Network Address Translation)</vt:lpstr>
      <vt:lpstr>NAT(Network Address Translation)</vt:lpstr>
      <vt:lpstr>NAT Table</vt:lpstr>
      <vt:lpstr>NAT Table </vt:lpstr>
      <vt:lpstr>Static NAT(Network Address Translation)</vt:lpstr>
      <vt:lpstr>Static NAT(Network Address Translation)</vt:lpstr>
      <vt:lpstr>Static NAT(Network Address Translation)</vt:lpstr>
      <vt:lpstr>Dynamic NAT(Network Address Translation)</vt:lpstr>
      <vt:lpstr>Dynamic NAT(Network Address Translation)</vt:lpstr>
      <vt:lpstr>Dynamic NAT(Network Address Translation)</vt:lpstr>
      <vt:lpstr>PAT(Port Address Translation)</vt:lpstr>
      <vt:lpstr>PAT(Port Address Translation)</vt:lpstr>
      <vt:lpstr>PAT(Port Address Translation)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Sung-min Kwon</dc:creator>
  <cp:lastModifiedBy>Sung-min Kwon</cp:lastModifiedBy>
  <cp:revision>10</cp:revision>
  <dcterms:created xsi:type="dcterms:W3CDTF">2023-10-22T12:17:31Z</dcterms:created>
  <dcterms:modified xsi:type="dcterms:W3CDTF">2023-10-23T03:31:02Z</dcterms:modified>
</cp:coreProperties>
</file>