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82" r:id="rId3"/>
    <p:sldId id="259" r:id="rId4"/>
    <p:sldId id="260" r:id="rId5"/>
    <p:sldId id="261" r:id="rId6"/>
    <p:sldId id="288" r:id="rId7"/>
    <p:sldId id="289" r:id="rId8"/>
    <p:sldId id="290" r:id="rId9"/>
    <p:sldId id="287" r:id="rId10"/>
    <p:sldId id="291" r:id="rId11"/>
    <p:sldId id="292" r:id="rId12"/>
    <p:sldId id="264" r:id="rId13"/>
    <p:sldId id="267" r:id="rId14"/>
    <p:sldId id="281" r:id="rId15"/>
    <p:sldId id="270" r:id="rId16"/>
    <p:sldId id="272" r:id="rId17"/>
    <p:sldId id="274" r:id="rId18"/>
    <p:sldId id="273" r:id="rId19"/>
    <p:sldId id="271" r:id="rId20"/>
    <p:sldId id="275" r:id="rId21"/>
    <p:sldId id="276" r:id="rId22"/>
    <p:sldId id="277" r:id="rId23"/>
    <p:sldId id="293" r:id="rId24"/>
    <p:sldId id="294" r:id="rId25"/>
    <p:sldId id="295" r:id="rId26"/>
    <p:sldId id="299" r:id="rId27"/>
    <p:sldId id="296" r:id="rId28"/>
    <p:sldId id="297" r:id="rId29"/>
    <p:sldId id="298" r:id="rId30"/>
    <p:sldId id="280" r:id="rId31"/>
    <p:sldId id="286" r:id="rId32"/>
    <p:sldId id="285" r:id="rId33"/>
    <p:sldId id="283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93" autoAdjust="0"/>
    <p:restoredTop sz="94660"/>
  </p:normalViewPr>
  <p:slideViewPr>
    <p:cSldViewPr snapToGrid="0">
      <p:cViewPr>
        <p:scale>
          <a:sx n="75" d="100"/>
          <a:sy n="75" d="100"/>
        </p:scale>
        <p:origin x="798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6AE29-3BF3-49DD-BB6D-C133901402E7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0CA94-C648-4222-A32E-92D5DB088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489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0AB1A6-B019-917A-DAF1-E4B13FF73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0BFE7D-0075-DB87-C4F6-5BCC122E9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65506E-217C-25F0-60D9-AB55A2F2A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3C2F-F68D-4AB9-AC84-FBB97F68D9EF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ABA767-90C7-1296-FC15-F435428D1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9F35C2-95F0-9EE7-F1E4-2398A76C0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C370-4564-4CD0-9650-93C38576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41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02FCC-5F65-7A5C-256D-EE7DA5E1A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30DA48-383F-655F-FE1E-B4C00EF40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0C87E4-26F3-159D-15EE-98DA1754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3C2F-F68D-4AB9-AC84-FBB97F68D9EF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3DDF47-E1C4-B615-59BE-B55B74AA4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1AD884-C737-30CF-23BB-E5F1EFBEB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C370-4564-4CD0-9650-93C38576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064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DAB191-CD9B-D618-4620-2586B9B386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D884EA-8784-8242-4F11-DAE62DB2B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9BC94F-492B-EDC1-9B0F-0DC00DAF3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3C2F-F68D-4AB9-AC84-FBB97F68D9EF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1C2D51-627B-EC7E-9020-0072F16A0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2F883E-803E-0D05-0DC9-74C2DC9C3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C370-4564-4CD0-9650-93C38576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48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2A3131-6250-B738-8546-68DA5C4DC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6AD3BB-55C4-39A5-B70C-1CC854E1B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C431CA-DCA4-CF12-6F04-239559FDA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3C2F-F68D-4AB9-AC84-FBB97F68D9EF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CE79A4-CF08-05A8-D2BE-454F5AC09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468954-865C-4FA5-12CE-7E34DFF16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C370-4564-4CD0-9650-93C38576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259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7884BF-BF9B-AB11-CCA4-3207FFA08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6ACBBB-98DA-BC66-D0A9-75B18C2A2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0DBC18-2CCE-EAA9-7F9B-D597A8F14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3C2F-F68D-4AB9-AC84-FBB97F68D9EF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64BD3E-3288-9CE6-8E70-B39D3EE5C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C327AE-816B-3B3F-94AD-FFC28A09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C370-4564-4CD0-9650-93C38576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533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C9361-8CB5-7620-14AA-53F7EBCF5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D3E3BA-9B7A-D1BA-2274-99C58FB234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60BB73-607D-A9FD-F76D-CEF9785A9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AAB191-0708-7731-FC44-A6B15CDD5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3C2F-F68D-4AB9-AC84-FBB97F68D9EF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0990EC-A6EF-0C56-E792-8D0E5A04B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76F74E-F687-07BC-9156-EE46733D9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C370-4564-4CD0-9650-93C38576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47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15F16D-FD3D-7280-AB8F-4E3437BA5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B1AF3C-D77E-1D09-CC3C-6E67D73DE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3A4D60-06A4-1B64-0728-86582871D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90E43C-DB40-C6BB-7EE1-6A4B3A846D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8F8CAA-D667-6A51-F726-D569C9879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E78252-672A-7716-F805-46BF823E6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3C2F-F68D-4AB9-AC84-FBB97F68D9EF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51203A-8B48-07AF-A474-76A2A5C4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4DA9FF-B4F2-874D-552B-B9D0DF07A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C370-4564-4CD0-9650-93C38576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835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1F8F4-A404-C470-8340-EBAFBE644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562C7C-DC87-439C-7232-73792E96D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3C2F-F68D-4AB9-AC84-FBB97F68D9EF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076A2F-390C-61F5-ADEB-7E8905A7A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A5D4C3-B21C-FE1B-0862-03A72630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C370-4564-4CD0-9650-93C38576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840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2CF420-375F-96D2-DE95-61700C279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3C2F-F68D-4AB9-AC84-FBB97F68D9EF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EFB01B-B96B-0DB6-0EC7-B67CFAB5D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D1A96F-EB78-EC10-4B83-AFD6C01CE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C370-4564-4CD0-9650-93C38576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670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BCF4AD-3B0D-D031-3EC6-3AAA9631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C84AF-7635-8B34-340D-BAC11FF8F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59257B-D4B6-5ED4-B984-F5EBB63D2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4C6DCC-7668-CB8D-38ED-17D580283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3C2F-F68D-4AB9-AC84-FBB97F68D9EF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50DC80-18EE-1278-DBB4-5BD678037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8A9A1D-E828-300A-2FA4-014A143B3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C370-4564-4CD0-9650-93C38576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5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E6255-565A-3ED8-839F-3D0536B02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0AA24E-CB77-FDDE-E908-FB7014153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6F0C99-E2B5-B62F-76C8-AE59AB6FB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9EF51F-39DA-9DD3-9FA7-D4E394DE3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3C2F-F68D-4AB9-AC84-FBB97F68D9EF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E0E8B0-6520-4A3E-DF77-C51F3827B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F856CB-FF88-6F23-A0DA-3D276BFA2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C370-4564-4CD0-9650-93C38576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402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66731B-C645-AEED-F755-5E80993FC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80445A-1339-AFF0-A033-56716A5A3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541927-9679-954D-F723-084DAE2530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93C2F-F68D-4AB9-AC84-FBB97F68D9EF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A003F1-D238-7B1A-22F8-64785F229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C5AF7D-A479-7DFC-887F-0A05E36AD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BC370-4564-4CD0-9650-93C38576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100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054AB-12D9-B898-AD70-48075AD357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</a:rPr>
              <a:t>Packet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Tracer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40EB0E-8548-4B7B-2819-9992463810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TeamLog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</a:rPr>
              <a:t>NetWork</a:t>
            </a:r>
            <a:r>
              <a:rPr lang="en-US" altLang="ko-KR" b="1" dirty="0">
                <a:solidFill>
                  <a:schemeClr val="bg1"/>
                </a:solidFill>
              </a:rPr>
              <a:t> Class - 01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783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250DC-260F-85EB-8CD1-BC717FFAD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latinLnBrk="0"/>
            <a:r>
              <a:rPr lang="en-US" altLang="ko-KR" sz="3500" b="1" dirty="0">
                <a:solidFill>
                  <a:srgbClr val="ECECEC"/>
                </a:solidFill>
                <a:latin typeface="-apple-system"/>
              </a:rPr>
              <a:t>E</a:t>
            </a:r>
            <a:r>
              <a:rPr lang="en-US" altLang="ko-KR" sz="3500" b="1" i="0" dirty="0">
                <a:solidFill>
                  <a:srgbClr val="ECECEC"/>
                </a:solidFill>
                <a:effectLst/>
                <a:latin typeface="-apple-system"/>
              </a:rPr>
              <a:t>ncapsulation(</a:t>
            </a:r>
            <a:r>
              <a:rPr lang="ko-KR" altLang="en-US" sz="3500" b="1" i="0" dirty="0">
                <a:solidFill>
                  <a:srgbClr val="ECECEC"/>
                </a:solidFill>
                <a:effectLst/>
                <a:latin typeface="-apple-system"/>
              </a:rPr>
              <a:t>캡슐화</a:t>
            </a:r>
            <a:r>
              <a:rPr lang="en-US" altLang="ko-KR" sz="3500" b="1" i="0" dirty="0">
                <a:solidFill>
                  <a:srgbClr val="ECECEC"/>
                </a:solidFill>
                <a:effectLst/>
                <a:latin typeface="-apple-system"/>
              </a:rPr>
              <a:t>)</a:t>
            </a:r>
          </a:p>
        </p:txBody>
      </p:sp>
      <p:pic>
        <p:nvPicPr>
          <p:cNvPr id="5124" name="Picture 4" descr="howencapsulationwork">
            <a:extLst>
              <a:ext uri="{FF2B5EF4-FFF2-40B4-BE49-F238E27FC236}">
                <a16:creationId xmlns:a16="http://schemas.microsoft.com/office/drawing/2014/main" id="{6A29E2F2-2A35-4A31-4A0B-DEE1629D71D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000" b="90000" l="9375" r="90000">
                        <a14:foregroundMark x1="17000" y1="8333" x2="23000" y2="9000"/>
                        <a14:foregroundMark x1="15750" y1="88000" x2="25750" y2="88667"/>
                        <a14:foregroundMark x1="25750" y1="88667" x2="25875" y2="88000"/>
                        <a14:foregroundMark x1="53500" y1="55000" x2="55375" y2="58000"/>
                        <a14:foregroundMark x1="55625" y1="34667" x2="56750" y2="35333"/>
                        <a14:foregroundMark x1="75625" y1="59333" x2="75625" y2="59333"/>
                        <a14:foregroundMark x1="75250" y1="83333" x2="75250" y2="83333"/>
                        <a14:foregroundMark x1="82750" y1="84333" x2="82750" y2="84333"/>
                        <a14:foregroundMark x1="48125" y1="81333" x2="48125" y2="81333"/>
                        <a14:foregroundMark x1="58625" y1="9333" x2="58625" y2="9333"/>
                        <a14:foregroundMark x1="47625" y1="82000" x2="49500" y2="83000"/>
                        <a14:foregroundMark x1="47000" y1="78000" x2="49250" y2="83333"/>
                        <a14:backgroundMark x1="9875" y1="17333" x2="10125" y2="32000"/>
                        <a14:backgroundMark x1="9750" y1="57333" x2="10000" y2="7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716" y="1866900"/>
            <a:ext cx="10449984" cy="391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E522FA81-A20F-CC3F-3ACE-D57FD8663B2C}"/>
              </a:ext>
            </a:extLst>
          </p:cNvPr>
          <p:cNvSpPr/>
          <p:nvPr/>
        </p:nvSpPr>
        <p:spPr>
          <a:xfrm>
            <a:off x="1573619" y="2103797"/>
            <a:ext cx="446567" cy="3444949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447DEF-C42F-8A22-0C95-863A628AE5BC}"/>
              </a:ext>
            </a:extLst>
          </p:cNvPr>
          <p:cNvSpPr txBox="1"/>
          <p:nvPr/>
        </p:nvSpPr>
        <p:spPr>
          <a:xfrm>
            <a:off x="7823201" y="1976206"/>
            <a:ext cx="124637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solidFill>
                  <a:schemeClr val="bg1"/>
                </a:solidFill>
              </a:rPr>
              <a:t>Data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87ABF4-6731-A87B-9E57-C8457B6EE0D9}"/>
              </a:ext>
            </a:extLst>
          </p:cNvPr>
          <p:cNvSpPr txBox="1"/>
          <p:nvPr/>
        </p:nvSpPr>
        <p:spPr>
          <a:xfrm>
            <a:off x="8698614" y="2877954"/>
            <a:ext cx="224228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solidFill>
                  <a:schemeClr val="bg1"/>
                </a:solidFill>
              </a:rPr>
              <a:t>Segment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3F959E-0EB6-D083-1BD3-0DB064617A24}"/>
              </a:ext>
            </a:extLst>
          </p:cNvPr>
          <p:cNvSpPr txBox="1"/>
          <p:nvPr/>
        </p:nvSpPr>
        <p:spPr>
          <a:xfrm>
            <a:off x="9470903" y="3826271"/>
            <a:ext cx="17283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solidFill>
                  <a:schemeClr val="bg1"/>
                </a:solidFill>
              </a:rPr>
              <a:t>Packet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98562C-5259-6C08-B456-C8E3C89868AD}"/>
              </a:ext>
            </a:extLst>
          </p:cNvPr>
          <p:cNvSpPr txBox="1"/>
          <p:nvPr/>
        </p:nvSpPr>
        <p:spPr>
          <a:xfrm>
            <a:off x="10245259" y="4774588"/>
            <a:ext cx="17283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solidFill>
                  <a:schemeClr val="bg1"/>
                </a:solidFill>
              </a:rPr>
              <a:t>Frame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822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250DC-260F-85EB-8CD1-BC717FFAD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latinLnBrk="0"/>
            <a:r>
              <a:rPr lang="en-US" altLang="ko-KR" sz="3500" b="1" i="0" dirty="0">
                <a:solidFill>
                  <a:srgbClr val="ECECEC"/>
                </a:solidFill>
                <a:effectLst/>
                <a:latin typeface="-apple-system"/>
              </a:rPr>
              <a:t>Decapsulation(</a:t>
            </a:r>
            <a:r>
              <a:rPr lang="ko-KR" altLang="en-US" sz="3500" b="1" i="0" dirty="0">
                <a:solidFill>
                  <a:srgbClr val="ECECEC"/>
                </a:solidFill>
                <a:effectLst/>
                <a:latin typeface="-apple-system"/>
              </a:rPr>
              <a:t>역캡슐화</a:t>
            </a:r>
            <a:r>
              <a:rPr lang="en-US" altLang="ko-KR" sz="3500" b="1" i="0" dirty="0">
                <a:solidFill>
                  <a:srgbClr val="ECECEC"/>
                </a:solidFill>
                <a:effectLst/>
                <a:latin typeface="-apple-system"/>
              </a:rPr>
              <a:t>)</a:t>
            </a:r>
          </a:p>
        </p:txBody>
      </p:sp>
      <p:pic>
        <p:nvPicPr>
          <p:cNvPr id="5124" name="Picture 4" descr="howencapsulationwork">
            <a:extLst>
              <a:ext uri="{FF2B5EF4-FFF2-40B4-BE49-F238E27FC236}">
                <a16:creationId xmlns:a16="http://schemas.microsoft.com/office/drawing/2014/main" id="{6A29E2F2-2A35-4A31-4A0B-DEE1629D71D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000" b="90000" l="9375" r="90000">
                        <a14:foregroundMark x1="17000" y1="8333" x2="23000" y2="9000"/>
                        <a14:foregroundMark x1="15750" y1="88000" x2="25750" y2="88667"/>
                        <a14:foregroundMark x1="25750" y1="88667" x2="25875" y2="88000"/>
                        <a14:foregroundMark x1="53500" y1="55000" x2="55375" y2="58000"/>
                        <a14:foregroundMark x1="55625" y1="34667" x2="56750" y2="35333"/>
                        <a14:foregroundMark x1="75625" y1="59333" x2="75625" y2="59333"/>
                        <a14:foregroundMark x1="75250" y1="83333" x2="75250" y2="83333"/>
                        <a14:foregroundMark x1="82750" y1="84333" x2="82750" y2="84333"/>
                        <a14:foregroundMark x1="48125" y1="81333" x2="48125" y2="81333"/>
                        <a14:foregroundMark x1="58625" y1="9333" x2="58625" y2="9333"/>
                        <a14:foregroundMark x1="47625" y1="82000" x2="49500" y2="83000"/>
                        <a14:foregroundMark x1="47000" y1="78000" x2="49250" y2="83333"/>
                        <a14:backgroundMark x1="9875" y1="17333" x2="10125" y2="32000"/>
                        <a14:backgroundMark x1="9750" y1="57333" x2="10000" y2="7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716" y="1866900"/>
            <a:ext cx="10449984" cy="391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E522FA81-A20F-CC3F-3ACE-D57FD8663B2C}"/>
              </a:ext>
            </a:extLst>
          </p:cNvPr>
          <p:cNvSpPr/>
          <p:nvPr/>
        </p:nvSpPr>
        <p:spPr>
          <a:xfrm rot="10800000">
            <a:off x="1552354" y="1976206"/>
            <a:ext cx="446567" cy="3444949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447DEF-C42F-8A22-0C95-863A628AE5BC}"/>
              </a:ext>
            </a:extLst>
          </p:cNvPr>
          <p:cNvSpPr txBox="1"/>
          <p:nvPr/>
        </p:nvSpPr>
        <p:spPr>
          <a:xfrm>
            <a:off x="7823201" y="1976206"/>
            <a:ext cx="124637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solidFill>
                  <a:schemeClr val="bg1"/>
                </a:solidFill>
              </a:rPr>
              <a:t>Data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87ABF4-6731-A87B-9E57-C8457B6EE0D9}"/>
              </a:ext>
            </a:extLst>
          </p:cNvPr>
          <p:cNvSpPr txBox="1"/>
          <p:nvPr/>
        </p:nvSpPr>
        <p:spPr>
          <a:xfrm>
            <a:off x="8698614" y="2877954"/>
            <a:ext cx="224228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solidFill>
                  <a:schemeClr val="bg1"/>
                </a:solidFill>
              </a:rPr>
              <a:t>Segment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3F959E-0EB6-D083-1BD3-0DB064617A24}"/>
              </a:ext>
            </a:extLst>
          </p:cNvPr>
          <p:cNvSpPr txBox="1"/>
          <p:nvPr/>
        </p:nvSpPr>
        <p:spPr>
          <a:xfrm>
            <a:off x="9470903" y="3826271"/>
            <a:ext cx="17283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solidFill>
                  <a:schemeClr val="bg1"/>
                </a:solidFill>
              </a:rPr>
              <a:t>Packet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98562C-5259-6C08-B456-C8E3C89868AD}"/>
              </a:ext>
            </a:extLst>
          </p:cNvPr>
          <p:cNvSpPr txBox="1"/>
          <p:nvPr/>
        </p:nvSpPr>
        <p:spPr>
          <a:xfrm>
            <a:off x="10245259" y="4774588"/>
            <a:ext cx="17283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solidFill>
                  <a:schemeClr val="bg1"/>
                </a:solidFill>
              </a:rPr>
              <a:t>Frame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507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250DC-260F-85EB-8CD1-BC717FFAD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b="1" dirty="0">
                <a:solidFill>
                  <a:schemeClr val="bg1"/>
                </a:solidFill>
              </a:rPr>
              <a:t>Hub</a:t>
            </a:r>
            <a:endParaRPr lang="ko-KR" altLang="en-US" sz="50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98EBF7-46D1-5D6B-4704-5A2EA6983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              허브는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다수의 기기에 중계하는 장치입니다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6EAC6CE-206C-0C1D-3998-21ADB54D0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637" y="3207537"/>
            <a:ext cx="2544726" cy="252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81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250DC-260F-85EB-8CD1-BC717FFAD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b="1" dirty="0">
                <a:solidFill>
                  <a:schemeClr val="bg1"/>
                </a:solidFill>
              </a:rPr>
              <a:t>Cross-over &amp; Straight </a:t>
            </a:r>
            <a:endParaRPr lang="ko-KR" altLang="en-US" sz="50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98EBF7-46D1-5D6B-4704-5A2EA6983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62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>
                <a:solidFill>
                  <a:schemeClr val="bg1"/>
                </a:solidFill>
              </a:rPr>
              <a:t>같은 계층의 주소를 사용하는 장비를 연결할 때는 </a:t>
            </a:r>
            <a:r>
              <a:rPr lang="en-US" altLang="ko-KR" sz="2000" b="1" dirty="0">
                <a:solidFill>
                  <a:schemeClr val="bg1"/>
                </a:solidFill>
              </a:rPr>
              <a:t>Cross-over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>
                <a:solidFill>
                  <a:schemeClr val="bg1"/>
                </a:solidFill>
              </a:rPr>
              <a:t>케이블을 사용합니다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br>
              <a:rPr lang="en-US" altLang="ko-KR" sz="2000" dirty="0">
                <a:solidFill>
                  <a:schemeClr val="bg1"/>
                </a:solidFill>
              </a:rPr>
            </a:br>
            <a:r>
              <a:rPr lang="ko-KR" altLang="en-US" sz="2000" dirty="0">
                <a:solidFill>
                  <a:schemeClr val="bg1"/>
                </a:solidFill>
              </a:rPr>
              <a:t>다른 계층의 주소를 사용하는 장비를 연결할 때는 </a:t>
            </a:r>
            <a:r>
              <a:rPr lang="en-US" altLang="ko-KR" sz="2000" b="1" dirty="0">
                <a:solidFill>
                  <a:schemeClr val="bg1"/>
                </a:solidFill>
              </a:rPr>
              <a:t>Straight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>
                <a:solidFill>
                  <a:schemeClr val="bg1"/>
                </a:solidFill>
              </a:rPr>
              <a:t>케이블을 사용합니다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C2B67C-495C-311B-BD4A-B1A17DF3D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17" y="3033771"/>
            <a:ext cx="5241179" cy="15598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6DF0ED5-A90D-073F-4C40-41CCA714C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205" y="2936236"/>
            <a:ext cx="4777595" cy="1749335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2ECFAA50-F238-B9E0-8DBF-9B32DCD4E198}"/>
              </a:ext>
            </a:extLst>
          </p:cNvPr>
          <p:cNvSpPr txBox="1">
            <a:spLocks/>
          </p:cNvSpPr>
          <p:nvPr/>
        </p:nvSpPr>
        <p:spPr>
          <a:xfrm>
            <a:off x="709217" y="4764357"/>
            <a:ext cx="5241179" cy="877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700" dirty="0">
                <a:solidFill>
                  <a:schemeClr val="bg1"/>
                </a:solidFill>
              </a:rPr>
              <a:t>Router</a:t>
            </a:r>
            <a:r>
              <a:rPr lang="ko-KR" altLang="en-US" sz="1700" dirty="0">
                <a:solidFill>
                  <a:schemeClr val="bg1"/>
                </a:solidFill>
              </a:rPr>
              <a:t>가 사용하는 주소는 </a:t>
            </a:r>
            <a:r>
              <a:rPr lang="en-US" altLang="ko-KR" sz="1700" dirty="0">
                <a:solidFill>
                  <a:schemeClr val="bg1"/>
                </a:solidFill>
              </a:rPr>
              <a:t>IP </a:t>
            </a:r>
            <a:r>
              <a:rPr lang="ko-KR" altLang="en-US" sz="1700" dirty="0">
                <a:solidFill>
                  <a:schemeClr val="bg1"/>
                </a:solidFill>
              </a:rPr>
              <a:t>주소 이고</a:t>
            </a:r>
            <a:r>
              <a:rPr lang="en-US" altLang="ko-KR" sz="1700" dirty="0">
                <a:solidFill>
                  <a:schemeClr val="bg1"/>
                </a:solidFill>
              </a:rPr>
              <a:t> Switch</a:t>
            </a:r>
            <a:r>
              <a:rPr lang="ko-KR" altLang="en-US" sz="1700" dirty="0">
                <a:solidFill>
                  <a:schemeClr val="bg1"/>
                </a:solidFill>
              </a:rPr>
              <a:t>가 </a:t>
            </a:r>
            <a:br>
              <a:rPr lang="en-US" altLang="ko-KR" sz="1700" dirty="0">
                <a:solidFill>
                  <a:schemeClr val="bg1"/>
                </a:solidFill>
              </a:rPr>
            </a:br>
            <a:r>
              <a:rPr lang="ko-KR" altLang="en-US" sz="1700" dirty="0">
                <a:solidFill>
                  <a:schemeClr val="bg1"/>
                </a:solidFill>
              </a:rPr>
              <a:t>사용하는 주소는 </a:t>
            </a:r>
            <a:r>
              <a:rPr lang="en-US" altLang="ko-KR" sz="1700" dirty="0">
                <a:solidFill>
                  <a:schemeClr val="bg1"/>
                </a:solidFill>
              </a:rPr>
              <a:t>MAC</a:t>
            </a:r>
            <a:r>
              <a:rPr lang="ko-KR" altLang="en-US" sz="1700" dirty="0">
                <a:solidFill>
                  <a:schemeClr val="bg1"/>
                </a:solidFill>
              </a:rPr>
              <a:t>주소 이므로 </a:t>
            </a:r>
            <a:r>
              <a:rPr lang="en-US" altLang="ko-KR" sz="1700" dirty="0">
                <a:solidFill>
                  <a:schemeClr val="bg1"/>
                </a:solidFill>
              </a:rPr>
              <a:t>Straight </a:t>
            </a:r>
            <a:r>
              <a:rPr lang="ko-KR" altLang="en-US" sz="1700" dirty="0">
                <a:solidFill>
                  <a:schemeClr val="bg1"/>
                </a:solidFill>
              </a:rPr>
              <a:t>케이블을 사용합니다</a:t>
            </a:r>
            <a:r>
              <a:rPr lang="en-US" altLang="ko-KR" sz="1700" dirty="0">
                <a:solidFill>
                  <a:schemeClr val="bg1"/>
                </a:solidFill>
              </a:rPr>
              <a:t>.</a:t>
            </a:r>
            <a:endParaRPr lang="ko-KR" altLang="en-US" sz="1700" dirty="0">
              <a:solidFill>
                <a:schemeClr val="bg1"/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D32A5945-9AA9-6519-0A7F-BAF36B77DA22}"/>
              </a:ext>
            </a:extLst>
          </p:cNvPr>
          <p:cNvSpPr txBox="1">
            <a:spLocks/>
          </p:cNvSpPr>
          <p:nvPr/>
        </p:nvSpPr>
        <p:spPr>
          <a:xfrm>
            <a:off x="6442908" y="4745287"/>
            <a:ext cx="5241179" cy="877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700" dirty="0">
                <a:solidFill>
                  <a:schemeClr val="bg1"/>
                </a:solidFill>
              </a:rPr>
              <a:t>2</a:t>
            </a:r>
            <a:r>
              <a:rPr lang="ko-KR" altLang="en-US" sz="1700" dirty="0">
                <a:solidFill>
                  <a:schemeClr val="bg1"/>
                </a:solidFill>
              </a:rPr>
              <a:t>개의 장비 모두 </a:t>
            </a:r>
            <a:r>
              <a:rPr lang="en-US" altLang="ko-KR" sz="1700" dirty="0">
                <a:solidFill>
                  <a:schemeClr val="bg1"/>
                </a:solidFill>
              </a:rPr>
              <a:t>Switch</a:t>
            </a:r>
            <a:r>
              <a:rPr lang="ko-KR" altLang="en-US" sz="1700" dirty="0">
                <a:solidFill>
                  <a:schemeClr val="bg1"/>
                </a:solidFill>
              </a:rPr>
              <a:t>이고 </a:t>
            </a:r>
            <a:r>
              <a:rPr lang="en-US" altLang="ko-KR" sz="1700" dirty="0">
                <a:solidFill>
                  <a:schemeClr val="bg1"/>
                </a:solidFill>
              </a:rPr>
              <a:t>MAC</a:t>
            </a:r>
            <a:r>
              <a:rPr lang="ko-KR" altLang="en-US" sz="1700" dirty="0">
                <a:solidFill>
                  <a:schemeClr val="bg1"/>
                </a:solidFill>
              </a:rPr>
              <a:t>주소를 사용하여 </a:t>
            </a:r>
            <a:br>
              <a:rPr lang="en-US" altLang="ko-KR" sz="1700" dirty="0">
                <a:solidFill>
                  <a:schemeClr val="bg1"/>
                </a:solidFill>
              </a:rPr>
            </a:br>
            <a:r>
              <a:rPr lang="ko-KR" altLang="en-US" sz="1700" dirty="0">
                <a:solidFill>
                  <a:schemeClr val="bg1"/>
                </a:solidFill>
              </a:rPr>
              <a:t>같은 계층의 주소를 사용하는 장비이므로 </a:t>
            </a:r>
            <a:br>
              <a:rPr lang="en-US" altLang="ko-KR" sz="1700" dirty="0">
                <a:solidFill>
                  <a:schemeClr val="bg1"/>
                </a:solidFill>
              </a:rPr>
            </a:br>
            <a:r>
              <a:rPr lang="en-US" altLang="ko-KR" sz="1800" dirty="0">
                <a:solidFill>
                  <a:schemeClr val="bg1"/>
                </a:solidFill>
              </a:rPr>
              <a:t>Cross-over </a:t>
            </a:r>
            <a:r>
              <a:rPr lang="ko-KR" altLang="en-US" sz="1800" dirty="0">
                <a:solidFill>
                  <a:schemeClr val="bg1"/>
                </a:solidFill>
              </a:rPr>
              <a:t>케이블을 </a:t>
            </a:r>
            <a:r>
              <a:rPr lang="ko-KR" altLang="en-US" sz="1800" dirty="0" err="1">
                <a:solidFill>
                  <a:schemeClr val="bg1"/>
                </a:solidFill>
              </a:rPr>
              <a:t>사용해야합니다</a:t>
            </a:r>
            <a:r>
              <a:rPr lang="en-US" altLang="ko-KR" sz="1800" dirty="0">
                <a:solidFill>
                  <a:schemeClr val="bg1"/>
                </a:solidFill>
              </a:rPr>
              <a:t>.</a:t>
            </a:r>
            <a:endParaRPr lang="ko-KR" alt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795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250DC-260F-85EB-8CD1-BC717FFAD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500" b="1" dirty="0">
                <a:solidFill>
                  <a:schemeClr val="bg1"/>
                </a:solidFill>
              </a:rPr>
              <a:t>퀴즈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98EBF7-46D1-5D6B-4704-5A2EA6983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5493" y="1808502"/>
            <a:ext cx="8841013" cy="46763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ko-KR" altLang="en-US" dirty="0">
                <a:solidFill>
                  <a:schemeClr val="bg1"/>
                </a:solidFill>
              </a:rPr>
              <a:t>어떻게 하면 올바른 토폴로지로 고칠 수 있을까요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F595733-FFDB-FB49-B8EA-BBA312C55CEE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489448" y="571500"/>
            <a:ext cx="767556" cy="76755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BFA1601-C65A-3182-2AA9-5C9576539640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934997" y="571500"/>
            <a:ext cx="767556" cy="76755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D17C605-31FD-9DDF-9FBD-05AECB88A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140" y="2405787"/>
            <a:ext cx="3887718" cy="408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223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250DC-260F-85EB-8CD1-BC717FFAD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b="1" dirty="0">
                <a:solidFill>
                  <a:schemeClr val="bg1"/>
                </a:solidFill>
              </a:rPr>
              <a:t>Serial DCE(</a:t>
            </a:r>
            <a:r>
              <a:rPr lang="en-US" altLang="ko-KR" sz="3500" b="1" dirty="0">
                <a:solidFill>
                  <a:schemeClr val="bg1"/>
                </a:solidFill>
              </a:rPr>
              <a:t>Data Communication </a:t>
            </a:r>
            <a:r>
              <a:rPr lang="en-US" altLang="ko-KR" sz="3500" b="1" i="0" dirty="0">
                <a:solidFill>
                  <a:srgbClr val="E2EEFF"/>
                </a:solidFill>
                <a:effectLst/>
                <a:latin typeface="Apple SD Gothic Neo"/>
              </a:rPr>
              <a:t>Equipment</a:t>
            </a:r>
            <a:r>
              <a:rPr lang="en-US" altLang="ko-KR" sz="5000" b="1" dirty="0">
                <a:solidFill>
                  <a:schemeClr val="bg1"/>
                </a:solidFill>
              </a:rPr>
              <a:t>)</a:t>
            </a:r>
            <a:endParaRPr lang="ko-KR" altLang="en-US" sz="50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98EBF7-46D1-5D6B-4704-5A2EA6983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500" dirty="0">
                <a:solidFill>
                  <a:schemeClr val="bg1"/>
                </a:solidFill>
              </a:rPr>
              <a:t>데이터의 전송을 담당하는 회선입니다</a:t>
            </a:r>
            <a:r>
              <a:rPr lang="en-US" altLang="ko-KR" sz="2500" dirty="0">
                <a:solidFill>
                  <a:schemeClr val="bg1"/>
                </a:solidFill>
              </a:rPr>
              <a:t>. Clock Rate</a:t>
            </a:r>
            <a:r>
              <a:rPr lang="ko-KR" altLang="en-US" sz="2500" dirty="0">
                <a:solidFill>
                  <a:schemeClr val="bg1"/>
                </a:solidFill>
              </a:rPr>
              <a:t>를 통해서 데이터의 전송 되는 속도를 조절 할 수 있습니다</a:t>
            </a:r>
            <a:r>
              <a:rPr lang="en-US" altLang="ko-KR" sz="2500" dirty="0">
                <a:solidFill>
                  <a:schemeClr val="bg1"/>
                </a:solidFill>
              </a:rPr>
              <a:t>.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5C2EE8-D566-9E9C-2B92-34F01E9F6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911" y="2775046"/>
            <a:ext cx="5046177" cy="340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93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250DC-260F-85EB-8CD1-BC717FFAD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500" b="1" dirty="0">
                <a:solidFill>
                  <a:schemeClr val="bg1"/>
                </a:solidFill>
              </a:rPr>
              <a:t>PC</a:t>
            </a:r>
            <a:r>
              <a:rPr lang="ko-KR" altLang="en-US" sz="4500" b="1" dirty="0">
                <a:solidFill>
                  <a:schemeClr val="bg1"/>
                </a:solidFill>
              </a:rPr>
              <a:t>에 </a:t>
            </a:r>
            <a:r>
              <a:rPr lang="en-US" altLang="ko-KR" sz="4500" b="1" dirty="0">
                <a:solidFill>
                  <a:schemeClr val="bg1"/>
                </a:solidFill>
              </a:rPr>
              <a:t>IP </a:t>
            </a:r>
            <a:r>
              <a:rPr lang="ko-KR" altLang="en-US" sz="4500" b="1" dirty="0">
                <a:solidFill>
                  <a:schemeClr val="bg1"/>
                </a:solidFill>
              </a:rPr>
              <a:t>할당해보기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B1C492E-3DD1-977F-C9D0-258E654BA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386" y="1690688"/>
            <a:ext cx="4939227" cy="4760528"/>
          </a:xfrm>
          <a:prstGeom prst="rect">
            <a:avLst/>
          </a:prstGeom>
        </p:spPr>
      </p:pic>
      <p:sp>
        <p:nvSpPr>
          <p:cNvPr id="3" name="액자 2">
            <a:extLst>
              <a:ext uri="{FF2B5EF4-FFF2-40B4-BE49-F238E27FC236}">
                <a16:creationId xmlns:a16="http://schemas.microsoft.com/office/drawing/2014/main" id="{51800CBE-2155-A0E2-A1B6-D32850103172}"/>
              </a:ext>
            </a:extLst>
          </p:cNvPr>
          <p:cNvSpPr/>
          <p:nvPr/>
        </p:nvSpPr>
        <p:spPr>
          <a:xfrm>
            <a:off x="3701691" y="2172915"/>
            <a:ext cx="1017818" cy="843336"/>
          </a:xfrm>
          <a:prstGeom prst="frame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763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250DC-260F-85EB-8CD1-BC717FFAD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500" b="1" dirty="0">
                <a:solidFill>
                  <a:schemeClr val="bg1"/>
                </a:solidFill>
              </a:rPr>
              <a:t>PC</a:t>
            </a:r>
            <a:r>
              <a:rPr lang="ko-KR" altLang="en-US" sz="4500" b="1" dirty="0">
                <a:solidFill>
                  <a:schemeClr val="bg1"/>
                </a:solidFill>
              </a:rPr>
              <a:t>에 </a:t>
            </a:r>
            <a:r>
              <a:rPr lang="en-US" altLang="ko-KR" sz="4500" b="1" dirty="0">
                <a:solidFill>
                  <a:schemeClr val="bg1"/>
                </a:solidFill>
              </a:rPr>
              <a:t>IP </a:t>
            </a:r>
            <a:r>
              <a:rPr lang="ko-KR" altLang="en-US" sz="4500" b="1" dirty="0">
                <a:solidFill>
                  <a:schemeClr val="bg1"/>
                </a:solidFill>
              </a:rPr>
              <a:t>할당해보기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DC27A69-E4FF-97CF-4D92-DB4DA3B47A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0324" y="1809751"/>
            <a:ext cx="8571351" cy="4240563"/>
          </a:xfrm>
        </p:spPr>
      </p:pic>
      <p:sp>
        <p:nvSpPr>
          <p:cNvPr id="3" name="액자 2">
            <a:extLst>
              <a:ext uri="{FF2B5EF4-FFF2-40B4-BE49-F238E27FC236}">
                <a16:creationId xmlns:a16="http://schemas.microsoft.com/office/drawing/2014/main" id="{84CDF71B-8399-2581-B327-4BA65867B919}"/>
              </a:ext>
            </a:extLst>
          </p:cNvPr>
          <p:cNvSpPr/>
          <p:nvPr/>
        </p:nvSpPr>
        <p:spPr>
          <a:xfrm>
            <a:off x="1810324" y="2453975"/>
            <a:ext cx="8571350" cy="1506910"/>
          </a:xfrm>
          <a:prstGeom prst="frame">
            <a:avLst>
              <a:gd name="adj1" fmla="val 7825"/>
            </a:avLst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1E42E4-4BE9-C0FD-DE16-8FDFD7138129}"/>
              </a:ext>
            </a:extLst>
          </p:cNvPr>
          <p:cNvSpPr txBox="1"/>
          <p:nvPr/>
        </p:nvSpPr>
        <p:spPr>
          <a:xfrm>
            <a:off x="247983" y="2440795"/>
            <a:ext cx="1562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IPv4 </a:t>
            </a:r>
            <a:r>
              <a:rPr lang="ko-KR" altLang="en-US" sz="1400" b="1" dirty="0">
                <a:solidFill>
                  <a:schemeClr val="bg1"/>
                </a:solidFill>
              </a:rPr>
              <a:t>주소 </a:t>
            </a:r>
            <a:r>
              <a:rPr lang="ko-KR" altLang="en-US" sz="1400" b="1" dirty="0" err="1">
                <a:solidFill>
                  <a:schemeClr val="bg1"/>
                </a:solidFill>
              </a:rPr>
              <a:t>작성란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2CECF8-2CDE-34E3-B9C1-F958F2E3F2C4}"/>
              </a:ext>
            </a:extLst>
          </p:cNvPr>
          <p:cNvSpPr txBox="1"/>
          <p:nvPr/>
        </p:nvSpPr>
        <p:spPr>
          <a:xfrm>
            <a:off x="247983" y="4461054"/>
            <a:ext cx="1562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IPv6 </a:t>
            </a:r>
            <a:r>
              <a:rPr lang="ko-KR" altLang="en-US" sz="1400" b="1" dirty="0">
                <a:solidFill>
                  <a:schemeClr val="bg1"/>
                </a:solidFill>
              </a:rPr>
              <a:t>주소 </a:t>
            </a:r>
            <a:r>
              <a:rPr lang="ko-KR" altLang="en-US" sz="1400" b="1" dirty="0" err="1">
                <a:solidFill>
                  <a:schemeClr val="bg1"/>
                </a:solidFill>
              </a:rPr>
              <a:t>작성란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DA3FDCE6-55EC-A5FD-B8D8-177BAC4C4AAC}"/>
              </a:ext>
            </a:extLst>
          </p:cNvPr>
          <p:cNvSpPr/>
          <p:nvPr/>
        </p:nvSpPr>
        <p:spPr>
          <a:xfrm>
            <a:off x="1810323" y="4461054"/>
            <a:ext cx="8571350" cy="1506910"/>
          </a:xfrm>
          <a:prstGeom prst="frame">
            <a:avLst>
              <a:gd name="adj1" fmla="val 7825"/>
            </a:avLst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973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250DC-260F-85EB-8CD1-BC717FFAD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500" b="1" dirty="0">
                <a:solidFill>
                  <a:schemeClr val="bg1"/>
                </a:solidFill>
              </a:rPr>
              <a:t>실습 </a:t>
            </a:r>
            <a:r>
              <a:rPr lang="en-US" altLang="ko-KR" sz="4500" b="1" dirty="0">
                <a:solidFill>
                  <a:schemeClr val="bg1"/>
                </a:solidFill>
              </a:rPr>
              <a:t>01</a:t>
            </a:r>
            <a:endParaRPr lang="ko-KR" altLang="en-US" sz="4500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EC2515-0F65-C483-8360-3DECC9E35B55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425552" y="716756"/>
            <a:ext cx="489346" cy="6223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BADAF70-50E3-F31A-ED2C-DB7AD2D36F1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277104" y="716756"/>
            <a:ext cx="489346" cy="622300"/>
          </a:xfrm>
          <a:prstGeom prst="rect">
            <a:avLst/>
          </a:prstGeom>
        </p:spPr>
      </p:pic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B064856-2688-37E8-24F8-2C0F8372E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ko-KR" altLang="en-US" dirty="0">
                <a:solidFill>
                  <a:schemeClr val="bg1"/>
                </a:solidFill>
              </a:rPr>
              <a:t> 주어진 </a:t>
            </a:r>
            <a:r>
              <a:rPr lang="en-US" altLang="ko-KR" dirty="0">
                <a:solidFill>
                  <a:schemeClr val="bg1"/>
                </a:solidFill>
              </a:rPr>
              <a:t>IP</a:t>
            </a:r>
            <a:r>
              <a:rPr lang="ko-KR" altLang="en-US" dirty="0">
                <a:solidFill>
                  <a:schemeClr val="bg1"/>
                </a:solidFill>
              </a:rPr>
              <a:t>를 이용하여 </a:t>
            </a:r>
            <a:r>
              <a:rPr lang="en-US" altLang="ko-KR" dirty="0">
                <a:solidFill>
                  <a:schemeClr val="bg1"/>
                </a:solidFill>
              </a:rPr>
              <a:t>PC</a:t>
            </a:r>
            <a:r>
              <a:rPr lang="ko-KR" altLang="en-US" dirty="0">
                <a:solidFill>
                  <a:schemeClr val="bg1"/>
                </a:solidFill>
              </a:rPr>
              <a:t>에 </a:t>
            </a:r>
            <a:r>
              <a:rPr lang="en-US" altLang="ko-KR" dirty="0">
                <a:solidFill>
                  <a:schemeClr val="bg1"/>
                </a:solidFill>
              </a:rPr>
              <a:t>IP</a:t>
            </a:r>
            <a:r>
              <a:rPr lang="ko-KR" altLang="en-US" dirty="0">
                <a:solidFill>
                  <a:schemeClr val="bg1"/>
                </a:solidFill>
              </a:rPr>
              <a:t>를 </a:t>
            </a:r>
            <a:r>
              <a:rPr lang="ko-KR" altLang="en-US" dirty="0" err="1">
                <a:solidFill>
                  <a:schemeClr val="bg1"/>
                </a:solidFill>
              </a:rPr>
              <a:t>할당하시오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1F4D19F-5839-A419-BC11-B10A454DD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200" y="2437699"/>
            <a:ext cx="5611600" cy="387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212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250DC-260F-85EB-8CD1-BC717FFAD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500" b="1" dirty="0">
                <a:solidFill>
                  <a:schemeClr val="bg1"/>
                </a:solidFill>
              </a:rPr>
              <a:t>실습 </a:t>
            </a:r>
            <a:r>
              <a:rPr lang="en-US" altLang="ko-KR" sz="4500" b="1" dirty="0">
                <a:solidFill>
                  <a:schemeClr val="bg1"/>
                </a:solidFill>
              </a:rPr>
              <a:t>02</a:t>
            </a:r>
            <a:endParaRPr lang="ko-KR" altLang="en-US" sz="45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98EBF7-46D1-5D6B-4704-5A2EA6983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1111"/>
            <a:ext cx="10515600" cy="10627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    PC</a:t>
            </a:r>
            <a:r>
              <a:rPr lang="ko-KR" altLang="en-US" dirty="0">
                <a:solidFill>
                  <a:schemeClr val="bg1"/>
                </a:solidFill>
              </a:rPr>
              <a:t>랑 </a:t>
            </a:r>
            <a:r>
              <a:rPr lang="en-US" altLang="ko-KR" dirty="0">
                <a:solidFill>
                  <a:schemeClr val="bg1"/>
                </a:solidFill>
              </a:rPr>
              <a:t>SWITCH</a:t>
            </a:r>
            <a:r>
              <a:rPr lang="ko-KR" altLang="en-US" dirty="0">
                <a:solidFill>
                  <a:schemeClr val="bg1"/>
                </a:solidFill>
              </a:rPr>
              <a:t>를 아래와 같이 배치 후 주어진 </a:t>
            </a:r>
            <a:r>
              <a:rPr lang="en-US" altLang="ko-KR" dirty="0">
                <a:solidFill>
                  <a:schemeClr val="bg1"/>
                </a:solidFill>
              </a:rPr>
              <a:t>IP</a:t>
            </a:r>
            <a:r>
              <a:rPr lang="ko-KR" altLang="en-US" dirty="0">
                <a:solidFill>
                  <a:schemeClr val="bg1"/>
                </a:solidFill>
              </a:rPr>
              <a:t>를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할당하고                               </a:t>
            </a:r>
            <a:r>
              <a:rPr lang="en-US" altLang="ko-KR" dirty="0">
                <a:solidFill>
                  <a:schemeClr val="bg1"/>
                </a:solidFill>
              </a:rPr>
              <a:t>            </a:t>
            </a: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               각 장비를 알맞은 선으로 </a:t>
            </a:r>
            <a:r>
              <a:rPr lang="ko-KR" altLang="en-US" dirty="0" err="1">
                <a:solidFill>
                  <a:schemeClr val="bg1"/>
                </a:solidFill>
              </a:rPr>
              <a:t>연결하시오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D6192C1-B91D-55CE-9E27-151C28C4C735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501752" y="716756"/>
            <a:ext cx="489346" cy="6223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32103D4-5238-0219-986A-F72CE9AD8670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200904" y="716756"/>
            <a:ext cx="489346" cy="6223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F8B0AB4-09FD-A74E-C6CE-A7D9FFADC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179" y="2873829"/>
            <a:ext cx="9225642" cy="348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927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250DC-260F-85EB-8CD1-BC717FFAD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b="1" dirty="0">
                <a:solidFill>
                  <a:schemeClr val="bg1"/>
                </a:solidFill>
              </a:rPr>
              <a:t>Packet</a:t>
            </a:r>
            <a:r>
              <a:rPr lang="ko-KR" altLang="en-US" sz="5000" b="1" dirty="0">
                <a:solidFill>
                  <a:schemeClr val="bg1"/>
                </a:solidFill>
              </a:rPr>
              <a:t> </a:t>
            </a:r>
            <a:r>
              <a:rPr lang="en-US" altLang="ko-KR" sz="5000" b="1" dirty="0">
                <a:solidFill>
                  <a:schemeClr val="bg1"/>
                </a:solidFill>
              </a:rPr>
              <a:t>Tracer?</a:t>
            </a:r>
            <a:endParaRPr lang="ko-KR" altLang="en-US" sz="50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98EBF7-46D1-5D6B-4704-5A2EA6983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             시스코에서 개발한 컴퓨터 네트워크 시뮬레이터 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BA93AFA-0268-CE3A-5FA0-BB839966C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399" y="3124199"/>
            <a:ext cx="4332795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4936360-91EA-63D0-9845-A1FF0C7A2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963" y="2657475"/>
            <a:ext cx="3651068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3968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250DC-260F-85EB-8CD1-BC717FFAD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500" b="1" dirty="0">
                <a:solidFill>
                  <a:schemeClr val="bg1"/>
                </a:solidFill>
              </a:rPr>
              <a:t>PDU(Protocol Data Unit)</a:t>
            </a:r>
            <a:endParaRPr lang="ko-KR" altLang="en-US" sz="4500" b="1" dirty="0">
              <a:solidFill>
                <a:schemeClr val="bg1"/>
              </a:solidFill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24CFDAF-D6C0-E1A8-6994-AA64F5669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chemeClr val="bg1"/>
                </a:solidFill>
              </a:rPr>
              <a:t>Protocol Data Unit</a:t>
            </a:r>
            <a:r>
              <a:rPr lang="ko-KR" altLang="en-US" dirty="0">
                <a:solidFill>
                  <a:schemeClr val="bg1"/>
                </a:solidFill>
              </a:rPr>
              <a:t>은 말 그대로 프로토콜의 데이터 단위이다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캡슐화에서 다루었던 </a:t>
            </a:r>
            <a:r>
              <a:rPr lang="en-US" altLang="ko-KR" dirty="0">
                <a:solidFill>
                  <a:schemeClr val="bg1"/>
                </a:solidFill>
              </a:rPr>
              <a:t>frame , segment , packet</a:t>
            </a:r>
            <a:r>
              <a:rPr lang="ko-KR" altLang="en-US" dirty="0">
                <a:solidFill>
                  <a:schemeClr val="bg1"/>
                </a:solidFill>
              </a:rPr>
              <a:t>등 을 말한다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 err="1">
                <a:solidFill>
                  <a:schemeClr val="bg1"/>
                </a:solidFill>
              </a:rPr>
              <a:t>패킷트레이서에서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PDU</a:t>
            </a:r>
            <a:r>
              <a:rPr lang="ko-KR" altLang="en-US" dirty="0">
                <a:solidFill>
                  <a:schemeClr val="bg1"/>
                </a:solidFill>
              </a:rPr>
              <a:t>를 통해서 어디까지 패킷이 가고 </a:t>
            </a:r>
            <a:r>
              <a:rPr lang="ko-KR" altLang="en-US" dirty="0" err="1">
                <a:solidFill>
                  <a:schemeClr val="bg1"/>
                </a:solidFill>
              </a:rPr>
              <a:t>어디서패킷이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안가는지를</a:t>
            </a:r>
            <a:r>
              <a:rPr lang="ko-KR" altLang="en-US" dirty="0">
                <a:solidFill>
                  <a:schemeClr val="bg1"/>
                </a:solidFill>
              </a:rPr>
              <a:t> 한눈에 알아볼 수 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403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250DC-260F-85EB-8CD1-BC717FFAD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500" b="1" dirty="0">
                <a:solidFill>
                  <a:schemeClr val="bg1"/>
                </a:solidFill>
              </a:rPr>
              <a:t>Packet Tracer – PDU</a:t>
            </a:r>
            <a:endParaRPr lang="ko-KR" altLang="en-US" sz="4500" b="1" dirty="0">
              <a:solidFill>
                <a:schemeClr val="bg1"/>
              </a:solidFill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0236426-556C-596F-11AF-C0F9E53083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87" t="10641"/>
          <a:stretch/>
        </p:blipFill>
        <p:spPr>
          <a:xfrm>
            <a:off x="3289300" y="2046514"/>
            <a:ext cx="5608532" cy="1524000"/>
          </a:xfrm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3788F0E2-753E-6CA5-70D7-66DF6C5124F5}"/>
              </a:ext>
            </a:extLst>
          </p:cNvPr>
          <p:cNvSpPr/>
          <p:nvPr/>
        </p:nvSpPr>
        <p:spPr>
          <a:xfrm>
            <a:off x="7721600" y="2046514"/>
            <a:ext cx="508000" cy="420915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A1987A-3301-5ECC-4280-39B790F1E263}"/>
              </a:ext>
            </a:extLst>
          </p:cNvPr>
          <p:cNvSpPr txBox="1"/>
          <p:nvPr/>
        </p:nvSpPr>
        <p:spPr>
          <a:xfrm>
            <a:off x="7050934" y="1617487"/>
            <a:ext cx="2804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PDU </a:t>
            </a:r>
            <a:r>
              <a:rPr lang="ko-KR" altLang="en-US" b="1" dirty="0">
                <a:solidFill>
                  <a:schemeClr val="bg1"/>
                </a:solidFill>
              </a:rPr>
              <a:t>생성 버튼</a:t>
            </a:r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단축키 </a:t>
            </a:r>
            <a:r>
              <a:rPr lang="en-US" altLang="ko-KR" b="1" dirty="0">
                <a:solidFill>
                  <a:schemeClr val="bg1"/>
                </a:solidFill>
              </a:rPr>
              <a:t>P)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07073F-01EF-ECA8-21F9-21569F451198}"/>
              </a:ext>
            </a:extLst>
          </p:cNvPr>
          <p:cNvSpPr txBox="1"/>
          <p:nvPr/>
        </p:nvSpPr>
        <p:spPr>
          <a:xfrm>
            <a:off x="3130430" y="4578398"/>
            <a:ext cx="1551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PDU </a:t>
            </a:r>
            <a:r>
              <a:rPr lang="ko-KR" altLang="en-US" sz="1400" b="1" dirty="0">
                <a:solidFill>
                  <a:schemeClr val="bg1"/>
                </a:solidFill>
              </a:rPr>
              <a:t>전송 상태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2A0972-9AC1-C02A-0B83-3922F607F2B6}"/>
              </a:ext>
            </a:extLst>
          </p:cNvPr>
          <p:cNvSpPr txBox="1"/>
          <p:nvPr/>
        </p:nvSpPr>
        <p:spPr>
          <a:xfrm>
            <a:off x="4607376" y="4587383"/>
            <a:ext cx="964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시작 지점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7F1BDB4-798D-EF84-9D00-548643332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200" y="4862883"/>
            <a:ext cx="7213600" cy="14587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1CEC96-4EC7-1DB9-BF35-37D8CF490C7F}"/>
              </a:ext>
            </a:extLst>
          </p:cNvPr>
          <p:cNvSpPr txBox="1"/>
          <p:nvPr/>
        </p:nvSpPr>
        <p:spPr>
          <a:xfrm>
            <a:off x="5667553" y="4590761"/>
            <a:ext cx="122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도착 지점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63E844-E0BE-2338-0AF8-0EFF54EC2BDF}"/>
              </a:ext>
            </a:extLst>
          </p:cNvPr>
          <p:cNvSpPr txBox="1"/>
          <p:nvPr/>
        </p:nvSpPr>
        <p:spPr>
          <a:xfrm>
            <a:off x="6750648" y="4566752"/>
            <a:ext cx="122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bg1"/>
                </a:solidFill>
              </a:rPr>
              <a:t>패킷의 종류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48A168-7FA2-C926-D2E2-E5061E6D9D74}"/>
              </a:ext>
            </a:extLst>
          </p:cNvPr>
          <p:cNvSpPr txBox="1"/>
          <p:nvPr/>
        </p:nvSpPr>
        <p:spPr>
          <a:xfrm>
            <a:off x="8511426" y="4573150"/>
            <a:ext cx="1090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bg1"/>
                </a:solidFill>
              </a:rPr>
              <a:t>걸린 시간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71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250DC-260F-85EB-8CD1-BC717FFAD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500" b="1" dirty="0">
                <a:solidFill>
                  <a:schemeClr val="bg1"/>
                </a:solidFill>
              </a:rPr>
              <a:t>실습 </a:t>
            </a:r>
            <a:r>
              <a:rPr lang="en-US" altLang="ko-KR" sz="4500" b="1" dirty="0">
                <a:solidFill>
                  <a:schemeClr val="bg1"/>
                </a:solidFill>
              </a:rPr>
              <a:t>03</a:t>
            </a:r>
            <a:endParaRPr lang="ko-KR" altLang="en-US" sz="45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98EBF7-46D1-5D6B-4704-5A2EA6983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685" y="1808503"/>
            <a:ext cx="8841013" cy="796674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ko-KR" altLang="en-US" dirty="0">
                <a:solidFill>
                  <a:schemeClr val="bg1"/>
                </a:solidFill>
              </a:rPr>
              <a:t>아래 토폴로지를 완성하고 </a:t>
            </a:r>
            <a:r>
              <a:rPr lang="en-US" altLang="ko-KR" dirty="0" err="1">
                <a:solidFill>
                  <a:schemeClr val="bg1"/>
                </a:solidFill>
              </a:rPr>
              <a:t>pdu</a:t>
            </a:r>
            <a:r>
              <a:rPr lang="ko-KR" altLang="en-US" dirty="0">
                <a:solidFill>
                  <a:schemeClr val="bg1"/>
                </a:solidFill>
              </a:rPr>
              <a:t>를 보내어 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altLang="ko-KR" dirty="0">
                <a:solidFill>
                  <a:schemeClr val="bg1"/>
                </a:solidFill>
              </a:rPr>
              <a:t>Successful</a:t>
            </a:r>
            <a:r>
              <a:rPr lang="ko-KR" altLang="en-US" dirty="0">
                <a:solidFill>
                  <a:schemeClr val="bg1"/>
                </a:solidFill>
              </a:rPr>
              <a:t> 나오게 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D6192C1-B91D-55CE-9E27-151C28C4C735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501752" y="716756"/>
            <a:ext cx="489346" cy="6223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32103D4-5238-0219-986A-F72CE9AD8670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200904" y="716756"/>
            <a:ext cx="489346" cy="6223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3C26131-6D19-1AAF-CDA2-28D94E3E9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295" y="2722992"/>
            <a:ext cx="7869791" cy="359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807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250DC-260F-85EB-8CD1-BC717FFAD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500" b="1" dirty="0">
                <a:solidFill>
                  <a:schemeClr val="bg1"/>
                </a:solidFill>
              </a:rPr>
              <a:t>퀴즈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98EBF7-46D1-5D6B-4704-5A2EA6983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5493" y="1808502"/>
            <a:ext cx="8841013" cy="46763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ko-KR" altLang="en-US" dirty="0">
                <a:solidFill>
                  <a:schemeClr val="bg1"/>
                </a:solidFill>
              </a:rPr>
              <a:t>밑에 토폴로지에서 네트워크의 개수는 몇 개일까요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204BBBA-DD85-B732-3A41-B9BDC77FA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356" y="2393948"/>
            <a:ext cx="8330150" cy="407683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F595733-FFDB-FB49-B8EA-BBA312C55CEE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489448" y="571500"/>
            <a:ext cx="767556" cy="76755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BFA1601-C65A-3182-2AA9-5C957653964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34997" y="571500"/>
            <a:ext cx="767556" cy="76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101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250DC-260F-85EB-8CD1-BC717FFAD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500" b="1" dirty="0">
                <a:solidFill>
                  <a:schemeClr val="bg1"/>
                </a:solidFill>
              </a:rPr>
              <a:t>퀴즈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98EBF7-46D1-5D6B-4704-5A2EA6983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5491" y="1493583"/>
            <a:ext cx="8841013" cy="94769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ko-KR" altLang="en-US" dirty="0">
                <a:solidFill>
                  <a:schemeClr val="bg1"/>
                </a:solidFill>
              </a:rPr>
              <a:t>밑에 토폴로지에서 네트워크의 개수는 몇 개일까요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</a:p>
          <a:p>
            <a:pPr marL="0" indent="0" algn="ctr">
              <a:buNone/>
            </a:pP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altLang="ko-KR" dirty="0" err="1">
                <a:solidFill>
                  <a:schemeClr val="bg1"/>
                </a:solidFill>
              </a:rPr>
              <a:t>Vlan</a:t>
            </a:r>
            <a:r>
              <a:rPr lang="ko-KR" altLang="en-US" dirty="0">
                <a:solidFill>
                  <a:schemeClr val="bg1"/>
                </a:solidFill>
              </a:rPr>
              <a:t>은 사용하지 않는다고 가정합니다</a:t>
            </a:r>
            <a:r>
              <a:rPr lang="en-US" altLang="ko-KR" dirty="0">
                <a:solidFill>
                  <a:schemeClr val="bg1"/>
                </a:solidFill>
              </a:rPr>
              <a:t>.)</a:t>
            </a:r>
          </a:p>
          <a:p>
            <a:pPr marL="0" indent="0" algn="ctr">
              <a:buNone/>
            </a:pP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F595733-FFDB-FB49-B8EA-BBA312C55CEE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489448" y="571500"/>
            <a:ext cx="767556" cy="76755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BFA1601-C65A-3182-2AA9-5C9576539640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934997" y="571500"/>
            <a:ext cx="767556" cy="76755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6B4D373-8AC4-FD30-5CDD-903ED15CD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867" y="2532403"/>
            <a:ext cx="7644263" cy="409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415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250DC-260F-85EB-8CD1-BC717FFAD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500" b="1" dirty="0">
                <a:solidFill>
                  <a:schemeClr val="bg1"/>
                </a:solidFill>
              </a:rPr>
              <a:t>CLI(Command Line Interface) – </a:t>
            </a:r>
            <a:r>
              <a:rPr lang="ko-KR" altLang="en-US" sz="3500" b="1" dirty="0">
                <a:solidFill>
                  <a:schemeClr val="bg1"/>
                </a:solidFill>
              </a:rPr>
              <a:t>사용자 모드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98EBF7-46D1-5D6B-4704-5A2EA6983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08502"/>
            <a:ext cx="10515599" cy="43509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7AD22B-D70C-0C7F-87AC-270C4B1DE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37" y="1578209"/>
            <a:ext cx="5369445" cy="48115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AF7A446-AF9C-5DF5-1143-933EAC8F6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0958" y="2932049"/>
            <a:ext cx="2672365" cy="1406507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A7BB77E0-9336-8FF3-59AF-B567B4E30FD7}"/>
              </a:ext>
            </a:extLst>
          </p:cNvPr>
          <p:cNvSpPr/>
          <p:nvPr/>
        </p:nvSpPr>
        <p:spPr>
          <a:xfrm>
            <a:off x="8929298" y="3619323"/>
            <a:ext cx="508000" cy="420915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8045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250DC-260F-85EB-8CD1-BC717FFAD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500" b="1" dirty="0">
                <a:solidFill>
                  <a:schemeClr val="bg1"/>
                </a:solidFill>
              </a:rPr>
              <a:t>Router</a:t>
            </a:r>
            <a:r>
              <a:rPr lang="ko-KR" altLang="en-US" sz="3500" b="1" dirty="0">
                <a:solidFill>
                  <a:schemeClr val="bg1"/>
                </a:solidFill>
              </a:rPr>
              <a:t> </a:t>
            </a:r>
            <a:r>
              <a:rPr lang="en-US" altLang="ko-KR" sz="3500" b="1" dirty="0">
                <a:solidFill>
                  <a:schemeClr val="bg1"/>
                </a:solidFill>
              </a:rPr>
              <a:t>Slot</a:t>
            </a:r>
            <a:r>
              <a:rPr lang="ko-KR" altLang="en-US" sz="3500" b="1" dirty="0">
                <a:solidFill>
                  <a:schemeClr val="bg1"/>
                </a:solidFill>
              </a:rPr>
              <a:t> 넣기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498523-0028-4082-0B91-BDED9662C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5493" y="1808502"/>
            <a:ext cx="8841013" cy="467632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ko-KR" altLang="en-US" dirty="0">
                <a:solidFill>
                  <a:schemeClr val="bg1"/>
                </a:solidFill>
              </a:rPr>
              <a:t>시리얼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케이블과 연결하기 위해서 라우터에 </a:t>
            </a:r>
            <a:r>
              <a:rPr lang="en-US" altLang="ko-KR" dirty="0">
                <a:solidFill>
                  <a:schemeClr val="bg1"/>
                </a:solidFill>
              </a:rPr>
              <a:t>slot</a:t>
            </a:r>
            <a:r>
              <a:rPr lang="ko-KR" altLang="en-US" dirty="0">
                <a:solidFill>
                  <a:schemeClr val="bg1"/>
                </a:solidFill>
              </a:rPr>
              <a:t>을 넣어야 합니다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CC9B5B-4079-8530-E768-BF62DE799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516" y="2393948"/>
            <a:ext cx="7572025" cy="3077165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9F77461-29B9-57C3-614B-D19CF739D6FE}"/>
              </a:ext>
            </a:extLst>
          </p:cNvPr>
          <p:cNvSpPr txBox="1">
            <a:spLocks/>
          </p:cNvSpPr>
          <p:nvPr/>
        </p:nvSpPr>
        <p:spPr>
          <a:xfrm>
            <a:off x="1964023" y="5704765"/>
            <a:ext cx="8841013" cy="467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solidFill>
                  <a:schemeClr val="bg1"/>
                </a:solidFill>
              </a:rPr>
              <a:t>왼쪽 </a:t>
            </a:r>
            <a:r>
              <a:rPr lang="en-US" altLang="ko-KR" dirty="0">
                <a:solidFill>
                  <a:schemeClr val="bg1"/>
                </a:solidFill>
              </a:rPr>
              <a:t>Slot </a:t>
            </a:r>
            <a:r>
              <a:rPr lang="ko-KR" altLang="en-US" dirty="0">
                <a:solidFill>
                  <a:schemeClr val="bg1"/>
                </a:solidFill>
              </a:rPr>
              <a:t>부분에서 </a:t>
            </a:r>
            <a:r>
              <a:rPr lang="en-US" altLang="ko-KR" dirty="0">
                <a:solidFill>
                  <a:schemeClr val="bg1"/>
                </a:solidFill>
              </a:rPr>
              <a:t>HWIC-2T</a:t>
            </a:r>
            <a:r>
              <a:rPr lang="ko-KR" altLang="en-US" dirty="0">
                <a:solidFill>
                  <a:schemeClr val="bg1"/>
                </a:solidFill>
              </a:rPr>
              <a:t>를 선택하여 드래그 하여 </a:t>
            </a:r>
            <a:r>
              <a:rPr lang="ko-KR" altLang="en-US" dirty="0" err="1">
                <a:solidFill>
                  <a:schemeClr val="bg1"/>
                </a:solidFill>
              </a:rPr>
              <a:t>빈곳에</a:t>
            </a:r>
            <a:r>
              <a:rPr lang="ko-KR" altLang="en-US" dirty="0">
                <a:solidFill>
                  <a:schemeClr val="bg1"/>
                </a:solidFill>
              </a:rPr>
              <a:t> 넣습니다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07695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250DC-260F-85EB-8CD1-BC717FFAD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500" b="1" dirty="0">
                <a:solidFill>
                  <a:schemeClr val="bg1"/>
                </a:solidFill>
              </a:rPr>
              <a:t>CLI(Command Line Interface) – </a:t>
            </a:r>
            <a:r>
              <a:rPr lang="ko-KR" altLang="en-US" sz="3500" b="1" dirty="0">
                <a:solidFill>
                  <a:schemeClr val="bg1"/>
                </a:solidFill>
              </a:rPr>
              <a:t>관리자 모드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4DA6239-EFAE-9BAD-5D60-9C0138FAC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465" y="2405383"/>
            <a:ext cx="5177288" cy="2485098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A7BB77E0-9336-8FF3-59AF-B567B4E30FD7}"/>
              </a:ext>
            </a:extLst>
          </p:cNvPr>
          <p:cNvSpPr/>
          <p:nvPr/>
        </p:nvSpPr>
        <p:spPr>
          <a:xfrm>
            <a:off x="5918679" y="4231799"/>
            <a:ext cx="508000" cy="420915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1035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250DC-260F-85EB-8CD1-BC717FFAD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500" b="1" dirty="0">
                <a:solidFill>
                  <a:schemeClr val="bg1"/>
                </a:solidFill>
              </a:rPr>
              <a:t>CLI(Command Line Interface) – </a:t>
            </a:r>
            <a:r>
              <a:rPr lang="ko-KR" altLang="en-US" sz="3500" b="1" dirty="0">
                <a:solidFill>
                  <a:schemeClr val="bg1"/>
                </a:solidFill>
              </a:rPr>
              <a:t>전역 설정 모드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ED3DBB-6C75-5997-68E4-CBBEDE34B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736685"/>
            <a:ext cx="6096000" cy="1828800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A7BB77E0-9336-8FF3-59AF-B567B4E30FD7}"/>
              </a:ext>
            </a:extLst>
          </p:cNvPr>
          <p:cNvSpPr/>
          <p:nvPr/>
        </p:nvSpPr>
        <p:spPr>
          <a:xfrm>
            <a:off x="4725359" y="4041476"/>
            <a:ext cx="1370641" cy="420915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019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250DC-260F-85EB-8CD1-BC717FFAD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500" b="1" dirty="0">
                <a:solidFill>
                  <a:schemeClr val="bg1"/>
                </a:solidFill>
              </a:rPr>
              <a:t>CLI(Command Line Interface) – </a:t>
            </a:r>
            <a:r>
              <a:rPr lang="ko-KR" altLang="en-US" sz="3500" b="1" dirty="0">
                <a:solidFill>
                  <a:schemeClr val="bg1"/>
                </a:solidFill>
              </a:rPr>
              <a:t>인터페이스 모드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1A3B9B-F688-E889-CEBD-44D7E1B4E252}"/>
              </a:ext>
            </a:extLst>
          </p:cNvPr>
          <p:cNvSpPr txBox="1">
            <a:spLocks/>
          </p:cNvSpPr>
          <p:nvPr/>
        </p:nvSpPr>
        <p:spPr>
          <a:xfrm>
            <a:off x="1675493" y="1456872"/>
            <a:ext cx="8841013" cy="4676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solidFill>
                  <a:schemeClr val="bg1"/>
                </a:solidFill>
              </a:rPr>
              <a:t>앞에서 설정한 </a:t>
            </a:r>
            <a:r>
              <a:rPr lang="en-US" altLang="ko-KR" dirty="0">
                <a:solidFill>
                  <a:schemeClr val="bg1"/>
                </a:solidFill>
              </a:rPr>
              <a:t>slot</a:t>
            </a:r>
            <a:r>
              <a:rPr lang="ko-KR" altLang="en-US" dirty="0">
                <a:solidFill>
                  <a:schemeClr val="bg1"/>
                </a:solidFill>
              </a:rPr>
              <a:t>에 진입 할 수 있습니다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492A963-CFAD-31EE-CE6A-4D380BB2F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74" y="2782435"/>
            <a:ext cx="6648450" cy="1828800"/>
          </a:xfrm>
          <a:prstGeom prst="rect">
            <a:avLst/>
          </a:prstGeom>
        </p:spPr>
      </p:pic>
      <p:sp>
        <p:nvSpPr>
          <p:cNvPr id="11" name="액자 10">
            <a:extLst>
              <a:ext uri="{FF2B5EF4-FFF2-40B4-BE49-F238E27FC236}">
                <a16:creationId xmlns:a16="http://schemas.microsoft.com/office/drawing/2014/main" id="{CD26C805-8D9F-D99D-B45B-340589DC52E1}"/>
              </a:ext>
            </a:extLst>
          </p:cNvPr>
          <p:cNvSpPr/>
          <p:nvPr/>
        </p:nvSpPr>
        <p:spPr>
          <a:xfrm>
            <a:off x="4597878" y="4115255"/>
            <a:ext cx="1891821" cy="420915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160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250DC-260F-85EB-8CD1-BC717FFAD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b="1" dirty="0">
                <a:solidFill>
                  <a:schemeClr val="bg1"/>
                </a:solidFill>
              </a:rPr>
              <a:t>Download Packet Tracer</a:t>
            </a:r>
            <a:endParaRPr lang="ko-KR" altLang="en-US" sz="50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98EBF7-46D1-5D6B-4704-5A2EA6983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7374" y="2934494"/>
            <a:ext cx="5937251" cy="9890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6000" dirty="0">
                <a:solidFill>
                  <a:schemeClr val="bg1"/>
                </a:solidFill>
              </a:rPr>
              <a:t>https://zrr.kr/Yljh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5870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250DC-260F-85EB-8CD1-BC717FFAD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500" b="1" dirty="0">
                <a:solidFill>
                  <a:schemeClr val="bg1"/>
                </a:solidFill>
              </a:rPr>
              <a:t>Router</a:t>
            </a:r>
            <a:r>
              <a:rPr lang="ko-KR" altLang="en-US" sz="4500" b="1" dirty="0">
                <a:solidFill>
                  <a:schemeClr val="bg1"/>
                </a:solidFill>
              </a:rPr>
              <a:t>에 </a:t>
            </a:r>
            <a:r>
              <a:rPr lang="en-US" altLang="ko-KR" sz="4500" b="1" dirty="0">
                <a:solidFill>
                  <a:schemeClr val="bg1"/>
                </a:solidFill>
              </a:rPr>
              <a:t>IP </a:t>
            </a:r>
            <a:r>
              <a:rPr lang="ko-KR" altLang="en-US" sz="4500" b="1" dirty="0">
                <a:solidFill>
                  <a:schemeClr val="bg1"/>
                </a:solidFill>
              </a:rPr>
              <a:t>할당하기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A93E32B-C531-F12E-D1A7-E7357767407E}"/>
              </a:ext>
            </a:extLst>
          </p:cNvPr>
          <p:cNvSpPr txBox="1">
            <a:spLocks/>
          </p:cNvSpPr>
          <p:nvPr/>
        </p:nvSpPr>
        <p:spPr>
          <a:xfrm>
            <a:off x="1688193" y="1456872"/>
            <a:ext cx="8841013" cy="467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solidFill>
                  <a:schemeClr val="bg1"/>
                </a:solidFill>
              </a:rPr>
              <a:t>인터페이스 모드에서 </a:t>
            </a:r>
            <a:r>
              <a:rPr lang="en-US" altLang="ko-KR" dirty="0">
                <a:solidFill>
                  <a:schemeClr val="bg1"/>
                </a:solidFill>
              </a:rPr>
              <a:t>Router</a:t>
            </a:r>
            <a:r>
              <a:rPr lang="ko-KR" altLang="en-US" dirty="0">
                <a:solidFill>
                  <a:schemeClr val="bg1"/>
                </a:solidFill>
              </a:rPr>
              <a:t>의 </a:t>
            </a:r>
            <a:r>
              <a:rPr lang="en-US" altLang="ko-KR" dirty="0">
                <a:solidFill>
                  <a:schemeClr val="bg1"/>
                </a:solidFill>
              </a:rPr>
              <a:t>IP</a:t>
            </a:r>
            <a:r>
              <a:rPr lang="ko-KR" altLang="en-US" dirty="0">
                <a:solidFill>
                  <a:schemeClr val="bg1"/>
                </a:solidFill>
              </a:rPr>
              <a:t>를 할당 할 수 있습니다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BFC9758-BF63-478A-D3D3-420A25953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5" y="2695575"/>
            <a:ext cx="88201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5112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250DC-260F-85EB-8CD1-BC717FFAD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500" b="1" dirty="0">
                <a:solidFill>
                  <a:schemeClr val="bg1"/>
                </a:solidFill>
              </a:rPr>
              <a:t>Router </a:t>
            </a:r>
            <a:r>
              <a:rPr lang="ko-KR" altLang="en-US" sz="4500" b="1" dirty="0">
                <a:solidFill>
                  <a:schemeClr val="bg1"/>
                </a:solidFill>
              </a:rPr>
              <a:t>포트 열기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211C176-374B-DBF1-6D6C-7E75F4592604}"/>
              </a:ext>
            </a:extLst>
          </p:cNvPr>
          <p:cNvSpPr txBox="1">
            <a:spLocks/>
          </p:cNvSpPr>
          <p:nvPr/>
        </p:nvSpPr>
        <p:spPr>
          <a:xfrm>
            <a:off x="1688193" y="1456872"/>
            <a:ext cx="8841013" cy="7148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300" dirty="0">
                <a:solidFill>
                  <a:schemeClr val="bg1"/>
                </a:solidFill>
              </a:rPr>
              <a:t>항상 기본적으로 </a:t>
            </a:r>
            <a:r>
              <a:rPr lang="en-US" altLang="ko-KR" sz="2300" dirty="0">
                <a:solidFill>
                  <a:schemeClr val="bg1"/>
                </a:solidFill>
              </a:rPr>
              <a:t>Router</a:t>
            </a:r>
            <a:r>
              <a:rPr lang="ko-KR" altLang="en-US" sz="2300" dirty="0">
                <a:solidFill>
                  <a:schemeClr val="bg1"/>
                </a:solidFill>
              </a:rPr>
              <a:t>의 인터페이스는 </a:t>
            </a:r>
            <a:r>
              <a:rPr lang="en-US" altLang="ko-KR" sz="2300" dirty="0">
                <a:solidFill>
                  <a:schemeClr val="bg1"/>
                </a:solidFill>
              </a:rPr>
              <a:t>shutdown </a:t>
            </a:r>
            <a:r>
              <a:rPr lang="ko-KR" altLang="en-US" sz="2300" dirty="0">
                <a:solidFill>
                  <a:schemeClr val="bg1"/>
                </a:solidFill>
              </a:rPr>
              <a:t>상태로 되어 있으므로 명령어를 통해서 </a:t>
            </a:r>
            <a:r>
              <a:rPr lang="en-US" altLang="ko-KR" sz="2300" dirty="0">
                <a:solidFill>
                  <a:schemeClr val="bg1"/>
                </a:solidFill>
              </a:rPr>
              <a:t>shutdown </a:t>
            </a:r>
            <a:r>
              <a:rPr lang="ko-KR" altLang="en-US" sz="2300" dirty="0">
                <a:solidFill>
                  <a:schemeClr val="bg1"/>
                </a:solidFill>
              </a:rPr>
              <a:t>상태를</a:t>
            </a:r>
            <a:r>
              <a:rPr lang="en-US" altLang="ko-KR" sz="2300" dirty="0">
                <a:solidFill>
                  <a:schemeClr val="bg1"/>
                </a:solidFill>
              </a:rPr>
              <a:t> </a:t>
            </a:r>
            <a:r>
              <a:rPr lang="ko-KR" altLang="en-US" sz="2300" dirty="0">
                <a:solidFill>
                  <a:schemeClr val="bg1"/>
                </a:solidFill>
              </a:rPr>
              <a:t>해제해주어야 한다</a:t>
            </a:r>
            <a:r>
              <a:rPr lang="en-US" altLang="ko-KR" sz="2300" dirty="0">
                <a:solidFill>
                  <a:schemeClr val="bg1"/>
                </a:solidFill>
              </a:rPr>
              <a:t>.</a:t>
            </a:r>
            <a:r>
              <a:rPr lang="ko-KR" altLang="en-US" sz="23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FD486C8-6984-3783-81B0-B365A791E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4904237"/>
            <a:ext cx="5359400" cy="12584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755FDC8-7F8F-EA8B-39A2-884DC6785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1" y="4904237"/>
            <a:ext cx="5359400" cy="124479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27163D2-7D80-9970-12A4-6391B7775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1300" y="2695575"/>
            <a:ext cx="6629400" cy="14668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A28FB59-E698-2DC1-2504-9BFDB9A77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1300" y="2695575"/>
            <a:ext cx="6629400" cy="1466850"/>
          </a:xfrm>
          <a:prstGeom prst="rect">
            <a:avLst/>
          </a:prstGeom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610249A-ED50-AC8B-D8D5-C626D06B3202}"/>
              </a:ext>
            </a:extLst>
          </p:cNvPr>
          <p:cNvSpPr txBox="1">
            <a:spLocks/>
          </p:cNvSpPr>
          <p:nvPr/>
        </p:nvSpPr>
        <p:spPr>
          <a:xfrm>
            <a:off x="1872343" y="6191894"/>
            <a:ext cx="2503713" cy="7148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300" dirty="0">
                <a:solidFill>
                  <a:schemeClr val="bg1"/>
                </a:solidFill>
              </a:rPr>
              <a:t>Shutdown </a:t>
            </a:r>
            <a:r>
              <a:rPr lang="ko-KR" altLang="en-US" sz="2300" dirty="0">
                <a:solidFill>
                  <a:schemeClr val="bg1"/>
                </a:solidFill>
              </a:rPr>
              <a:t>상태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255A78A6-42C9-0378-0D58-E9041B77E54F}"/>
              </a:ext>
            </a:extLst>
          </p:cNvPr>
          <p:cNvSpPr txBox="1">
            <a:spLocks/>
          </p:cNvSpPr>
          <p:nvPr/>
        </p:nvSpPr>
        <p:spPr>
          <a:xfrm>
            <a:off x="7815946" y="6191894"/>
            <a:ext cx="3372756" cy="7148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300">
                <a:solidFill>
                  <a:schemeClr val="bg1"/>
                </a:solidFill>
              </a:rPr>
              <a:t>Shutdown </a:t>
            </a:r>
            <a:r>
              <a:rPr lang="ko-KR" altLang="en-US" sz="2300" dirty="0">
                <a:solidFill>
                  <a:schemeClr val="bg1"/>
                </a:solidFill>
              </a:rPr>
              <a:t>상태 해제</a:t>
            </a:r>
          </a:p>
        </p:txBody>
      </p:sp>
    </p:spTree>
    <p:extLst>
      <p:ext uri="{BB962C8B-B14F-4D97-AF65-F5344CB8AC3E}">
        <p14:creationId xmlns:p14="http://schemas.microsoft.com/office/powerpoint/2010/main" val="16972240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250DC-260F-85EB-8CD1-BC717FFAD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500" b="1" dirty="0">
                <a:solidFill>
                  <a:schemeClr val="bg1"/>
                </a:solidFill>
              </a:rPr>
              <a:t>Router </a:t>
            </a:r>
            <a:r>
              <a:rPr lang="ko-KR" altLang="en-US" sz="4500" b="1" dirty="0">
                <a:solidFill>
                  <a:schemeClr val="bg1"/>
                </a:solidFill>
              </a:rPr>
              <a:t>호스트 네임 변경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6B6FC2-0CA2-EA4C-A458-0CF8FE958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568" y="2584450"/>
            <a:ext cx="8424863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3896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250DC-260F-85EB-8CD1-BC717FFAD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500" b="1" dirty="0">
                <a:solidFill>
                  <a:schemeClr val="bg1"/>
                </a:solidFill>
              </a:rPr>
              <a:t>실습 </a:t>
            </a:r>
            <a:r>
              <a:rPr lang="en-US" altLang="ko-KR" sz="4500" b="1" dirty="0">
                <a:solidFill>
                  <a:schemeClr val="bg1"/>
                </a:solidFill>
              </a:rPr>
              <a:t>04</a:t>
            </a:r>
            <a:endParaRPr lang="ko-KR" altLang="en-US" sz="45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98EBF7-46D1-5D6B-4704-5A2EA6983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6185" y="1517820"/>
            <a:ext cx="8841013" cy="10489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dirty="0">
                <a:solidFill>
                  <a:schemeClr val="bg1"/>
                </a:solidFill>
              </a:rPr>
              <a:t>주어진 토폴로지를 완성하고 패킷을 보내 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altLang="ko-KR" dirty="0">
                <a:solidFill>
                  <a:schemeClr val="bg1"/>
                </a:solidFill>
              </a:rPr>
              <a:t>Successful </a:t>
            </a:r>
            <a:r>
              <a:rPr lang="ko-KR" altLang="en-US" dirty="0">
                <a:solidFill>
                  <a:schemeClr val="bg1"/>
                </a:solidFill>
              </a:rPr>
              <a:t>나오게 하기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D6192C1-B91D-55CE-9E27-151C28C4C735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501752" y="716756"/>
            <a:ext cx="489346" cy="6223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32103D4-5238-0219-986A-F72CE9AD8670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200904" y="716756"/>
            <a:ext cx="489346" cy="6223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4A74E75-D3E3-0B6A-BA2C-059A2C626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185" y="2944676"/>
            <a:ext cx="9142955" cy="232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33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250DC-260F-85EB-8CD1-BC717FFAD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b="1" dirty="0">
                <a:solidFill>
                  <a:schemeClr val="bg1"/>
                </a:solidFill>
              </a:rPr>
              <a:t>PC &amp; Laptop</a:t>
            </a:r>
            <a:endParaRPr lang="ko-KR" altLang="en-US" sz="50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98EBF7-46D1-5D6B-4704-5A2EA6983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500" dirty="0">
                <a:solidFill>
                  <a:schemeClr val="bg1"/>
                </a:solidFill>
              </a:rPr>
              <a:t>패킷 트레이서에서 제공하는 더미 </a:t>
            </a:r>
            <a:r>
              <a:rPr lang="en-US" altLang="ko-KR" sz="2500" dirty="0">
                <a:solidFill>
                  <a:schemeClr val="bg1"/>
                </a:solidFill>
              </a:rPr>
              <a:t>PC</a:t>
            </a:r>
            <a:r>
              <a:rPr lang="ko-KR" altLang="en-US" sz="2500" dirty="0">
                <a:solidFill>
                  <a:schemeClr val="bg1"/>
                </a:solidFill>
              </a:rPr>
              <a:t>와 </a:t>
            </a:r>
            <a:r>
              <a:rPr lang="en-US" altLang="ko-KR" sz="2500" dirty="0">
                <a:solidFill>
                  <a:schemeClr val="bg1"/>
                </a:solidFill>
              </a:rPr>
              <a:t>Laptop </a:t>
            </a:r>
            <a:r>
              <a:rPr lang="ko-KR" altLang="en-US" sz="2500" dirty="0">
                <a:solidFill>
                  <a:schemeClr val="bg1"/>
                </a:solidFill>
              </a:rPr>
              <a:t>위 </a:t>
            </a:r>
            <a:r>
              <a:rPr lang="en-US" altLang="ko-KR" sz="2500" dirty="0">
                <a:solidFill>
                  <a:schemeClr val="bg1"/>
                </a:solidFill>
              </a:rPr>
              <a:t>2</a:t>
            </a:r>
            <a:r>
              <a:rPr lang="ko-KR" altLang="en-US" sz="2500" dirty="0">
                <a:solidFill>
                  <a:schemeClr val="bg1"/>
                </a:solidFill>
              </a:rPr>
              <a:t>개에서 사용 할 수                                                                                        </a:t>
            </a:r>
            <a:endParaRPr lang="en-US" altLang="ko-KR" sz="25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500" dirty="0">
                <a:solidFill>
                  <a:schemeClr val="bg1"/>
                </a:solidFill>
              </a:rPr>
              <a:t>        </a:t>
            </a:r>
            <a:r>
              <a:rPr lang="ko-KR" altLang="en-US" sz="2500" dirty="0">
                <a:solidFill>
                  <a:schemeClr val="bg1"/>
                </a:solidFill>
              </a:rPr>
              <a:t>있는 기능으로는 방화벽 설정 </a:t>
            </a:r>
            <a:r>
              <a:rPr lang="en-US" altLang="ko-KR" sz="2500" dirty="0">
                <a:solidFill>
                  <a:schemeClr val="bg1"/>
                </a:solidFill>
              </a:rPr>
              <a:t>, IP</a:t>
            </a:r>
            <a:r>
              <a:rPr lang="ko-KR" altLang="en-US" sz="2500" dirty="0">
                <a:solidFill>
                  <a:schemeClr val="bg1"/>
                </a:solidFill>
              </a:rPr>
              <a:t> 할당 </a:t>
            </a:r>
            <a:r>
              <a:rPr lang="en-US" altLang="ko-KR" sz="2500" dirty="0">
                <a:solidFill>
                  <a:schemeClr val="bg1"/>
                </a:solidFill>
              </a:rPr>
              <a:t>, VPN </a:t>
            </a:r>
            <a:r>
              <a:rPr lang="ko-KR" altLang="en-US" sz="2500" dirty="0">
                <a:solidFill>
                  <a:schemeClr val="bg1"/>
                </a:solidFill>
              </a:rPr>
              <a:t>설정 등이 있다</a:t>
            </a:r>
            <a:r>
              <a:rPr lang="en-US" altLang="ko-KR" sz="2500" dirty="0">
                <a:solidFill>
                  <a:schemeClr val="bg1"/>
                </a:solidFill>
              </a:rPr>
              <a:t>.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D7595FC-3036-573B-1C34-A0886059C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560" y="3229671"/>
            <a:ext cx="4164880" cy="275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263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250DC-260F-85EB-8CD1-BC717FFAD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b="1" dirty="0">
                <a:solidFill>
                  <a:schemeClr val="bg1"/>
                </a:solidFill>
              </a:rPr>
              <a:t>Server</a:t>
            </a:r>
            <a:endParaRPr lang="ko-KR" altLang="en-US" sz="50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98EBF7-46D1-5D6B-4704-5A2EA6983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500" b="0" i="0" dirty="0">
                <a:solidFill>
                  <a:srgbClr val="D1D5DB"/>
                </a:solidFill>
                <a:effectLst/>
                <a:latin typeface="Söhne"/>
              </a:rPr>
              <a:t>   서버는 네트워크 시뮬레이션 및 교육을 위해 제공되는 가상 서버입니다</a:t>
            </a:r>
            <a:r>
              <a:rPr lang="en-US" altLang="ko-KR" sz="25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EBF3F11-4374-3FF9-0A2C-615D0F2AB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968" y="2730500"/>
            <a:ext cx="3102064" cy="314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51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250DC-260F-85EB-8CD1-BC717FFAD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b="1" dirty="0">
                <a:solidFill>
                  <a:schemeClr val="bg1"/>
                </a:solidFill>
              </a:rPr>
              <a:t>OSI 7 Layer</a:t>
            </a:r>
            <a:endParaRPr lang="ko-KR" altLang="en-US" sz="5000" b="1" dirty="0">
              <a:solidFill>
                <a:schemeClr val="bg1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FF6D9F-40F9-5574-78B7-118567012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6900" y="1699592"/>
            <a:ext cx="7391400" cy="4351338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응용 계층 </a:t>
            </a:r>
            <a:r>
              <a:rPr lang="en-US" altLang="ko-KR" sz="2500" dirty="0">
                <a:solidFill>
                  <a:schemeClr val="bg1"/>
                </a:solidFill>
              </a:rPr>
              <a:t>: </a:t>
            </a:r>
            <a:r>
              <a:rPr lang="ko-KR" altLang="en-US" sz="1600" b="0" i="0" dirty="0">
                <a:solidFill>
                  <a:srgbClr val="ECECEC"/>
                </a:solidFill>
                <a:effectLst/>
                <a:latin typeface="-apple-system"/>
              </a:rPr>
              <a:t>응용 서비스들을 수행 하는 계층</a:t>
            </a:r>
            <a:endParaRPr lang="en-US" altLang="ko-KR" sz="1600" b="0" i="0" dirty="0">
              <a:solidFill>
                <a:srgbClr val="ECECEC"/>
              </a:solidFill>
              <a:effectLst/>
              <a:latin typeface="-apple-system"/>
            </a:endParaRPr>
          </a:p>
          <a:p>
            <a:endParaRPr lang="en-US" altLang="ko-KR" sz="1600" b="0" i="0" dirty="0">
              <a:solidFill>
                <a:srgbClr val="ECECEC"/>
              </a:solidFill>
              <a:effectLst/>
              <a:latin typeface="-apple-system"/>
            </a:endParaRPr>
          </a:p>
          <a:p>
            <a:r>
              <a:rPr lang="ko-KR" altLang="en-US" sz="2500" b="0" i="0" dirty="0">
                <a:solidFill>
                  <a:srgbClr val="ECECEC"/>
                </a:solidFill>
                <a:effectLst/>
                <a:latin typeface="-apple-system"/>
              </a:rPr>
              <a:t>표현 계층 </a:t>
            </a:r>
            <a:r>
              <a:rPr lang="en-US" altLang="ko-KR" sz="2500" b="0" i="0" dirty="0">
                <a:solidFill>
                  <a:srgbClr val="ECECEC"/>
                </a:solidFill>
                <a:effectLst/>
                <a:latin typeface="-apple-system"/>
              </a:rPr>
              <a:t>: </a:t>
            </a:r>
            <a:r>
              <a:rPr lang="en-US" altLang="ko-KR" sz="1600" b="0" i="0" dirty="0">
                <a:solidFill>
                  <a:srgbClr val="ECECEC"/>
                </a:solidFill>
                <a:effectLst/>
                <a:latin typeface="-apple-system"/>
              </a:rPr>
              <a:t>7</a:t>
            </a:r>
            <a:r>
              <a:rPr lang="ko-KR" altLang="en-US" sz="1600" b="0" i="0" dirty="0">
                <a:solidFill>
                  <a:srgbClr val="ECECEC"/>
                </a:solidFill>
                <a:effectLst/>
                <a:latin typeface="-apple-system"/>
              </a:rPr>
              <a:t>계층에서 처리한 메시지를 받아서 메시지를 데이터 변환을 진행하는 계층</a:t>
            </a:r>
            <a:endParaRPr lang="en-US" altLang="ko-KR" sz="1600" b="0" i="0" dirty="0">
              <a:solidFill>
                <a:srgbClr val="ECECEC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ko-KR" sz="2500" dirty="0">
              <a:solidFill>
                <a:srgbClr val="ECECEC"/>
              </a:solidFill>
              <a:latin typeface="-apple-system"/>
            </a:endParaRPr>
          </a:p>
          <a:p>
            <a:r>
              <a:rPr lang="ko-KR" altLang="en-US" sz="2500" b="0" i="0" dirty="0">
                <a:solidFill>
                  <a:srgbClr val="ECECEC"/>
                </a:solidFill>
                <a:effectLst/>
                <a:latin typeface="-apple-system"/>
              </a:rPr>
              <a:t>세션 계층 </a:t>
            </a:r>
            <a:r>
              <a:rPr lang="en-US" altLang="ko-KR" sz="2500" b="0" i="0" dirty="0">
                <a:solidFill>
                  <a:srgbClr val="ECECEC"/>
                </a:solidFill>
                <a:effectLst/>
                <a:latin typeface="-apple-system"/>
              </a:rPr>
              <a:t>: </a:t>
            </a:r>
            <a:r>
              <a:rPr lang="ko-KR" altLang="en-US" sz="1600" b="0" i="0" dirty="0">
                <a:solidFill>
                  <a:srgbClr val="ECECEC"/>
                </a:solidFill>
                <a:effectLst/>
                <a:latin typeface="-apple-system"/>
              </a:rPr>
              <a:t>세션 관리 </a:t>
            </a:r>
            <a:r>
              <a:rPr lang="en-US" altLang="ko-KR" sz="1600" b="0" i="0" dirty="0">
                <a:solidFill>
                  <a:srgbClr val="ECECEC"/>
                </a:solidFill>
                <a:effectLst/>
                <a:latin typeface="-apple-system"/>
              </a:rPr>
              <a:t>, </a:t>
            </a:r>
            <a:r>
              <a:rPr lang="ko-KR" altLang="en-US" sz="1600" b="0" i="0" dirty="0">
                <a:solidFill>
                  <a:srgbClr val="ECECEC"/>
                </a:solidFill>
                <a:effectLst/>
                <a:latin typeface="-apple-system"/>
              </a:rPr>
              <a:t>데이터 교환을 다루는 계층</a:t>
            </a:r>
            <a:endParaRPr lang="en-US" altLang="ko-KR" sz="1600" b="0" i="0" dirty="0">
              <a:solidFill>
                <a:srgbClr val="ECECEC"/>
              </a:solidFill>
              <a:effectLst/>
              <a:latin typeface="-apple-system"/>
            </a:endParaRPr>
          </a:p>
          <a:p>
            <a:endParaRPr lang="en-US" altLang="ko-KR" sz="2500" b="0" i="0" dirty="0">
              <a:solidFill>
                <a:srgbClr val="ECECEC"/>
              </a:solidFill>
              <a:effectLst/>
              <a:latin typeface="-apple-system"/>
            </a:endParaRPr>
          </a:p>
          <a:p>
            <a:r>
              <a:rPr lang="ko-KR" altLang="en-US" sz="2500" b="0" i="0" dirty="0">
                <a:solidFill>
                  <a:srgbClr val="ECECEC"/>
                </a:solidFill>
                <a:effectLst/>
                <a:latin typeface="-apple-system"/>
              </a:rPr>
              <a:t>전송 계층 </a:t>
            </a:r>
            <a:r>
              <a:rPr lang="en-US" altLang="ko-KR" sz="2500" b="0" i="0" dirty="0">
                <a:solidFill>
                  <a:srgbClr val="ECECEC"/>
                </a:solidFill>
                <a:effectLst/>
                <a:latin typeface="-apple-system"/>
              </a:rPr>
              <a:t>: </a:t>
            </a:r>
            <a:r>
              <a:rPr lang="ko-KR" altLang="en-US" sz="1600" b="0" i="0" dirty="0">
                <a:solidFill>
                  <a:srgbClr val="ECECEC"/>
                </a:solidFill>
                <a:effectLst/>
                <a:latin typeface="-apple-system"/>
              </a:rPr>
              <a:t>오류 제어와 흐름제어를 담당하는 계층</a:t>
            </a:r>
            <a:endParaRPr lang="en-US" altLang="ko-KR" sz="1600" b="0" i="0" dirty="0">
              <a:solidFill>
                <a:srgbClr val="ECECEC"/>
              </a:solidFill>
              <a:effectLst/>
              <a:latin typeface="-apple-system"/>
            </a:endParaRPr>
          </a:p>
          <a:p>
            <a:endParaRPr lang="en-US" altLang="ko-KR" sz="2500" dirty="0">
              <a:solidFill>
                <a:srgbClr val="ECECEC"/>
              </a:solidFill>
              <a:latin typeface="-apple-system"/>
            </a:endParaRPr>
          </a:p>
          <a:p>
            <a:r>
              <a:rPr lang="ko-KR" altLang="en-US" sz="2500" b="0" i="0" dirty="0">
                <a:solidFill>
                  <a:srgbClr val="ECECEC"/>
                </a:solidFill>
                <a:effectLst/>
                <a:latin typeface="-apple-system"/>
              </a:rPr>
              <a:t>물리 계층 </a:t>
            </a:r>
            <a:r>
              <a:rPr lang="en-US" altLang="ko-KR" sz="2500" b="0" i="0" dirty="0">
                <a:solidFill>
                  <a:srgbClr val="ECECEC"/>
                </a:solidFill>
                <a:effectLst/>
                <a:latin typeface="-apple-system"/>
              </a:rPr>
              <a:t>: </a:t>
            </a:r>
            <a:r>
              <a:rPr lang="ko-KR" altLang="en-US" sz="1600" b="0" i="0" dirty="0">
                <a:solidFill>
                  <a:srgbClr val="D1D5DB"/>
                </a:solidFill>
                <a:effectLst/>
                <a:latin typeface="Söhne"/>
              </a:rPr>
              <a:t>실제적인 전기적</a:t>
            </a:r>
            <a:r>
              <a:rPr lang="en-US" altLang="ko-KR" sz="1600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sz="1600" b="0" i="0" dirty="0">
                <a:solidFill>
                  <a:srgbClr val="D1D5DB"/>
                </a:solidFill>
                <a:effectLst/>
                <a:latin typeface="Söhne"/>
              </a:rPr>
              <a:t>기계적</a:t>
            </a:r>
            <a:r>
              <a:rPr lang="en-US" altLang="ko-KR" sz="1600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sz="1600" b="0" i="0" dirty="0">
                <a:solidFill>
                  <a:srgbClr val="D1D5DB"/>
                </a:solidFill>
                <a:effectLst/>
                <a:latin typeface="Söhne"/>
              </a:rPr>
              <a:t>물리적인 연결과 데이터 전송</a:t>
            </a:r>
            <a:endParaRPr lang="en-US" altLang="ko-KR" sz="2500" b="0" i="0" dirty="0">
              <a:solidFill>
                <a:srgbClr val="ECECEC"/>
              </a:solidFill>
              <a:effectLst/>
              <a:latin typeface="-apple-system"/>
            </a:endParaRPr>
          </a:p>
          <a:p>
            <a:endParaRPr lang="en-US" altLang="ko-KR" sz="2500" b="0" i="0" dirty="0">
              <a:solidFill>
                <a:srgbClr val="ECECEC"/>
              </a:solidFill>
              <a:effectLst/>
              <a:latin typeface="-apple-system"/>
            </a:endParaRPr>
          </a:p>
          <a:p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A38E64-8217-C132-7289-DE9EB5FD397C}"/>
              </a:ext>
            </a:extLst>
          </p:cNvPr>
          <p:cNvSpPr txBox="1"/>
          <p:nvPr/>
        </p:nvSpPr>
        <p:spPr>
          <a:xfrm>
            <a:off x="622300" y="1609104"/>
            <a:ext cx="3340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</a:rPr>
              <a:t>Layer 7 </a:t>
            </a:r>
            <a:r>
              <a:rPr lang="ko-KR" altLang="en-US" sz="3000" b="1" dirty="0">
                <a:solidFill>
                  <a:schemeClr val="bg1"/>
                </a:solidFill>
              </a:rPr>
              <a:t>응용 계층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6BD36B-C491-23D3-10AE-EE4BA26B8B34}"/>
              </a:ext>
            </a:extLst>
          </p:cNvPr>
          <p:cNvSpPr txBox="1"/>
          <p:nvPr/>
        </p:nvSpPr>
        <p:spPr>
          <a:xfrm>
            <a:off x="622300" y="2214661"/>
            <a:ext cx="3340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</a:rPr>
              <a:t>Layer 6 </a:t>
            </a:r>
            <a:r>
              <a:rPr lang="ko-KR" altLang="en-US" sz="3000" b="1" dirty="0">
                <a:solidFill>
                  <a:schemeClr val="bg1"/>
                </a:solidFill>
              </a:rPr>
              <a:t>표현 계층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527092-CC11-EB00-09D3-508B377E73B8}"/>
              </a:ext>
            </a:extLst>
          </p:cNvPr>
          <p:cNvSpPr txBox="1"/>
          <p:nvPr/>
        </p:nvSpPr>
        <p:spPr>
          <a:xfrm>
            <a:off x="622300" y="2820217"/>
            <a:ext cx="3340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</a:rPr>
              <a:t>Layer 5</a:t>
            </a:r>
            <a:r>
              <a:rPr lang="ko-KR" altLang="en-US" sz="3000" b="1" dirty="0">
                <a:solidFill>
                  <a:schemeClr val="bg1"/>
                </a:solidFill>
              </a:rPr>
              <a:t> 세션 계층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296E1F-5C6D-C25C-0543-7C1F2EBF81D7}"/>
              </a:ext>
            </a:extLst>
          </p:cNvPr>
          <p:cNvSpPr txBox="1"/>
          <p:nvPr/>
        </p:nvSpPr>
        <p:spPr>
          <a:xfrm>
            <a:off x="622300" y="3483786"/>
            <a:ext cx="3340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</a:rPr>
              <a:t>Layer 4</a:t>
            </a:r>
            <a:r>
              <a:rPr lang="ko-KR" altLang="en-US" sz="3000" b="1" dirty="0">
                <a:solidFill>
                  <a:schemeClr val="bg1"/>
                </a:solidFill>
              </a:rPr>
              <a:t> 전송 계층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8081745-DF31-DA96-181A-76E6F73868D3}"/>
              </a:ext>
            </a:extLst>
          </p:cNvPr>
          <p:cNvCxnSpPr/>
          <p:nvPr/>
        </p:nvCxnSpPr>
        <p:spPr>
          <a:xfrm>
            <a:off x="622300" y="2163102"/>
            <a:ext cx="3340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6F65E5C-6D04-4B05-111F-1E89C4CA5306}"/>
              </a:ext>
            </a:extLst>
          </p:cNvPr>
          <p:cNvCxnSpPr/>
          <p:nvPr/>
        </p:nvCxnSpPr>
        <p:spPr>
          <a:xfrm>
            <a:off x="622300" y="2772761"/>
            <a:ext cx="3340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7EC6654-251F-6DD8-2C1D-42AF715BF9FA}"/>
              </a:ext>
            </a:extLst>
          </p:cNvPr>
          <p:cNvCxnSpPr/>
          <p:nvPr/>
        </p:nvCxnSpPr>
        <p:spPr>
          <a:xfrm>
            <a:off x="622300" y="3429000"/>
            <a:ext cx="3340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C9E8712-0D0F-7083-8A58-D318233B37A8}"/>
              </a:ext>
            </a:extLst>
          </p:cNvPr>
          <p:cNvCxnSpPr/>
          <p:nvPr/>
        </p:nvCxnSpPr>
        <p:spPr>
          <a:xfrm>
            <a:off x="622300" y="4037784"/>
            <a:ext cx="3340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ABE76F6-6E39-2A20-7E49-7D6E00EC7130}"/>
              </a:ext>
            </a:extLst>
          </p:cNvPr>
          <p:cNvSpPr txBox="1"/>
          <p:nvPr/>
        </p:nvSpPr>
        <p:spPr>
          <a:xfrm rot="16200000">
            <a:off x="1452488" y="3995839"/>
            <a:ext cx="7907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</a:rPr>
              <a:t>...</a:t>
            </a:r>
            <a:endParaRPr lang="ko-KR" altLang="en-US" sz="80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A79FE0-84DA-88EA-F399-ED6A3EF7BE21}"/>
              </a:ext>
            </a:extLst>
          </p:cNvPr>
          <p:cNvSpPr txBox="1"/>
          <p:nvPr/>
        </p:nvSpPr>
        <p:spPr>
          <a:xfrm>
            <a:off x="622300" y="5052921"/>
            <a:ext cx="3340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</a:rPr>
              <a:t>Layer 1</a:t>
            </a:r>
            <a:r>
              <a:rPr lang="ko-KR" altLang="en-US" sz="3000" b="1" dirty="0">
                <a:solidFill>
                  <a:schemeClr val="bg1"/>
                </a:solidFill>
              </a:rPr>
              <a:t> 물리계층</a:t>
            </a:r>
          </a:p>
        </p:txBody>
      </p:sp>
    </p:spTree>
    <p:extLst>
      <p:ext uri="{BB962C8B-B14F-4D97-AF65-F5344CB8AC3E}">
        <p14:creationId xmlns:p14="http://schemas.microsoft.com/office/powerpoint/2010/main" val="2672120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250DC-260F-85EB-8CD1-BC717FFAD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b="1" dirty="0">
                <a:solidFill>
                  <a:schemeClr val="bg1"/>
                </a:solidFill>
              </a:rPr>
              <a:t>Layer 3 </a:t>
            </a:r>
            <a:r>
              <a:rPr lang="ko-KR" altLang="en-US" sz="5000" b="1" dirty="0">
                <a:solidFill>
                  <a:schemeClr val="bg1"/>
                </a:solidFill>
              </a:rPr>
              <a:t>네트워크 계층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FF6D9F-40F9-5574-78B7-118567012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9104"/>
            <a:ext cx="10960100" cy="676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>
                <a:solidFill>
                  <a:schemeClr val="bg1"/>
                </a:solidFill>
              </a:rPr>
              <a:t>네트워크 계층은 송신지가 수신자에게 보낸 데이터를 최적의 경로를 찾아 데이터를 전송하는 계층입니다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>
                <a:solidFill>
                  <a:schemeClr val="bg1"/>
                </a:solidFill>
              </a:rPr>
              <a:t>IP </a:t>
            </a:r>
            <a:r>
              <a:rPr lang="ko-KR" altLang="en-US" sz="2000" dirty="0">
                <a:solidFill>
                  <a:schemeClr val="bg1"/>
                </a:solidFill>
              </a:rPr>
              <a:t>주소를 통해서 데이터가 보내는 시작점과 도작지점을 구분 짓습니다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11AC26-2CAD-30C7-BBC2-55E077774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238" y="2551630"/>
            <a:ext cx="2757524" cy="2431636"/>
          </a:xfrm>
          <a:prstGeom prst="rect">
            <a:avLst/>
          </a:prstGeom>
        </p:spPr>
      </p:pic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65C25AD8-3E8E-F8F1-C0BD-649AD2F0D1B8}"/>
              </a:ext>
            </a:extLst>
          </p:cNvPr>
          <p:cNvSpPr txBox="1">
            <a:spLocks/>
          </p:cNvSpPr>
          <p:nvPr/>
        </p:nvSpPr>
        <p:spPr>
          <a:xfrm>
            <a:off x="1021944" y="5248896"/>
            <a:ext cx="10148112" cy="397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>
                <a:solidFill>
                  <a:schemeClr val="bg1"/>
                </a:solidFill>
              </a:rPr>
              <a:t>송신자가 보낸 데이터를 </a:t>
            </a:r>
            <a:r>
              <a:rPr lang="en-US" altLang="ko-KR" sz="2000" dirty="0">
                <a:solidFill>
                  <a:schemeClr val="bg1"/>
                </a:solidFill>
              </a:rPr>
              <a:t>IP </a:t>
            </a:r>
            <a:r>
              <a:rPr lang="ko-KR" altLang="en-US" sz="2000" dirty="0">
                <a:solidFill>
                  <a:schemeClr val="bg1"/>
                </a:solidFill>
              </a:rPr>
              <a:t>주소를 확인하여 수신자에게 데이터를 전달하는 장비입니다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258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250DC-260F-85EB-8CD1-BC717FFAD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b="1" dirty="0">
                <a:solidFill>
                  <a:schemeClr val="bg1"/>
                </a:solidFill>
              </a:rPr>
              <a:t>Layer 2 </a:t>
            </a:r>
            <a:r>
              <a:rPr lang="ko-KR" altLang="en-US" sz="5000" b="1" dirty="0">
                <a:solidFill>
                  <a:schemeClr val="bg1"/>
                </a:solidFill>
              </a:rPr>
              <a:t>데이터 링크 계층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FF6D9F-40F9-5574-78B7-118567012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9104"/>
            <a:ext cx="10960100" cy="751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>
                <a:solidFill>
                  <a:schemeClr val="bg1"/>
                </a:solidFill>
              </a:rPr>
              <a:t>데이터 링크 계층에서는 트레일러를 이용하여 오류 검출을 진행하고 물리 계층을 이용하여 네트워크 상의 주변 장치들 간 데이터를 전송합니다</a:t>
            </a:r>
            <a:r>
              <a:rPr lang="en-US" altLang="ko-KR" sz="2000" dirty="0">
                <a:solidFill>
                  <a:schemeClr val="bg1"/>
                </a:solidFill>
              </a:rPr>
              <a:t>. 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BF5DEB-22B4-E8E7-B2F9-13FE2F9A8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392" y="2610958"/>
            <a:ext cx="3153215" cy="2429214"/>
          </a:xfrm>
          <a:prstGeom prst="rect">
            <a:avLst/>
          </a:prstGeom>
        </p:spPr>
      </p:pic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6281566F-A1B4-0155-AA67-DF460E64D3D5}"/>
              </a:ext>
            </a:extLst>
          </p:cNvPr>
          <p:cNvSpPr txBox="1">
            <a:spLocks/>
          </p:cNvSpPr>
          <p:nvPr/>
        </p:nvSpPr>
        <p:spPr>
          <a:xfrm>
            <a:off x="838200" y="5248896"/>
            <a:ext cx="10960100" cy="7513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>
                <a:solidFill>
                  <a:schemeClr val="bg1"/>
                </a:solidFill>
              </a:rPr>
              <a:t>     스위치는 기기들을 중계하고 </a:t>
            </a:r>
            <a:r>
              <a:rPr lang="en-US" altLang="ko-KR" sz="2000" dirty="0">
                <a:solidFill>
                  <a:schemeClr val="bg1"/>
                </a:solidFill>
              </a:rPr>
              <a:t>mac </a:t>
            </a:r>
            <a:r>
              <a:rPr lang="ko-KR" altLang="en-US" sz="2000" dirty="0">
                <a:solidFill>
                  <a:schemeClr val="bg1"/>
                </a:solidFill>
              </a:rPr>
              <a:t>주소를 이용하여 목적지 장치로 향하는 적절한 포트에 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>
                <a:solidFill>
                  <a:schemeClr val="bg1"/>
                </a:solidFill>
              </a:rPr>
              <a:t>                                                전송하는 장치이다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334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250DC-260F-85EB-8CD1-BC717FFAD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000" b="1" dirty="0">
                <a:solidFill>
                  <a:schemeClr val="bg1"/>
                </a:solidFill>
              </a:rPr>
              <a:t>OSI 7 Layer vs TCP/IP Protocol</a:t>
            </a:r>
            <a:endParaRPr lang="ko-KR" altLang="en-US" sz="5000" b="1" dirty="0">
              <a:solidFill>
                <a:schemeClr val="bg1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FF6D9F-40F9-5574-78B7-118567012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6" name="Picture 4" descr="OSI 7 계층이란?, OSI 7 계층을 나눈 이유">
            <a:extLst>
              <a:ext uri="{FF2B5EF4-FFF2-40B4-BE49-F238E27FC236}">
                <a16:creationId xmlns:a16="http://schemas.microsoft.com/office/drawing/2014/main" id="{FCB6BAD3-AAEC-F3F1-F128-8F9ABF1CE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809" y="2072304"/>
            <a:ext cx="8130382" cy="4104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046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A398C8F-A854-4660-B16E-2F9275D59B63}">
  <we:reference id="wa104380121" version="2.0.0.0" store="ko-KR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1537</TotalTime>
  <Words>622</Words>
  <Application>Microsoft Office PowerPoint</Application>
  <PresentationFormat>와이드스크린</PresentationFormat>
  <Paragraphs>99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9" baseType="lpstr">
      <vt:lpstr>Apple SD Gothic Neo</vt:lpstr>
      <vt:lpstr>-apple-system</vt:lpstr>
      <vt:lpstr>Söhne</vt:lpstr>
      <vt:lpstr>맑은 고딕</vt:lpstr>
      <vt:lpstr>Arial</vt:lpstr>
      <vt:lpstr>Office 테마</vt:lpstr>
      <vt:lpstr>Packet Tracer</vt:lpstr>
      <vt:lpstr>Packet Tracer?</vt:lpstr>
      <vt:lpstr>Download Packet Tracer</vt:lpstr>
      <vt:lpstr>PC &amp; Laptop</vt:lpstr>
      <vt:lpstr>Server</vt:lpstr>
      <vt:lpstr>OSI 7 Layer</vt:lpstr>
      <vt:lpstr>Layer 3 네트워크 계층</vt:lpstr>
      <vt:lpstr>Layer 2 데이터 링크 계층</vt:lpstr>
      <vt:lpstr>OSI 7 Layer vs TCP/IP Protocol</vt:lpstr>
      <vt:lpstr>Encapsulation(캡슐화)</vt:lpstr>
      <vt:lpstr>Decapsulation(역캡슐화)</vt:lpstr>
      <vt:lpstr>Hub</vt:lpstr>
      <vt:lpstr>Cross-over &amp; Straight </vt:lpstr>
      <vt:lpstr>퀴즈</vt:lpstr>
      <vt:lpstr>Serial DCE(Data Communication Equipment)</vt:lpstr>
      <vt:lpstr>PC에 IP 할당해보기</vt:lpstr>
      <vt:lpstr>PC에 IP 할당해보기</vt:lpstr>
      <vt:lpstr>실습 01</vt:lpstr>
      <vt:lpstr>실습 02</vt:lpstr>
      <vt:lpstr>PDU(Protocol Data Unit)</vt:lpstr>
      <vt:lpstr>Packet Tracer – PDU</vt:lpstr>
      <vt:lpstr>실습 03</vt:lpstr>
      <vt:lpstr>퀴즈</vt:lpstr>
      <vt:lpstr>퀴즈</vt:lpstr>
      <vt:lpstr>CLI(Command Line Interface) – 사용자 모드</vt:lpstr>
      <vt:lpstr>Router Slot 넣기</vt:lpstr>
      <vt:lpstr>CLI(Command Line Interface) – 관리자 모드</vt:lpstr>
      <vt:lpstr>CLI(Command Line Interface) – 전역 설정 모드</vt:lpstr>
      <vt:lpstr>CLI(Command Line Interface) – 인터페이스 모드</vt:lpstr>
      <vt:lpstr>Router에 IP 할당하기</vt:lpstr>
      <vt:lpstr>Router 포트 열기</vt:lpstr>
      <vt:lpstr>Router 호스트 네임 변경</vt:lpstr>
      <vt:lpstr>실습 04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Tracer</dc:title>
  <dc:creator>Kwon Sung-min</dc:creator>
  <cp:lastModifiedBy>Kwon Sung-min</cp:lastModifiedBy>
  <cp:revision>5</cp:revision>
  <dcterms:created xsi:type="dcterms:W3CDTF">2023-08-26T21:48:17Z</dcterms:created>
  <dcterms:modified xsi:type="dcterms:W3CDTF">2023-08-29T14:53:00Z</dcterms:modified>
</cp:coreProperties>
</file>