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786DC-0B13-DDB3-EF43-F68FAC9DD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B37F8C-58CC-C136-EFE9-034BC041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9C666-BD01-6C69-3230-9027535C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658D3-E5C5-D577-98F5-971B9FE1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CAD91-07FD-365A-BA11-3B179FC5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52642-0AE9-6D48-D389-F163ED32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90973-7894-FA65-D2ED-A70A49D1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B2BCF-A4C6-06A3-E147-C18345CF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EB156-CCDB-455D-9851-9A164257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7BEA5-3D2F-F704-6673-BBB9DCB7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9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A3C0EE-E7E4-91EB-EDF2-CD3B075A9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F3830-3C56-A0BC-E246-3F9F7F478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17AE3-7108-C180-7CD3-C8F0BB9E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DF855-21B6-888E-41B9-ACF5DCB3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2F26C-0343-3534-0B3D-7140DBA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AAC2-A5C8-9A68-FA83-9C7FE9C3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6DC38-CBCF-5FC4-CFD9-206DB1A5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27112-5318-7D6B-AF5F-3CB9F23C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BA706-8CF9-3F7D-823C-D5EE2597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683A7-890C-7987-8763-2E2CE25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DDC3-C0E9-ABFC-67C3-CF2EFB43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61EBF-C255-20B8-4A80-086E38EA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699A5-3B57-3B65-1D2A-61781242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205B4-F7E9-1F31-6103-CAAD52F2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36F57-221B-B391-7B7D-0F23D4C8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98AB5-3809-48D6-3190-1061DF59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06705-4598-5800-5BC8-6256D8634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B59B7-360D-986B-1F26-C2BEFE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A964B-CAA4-4115-6F9E-E12A020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A3681-8A0C-4467-FDAE-1E50BBFC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E6DB2-2EF2-9856-786D-B9C49E12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9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65C4A-224B-5AB6-C5AD-A81C9772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1FC21-21CA-A13B-A50D-1DFEC7E3E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01F3D-9ED5-6EF7-9FB6-F55FF8D1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246C2-82C3-A372-26B3-7064616D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549C2D-0677-428E-D20C-B0A894442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41BAEC-BC02-307E-9C5F-2CE58041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D647D-39AF-E0F4-3410-195D790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06BBAC-11A8-EEF8-0FF3-67411391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7570E-7950-5E3E-B5DD-DD1736A4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B6401C-32B5-955A-B25E-AC7535A9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0255D-31D1-79D9-ADBA-DF4BC844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78E01-18D2-85D1-6B29-3D48FC55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489F9-399D-91CA-E789-939FD3EB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8245A-DDB9-8C0D-6D0C-D792DD4F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04438-F64D-8402-ACBC-2B35D9D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7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7E853-040B-DBAD-7994-3CEFA53D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1EBA7-FF4E-1BE5-4350-260E97F7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58F43-AF74-EF8A-3462-825C76EC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11E7E-3284-7224-350B-571452E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F32FB-4AC4-DD4E-74E6-561B4EF5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321C7-EAA9-3C5C-F5C5-6C9F3835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6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514D8-3C3C-AB8B-069E-31E82A49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1345B-F540-BCAA-EE4E-8A9D798B6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8E051-4D97-BEDA-F001-07FF9947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E3D-5CB6-CFFB-F08E-6EE081D8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3AC1-C707-CC4A-63D1-36C41A2A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37E2D-C9D5-C284-DE45-6B536A05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0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8AFED6-9B42-2540-051C-97A85B68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5CF0D-07A0-2BBA-932A-364E6E90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E419-46FE-7249-2C6C-04FDCACA5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32F8-0875-4A3D-B9F2-9A9EFB40E82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57AEF-AC8A-4EE7-FEBD-00BC3658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81040-737B-A391-0255-CD22CA0F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DFA3-F8F2-436F-B30E-D8A2520D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06E1-52D6-EF60-3D64-9347DDD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Problem 01 – </a:t>
            </a:r>
            <a:r>
              <a:rPr lang="ko-KR" altLang="en-US" b="1" dirty="0">
                <a:solidFill>
                  <a:schemeClr val="bg1"/>
                </a:solidFill>
              </a:rPr>
              <a:t>진법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5717-7726-195E-9733-B7097FB1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821" y="1825625"/>
            <a:ext cx="38213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r>
              <a:rPr lang="ko-KR" altLang="en-US" sz="4000" b="1" dirty="0">
                <a:solidFill>
                  <a:schemeClr val="bg1"/>
                </a:solidFill>
              </a:rPr>
              <a:t>진수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en-US" sz="2800" b="1" i="0" dirty="0">
                <a:solidFill>
                  <a:srgbClr val="BDC1C6"/>
                </a:solidFill>
                <a:effectLst/>
                <a:latin typeface="Apple SD Gothic Neo"/>
              </a:rPr>
              <a:t>→ </a:t>
            </a:r>
            <a:r>
              <a:rPr lang="en-US" altLang="ko-KR" b="1" dirty="0">
                <a:solidFill>
                  <a:srgbClr val="BDC1C6"/>
                </a:solidFill>
                <a:latin typeface="Apple SD Gothic Neo"/>
              </a:rPr>
              <a:t> </a:t>
            </a:r>
            <a:r>
              <a:rPr lang="en-US" altLang="ko-KR" sz="4000" b="1" dirty="0">
                <a:solidFill>
                  <a:srgbClr val="BDC1C6"/>
                </a:solidFill>
                <a:latin typeface="Apple SD Gothic Neo"/>
              </a:rPr>
              <a:t>10</a:t>
            </a:r>
            <a:r>
              <a:rPr lang="ko-KR" altLang="en-US" sz="4000" b="1" dirty="0">
                <a:solidFill>
                  <a:srgbClr val="BDC1C6"/>
                </a:solidFill>
                <a:latin typeface="Apple SD Gothic Neo"/>
              </a:rPr>
              <a:t>진수   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lvl="1"/>
            <a:r>
              <a:rPr lang="en-US" altLang="ko-KR" sz="3600" dirty="0">
                <a:solidFill>
                  <a:schemeClr val="bg1"/>
                </a:solidFill>
              </a:rPr>
              <a:t>11111111</a:t>
            </a:r>
          </a:p>
          <a:p>
            <a:pPr lvl="1"/>
            <a:r>
              <a:rPr lang="en-US" altLang="ko-KR" sz="3600" dirty="0">
                <a:solidFill>
                  <a:schemeClr val="bg1"/>
                </a:solidFill>
              </a:rPr>
              <a:t>01111111</a:t>
            </a:r>
          </a:p>
          <a:p>
            <a:pPr lvl="1"/>
            <a:r>
              <a:rPr lang="en-US" altLang="ko-KR" sz="3600" dirty="0">
                <a:solidFill>
                  <a:schemeClr val="bg1"/>
                </a:solidFill>
              </a:rPr>
              <a:t>00110111</a:t>
            </a:r>
          </a:p>
          <a:p>
            <a:pPr lvl="1"/>
            <a:r>
              <a:rPr lang="en-US" altLang="ko-KR" sz="3600" dirty="0">
                <a:solidFill>
                  <a:schemeClr val="bg1"/>
                </a:solidFill>
              </a:rPr>
              <a:t>11000001</a:t>
            </a:r>
          </a:p>
          <a:p>
            <a:pPr lvl="1"/>
            <a:r>
              <a:rPr lang="en-US" altLang="ko-KR" sz="3600" dirty="0">
                <a:solidFill>
                  <a:schemeClr val="bg1"/>
                </a:solidFill>
              </a:rPr>
              <a:t>10101010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ABA8924-150C-A92F-1456-A98E657FD2D2}"/>
              </a:ext>
            </a:extLst>
          </p:cNvPr>
          <p:cNvSpPr txBox="1">
            <a:spLocks/>
          </p:cNvSpPr>
          <p:nvPr/>
        </p:nvSpPr>
        <p:spPr>
          <a:xfrm>
            <a:off x="6768830" y="1825625"/>
            <a:ext cx="4048327" cy="390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10</a:t>
            </a:r>
            <a:r>
              <a:rPr lang="ko-KR" altLang="en-US" sz="4000" b="1" dirty="0">
                <a:solidFill>
                  <a:schemeClr val="bg1"/>
                </a:solidFill>
              </a:rPr>
              <a:t>진수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BDC1C6"/>
                </a:solidFill>
                <a:latin typeface="Apple SD Gothic Neo"/>
              </a:rPr>
              <a:t>→ </a:t>
            </a:r>
            <a:r>
              <a:rPr lang="en-US" altLang="ko-KR" b="1" dirty="0">
                <a:solidFill>
                  <a:srgbClr val="BDC1C6"/>
                </a:solidFill>
                <a:latin typeface="Apple SD Gothic Neo"/>
              </a:rPr>
              <a:t> </a:t>
            </a:r>
            <a:r>
              <a:rPr lang="en-US" altLang="ko-KR" sz="4000" b="1" dirty="0">
                <a:solidFill>
                  <a:srgbClr val="BDC1C6"/>
                </a:solidFill>
                <a:latin typeface="Apple SD Gothic Neo"/>
              </a:rPr>
              <a:t>2</a:t>
            </a:r>
            <a:r>
              <a:rPr lang="ko-KR" altLang="en-US" sz="4000" b="1" dirty="0">
                <a:solidFill>
                  <a:srgbClr val="BDC1C6"/>
                </a:solidFill>
                <a:latin typeface="Apple SD Gothic Neo"/>
              </a:rPr>
              <a:t>진수   </a:t>
            </a:r>
            <a:endParaRPr lang="en-US" altLang="ko-KR" sz="4000" b="1" dirty="0">
              <a:solidFill>
                <a:srgbClr val="BDC1C6"/>
              </a:solidFill>
              <a:latin typeface="Apple SD Gothic Neo"/>
            </a:endParaRPr>
          </a:p>
          <a:p>
            <a:r>
              <a:rPr lang="en-US" altLang="ko-KR" sz="30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3000" dirty="0">
                <a:solidFill>
                  <a:schemeClr val="bg1"/>
                </a:solidFill>
              </a:rPr>
              <a:t>127</a:t>
            </a:r>
          </a:p>
          <a:p>
            <a:r>
              <a:rPr lang="en-US" altLang="ko-KR" sz="3000" dirty="0">
                <a:solidFill>
                  <a:schemeClr val="bg1"/>
                </a:solidFill>
              </a:rPr>
              <a:t>21</a:t>
            </a:r>
          </a:p>
          <a:p>
            <a:r>
              <a:rPr lang="en-US" altLang="ko-KR" sz="3000" dirty="0">
                <a:solidFill>
                  <a:schemeClr val="bg1"/>
                </a:solidFill>
              </a:rPr>
              <a:t>240</a:t>
            </a:r>
          </a:p>
          <a:p>
            <a:r>
              <a:rPr lang="en-US" altLang="ko-KR" sz="3000" dirty="0">
                <a:solidFill>
                  <a:schemeClr val="bg1"/>
                </a:solidFill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4954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06E1-52D6-EF60-3D64-9347DDD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Problem 02 – Subnetting Basic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5717-7726-195E-9733-B7097FB1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81" y="1852639"/>
            <a:ext cx="6396024" cy="35265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chemeClr val="bg1"/>
                </a:solidFill>
              </a:rPr>
              <a:t>서브넷</a:t>
            </a:r>
            <a:r>
              <a:rPr lang="ko-KR" altLang="en-US" b="1" dirty="0">
                <a:solidFill>
                  <a:schemeClr val="bg1"/>
                </a:solidFill>
              </a:rPr>
              <a:t> 마스크 구해보기 </a:t>
            </a:r>
            <a:r>
              <a:rPr lang="en-US" altLang="ko-KR" b="1" dirty="0">
                <a:solidFill>
                  <a:schemeClr val="bg1"/>
                </a:solidFill>
              </a:rPr>
              <a:t>– 2(C Class </a:t>
            </a:r>
            <a:r>
              <a:rPr lang="ko-KR" altLang="en-US" b="1" dirty="0">
                <a:solidFill>
                  <a:schemeClr val="bg1"/>
                </a:solidFill>
              </a:rPr>
              <a:t>기준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25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마스크를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126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마스크를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br>
              <a:rPr lang="en-US" altLang="ko-KR" sz="2000" dirty="0">
                <a:solidFill>
                  <a:schemeClr val="bg1"/>
                </a:solidFill>
              </a:rPr>
            </a:b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마스크를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312499-786A-843A-5DA1-ED28AB7C1E80}"/>
              </a:ext>
            </a:extLst>
          </p:cNvPr>
          <p:cNvSpPr txBox="1">
            <a:spLocks/>
          </p:cNvSpPr>
          <p:nvPr/>
        </p:nvSpPr>
        <p:spPr>
          <a:xfrm>
            <a:off x="990600" y="1794450"/>
            <a:ext cx="4700081" cy="3096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000" b="1" dirty="0" err="1">
                <a:solidFill>
                  <a:schemeClr val="bg1"/>
                </a:solidFill>
              </a:rPr>
              <a:t>서브넷</a:t>
            </a:r>
            <a:r>
              <a:rPr lang="ko-KR" altLang="en-US" sz="3000" b="1" dirty="0">
                <a:solidFill>
                  <a:schemeClr val="bg1"/>
                </a:solidFill>
              </a:rPr>
              <a:t> 마스크 구해보기 </a:t>
            </a:r>
            <a:r>
              <a:rPr lang="en-US" altLang="ko-KR" sz="3000" b="1" dirty="0">
                <a:solidFill>
                  <a:schemeClr val="bg1"/>
                </a:solidFill>
              </a:rPr>
              <a:t>- 1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192.168.0.12/24  -&gt; ?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2.3.1.4/13  -&gt;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128.220.124.142/15  -&gt;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192.168.0.124/26-&gt; ?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06E1-52D6-EF60-3D64-9347DDD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Problem 03 – </a:t>
            </a:r>
            <a:r>
              <a:rPr lang="ko-KR" altLang="en-US" b="1" dirty="0" err="1">
                <a:solidFill>
                  <a:schemeClr val="bg1"/>
                </a:solidFill>
              </a:rPr>
              <a:t>서브넷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갯수</a:t>
            </a:r>
            <a:r>
              <a:rPr lang="ko-KR" altLang="en-US" b="1" dirty="0">
                <a:solidFill>
                  <a:schemeClr val="bg1"/>
                </a:solidFill>
              </a:rPr>
              <a:t> 구하기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C5C40A-ED30-234D-178A-714F44134B3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099242" cy="352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688CAD-C956-D2D6-F11C-65F6A899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1" y="1989679"/>
            <a:ext cx="10603150" cy="205314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25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갯수를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126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갯수를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16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갯수를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11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갯수를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각 서브넷에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개의 호스트가 연결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되어야 한다면 이때 </a:t>
            </a:r>
            <a:r>
              <a:rPr lang="ko-KR" altLang="en-US" sz="2000" dirty="0" err="1">
                <a:solidFill>
                  <a:schemeClr val="bg1"/>
                </a:solidFill>
              </a:rPr>
              <a:t>서브넷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갯수를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구하시오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1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06E1-52D6-EF60-3D64-9347DDD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Problem 04 – </a:t>
            </a:r>
            <a:r>
              <a:rPr lang="ko-KR" altLang="en-US" b="1" dirty="0">
                <a:solidFill>
                  <a:schemeClr val="bg1"/>
                </a:solidFill>
              </a:rPr>
              <a:t>네트워크 주소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5717-7726-195E-9733-B7097FB1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9FDFC98-2E8A-FAA4-667F-CC95553E6963}"/>
              </a:ext>
            </a:extLst>
          </p:cNvPr>
          <p:cNvSpPr txBox="1">
            <a:spLocks/>
          </p:cNvSpPr>
          <p:nvPr/>
        </p:nvSpPr>
        <p:spPr>
          <a:xfrm>
            <a:off x="1206228" y="1690688"/>
            <a:ext cx="10603150" cy="251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128.110.121.124(255.255.255.224)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네트워크 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128.110.121.203(255.255.255.240)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네트워크 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128.110.121.89(255.255.255.192)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네트워크 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128.110.121.73(255.255.255.240)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네트워크 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128.110.121.199(255.255.255.128)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네트워크 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081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06E1-52D6-EF60-3D64-9347DDD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Problem 05 – </a:t>
            </a:r>
            <a:r>
              <a:rPr lang="ko-KR" altLang="en-US" b="1" dirty="0">
                <a:solidFill>
                  <a:schemeClr val="bg1"/>
                </a:solidFill>
              </a:rPr>
              <a:t>브로드 </a:t>
            </a:r>
            <a:r>
              <a:rPr lang="ko-KR" altLang="en-US" b="1" dirty="0" err="1">
                <a:solidFill>
                  <a:schemeClr val="bg1"/>
                </a:solidFill>
              </a:rPr>
              <a:t>케스트</a:t>
            </a:r>
            <a:r>
              <a:rPr lang="ko-KR" altLang="en-US" b="1" dirty="0">
                <a:solidFill>
                  <a:schemeClr val="bg1"/>
                </a:solidFill>
              </a:rPr>
              <a:t> 주소 찾기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330E54-7575-226A-5761-0CAFE2CA188E}"/>
              </a:ext>
            </a:extLst>
          </p:cNvPr>
          <p:cNvSpPr txBox="1">
            <a:spLocks/>
          </p:cNvSpPr>
          <p:nvPr/>
        </p:nvSpPr>
        <p:spPr>
          <a:xfrm>
            <a:off x="1206228" y="1690688"/>
            <a:ext cx="10603150" cy="251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203.10.24.27(255.255.255.240)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브로드 캐스트주소는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204.23.10.42(255.255.255.248)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브로드 캐스트주소는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204.23.10.182(255.255.255.128)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브로드 캐스트주소는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주소가 </a:t>
            </a:r>
            <a:r>
              <a:rPr lang="en-US" altLang="ko-KR" sz="2000" dirty="0">
                <a:solidFill>
                  <a:schemeClr val="bg1"/>
                </a:solidFill>
              </a:rPr>
              <a:t>204.23.10.201(255.255.255.252) </a:t>
            </a:r>
            <a:r>
              <a:rPr lang="ko-KR" altLang="en-US" sz="2000" dirty="0">
                <a:solidFill>
                  <a:schemeClr val="bg1"/>
                </a:solidFill>
              </a:rPr>
              <a:t>이라면 해당 주소의 브로드 캐스트주소는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6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06E1-52D6-EF60-3D64-9347DDD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Problem 06 – VLSM(C Class)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5717-7726-195E-9733-B7097FB1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선린인터넷고등학교 </a:t>
            </a:r>
            <a:r>
              <a:rPr lang="en-US" altLang="ko-KR" sz="1800" dirty="0">
                <a:solidFill>
                  <a:schemeClr val="bg1"/>
                </a:solidFill>
              </a:rPr>
              <a:t>192.168.110.0/24 </a:t>
            </a:r>
            <a:r>
              <a:rPr lang="ko-KR" altLang="en-US" sz="1800" dirty="0">
                <a:solidFill>
                  <a:schemeClr val="bg1"/>
                </a:solidFill>
              </a:rPr>
              <a:t>네트워크를 각 동아리가 </a:t>
            </a:r>
            <a:r>
              <a:rPr lang="en-US" altLang="ko-KR" sz="1800" dirty="0">
                <a:solidFill>
                  <a:schemeClr val="bg1"/>
                </a:solidFill>
              </a:rPr>
              <a:t>VLSM</a:t>
            </a:r>
            <a:r>
              <a:rPr lang="ko-KR" altLang="en-US" sz="1800" dirty="0">
                <a:solidFill>
                  <a:schemeClr val="bg1"/>
                </a:solidFill>
              </a:rPr>
              <a:t>을 방식을 사용하여 네트워크를 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부여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“Layer7”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120</a:t>
            </a:r>
            <a:r>
              <a:rPr lang="ko-KR" altLang="en-US" sz="1800" dirty="0">
                <a:solidFill>
                  <a:schemeClr val="bg1"/>
                </a:solidFill>
              </a:rPr>
              <a:t>개의 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“Emotion”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60</a:t>
            </a:r>
            <a:r>
              <a:rPr lang="ko-KR" altLang="en-US" sz="1800" dirty="0">
                <a:solidFill>
                  <a:schemeClr val="bg1"/>
                </a:solidFill>
              </a:rPr>
              <a:t>개의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“</a:t>
            </a:r>
            <a:r>
              <a:rPr lang="en-US" altLang="ko-KR" sz="1800" dirty="0" err="1">
                <a:solidFill>
                  <a:schemeClr val="bg1"/>
                </a:solidFill>
              </a:rPr>
              <a:t>Unifox</a:t>
            </a:r>
            <a:r>
              <a:rPr lang="en-US" altLang="ko-KR" sz="1800" dirty="0">
                <a:solidFill>
                  <a:schemeClr val="bg1"/>
                </a:solidFill>
              </a:rPr>
              <a:t>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30</a:t>
            </a:r>
            <a:r>
              <a:rPr lang="ko-KR" altLang="en-US" sz="1800" dirty="0">
                <a:solidFill>
                  <a:schemeClr val="bg1"/>
                </a:solidFill>
              </a:rPr>
              <a:t>개의 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“</a:t>
            </a:r>
            <a:r>
              <a:rPr lang="en-US" altLang="ko-KR" sz="1800" dirty="0" err="1">
                <a:solidFill>
                  <a:schemeClr val="bg1"/>
                </a:solidFill>
              </a:rPr>
              <a:t>Nefus</a:t>
            </a:r>
            <a:r>
              <a:rPr lang="en-US" altLang="ko-KR" sz="1800" dirty="0">
                <a:solidFill>
                  <a:schemeClr val="bg1"/>
                </a:solidFill>
              </a:rPr>
              <a:t>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10</a:t>
            </a:r>
            <a:r>
              <a:rPr lang="ko-KR" altLang="en-US" sz="1800" dirty="0">
                <a:solidFill>
                  <a:schemeClr val="bg1"/>
                </a:solidFill>
              </a:rPr>
              <a:t>개의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각 동아리의 사용가능한 </a:t>
            </a:r>
            <a:r>
              <a:rPr lang="en-US" altLang="ko-KR" sz="1800" dirty="0">
                <a:solidFill>
                  <a:schemeClr val="bg1"/>
                </a:solidFill>
              </a:rPr>
              <a:t>IP </a:t>
            </a:r>
            <a:r>
              <a:rPr lang="ko-KR" altLang="en-US" sz="1800" dirty="0">
                <a:solidFill>
                  <a:schemeClr val="bg1"/>
                </a:solidFill>
              </a:rPr>
              <a:t>주소의 범위와 네트워크 주소 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브로드 캐스트의 주소를 작성해주세요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06E1-52D6-EF60-3D64-9347DDD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Problem 07 – VLSM(A,B Class)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F5717-7726-195E-9733-B7097FB1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선린인터넷고등학교 </a:t>
            </a:r>
            <a:r>
              <a:rPr lang="en-US" altLang="ko-KR" sz="1800" dirty="0">
                <a:solidFill>
                  <a:schemeClr val="bg1"/>
                </a:solidFill>
              </a:rPr>
              <a:t>11.0.0.0/16 </a:t>
            </a:r>
            <a:r>
              <a:rPr lang="ko-KR" altLang="en-US" sz="1800" dirty="0">
                <a:solidFill>
                  <a:schemeClr val="bg1"/>
                </a:solidFill>
              </a:rPr>
              <a:t>네트워크를 각 동아리가 </a:t>
            </a:r>
            <a:r>
              <a:rPr lang="en-US" altLang="ko-KR" sz="1800" dirty="0">
                <a:solidFill>
                  <a:schemeClr val="bg1"/>
                </a:solidFill>
              </a:rPr>
              <a:t>VLSM</a:t>
            </a:r>
            <a:r>
              <a:rPr lang="ko-KR" altLang="en-US" sz="1800" dirty="0">
                <a:solidFill>
                  <a:schemeClr val="bg1"/>
                </a:solidFill>
              </a:rPr>
              <a:t>을 방식을 사용하여 네트워크를 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부여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“Layer7”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15,000</a:t>
            </a:r>
            <a:r>
              <a:rPr lang="ko-KR" altLang="en-US" sz="1800" dirty="0">
                <a:solidFill>
                  <a:schemeClr val="bg1"/>
                </a:solidFill>
              </a:rPr>
              <a:t>개의 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“Emotion”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4,000</a:t>
            </a:r>
            <a:r>
              <a:rPr lang="ko-KR" altLang="en-US" sz="1800" dirty="0">
                <a:solidFill>
                  <a:schemeClr val="bg1"/>
                </a:solidFill>
              </a:rPr>
              <a:t>개의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“</a:t>
            </a:r>
            <a:r>
              <a:rPr lang="en-US" altLang="ko-KR" sz="1800" dirty="0" err="1">
                <a:solidFill>
                  <a:schemeClr val="bg1"/>
                </a:solidFill>
              </a:rPr>
              <a:t>Unifox</a:t>
            </a:r>
            <a:r>
              <a:rPr lang="en-US" altLang="ko-KR" sz="1800" dirty="0">
                <a:solidFill>
                  <a:schemeClr val="bg1"/>
                </a:solidFill>
              </a:rPr>
              <a:t>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3,000</a:t>
            </a:r>
            <a:r>
              <a:rPr lang="ko-KR" altLang="en-US" sz="1800" dirty="0">
                <a:solidFill>
                  <a:schemeClr val="bg1"/>
                </a:solidFill>
              </a:rPr>
              <a:t>개의 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“</a:t>
            </a:r>
            <a:r>
              <a:rPr lang="en-US" altLang="ko-KR" sz="1800" dirty="0" err="1">
                <a:solidFill>
                  <a:schemeClr val="bg1"/>
                </a:solidFill>
              </a:rPr>
              <a:t>Nefus</a:t>
            </a:r>
            <a:r>
              <a:rPr lang="en-US" altLang="ko-KR" sz="1800" dirty="0">
                <a:solidFill>
                  <a:schemeClr val="bg1"/>
                </a:solidFill>
              </a:rPr>
              <a:t>”</a:t>
            </a:r>
            <a:r>
              <a:rPr lang="ko-KR" altLang="en-US" sz="1800" dirty="0">
                <a:solidFill>
                  <a:schemeClr val="bg1"/>
                </a:solidFill>
              </a:rPr>
              <a:t>에서 선린인터넷고등학교 네트워크에서 </a:t>
            </a:r>
            <a:r>
              <a:rPr lang="en-US" altLang="ko-KR" sz="1800" dirty="0">
                <a:solidFill>
                  <a:schemeClr val="bg1"/>
                </a:solidFill>
              </a:rPr>
              <a:t>1,000</a:t>
            </a:r>
            <a:r>
              <a:rPr lang="ko-KR" altLang="en-US" sz="1800" dirty="0">
                <a:solidFill>
                  <a:schemeClr val="bg1"/>
                </a:solidFill>
              </a:rPr>
              <a:t>개의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네트워크를 할당 받습니다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각 동아리의 사용가능한 </a:t>
            </a:r>
            <a:r>
              <a:rPr lang="en-US" altLang="ko-KR" sz="1800" dirty="0">
                <a:solidFill>
                  <a:schemeClr val="bg1"/>
                </a:solidFill>
              </a:rPr>
              <a:t>IP </a:t>
            </a:r>
            <a:r>
              <a:rPr lang="ko-KR" altLang="en-US" sz="1800" dirty="0">
                <a:solidFill>
                  <a:schemeClr val="bg1"/>
                </a:solidFill>
              </a:rPr>
              <a:t>주소의 범위와 네트워크 주소 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브로드 캐스트의 주소를 작성해주세요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3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441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Apple SD Gothic Neo</vt:lpstr>
      <vt:lpstr>맑은 고딕</vt:lpstr>
      <vt:lpstr>Arial</vt:lpstr>
      <vt:lpstr>Office 테마</vt:lpstr>
      <vt:lpstr>Problem 01 – 진법 변환</vt:lpstr>
      <vt:lpstr>Problem 02 – Subnetting Basic</vt:lpstr>
      <vt:lpstr>Problem 03 – 서브넷 갯수 구하기</vt:lpstr>
      <vt:lpstr>Problem 04 – 네트워크 주소 찾기</vt:lpstr>
      <vt:lpstr>Problem 05 – 브로드 케스트 주소 찾기</vt:lpstr>
      <vt:lpstr>Problem 06 – VLSM(C Class)</vt:lpstr>
      <vt:lpstr>Problem 07 – VLSM(A,B 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01 – 진법 변환</dc:title>
  <dc:creator>Kwon Sung-min</dc:creator>
  <cp:lastModifiedBy>Kwon Sung-min</cp:lastModifiedBy>
  <cp:revision>2</cp:revision>
  <dcterms:created xsi:type="dcterms:W3CDTF">2023-08-26T22:40:02Z</dcterms:created>
  <dcterms:modified xsi:type="dcterms:W3CDTF">2023-08-28T06:20:03Z</dcterms:modified>
</cp:coreProperties>
</file>