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1" r:id="rId4"/>
    <p:sldId id="257" r:id="rId5"/>
    <p:sldId id="269" r:id="rId6"/>
    <p:sldId id="265" r:id="rId7"/>
    <p:sldId id="266" r:id="rId8"/>
    <p:sldId id="258" r:id="rId9"/>
    <p:sldId id="272" r:id="rId10"/>
    <p:sldId id="275" r:id="rId11"/>
    <p:sldId id="276" r:id="rId12"/>
    <p:sldId id="273" r:id="rId13"/>
    <p:sldId id="260" r:id="rId14"/>
    <p:sldId id="278" r:id="rId15"/>
    <p:sldId id="279" r:id="rId16"/>
    <p:sldId id="261" r:id="rId17"/>
    <p:sldId id="286" r:id="rId18"/>
    <p:sldId id="287" r:id="rId19"/>
    <p:sldId id="295" r:id="rId20"/>
    <p:sldId id="288" r:id="rId21"/>
    <p:sldId id="290" r:id="rId22"/>
    <p:sldId id="282" r:id="rId23"/>
    <p:sldId id="283" r:id="rId24"/>
    <p:sldId id="262" r:id="rId25"/>
    <p:sldId id="292" r:id="rId26"/>
    <p:sldId id="293" r:id="rId27"/>
    <p:sldId id="285" r:id="rId28"/>
    <p:sldId id="294" r:id="rId29"/>
    <p:sldId id="280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E3B57-109C-DA5A-3CD2-B9020DDAB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4E4B4D-13BE-61E4-1E8A-FD50E5C34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59F662-AC5E-66B6-8D2A-5D2BBC930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C6C0-36B6-4EDB-8BD4-B89C01E24D2E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36A41-C5B2-4E3D-4CA8-374E55113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9D773E-D4A9-9DFA-61E7-A79727979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86DA-8B80-44B5-AD7D-10FA6F8D1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0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70D52-629D-D8F7-F280-0A181A0E7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1F7526-2612-DDAF-EC25-7F66A9874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F4C89-32D7-38A0-C837-15091060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C6C0-36B6-4EDB-8BD4-B89C01E24D2E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8673D6-6870-DE76-A1AA-3DB63638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A65C0-B31E-828B-5E1F-16740F13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86DA-8B80-44B5-AD7D-10FA6F8D1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75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0C2065-90D8-5106-C79E-B61753CC1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0E28EF-19D8-F359-58ED-48F3C81DE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38630-E1FC-04FD-CBE7-5B35030B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C6C0-36B6-4EDB-8BD4-B89C01E24D2E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56769A-7B63-ED36-724E-6829CA2B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C7B557-6797-2563-853B-43B93065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86DA-8B80-44B5-AD7D-10FA6F8D1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48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4E9EB-C325-3CF0-51A3-72416D2E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40DBB6-6CC0-F9D0-7CF0-3046279F1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33380F-4C94-FDC6-30DC-330B32B2A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C6C0-36B6-4EDB-8BD4-B89C01E24D2E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BDC34D-0164-2B89-B3A4-E44E9EB4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D070A3-8DF0-DFE1-B854-C87FC8C0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86DA-8B80-44B5-AD7D-10FA6F8D1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41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86DDA-9D07-C662-C8EB-63D874D0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FF038B-BAB0-8FDD-BA3B-A62A87F76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E7C68A-3BE6-B89E-BD1E-E5E8AB7F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C6C0-36B6-4EDB-8BD4-B89C01E24D2E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79DC2-865B-E51F-B078-19201248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5CDEAE-074F-73F7-C06F-C3BCDFC4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86DA-8B80-44B5-AD7D-10FA6F8D1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15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0B9EE-6959-171E-05A0-6CD68044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5DB904-95DE-74A9-B6B5-D75813C80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E51AB6-4D6B-36C2-5784-77B428457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FE7B3A-E9AD-156B-DC0F-AD1CA6DC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C6C0-36B6-4EDB-8BD4-B89C01E24D2E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F72204-4F90-4299-C71A-C2E28972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9C07AA-E125-F2A1-6C1F-763C351D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86DA-8B80-44B5-AD7D-10FA6F8D1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14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FAA9C-C004-1BE7-589C-5D94D3772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D81CF-D802-E6EE-9604-573B603DE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C38B4B-EF8B-1412-C46A-03DB57A90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9626A5-1A41-1787-ECC9-A4736F334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808126-40D0-949E-0FC1-AE6FC35DF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4E81CA-292F-F9F6-B638-819EC330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C6C0-36B6-4EDB-8BD4-B89C01E24D2E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0D885A-81E9-10B1-BC7B-7A630884F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9ADBF0-4B5E-0981-B7CF-F089DC49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86DA-8B80-44B5-AD7D-10FA6F8D1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65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0F938-6AA2-3129-0DE3-7FAE2310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B01D0C-A005-796A-2493-425C6010D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C6C0-36B6-4EDB-8BD4-B89C01E24D2E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5D71AF-DE4D-8D02-B1C2-E51C56F1D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7F917C-5500-799A-BA9F-29D28926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86DA-8B80-44B5-AD7D-10FA6F8D1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94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468F09-C49C-5B05-163E-AF1C8B9C4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C6C0-36B6-4EDB-8BD4-B89C01E24D2E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CF0CBA-7CF2-ACBE-7C5A-BD614217C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E1864D-5C07-A54B-475D-F200D779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86DA-8B80-44B5-AD7D-10FA6F8D1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46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F8017-9EDA-D77A-6E0B-DBDE36BB8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35984D-0104-D759-C843-A805F856C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43B913-FE09-D600-FB25-CE80A21F1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E9DB89-74E4-8C47-0DDA-56C5F70D0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C6C0-36B6-4EDB-8BD4-B89C01E24D2E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539119-79FA-8996-BADB-A3E06C8CE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41D5E9-4DA1-53C1-A561-0D1B2CCB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86DA-8B80-44B5-AD7D-10FA6F8D1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83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7A29F-9720-8810-030D-1C6192554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FDBFFA-8BAF-D473-466B-32FF402CE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55C38B-A536-FEFA-E48C-02062B094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18C51C-C743-A750-78E0-4B3D023B1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C6C0-36B6-4EDB-8BD4-B89C01E24D2E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A20C56-545F-CD66-82CD-85D712AE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78A067-73AA-E251-0B5B-AD9AD7AF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86DA-8B80-44B5-AD7D-10FA6F8D1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73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56ED15-4F83-10DF-994A-3147A813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598AA9-5C36-016F-C3DB-A62BB768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CA2BD3-D929-F977-DD74-E16E17EC5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4C6C0-36B6-4EDB-8BD4-B89C01E24D2E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73794-6AD5-C138-BF90-BF4F46FD2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6A99E1-2457-0D89-4AD3-1739E743D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F86DA-8B80-44B5-AD7D-10FA6F8D1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56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A4B4A-BD33-2A29-FB56-B24C1E97B8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Packet Tracer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B939AA-91DA-CB8E-EBA8-A0CCFF634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TeamLog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</a:rPr>
              <a:t>NetWork</a:t>
            </a:r>
            <a:r>
              <a:rPr lang="en-US" altLang="ko-KR" b="1" dirty="0">
                <a:solidFill>
                  <a:schemeClr val="bg1"/>
                </a:solidFill>
              </a:rPr>
              <a:t> Class - 02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412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9938D-03A6-5CF3-C7EE-383FDD798A5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Static Routing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7AE4E-BCCD-0DC7-81E1-B1EBE6525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94726EC-C17C-A078-7864-5B91142A2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113" y="2272939"/>
            <a:ext cx="8641773" cy="345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12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9938D-03A6-5CF3-C7EE-383FDD798A5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Static Routing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7AE4E-BCCD-0DC7-81E1-B1EBE6525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96C4C5-35A5-E929-7DF8-C55E65E0B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074" y="2053159"/>
            <a:ext cx="7001852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51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9938D-03A6-5CF3-C7EE-383FDD798A5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Dynamic Routing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7AE4E-BCCD-0DC7-81E1-B1EBE6525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sz="2800" dirty="0">
                <a:solidFill>
                  <a:schemeClr val="bg1"/>
                </a:solidFill>
              </a:rPr>
              <a:t>Routing Protocol</a:t>
            </a:r>
            <a:r>
              <a:rPr lang="ko-KR" altLang="en-US" sz="2800" dirty="0">
                <a:solidFill>
                  <a:schemeClr val="bg1"/>
                </a:solidFill>
              </a:rPr>
              <a:t>이 자동으로 최적의 경로를 찾아 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ko-KR" sz="2800" dirty="0">
                <a:solidFill>
                  <a:schemeClr val="bg1"/>
                </a:solidFill>
              </a:rPr>
              <a:t>Routing Table</a:t>
            </a:r>
            <a:r>
              <a:rPr lang="ko-KR" altLang="en-US" sz="2800" dirty="0">
                <a:solidFill>
                  <a:schemeClr val="bg1"/>
                </a:solidFill>
              </a:rPr>
              <a:t>을 학습시키는 방식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ko-KR" sz="28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r>
              <a:rPr lang="ko-KR" altLang="en-US" sz="2800" dirty="0">
                <a:solidFill>
                  <a:schemeClr val="bg1"/>
                </a:solidFill>
              </a:rPr>
              <a:t>장점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lvl="2"/>
            <a:r>
              <a:rPr lang="ko-KR" altLang="en-US" dirty="0">
                <a:solidFill>
                  <a:schemeClr val="bg1"/>
                </a:solidFill>
              </a:rPr>
              <a:t>관리자가 일일이 경로를 입력할 필요가 없다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lvl="2"/>
            <a:r>
              <a:rPr lang="ko-KR" altLang="en-US" dirty="0">
                <a:solidFill>
                  <a:schemeClr val="bg1"/>
                </a:solidFill>
              </a:rPr>
              <a:t>토폴로지에 변화가 오면 알아서 학습한다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914400" lvl="2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r>
              <a:rPr lang="ko-KR" altLang="en-US" sz="2800" dirty="0">
                <a:solidFill>
                  <a:schemeClr val="bg1"/>
                </a:solidFill>
              </a:rPr>
              <a:t>단점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</a:p>
          <a:p>
            <a:pPr lvl="2"/>
            <a:r>
              <a:rPr lang="en-US" altLang="ko-KR" dirty="0">
                <a:solidFill>
                  <a:schemeClr val="bg1"/>
                </a:solidFill>
              </a:rPr>
              <a:t>Static Routing</a:t>
            </a:r>
            <a:r>
              <a:rPr lang="ko-KR" altLang="en-US" dirty="0">
                <a:solidFill>
                  <a:schemeClr val="bg1"/>
                </a:solidFill>
              </a:rPr>
              <a:t>에 비해서 보안성이 취약하다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lvl="2"/>
            <a:r>
              <a:rPr lang="en-US" altLang="ko-KR" dirty="0">
                <a:solidFill>
                  <a:schemeClr val="bg1"/>
                </a:solidFill>
              </a:rPr>
              <a:t>Router</a:t>
            </a:r>
            <a:r>
              <a:rPr lang="ko-KR" altLang="en-US" dirty="0">
                <a:solidFill>
                  <a:schemeClr val="bg1"/>
                </a:solidFill>
              </a:rPr>
              <a:t>에게 과부하가 올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207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9938D-03A6-5CF3-C7EE-383FDD798A5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Dynamic Routing </a:t>
            </a:r>
            <a:br>
              <a:rPr lang="en-US" altLang="ko-KR" sz="3500" b="1" dirty="0">
                <a:solidFill>
                  <a:schemeClr val="bg1"/>
                </a:solidFill>
              </a:rPr>
            </a:br>
            <a:r>
              <a:rPr lang="en-US" altLang="ko-KR" sz="3500" b="1" dirty="0">
                <a:solidFill>
                  <a:schemeClr val="bg1"/>
                </a:solidFill>
              </a:rPr>
              <a:t>RIP(</a:t>
            </a:r>
            <a:r>
              <a:rPr lang="en-US" altLang="ko-KR" sz="3500" b="1" i="0" dirty="0">
                <a:solidFill>
                  <a:srgbClr val="D1D5DB"/>
                </a:solidFill>
                <a:effectLst/>
                <a:latin typeface="Söhne"/>
              </a:rPr>
              <a:t>Routing Information Protocol</a:t>
            </a:r>
            <a:r>
              <a:rPr lang="en-US" altLang="ko-KR" sz="3500" b="1" dirty="0">
                <a:solidFill>
                  <a:schemeClr val="bg1"/>
                </a:solidFill>
              </a:rPr>
              <a:t>)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7AE4E-BCCD-0DC7-81E1-B1EBE6525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dirty="0">
                <a:solidFill>
                  <a:schemeClr val="bg1"/>
                </a:solidFill>
              </a:rPr>
              <a:t>거리기반 벡터</a:t>
            </a:r>
            <a:r>
              <a:rPr lang="en-US" altLang="ko-KR" sz="2000" dirty="0">
                <a:solidFill>
                  <a:schemeClr val="bg1"/>
                </a:solidFill>
              </a:rPr>
              <a:t>(Distance-vector)</a:t>
            </a:r>
            <a:r>
              <a:rPr lang="ko-KR" altLang="en-US" sz="2000" dirty="0">
                <a:solidFill>
                  <a:schemeClr val="bg1"/>
                </a:solidFill>
              </a:rPr>
              <a:t> 알고리즘을 이용한 프로토콜이다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 err="1">
                <a:solidFill>
                  <a:schemeClr val="bg1"/>
                </a:solidFill>
              </a:rPr>
              <a:t>메트릭</a:t>
            </a:r>
            <a:r>
              <a:rPr lang="ko-KR" altLang="en-US" sz="2000" dirty="0">
                <a:solidFill>
                  <a:schemeClr val="bg1"/>
                </a:solidFill>
              </a:rPr>
              <a:t> 값으로는 홉을 사용하여 라우팅을 진행한다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*</a:t>
            </a:r>
            <a:r>
              <a:rPr lang="ko-KR" altLang="en-US" sz="2000" dirty="0">
                <a:solidFill>
                  <a:schemeClr val="bg1"/>
                </a:solidFill>
              </a:rPr>
              <a:t>홉</a:t>
            </a:r>
            <a:r>
              <a:rPr lang="en-US" altLang="ko-KR" sz="2000" dirty="0">
                <a:solidFill>
                  <a:schemeClr val="bg1"/>
                </a:solidFill>
              </a:rPr>
              <a:t>(Hop) : </a:t>
            </a:r>
            <a:r>
              <a:rPr lang="ko-KR" altLang="en-US" sz="2000" dirty="0">
                <a:solidFill>
                  <a:schemeClr val="bg1"/>
                </a:solidFill>
              </a:rPr>
              <a:t>거쳐가야 하는 네트워크 장비의 단위 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홉은 최대 </a:t>
            </a:r>
            <a:r>
              <a:rPr lang="en-US" altLang="ko-KR" sz="2000" dirty="0">
                <a:solidFill>
                  <a:schemeClr val="bg1"/>
                </a:solidFill>
              </a:rPr>
              <a:t>15</a:t>
            </a:r>
            <a:r>
              <a:rPr lang="ko-KR" altLang="en-US" sz="2000" dirty="0">
                <a:solidFill>
                  <a:schemeClr val="bg1"/>
                </a:solidFill>
              </a:rPr>
              <a:t>개로 제한되어 있다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2000" dirty="0">
                <a:solidFill>
                  <a:schemeClr val="bg1"/>
                </a:solidFill>
              </a:rPr>
              <a:t>라우팅 테이블을 계속해서 </a:t>
            </a:r>
            <a:r>
              <a:rPr lang="ko-KR" altLang="en-US" sz="2000" dirty="0" err="1">
                <a:solidFill>
                  <a:schemeClr val="bg1"/>
                </a:solidFill>
              </a:rPr>
              <a:t>교환해야하는</a:t>
            </a:r>
            <a:r>
              <a:rPr lang="ko-KR" altLang="en-US" sz="2000" dirty="0">
                <a:solidFill>
                  <a:schemeClr val="bg1"/>
                </a:solidFill>
              </a:rPr>
              <a:t> 단점이 있다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Version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1</a:t>
            </a:r>
            <a:r>
              <a:rPr lang="ko-KR" altLang="en-US" sz="2000" dirty="0">
                <a:solidFill>
                  <a:schemeClr val="bg1"/>
                </a:solidFill>
              </a:rPr>
              <a:t>은 </a:t>
            </a:r>
            <a:r>
              <a:rPr lang="en-US" altLang="ko-KR" sz="2000" dirty="0">
                <a:solidFill>
                  <a:schemeClr val="bg1"/>
                </a:solidFill>
              </a:rPr>
              <a:t>classful , version 2</a:t>
            </a:r>
            <a:r>
              <a:rPr lang="ko-KR" altLang="en-US" sz="2000" dirty="0">
                <a:solidFill>
                  <a:schemeClr val="bg1"/>
                </a:solidFill>
              </a:rPr>
              <a:t>는</a:t>
            </a:r>
            <a:r>
              <a:rPr lang="en-US" altLang="ko-KR" sz="2000" dirty="0">
                <a:solidFill>
                  <a:schemeClr val="bg1"/>
                </a:solidFill>
              </a:rPr>
              <a:t> classless </a:t>
            </a:r>
            <a:r>
              <a:rPr lang="ko-KR" altLang="en-US" sz="2000" dirty="0">
                <a:solidFill>
                  <a:schemeClr val="bg1"/>
                </a:solidFill>
              </a:rPr>
              <a:t>체계로 이루어져 있다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845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9938D-03A6-5CF3-C7EE-383FDD798A5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Dynamic Routing – RIP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7AE4E-BCCD-0DC7-81E1-B1EBE6525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dirty="0">
                <a:solidFill>
                  <a:schemeClr val="bg1"/>
                </a:solidFill>
              </a:rPr>
              <a:t>RIP </a:t>
            </a:r>
            <a:r>
              <a:rPr lang="ko-KR" altLang="en-US" dirty="0">
                <a:solidFill>
                  <a:schemeClr val="bg1"/>
                </a:solidFill>
              </a:rPr>
              <a:t>명령어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64B353-0BD9-A5C8-79D6-3D30A4FA8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505" y="2894545"/>
            <a:ext cx="9506989" cy="169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99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9938D-03A6-5CF3-C7EE-383FDD798A5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Dynamic Routing – RIP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7AE4E-BCCD-0DC7-81E1-B1EBE6525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96C4C5-35A5-E929-7DF8-C55E65E0B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074" y="2053159"/>
            <a:ext cx="7001852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50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9938D-03A6-5CF3-C7EE-383FDD798A5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Dynamic Routing </a:t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en-US" altLang="ko-KR" b="1" dirty="0">
                <a:solidFill>
                  <a:schemeClr val="bg1"/>
                </a:solidFill>
              </a:rPr>
              <a:t> OSPF(Open Shortest Path First)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7AE4E-BCCD-0DC7-81E1-B1EBE6525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Link-state </a:t>
            </a:r>
            <a:r>
              <a:rPr lang="ko-KR" altLang="en-US" sz="2000" dirty="0">
                <a:solidFill>
                  <a:schemeClr val="bg1"/>
                </a:solidFill>
              </a:rPr>
              <a:t>방식을 사용하는 라우팅 프로토콜 알고리즘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sz="2000" dirty="0">
                <a:solidFill>
                  <a:schemeClr val="bg1"/>
                </a:solidFill>
              </a:rPr>
              <a:t>대형 네트워크를 구성 할 때 사용하는 프로토콜이다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521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9938D-03A6-5CF3-C7EE-383FDD798A5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Dynamic Routing - OSPF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7AE4E-BCCD-0DC7-81E1-B1EBE6525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dirty="0" err="1">
                <a:solidFill>
                  <a:schemeClr val="bg1"/>
                </a:solidFill>
              </a:rPr>
              <a:t>메트릭으로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cost</a:t>
            </a:r>
            <a:r>
              <a:rPr lang="ko-KR" altLang="en-US" sz="2000" dirty="0">
                <a:solidFill>
                  <a:schemeClr val="bg1"/>
                </a:solidFill>
              </a:rPr>
              <a:t>를 사용한다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 marL="0" indent="0" algn="ctr">
              <a:buNone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DB835E-A714-75F1-3784-C50ECF311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1" y="2390137"/>
            <a:ext cx="8000998" cy="392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79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9938D-03A6-5CF3-C7EE-383FDD798A5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Dynamic Routing - OSPF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7AE4E-BCCD-0DC7-81E1-B1EBE6525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area</a:t>
            </a:r>
            <a:r>
              <a:rPr lang="ko-KR" altLang="en-US" sz="2000" dirty="0">
                <a:solidFill>
                  <a:schemeClr val="bg1"/>
                </a:solidFill>
              </a:rPr>
              <a:t> 단위로 네트워크를 구성한다</a:t>
            </a:r>
            <a:r>
              <a:rPr lang="en-US" altLang="ko-KR" sz="2000" dirty="0">
                <a:solidFill>
                  <a:schemeClr val="bg1"/>
                </a:solidFill>
              </a:rPr>
              <a:t>.(</a:t>
            </a:r>
            <a:r>
              <a:rPr lang="ko-KR" altLang="en-US" sz="2000" dirty="0">
                <a:solidFill>
                  <a:schemeClr val="bg1"/>
                </a:solidFill>
              </a:rPr>
              <a:t>항상 </a:t>
            </a:r>
            <a:r>
              <a:rPr lang="en-US" altLang="ko-KR" sz="2000" dirty="0">
                <a:solidFill>
                  <a:schemeClr val="bg1"/>
                </a:solidFill>
              </a:rPr>
              <a:t>backbone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area</a:t>
            </a:r>
            <a:r>
              <a:rPr lang="ko-KR" altLang="en-US" sz="2000" dirty="0">
                <a:solidFill>
                  <a:schemeClr val="bg1"/>
                </a:solidFill>
              </a:rPr>
              <a:t>인 </a:t>
            </a:r>
            <a:r>
              <a:rPr lang="en-US" altLang="ko-KR" sz="2000" dirty="0">
                <a:solidFill>
                  <a:schemeClr val="bg1"/>
                </a:solidFill>
              </a:rPr>
              <a:t>area 0</a:t>
            </a:r>
            <a:r>
              <a:rPr lang="ko-KR" altLang="en-US" sz="2000" dirty="0">
                <a:solidFill>
                  <a:schemeClr val="bg1"/>
                </a:solidFill>
              </a:rPr>
              <a:t>에 접해야 한다</a:t>
            </a:r>
            <a:r>
              <a:rPr lang="en-US" altLang="ko-KR" sz="2000" dirty="0">
                <a:solidFill>
                  <a:schemeClr val="bg1"/>
                </a:solidFill>
              </a:rPr>
              <a:t>.)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3AC103C-2D0D-7549-2F50-6CC31AE19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60" y="2443941"/>
            <a:ext cx="5587880" cy="398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75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9938D-03A6-5CF3-C7EE-383FDD798A5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Dynamic Routing - OSPF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F745474-5463-3AE5-22A1-D131D353A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415" y="1981056"/>
            <a:ext cx="8745170" cy="392484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5B3399E-BB1E-ACAE-E0FA-4A7759853FE8}"/>
              </a:ext>
            </a:extLst>
          </p:cNvPr>
          <p:cNvSpPr/>
          <p:nvPr/>
        </p:nvSpPr>
        <p:spPr>
          <a:xfrm>
            <a:off x="2477193" y="2660073"/>
            <a:ext cx="1379912" cy="1197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OSPF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Packet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Types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C1B501-486A-0A1B-3F2F-2EAB10E03D20}"/>
              </a:ext>
            </a:extLst>
          </p:cNvPr>
          <p:cNvSpPr/>
          <p:nvPr/>
        </p:nvSpPr>
        <p:spPr>
          <a:xfrm>
            <a:off x="8215746" y="2660073"/>
            <a:ext cx="1379912" cy="407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Hello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143A13-A4D7-0057-50F9-68432F88E8DA}"/>
              </a:ext>
            </a:extLst>
          </p:cNvPr>
          <p:cNvSpPr/>
          <p:nvPr/>
        </p:nvSpPr>
        <p:spPr>
          <a:xfrm>
            <a:off x="7892935" y="3277147"/>
            <a:ext cx="2025534" cy="407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</a:rPr>
              <a:t>DBD</a:t>
            </a:r>
          </a:p>
          <a:p>
            <a:pPr algn="ctr"/>
            <a:r>
              <a:rPr lang="en-US" altLang="ko-KR" sz="1300" b="1" dirty="0">
                <a:solidFill>
                  <a:schemeClr val="tx1"/>
                </a:solidFill>
              </a:rPr>
              <a:t>(Database Description)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6DB24A-3AC0-1C1B-563F-B9F08181DEF0}"/>
              </a:ext>
            </a:extLst>
          </p:cNvPr>
          <p:cNvSpPr/>
          <p:nvPr/>
        </p:nvSpPr>
        <p:spPr>
          <a:xfrm>
            <a:off x="7892935" y="3936133"/>
            <a:ext cx="2025534" cy="407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</a:rPr>
              <a:t>LSR</a:t>
            </a:r>
          </a:p>
          <a:p>
            <a:pPr algn="ctr"/>
            <a:r>
              <a:rPr lang="en-US" altLang="ko-KR" sz="1300" b="1" dirty="0">
                <a:solidFill>
                  <a:schemeClr val="tx1"/>
                </a:solidFill>
              </a:rPr>
              <a:t>(Link State Request)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7CF590-2081-C160-B6E3-76758881C4CD}"/>
              </a:ext>
            </a:extLst>
          </p:cNvPr>
          <p:cNvSpPr/>
          <p:nvPr/>
        </p:nvSpPr>
        <p:spPr>
          <a:xfrm>
            <a:off x="7892935" y="4563627"/>
            <a:ext cx="2025534" cy="407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</a:rPr>
              <a:t>LSU</a:t>
            </a:r>
          </a:p>
          <a:p>
            <a:pPr algn="ctr"/>
            <a:r>
              <a:rPr lang="en-US" altLang="ko-KR" sz="1300" b="1" dirty="0">
                <a:solidFill>
                  <a:schemeClr val="tx1"/>
                </a:solidFill>
              </a:rPr>
              <a:t>(Link State Update)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A1477E-9A2F-3D5C-CB70-DA15D3845948}"/>
              </a:ext>
            </a:extLst>
          </p:cNvPr>
          <p:cNvSpPr/>
          <p:nvPr/>
        </p:nvSpPr>
        <p:spPr>
          <a:xfrm>
            <a:off x="7892935" y="5191121"/>
            <a:ext cx="2025534" cy="407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>
                <a:solidFill>
                  <a:schemeClr val="tx1"/>
                </a:solidFill>
              </a:rPr>
              <a:t>LSAck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300" b="1" dirty="0">
                <a:solidFill>
                  <a:schemeClr val="tx1"/>
                </a:solidFill>
              </a:rPr>
              <a:t>(Link State Ack)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77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2CBFE26-3103-6B1C-C420-DEDC51295230}"/>
              </a:ext>
            </a:extLst>
          </p:cNvPr>
          <p:cNvCxnSpPr>
            <a:cxnSpLocks/>
          </p:cNvCxnSpPr>
          <p:nvPr/>
        </p:nvCxnSpPr>
        <p:spPr>
          <a:xfrm>
            <a:off x="8315325" y="3777795"/>
            <a:ext cx="2038350" cy="101945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9D420C1-E3A2-E27D-59F1-A38A4656F423}"/>
              </a:ext>
            </a:extLst>
          </p:cNvPr>
          <p:cNvCxnSpPr/>
          <p:nvPr/>
        </p:nvCxnSpPr>
        <p:spPr>
          <a:xfrm flipV="1">
            <a:off x="1971675" y="3841598"/>
            <a:ext cx="1971675" cy="84470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FF1BFADD-5A42-EF5F-4E28-363C0F867F8F}"/>
              </a:ext>
            </a:extLst>
          </p:cNvPr>
          <p:cNvCxnSpPr>
            <a:cxnSpLocks/>
          </p:cNvCxnSpPr>
          <p:nvPr/>
        </p:nvCxnSpPr>
        <p:spPr>
          <a:xfrm>
            <a:off x="4739396" y="3737689"/>
            <a:ext cx="2768138" cy="207818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7AE4E-BCCD-0DC7-81E1-B1EBE6525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dirty="0">
                <a:solidFill>
                  <a:schemeClr val="bg1"/>
                </a:solidFill>
              </a:rPr>
              <a:t>라우터는 네트워크 계층</a:t>
            </a:r>
            <a:r>
              <a:rPr lang="en-US" altLang="ko-KR" sz="2000" dirty="0">
                <a:solidFill>
                  <a:schemeClr val="bg1"/>
                </a:solidFill>
              </a:rPr>
              <a:t>(Layer 3)</a:t>
            </a:r>
            <a:r>
              <a:rPr lang="ko-KR" altLang="en-US" sz="2000" dirty="0">
                <a:solidFill>
                  <a:schemeClr val="bg1"/>
                </a:solidFill>
              </a:rPr>
              <a:t>에서 동작하는 장비로 </a:t>
            </a:r>
            <a:r>
              <a:rPr lang="en-US" altLang="ko-KR" sz="2000" dirty="0">
                <a:solidFill>
                  <a:schemeClr val="bg1"/>
                </a:solidFill>
              </a:rPr>
              <a:t>IP </a:t>
            </a:r>
            <a:r>
              <a:rPr lang="ko-KR" altLang="en-US" sz="2000" dirty="0">
                <a:solidFill>
                  <a:schemeClr val="bg1"/>
                </a:solidFill>
              </a:rPr>
              <a:t>주소를 참고하여 목적지에 </a:t>
            </a:r>
            <a:r>
              <a:rPr lang="en-US" altLang="ko-KR" sz="2000" dirty="0">
                <a:solidFill>
                  <a:schemeClr val="bg1"/>
                </a:solidFill>
              </a:rPr>
              <a:t>Packet</a:t>
            </a:r>
            <a:r>
              <a:rPr lang="ko-KR" altLang="en-US" sz="2000" dirty="0">
                <a:solidFill>
                  <a:schemeClr val="bg1"/>
                </a:solidFill>
              </a:rPr>
              <a:t>을 전달하는 장비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09938D-03A6-5CF3-C7EE-383FDD798A5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Router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44AF5A-5C56-0336-9E64-4E5D094BC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59605" y="2999918"/>
            <a:ext cx="1964818" cy="2002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DF9914-A96B-FBC5-B7A0-9C2D9637F678}"/>
              </a:ext>
            </a:extLst>
          </p:cNvPr>
          <p:cNvSpPr txBox="1"/>
          <p:nvPr/>
        </p:nvSpPr>
        <p:spPr>
          <a:xfrm>
            <a:off x="3656214" y="4150922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2901</a:t>
            </a:r>
          </a:p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TeamLog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9A3C22-35BF-08C9-8B48-AB13ACE1E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64189" y="2999917"/>
            <a:ext cx="1964818" cy="20027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9658D7-92A0-FF2A-E9B2-F074CA515958}"/>
              </a:ext>
            </a:extLst>
          </p:cNvPr>
          <p:cNvSpPr txBox="1"/>
          <p:nvPr/>
        </p:nvSpPr>
        <p:spPr>
          <a:xfrm>
            <a:off x="7360798" y="4150921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2901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Layer7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62BDC62-7873-C2E1-630B-A3EBF1BAC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5062" y="3945507"/>
            <a:ext cx="2124647" cy="170847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666091F-2D85-82C7-6C49-F495CDD141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80164" y="4131871"/>
            <a:ext cx="2124647" cy="170847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65F040F-2DAB-0E2E-7EC7-414A3BB20B2A}"/>
              </a:ext>
            </a:extLst>
          </p:cNvPr>
          <p:cNvSpPr txBox="1"/>
          <p:nvPr/>
        </p:nvSpPr>
        <p:spPr>
          <a:xfrm>
            <a:off x="9856686" y="5250034"/>
            <a:ext cx="1790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PC 1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192.168.0.5/30</a:t>
            </a:r>
            <a:endParaRPr lang="ko-KR" altLang="en-US" b="1" dirty="0">
              <a:solidFill>
                <a:schemeClr val="bg1"/>
              </a:solidFill>
            </a:endParaRPr>
          </a:p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F05E0C-7EA3-A9CC-F718-A4D08AFFCF23}"/>
              </a:ext>
            </a:extLst>
          </p:cNvPr>
          <p:cNvSpPr txBox="1"/>
          <p:nvPr/>
        </p:nvSpPr>
        <p:spPr>
          <a:xfrm>
            <a:off x="684108" y="5108466"/>
            <a:ext cx="184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PC 0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192.168.0.1/30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028DCB-8A1C-C33D-846D-C2D5DF52E409}"/>
              </a:ext>
            </a:extLst>
          </p:cNvPr>
          <p:cNvSpPr txBox="1"/>
          <p:nvPr/>
        </p:nvSpPr>
        <p:spPr>
          <a:xfrm>
            <a:off x="3037442" y="3360849"/>
            <a:ext cx="74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G0/0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F04A9C-58C9-4670-4E9D-945F393F1E29}"/>
              </a:ext>
            </a:extLst>
          </p:cNvPr>
          <p:cNvSpPr txBox="1"/>
          <p:nvPr/>
        </p:nvSpPr>
        <p:spPr>
          <a:xfrm>
            <a:off x="8585189" y="3379109"/>
            <a:ext cx="74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G0/1</a:t>
            </a:r>
          </a:p>
        </p:txBody>
      </p:sp>
    </p:spTree>
    <p:extLst>
      <p:ext uri="{BB962C8B-B14F-4D97-AF65-F5344CB8AC3E}">
        <p14:creationId xmlns:p14="http://schemas.microsoft.com/office/powerpoint/2010/main" val="88343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9938D-03A6-5CF3-C7EE-383FDD798A5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Dynamic Routing - OSPF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7AE4E-BCCD-0DC7-81E1-B1EBE6525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31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OSPF </a:t>
            </a:r>
            <a:r>
              <a:rPr lang="ko-KR" altLang="en-US" sz="2000" dirty="0">
                <a:solidFill>
                  <a:schemeClr val="bg1"/>
                </a:solidFill>
              </a:rPr>
              <a:t>동작원리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457200" indent="-457200" algn="ctr">
              <a:buAutoNum type="arabicPeriod"/>
            </a:pPr>
            <a:r>
              <a:rPr lang="en-US" altLang="ko-KR" sz="2000" dirty="0">
                <a:solidFill>
                  <a:schemeClr val="bg1"/>
                </a:solidFill>
              </a:rPr>
              <a:t>Router </a:t>
            </a:r>
            <a:r>
              <a:rPr lang="ko-KR" altLang="en-US" sz="2000" dirty="0">
                <a:solidFill>
                  <a:schemeClr val="bg1"/>
                </a:solidFill>
              </a:rPr>
              <a:t>끼리 </a:t>
            </a:r>
            <a:r>
              <a:rPr lang="en-US" altLang="ko-KR" sz="2000" dirty="0">
                <a:solidFill>
                  <a:schemeClr val="bg1"/>
                </a:solidFill>
              </a:rPr>
              <a:t>Hello Packet</a:t>
            </a:r>
            <a:r>
              <a:rPr lang="ko-KR" altLang="en-US" sz="2000" dirty="0">
                <a:solidFill>
                  <a:schemeClr val="bg1"/>
                </a:solidFill>
              </a:rPr>
              <a:t>을 보내어 </a:t>
            </a:r>
            <a:r>
              <a:rPr lang="en-US" altLang="ko-KR" sz="2000" dirty="0">
                <a:solidFill>
                  <a:schemeClr val="bg1"/>
                </a:solidFill>
              </a:rPr>
              <a:t>Neighbor</a:t>
            </a:r>
            <a:r>
              <a:rPr lang="ko-KR" altLang="en-US" sz="2000" dirty="0">
                <a:solidFill>
                  <a:schemeClr val="bg1"/>
                </a:solidFill>
              </a:rPr>
              <a:t>를 맺는다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 marL="457200" indent="-457200" algn="ctr">
              <a:buAutoNum type="arabicPeriod"/>
            </a:pPr>
            <a:r>
              <a:rPr lang="en-US" altLang="ko-KR" sz="2000" dirty="0">
                <a:solidFill>
                  <a:schemeClr val="bg1"/>
                </a:solidFill>
              </a:rPr>
              <a:t>Neighbor</a:t>
            </a:r>
            <a:r>
              <a:rPr lang="ko-KR" altLang="en-US" sz="2000" dirty="0">
                <a:solidFill>
                  <a:schemeClr val="bg1"/>
                </a:solidFill>
              </a:rPr>
              <a:t>를 맺은 후 </a:t>
            </a:r>
            <a:r>
              <a:rPr lang="en-US" altLang="ko-KR" sz="2000" dirty="0">
                <a:solidFill>
                  <a:schemeClr val="bg1"/>
                </a:solidFill>
              </a:rPr>
              <a:t>LSA(Link State Advertisement : OSPF</a:t>
            </a:r>
            <a:r>
              <a:rPr lang="ko-KR" altLang="en-US" sz="2000" dirty="0">
                <a:solidFill>
                  <a:schemeClr val="bg1"/>
                </a:solidFill>
              </a:rPr>
              <a:t>에서 </a:t>
            </a:r>
            <a:r>
              <a:rPr lang="en-US" altLang="ko-KR" sz="2000" dirty="0">
                <a:solidFill>
                  <a:schemeClr val="bg1"/>
                </a:solidFill>
              </a:rPr>
              <a:t>Router </a:t>
            </a:r>
            <a:r>
              <a:rPr lang="ko-KR" altLang="en-US" sz="2000" dirty="0">
                <a:solidFill>
                  <a:schemeClr val="bg1"/>
                </a:solidFill>
              </a:rPr>
              <a:t>정보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</a:p>
          <a:p>
            <a:pPr marL="457200" indent="-457200" algn="ctr">
              <a:buAutoNum type="arabicPeriod"/>
            </a:pPr>
            <a:r>
              <a:rPr lang="en-US" altLang="ko-KR" sz="2000" dirty="0">
                <a:solidFill>
                  <a:schemeClr val="bg1"/>
                </a:solidFill>
              </a:rPr>
              <a:t>LSA</a:t>
            </a:r>
            <a:r>
              <a:rPr lang="ko-KR" altLang="en-US" sz="2000" dirty="0">
                <a:solidFill>
                  <a:schemeClr val="bg1"/>
                </a:solidFill>
              </a:rPr>
              <a:t>를 </a:t>
            </a:r>
            <a:r>
              <a:rPr lang="ko-KR" altLang="en-US" sz="2000" dirty="0" err="1">
                <a:solidFill>
                  <a:schemeClr val="bg1"/>
                </a:solidFill>
              </a:rPr>
              <a:t>교환후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최단 경로 알고리즘을 이용하여 계산 후 </a:t>
            </a:r>
            <a:r>
              <a:rPr lang="en-US" altLang="ko-KR" sz="2000" dirty="0">
                <a:solidFill>
                  <a:schemeClr val="bg1"/>
                </a:solidFill>
              </a:rPr>
              <a:t>Routing Table</a:t>
            </a:r>
            <a:r>
              <a:rPr lang="ko-KR" altLang="en-US" sz="2000" dirty="0">
                <a:solidFill>
                  <a:schemeClr val="bg1"/>
                </a:solidFill>
              </a:rPr>
              <a:t>에 올립니다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 marL="457200" indent="-457200" algn="ctr">
              <a:buAutoNum type="arabicPeriod"/>
            </a:pPr>
            <a:r>
              <a:rPr lang="ko-KR" altLang="en-US" sz="2000" dirty="0">
                <a:solidFill>
                  <a:schemeClr val="bg1"/>
                </a:solidFill>
              </a:rPr>
              <a:t>그 후 다시 </a:t>
            </a:r>
            <a:r>
              <a:rPr lang="en-US" altLang="ko-KR" sz="2000" dirty="0">
                <a:solidFill>
                  <a:schemeClr val="bg1"/>
                </a:solidFill>
              </a:rPr>
              <a:t>Hello Packet</a:t>
            </a:r>
            <a:r>
              <a:rPr lang="ko-KR" altLang="en-US" sz="2000" dirty="0">
                <a:solidFill>
                  <a:schemeClr val="bg1"/>
                </a:solidFill>
              </a:rPr>
              <a:t>을 보내어 확인합니다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406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9938D-03A6-5CF3-C7EE-383FDD798A5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wildcard mask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7AE4E-BCCD-0DC7-81E1-B1EBE6525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dirty="0" err="1">
                <a:solidFill>
                  <a:schemeClr val="bg1"/>
                </a:solidFill>
              </a:rPr>
              <a:t>서브넷</a:t>
            </a:r>
            <a:r>
              <a:rPr lang="ko-KR" altLang="en-US" sz="2000" dirty="0">
                <a:solidFill>
                  <a:schemeClr val="bg1"/>
                </a:solidFill>
              </a:rPr>
              <a:t> 마스크를 </a:t>
            </a:r>
            <a:r>
              <a:rPr lang="en-US" altLang="ko-KR" sz="2000" dirty="0">
                <a:solidFill>
                  <a:schemeClr val="bg1"/>
                </a:solidFill>
              </a:rPr>
              <a:t>not </a:t>
            </a:r>
            <a:r>
              <a:rPr lang="ko-KR" altLang="en-US" sz="2000" dirty="0">
                <a:solidFill>
                  <a:schemeClr val="bg1"/>
                </a:solidFill>
              </a:rPr>
              <a:t>연산을 시킨 결과로 용도는 </a:t>
            </a:r>
            <a:r>
              <a:rPr lang="ko-KR" altLang="en-US" sz="2000" dirty="0" err="1">
                <a:solidFill>
                  <a:schemeClr val="bg1"/>
                </a:solidFill>
              </a:rPr>
              <a:t>서브넷</a:t>
            </a:r>
            <a:r>
              <a:rPr lang="ko-KR" altLang="en-US" sz="2000" dirty="0">
                <a:solidFill>
                  <a:schemeClr val="bg1"/>
                </a:solidFill>
              </a:rPr>
              <a:t> 마스크와 마찬가지로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sz="2000" dirty="0">
                <a:solidFill>
                  <a:schemeClr val="bg1"/>
                </a:solidFill>
              </a:rPr>
              <a:t>특정 </a:t>
            </a:r>
            <a:r>
              <a:rPr lang="en-US" altLang="ko-KR" sz="2000" dirty="0">
                <a:solidFill>
                  <a:schemeClr val="bg1"/>
                </a:solidFill>
              </a:rPr>
              <a:t>IP </a:t>
            </a:r>
            <a:r>
              <a:rPr lang="ko-KR" altLang="en-US" sz="2000" dirty="0">
                <a:solidFill>
                  <a:schemeClr val="bg1"/>
                </a:solidFill>
              </a:rPr>
              <a:t>주소와 네트워크를 추출하는 용도로 사용된다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7CF58C0-5502-1DD5-B93B-07C3E613A8BD}"/>
              </a:ext>
            </a:extLst>
          </p:cNvPr>
          <p:cNvSpPr txBox="1">
            <a:spLocks/>
          </p:cNvSpPr>
          <p:nvPr/>
        </p:nvSpPr>
        <p:spPr>
          <a:xfrm>
            <a:off x="3101340" y="4219243"/>
            <a:ext cx="6386944" cy="132556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0.0.0.12 =&gt; ?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236D050-F739-BB23-2E05-32687030EB26}"/>
              </a:ext>
            </a:extLst>
          </p:cNvPr>
          <p:cNvSpPr txBox="1">
            <a:spLocks/>
          </p:cNvSpPr>
          <p:nvPr/>
        </p:nvSpPr>
        <p:spPr>
          <a:xfrm>
            <a:off x="990600" y="3168000"/>
            <a:ext cx="10608425" cy="132556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</a:rPr>
              <a:t>          255.255.255.252 =&gt; ?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404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9938D-03A6-5CF3-C7EE-383FDD798A5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Dynamic Routing – OSPF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7AE4E-BCCD-0DC7-81E1-B1EBE6525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dirty="0">
                <a:solidFill>
                  <a:schemeClr val="bg1"/>
                </a:solidFill>
              </a:rPr>
              <a:t>OSPF </a:t>
            </a:r>
            <a:r>
              <a:rPr lang="ko-KR" altLang="en-US" dirty="0">
                <a:solidFill>
                  <a:schemeClr val="bg1"/>
                </a:solidFill>
              </a:rPr>
              <a:t>명령어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F743D4-01F3-28F8-FA89-0A2F42F8B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53" y="2849311"/>
            <a:ext cx="10701494" cy="139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04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9938D-03A6-5CF3-C7EE-383FDD798A5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Dynamic Routing – OSPF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F3EDE32-9F3D-4EE5-38EF-57E03C82E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464" y="1690688"/>
            <a:ext cx="5883072" cy="497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60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9938D-03A6-5CF3-C7EE-383FDD798A5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</a:rPr>
              <a:t>Dynamic Routing </a:t>
            </a:r>
            <a:br>
              <a:rPr lang="en-US" altLang="ko-KR" sz="3000" b="1" dirty="0">
                <a:solidFill>
                  <a:schemeClr val="bg1"/>
                </a:solidFill>
              </a:rPr>
            </a:br>
            <a:r>
              <a:rPr lang="en-US" altLang="ko-KR" sz="3000" b="1" dirty="0">
                <a:solidFill>
                  <a:schemeClr val="bg1"/>
                </a:solidFill>
              </a:rPr>
              <a:t>EIGRP(Enhanced Interior Gateway Routing Protocol)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7AE4E-BCCD-0DC7-81E1-B1EBE6525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Cisco</a:t>
            </a:r>
            <a:r>
              <a:rPr lang="ko-KR" altLang="en-US" sz="2000" dirty="0">
                <a:solidFill>
                  <a:schemeClr val="bg1"/>
                </a:solidFill>
              </a:rPr>
              <a:t>사가 만든 </a:t>
            </a:r>
            <a:r>
              <a:rPr lang="en-US" altLang="ko-KR" sz="2000" dirty="0">
                <a:solidFill>
                  <a:schemeClr val="bg1"/>
                </a:solidFill>
              </a:rPr>
              <a:t>Cisco </a:t>
            </a:r>
            <a:r>
              <a:rPr lang="ko-KR" altLang="en-US" sz="2000" dirty="0">
                <a:solidFill>
                  <a:schemeClr val="bg1"/>
                </a:solidFill>
              </a:rPr>
              <a:t>전용 </a:t>
            </a:r>
            <a:r>
              <a:rPr lang="en-US" altLang="ko-KR" sz="2000" dirty="0">
                <a:solidFill>
                  <a:schemeClr val="bg1"/>
                </a:solidFill>
              </a:rPr>
              <a:t>Routing </a:t>
            </a:r>
            <a:r>
              <a:rPr lang="ko-KR" altLang="en-US" sz="2000" dirty="0">
                <a:solidFill>
                  <a:schemeClr val="bg1"/>
                </a:solidFill>
              </a:rPr>
              <a:t>프로토콜이다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RIP</a:t>
            </a:r>
            <a:r>
              <a:rPr lang="ko-KR" altLang="en-US" sz="2000" dirty="0">
                <a:solidFill>
                  <a:schemeClr val="bg1"/>
                </a:solidFill>
              </a:rPr>
              <a:t>와 마찬가지로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거리기반 벡터</a:t>
            </a:r>
            <a:r>
              <a:rPr lang="en-US" altLang="ko-KR" sz="2000" dirty="0">
                <a:solidFill>
                  <a:schemeClr val="bg1"/>
                </a:solidFill>
              </a:rPr>
              <a:t>(Distance-vector)</a:t>
            </a:r>
            <a:r>
              <a:rPr lang="ko-KR" altLang="en-US" sz="2000" dirty="0">
                <a:solidFill>
                  <a:schemeClr val="bg1"/>
                </a:solidFill>
              </a:rPr>
              <a:t> 알고리즘을 이용한 프로토콜이다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EIGRP</a:t>
            </a:r>
            <a:r>
              <a:rPr lang="ko-KR" altLang="en-US" sz="2000" dirty="0">
                <a:solidFill>
                  <a:schemeClr val="bg1"/>
                </a:solidFill>
              </a:rPr>
              <a:t>는 </a:t>
            </a:r>
            <a:r>
              <a:rPr lang="en-US" altLang="ko-KR" sz="2000" dirty="0">
                <a:solidFill>
                  <a:schemeClr val="bg1"/>
                </a:solidFill>
              </a:rPr>
              <a:t>OSPF</a:t>
            </a:r>
            <a:r>
              <a:rPr lang="ko-KR" altLang="en-US" sz="2000" dirty="0">
                <a:solidFill>
                  <a:schemeClr val="bg1"/>
                </a:solidFill>
              </a:rPr>
              <a:t> 처럼 하나의 네트워크 구역을 </a:t>
            </a:r>
            <a:r>
              <a:rPr lang="en-US" altLang="ko-KR" sz="2000" dirty="0">
                <a:solidFill>
                  <a:schemeClr val="bg1"/>
                </a:solidFill>
              </a:rPr>
              <a:t>AS(Autonomous System) </a:t>
            </a:r>
            <a:r>
              <a:rPr lang="ko-KR" altLang="en-US" sz="2000" dirty="0">
                <a:solidFill>
                  <a:schemeClr val="bg1"/>
                </a:solidFill>
              </a:rPr>
              <a:t>단위로 구성되어 있다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2733CE-821E-77B8-81B4-A8324C800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469" y="3158638"/>
            <a:ext cx="5309062" cy="355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18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9938D-03A6-5CF3-C7EE-383FDD798A5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Dynamic Routing – EIGRP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7AE4E-BCCD-0DC7-81E1-B1EBE6525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31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EIGRP </a:t>
            </a:r>
            <a:r>
              <a:rPr lang="ko-KR" altLang="en-US" sz="2000" dirty="0">
                <a:solidFill>
                  <a:schemeClr val="bg1"/>
                </a:solidFill>
              </a:rPr>
              <a:t>동작원리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FF8A81-3035-AE70-C17F-17314324A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15" y="2243802"/>
            <a:ext cx="8745170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61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9938D-03A6-5CF3-C7EE-383FDD798A5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Dynamic Routing – EIGRP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7AE4E-BCCD-0DC7-81E1-B1EBE6525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6430" y="3271000"/>
            <a:ext cx="5845757" cy="1732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Hello</a:t>
            </a:r>
            <a:r>
              <a:rPr lang="ko-KR" altLang="en-US" sz="1300" dirty="0">
                <a:solidFill>
                  <a:schemeClr val="bg1"/>
                </a:solidFill>
              </a:rPr>
              <a:t> </a:t>
            </a:r>
            <a:r>
              <a:rPr lang="en-US" altLang="ko-KR" sz="1300" dirty="0">
                <a:solidFill>
                  <a:schemeClr val="bg1"/>
                </a:solidFill>
              </a:rPr>
              <a:t>Packet</a:t>
            </a:r>
            <a:r>
              <a:rPr lang="ko-KR" altLang="en-US" sz="1300" dirty="0">
                <a:solidFill>
                  <a:schemeClr val="bg1"/>
                </a:solidFill>
              </a:rPr>
              <a:t> </a:t>
            </a:r>
            <a:r>
              <a:rPr lang="en-US" altLang="ko-KR" sz="1300" dirty="0">
                <a:solidFill>
                  <a:schemeClr val="bg1"/>
                </a:solidFill>
              </a:rPr>
              <a:t>: Neighbor</a:t>
            </a:r>
            <a:r>
              <a:rPr lang="ko-KR" altLang="en-US" sz="1300" dirty="0">
                <a:solidFill>
                  <a:schemeClr val="bg1"/>
                </a:solidFill>
              </a:rPr>
              <a:t>를 구성하고 유지하기 위한 패킷</a:t>
            </a:r>
            <a:r>
              <a:rPr lang="en-US" altLang="ko-KR" sz="1300" dirty="0">
                <a:solidFill>
                  <a:schemeClr val="bg1"/>
                </a:solidFill>
              </a:rPr>
              <a:t>.</a:t>
            </a:r>
            <a:r>
              <a:rPr lang="ko-KR" altLang="en-US" sz="1300" dirty="0">
                <a:solidFill>
                  <a:schemeClr val="bg1"/>
                </a:solidFill>
              </a:rPr>
              <a:t> </a:t>
            </a:r>
            <a:endParaRPr lang="en-US" altLang="ko-KR" sz="13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Update Packet : </a:t>
            </a:r>
            <a:r>
              <a:rPr lang="ko-KR" altLang="en-US" sz="1300" dirty="0">
                <a:solidFill>
                  <a:schemeClr val="bg1"/>
                </a:solidFill>
              </a:rPr>
              <a:t>라우팅 정보를 전송할 때 사용되는 패킷</a:t>
            </a:r>
            <a:r>
              <a:rPr lang="en-US" altLang="ko-KR" sz="13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Query Packet :  </a:t>
            </a:r>
            <a:r>
              <a:rPr lang="ko-KR" altLang="en-US" sz="1300" dirty="0">
                <a:solidFill>
                  <a:schemeClr val="bg1"/>
                </a:solidFill>
              </a:rPr>
              <a:t>라우팅 정보를 요청할 때 사용되는 패킷</a:t>
            </a:r>
            <a:r>
              <a:rPr lang="en-US" altLang="ko-KR" sz="13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Reply : Router</a:t>
            </a:r>
            <a:r>
              <a:rPr lang="ko-KR" altLang="en-US" sz="1300" dirty="0">
                <a:solidFill>
                  <a:schemeClr val="bg1"/>
                </a:solidFill>
              </a:rPr>
              <a:t>가 요청 받은 라우팅 정보를 전송할 때 사용하는 패킷</a:t>
            </a:r>
            <a:r>
              <a:rPr lang="en-US" altLang="ko-KR" sz="13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ACK Packet : </a:t>
            </a:r>
            <a:r>
              <a:rPr lang="ko-KR" altLang="en-US" sz="1300" dirty="0">
                <a:solidFill>
                  <a:schemeClr val="bg1"/>
                </a:solidFill>
              </a:rPr>
              <a:t>위의</a:t>
            </a:r>
            <a:r>
              <a:rPr lang="en-US" altLang="ko-KR" sz="1300" dirty="0">
                <a:solidFill>
                  <a:schemeClr val="bg1"/>
                </a:solidFill>
              </a:rPr>
              <a:t> </a:t>
            </a:r>
            <a:r>
              <a:rPr lang="ko-KR" altLang="en-US" sz="1300" dirty="0">
                <a:solidFill>
                  <a:schemeClr val="bg1"/>
                </a:solidFill>
              </a:rPr>
              <a:t>패킷 들을 검사하는 패킷</a:t>
            </a:r>
            <a:r>
              <a:rPr lang="en-US" altLang="ko-KR" sz="1300" dirty="0">
                <a:solidFill>
                  <a:schemeClr val="bg1"/>
                </a:solidFill>
              </a:rPr>
              <a:t>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ACC28D-BA98-7245-B530-F4A18E356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47" y="2269777"/>
            <a:ext cx="6153011" cy="373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50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9938D-03A6-5CF3-C7EE-383FDD798A5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Dynamic Routing – EIGRP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7AE4E-BCCD-0DC7-81E1-B1EBE6525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dirty="0" err="1">
                <a:solidFill>
                  <a:schemeClr val="bg1"/>
                </a:solidFill>
              </a:rPr>
              <a:t>메트릭</a:t>
            </a:r>
            <a:r>
              <a:rPr lang="ko-KR" altLang="en-US" sz="2000" dirty="0">
                <a:solidFill>
                  <a:schemeClr val="bg1"/>
                </a:solidFill>
              </a:rPr>
              <a:t> 값으로는 </a:t>
            </a:r>
            <a:r>
              <a:rPr lang="en-US" altLang="ko-KR" sz="2000" dirty="0">
                <a:solidFill>
                  <a:schemeClr val="bg1"/>
                </a:solidFill>
              </a:rPr>
              <a:t>Bandwidth(</a:t>
            </a:r>
            <a:r>
              <a:rPr lang="ko-KR" altLang="en-US" sz="2000" dirty="0">
                <a:solidFill>
                  <a:schemeClr val="bg1"/>
                </a:solidFill>
              </a:rPr>
              <a:t>대역폭</a:t>
            </a:r>
            <a:r>
              <a:rPr lang="en-US" altLang="ko-KR" sz="2000" dirty="0">
                <a:solidFill>
                  <a:schemeClr val="bg1"/>
                </a:solidFill>
              </a:rPr>
              <a:t>) , Delay(</a:t>
            </a:r>
            <a:r>
              <a:rPr lang="ko-KR" altLang="en-US" sz="2000" dirty="0">
                <a:solidFill>
                  <a:schemeClr val="bg1"/>
                </a:solidFill>
              </a:rPr>
              <a:t>지연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, Reliability(</a:t>
            </a:r>
            <a:r>
              <a:rPr lang="ko-KR" altLang="en-US" sz="2000" dirty="0">
                <a:solidFill>
                  <a:schemeClr val="bg1"/>
                </a:solidFill>
              </a:rPr>
              <a:t>신뢰성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, Load(</a:t>
            </a:r>
            <a:r>
              <a:rPr lang="ko-KR" altLang="en-US" sz="2000" dirty="0">
                <a:solidFill>
                  <a:schemeClr val="bg1"/>
                </a:solidFill>
              </a:rPr>
              <a:t>부하</a:t>
            </a:r>
            <a:r>
              <a:rPr lang="en-US" altLang="ko-KR" sz="2000" dirty="0">
                <a:solidFill>
                  <a:schemeClr val="bg1"/>
                </a:solidFill>
              </a:rPr>
              <a:t>) </a:t>
            </a:r>
          </a:p>
          <a:p>
            <a:pPr marL="0" indent="0" algn="ctr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MTU(Maximum Transmission Unit) </a:t>
            </a:r>
            <a:r>
              <a:rPr lang="ko-KR" altLang="en-US" sz="2000" dirty="0">
                <a:solidFill>
                  <a:schemeClr val="bg1"/>
                </a:solidFill>
              </a:rPr>
              <a:t>총 </a:t>
            </a:r>
            <a:r>
              <a:rPr lang="en-US" altLang="ko-KR" sz="2000" dirty="0">
                <a:solidFill>
                  <a:schemeClr val="bg1"/>
                </a:solidFill>
              </a:rPr>
              <a:t>5</a:t>
            </a:r>
            <a:r>
              <a:rPr lang="ko-KR" altLang="en-US" sz="2000" dirty="0">
                <a:solidFill>
                  <a:schemeClr val="bg1"/>
                </a:solidFill>
              </a:rPr>
              <a:t>가지의 </a:t>
            </a:r>
            <a:r>
              <a:rPr lang="ko-KR" altLang="en-US" sz="2000" dirty="0" err="1">
                <a:solidFill>
                  <a:schemeClr val="bg1"/>
                </a:solidFill>
              </a:rPr>
              <a:t>메트릭을</a:t>
            </a:r>
            <a:r>
              <a:rPr lang="ko-KR" altLang="en-US" sz="2000" dirty="0">
                <a:solidFill>
                  <a:schemeClr val="bg1"/>
                </a:solidFill>
              </a:rPr>
              <a:t> 통해서 최적의 경로로 계산합니다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7C7A049-A120-7579-E32D-F703CC14A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500" y="3429000"/>
            <a:ext cx="10035000" cy="153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29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9938D-03A6-5CF3-C7EE-383FDD798A5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Dynamic Routing – EIGRP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979ECFB-C52C-72BA-6314-26DAA6FDF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0518" y="1670071"/>
            <a:ext cx="6370964" cy="4822804"/>
          </a:xfrm>
        </p:spPr>
      </p:pic>
    </p:spTree>
    <p:extLst>
      <p:ext uri="{BB962C8B-B14F-4D97-AF65-F5344CB8AC3E}">
        <p14:creationId xmlns:p14="http://schemas.microsoft.com/office/powerpoint/2010/main" val="725507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9938D-03A6-5CF3-C7EE-383FDD798A5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</a:rPr>
              <a:t>Dynamic Routing </a:t>
            </a:r>
            <a:br>
              <a:rPr lang="en-US" altLang="ko-KR" sz="3000" b="1" dirty="0">
                <a:solidFill>
                  <a:schemeClr val="bg1"/>
                </a:solidFill>
              </a:rPr>
            </a:br>
            <a:r>
              <a:rPr lang="en-US" altLang="ko-KR" sz="3000" b="1" dirty="0">
                <a:solidFill>
                  <a:schemeClr val="bg1"/>
                </a:solidFill>
              </a:rPr>
              <a:t>IGRP(Interior Gateway Routing Protocol)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7AE4E-BCCD-0DC7-81E1-B1EBE6525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dirty="0">
                <a:solidFill>
                  <a:schemeClr val="bg1"/>
                </a:solidFill>
              </a:rPr>
              <a:t>거리벡터 기반 알고리즘을 사용하는 라우팅 프로토콜이다</a:t>
            </a:r>
            <a:r>
              <a:rPr lang="en-US" altLang="ko-KR" sz="2000" dirty="0">
                <a:solidFill>
                  <a:schemeClr val="bg1"/>
                </a:solidFill>
              </a:rPr>
              <a:t>. </a:t>
            </a:r>
            <a:r>
              <a:rPr lang="ko-KR" altLang="en-US" sz="2000" dirty="0">
                <a:solidFill>
                  <a:schemeClr val="bg1"/>
                </a:solidFill>
              </a:rPr>
              <a:t>하지만 </a:t>
            </a:r>
            <a:r>
              <a:rPr lang="en-US" altLang="ko-KR" sz="2000" dirty="0" err="1">
                <a:solidFill>
                  <a:schemeClr val="bg1"/>
                </a:solidFill>
              </a:rPr>
              <a:t>igrp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의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강화 버전이 </a:t>
            </a:r>
            <a:r>
              <a:rPr lang="en-US" altLang="ko-KR" sz="2000" dirty="0" err="1">
                <a:solidFill>
                  <a:schemeClr val="bg1"/>
                </a:solidFill>
              </a:rPr>
              <a:t>eigrp</a:t>
            </a:r>
            <a:r>
              <a:rPr lang="ko-KR" altLang="en-US" sz="2000" dirty="0">
                <a:solidFill>
                  <a:schemeClr val="bg1"/>
                </a:solidFill>
              </a:rPr>
              <a:t>가 나오게 되면서 잘 사용을 </a:t>
            </a:r>
            <a:r>
              <a:rPr lang="ko-KR" altLang="en-US" sz="2000" dirty="0" err="1">
                <a:solidFill>
                  <a:schemeClr val="bg1"/>
                </a:solidFill>
              </a:rPr>
              <a:t>안한다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r>
              <a:rPr lang="ko-KR" altLang="en-US" sz="2000" dirty="0">
                <a:solidFill>
                  <a:schemeClr val="bg1"/>
                </a:solidFill>
              </a:rPr>
              <a:t> 개념적으로는 </a:t>
            </a:r>
            <a:r>
              <a:rPr lang="en-US" altLang="ko-KR" sz="2000" dirty="0" err="1">
                <a:solidFill>
                  <a:schemeClr val="bg1"/>
                </a:solidFill>
              </a:rPr>
              <a:t>eigrp</a:t>
            </a:r>
            <a:r>
              <a:rPr lang="ko-KR" altLang="en-US" sz="2000" dirty="0">
                <a:solidFill>
                  <a:schemeClr val="bg1"/>
                </a:solidFill>
              </a:rPr>
              <a:t>와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동일하다</a:t>
            </a:r>
            <a:r>
              <a:rPr lang="en-US" altLang="ko-KR" sz="2000" dirty="0">
                <a:solidFill>
                  <a:schemeClr val="bg1"/>
                </a:solidFill>
              </a:rPr>
              <a:t>.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E9FBE96-095A-16D0-BEC9-23518DDC9C23}"/>
              </a:ext>
            </a:extLst>
          </p:cNvPr>
          <p:cNvSpPr txBox="1">
            <a:spLocks/>
          </p:cNvSpPr>
          <p:nvPr/>
        </p:nvSpPr>
        <p:spPr>
          <a:xfrm>
            <a:off x="838200" y="2639305"/>
            <a:ext cx="10515600" cy="132556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b="1" dirty="0">
                <a:solidFill>
                  <a:schemeClr val="bg1"/>
                </a:solidFill>
              </a:rPr>
              <a:t>Dynamic Routing </a:t>
            </a:r>
            <a:br>
              <a:rPr lang="en-US" altLang="ko-KR" sz="3000" b="1" dirty="0">
                <a:solidFill>
                  <a:schemeClr val="bg1"/>
                </a:solidFill>
              </a:rPr>
            </a:br>
            <a:r>
              <a:rPr lang="en-US" altLang="ko-KR" sz="3000" b="1" dirty="0">
                <a:solidFill>
                  <a:schemeClr val="bg1"/>
                </a:solidFill>
              </a:rPr>
              <a:t>IS-IS(</a:t>
            </a:r>
            <a:r>
              <a:rPr lang="en-US" altLang="ko-KR" sz="3000" b="0" i="0" dirty="0">
                <a:solidFill>
                  <a:srgbClr val="D1D5DB"/>
                </a:solidFill>
                <a:effectLst/>
                <a:latin typeface="Söhne"/>
              </a:rPr>
              <a:t>Intermediate System to Intermediate System</a:t>
            </a:r>
            <a:r>
              <a:rPr lang="en-US" altLang="ko-KR" sz="3000" b="1" dirty="0">
                <a:solidFill>
                  <a:schemeClr val="bg1"/>
                </a:solidFill>
              </a:rPr>
              <a:t>)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1B95D90-6A25-8A15-CE98-EBA9EA0DF7A7}"/>
              </a:ext>
            </a:extLst>
          </p:cNvPr>
          <p:cNvSpPr txBox="1">
            <a:spLocks/>
          </p:cNvSpPr>
          <p:nvPr/>
        </p:nvSpPr>
        <p:spPr>
          <a:xfrm>
            <a:off x="838200" y="3832210"/>
            <a:ext cx="10515600" cy="535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>
                <a:solidFill>
                  <a:schemeClr val="bg1"/>
                </a:solidFill>
              </a:rPr>
              <a:t>		</a:t>
            </a:r>
            <a:r>
              <a:rPr lang="ko-KR" altLang="en-US">
                <a:solidFill>
                  <a:schemeClr val="bg1"/>
                </a:solidFill>
              </a:rPr>
              <a:t>링크 상태 기반으로 동작하는 프로토콜입니다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900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2CBFE26-3103-6B1C-C420-DEDC51295230}"/>
              </a:ext>
            </a:extLst>
          </p:cNvPr>
          <p:cNvCxnSpPr>
            <a:cxnSpLocks/>
          </p:cNvCxnSpPr>
          <p:nvPr/>
        </p:nvCxnSpPr>
        <p:spPr>
          <a:xfrm>
            <a:off x="8315325" y="3777795"/>
            <a:ext cx="2038350" cy="101945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9D420C1-E3A2-E27D-59F1-A38A4656F423}"/>
              </a:ext>
            </a:extLst>
          </p:cNvPr>
          <p:cNvCxnSpPr/>
          <p:nvPr/>
        </p:nvCxnSpPr>
        <p:spPr>
          <a:xfrm flipV="1">
            <a:off x="1971675" y="3841598"/>
            <a:ext cx="1971675" cy="84470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FF1BFADD-5A42-EF5F-4E28-363C0F867F8F}"/>
              </a:ext>
            </a:extLst>
          </p:cNvPr>
          <p:cNvCxnSpPr>
            <a:cxnSpLocks/>
          </p:cNvCxnSpPr>
          <p:nvPr/>
        </p:nvCxnSpPr>
        <p:spPr>
          <a:xfrm>
            <a:off x="4739396" y="3737689"/>
            <a:ext cx="2768138" cy="207818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7AE4E-BCCD-0DC7-81E1-B1EBE6525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b="0" i="0" dirty="0">
                <a:solidFill>
                  <a:srgbClr val="D1D5DB"/>
                </a:solidFill>
                <a:effectLst/>
                <a:latin typeface="Söhne"/>
              </a:rPr>
              <a:t>해당 라우터를 사용하여 다른 네트워크로 패킷을 전송하는 데 사용되는 </a:t>
            </a:r>
            <a:r>
              <a:rPr lang="en-US" altLang="ko-KR" sz="2000" b="0" i="0" dirty="0">
                <a:solidFill>
                  <a:srgbClr val="D1D5DB"/>
                </a:solidFill>
                <a:effectLst/>
                <a:latin typeface="Söhne"/>
              </a:rPr>
              <a:t>IP </a:t>
            </a:r>
            <a:r>
              <a:rPr lang="ko-KR" altLang="en-US" sz="2000" b="0" i="0" dirty="0">
                <a:solidFill>
                  <a:srgbClr val="D1D5DB"/>
                </a:solidFill>
                <a:effectLst/>
                <a:latin typeface="Söhne"/>
              </a:rPr>
              <a:t>주소를 가리키는 </a:t>
            </a:r>
            <a:endParaRPr lang="en-US" altLang="ko-KR" sz="20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 algn="ctr">
              <a:buNone/>
            </a:pPr>
            <a:r>
              <a:rPr lang="ko-KR" altLang="en-US" sz="2000" b="0" i="0" dirty="0">
                <a:solidFill>
                  <a:srgbClr val="D1D5DB"/>
                </a:solidFill>
                <a:effectLst/>
                <a:latin typeface="Söhne"/>
              </a:rPr>
              <a:t>개념입니다</a:t>
            </a:r>
            <a:r>
              <a:rPr lang="en-US" altLang="ko-KR" sz="2000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09938D-03A6-5CF3-C7EE-383FDD798A5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Default Gateway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44AF5A-5C56-0336-9E64-4E5D094BC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12098" y="2999917"/>
            <a:ext cx="1964818" cy="2002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DF9914-A96B-FBC5-B7A0-9C2D9637F678}"/>
              </a:ext>
            </a:extLst>
          </p:cNvPr>
          <p:cNvSpPr txBox="1"/>
          <p:nvPr/>
        </p:nvSpPr>
        <p:spPr>
          <a:xfrm>
            <a:off x="3656214" y="4150922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2901</a:t>
            </a:r>
          </a:p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TeamLog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9A3C22-35BF-08C9-8B48-AB13ACE1E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64189" y="2999917"/>
            <a:ext cx="1964818" cy="20027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9658D7-92A0-FF2A-E9B2-F074CA515958}"/>
              </a:ext>
            </a:extLst>
          </p:cNvPr>
          <p:cNvSpPr txBox="1"/>
          <p:nvPr/>
        </p:nvSpPr>
        <p:spPr>
          <a:xfrm>
            <a:off x="7360798" y="4150921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2901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Layer7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62BDC62-7873-C2E1-630B-A3EBF1BAC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5062" y="3945507"/>
            <a:ext cx="2124647" cy="170847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666091F-2D85-82C7-6C49-F495CDD141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80164" y="4131871"/>
            <a:ext cx="2124647" cy="17084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880C19C-E106-848E-6C87-5F2F4B30526E}"/>
              </a:ext>
            </a:extLst>
          </p:cNvPr>
          <p:cNvSpPr txBox="1"/>
          <p:nvPr/>
        </p:nvSpPr>
        <p:spPr>
          <a:xfrm>
            <a:off x="684108" y="5108466"/>
            <a:ext cx="184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PC 0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192.168.0.1/30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5F040F-2DAB-0E2E-7EC7-414A3BB20B2A}"/>
              </a:ext>
            </a:extLst>
          </p:cNvPr>
          <p:cNvSpPr txBox="1"/>
          <p:nvPr/>
        </p:nvSpPr>
        <p:spPr>
          <a:xfrm>
            <a:off x="9856686" y="5250034"/>
            <a:ext cx="1872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PC 1</a:t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en-US" altLang="ko-KR" b="1" dirty="0">
                <a:solidFill>
                  <a:schemeClr val="bg1"/>
                </a:solidFill>
              </a:rPr>
              <a:t>192.168.0.5/30</a:t>
            </a:r>
            <a:endParaRPr lang="ko-KR" altLang="en-US" b="1" dirty="0">
              <a:solidFill>
                <a:schemeClr val="bg1"/>
              </a:solidFill>
            </a:endParaRPr>
          </a:p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CF3EA0-99D4-2116-CA66-27B93AC7BF8C}"/>
              </a:ext>
            </a:extLst>
          </p:cNvPr>
          <p:cNvSpPr txBox="1"/>
          <p:nvPr/>
        </p:nvSpPr>
        <p:spPr>
          <a:xfrm>
            <a:off x="3037442" y="3360849"/>
            <a:ext cx="74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G0/0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DFF84B-DBF0-8B85-4DAB-EC2F52DA7900}"/>
              </a:ext>
            </a:extLst>
          </p:cNvPr>
          <p:cNvSpPr txBox="1"/>
          <p:nvPr/>
        </p:nvSpPr>
        <p:spPr>
          <a:xfrm>
            <a:off x="8585189" y="3379109"/>
            <a:ext cx="74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G0/1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2E5731F-17FA-F5D9-52F4-82A80507C54F}"/>
              </a:ext>
            </a:extLst>
          </p:cNvPr>
          <p:cNvSpPr/>
          <p:nvPr/>
        </p:nvSpPr>
        <p:spPr>
          <a:xfrm>
            <a:off x="2948779" y="3082108"/>
            <a:ext cx="963333" cy="963333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7FE5750-E298-CAE9-5EF0-5574F8A6C666}"/>
              </a:ext>
            </a:extLst>
          </p:cNvPr>
          <p:cNvSpPr/>
          <p:nvPr/>
        </p:nvSpPr>
        <p:spPr>
          <a:xfrm>
            <a:off x="8458878" y="3168538"/>
            <a:ext cx="963333" cy="963333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72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9938D-03A6-5CF3-C7EE-383FDD798A5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Routing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7AE4E-BCCD-0DC7-81E1-B1EBE6525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Packet</a:t>
            </a:r>
            <a:r>
              <a:rPr lang="ko-KR" altLang="en-US" sz="2000" dirty="0">
                <a:solidFill>
                  <a:schemeClr val="bg1"/>
                </a:solidFill>
              </a:rPr>
              <a:t>을 보내었을 때 최적의 경로를 찾아서 어느 경로로 전송할지 결정하는 행위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777CB5-25BA-9230-730C-3486A95FF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2475980"/>
            <a:ext cx="7781925" cy="384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7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9938D-03A6-5CF3-C7EE-383FDD798A5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Routing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7AE4E-BCCD-0DC7-81E1-B1EBE6525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Packet</a:t>
            </a:r>
            <a:r>
              <a:rPr lang="ko-KR" altLang="en-US" sz="2000" dirty="0">
                <a:solidFill>
                  <a:schemeClr val="bg1"/>
                </a:solidFill>
              </a:rPr>
              <a:t>을 보내었을 때 최적의 경로를 찾아서 어느 경로로 전송할지 결정하는 행위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777CB5-25BA-9230-730C-3486A95FF31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2475980"/>
            <a:ext cx="7781925" cy="3846239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D4147D6D-D94C-2A01-E077-211E2135915A}"/>
              </a:ext>
            </a:extLst>
          </p:cNvPr>
          <p:cNvSpPr/>
          <p:nvPr/>
        </p:nvSpPr>
        <p:spPr>
          <a:xfrm rot="2841808">
            <a:off x="2665082" y="2507531"/>
            <a:ext cx="1531620" cy="2460161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3922ECC-8A07-2694-436E-36DB3461BDBA}"/>
              </a:ext>
            </a:extLst>
          </p:cNvPr>
          <p:cNvSpPr/>
          <p:nvPr/>
        </p:nvSpPr>
        <p:spPr>
          <a:xfrm rot="6214251">
            <a:off x="5794494" y="1125658"/>
            <a:ext cx="853759" cy="512906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796326C-732A-0871-1A98-9B5FC4561FD6}"/>
              </a:ext>
            </a:extLst>
          </p:cNvPr>
          <p:cNvSpPr/>
          <p:nvPr/>
        </p:nvSpPr>
        <p:spPr>
          <a:xfrm rot="7959154">
            <a:off x="8010337" y="3619263"/>
            <a:ext cx="1531620" cy="249795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722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9938D-03A6-5CF3-C7EE-383FDD798A5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Routing Table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7AE4E-BCCD-0DC7-81E1-B1EBE6525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dirty="0">
                <a:solidFill>
                  <a:schemeClr val="bg1"/>
                </a:solidFill>
              </a:rPr>
              <a:t>라우터에서 패킷을 수신하고 패킷을 어느 경로로 </a:t>
            </a:r>
            <a:r>
              <a:rPr lang="ko-KR" altLang="en-US" sz="2000" dirty="0" err="1">
                <a:solidFill>
                  <a:schemeClr val="bg1"/>
                </a:solidFill>
              </a:rPr>
              <a:t>보낼지에</a:t>
            </a:r>
            <a:r>
              <a:rPr lang="ko-KR" altLang="en-US" sz="2000" dirty="0">
                <a:solidFill>
                  <a:schemeClr val="bg1"/>
                </a:solidFill>
              </a:rPr>
              <a:t> 대한 정보가 담겨있는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sz="2000" dirty="0">
                <a:solidFill>
                  <a:schemeClr val="bg1"/>
                </a:solidFill>
              </a:rPr>
              <a:t>데이터베이스 입니다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2ACBAF-74F4-EE6C-B268-2EAAD82FF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179" y="2695472"/>
            <a:ext cx="6925642" cy="146705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97B87336-CDEC-D5E0-4FDD-5E9F3DB40CB6}"/>
              </a:ext>
            </a:extLst>
          </p:cNvPr>
          <p:cNvGrpSpPr/>
          <p:nvPr/>
        </p:nvGrpSpPr>
        <p:grpSpPr>
          <a:xfrm>
            <a:off x="2847601" y="4641271"/>
            <a:ext cx="6136178" cy="1056947"/>
            <a:chOff x="2523405" y="4617067"/>
            <a:chExt cx="6136178" cy="105694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5F8E6-737B-A9A4-10A6-9AD9AD3D87C9}"/>
                </a:ext>
              </a:extLst>
            </p:cNvPr>
            <p:cNvSpPr txBox="1"/>
            <p:nvPr/>
          </p:nvSpPr>
          <p:spPr>
            <a:xfrm>
              <a:off x="2523405" y="4985079"/>
              <a:ext cx="1017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connect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A6E53E-787D-EFEF-57FB-F6CCF5A158B6}"/>
                </a:ext>
              </a:extLst>
            </p:cNvPr>
            <p:cNvSpPr txBox="1"/>
            <p:nvPr/>
          </p:nvSpPr>
          <p:spPr>
            <a:xfrm>
              <a:off x="2523405" y="5304682"/>
              <a:ext cx="1017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connect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208B74-8F90-2B23-F9DD-9FE121265F73}"/>
                </a:ext>
              </a:extLst>
            </p:cNvPr>
            <p:cNvSpPr txBox="1"/>
            <p:nvPr/>
          </p:nvSpPr>
          <p:spPr>
            <a:xfrm>
              <a:off x="3541222" y="4617067"/>
              <a:ext cx="1422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Destination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A2EB5B-15E7-2E09-90B9-207BEC9176B0}"/>
                </a:ext>
              </a:extLst>
            </p:cNvPr>
            <p:cNvSpPr txBox="1"/>
            <p:nvPr/>
          </p:nvSpPr>
          <p:spPr>
            <a:xfrm>
              <a:off x="4963590" y="4617067"/>
              <a:ext cx="2526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Network Subnet mask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9E8048-6235-5279-1345-8397B4A206AD}"/>
                </a:ext>
              </a:extLst>
            </p:cNvPr>
            <p:cNvSpPr txBox="1"/>
            <p:nvPr/>
          </p:nvSpPr>
          <p:spPr>
            <a:xfrm>
              <a:off x="7489767" y="4617067"/>
              <a:ext cx="116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Gateway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AC8AEBA-9FD7-D9AD-AC36-2A77544B070D}"/>
              </a:ext>
            </a:extLst>
          </p:cNvPr>
          <p:cNvSpPr txBox="1"/>
          <p:nvPr/>
        </p:nvSpPr>
        <p:spPr>
          <a:xfrm>
            <a:off x="3865418" y="5009283"/>
            <a:ext cx="135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192.168.0.5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486C69-27E2-AB8A-7508-447AD298C753}"/>
              </a:ext>
            </a:extLst>
          </p:cNvPr>
          <p:cNvSpPr txBox="1"/>
          <p:nvPr/>
        </p:nvSpPr>
        <p:spPr>
          <a:xfrm>
            <a:off x="3865418" y="5328886"/>
            <a:ext cx="135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192.168.0.1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7C7A9F-8C84-5398-6D4B-D4CC46658873}"/>
              </a:ext>
            </a:extLst>
          </p:cNvPr>
          <p:cNvSpPr txBox="1"/>
          <p:nvPr/>
        </p:nvSpPr>
        <p:spPr>
          <a:xfrm>
            <a:off x="5628607" y="5328886"/>
            <a:ext cx="184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255.255.255.252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3DEF4D-2B24-BC32-5565-6136BC2636DC}"/>
              </a:ext>
            </a:extLst>
          </p:cNvPr>
          <p:cNvSpPr txBox="1"/>
          <p:nvPr/>
        </p:nvSpPr>
        <p:spPr>
          <a:xfrm>
            <a:off x="5628607" y="5009283"/>
            <a:ext cx="184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255.255.255.252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75CE7F-CC0C-AC90-DC43-44850311F52F}"/>
              </a:ext>
            </a:extLst>
          </p:cNvPr>
          <p:cNvSpPr txBox="1"/>
          <p:nvPr/>
        </p:nvSpPr>
        <p:spPr>
          <a:xfrm>
            <a:off x="8024353" y="5004144"/>
            <a:ext cx="74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G0/0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D93960-E5F0-429C-0EE6-C790ED2C8EF5}"/>
              </a:ext>
            </a:extLst>
          </p:cNvPr>
          <p:cNvSpPr txBox="1"/>
          <p:nvPr/>
        </p:nvSpPr>
        <p:spPr>
          <a:xfrm>
            <a:off x="8024353" y="5328886"/>
            <a:ext cx="74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G0/1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583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9938D-03A6-5CF3-C7EE-383FDD798A5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Routing Table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7AE4E-BCCD-0DC7-81E1-B1EBE6525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Packet Tracer</a:t>
            </a:r>
            <a:r>
              <a:rPr lang="ko-KR" altLang="en-US" sz="2000" dirty="0">
                <a:solidFill>
                  <a:schemeClr val="bg1"/>
                </a:solidFill>
              </a:rPr>
              <a:t>에서 </a:t>
            </a:r>
            <a:r>
              <a:rPr lang="en-US" altLang="ko-KR" sz="2000" dirty="0">
                <a:solidFill>
                  <a:schemeClr val="bg1"/>
                </a:solidFill>
              </a:rPr>
              <a:t>Routing Table </a:t>
            </a:r>
            <a:r>
              <a:rPr lang="ko-KR" altLang="en-US" sz="2000" dirty="0">
                <a:solidFill>
                  <a:schemeClr val="bg1"/>
                </a:solidFill>
              </a:rPr>
              <a:t>확인하는 명령어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F74F25-B3A7-E36F-0864-C0F1F6200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036" y="2703888"/>
            <a:ext cx="7427927" cy="204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50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9938D-03A6-5CF3-C7EE-383FDD798A5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Static Routing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7AE4E-BCCD-0DC7-81E1-B1EBE6525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>
                <a:solidFill>
                  <a:schemeClr val="bg1"/>
                </a:solidFill>
              </a:rPr>
              <a:t>네트워크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관리자가 직접 경로를 지정하는 라우팅 방식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r>
              <a:rPr lang="ko-KR" altLang="en-US" sz="2800" dirty="0">
                <a:solidFill>
                  <a:schemeClr val="bg1"/>
                </a:solidFill>
              </a:rPr>
              <a:t>장점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lvl="2"/>
            <a:r>
              <a:rPr lang="ko-KR" altLang="en-US" dirty="0">
                <a:solidFill>
                  <a:schemeClr val="bg1"/>
                </a:solidFill>
              </a:rPr>
              <a:t>보안성이 높다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lvl="2"/>
            <a:r>
              <a:rPr lang="ko-KR" altLang="en-US" dirty="0">
                <a:solidFill>
                  <a:schemeClr val="bg1"/>
                </a:solidFill>
              </a:rPr>
              <a:t>대역폭을 절약 할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lvl="2"/>
            <a:endParaRPr lang="en-US" altLang="ko-KR" sz="28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r>
              <a:rPr lang="ko-KR" altLang="en-US" sz="2800" dirty="0">
                <a:solidFill>
                  <a:schemeClr val="bg1"/>
                </a:solidFill>
              </a:rPr>
              <a:t>단점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</a:p>
          <a:p>
            <a:pPr lvl="2"/>
            <a:r>
              <a:rPr lang="ko-KR" altLang="en-US" dirty="0">
                <a:solidFill>
                  <a:schemeClr val="bg1"/>
                </a:solidFill>
              </a:rPr>
              <a:t>관리자가 일일이 경로를 지정 </a:t>
            </a:r>
            <a:r>
              <a:rPr lang="ko-KR" altLang="en-US" dirty="0" err="1">
                <a:solidFill>
                  <a:schemeClr val="bg1"/>
                </a:solidFill>
              </a:rPr>
              <a:t>해야한다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lvl="2"/>
            <a:r>
              <a:rPr lang="ko-KR" altLang="en-US" dirty="0">
                <a:solidFill>
                  <a:schemeClr val="bg1"/>
                </a:solidFill>
              </a:rPr>
              <a:t>네트워크 규모가 커지면 한계가 온다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188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9938D-03A6-5CF3-C7EE-383FDD798A5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Static Routing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7AE4E-BCCD-0DC7-81E1-B1EBE6525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dirty="0">
                <a:solidFill>
                  <a:schemeClr val="bg1"/>
                </a:solidFill>
              </a:rPr>
              <a:t>Static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Routing</a:t>
            </a:r>
            <a:r>
              <a:rPr lang="ko-KR" altLang="en-US" dirty="0">
                <a:solidFill>
                  <a:schemeClr val="bg1"/>
                </a:solidFill>
              </a:rPr>
              <a:t> 명령어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C96495-4375-0868-72BE-BFEC2FFA1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66" y="2866167"/>
            <a:ext cx="10803467" cy="112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13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673</Words>
  <Application>Microsoft Office PowerPoint</Application>
  <PresentationFormat>와이드스크린</PresentationFormat>
  <Paragraphs>141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Söhne</vt:lpstr>
      <vt:lpstr>맑은 고딕</vt:lpstr>
      <vt:lpstr>Arial</vt:lpstr>
      <vt:lpstr>Office 테마</vt:lpstr>
      <vt:lpstr>Packet Tracer</vt:lpstr>
      <vt:lpstr>Router</vt:lpstr>
      <vt:lpstr>Default Gateway</vt:lpstr>
      <vt:lpstr>Routing</vt:lpstr>
      <vt:lpstr>Routing</vt:lpstr>
      <vt:lpstr>Routing Table</vt:lpstr>
      <vt:lpstr>Routing Table</vt:lpstr>
      <vt:lpstr>Static Routing </vt:lpstr>
      <vt:lpstr>Static Routing </vt:lpstr>
      <vt:lpstr>Static Routing </vt:lpstr>
      <vt:lpstr>Static Routing </vt:lpstr>
      <vt:lpstr>Dynamic Routing</vt:lpstr>
      <vt:lpstr>Dynamic Routing  RIP(Routing Information Protocol)</vt:lpstr>
      <vt:lpstr>Dynamic Routing – RIP</vt:lpstr>
      <vt:lpstr>Dynamic Routing – RIP</vt:lpstr>
      <vt:lpstr>Dynamic Routing   OSPF(Open Shortest Path First)</vt:lpstr>
      <vt:lpstr>Dynamic Routing - OSPF</vt:lpstr>
      <vt:lpstr>Dynamic Routing - OSPF</vt:lpstr>
      <vt:lpstr>Dynamic Routing - OSPF</vt:lpstr>
      <vt:lpstr>Dynamic Routing - OSPF</vt:lpstr>
      <vt:lpstr>wildcard mask</vt:lpstr>
      <vt:lpstr>Dynamic Routing – OSPF</vt:lpstr>
      <vt:lpstr>Dynamic Routing – OSPF</vt:lpstr>
      <vt:lpstr>Dynamic Routing  EIGRP(Enhanced Interior Gateway Routing Protocol)</vt:lpstr>
      <vt:lpstr>Dynamic Routing – EIGRP</vt:lpstr>
      <vt:lpstr>Dynamic Routing – EIGRP</vt:lpstr>
      <vt:lpstr>Dynamic Routing – EIGRP</vt:lpstr>
      <vt:lpstr>Dynamic Routing – EIGRP</vt:lpstr>
      <vt:lpstr>Dynamic Routing  IGRP(Interior Gateway Routing Protocol)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Tracer</dc:title>
  <dc:creator>Sung-min Kwon</dc:creator>
  <cp:lastModifiedBy>Kwon Sung-min</cp:lastModifiedBy>
  <cp:revision>7</cp:revision>
  <dcterms:created xsi:type="dcterms:W3CDTF">2023-09-04T08:30:43Z</dcterms:created>
  <dcterms:modified xsi:type="dcterms:W3CDTF">2023-09-10T15:32:17Z</dcterms:modified>
</cp:coreProperties>
</file>