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3" r:id="rId5"/>
    <p:sldId id="259" r:id="rId6"/>
    <p:sldId id="258" r:id="rId7"/>
    <p:sldId id="262" r:id="rId8"/>
    <p:sldId id="260" r:id="rId9"/>
    <p:sldId id="261" r:id="rId10"/>
    <p:sldId id="264" r:id="rId11"/>
    <p:sldId id="272" r:id="rId12"/>
    <p:sldId id="273" r:id="rId13"/>
    <p:sldId id="266" r:id="rId14"/>
    <p:sldId id="275" r:id="rId15"/>
    <p:sldId id="276" r:id="rId16"/>
    <p:sldId id="277" r:id="rId17"/>
    <p:sldId id="278" r:id="rId18"/>
    <p:sldId id="279" r:id="rId19"/>
    <p:sldId id="280" r:id="rId20"/>
    <p:sldId id="268" r:id="rId21"/>
    <p:sldId id="269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7F8D3-EEAB-3766-BA7A-46725799D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955D09-57C5-1D7B-BF38-6D36E94CC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E75D1-0FA9-16F8-5BA8-FB8C7830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CF495-069E-824E-6052-F667FCE8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5CA83-0685-4404-7B34-9FEC25A1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6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B917-C4CF-E7B1-B97D-BDF42075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8D2CB-DDD6-AEFC-B0C8-8B63E1B41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4BBE2-2C06-C4F4-DB40-6E5782AD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64FD0-EA7B-EA67-83CA-F733F940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29BFE-020A-6C33-7D25-65B277FA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3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E0FBF5-3672-66BB-0058-F323C8CC7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B817C-BDFA-1D01-DFE3-2097D971F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6A46B-3861-4498-8164-F9FF8BD4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891E9-453E-6CEF-E8D4-3D8A27A7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C8D46-FDC6-34C9-8B1F-907EF93C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0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94796-8F71-8BA0-C9C7-78F39E5C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F3203-2AD3-37F8-3070-C13B8779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AF919-2912-A9F0-8917-A66EBCAD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1D52B-D005-9367-CF8E-07A1672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C9B5A-53E1-693E-3C9A-50AAA2C1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C7A66-434E-265B-10D4-3F705D97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2DA29B-175F-4973-5CBB-EB11CA08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49C0A-5AF2-68E7-89E2-C8D4F2A8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7287E-23BA-59F7-F0F5-5DFF9851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A9012-38D3-B455-186A-62912D64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860BC-D8ED-1DBD-667B-7A1CB91E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17EB1-2744-2525-D914-774010DF2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E6CCEA-026B-9DE2-CA5E-EB870AF3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EBB6C-26DB-0D43-2FA3-6FF744D7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685F00-1BF6-EA93-4324-3A6E0A37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873FD0-C84F-7585-6A45-9A7F7827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3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FB8C3-0A75-1041-1583-5AA6E9D5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9F721-86A1-3B97-F7BC-C00186FBE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F10785-20EA-CE89-8EC7-BE98EF26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C7111F-4060-BC38-5696-FEBE101A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A86682-0B1B-91D6-3228-DD7CF8969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64AC07-5DF2-154B-BE65-844A5DC8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549960-3774-6C64-8103-80153FCF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834202-43F2-4114-E172-936D35D6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3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2CF23-C316-685B-0F29-54DDEE67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06FAB1-B673-AC02-C552-AA727454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4E28B-60F0-8DBD-D64F-36D9F872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5D0A0D-7609-D337-9564-742B5E4E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0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CA3ECE-BBBF-89A7-BCCC-CCB96646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6C36B2-F4E9-8861-14E9-F810ABEC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228230-F056-E5F2-87E9-18DC1DDF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4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5FD5C-E7B7-37C9-BB2A-DB1D4EBC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BE974-4870-64EE-A78D-27E5A5F0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B55A92-F9A1-AE2C-8BA1-B7C391048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D13D49-5302-7E13-B533-1907B632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36D010-3672-3606-0D36-6D328A7D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47A533-CE84-7C8F-3300-4009C637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8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67A06-0FB8-C9BB-332C-063FBC2E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16713E-3C24-B4B3-83E6-64BEFCBDD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26344-3919-9C91-7DBE-53709921F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8093A-AC90-0F28-1461-1732EC04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859AA-B99A-9856-C471-3138697B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3C568-1BB7-8F92-2079-D1A6F76E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C7FFC3-4FA2-4D17-04A1-508FDC67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3019F-9F7A-175C-CFAA-56F8BD364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4078F-1A7F-C5EE-7F1F-C1EF44BE8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FA2F-5F62-493C-AFD0-F91365F0B0B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A7668-E0C4-E94B-3AB3-221419A47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E80CE-F798-8F20-0F5C-44180E4A6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018E2-EE7A-FABB-255F-FEB713E8B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613F5-9C5B-0A7A-37C5-7EB7F6969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- 06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3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DHCP(Dynamic Host Configuration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DHCP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EF4ECE-E757-B87B-C427-CC71B647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38" y="2493754"/>
            <a:ext cx="7726723" cy="38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6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DHCP(Dynamic Host Configuration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DHCP Router </a:t>
            </a:r>
            <a:r>
              <a:rPr lang="ko-KR" altLang="en-US" sz="2000" b="1" dirty="0">
                <a:solidFill>
                  <a:schemeClr val="bg1"/>
                </a:solidFill>
              </a:rPr>
              <a:t>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BCAC07-7A43-6770-760E-78DD62DB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47" y="2620864"/>
            <a:ext cx="10860505" cy="29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2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DHCP(Dynamic Host Configuration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브로드 캐스트 대역대가 다르면 </a:t>
            </a:r>
            <a:r>
              <a:rPr lang="en-US" altLang="ko-KR" sz="2000" b="1" dirty="0">
                <a:solidFill>
                  <a:schemeClr val="bg1"/>
                </a:solidFill>
              </a:rPr>
              <a:t>DHCP </a:t>
            </a:r>
            <a:r>
              <a:rPr lang="ko-KR" altLang="en-US" sz="2000" b="1" dirty="0">
                <a:solidFill>
                  <a:schemeClr val="bg1"/>
                </a:solidFill>
              </a:rPr>
              <a:t>정보가 도달이 </a:t>
            </a:r>
            <a:r>
              <a:rPr lang="ko-KR" altLang="en-US" sz="2000" b="1" dirty="0" err="1">
                <a:solidFill>
                  <a:schemeClr val="bg1"/>
                </a:solidFill>
              </a:rPr>
              <a:t>안되서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</a:rPr>
              <a:t>설정해야한다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B42004-7C18-523D-B9E8-4AD2D3061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16" y="2782597"/>
            <a:ext cx="9208168" cy="203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6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AAA(Authentication Authorization Accounting)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05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네트워크에서 보안 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사용자 인증 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접근을 강화하는 프로토콜입니다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RADIUS(Remote Authentication</a:t>
            </a:r>
            <a:r>
              <a:rPr lang="ko-KR" altLang="en-US" sz="2500" b="1" dirty="0">
                <a:solidFill>
                  <a:schemeClr val="bg1"/>
                </a:solidFill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</a:rPr>
              <a:t>Dial-in User Service) </a:t>
            </a:r>
          </a:p>
          <a:p>
            <a:pPr marL="0" indent="0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  - </a:t>
            </a:r>
            <a:r>
              <a:rPr lang="en-US" altLang="ko-KR" sz="2000" b="1" dirty="0">
                <a:solidFill>
                  <a:schemeClr val="bg1"/>
                </a:solidFill>
              </a:rPr>
              <a:t>PAP,CHAP</a:t>
            </a:r>
            <a:r>
              <a:rPr lang="ko-KR" altLang="en-US" sz="2000" b="1" dirty="0">
                <a:solidFill>
                  <a:schemeClr val="bg1"/>
                </a:solidFill>
              </a:rPr>
              <a:t>을 통해서 보안성을 강화하고 사용자의 인증을 진행합니다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TACACS(Terminal Access Controller Access-Control System)</a:t>
            </a:r>
          </a:p>
          <a:p>
            <a:pPr marL="0" indent="0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  - </a:t>
            </a:r>
            <a:r>
              <a:rPr lang="en-US" altLang="ko-KR" sz="2000" b="1" dirty="0">
                <a:solidFill>
                  <a:schemeClr val="bg1"/>
                </a:solidFill>
              </a:rPr>
              <a:t>RADIUS</a:t>
            </a:r>
            <a:r>
              <a:rPr lang="ko-KR" altLang="en-US" sz="2000" b="1" dirty="0">
                <a:solidFill>
                  <a:schemeClr val="bg1"/>
                </a:solidFill>
              </a:rPr>
              <a:t>와 마찬가지로 보안성을 강화하고 사용자의 인증을 진행합니다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ko-KR" alt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1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AAA(Authentication Authorization Accounting)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CA8A08-83DD-ABAE-A049-9F0762EE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837"/>
            <a:ext cx="10515600" cy="391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네트워크에 접근하기 위해서 </a:t>
            </a:r>
            <a:r>
              <a:rPr lang="en-US" altLang="ko-KR" sz="1600" dirty="0">
                <a:solidFill>
                  <a:schemeClr val="bg1"/>
                </a:solidFill>
              </a:rPr>
              <a:t>AAA </a:t>
            </a:r>
            <a:r>
              <a:rPr lang="ko-KR" altLang="en-US" sz="1600" dirty="0">
                <a:solidFill>
                  <a:schemeClr val="bg1"/>
                </a:solidFill>
              </a:rPr>
              <a:t>서버에 저장된 정보와 일치하면 네트워크에 접속 일치하지 않으면 거부한다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DB4C6E-3A2E-F540-EE5D-2D62D0516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81" y="2450271"/>
            <a:ext cx="7933838" cy="415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75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(AAA</a:t>
            </a:r>
            <a:r>
              <a:rPr lang="ko-KR" altLang="en-US" b="1" dirty="0">
                <a:solidFill>
                  <a:schemeClr val="bg1"/>
                </a:solidFill>
              </a:rPr>
              <a:t> 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495EBD-13B6-A420-2774-03C48E30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00" y="1690688"/>
            <a:ext cx="5781200" cy="475585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0BA2F5-D571-8A12-F47F-E2383CCE075C}"/>
              </a:ext>
            </a:extLst>
          </p:cNvPr>
          <p:cNvSpPr/>
          <p:nvPr/>
        </p:nvSpPr>
        <p:spPr>
          <a:xfrm>
            <a:off x="3279912" y="2077278"/>
            <a:ext cx="2226366" cy="4174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4F1F7A-A9CF-347C-ECD8-D89521A61530}"/>
              </a:ext>
            </a:extLst>
          </p:cNvPr>
          <p:cNvSpPr/>
          <p:nvPr/>
        </p:nvSpPr>
        <p:spPr>
          <a:xfrm>
            <a:off x="3279912" y="2494722"/>
            <a:ext cx="5456584" cy="9342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765784-7340-CDF1-18D6-21E2D4070BAA}"/>
              </a:ext>
            </a:extLst>
          </p:cNvPr>
          <p:cNvSpPr/>
          <p:nvPr/>
        </p:nvSpPr>
        <p:spPr>
          <a:xfrm>
            <a:off x="7800529" y="3429000"/>
            <a:ext cx="935967" cy="5565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4CBE68-F148-CD5B-B410-8ACD995A75F4}"/>
              </a:ext>
            </a:extLst>
          </p:cNvPr>
          <p:cNvSpPr/>
          <p:nvPr/>
        </p:nvSpPr>
        <p:spPr>
          <a:xfrm>
            <a:off x="3351111" y="5489713"/>
            <a:ext cx="5385385" cy="3346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DBD06A-ECA0-EF15-1B84-FFE686EF9560}"/>
              </a:ext>
            </a:extLst>
          </p:cNvPr>
          <p:cNvSpPr/>
          <p:nvPr/>
        </p:nvSpPr>
        <p:spPr>
          <a:xfrm>
            <a:off x="7800529" y="6024768"/>
            <a:ext cx="935967" cy="3346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A286864-2E2D-8D83-8670-610142F7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34" y="2077278"/>
            <a:ext cx="2995022" cy="516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AAA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service</a:t>
            </a:r>
            <a:r>
              <a:rPr lang="ko-KR" altLang="en-US" sz="2000" b="1" dirty="0">
                <a:solidFill>
                  <a:schemeClr val="bg1"/>
                </a:solidFill>
              </a:rPr>
              <a:t>를 </a:t>
            </a:r>
            <a:r>
              <a:rPr lang="en-US" altLang="ko-KR" sz="2000" b="1" dirty="0">
                <a:solidFill>
                  <a:schemeClr val="bg1"/>
                </a:solidFill>
              </a:rPr>
              <a:t>ON</a:t>
            </a:r>
            <a:r>
              <a:rPr lang="ko-KR" altLang="en-US" sz="2000" b="1" dirty="0">
                <a:solidFill>
                  <a:schemeClr val="bg1"/>
                </a:solidFill>
              </a:rPr>
              <a:t>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70F72BE-FC37-5147-3B07-309E295F95EF}"/>
              </a:ext>
            </a:extLst>
          </p:cNvPr>
          <p:cNvSpPr txBox="1">
            <a:spLocks/>
          </p:cNvSpPr>
          <p:nvPr/>
        </p:nvSpPr>
        <p:spPr>
          <a:xfrm>
            <a:off x="8979974" y="2645984"/>
            <a:ext cx="3897014" cy="65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AAA</a:t>
            </a:r>
            <a:r>
              <a:rPr lang="ko-KR" altLang="en-US" sz="1500" b="1" dirty="0">
                <a:solidFill>
                  <a:schemeClr val="bg1"/>
                </a:solidFill>
              </a:rPr>
              <a:t>를 적용 할 </a:t>
            </a:r>
            <a:r>
              <a:rPr lang="en-US" altLang="ko-KR" sz="1500" b="1" dirty="0">
                <a:solidFill>
                  <a:schemeClr val="bg1"/>
                </a:solidFill>
              </a:rPr>
              <a:t>client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Ip , secret key</a:t>
            </a:r>
            <a:r>
              <a:rPr lang="ko-KR" altLang="en-US" sz="1500" b="1" dirty="0">
                <a:solidFill>
                  <a:schemeClr val="bg1"/>
                </a:solidFill>
              </a:rPr>
              <a:t>와 종류를 지정한다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7B96660-230C-3531-4CC6-60F9FA202FD9}"/>
              </a:ext>
            </a:extLst>
          </p:cNvPr>
          <p:cNvSpPr txBox="1">
            <a:spLocks/>
          </p:cNvSpPr>
          <p:nvPr/>
        </p:nvSpPr>
        <p:spPr>
          <a:xfrm>
            <a:off x="9132311" y="5489713"/>
            <a:ext cx="3225278" cy="72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 err="1">
                <a:solidFill>
                  <a:schemeClr val="bg1"/>
                </a:solidFill>
              </a:rPr>
              <a:t>aaa</a:t>
            </a:r>
            <a:r>
              <a:rPr lang="ko-KR" altLang="en-US" sz="1500" b="1" dirty="0">
                <a:solidFill>
                  <a:schemeClr val="bg1"/>
                </a:solidFill>
              </a:rPr>
              <a:t>를 인증하는 사용자 이름 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/>
                </a:solidFill>
              </a:rPr>
              <a:t>비번을 생성한다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97DD4D2-3D41-1843-30DF-BAE4807C1001}"/>
              </a:ext>
            </a:extLst>
          </p:cNvPr>
          <p:cNvSpPr txBox="1">
            <a:spLocks/>
          </p:cNvSpPr>
          <p:nvPr/>
        </p:nvSpPr>
        <p:spPr>
          <a:xfrm>
            <a:off x="8979974" y="3563800"/>
            <a:ext cx="2135287" cy="358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Add</a:t>
            </a:r>
            <a:r>
              <a:rPr lang="ko-KR" altLang="en-US" sz="1500" b="1" dirty="0">
                <a:solidFill>
                  <a:schemeClr val="bg1"/>
                </a:solidFill>
              </a:rPr>
              <a:t>를 눌러 추가한다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8362F05-E9C9-2EC0-4337-51506085E660}"/>
              </a:ext>
            </a:extLst>
          </p:cNvPr>
          <p:cNvSpPr txBox="1">
            <a:spLocks/>
          </p:cNvSpPr>
          <p:nvPr/>
        </p:nvSpPr>
        <p:spPr>
          <a:xfrm>
            <a:off x="7728863" y="6467662"/>
            <a:ext cx="2135287" cy="358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Add</a:t>
            </a:r>
            <a:r>
              <a:rPr lang="ko-KR" altLang="en-US" sz="1500" b="1" dirty="0">
                <a:solidFill>
                  <a:schemeClr val="bg1"/>
                </a:solidFill>
              </a:rPr>
              <a:t>를 눌러 추가한다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86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AAA </a:t>
            </a:r>
            <a:r>
              <a:rPr lang="ko-KR" altLang="en-US" b="1" dirty="0">
                <a:solidFill>
                  <a:schemeClr val="bg1"/>
                </a:solidFill>
              </a:rPr>
              <a:t>서버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67F33-CA8F-62BB-0B94-4B795844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AAA </a:t>
            </a:r>
            <a:r>
              <a:rPr lang="ko-KR" altLang="en-US" sz="2000" b="1" dirty="0">
                <a:solidFill>
                  <a:schemeClr val="bg1"/>
                </a:solidFill>
              </a:rPr>
              <a:t>서버 토폴로지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C07382-914A-BA77-CA9C-386B4CF8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979" y="2406571"/>
            <a:ext cx="5970041" cy="436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31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AAA </a:t>
            </a:r>
            <a:r>
              <a:rPr lang="ko-KR" altLang="en-US" b="1" dirty="0">
                <a:solidFill>
                  <a:schemeClr val="bg1"/>
                </a:solidFill>
              </a:rPr>
              <a:t>서버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67F33-CA8F-62BB-0B94-4B795844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Radius </a:t>
            </a:r>
            <a:r>
              <a:rPr lang="ko-KR" altLang="en-US" sz="2000" b="1" dirty="0">
                <a:solidFill>
                  <a:schemeClr val="bg1"/>
                </a:solidFill>
              </a:rPr>
              <a:t>서버 설정 </a:t>
            </a:r>
            <a:r>
              <a:rPr lang="en-US" altLang="ko-KR" sz="2000" b="1" dirty="0">
                <a:solidFill>
                  <a:schemeClr val="bg1"/>
                </a:solidFill>
              </a:rPr>
              <a:t>&amp; </a:t>
            </a:r>
            <a:r>
              <a:rPr lang="en-US" altLang="ko-KR" sz="2000" b="1" dirty="0" err="1">
                <a:solidFill>
                  <a:schemeClr val="bg1"/>
                </a:solidFill>
              </a:rPr>
              <a:t>Tacacs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서버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8674FC-D0B3-A4A4-2373-29B3B264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14" y="2257529"/>
            <a:ext cx="5428086" cy="43527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F858B7-0E33-921E-10D7-C8C40ED2B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413" y="2257529"/>
            <a:ext cx="5350917" cy="43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AAA </a:t>
            </a:r>
            <a:r>
              <a:rPr lang="ko-KR" altLang="en-US" b="1" dirty="0">
                <a:solidFill>
                  <a:schemeClr val="bg1"/>
                </a:solidFill>
              </a:rPr>
              <a:t>서버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67F33-CA8F-62BB-0B94-4B795844B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704"/>
            <a:ext cx="10515600" cy="5398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Radius </a:t>
            </a:r>
            <a:r>
              <a:rPr lang="ko-KR" altLang="en-US" sz="2000" b="1" dirty="0">
                <a:solidFill>
                  <a:schemeClr val="bg1"/>
                </a:solidFill>
              </a:rPr>
              <a:t>서버 적용 명령어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적용 대상 </a:t>
            </a:r>
            <a:r>
              <a:rPr lang="en-US" altLang="ko-KR" sz="2000" b="1" dirty="0">
                <a:solidFill>
                  <a:schemeClr val="bg1"/>
                </a:solidFill>
              </a:rPr>
              <a:t>: Router 0)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E1EBC04-888B-CDCD-E6DF-7406F9CE480B}"/>
              </a:ext>
            </a:extLst>
          </p:cNvPr>
          <p:cNvSpPr txBox="1">
            <a:spLocks/>
          </p:cNvSpPr>
          <p:nvPr/>
        </p:nvSpPr>
        <p:spPr>
          <a:xfrm>
            <a:off x="-217460" y="5373917"/>
            <a:ext cx="3182373" cy="479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실제 적용할 명령어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823CA6C-C796-D586-766C-E1B75A5F36D8}"/>
              </a:ext>
            </a:extLst>
          </p:cNvPr>
          <p:cNvSpPr txBox="1">
            <a:spLocks/>
          </p:cNvSpPr>
          <p:nvPr/>
        </p:nvSpPr>
        <p:spPr>
          <a:xfrm>
            <a:off x="446073" y="3189193"/>
            <a:ext cx="1855305" cy="479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기본 명령어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4557EF-B520-64DB-9090-6C01A003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26" y="2241517"/>
            <a:ext cx="9078238" cy="21744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D9CA39-F302-EE6E-E473-749E246C0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903" y="4564929"/>
            <a:ext cx="6007767" cy="213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AAA </a:t>
            </a:r>
            <a:r>
              <a:rPr lang="ko-KR" altLang="en-US" b="1" dirty="0">
                <a:solidFill>
                  <a:schemeClr val="bg1"/>
                </a:solidFill>
              </a:rPr>
              <a:t>서버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67F33-CA8F-62BB-0B94-4B795844B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704"/>
            <a:ext cx="10515600" cy="5398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 err="1">
                <a:solidFill>
                  <a:schemeClr val="bg1"/>
                </a:solidFill>
              </a:rPr>
              <a:t>Tacacs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서버 적용 명령어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적용 대상 </a:t>
            </a:r>
            <a:r>
              <a:rPr lang="en-US" altLang="ko-KR" sz="2000" b="1" dirty="0">
                <a:solidFill>
                  <a:schemeClr val="bg1"/>
                </a:solidFill>
              </a:rPr>
              <a:t>: Router 1)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E1EBC04-888B-CDCD-E6DF-7406F9CE480B}"/>
              </a:ext>
            </a:extLst>
          </p:cNvPr>
          <p:cNvSpPr txBox="1">
            <a:spLocks/>
          </p:cNvSpPr>
          <p:nvPr/>
        </p:nvSpPr>
        <p:spPr>
          <a:xfrm>
            <a:off x="-217460" y="5373917"/>
            <a:ext cx="3182373" cy="479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실제 적용할 명령어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823CA6C-C796-D586-766C-E1B75A5F36D8}"/>
              </a:ext>
            </a:extLst>
          </p:cNvPr>
          <p:cNvSpPr txBox="1">
            <a:spLocks/>
          </p:cNvSpPr>
          <p:nvPr/>
        </p:nvSpPr>
        <p:spPr>
          <a:xfrm>
            <a:off x="446073" y="3189193"/>
            <a:ext cx="1855305" cy="479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기본 명령어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AC0C6A-379B-A365-3EBE-AC96417FE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335" y="2085724"/>
            <a:ext cx="6783089" cy="22069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F0B618-E7BA-4AD1-10B2-C1CBD72D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34" y="4446928"/>
            <a:ext cx="6783089" cy="22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1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클라이언트에게 네트워크를 통해 정보를 제공해주는 장치</a:t>
            </a:r>
          </a:p>
        </p:txBody>
      </p:sp>
      <p:pic>
        <p:nvPicPr>
          <p:cNvPr id="5" name="그래픽 4" descr="데이터베이스 윤곽선">
            <a:extLst>
              <a:ext uri="{FF2B5EF4-FFF2-40B4-BE49-F238E27FC236}">
                <a16:creationId xmlns:a16="http://schemas.microsoft.com/office/drawing/2014/main" id="{9C28F954-4D84-DD80-102D-B70D3AC4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9850" y="3029204"/>
            <a:ext cx="2942814" cy="29428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481173-29A1-9B1F-B184-5562B98E6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119" y="3090789"/>
            <a:ext cx="2834886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6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SYSLOG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라우터에서 업데이트되는 로그를 서버에 기록하는 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8A9112-F37E-AF78-3734-D8D17A55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8" y="3011906"/>
            <a:ext cx="10034337" cy="26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8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NTP(Network Time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서버와 클라이언트의 시간을 동기화 한다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38870A-EF91-CD1E-A223-619EDB627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06" y="2648009"/>
            <a:ext cx="4404587" cy="40734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1C165DC-4E00-52B9-77E0-FA4C9968244A}"/>
              </a:ext>
            </a:extLst>
          </p:cNvPr>
          <p:cNvSpPr/>
          <p:nvPr/>
        </p:nvSpPr>
        <p:spPr>
          <a:xfrm>
            <a:off x="5077326" y="3064041"/>
            <a:ext cx="3220967" cy="364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3C8C0D8-46C4-CB0B-CC6C-3A9AA2C9B045}"/>
              </a:ext>
            </a:extLst>
          </p:cNvPr>
          <p:cNvSpPr txBox="1">
            <a:spLocks/>
          </p:cNvSpPr>
          <p:nvPr/>
        </p:nvSpPr>
        <p:spPr>
          <a:xfrm>
            <a:off x="8298293" y="3132395"/>
            <a:ext cx="2813204" cy="36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NTP </a:t>
            </a:r>
            <a:r>
              <a:rPr lang="ko-KR" altLang="en-US" sz="1500" b="1" dirty="0">
                <a:solidFill>
                  <a:schemeClr val="bg1"/>
                </a:solidFill>
              </a:rPr>
              <a:t>설정을 </a:t>
            </a:r>
            <a:r>
              <a:rPr lang="en-US" altLang="ko-KR" sz="1500" b="1" dirty="0">
                <a:solidFill>
                  <a:schemeClr val="bg1"/>
                </a:solidFill>
              </a:rPr>
              <a:t>ON</a:t>
            </a:r>
            <a:r>
              <a:rPr lang="ko-KR" altLang="en-US" sz="1500" b="1" dirty="0">
                <a:solidFill>
                  <a:schemeClr val="bg1"/>
                </a:solidFill>
              </a:rPr>
              <a:t>으로 해줍니다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13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NTP(Network Time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NTP </a:t>
            </a:r>
            <a:r>
              <a:rPr lang="ko-KR" altLang="en-US" sz="25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FC1923-65CA-10EC-C243-35771D13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10" y="2951191"/>
            <a:ext cx="8983579" cy="16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7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Server DNS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&amp;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HTTP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DNS</a:t>
            </a:r>
            <a:r>
              <a:rPr lang="ko-KR" altLang="en-US" b="1" dirty="0">
                <a:solidFill>
                  <a:schemeClr val="bg1"/>
                </a:solidFill>
              </a:rPr>
              <a:t>와 </a:t>
            </a:r>
            <a:r>
              <a:rPr lang="en-US" altLang="ko-KR" b="1" dirty="0">
                <a:solidFill>
                  <a:schemeClr val="bg1"/>
                </a:solidFill>
              </a:rPr>
              <a:t>HTTP </a:t>
            </a:r>
            <a:r>
              <a:rPr lang="ko-KR" altLang="en-US" b="1" dirty="0">
                <a:solidFill>
                  <a:schemeClr val="bg1"/>
                </a:solidFill>
              </a:rPr>
              <a:t>서버 토폴로지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374AF1-D128-133E-1A55-66807539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74" y="2832203"/>
            <a:ext cx="9382051" cy="334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0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HTTP(Hyper Text Transfer Protocol)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서버와 클라이언트 간의 데이터 통신을 진행하는 프로토콜</a:t>
            </a:r>
          </a:p>
        </p:txBody>
      </p:sp>
      <p:pic>
        <p:nvPicPr>
          <p:cNvPr id="4" name="그래픽 3" descr="데이터베이스 윤곽선">
            <a:extLst>
              <a:ext uri="{FF2B5EF4-FFF2-40B4-BE49-F238E27FC236}">
                <a16:creationId xmlns:a16="http://schemas.microsoft.com/office/drawing/2014/main" id="{2F6FD8ED-2A3E-28EA-1748-AD6CDF96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1348" y="3155664"/>
            <a:ext cx="2942814" cy="2942814"/>
          </a:xfrm>
          <a:prstGeom prst="rect">
            <a:avLst/>
          </a:prstGeom>
        </p:spPr>
      </p:pic>
      <p:pic>
        <p:nvPicPr>
          <p:cNvPr id="6" name="그래픽 5" descr="인터넷 윤곽선">
            <a:extLst>
              <a:ext uri="{FF2B5EF4-FFF2-40B4-BE49-F238E27FC236}">
                <a16:creationId xmlns:a16="http://schemas.microsoft.com/office/drawing/2014/main" id="{6DE37E51-F845-7A32-A0CD-0FA95BE07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0014" y="3339263"/>
            <a:ext cx="2759215" cy="275921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1E4C05-A744-D9CA-5AEA-E710E14D77C3}"/>
              </a:ext>
            </a:extLst>
          </p:cNvPr>
          <p:cNvCxnSpPr/>
          <p:nvPr/>
        </p:nvCxnSpPr>
        <p:spPr>
          <a:xfrm>
            <a:off x="4688732" y="4396902"/>
            <a:ext cx="32101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4AC88D-CFBF-3203-2766-F0D23070867C}"/>
              </a:ext>
            </a:extLst>
          </p:cNvPr>
          <p:cNvCxnSpPr>
            <a:cxnSpLocks/>
          </p:cNvCxnSpPr>
          <p:nvPr/>
        </p:nvCxnSpPr>
        <p:spPr>
          <a:xfrm flipH="1">
            <a:off x="4688732" y="5007458"/>
            <a:ext cx="32101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DDDDE5-6196-CC9A-FB4D-CBC4F5CC3727}"/>
              </a:ext>
            </a:extLst>
          </p:cNvPr>
          <p:cNvSpPr txBox="1"/>
          <p:nvPr/>
        </p:nvSpPr>
        <p:spPr>
          <a:xfrm flipH="1">
            <a:off x="5369667" y="5142396"/>
            <a:ext cx="1848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response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BDEE6B-5B52-F765-B3A0-B45DD053E689}"/>
              </a:ext>
            </a:extLst>
          </p:cNvPr>
          <p:cNvSpPr txBox="1"/>
          <p:nvPr/>
        </p:nvSpPr>
        <p:spPr>
          <a:xfrm flipH="1">
            <a:off x="5505854" y="3707967"/>
            <a:ext cx="1575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request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1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HTTP(Hyper Text Transfer Protocol)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HTTP </a:t>
            </a:r>
            <a:r>
              <a:rPr lang="ko-KR" altLang="en-US" sz="2000" b="1" dirty="0">
                <a:solidFill>
                  <a:schemeClr val="bg1"/>
                </a:solidFill>
              </a:rPr>
              <a:t>설정 방법 </a:t>
            </a:r>
            <a:r>
              <a:rPr lang="en-US" altLang="ko-KR" sz="2000" b="1" dirty="0">
                <a:solidFill>
                  <a:schemeClr val="bg1"/>
                </a:solidFill>
              </a:rPr>
              <a:t>, Server &gt; Services </a:t>
            </a:r>
            <a:r>
              <a:rPr lang="ko-KR" altLang="en-US" sz="2000" b="1" dirty="0">
                <a:solidFill>
                  <a:schemeClr val="bg1"/>
                </a:solidFill>
              </a:rPr>
              <a:t>탭에 들어가서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57AFA1-25C5-1FF4-898B-7CF1F46824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42" y="2298802"/>
            <a:ext cx="5958916" cy="4445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DE46B4-08A5-5E0C-B5E0-FB982AC36B57}"/>
              </a:ext>
            </a:extLst>
          </p:cNvPr>
          <p:cNvSpPr/>
          <p:nvPr/>
        </p:nvSpPr>
        <p:spPr>
          <a:xfrm>
            <a:off x="4669276" y="3336587"/>
            <a:ext cx="2042808" cy="573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3932CB-D649-F5D8-9502-8B079399BDE5}"/>
              </a:ext>
            </a:extLst>
          </p:cNvPr>
          <p:cNvSpPr/>
          <p:nvPr/>
        </p:nvSpPr>
        <p:spPr>
          <a:xfrm>
            <a:off x="6829852" y="3336587"/>
            <a:ext cx="2042808" cy="573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1AB0F90-E3FC-8EE0-8D22-3664C049155D}"/>
              </a:ext>
            </a:extLst>
          </p:cNvPr>
          <p:cNvSpPr txBox="1">
            <a:spLocks/>
          </p:cNvSpPr>
          <p:nvPr/>
        </p:nvSpPr>
        <p:spPr>
          <a:xfrm>
            <a:off x="4461272" y="2955823"/>
            <a:ext cx="4614186" cy="473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/>
              <a:t>HTTP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HTTPS </a:t>
            </a:r>
            <a:r>
              <a:rPr lang="ko-KR" altLang="en-US" sz="2000" b="1" dirty="0"/>
              <a:t>설정을 </a:t>
            </a:r>
            <a:r>
              <a:rPr lang="en-US" altLang="ko-KR" sz="2000" b="1" dirty="0"/>
              <a:t>ON</a:t>
            </a:r>
            <a:r>
              <a:rPr lang="ko-KR" altLang="en-US" sz="2000" b="1" dirty="0"/>
              <a:t>으로 해준다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B534D2-620C-1AE4-5C63-76B0560EECFE}"/>
              </a:ext>
            </a:extLst>
          </p:cNvPr>
          <p:cNvSpPr/>
          <p:nvPr/>
        </p:nvSpPr>
        <p:spPr>
          <a:xfrm>
            <a:off x="4669276" y="4086020"/>
            <a:ext cx="4203383" cy="1793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860E7E3-D0C8-E165-5A4B-FCC701644603}"/>
              </a:ext>
            </a:extLst>
          </p:cNvPr>
          <p:cNvSpPr txBox="1">
            <a:spLocks/>
          </p:cNvSpPr>
          <p:nvPr/>
        </p:nvSpPr>
        <p:spPr>
          <a:xfrm>
            <a:off x="4404992" y="6019699"/>
            <a:ext cx="4614186" cy="260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/>
              <a:t>HTTP </a:t>
            </a:r>
            <a:r>
              <a:rPr lang="ko-KR" altLang="en-US" sz="2000" b="1" dirty="0"/>
              <a:t>통신에 사용할 파일을 추가할 수 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6288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DNS(Domain Name System)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주소를 </a:t>
            </a:r>
            <a:r>
              <a:rPr lang="en-US" altLang="ko-KR" sz="2000" b="1" dirty="0">
                <a:solidFill>
                  <a:schemeClr val="bg1"/>
                </a:solidFill>
              </a:rPr>
              <a:t>Domain</a:t>
            </a:r>
            <a:r>
              <a:rPr lang="ko-KR" altLang="en-US" sz="2000" b="1" dirty="0">
                <a:solidFill>
                  <a:schemeClr val="bg1"/>
                </a:solidFill>
              </a:rPr>
              <a:t>으로 변경해주는 시스템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</a:rPr>
              <a:t>반대로 </a:t>
            </a:r>
            <a:r>
              <a:rPr lang="en-US" altLang="ko-KR" sz="2000" b="1" dirty="0">
                <a:solidFill>
                  <a:schemeClr val="bg1"/>
                </a:solidFill>
              </a:rPr>
              <a:t>Domain</a:t>
            </a:r>
            <a:r>
              <a:rPr lang="ko-KR" altLang="en-US" sz="2000" b="1" dirty="0">
                <a:solidFill>
                  <a:schemeClr val="bg1"/>
                </a:solidFill>
              </a:rPr>
              <a:t>을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주소로 변환 해주는 시스템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BBA82FB-560D-25AF-8854-7C1C262DF718}"/>
              </a:ext>
            </a:extLst>
          </p:cNvPr>
          <p:cNvSpPr txBox="1">
            <a:spLocks/>
          </p:cNvSpPr>
          <p:nvPr/>
        </p:nvSpPr>
        <p:spPr>
          <a:xfrm>
            <a:off x="1136515" y="3704717"/>
            <a:ext cx="3707859" cy="774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5000" b="1" dirty="0">
                <a:solidFill>
                  <a:schemeClr val="bg1"/>
                </a:solidFill>
              </a:rPr>
              <a:t>192.168.0.1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F561A34-CCE8-FCB9-A039-651935E788A3}"/>
              </a:ext>
            </a:extLst>
          </p:cNvPr>
          <p:cNvSpPr txBox="1">
            <a:spLocks/>
          </p:cNvSpPr>
          <p:nvPr/>
        </p:nvSpPr>
        <p:spPr>
          <a:xfrm>
            <a:off x="6822334" y="3704717"/>
            <a:ext cx="4987047" cy="774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5000" b="1" dirty="0">
                <a:solidFill>
                  <a:schemeClr val="bg1"/>
                </a:solidFill>
              </a:rPr>
              <a:t>www.naver.com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F81E7EC-49BF-219D-7448-D7CC0EF8B472}"/>
              </a:ext>
            </a:extLst>
          </p:cNvPr>
          <p:cNvSpPr txBox="1">
            <a:spLocks/>
          </p:cNvSpPr>
          <p:nvPr/>
        </p:nvSpPr>
        <p:spPr>
          <a:xfrm>
            <a:off x="2110094" y="3211949"/>
            <a:ext cx="1489139" cy="470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000" b="1" dirty="0">
                <a:solidFill>
                  <a:schemeClr val="bg1"/>
                </a:solidFill>
              </a:rPr>
              <a:t>IP </a:t>
            </a:r>
            <a:r>
              <a:rPr lang="ko-KR" altLang="en-US" sz="3000" b="1" dirty="0">
                <a:solidFill>
                  <a:schemeClr val="bg1"/>
                </a:solidFill>
              </a:rPr>
              <a:t>주소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51AAC60-B26E-20A8-1C85-354A3CE4F16D}"/>
              </a:ext>
            </a:extLst>
          </p:cNvPr>
          <p:cNvSpPr txBox="1">
            <a:spLocks/>
          </p:cNvSpPr>
          <p:nvPr/>
        </p:nvSpPr>
        <p:spPr>
          <a:xfrm>
            <a:off x="8446044" y="3234614"/>
            <a:ext cx="1739625" cy="470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000" b="1" dirty="0">
                <a:solidFill>
                  <a:schemeClr val="bg1"/>
                </a:solidFill>
              </a:rPr>
              <a:t>Domain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9" name="그래픽 8" descr="전송 단색으로 채워진">
            <a:extLst>
              <a:ext uri="{FF2B5EF4-FFF2-40B4-BE49-F238E27FC236}">
                <a16:creationId xmlns:a16="http://schemas.microsoft.com/office/drawing/2014/main" id="{C3E89496-3DDC-2495-D15A-8036302F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6808" y="3211949"/>
            <a:ext cx="1673091" cy="16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DNS(Domain Name System)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DNS </a:t>
            </a:r>
            <a:r>
              <a:rPr lang="ko-KR" altLang="en-US" sz="2500" b="1" dirty="0">
                <a:solidFill>
                  <a:schemeClr val="bg1"/>
                </a:solidFill>
              </a:rPr>
              <a:t>설정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E1EC5D-5F6A-2A5A-36FD-1EF3D35930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37" y="2296459"/>
            <a:ext cx="6560925" cy="43513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B10A0D-25BC-9707-775B-CD06A1DA0774}"/>
              </a:ext>
            </a:extLst>
          </p:cNvPr>
          <p:cNvSpPr/>
          <p:nvPr/>
        </p:nvSpPr>
        <p:spPr>
          <a:xfrm>
            <a:off x="4524896" y="3429000"/>
            <a:ext cx="4755461" cy="3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89EEC0-D915-6ED6-400E-2E7EF80BA04A}"/>
              </a:ext>
            </a:extLst>
          </p:cNvPr>
          <p:cNvSpPr/>
          <p:nvPr/>
        </p:nvSpPr>
        <p:spPr>
          <a:xfrm>
            <a:off x="4524896" y="4001294"/>
            <a:ext cx="2710094" cy="3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37FE85-43F0-31D1-4D56-65E72E909B53}"/>
              </a:ext>
            </a:extLst>
          </p:cNvPr>
          <p:cNvSpPr/>
          <p:nvPr/>
        </p:nvSpPr>
        <p:spPr>
          <a:xfrm>
            <a:off x="4524896" y="4374273"/>
            <a:ext cx="2710094" cy="3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E253865-AFF3-6245-0BA8-4636552E9703}"/>
              </a:ext>
            </a:extLst>
          </p:cNvPr>
          <p:cNvSpPr txBox="1">
            <a:spLocks/>
          </p:cNvSpPr>
          <p:nvPr/>
        </p:nvSpPr>
        <p:spPr>
          <a:xfrm>
            <a:off x="5035908" y="3062576"/>
            <a:ext cx="3893858" cy="473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/>
              <a:t>DNS </a:t>
            </a:r>
            <a:r>
              <a:rPr lang="ko-KR" altLang="en-US" sz="2000" b="1" dirty="0"/>
              <a:t>설정을 </a:t>
            </a:r>
            <a:r>
              <a:rPr lang="en-US" altLang="ko-KR" sz="2000" b="1" dirty="0"/>
              <a:t>ON</a:t>
            </a:r>
            <a:r>
              <a:rPr lang="ko-KR" altLang="en-US" sz="2000" b="1" dirty="0"/>
              <a:t>으로 해준다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C7A8DB9-1AE1-0A9C-1DA2-E2BF68BA3EE8}"/>
              </a:ext>
            </a:extLst>
          </p:cNvPr>
          <p:cNvSpPr txBox="1">
            <a:spLocks/>
          </p:cNvSpPr>
          <p:nvPr/>
        </p:nvSpPr>
        <p:spPr>
          <a:xfrm>
            <a:off x="7242862" y="4001294"/>
            <a:ext cx="2133600" cy="32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dirty="0"/>
              <a:t>Domain</a:t>
            </a:r>
            <a:r>
              <a:rPr lang="ko-KR" altLang="en-US" sz="1500" b="1" dirty="0"/>
              <a:t>을 작성해준다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3ACFAC0-4EE5-47C2-34B8-64F3ACD92F8D}"/>
              </a:ext>
            </a:extLst>
          </p:cNvPr>
          <p:cNvSpPr txBox="1">
            <a:spLocks/>
          </p:cNvSpPr>
          <p:nvPr/>
        </p:nvSpPr>
        <p:spPr>
          <a:xfrm>
            <a:off x="6982837" y="4260966"/>
            <a:ext cx="2133600" cy="697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dirty="0"/>
              <a:t>Domain</a:t>
            </a:r>
            <a:r>
              <a:rPr lang="ko-KR" altLang="en-US" sz="1500" b="1" dirty="0"/>
              <a:t> 서버의 </a:t>
            </a:r>
            <a:endParaRPr lang="en-US" altLang="ko-KR" sz="15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500" b="1" dirty="0"/>
              <a:t>주소를 적는다</a:t>
            </a:r>
          </a:p>
        </p:txBody>
      </p:sp>
    </p:spTree>
    <p:extLst>
      <p:ext uri="{BB962C8B-B14F-4D97-AF65-F5344CB8AC3E}">
        <p14:creationId xmlns:p14="http://schemas.microsoft.com/office/powerpoint/2010/main" val="258074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DHCP(Dynamic Host Configuration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727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IP</a:t>
            </a:r>
            <a:r>
              <a:rPr lang="ko-KR" altLang="en-US" b="1" dirty="0">
                <a:solidFill>
                  <a:schemeClr val="bg1"/>
                </a:solidFill>
              </a:rPr>
              <a:t>를 동적으로 할당해주는 프로토콜</a:t>
            </a:r>
          </a:p>
        </p:txBody>
      </p:sp>
      <p:pic>
        <p:nvPicPr>
          <p:cNvPr id="4" name="그래픽 3" descr="데이터베이스 윤곽선">
            <a:extLst>
              <a:ext uri="{FF2B5EF4-FFF2-40B4-BE49-F238E27FC236}">
                <a16:creationId xmlns:a16="http://schemas.microsoft.com/office/drawing/2014/main" id="{ADA64055-4986-1F45-0C0D-142B0615B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450" y="2893017"/>
            <a:ext cx="2942814" cy="2942814"/>
          </a:xfrm>
          <a:prstGeom prst="rect">
            <a:avLst/>
          </a:prstGeom>
        </p:spPr>
      </p:pic>
      <p:pic>
        <p:nvPicPr>
          <p:cNvPr id="6" name="그래픽 5" descr="구름 윤곽선">
            <a:extLst>
              <a:ext uri="{FF2B5EF4-FFF2-40B4-BE49-F238E27FC236}">
                <a16:creationId xmlns:a16="http://schemas.microsoft.com/office/drawing/2014/main" id="{1C2DDD88-2E56-4669-33F4-B2AC38D9B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191" y="2392903"/>
            <a:ext cx="3784060" cy="378406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B27B972-ADCE-D327-57B2-4F187EEB7D6C}"/>
              </a:ext>
            </a:extLst>
          </p:cNvPr>
          <p:cNvSpPr txBox="1">
            <a:spLocks/>
          </p:cNvSpPr>
          <p:nvPr/>
        </p:nvSpPr>
        <p:spPr>
          <a:xfrm>
            <a:off x="8001098" y="4284933"/>
            <a:ext cx="1984246" cy="56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82646F6-DCE8-DAD5-2DCA-C15025667780}"/>
              </a:ext>
            </a:extLst>
          </p:cNvPr>
          <p:cNvSpPr/>
          <p:nvPr/>
        </p:nvSpPr>
        <p:spPr>
          <a:xfrm>
            <a:off x="4582538" y="4001294"/>
            <a:ext cx="2373549" cy="112518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E2E16CD-A397-D6F3-EC46-76E965322730}"/>
              </a:ext>
            </a:extLst>
          </p:cNvPr>
          <p:cNvSpPr txBox="1">
            <a:spLocks/>
          </p:cNvSpPr>
          <p:nvPr/>
        </p:nvSpPr>
        <p:spPr>
          <a:xfrm>
            <a:off x="5244928" y="3717655"/>
            <a:ext cx="701005" cy="56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IP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8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DHCP(Dynamic Host Configuration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8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DHCP </a:t>
            </a:r>
            <a:r>
              <a:rPr lang="ko-KR" altLang="en-US" sz="2000" b="1" dirty="0">
                <a:solidFill>
                  <a:schemeClr val="bg1"/>
                </a:solidFill>
              </a:rPr>
              <a:t>설정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7CCB1D-F49B-A43D-A98E-58DA3B23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039" y="2189748"/>
            <a:ext cx="5174428" cy="45800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157146-6A60-AC7E-78F1-9D85014682B5}"/>
              </a:ext>
            </a:extLst>
          </p:cNvPr>
          <p:cNvSpPr/>
          <p:nvPr/>
        </p:nvSpPr>
        <p:spPr>
          <a:xfrm>
            <a:off x="6814310" y="3064042"/>
            <a:ext cx="1816343" cy="272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581F22-F28B-EF9B-C1D0-413AD7C1BDA5}"/>
              </a:ext>
            </a:extLst>
          </p:cNvPr>
          <p:cNvSpPr/>
          <p:nvPr/>
        </p:nvSpPr>
        <p:spPr>
          <a:xfrm>
            <a:off x="4921341" y="3336757"/>
            <a:ext cx="3709312" cy="1179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F68E5CD-CF97-E4BC-B3C8-9176D4409C0B}"/>
              </a:ext>
            </a:extLst>
          </p:cNvPr>
          <p:cNvSpPr txBox="1">
            <a:spLocks/>
          </p:cNvSpPr>
          <p:nvPr/>
        </p:nvSpPr>
        <p:spPr>
          <a:xfrm>
            <a:off x="8779467" y="3064042"/>
            <a:ext cx="2813204" cy="36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DHCP </a:t>
            </a:r>
            <a:r>
              <a:rPr lang="ko-KR" altLang="en-US" sz="1500" b="1" dirty="0">
                <a:solidFill>
                  <a:schemeClr val="bg1"/>
                </a:solidFill>
              </a:rPr>
              <a:t>설정을 </a:t>
            </a:r>
            <a:r>
              <a:rPr lang="en-US" altLang="ko-KR" sz="1500" b="1" dirty="0">
                <a:solidFill>
                  <a:schemeClr val="bg1"/>
                </a:solidFill>
              </a:rPr>
              <a:t>ON</a:t>
            </a:r>
            <a:r>
              <a:rPr lang="ko-KR" altLang="en-US" sz="1500" b="1" dirty="0">
                <a:solidFill>
                  <a:schemeClr val="bg1"/>
                </a:solidFill>
              </a:rPr>
              <a:t>으로 해준다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E24DBFD-9AFA-3577-C126-88852877707A}"/>
              </a:ext>
            </a:extLst>
          </p:cNvPr>
          <p:cNvSpPr txBox="1">
            <a:spLocks/>
          </p:cNvSpPr>
          <p:nvPr/>
        </p:nvSpPr>
        <p:spPr>
          <a:xfrm>
            <a:off x="8733102" y="3440775"/>
            <a:ext cx="2813204" cy="17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DHCP</a:t>
            </a:r>
            <a:r>
              <a:rPr lang="ko-KR" altLang="en-US" sz="1500" b="1" dirty="0">
                <a:solidFill>
                  <a:schemeClr val="bg1"/>
                </a:solidFill>
              </a:rPr>
              <a:t>를 통해서 부여할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IP</a:t>
            </a:r>
            <a:r>
              <a:rPr lang="ko-KR" altLang="en-US" sz="1500" b="1" dirty="0">
                <a:solidFill>
                  <a:schemeClr val="bg1"/>
                </a:solidFill>
              </a:rPr>
              <a:t> 와 </a:t>
            </a:r>
            <a:r>
              <a:rPr lang="en-US" altLang="ko-KR" sz="1500" b="1" dirty="0">
                <a:solidFill>
                  <a:schemeClr val="bg1"/>
                </a:solidFill>
              </a:rPr>
              <a:t>DNS </a:t>
            </a:r>
            <a:r>
              <a:rPr lang="ko-KR" altLang="en-US" sz="1500" b="1" dirty="0">
                <a:solidFill>
                  <a:schemeClr val="bg1"/>
                </a:solidFill>
              </a:rPr>
              <a:t>서버 주소를 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/>
                </a:solidFill>
              </a:rPr>
              <a:t>설정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126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411</Words>
  <Application>Microsoft Office PowerPoint</Application>
  <PresentationFormat>와이드스크린</PresentationFormat>
  <Paragraphs>80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Packet Tracer</vt:lpstr>
      <vt:lpstr>Server</vt:lpstr>
      <vt:lpstr>Server DNS &amp; HTTP</vt:lpstr>
      <vt:lpstr>HTTP(Hyper Text Transfer Protocol)</vt:lpstr>
      <vt:lpstr>HTTP(Hyper Text Transfer Protocol)</vt:lpstr>
      <vt:lpstr>DNS(Domain Name System)</vt:lpstr>
      <vt:lpstr>DNS(Domain Name System)</vt:lpstr>
      <vt:lpstr>DHCP(Dynamic Host Configuration Protocol)</vt:lpstr>
      <vt:lpstr>DHCP(Dynamic Host Configuration Protocol)</vt:lpstr>
      <vt:lpstr>DHCP(Dynamic Host Configuration Protocol)</vt:lpstr>
      <vt:lpstr>DHCP(Dynamic Host Configuration Protocol)</vt:lpstr>
      <vt:lpstr>DHCP(Dynamic Host Configuration Protocol)</vt:lpstr>
      <vt:lpstr>AAA(Authentication Authorization Accounting)</vt:lpstr>
      <vt:lpstr>AAA(Authentication Authorization Accounting)</vt:lpstr>
      <vt:lpstr>WLAN 보안 설정(AAA 설정)</vt:lpstr>
      <vt:lpstr>AAA 서버 설정</vt:lpstr>
      <vt:lpstr>AAA 서버 설정</vt:lpstr>
      <vt:lpstr>AAA 서버 설정</vt:lpstr>
      <vt:lpstr>AAA 서버 설정</vt:lpstr>
      <vt:lpstr>SYSLOG</vt:lpstr>
      <vt:lpstr>NTP(Network Time Protocol)</vt:lpstr>
      <vt:lpstr>NTP(Network Time Protocol)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Sung-min Kwon</dc:creator>
  <cp:lastModifiedBy>Sung-min Kwon</cp:lastModifiedBy>
  <cp:revision>4</cp:revision>
  <dcterms:created xsi:type="dcterms:W3CDTF">2023-09-19T17:06:30Z</dcterms:created>
  <dcterms:modified xsi:type="dcterms:W3CDTF">2023-09-26T16:13:30Z</dcterms:modified>
</cp:coreProperties>
</file>