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E40"/>
    <a:srgbClr val="EB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AEB85-61E9-4456-974A-BDAA7A42C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Хакатон МТС.Тета 2021</a:t>
            </a:r>
            <a:br>
              <a:rPr lang="ru-RU" sz="4000" dirty="0">
                <a:solidFill>
                  <a:schemeClr val="bg1"/>
                </a:solidFill>
              </a:rPr>
            </a:b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rgbClr val="1A2E40"/>
                </a:solidFill>
              </a:rPr>
              <a:t>Кейс №3. Модель, разделяющая ответ веб-сервера.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9491CC-1EFA-4CE3-BB58-0FF43E83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21507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1A2E40"/>
                </a:solidFill>
              </a:rPr>
              <a:t>Команда «Учителя машин»</a:t>
            </a:r>
          </a:p>
          <a:p>
            <a:pPr algn="l"/>
            <a:endParaRPr lang="ru-RU" dirty="0">
              <a:solidFill>
                <a:srgbClr val="1A2E40"/>
              </a:solidFill>
            </a:endParaRPr>
          </a:p>
          <a:p>
            <a:pPr algn="l"/>
            <a:r>
              <a:rPr lang="ru-RU" dirty="0">
                <a:solidFill>
                  <a:srgbClr val="1A2E40"/>
                </a:solidFill>
              </a:rPr>
              <a:t>Павел Тихомиров</a:t>
            </a:r>
          </a:p>
          <a:p>
            <a:pPr algn="l"/>
            <a:r>
              <a:rPr lang="ru-RU" dirty="0">
                <a:solidFill>
                  <a:srgbClr val="1A2E40"/>
                </a:solidFill>
              </a:rPr>
              <a:t>Владимир Дьяков</a:t>
            </a:r>
          </a:p>
          <a:p>
            <a:pPr algn="l"/>
            <a:r>
              <a:rPr lang="ru-RU" dirty="0">
                <a:solidFill>
                  <a:srgbClr val="1A2E40"/>
                </a:solidFill>
              </a:rPr>
              <a:t>Руслан </a:t>
            </a:r>
            <a:r>
              <a:rPr lang="ru-RU" dirty="0" err="1">
                <a:solidFill>
                  <a:srgbClr val="1A2E40"/>
                </a:solidFill>
              </a:rPr>
              <a:t>Ахмаров</a:t>
            </a:r>
            <a:endParaRPr lang="ru-RU" dirty="0">
              <a:solidFill>
                <a:srgbClr val="1A2E40"/>
              </a:solidFill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45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CEB6C-B1C5-405D-989D-2908D652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32" y="778514"/>
            <a:ext cx="9601200" cy="1485900"/>
          </a:xfrm>
        </p:spPr>
        <p:txBody>
          <a:bodyPr/>
          <a:lstStyle/>
          <a:p>
            <a:r>
              <a:rPr lang="ru-RU" i="1" dirty="0"/>
              <a:t>1. Поиск и сбор разметки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BCEAD-8367-4B43-8E83-E868AAC2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632" y="1733105"/>
            <a:ext cx="8676167" cy="1143000"/>
          </a:xfrm>
        </p:spPr>
        <p:txBody>
          <a:bodyPr/>
          <a:lstStyle/>
          <a:p>
            <a:r>
              <a:rPr lang="ru-RU" dirty="0"/>
              <a:t>Использование библиотеки </a:t>
            </a:r>
            <a:r>
              <a:rPr lang="en-US" dirty="0"/>
              <a:t>Python Requests</a:t>
            </a:r>
            <a:endParaRPr lang="ru-RU" dirty="0"/>
          </a:p>
          <a:p>
            <a:r>
              <a:rPr lang="ru-RU" dirty="0"/>
              <a:t>При отправке запросов получаем коды состояния</a:t>
            </a:r>
          </a:p>
          <a:p>
            <a:endParaRPr lang="ru-RU" dirty="0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9CBEA98B-0CB2-49C8-B401-F3D4F7575571}"/>
              </a:ext>
            </a:extLst>
          </p:cNvPr>
          <p:cNvGrpSpPr/>
          <p:nvPr/>
        </p:nvGrpSpPr>
        <p:grpSpPr>
          <a:xfrm>
            <a:off x="2651083" y="3290775"/>
            <a:ext cx="6889835" cy="3115850"/>
            <a:chOff x="1516695" y="3429000"/>
            <a:chExt cx="6889835" cy="31158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3F7F258-FEAC-4FD1-A22E-903ADD0AC06B}"/>
                </a:ext>
              </a:extLst>
            </p:cNvPr>
            <p:cNvSpPr/>
            <p:nvPr/>
          </p:nvSpPr>
          <p:spPr>
            <a:xfrm>
              <a:off x="1516695" y="4567303"/>
              <a:ext cx="1966586" cy="839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Отправка запроса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5DCB80C-0953-46DC-B01C-8900B225113D}"/>
                </a:ext>
              </a:extLst>
            </p:cNvPr>
            <p:cNvSpPr/>
            <p:nvPr/>
          </p:nvSpPr>
          <p:spPr>
            <a:xfrm>
              <a:off x="3873675" y="3429000"/>
              <a:ext cx="1966586" cy="839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Получены коды 1</a:t>
              </a:r>
              <a:r>
                <a:rPr lang="en-US" dirty="0"/>
                <a:t>XX, </a:t>
              </a:r>
              <a:r>
                <a:rPr lang="ru-RU" dirty="0"/>
                <a:t>2</a:t>
              </a:r>
              <a:r>
                <a:rPr lang="en-US" dirty="0"/>
                <a:t>XX, 3XX</a:t>
              </a:r>
              <a:endParaRPr lang="ru-RU" dirty="0"/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AFC0C96-65FB-4583-BEE0-FCC49137A159}"/>
                </a:ext>
              </a:extLst>
            </p:cNvPr>
            <p:cNvGrpSpPr/>
            <p:nvPr/>
          </p:nvGrpSpPr>
          <p:grpSpPr>
            <a:xfrm>
              <a:off x="3868695" y="4567303"/>
              <a:ext cx="1966586" cy="1977547"/>
              <a:chOff x="3873675" y="4567303"/>
              <a:chExt cx="1966586" cy="1977547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5022279-4FD8-4329-A573-EFC43D1F4609}"/>
                  </a:ext>
                </a:extLst>
              </p:cNvPr>
              <p:cNvSpPr/>
              <p:nvPr/>
            </p:nvSpPr>
            <p:spPr>
              <a:xfrm>
                <a:off x="3873675" y="4567303"/>
                <a:ext cx="1966586" cy="839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Получены коды 4</a:t>
                </a:r>
                <a:r>
                  <a:rPr lang="en-US" dirty="0"/>
                  <a:t>XX, </a:t>
                </a:r>
                <a:r>
                  <a:rPr lang="ru-RU" dirty="0"/>
                  <a:t>5</a:t>
                </a:r>
                <a:r>
                  <a:rPr lang="en-US" dirty="0"/>
                  <a:t>XX</a:t>
                </a:r>
                <a:endParaRPr lang="ru-RU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3F0673A-8EF5-463C-97FE-AE6B25824791}"/>
                  </a:ext>
                </a:extLst>
              </p:cNvPr>
              <p:cNvSpPr/>
              <p:nvPr/>
            </p:nvSpPr>
            <p:spPr>
              <a:xfrm>
                <a:off x="3873675" y="5705606"/>
                <a:ext cx="1966586" cy="839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Получена ошибка</a:t>
                </a:r>
              </a:p>
            </p:txBody>
          </p:sp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8673385-DF99-408B-A683-D2B33A5AB022}"/>
                </a:ext>
              </a:extLst>
            </p:cNvPr>
            <p:cNvSpPr/>
            <p:nvPr/>
          </p:nvSpPr>
          <p:spPr>
            <a:xfrm>
              <a:off x="6439944" y="3437612"/>
              <a:ext cx="1966586" cy="839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Запрос не технический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AC9A4C1-8B58-4826-BB2A-FC924E316373}"/>
                </a:ext>
              </a:extLst>
            </p:cNvPr>
            <p:cNvSpPr/>
            <p:nvPr/>
          </p:nvSpPr>
          <p:spPr>
            <a:xfrm>
              <a:off x="6409884" y="5077739"/>
              <a:ext cx="1966586" cy="839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Запрос технический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78F86A5D-34DA-40FB-8ADF-EE7C6863A8A8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3483281" y="4986925"/>
              <a:ext cx="385414" cy="113830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F2E5664B-2A9B-4252-95FE-05A3B454774E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483281" y="4986925"/>
              <a:ext cx="38541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FF25821-60A3-4AE1-860A-84D8A57077D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483281" y="3848622"/>
              <a:ext cx="390394" cy="113830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9853EB1B-CDE7-4E41-80DF-03A3973A7BA2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840261" y="3848622"/>
              <a:ext cx="599683" cy="8612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4BBD3C95-7A1F-41F9-9B1B-59D127CDBF70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5835281" y="4986925"/>
              <a:ext cx="574603" cy="51043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F29D2D62-2FF2-48FB-91D7-539DA0830928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835281" y="5497361"/>
              <a:ext cx="574603" cy="62786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29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8C502-181D-4093-A983-67695EA9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ru-RU" sz="3700" i="1" dirty="0"/>
              <a:t>2. Выбор и обоснование схемы валидации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CB030-EC86-475F-8D9D-EA596E23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4971"/>
            <a:ext cx="4145675" cy="3472543"/>
          </a:xfrm>
        </p:spPr>
        <p:txBody>
          <a:bodyPr>
            <a:normAutofit/>
          </a:bodyPr>
          <a:lstStyle/>
          <a:p>
            <a:r>
              <a:rPr lang="ru-RU" sz="2300" dirty="0"/>
              <a:t>Целевой класс </a:t>
            </a:r>
            <a:r>
              <a:rPr lang="ru-RU" sz="2300" u="sng" dirty="0"/>
              <a:t>минорный</a:t>
            </a:r>
            <a:r>
              <a:rPr lang="ru-RU" sz="2300" dirty="0"/>
              <a:t>, следовательно, необходимо использовать стратифицированную валидацию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Объяснение перекрестной проверки: оценка эффективности оценщика.">
            <a:extLst>
              <a:ext uri="{FF2B5EF4-FFF2-40B4-BE49-F238E27FC236}">
                <a16:creationId xmlns:a16="http://schemas.microsoft.com/office/drawing/2014/main" id="{D9AC4C08-28D1-4966-9ECB-F95906FBA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1"/>
          <a:stretch/>
        </p:blipFill>
        <p:spPr bwMode="auto">
          <a:xfrm>
            <a:off x="6176720" y="1031689"/>
            <a:ext cx="5209075" cy="479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8C502-181D-4093-A983-67695EA9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i="1" dirty="0"/>
              <a:t>3. Выбор и обоснование метрики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CB030-EC86-475F-8D9D-EA596E23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300" dirty="0"/>
              <a:t>Метрики – </a:t>
            </a:r>
            <a:r>
              <a:rPr lang="ru-RU" sz="2300" b="1" dirty="0" err="1"/>
              <a:t>Recall</a:t>
            </a:r>
            <a:r>
              <a:rPr lang="ru-RU" sz="2300" b="1" dirty="0"/>
              <a:t> </a:t>
            </a:r>
            <a:r>
              <a:rPr lang="ru-RU" sz="2300" dirty="0"/>
              <a:t>и</a:t>
            </a:r>
            <a:r>
              <a:rPr lang="ru-RU" sz="2300" b="1" dirty="0"/>
              <a:t> </a:t>
            </a:r>
            <a:r>
              <a:rPr lang="en-US" sz="2300" b="1" dirty="0"/>
              <a:t>F-measure</a:t>
            </a:r>
          </a:p>
          <a:p>
            <a:r>
              <a:rPr lang="ru-RU" sz="2300" dirty="0"/>
              <a:t>Интерес представляет целевой класс, лучшая модель та, которая назвала все целевые классы правильно.</a:t>
            </a:r>
          </a:p>
        </p:txBody>
      </p:sp>
    </p:spTree>
    <p:extLst>
      <p:ext uri="{BB962C8B-B14F-4D97-AF65-F5344CB8AC3E}">
        <p14:creationId xmlns:p14="http://schemas.microsoft.com/office/powerpoint/2010/main" val="284842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16997-1F70-4860-89F8-BEBB5C6E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Построение модели машинного обучения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31AA03-8FE3-4BEF-BBEB-E9F094B76398}"/>
              </a:ext>
            </a:extLst>
          </p:cNvPr>
          <p:cNvSpPr txBox="1">
            <a:spLocks/>
          </p:cNvSpPr>
          <p:nvPr/>
        </p:nvSpPr>
        <p:spPr>
          <a:xfrm>
            <a:off x="1371600" y="1980677"/>
            <a:ext cx="9601200" cy="659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/>
              <a:t>Модель:</a:t>
            </a:r>
          </a:p>
        </p:txBody>
      </p:sp>
      <p:graphicFrame>
        <p:nvGraphicFramePr>
          <p:cNvPr id="11" name="Таблица 8">
            <a:extLst>
              <a:ext uri="{FF2B5EF4-FFF2-40B4-BE49-F238E27FC236}">
                <a16:creationId xmlns:a16="http://schemas.microsoft.com/office/drawing/2014/main" id="{58D2BA24-A99F-4680-95C0-C4C5C1BA6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89347"/>
              </p:ext>
            </p:extLst>
          </p:nvPr>
        </p:nvGraphicFramePr>
        <p:xfrm>
          <a:off x="1371600" y="2942783"/>
          <a:ext cx="9601200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3690666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61190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400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(F-measure, Recall)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9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400" dirty="0"/>
                        <a:t>Линейная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400" dirty="0"/>
                        <a:t>(0.46, 0.61)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6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400" dirty="0"/>
                        <a:t>Логистическая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(0.31, 0.23)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17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400" dirty="0"/>
                        <a:t>Решающее дерево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0.47, 0.35)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4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400" dirty="0"/>
                        <a:t>Ближайшие соседи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(0.35, 0.77)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1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3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2C35EA-DD6B-4002-9BBA-E2D26D7EE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62941-D101-4485-BBB3-C6CCB740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ru-RU" dirty="0"/>
              <a:t>5. Прототип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8E992-CDB6-4505-9203-2B2F6327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US" sz="4000" dirty="0"/>
              <a:t>Telegram </a:t>
            </a:r>
            <a:r>
              <a:rPr lang="ru-RU" sz="4000" dirty="0"/>
              <a:t>чат-бот</a:t>
            </a:r>
          </a:p>
          <a:p>
            <a:endParaRPr lang="ru-RU" sz="4000" dirty="0"/>
          </a:p>
          <a:p>
            <a:pPr marL="0" indent="0">
              <a:buNone/>
            </a:pPr>
            <a:r>
              <a:rPr lang="en-US" sz="4000" dirty="0"/>
              <a:t>@techoruser_bot</a:t>
            </a:r>
            <a:endParaRPr lang="ru-RU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3D7A4D-0B68-47B2-A27E-7CBA1630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B33D2F6-5792-43EE-8E35-9BD7C448B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3"/>
          <a:stretch/>
        </p:blipFill>
        <p:spPr>
          <a:xfrm>
            <a:off x="8612254" y="639704"/>
            <a:ext cx="25797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1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7F621-C1F9-4C13-8C40-2732277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Бизнес-применение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7D552-E5C6-4113-828B-A9BFC646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Рекомендация сервисов экосистемы МТС</a:t>
            </a:r>
          </a:p>
          <a:p>
            <a:r>
              <a:rPr lang="ru-RU" sz="3200" dirty="0"/>
              <a:t>Улучшенная таргетированная реклама </a:t>
            </a:r>
          </a:p>
        </p:txBody>
      </p:sp>
    </p:spTree>
    <p:extLst>
      <p:ext uri="{BB962C8B-B14F-4D97-AF65-F5344CB8AC3E}">
        <p14:creationId xmlns:p14="http://schemas.microsoft.com/office/powerpoint/2010/main" val="8397463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246</TotalTime>
  <Words>174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Уголки</vt:lpstr>
      <vt:lpstr>Хакатон МТС.Тета 2021  Кейс №3. Модель, разделяющая ответ веб-сервера.</vt:lpstr>
      <vt:lpstr>1. Поиск и сбор разметки</vt:lpstr>
      <vt:lpstr>2. Выбор и обоснование схемы валидации</vt:lpstr>
      <vt:lpstr>3. Выбор и обоснование метрики</vt:lpstr>
      <vt:lpstr>4. Построение модели машинного обучения</vt:lpstr>
      <vt:lpstr>5. Прототип</vt:lpstr>
      <vt:lpstr>6. Бизнес-применение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МТС.Тета 2021  Кейс №3. Модель, разделяющая ответ веб-сервера.</dc:title>
  <dc:creator>Тихомиров Павел tpa007</dc:creator>
  <cp:lastModifiedBy>Тихомиров Павел tpa007</cp:lastModifiedBy>
  <cp:revision>1</cp:revision>
  <dcterms:created xsi:type="dcterms:W3CDTF">2021-08-15T10:56:11Z</dcterms:created>
  <dcterms:modified xsi:type="dcterms:W3CDTF">2021-08-15T15:02:52Z</dcterms:modified>
</cp:coreProperties>
</file>