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269" r:id="rId7"/>
    <p:sldId id="278" r:id="rId8"/>
    <p:sldId id="270" r:id="rId9"/>
    <p:sldId id="271" r:id="rId10"/>
    <p:sldId id="279" r:id="rId11"/>
    <p:sldId id="280" r:id="rId12"/>
    <p:sldId id="289" r:id="rId13"/>
    <p:sldId id="272" r:id="rId14"/>
    <p:sldId id="281" r:id="rId15"/>
    <p:sldId id="273" r:id="rId16"/>
  </p:sldIdLst>
  <p:sldSz cx="9144000" cy="6858000" type="screen4x3"/>
  <p:notesSz cx="6781800" cy="99187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CCFF"/>
    <a:srgbClr val="FF3300"/>
    <a:srgbClr val="969696"/>
    <a:srgbClr val="80808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EDB5B-E82C-4C13-9F64-2CD30070B51A}" v="4" dt="2020-03-24T07:38:1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24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83EDB5B-E82C-4C13-9F64-2CD30070B51A}"/>
    <pc:docChg chg="modSld">
      <pc:chgData name="" userId="" providerId="" clId="Web-{583EDB5B-E82C-4C13-9F64-2CD30070B51A}" dt="2020-03-24T07:38:14.894" v="2" actId="20577"/>
      <pc:docMkLst>
        <pc:docMk/>
      </pc:docMkLst>
      <pc:sldChg chg="modSp">
        <pc:chgData name="" userId="" providerId="" clId="Web-{583EDB5B-E82C-4C13-9F64-2CD30070B51A}" dt="2020-03-24T07:38:14.863" v="0" actId="20577"/>
        <pc:sldMkLst>
          <pc:docMk/>
          <pc:sldMk cId="0" sldId="256"/>
        </pc:sldMkLst>
        <pc:spChg chg="mod">
          <ac:chgData name="" userId="" providerId="" clId="Web-{583EDB5B-E82C-4C13-9F64-2CD30070B51A}" dt="2020-03-24T07:38:14.863" v="0" actId="20577"/>
          <ac:spMkLst>
            <pc:docMk/>
            <pc:sldMk cId="0" sldId="256"/>
            <ac:spMk id="2051" creationId="{A8553B46-7920-46F0-BFBE-4D175C18A84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2AF9D502-A024-42BA-B5FA-0DEBEAE90D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5AF10D95-B59C-4105-B4CB-DA02C69CEF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xmlns="" id="{B47C3182-3631-4F08-AC15-C696665E6C1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xmlns="" id="{CFF4787B-8423-4935-8B89-3101863C9AC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56AC41-181F-4445-8D6E-1BE3424129D7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9796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>
            <a:extLst>
              <a:ext uri="{FF2B5EF4-FFF2-40B4-BE49-F238E27FC236}">
                <a16:creationId xmlns:a16="http://schemas.microsoft.com/office/drawing/2014/main" xmlns="" id="{10F21268-B490-40E2-A141-481E95106A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1027">
            <a:extLst>
              <a:ext uri="{FF2B5EF4-FFF2-40B4-BE49-F238E27FC236}">
                <a16:creationId xmlns:a16="http://schemas.microsoft.com/office/drawing/2014/main" xmlns="" id="{E5D8A1E5-379D-4183-A4DD-47920F5ECB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1028">
            <a:extLst>
              <a:ext uri="{FF2B5EF4-FFF2-40B4-BE49-F238E27FC236}">
                <a16:creationId xmlns:a16="http://schemas.microsoft.com/office/drawing/2014/main" xmlns="" id="{533D09F9-B9D3-4F2D-817B-2A755E842D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1029">
            <a:extLst>
              <a:ext uri="{FF2B5EF4-FFF2-40B4-BE49-F238E27FC236}">
                <a16:creationId xmlns:a16="http://schemas.microsoft.com/office/drawing/2014/main" xmlns="" id="{66E034F9-4C39-46D1-AF54-1F37994031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7205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4278" name="Rectangle 1030">
            <a:extLst>
              <a:ext uri="{FF2B5EF4-FFF2-40B4-BE49-F238E27FC236}">
                <a16:creationId xmlns:a16="http://schemas.microsoft.com/office/drawing/2014/main" xmlns="" id="{A98C2662-C0ED-4E0A-912B-76B4BC6F77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9" name="Rectangle 1031">
            <a:extLst>
              <a:ext uri="{FF2B5EF4-FFF2-40B4-BE49-F238E27FC236}">
                <a16:creationId xmlns:a16="http://schemas.microsoft.com/office/drawing/2014/main" xmlns="" id="{1B3D3D67-B4DA-41B1-9F6A-075D83712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A1969C-6A5E-4B7D-BF34-F464C8581A64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06164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9">
            <a:extLst>
              <a:ext uri="{FF2B5EF4-FFF2-40B4-BE49-F238E27FC236}">
                <a16:creationId xmlns:a16="http://schemas.microsoft.com/office/drawing/2014/main" xmlns="" id="{F42F0D1F-9D6E-4EAF-837B-2D9FDABABD37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à coins arrondis 10">
            <a:extLst>
              <a:ext uri="{FF2B5EF4-FFF2-40B4-BE49-F238E27FC236}">
                <a16:creationId xmlns:a16="http://schemas.microsoft.com/office/drawing/2014/main" xmlns="" id="{B619B4DC-3CF6-49D8-B7BE-B1304ACEF269}"/>
              </a:ext>
            </a:extLst>
          </p:cNvPr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7" name="Espace réservé de la date 18">
            <a:extLst>
              <a:ext uri="{FF2B5EF4-FFF2-40B4-BE49-F238E27FC236}">
                <a16:creationId xmlns:a16="http://schemas.microsoft.com/office/drawing/2014/main" xmlns="" id="{9F23E701-A1A3-4A87-A07D-F72EFC84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5BD72A07-D010-4276-9F35-2EBFF8A1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10">
            <a:extLst>
              <a:ext uri="{FF2B5EF4-FFF2-40B4-BE49-F238E27FC236}">
                <a16:creationId xmlns:a16="http://schemas.microsoft.com/office/drawing/2014/main" xmlns="" id="{DFC873F3-7734-41FD-B49D-6BF2B82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17DD5-BF3E-4398-8A2C-6F4674560A02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935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24">
            <a:extLst>
              <a:ext uri="{FF2B5EF4-FFF2-40B4-BE49-F238E27FC236}">
                <a16:creationId xmlns:a16="http://schemas.microsoft.com/office/drawing/2014/main" xmlns="" id="{85A8BC0D-136B-4A89-A964-5CD1787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17">
            <a:extLst>
              <a:ext uri="{FF2B5EF4-FFF2-40B4-BE49-F238E27FC236}">
                <a16:creationId xmlns:a16="http://schemas.microsoft.com/office/drawing/2014/main" xmlns="" id="{3741116A-C406-4228-84EF-446DF3BD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xmlns="" id="{D8829DEA-5C1F-4E23-9D1C-1C47DF5A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F6EB9-D0A8-4CC7-A240-1420F3D69B71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0908180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24">
            <a:extLst>
              <a:ext uri="{FF2B5EF4-FFF2-40B4-BE49-F238E27FC236}">
                <a16:creationId xmlns:a16="http://schemas.microsoft.com/office/drawing/2014/main" xmlns="" id="{BFE03ADA-C172-4306-BB17-E61EA465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17">
            <a:extLst>
              <a:ext uri="{FF2B5EF4-FFF2-40B4-BE49-F238E27FC236}">
                <a16:creationId xmlns:a16="http://schemas.microsoft.com/office/drawing/2014/main" xmlns="" id="{20677C97-99CF-4524-A470-245DB2BF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xmlns="" id="{171B1392-3637-4F6A-82E8-766BF99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B3995-86D4-4DB0-8A6A-F44132005E4C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20291204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313" y="152400"/>
            <a:ext cx="8458200" cy="9144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341313" y="1371600"/>
            <a:ext cx="8458200" cy="4419600"/>
          </a:xfrm>
        </p:spPr>
        <p:txBody>
          <a:bodyPr>
            <a:normAutofit/>
          </a:bodyPr>
          <a:lstStyle/>
          <a:p>
            <a:pPr lvl="0"/>
            <a:endParaRPr lang="fr-FR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1C2D6BF-717F-424B-80FC-1B6481BE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78A6AEF-2540-43F4-849F-7213C5A5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84C2D42-0EB9-48E4-AF2E-E2294054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562D3D-5EB4-4F4D-9864-556A16E93611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7730322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24">
            <a:extLst>
              <a:ext uri="{FF2B5EF4-FFF2-40B4-BE49-F238E27FC236}">
                <a16:creationId xmlns:a16="http://schemas.microsoft.com/office/drawing/2014/main" xmlns="" id="{A5EC4E37-2C0B-4EAF-A525-A9D904B9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17">
            <a:extLst>
              <a:ext uri="{FF2B5EF4-FFF2-40B4-BE49-F238E27FC236}">
                <a16:creationId xmlns:a16="http://schemas.microsoft.com/office/drawing/2014/main" xmlns="" id="{54159180-6EAF-4F62-AE90-15B90F0A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xmlns="" id="{3CFA099C-DE9D-48E7-B22B-293D0BC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C57F0-41E2-42C8-8ACB-8B08927167B0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1355195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9">
            <a:extLst>
              <a:ext uri="{FF2B5EF4-FFF2-40B4-BE49-F238E27FC236}">
                <a16:creationId xmlns:a16="http://schemas.microsoft.com/office/drawing/2014/main" xmlns="" id="{A6117581-40AD-4BD7-A193-214CBB128BE7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à coins arrondis 10">
            <a:extLst>
              <a:ext uri="{FF2B5EF4-FFF2-40B4-BE49-F238E27FC236}">
                <a16:creationId xmlns:a16="http://schemas.microsoft.com/office/drawing/2014/main" xmlns="" id="{C7F6080B-A742-4DAA-8DD9-33197032020E}"/>
              </a:ext>
            </a:extLst>
          </p:cNvPr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xmlns="" id="{39D5F9BA-07BD-4748-861B-F07D48E8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xmlns="" id="{398190AA-D512-40FC-87F1-EA4ACCCF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xmlns="" id="{5B6B0077-507D-42CA-9798-50507F1D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45201-B4C5-481C-B74D-8EA8D086046C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2215837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24">
            <a:extLst>
              <a:ext uri="{FF2B5EF4-FFF2-40B4-BE49-F238E27FC236}">
                <a16:creationId xmlns:a16="http://schemas.microsoft.com/office/drawing/2014/main" xmlns="" id="{3B49AFB9-468C-4980-9879-2E036CD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17">
            <a:extLst>
              <a:ext uri="{FF2B5EF4-FFF2-40B4-BE49-F238E27FC236}">
                <a16:creationId xmlns:a16="http://schemas.microsoft.com/office/drawing/2014/main" xmlns="" id="{9914A964-B46C-44F6-85AF-EFF5559A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xmlns="" id="{FC8A422E-2365-4C10-8008-38CEFA14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F2FDD-A6F2-4BEE-9CDD-8BE8B6419CFA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17463299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24">
            <a:extLst>
              <a:ext uri="{FF2B5EF4-FFF2-40B4-BE49-F238E27FC236}">
                <a16:creationId xmlns:a16="http://schemas.microsoft.com/office/drawing/2014/main" xmlns="" id="{1B37DCB9-F8CF-4A40-A78A-91C731A0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17">
            <a:extLst>
              <a:ext uri="{FF2B5EF4-FFF2-40B4-BE49-F238E27FC236}">
                <a16:creationId xmlns:a16="http://schemas.microsoft.com/office/drawing/2014/main" xmlns="" id="{0AC0E011-49A8-4FDC-8939-9E7089D8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4">
            <a:extLst>
              <a:ext uri="{FF2B5EF4-FFF2-40B4-BE49-F238E27FC236}">
                <a16:creationId xmlns:a16="http://schemas.microsoft.com/office/drawing/2014/main" xmlns="" id="{5906386B-929B-45AA-AA97-47902814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C6A22-5C70-441A-9675-B434774A6F7D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7202316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e la date 24">
            <a:extLst>
              <a:ext uri="{FF2B5EF4-FFF2-40B4-BE49-F238E27FC236}">
                <a16:creationId xmlns:a16="http://schemas.microsoft.com/office/drawing/2014/main" xmlns="" id="{20C7786E-E9B3-4069-B19F-6F1EAAD6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17">
            <a:extLst>
              <a:ext uri="{FF2B5EF4-FFF2-40B4-BE49-F238E27FC236}">
                <a16:creationId xmlns:a16="http://schemas.microsoft.com/office/drawing/2014/main" xmlns="" id="{6AD5EDEE-D487-49FE-AABB-B907E984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0825362-58AD-4048-AE87-E530F7C7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F4A83-8DAA-44AC-AA03-A7AEA80DC8CF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610133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9">
            <a:extLst>
              <a:ext uri="{FF2B5EF4-FFF2-40B4-BE49-F238E27FC236}">
                <a16:creationId xmlns:a16="http://schemas.microsoft.com/office/drawing/2014/main" xmlns="" id="{B214086B-4A71-49EB-A487-52DFD2D13853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Espace réservé de la date 1">
            <a:extLst>
              <a:ext uri="{FF2B5EF4-FFF2-40B4-BE49-F238E27FC236}">
                <a16:creationId xmlns:a16="http://schemas.microsoft.com/office/drawing/2014/main" xmlns="" id="{985FF9AB-D221-41FD-B77F-204305C1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xmlns="" id="{AC0D1AEC-9E57-4965-AFEC-500C1392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xmlns="" id="{F018E3DE-EA68-48DE-BF2F-8B44674E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542DD-6742-4E2D-9371-C2A7D11ED6F7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5118608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24">
            <a:extLst>
              <a:ext uri="{FF2B5EF4-FFF2-40B4-BE49-F238E27FC236}">
                <a16:creationId xmlns:a16="http://schemas.microsoft.com/office/drawing/2014/main" xmlns="" id="{F1CC2D79-163F-4B10-9441-8A309D45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17">
            <a:extLst>
              <a:ext uri="{FF2B5EF4-FFF2-40B4-BE49-F238E27FC236}">
                <a16:creationId xmlns:a16="http://schemas.microsoft.com/office/drawing/2014/main" xmlns="" id="{EE2239CA-D29F-4508-821B-A59CAAF1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xmlns="" id="{0DF006E3-8CF4-40A4-9BF9-A453B833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8AE25-2C8A-4423-88FC-74201E0E9096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087205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9">
            <a:extLst>
              <a:ext uri="{FF2B5EF4-FFF2-40B4-BE49-F238E27FC236}">
                <a16:creationId xmlns:a16="http://schemas.microsoft.com/office/drawing/2014/main" xmlns="" id="{10956E56-178F-45BE-B543-0063EC5E35ED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Arrondir un rectangle à un seul coin 10">
            <a:extLst>
              <a:ext uri="{FF2B5EF4-FFF2-40B4-BE49-F238E27FC236}">
                <a16:creationId xmlns:a16="http://schemas.microsoft.com/office/drawing/2014/main" xmlns="" id="{559303F7-C2DB-49F9-A9F9-A7A88282A10C}"/>
              </a:ext>
            </a:extLst>
          </p:cNvPr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7" name="Espace réservé de la date 4">
            <a:extLst>
              <a:ext uri="{FF2B5EF4-FFF2-40B4-BE49-F238E27FC236}">
                <a16:creationId xmlns:a16="http://schemas.microsoft.com/office/drawing/2014/main" xmlns="" id="{63F7DAF4-17A3-4CD5-BF01-E7F6EF9D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xmlns="" id="{D784B23B-EDDD-4866-8EB6-C5AD6434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xmlns="" id="{82D10E74-DCE9-4808-B0CF-6421716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27870-FF94-41D7-B631-8F72FD1B974A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7868304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xmlns="" id="{F2DDAB7D-3AF2-4841-B08F-BEE1223D2D8A}"/>
              </a:ext>
            </a:extLst>
          </p:cNvPr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xmlns="" id="{48EF1FFC-0D78-4EA9-9E79-B3ABA9EAFF9D}"/>
              </a:ext>
            </a:extLst>
          </p:cNvPr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Espace réservé du titre 12">
            <a:extLst>
              <a:ext uri="{FF2B5EF4-FFF2-40B4-BE49-F238E27FC236}">
                <a16:creationId xmlns:a16="http://schemas.microsoft.com/office/drawing/2014/main" xmlns="" id="{27B1B4DD-E59D-45D8-A7B3-A14BBB18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31" name="Espace réservé du texte 3">
            <a:extLst>
              <a:ext uri="{FF2B5EF4-FFF2-40B4-BE49-F238E27FC236}">
                <a16:creationId xmlns:a16="http://schemas.microsoft.com/office/drawing/2014/main" xmlns="" id="{5C986C9B-9C9C-4941-9457-BE25259857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25" name="Espace réservé de la date 24">
            <a:extLst>
              <a:ext uri="{FF2B5EF4-FFF2-40B4-BE49-F238E27FC236}">
                <a16:creationId xmlns:a16="http://schemas.microsoft.com/office/drawing/2014/main" xmlns="" id="{B66E8F31-511B-45AB-8B5D-67544274A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xmlns="" id="{87BD30F1-955C-4BB3-9EFA-4286A2455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888918A-31FB-4E2F-AEFC-69106F00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A7A399"/>
                </a:solidFill>
              </a:defRPr>
            </a:lvl1pPr>
          </a:lstStyle>
          <a:p>
            <a:fld id="{211E800E-8507-40DD-AB3A-3F0C017FD37A}" type="slidenum">
              <a:rPr lang="fr-FR" altLang="en-US"/>
              <a:pPr/>
              <a:t>‹N°›</a:t>
            </a:fld>
            <a:r>
              <a:rPr lang="fr-FR" altLang="en-US"/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8" r:id="rId2"/>
    <p:sldLayoutId id="2147483756" r:id="rId3"/>
    <p:sldLayoutId id="2147483749" r:id="rId4"/>
    <p:sldLayoutId id="2147483750" r:id="rId5"/>
    <p:sldLayoutId id="2147483751" r:id="rId6"/>
    <p:sldLayoutId id="2147483757" r:id="rId7"/>
    <p:sldLayoutId id="2147483752" r:id="rId8"/>
    <p:sldLayoutId id="2147483758" r:id="rId9"/>
    <p:sldLayoutId id="2147483753" r:id="rId10"/>
    <p:sldLayoutId id="2147483754" r:id="rId11"/>
    <p:sldLayoutId id="214748375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03AD85D8-0845-4896-AC3F-65D6003360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Rappel : Algèbre de Boole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A8553B46-7920-46F0-BFBE-4D175C18A8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fr-FR" b="1" dirty="0"/>
              <a:t/>
            </a:r>
            <a:br>
              <a:rPr lang="fr-FR" b="1" dirty="0"/>
            </a:br>
            <a:r>
              <a:rPr lang="fr-FR" sz="2400" b="1" dirty="0"/>
              <a:t>Pr. Jamal EL KAFI</a:t>
            </a:r>
          </a:p>
          <a:p>
            <a:pPr marL="36195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fr-FR" sz="2400" b="1" dirty="0"/>
              <a:t>SMI4 – Info 5 – S2</a:t>
            </a:r>
            <a:endParaRPr lang="fr-FR" sz="2400" b="1" dirty="0">
              <a:ea typeface="Verdana"/>
              <a:cs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52283A33-888A-4BE6-9127-964747E3B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Portes logiques de base</a:t>
            </a:r>
          </a:p>
        </p:txBody>
      </p:sp>
      <p:graphicFrame>
        <p:nvGraphicFramePr>
          <p:cNvPr id="16387" name="Object 0">
            <a:extLst>
              <a:ext uri="{FF2B5EF4-FFF2-40B4-BE49-F238E27FC236}">
                <a16:creationId xmlns:a16="http://schemas.microsoft.com/office/drawing/2014/main" xmlns="" id="{DF9D3D77-1B82-4F66-8171-3B3B6945EB8A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750888" y="1371600"/>
          <a:ext cx="76390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Document" r:id="rId3" imgW="8709660" imgH="5038344" progId="Word.Document.8">
                  <p:embed/>
                </p:oleObj>
              </mc:Choice>
              <mc:Fallback>
                <p:oleObj name="Document" r:id="rId3" imgW="8709660" imgH="5038344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371600"/>
                        <a:ext cx="763905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Espace réservé du numéro de diapositive 5">
            <a:extLst>
              <a:ext uri="{FF2B5EF4-FFF2-40B4-BE49-F238E27FC236}">
                <a16:creationId xmlns:a16="http://schemas.microsoft.com/office/drawing/2014/main" xmlns="" id="{A5D7B31A-1933-4781-A560-D9225498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507833-6AC7-49D1-8282-6DD86719760B}" type="slidenum">
              <a:rPr lang="fr-FR" altLang="en-US" sz="1000">
                <a:solidFill>
                  <a:srgbClr val="A7A399"/>
                </a:solidFill>
              </a:rPr>
              <a:pPr/>
              <a:t>10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  <p:grpSp>
        <p:nvGrpSpPr>
          <p:cNvPr id="16389" name="Group 42">
            <a:extLst>
              <a:ext uri="{FF2B5EF4-FFF2-40B4-BE49-F238E27FC236}">
                <a16:creationId xmlns:a16="http://schemas.microsoft.com/office/drawing/2014/main" xmlns="" id="{6F603543-6002-46C7-B922-8E015A526758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4586288"/>
            <a:ext cx="2224087" cy="762000"/>
            <a:chOff x="3984" y="3120"/>
            <a:chExt cx="1401" cy="480"/>
          </a:xfrm>
        </p:grpSpPr>
        <p:sp>
          <p:nvSpPr>
            <p:cNvPr id="16406" name="Text Box 13">
              <a:extLst>
                <a:ext uri="{FF2B5EF4-FFF2-40B4-BE49-F238E27FC236}">
                  <a16:creationId xmlns:a16="http://schemas.microsoft.com/office/drawing/2014/main" xmlns="" id="{A8012989-DD7D-41E7-9A8C-969815D82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12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FR" altLang="fr-FR"/>
                <a:t>a</a:t>
              </a:r>
            </a:p>
          </p:txBody>
        </p:sp>
        <p:sp>
          <p:nvSpPr>
            <p:cNvPr id="16407" name="Text Box 14">
              <a:extLst>
                <a:ext uri="{FF2B5EF4-FFF2-40B4-BE49-F238E27FC236}">
                  <a16:creationId xmlns:a16="http://schemas.microsoft.com/office/drawing/2014/main" xmlns="" id="{CD59C837-8437-4C47-859F-BB5713EC4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FR" altLang="fr-FR"/>
                <a:t>b</a:t>
              </a:r>
            </a:p>
          </p:txBody>
        </p:sp>
        <p:grpSp>
          <p:nvGrpSpPr>
            <p:cNvPr id="16408" name="Group 41">
              <a:extLst>
                <a:ext uri="{FF2B5EF4-FFF2-40B4-BE49-F238E27FC236}">
                  <a16:creationId xmlns:a16="http://schemas.microsoft.com/office/drawing/2014/main" xmlns="" id="{477E8AC4-7A42-4B85-8035-B7F9F77A3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216"/>
              <a:ext cx="1209" cy="384"/>
              <a:chOff x="4176" y="3216"/>
              <a:chExt cx="1209" cy="384"/>
            </a:xfrm>
          </p:grpSpPr>
          <p:sp>
            <p:nvSpPr>
              <p:cNvPr id="16409" name="AutoShape 9">
                <a:extLst>
                  <a:ext uri="{FF2B5EF4-FFF2-40B4-BE49-F238E27FC236}">
                    <a16:creationId xmlns:a16="http://schemas.microsoft.com/office/drawing/2014/main" xmlns="" id="{55BCDCDF-75F8-4A6E-A7B3-99041805F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216"/>
                <a:ext cx="384" cy="38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6410" name="Line 10">
                <a:extLst>
                  <a:ext uri="{FF2B5EF4-FFF2-40B4-BE49-F238E27FC236}">
                    <a16:creationId xmlns:a16="http://schemas.microsoft.com/office/drawing/2014/main" xmlns="" id="{F427600F-5F08-4B08-8B34-7FBE3C29B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Line 11">
                <a:extLst>
                  <a:ext uri="{FF2B5EF4-FFF2-40B4-BE49-F238E27FC236}">
                    <a16:creationId xmlns:a16="http://schemas.microsoft.com/office/drawing/2014/main" xmlns="" id="{0DE09E55-EB4F-49CF-BFA6-823DD08AA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5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Line 12">
                <a:extLst>
                  <a:ext uri="{FF2B5EF4-FFF2-40B4-BE49-F238E27FC236}">
                    <a16:creationId xmlns:a16="http://schemas.microsoft.com/office/drawing/2014/main" xmlns="" id="{023FC82C-EB01-4563-92AD-6EE78B3F5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4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Text Box 15">
                <a:extLst>
                  <a:ext uri="{FF2B5EF4-FFF2-40B4-BE49-F238E27FC236}">
                    <a16:creationId xmlns:a16="http://schemas.microsoft.com/office/drawing/2014/main" xmlns="" id="{14445280-BC77-426D-9D73-309B2E2A6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3216"/>
                <a:ext cx="3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fr-FR" altLang="fr-FR"/>
                  <a:t>a.b</a:t>
                </a:r>
              </a:p>
            </p:txBody>
          </p:sp>
        </p:grpSp>
      </p:grpSp>
      <p:grpSp>
        <p:nvGrpSpPr>
          <p:cNvPr id="16390" name="Group 40">
            <a:extLst>
              <a:ext uri="{FF2B5EF4-FFF2-40B4-BE49-F238E27FC236}">
                <a16:creationId xmlns:a16="http://schemas.microsoft.com/office/drawing/2014/main" xmlns="" id="{31AA45E3-35DC-4BFD-A906-3DBA172181C4}"/>
              </a:ext>
            </a:extLst>
          </p:cNvPr>
          <p:cNvGrpSpPr>
            <a:grpSpLocks/>
          </p:cNvGrpSpPr>
          <p:nvPr/>
        </p:nvGrpSpPr>
        <p:grpSpPr bwMode="auto">
          <a:xfrm>
            <a:off x="3402013" y="4616450"/>
            <a:ext cx="2319337" cy="762000"/>
            <a:chOff x="2304" y="3120"/>
            <a:chExt cx="1461" cy="480"/>
          </a:xfrm>
        </p:grpSpPr>
        <p:sp>
          <p:nvSpPr>
            <p:cNvPr id="16399" name="AutoShape 7">
              <a:extLst>
                <a:ext uri="{FF2B5EF4-FFF2-40B4-BE49-F238E27FC236}">
                  <a16:creationId xmlns:a16="http://schemas.microsoft.com/office/drawing/2014/main" xmlns="" id="{4892F3A4-2C4C-41AF-9570-3FC57FD039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673" y="3216"/>
              <a:ext cx="447" cy="383"/>
            </a:xfrm>
            <a:prstGeom prst="moon">
              <a:avLst>
                <a:gd name="adj" fmla="val 771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6400" name="Line 26">
              <a:extLst>
                <a:ext uri="{FF2B5EF4-FFF2-40B4-BE49-F238E27FC236}">
                  <a16:creationId xmlns:a16="http://schemas.microsoft.com/office/drawing/2014/main" xmlns="" id="{CC293CFD-D037-4CE6-B6E1-906A0BA08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27">
              <a:extLst>
                <a:ext uri="{FF2B5EF4-FFF2-40B4-BE49-F238E27FC236}">
                  <a16:creationId xmlns:a16="http://schemas.microsoft.com/office/drawing/2014/main" xmlns="" id="{387D179D-C061-465B-85AC-A46E2F535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28">
              <a:extLst>
                <a:ext uri="{FF2B5EF4-FFF2-40B4-BE49-F238E27FC236}">
                  <a16:creationId xmlns:a16="http://schemas.microsoft.com/office/drawing/2014/main" xmlns="" id="{D5E36F59-C2CD-472A-ABF6-E197F1A21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Text Box 29">
              <a:extLst>
                <a:ext uri="{FF2B5EF4-FFF2-40B4-BE49-F238E27FC236}">
                  <a16:creationId xmlns:a16="http://schemas.microsoft.com/office/drawing/2014/main" xmlns="" id="{24EA1645-F4F7-4E6B-BC47-F66A15C35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12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FR" altLang="fr-FR"/>
                <a:t>a</a:t>
              </a:r>
            </a:p>
          </p:txBody>
        </p:sp>
        <p:sp>
          <p:nvSpPr>
            <p:cNvPr id="16404" name="Text Box 30">
              <a:extLst>
                <a:ext uri="{FF2B5EF4-FFF2-40B4-BE49-F238E27FC236}">
                  <a16:creationId xmlns:a16="http://schemas.microsoft.com/office/drawing/2014/main" xmlns="" id="{D497C452-D946-4B7D-8714-A624B7E5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3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FR" altLang="fr-FR"/>
                <a:t>b</a:t>
              </a:r>
            </a:p>
          </p:txBody>
        </p:sp>
        <p:sp>
          <p:nvSpPr>
            <p:cNvPr id="16405" name="Text Box 31">
              <a:extLst>
                <a:ext uri="{FF2B5EF4-FFF2-40B4-BE49-F238E27FC236}">
                  <a16:creationId xmlns:a16="http://schemas.microsoft.com/office/drawing/2014/main" xmlns="" id="{85F5CCBA-A239-4CE4-A6E3-80C63EBD7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16"/>
              <a:ext cx="4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FR" altLang="fr-FR"/>
                <a:t>a+b</a:t>
              </a:r>
            </a:p>
          </p:txBody>
        </p:sp>
      </p:grpSp>
      <p:grpSp>
        <p:nvGrpSpPr>
          <p:cNvPr id="16391" name="Group 39">
            <a:extLst>
              <a:ext uri="{FF2B5EF4-FFF2-40B4-BE49-F238E27FC236}">
                <a16:creationId xmlns:a16="http://schemas.microsoft.com/office/drawing/2014/main" xmlns="" id="{1D401DCE-E0A1-40A5-AFE9-61A5E152E4B7}"/>
              </a:ext>
            </a:extLst>
          </p:cNvPr>
          <p:cNvGrpSpPr>
            <a:grpSpLocks/>
          </p:cNvGrpSpPr>
          <p:nvPr/>
        </p:nvGrpSpPr>
        <p:grpSpPr bwMode="auto">
          <a:xfrm>
            <a:off x="877888" y="4754563"/>
            <a:ext cx="2179637" cy="608012"/>
            <a:chOff x="660" y="3552"/>
            <a:chExt cx="1373" cy="383"/>
          </a:xfrm>
        </p:grpSpPr>
        <p:grpSp>
          <p:nvGrpSpPr>
            <p:cNvPr id="16392" name="Group 38">
              <a:extLst>
                <a:ext uri="{FF2B5EF4-FFF2-40B4-BE49-F238E27FC236}">
                  <a16:creationId xmlns:a16="http://schemas.microsoft.com/office/drawing/2014/main" xmlns="" id="{3D34357B-2972-41AB-8BE7-D753A42EF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552"/>
              <a:ext cx="383" cy="383"/>
              <a:chOff x="1086" y="3522"/>
              <a:chExt cx="485" cy="444"/>
            </a:xfrm>
          </p:grpSpPr>
          <p:sp>
            <p:nvSpPr>
              <p:cNvPr id="16397" name="AutoShape 8">
                <a:extLst>
                  <a:ext uri="{FF2B5EF4-FFF2-40B4-BE49-F238E27FC236}">
                    <a16:creationId xmlns:a16="http://schemas.microsoft.com/office/drawing/2014/main" xmlns="" id="{C03F0FDF-C72D-4AF5-9B21-B58AFE28BE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 flipH="1">
                <a:off x="1056" y="3552"/>
                <a:ext cx="444" cy="38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fr-FR" altLang="fr-FR"/>
              </a:p>
            </p:txBody>
          </p:sp>
          <p:sp>
            <p:nvSpPr>
              <p:cNvPr id="16398" name="Oval 32">
                <a:extLst>
                  <a:ext uri="{FF2B5EF4-FFF2-40B4-BE49-F238E27FC236}">
                    <a16:creationId xmlns:a16="http://schemas.microsoft.com/office/drawing/2014/main" xmlns="" id="{FBE5CC2E-633B-4917-AFF5-5CDFCC5E5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3696"/>
                <a:ext cx="95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fr-FR" altLang="fr-FR"/>
              </a:p>
            </p:txBody>
          </p:sp>
        </p:grpSp>
        <p:sp>
          <p:nvSpPr>
            <p:cNvPr id="16393" name="Line 33">
              <a:extLst>
                <a:ext uri="{FF2B5EF4-FFF2-40B4-BE49-F238E27FC236}">
                  <a16:creationId xmlns:a16="http://schemas.microsoft.com/office/drawing/2014/main" xmlns="" id="{65C8326D-9885-4C63-8AA4-676D28269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74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34">
              <a:extLst>
                <a:ext uri="{FF2B5EF4-FFF2-40B4-BE49-F238E27FC236}">
                  <a16:creationId xmlns:a16="http://schemas.microsoft.com/office/drawing/2014/main" xmlns="" id="{FBB1394D-14D2-4138-9B60-D98A6BA72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37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36">
              <a:extLst>
                <a:ext uri="{FF2B5EF4-FFF2-40B4-BE49-F238E27FC236}">
                  <a16:creationId xmlns:a16="http://schemas.microsoft.com/office/drawing/2014/main" xmlns="" id="{51D5651D-BF9A-4BE6-8CC6-EA0E0AC7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" y="355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FR" altLang="fr-FR"/>
                <a:t>a</a:t>
              </a:r>
            </a:p>
          </p:txBody>
        </p:sp>
        <p:sp>
          <p:nvSpPr>
            <p:cNvPr id="16396" name="Text Box 37">
              <a:extLst>
                <a:ext uri="{FF2B5EF4-FFF2-40B4-BE49-F238E27FC236}">
                  <a16:creationId xmlns:a16="http://schemas.microsoft.com/office/drawing/2014/main" xmlns="" id="{DBC8396A-ED26-461D-B762-69455D1F2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fr-FR" altLang="fr-FR"/>
                <a:t>~a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xmlns="" id="{F5A32A2F-7E95-4FFF-89DC-5DE77B04B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Circuits logiques</a:t>
            </a:r>
          </a:p>
        </p:txBody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xmlns="" id="{77F971B1-FBD4-4F32-9F4D-230FF92BB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667250"/>
          </a:xfrm>
        </p:spPr>
        <p:txBody>
          <a:bodyPr>
            <a:normAutofit fontScale="925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b="1" dirty="0"/>
              <a:t>Circuit logique</a:t>
            </a:r>
            <a:r>
              <a:rPr lang="fr-FR" dirty="0"/>
              <a:t> : Diagramme orienté composé de signaux d’entrées, de portes logiques, de signaux de sorties et respectant les règles de connectique suivantes 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fr-FR" dirty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/>
              <a:t>Les entrées des portes logiques sont connectées aux signaux d’entrée ou aux sorties d’autres portes.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/>
              <a:t>Les signaux de sortie sont connectés aux sorties de portes du circuit.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/>
              <a:t>La composition de fonctions g o f est représentée par la mise en séquence de f et g : le signal de sortie de f est connecté au signal d’entrée de g.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fr-FR"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12A9B3D8-2F02-4EAD-87F5-F5E9EF61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770DD2-01AB-4A14-A1BB-DAF8E2F428DD}" type="slidenum">
              <a:rPr lang="fr-FR" altLang="en-US" sz="1000">
                <a:solidFill>
                  <a:srgbClr val="A7A399"/>
                </a:solidFill>
              </a:rPr>
              <a:pPr/>
              <a:t>11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86C690BC-63BF-4BB9-809D-B2EE056B4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Exemples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8D32B8B1-F0B4-4832-B23B-3F3C8A717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pPr eaLnBrk="1" hangingPunct="1"/>
            <a:r>
              <a:rPr lang="fr-FR" altLang="fr-FR"/>
              <a:t>f=~x.y+~y.x</a:t>
            </a:r>
          </a:p>
          <a:p>
            <a:pPr eaLnBrk="1" hangingPunct="1"/>
            <a:endParaRPr lang="fr-FR" altLang="fr-FR" sz="2000"/>
          </a:p>
          <a:p>
            <a:pPr eaLnBrk="1" hangingPunct="1"/>
            <a:endParaRPr lang="fr-FR" altLang="fr-FR" sz="2000"/>
          </a:p>
          <a:p>
            <a:pPr eaLnBrk="1" hangingPunct="1"/>
            <a:r>
              <a:rPr lang="fr-FR" altLang="fr-FR"/>
              <a:t>f=a.b+~c</a:t>
            </a:r>
          </a:p>
          <a:p>
            <a:pPr eaLnBrk="1" hangingPunct="1"/>
            <a:endParaRPr lang="fr-FR" altLang="fr-FR" sz="2000"/>
          </a:p>
          <a:p>
            <a:pPr eaLnBrk="1" hangingPunct="1"/>
            <a:endParaRPr lang="fr-FR" altLang="fr-FR" sz="2000"/>
          </a:p>
          <a:p>
            <a:pPr eaLnBrk="1" hangingPunct="1"/>
            <a:r>
              <a:rPr lang="fr-FR" altLang="fr-FR"/>
              <a:t>f=a.~b+~a.c+~c.b</a:t>
            </a:r>
          </a:p>
          <a:p>
            <a:pPr eaLnBrk="1" hangingPunct="1"/>
            <a:endParaRPr lang="fr-FR" altLang="fr-FR" sz="2000"/>
          </a:p>
          <a:p>
            <a:pPr eaLnBrk="1" hangingPunct="1"/>
            <a:endParaRPr lang="fr-FR" altLang="fr-FR" sz="2000"/>
          </a:p>
          <a:p>
            <a:pPr eaLnBrk="1" hangingPunct="1"/>
            <a:r>
              <a:rPr lang="fr-FR" altLang="fr-FR"/>
              <a:t>f=~(x.y)+z.~x.y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1FF23586-D0C8-41CE-98CD-AA913C37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7BD608-B0B1-45BF-896F-47C515EFD98B}" type="slidenum">
              <a:rPr lang="fr-FR" altLang="en-US" sz="1000">
                <a:solidFill>
                  <a:srgbClr val="A7A399"/>
                </a:solidFill>
              </a:rPr>
              <a:pPr/>
              <a:t>12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34E3E244-1B47-4DFA-9301-205A8E0B3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Plan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11240B14-DF65-40AF-BF7B-261B1D8AF7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942975"/>
            <a:ext cx="8183562" cy="3024188"/>
          </a:xfrm>
        </p:spPr>
        <p:txBody>
          <a:bodyPr/>
          <a:lstStyle/>
          <a:p>
            <a:pPr eaLnBrk="1" hangingPunct="1"/>
            <a:r>
              <a:rPr lang="fr-FR" altLang="fr-FR"/>
              <a:t>Logique Booléenne et algèbre de Boole</a:t>
            </a:r>
          </a:p>
          <a:p>
            <a:pPr eaLnBrk="1" hangingPunct="1"/>
            <a:endParaRPr lang="fr-FR" altLang="fr-FR"/>
          </a:p>
          <a:p>
            <a:pPr lvl="1" eaLnBrk="1" hangingPunct="1"/>
            <a:r>
              <a:rPr lang="fr-FR" altLang="fr-FR"/>
              <a:t>Définitions</a:t>
            </a:r>
          </a:p>
          <a:p>
            <a:pPr lvl="1" eaLnBrk="1" hangingPunct="1"/>
            <a:r>
              <a:rPr lang="fr-FR" altLang="fr-FR"/>
              <a:t>Opérations</a:t>
            </a:r>
          </a:p>
          <a:p>
            <a:pPr lvl="1" eaLnBrk="1" hangingPunct="1"/>
            <a:r>
              <a:rPr lang="fr-FR" altLang="fr-FR"/>
              <a:t>Théorèmes et règles</a:t>
            </a:r>
          </a:p>
          <a:p>
            <a:pPr lvl="1" eaLnBrk="1" hangingPunct="1"/>
            <a:r>
              <a:rPr lang="fr-FR" altLang="fr-FR"/>
              <a:t>Circuits logiques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12FA9FF9-6F40-4ADA-AC6B-BE63F79A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C2B84C-D72D-40E2-B43A-57E06B790F05}" type="slidenum">
              <a:rPr lang="fr-FR" altLang="en-US" sz="1000">
                <a:solidFill>
                  <a:srgbClr val="A7A399"/>
                </a:solidFill>
              </a:rPr>
              <a:pPr/>
              <a:t>2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A5C97C14-35DE-44CE-A985-402F33DE2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Définitions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3384A506-B36F-4EFE-9039-69FC542FF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/>
              <a:t>Logique Booléenne : Formalisation des raisonnements basés sur des éléments qui peuvent être soit FAUX soit VRAI.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b="1" i="1" dirty="0"/>
              <a:t> </a:t>
            </a:r>
            <a:r>
              <a:rPr lang="fr-FR" b="1" i="1" dirty="0">
                <a:latin typeface="Monotype Corsiva" pitchFamily="66" charset="0"/>
              </a:rPr>
              <a:t>B</a:t>
            </a:r>
            <a:r>
              <a:rPr lang="fr-FR" dirty="0"/>
              <a:t> = {FAUX, VRAI} = {F,V} = {0,1}. Ordre sur les éléments de </a:t>
            </a:r>
            <a:r>
              <a:rPr lang="fr-FR" b="1" i="1" dirty="0">
                <a:latin typeface="Monotype Corsiva" pitchFamily="66" charset="0"/>
              </a:rPr>
              <a:t>B</a:t>
            </a:r>
            <a:r>
              <a:rPr lang="fr-FR" dirty="0"/>
              <a:t> :  0 &lt; 1.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b="1" dirty="0"/>
              <a:t>Variable booléenne</a:t>
            </a:r>
            <a:r>
              <a:rPr lang="fr-FR" dirty="0"/>
              <a:t> : Variable pouvant contenir soit FAUX, soit VRAI.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b="1" dirty="0"/>
              <a:t>Fonction booléenne</a:t>
            </a:r>
            <a:r>
              <a:rPr lang="fr-FR" dirty="0"/>
              <a:t> : Fonction de </a:t>
            </a:r>
            <a:r>
              <a:rPr lang="fr-FR" b="1" i="1" dirty="0">
                <a:latin typeface="Monotype Corsiva" pitchFamily="66" charset="0"/>
              </a:rPr>
              <a:t>B</a:t>
            </a:r>
            <a:r>
              <a:rPr lang="fr-FR" dirty="0"/>
              <a:t> </a:t>
            </a:r>
            <a:r>
              <a:rPr lang="fr-FR" baseline="30000" dirty="0"/>
              <a:t>n</a:t>
            </a:r>
            <a:r>
              <a:rPr lang="fr-FR" dirty="0"/>
              <a:t> dans </a:t>
            </a:r>
            <a:r>
              <a:rPr lang="fr-FR" b="1" i="1" dirty="0">
                <a:latin typeface="Monotype Corsiva" pitchFamily="66" charset="0"/>
              </a:rPr>
              <a:t>B</a:t>
            </a:r>
            <a:r>
              <a:rPr lang="fr-FR" dirty="0"/>
              <a:t>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b="1" dirty="0"/>
              <a:t>Table de vérité</a:t>
            </a:r>
            <a:r>
              <a:rPr lang="fr-FR" dirty="0"/>
              <a:t> : Enumération ligne par ligne des valeurs prises par f en fonction des valeurs de ses paramètres.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20F99A26-A747-49AB-A39A-C7644225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125FB9-F2EF-4628-A868-93075ABB086D}" type="slidenum">
              <a:rPr lang="fr-FR" altLang="en-US" sz="1000">
                <a:solidFill>
                  <a:srgbClr val="A7A399"/>
                </a:solidFill>
              </a:rPr>
              <a:pPr/>
              <a:t>3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E41DBEF8-BF8B-45E2-9B0C-F33BCCCA5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Exemple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1E6CF13F-F539-4D02-A2B9-C398AC7284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779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fr-FR" altLang="fr-FR"/>
              <a:t>f : </a:t>
            </a:r>
            <a:r>
              <a:rPr lang="fr-FR" altLang="fr-FR" b="1" i="1">
                <a:latin typeface="Monotype Corsiva" panose="03010101010201010101" pitchFamily="66" charset="0"/>
              </a:rPr>
              <a:t>B</a:t>
            </a:r>
            <a:r>
              <a:rPr lang="fr-FR" altLang="fr-FR"/>
              <a:t> </a:t>
            </a:r>
            <a:r>
              <a:rPr lang="fr-FR" altLang="fr-FR" baseline="30000"/>
              <a:t>2</a:t>
            </a:r>
            <a:r>
              <a:rPr lang="fr-FR" altLang="fr-FR"/>
              <a:t> </a:t>
            </a:r>
            <a:r>
              <a:rPr lang="fr-FR" altLang="fr-FR">
                <a:sym typeface="Symbol" panose="05050102010706020507" pitchFamily="18" charset="2"/>
              </a:rPr>
              <a:t></a:t>
            </a:r>
            <a:r>
              <a:rPr lang="fr-FR" altLang="fr-FR"/>
              <a:t> </a:t>
            </a:r>
            <a:r>
              <a:rPr lang="fr-FR" altLang="fr-FR" b="1" i="1">
                <a:latin typeface="Monotype Corsiva" panose="03010101010201010101" pitchFamily="66" charset="0"/>
              </a:rPr>
              <a:t>B</a:t>
            </a:r>
            <a:endParaRPr lang="fr-FR" altLang="fr-FR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fr-FR"/>
              <a:t>	 x, y </a:t>
            </a:r>
            <a:r>
              <a:rPr lang="fr-FR" altLang="fr-FR">
                <a:sym typeface="Symbol" panose="05050102010706020507" pitchFamily="18" charset="2"/>
              </a:rPr>
              <a:t>	</a:t>
            </a:r>
            <a:r>
              <a:rPr lang="fr-FR" altLang="fr-FR"/>
              <a:t>si x = 0, y = 0	</a:t>
            </a:r>
            <a:r>
              <a:rPr lang="fr-FR" altLang="fr-FR">
                <a:sym typeface="Symbol" panose="05050102010706020507" pitchFamily="18" charset="2"/>
              </a:rPr>
              <a:t></a:t>
            </a:r>
            <a:r>
              <a:rPr lang="fr-FR" altLang="fr-FR"/>
              <a:t> f =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fr-FR"/>
              <a:t>			si x = 0, y = 1	</a:t>
            </a:r>
            <a:r>
              <a:rPr lang="fr-FR" altLang="fr-FR">
                <a:sym typeface="Symbol" panose="05050102010706020507" pitchFamily="18" charset="2"/>
              </a:rPr>
              <a:t></a:t>
            </a:r>
            <a:r>
              <a:rPr lang="fr-FR" altLang="fr-FR"/>
              <a:t> f =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fr-FR"/>
              <a:t>			si x = 1, y = 0	</a:t>
            </a:r>
            <a:r>
              <a:rPr lang="fr-FR" altLang="fr-FR">
                <a:sym typeface="Symbol" panose="05050102010706020507" pitchFamily="18" charset="2"/>
              </a:rPr>
              <a:t></a:t>
            </a:r>
            <a:r>
              <a:rPr lang="fr-FR" altLang="fr-FR"/>
              <a:t> f =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fr-FR" altLang="fr-FR"/>
              <a:t>			si x = 1, y = 1	</a:t>
            </a:r>
            <a:r>
              <a:rPr lang="fr-FR" altLang="fr-FR">
                <a:sym typeface="Symbol" panose="05050102010706020507" pitchFamily="18" charset="2"/>
              </a:rPr>
              <a:t></a:t>
            </a:r>
            <a:r>
              <a:rPr lang="fr-FR" altLang="fr-FR"/>
              <a:t> f = 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fr-FR" altLang="fr-FR"/>
          </a:p>
          <a:p>
            <a:pPr eaLnBrk="1" hangingPunct="1"/>
            <a:r>
              <a:rPr lang="fr-FR" altLang="fr-FR"/>
              <a:t>Table de vérité de f</a:t>
            </a:r>
          </a:p>
          <a:p>
            <a:pPr eaLnBrk="1" hangingPunct="1"/>
            <a:endParaRPr lang="fr-FR" altLang="fr-FR" sz="1800"/>
          </a:p>
          <a:p>
            <a:pPr eaLnBrk="1" hangingPunct="1"/>
            <a:r>
              <a:rPr lang="fr-FR" altLang="fr-FR"/>
              <a:t>Remarque : il y a 2</a:t>
            </a:r>
            <a:r>
              <a:rPr lang="fr-FR" altLang="fr-FR" baseline="30000"/>
              <a:t>4</a:t>
            </a:r>
            <a:r>
              <a:rPr lang="fr-FR" altLang="fr-FR"/>
              <a:t>=16 fonctions booléennes de 2 variables.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F77569E2-2E86-4795-B79B-F0912C1F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50DD33-FB00-4394-A34D-45C6A9B61FDE}" type="slidenum">
              <a:rPr lang="fr-FR" altLang="en-US" sz="1000">
                <a:solidFill>
                  <a:srgbClr val="A7A399"/>
                </a:solidFill>
              </a:rPr>
              <a:pPr/>
              <a:t>4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xmlns="" id="{8690F326-BF2D-44D4-BB70-2FBCBBC60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8175" y="1439863"/>
          <a:ext cx="13462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3" imgW="1350264" imgH="2243328" progId="Word.Document.8">
                  <p:embed/>
                </p:oleObj>
              </mc:Choice>
              <mc:Fallback>
                <p:oleObj name="Document" r:id="rId3" imgW="1350264" imgH="224332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1439863"/>
                        <a:ext cx="13462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31514A25-F04C-42E2-B411-56EE72B7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Opérations de base</a:t>
            </a:r>
          </a:p>
        </p:txBody>
      </p:sp>
      <p:graphicFrame>
        <p:nvGraphicFramePr>
          <p:cNvPr id="11267" name="Object 10">
            <a:extLst>
              <a:ext uri="{FF2B5EF4-FFF2-40B4-BE49-F238E27FC236}">
                <a16:creationId xmlns:a16="http://schemas.microsoft.com/office/drawing/2014/main" xmlns="" id="{362842F8-E41A-4857-A557-4E6C67A487B7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539750" y="1371600"/>
          <a:ext cx="80613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8484108" imgH="4651248" progId="Word.Document.8">
                  <p:embed/>
                </p:oleObj>
              </mc:Choice>
              <mc:Fallback>
                <p:oleObj name="Document" r:id="rId3" imgW="8484108" imgH="465124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71600"/>
                        <a:ext cx="80613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xmlns="" id="{1C5F6C63-0211-48F2-B8A3-3D34F9F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460605-F1A5-481F-8264-F49598DEE0A2}" type="slidenum">
              <a:rPr lang="fr-FR" altLang="en-US" sz="1000">
                <a:solidFill>
                  <a:srgbClr val="A7A399"/>
                </a:solidFill>
              </a:rPr>
              <a:pPr/>
              <a:t>5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  <p:sp>
        <p:nvSpPr>
          <p:cNvPr id="11269" name="Line 11">
            <a:extLst>
              <a:ext uri="{FF2B5EF4-FFF2-40B4-BE49-F238E27FC236}">
                <a16:creationId xmlns:a16="http://schemas.microsoft.com/office/drawing/2014/main" xmlns="" id="{4F96412A-B02A-4E7D-BA89-FE577574E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4275" y="1385888"/>
            <a:ext cx="0" cy="442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48384889-43B9-4A9C-B2CE-B731B8B2F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Théorèmes et règles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FB0CE441-8A94-4DA1-8EFD-22253C91F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/>
              <a:t>&lt;</a:t>
            </a:r>
            <a:r>
              <a:rPr lang="fr-FR" b="1" i="1" dirty="0">
                <a:latin typeface="Monotype Corsiva" pitchFamily="66" charset="0"/>
              </a:rPr>
              <a:t>B</a:t>
            </a:r>
            <a:r>
              <a:rPr lang="fr-FR" dirty="0"/>
              <a:t>,0,1,+,.,~&gt; forme une </a:t>
            </a:r>
            <a:r>
              <a:rPr lang="fr-FR" b="1" dirty="0"/>
              <a:t>algèbre de Boole</a:t>
            </a:r>
            <a:r>
              <a:rPr lang="fr-FR" dirty="0"/>
              <a:t> car il respecte les axiomes :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/>
              <a:t>Addition et multiplication associatives et commutatives 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fr-FR" i="1" dirty="0">
                <a:sym typeface="Symbol" pitchFamily="18" charset="2"/>
              </a:rPr>
              <a:t></a:t>
            </a:r>
            <a:r>
              <a:rPr lang="fr-FR" i="1" dirty="0"/>
              <a:t> </a:t>
            </a:r>
            <a:r>
              <a:rPr lang="fr-FR" i="1" dirty="0" err="1"/>
              <a:t>x,y,z</a:t>
            </a:r>
            <a:r>
              <a:rPr lang="fr-FR" i="1" dirty="0"/>
              <a:t> </a:t>
            </a:r>
            <a:r>
              <a:rPr lang="fr-FR" i="1" dirty="0">
                <a:sym typeface="Symbol" pitchFamily="18" charset="2"/>
              </a:rPr>
              <a:t></a:t>
            </a:r>
            <a:r>
              <a:rPr lang="fr-FR" i="1" dirty="0"/>
              <a:t> </a:t>
            </a:r>
            <a:r>
              <a:rPr lang="fr-FR" b="1" i="1" dirty="0">
                <a:latin typeface="Monotype Corsiva" pitchFamily="66" charset="0"/>
              </a:rPr>
              <a:t>B </a:t>
            </a:r>
            <a:r>
              <a:rPr lang="fr-FR" i="1" baseline="30000" dirty="0"/>
              <a:t>3</a:t>
            </a:r>
            <a:r>
              <a:rPr lang="fr-FR" i="1" dirty="0"/>
              <a:t>, x + (y + z) = (x + y) + z et (</a:t>
            </a:r>
            <a:r>
              <a:rPr lang="fr-FR" i="1" dirty="0" err="1"/>
              <a:t>x.y</a:t>
            </a:r>
            <a:r>
              <a:rPr lang="fr-FR" i="1" dirty="0"/>
              <a:t>).z = x.(</a:t>
            </a:r>
            <a:r>
              <a:rPr lang="fr-FR" i="1" dirty="0" err="1"/>
              <a:t>y.z</a:t>
            </a:r>
            <a:r>
              <a:rPr lang="fr-FR" i="1" dirty="0"/>
              <a:t>)</a:t>
            </a:r>
          </a:p>
          <a:p>
            <a:pPr marL="786384" lvl="2" indent="-182880" eaLnBrk="1" fontAlgn="auto" hangingPunct="1">
              <a:spcAft>
                <a:spcPts val="0"/>
              </a:spcAft>
              <a:buClr>
                <a:schemeClr val="accent2">
                  <a:tint val="85000"/>
                  <a:satMod val="285000"/>
                </a:schemeClr>
              </a:buClr>
              <a:buFont typeface="Wingdings 2"/>
              <a:buChar char=""/>
              <a:defRPr/>
            </a:pPr>
            <a:r>
              <a:rPr lang="fr-FR" i="1" dirty="0">
                <a:sym typeface="Symbol" pitchFamily="18" charset="2"/>
              </a:rPr>
              <a:t></a:t>
            </a:r>
            <a:r>
              <a:rPr lang="fr-FR" i="1" dirty="0"/>
              <a:t> </a:t>
            </a:r>
            <a:r>
              <a:rPr lang="fr-FR" i="1" dirty="0" err="1"/>
              <a:t>x,y</a:t>
            </a:r>
            <a:r>
              <a:rPr lang="fr-FR" i="1" dirty="0"/>
              <a:t> </a:t>
            </a:r>
            <a:r>
              <a:rPr lang="fr-FR" i="1" dirty="0">
                <a:sym typeface="Symbol" pitchFamily="18" charset="2"/>
              </a:rPr>
              <a:t></a:t>
            </a:r>
            <a:r>
              <a:rPr lang="fr-FR" i="1" dirty="0"/>
              <a:t> </a:t>
            </a:r>
            <a:r>
              <a:rPr lang="fr-FR" b="1" i="1" dirty="0">
                <a:latin typeface="Monotype Corsiva" pitchFamily="66" charset="0"/>
              </a:rPr>
              <a:t>B </a:t>
            </a:r>
            <a:r>
              <a:rPr lang="fr-FR" i="1" baseline="30000" dirty="0"/>
              <a:t>2</a:t>
            </a:r>
            <a:r>
              <a:rPr lang="fr-FR" i="1" dirty="0"/>
              <a:t>, x + y =  y + x et </a:t>
            </a:r>
            <a:r>
              <a:rPr lang="fr-FR" i="1" dirty="0" err="1"/>
              <a:t>x.y</a:t>
            </a:r>
            <a:r>
              <a:rPr lang="fr-FR" i="1" dirty="0"/>
              <a:t> = </a:t>
            </a:r>
            <a:r>
              <a:rPr lang="fr-FR" i="1" dirty="0" err="1"/>
              <a:t>y.x</a:t>
            </a:r>
            <a:endParaRPr lang="fr-FR" i="1" dirty="0"/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/>
              <a:t>0 est élément neutre pour l’addition, 1 est élément neutre pour la multiplication :</a:t>
            </a:r>
            <a:r>
              <a:rPr lang="fr-FR" i="1" dirty="0">
                <a:sym typeface="Symbol" pitchFamily="18" charset="2"/>
              </a:rPr>
              <a:t></a:t>
            </a:r>
            <a:r>
              <a:rPr lang="fr-FR" i="1" dirty="0"/>
              <a:t> x </a:t>
            </a:r>
            <a:r>
              <a:rPr lang="fr-FR" i="1" dirty="0">
                <a:sym typeface="Symbol" pitchFamily="18" charset="2"/>
              </a:rPr>
              <a:t></a:t>
            </a:r>
            <a:r>
              <a:rPr lang="fr-FR" i="1" dirty="0"/>
              <a:t> </a:t>
            </a:r>
            <a:r>
              <a:rPr lang="fr-FR" b="1" i="1" dirty="0">
                <a:latin typeface="Monotype Corsiva" pitchFamily="66" charset="0"/>
              </a:rPr>
              <a:t>B </a:t>
            </a:r>
            <a:r>
              <a:rPr lang="fr-FR" i="1" dirty="0"/>
              <a:t>, x + 0 =  x et x.1 = x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/>
              <a:t>l’addition et la multiplication sont distributives l’une par rapport à l’autre :</a:t>
            </a:r>
            <a:r>
              <a:rPr lang="fr-FR" i="1" dirty="0">
                <a:sym typeface="Symbol" pitchFamily="18" charset="2"/>
              </a:rPr>
              <a:t></a:t>
            </a:r>
            <a:r>
              <a:rPr lang="fr-FR" i="1" dirty="0"/>
              <a:t> </a:t>
            </a:r>
            <a:r>
              <a:rPr lang="fr-FR" i="1" dirty="0" err="1"/>
              <a:t>x,y,z</a:t>
            </a:r>
            <a:r>
              <a:rPr lang="fr-FR" i="1" dirty="0"/>
              <a:t> </a:t>
            </a:r>
            <a:r>
              <a:rPr lang="fr-FR" i="1" dirty="0">
                <a:sym typeface="Symbol" pitchFamily="18" charset="2"/>
              </a:rPr>
              <a:t></a:t>
            </a:r>
            <a:r>
              <a:rPr lang="fr-FR" i="1" dirty="0"/>
              <a:t> </a:t>
            </a:r>
            <a:r>
              <a:rPr lang="fr-FR" b="1" i="1" dirty="0">
                <a:latin typeface="Monotype Corsiva" pitchFamily="66" charset="0"/>
              </a:rPr>
              <a:t>B </a:t>
            </a:r>
            <a:r>
              <a:rPr lang="fr-FR" i="1" baseline="30000" dirty="0"/>
              <a:t>3</a:t>
            </a:r>
            <a:r>
              <a:rPr lang="fr-FR" i="1" dirty="0"/>
              <a:t>, x . (y + z) = (x . y) + (x . z) et x + (y . z) = (x + y) . (x + z)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/>
              <a:t>la somme d’un élément et de son complément est 1, le produit d’un élément et de son complément est 0 : </a:t>
            </a:r>
            <a:r>
              <a:rPr lang="fr-FR" i="1" dirty="0">
                <a:sym typeface="Symbol" pitchFamily="18" charset="2"/>
              </a:rPr>
              <a:t></a:t>
            </a:r>
            <a:r>
              <a:rPr lang="fr-FR" i="1" dirty="0"/>
              <a:t> x </a:t>
            </a:r>
            <a:r>
              <a:rPr lang="fr-FR" i="1" dirty="0">
                <a:sym typeface="Symbol" pitchFamily="18" charset="2"/>
              </a:rPr>
              <a:t></a:t>
            </a:r>
            <a:r>
              <a:rPr lang="fr-FR" i="1" dirty="0"/>
              <a:t> </a:t>
            </a:r>
            <a:r>
              <a:rPr lang="fr-FR" b="1" i="1" dirty="0">
                <a:latin typeface="Monotype Corsiva" pitchFamily="66" charset="0"/>
              </a:rPr>
              <a:t>B </a:t>
            </a:r>
            <a:r>
              <a:rPr lang="fr-FR" i="1" dirty="0"/>
              <a:t>, x + ~x =  1 et x.~x = 0</a:t>
            </a:r>
            <a:endParaRPr lang="fr-FR"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A1F3EB1C-9E53-4D7D-BB59-14AC8998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0E5C0E-5486-4A88-A0B4-186E9CC940DD}" type="slidenum">
              <a:rPr lang="fr-FR" altLang="en-US" sz="1000">
                <a:solidFill>
                  <a:srgbClr val="A7A399"/>
                </a:solidFill>
              </a:rPr>
              <a:pPr/>
              <a:t>6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>
            <a:extLst>
              <a:ext uri="{FF2B5EF4-FFF2-40B4-BE49-F238E27FC236}">
                <a16:creationId xmlns:a16="http://schemas.microsoft.com/office/drawing/2014/main" xmlns="" id="{F21D0C37-D395-4A94-B03F-D955BBAC6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Théorèmes et règles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xmlns="" id="{66F8B1B3-CB16-43AC-8494-100ED5296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>
            <a:normAutofit fontScale="85000" lnSpcReduction="1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/>
              <a:t>Règle de De Morgan :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>
                <a:sym typeface="Symbol" pitchFamily="18" charset="2"/>
              </a:rPr>
              <a:t></a:t>
            </a:r>
            <a:r>
              <a:rPr lang="fr-FR" dirty="0"/>
              <a:t> </a:t>
            </a:r>
            <a:r>
              <a:rPr lang="fr-FR" dirty="0" err="1"/>
              <a:t>x,y</a:t>
            </a:r>
            <a:r>
              <a:rPr lang="fr-FR" dirty="0"/>
              <a:t> </a:t>
            </a:r>
            <a:r>
              <a:rPr lang="fr-FR" dirty="0">
                <a:sym typeface="Symbol" pitchFamily="18" charset="2"/>
              </a:rPr>
              <a:t></a:t>
            </a:r>
            <a:r>
              <a:rPr lang="fr-FR" dirty="0"/>
              <a:t> </a:t>
            </a:r>
            <a:r>
              <a:rPr lang="fr-FR" i="1" dirty="0">
                <a:latin typeface="Monotype Corsiva" pitchFamily="66" charset="0"/>
              </a:rPr>
              <a:t>B</a:t>
            </a:r>
            <a:r>
              <a:rPr lang="fr-FR" dirty="0"/>
              <a:t>, ~(x + y) =  ~x .~y et ~(</a:t>
            </a:r>
            <a:r>
              <a:rPr lang="fr-FR" dirty="0" err="1"/>
              <a:t>x.y</a:t>
            </a:r>
            <a:r>
              <a:rPr lang="fr-FR" dirty="0"/>
              <a:t>) = ~x + ~y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/>
              <a:t>Règles de simplification</a:t>
            </a:r>
            <a:endParaRPr lang="fr-FR" dirty="0">
              <a:latin typeface="Comic Sans MS" pitchFamily="66" charset="0"/>
            </a:endParaRP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>
                <a:sym typeface="Symbol" pitchFamily="18" charset="2"/>
              </a:rPr>
              <a:t></a:t>
            </a:r>
            <a:r>
              <a:rPr lang="fr-FR" dirty="0"/>
              <a:t> x </a:t>
            </a:r>
            <a:r>
              <a:rPr lang="fr-FR" dirty="0">
                <a:sym typeface="Symbol" pitchFamily="18" charset="2"/>
              </a:rPr>
              <a:t></a:t>
            </a:r>
            <a:r>
              <a:rPr lang="fr-FR" dirty="0"/>
              <a:t> </a:t>
            </a:r>
            <a:r>
              <a:rPr lang="fr-FR" i="1" dirty="0">
                <a:latin typeface="Monotype Corsiva" pitchFamily="66" charset="0"/>
              </a:rPr>
              <a:t>B</a:t>
            </a:r>
            <a:r>
              <a:rPr lang="fr-FR" dirty="0"/>
              <a:t>, ~~x =  x (loi d’involution)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>
                <a:sym typeface="Symbol" pitchFamily="18" charset="2"/>
              </a:rPr>
              <a:t></a:t>
            </a:r>
            <a:r>
              <a:rPr lang="fr-FR" dirty="0"/>
              <a:t> x </a:t>
            </a:r>
            <a:r>
              <a:rPr lang="fr-FR" dirty="0">
                <a:sym typeface="Symbol" pitchFamily="18" charset="2"/>
              </a:rPr>
              <a:t></a:t>
            </a:r>
            <a:r>
              <a:rPr lang="fr-FR" dirty="0"/>
              <a:t> </a:t>
            </a:r>
            <a:r>
              <a:rPr lang="fr-FR" i="1" dirty="0">
                <a:latin typeface="Monotype Corsiva" pitchFamily="66" charset="0"/>
              </a:rPr>
              <a:t>B</a:t>
            </a:r>
            <a:r>
              <a:rPr lang="fr-FR" dirty="0"/>
              <a:t>, x . 0 =  0 et x + 1 = 1 (éléments absorbants)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>
                <a:sym typeface="Symbol" pitchFamily="18" charset="2"/>
              </a:rPr>
              <a:t></a:t>
            </a:r>
            <a:r>
              <a:rPr lang="fr-FR" dirty="0"/>
              <a:t> x </a:t>
            </a:r>
            <a:r>
              <a:rPr lang="fr-FR" dirty="0">
                <a:sym typeface="Symbol" pitchFamily="18" charset="2"/>
              </a:rPr>
              <a:t></a:t>
            </a:r>
            <a:r>
              <a:rPr lang="fr-FR" dirty="0"/>
              <a:t> </a:t>
            </a:r>
            <a:r>
              <a:rPr lang="fr-FR" i="1" dirty="0">
                <a:latin typeface="Monotype Corsiva" pitchFamily="66" charset="0"/>
              </a:rPr>
              <a:t>B</a:t>
            </a:r>
            <a:r>
              <a:rPr lang="fr-FR" dirty="0"/>
              <a:t>, x . x =  x et x + x = x (idempotence)</a:t>
            </a:r>
          </a:p>
          <a:p>
            <a:pPr marL="548640" lvl="1" indent="-201168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fr-FR" dirty="0">
                <a:sym typeface="Symbol" pitchFamily="18" charset="2"/>
              </a:rPr>
              <a:t></a:t>
            </a:r>
            <a:r>
              <a:rPr lang="fr-FR" dirty="0"/>
              <a:t> </a:t>
            </a:r>
            <a:r>
              <a:rPr lang="fr-FR" dirty="0" err="1"/>
              <a:t>x,y</a:t>
            </a:r>
            <a:r>
              <a:rPr lang="fr-FR" dirty="0"/>
              <a:t> </a:t>
            </a:r>
            <a:r>
              <a:rPr lang="fr-FR" dirty="0">
                <a:sym typeface="Symbol" pitchFamily="18" charset="2"/>
              </a:rPr>
              <a:t></a:t>
            </a:r>
            <a:r>
              <a:rPr lang="fr-FR" dirty="0"/>
              <a:t> </a:t>
            </a:r>
            <a:r>
              <a:rPr lang="fr-FR" i="1" dirty="0">
                <a:latin typeface="Monotype Corsiva" pitchFamily="66" charset="0"/>
              </a:rPr>
              <a:t>B </a:t>
            </a:r>
            <a:r>
              <a:rPr lang="fr-FR" baseline="30000" dirty="0"/>
              <a:t>2</a:t>
            </a:r>
            <a:r>
              <a:rPr lang="fr-FR" dirty="0"/>
              <a:t>, x . (x + y) =  x et x + (x . y) = x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/>
              <a:t>Expression algébrique d’une fonction booléenne : Toute fonction booléenne f peut s’exprimer à partir des constantes 0 et 1, des noms des variables booléennes paramètres de f et des opérations ~, +, . de l’algèbre de Boole. 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xmlns="" id="{A644562E-723D-48EE-A7BC-B5E94D22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4439F2-D1A9-4EAB-838A-38CFE92B2E0F}" type="slidenum">
              <a:rPr lang="fr-FR" altLang="en-US" sz="1000">
                <a:solidFill>
                  <a:srgbClr val="A7A399"/>
                </a:solidFill>
              </a:rPr>
              <a:pPr/>
              <a:t>7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xmlns="" id="{481A4929-EAD8-4AC7-82EC-FEF078892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Forme canonique disjonctive</a:t>
            </a:r>
          </a:p>
        </p:txBody>
      </p:sp>
      <p:sp>
        <p:nvSpPr>
          <p:cNvPr id="36867" name="Rectangle 1027">
            <a:extLst>
              <a:ext uri="{FF2B5EF4-FFF2-40B4-BE49-F238E27FC236}">
                <a16:creationId xmlns:a16="http://schemas.microsoft.com/office/drawing/2014/main" xmlns="" id="{370243EC-ED2E-4B7C-9783-111DDCBD5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838700"/>
          </a:xfrm>
        </p:spPr>
        <p:txBody>
          <a:bodyPr>
            <a:normAutofit fontScale="850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/>
              <a:t>Une expression de f peut être construite en réalisant le </a:t>
            </a:r>
            <a:r>
              <a:rPr lang="fr-FR" b="1" dirty="0"/>
              <a:t>OU</a:t>
            </a:r>
            <a:r>
              <a:rPr lang="fr-FR" dirty="0"/>
              <a:t> des termes représentants les lignes de la table de vérité pour lesquelles f vaut </a:t>
            </a:r>
            <a:r>
              <a:rPr lang="fr-FR" b="1" dirty="0"/>
              <a:t>1</a:t>
            </a:r>
            <a:r>
              <a:rPr lang="fr-FR" dirty="0"/>
              <a:t> (termes appelés </a:t>
            </a:r>
            <a:r>
              <a:rPr lang="fr-FR" b="1" dirty="0"/>
              <a:t>monômes</a:t>
            </a:r>
            <a:r>
              <a:rPr lang="fr-FR" dirty="0"/>
              <a:t>). Ces termes sont des produits (des </a:t>
            </a:r>
            <a:r>
              <a:rPr lang="fr-FR" b="1" dirty="0"/>
              <a:t>ET</a:t>
            </a:r>
            <a:r>
              <a:rPr lang="fr-FR" dirty="0"/>
              <a:t>) des noms des variables de f, </a:t>
            </a:r>
            <a:r>
              <a:rPr lang="fr-FR" b="1" dirty="0"/>
              <a:t>complémentés</a:t>
            </a:r>
            <a:r>
              <a:rPr lang="fr-FR" dirty="0"/>
              <a:t> si la contribution de la variable est à </a:t>
            </a:r>
            <a:r>
              <a:rPr lang="fr-FR" b="1" dirty="0"/>
              <a:t>0</a:t>
            </a:r>
            <a:r>
              <a:rPr lang="fr-FR" dirty="0"/>
              <a:t>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fr-FR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/>
              <a:t>Exemples 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		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fr-FR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fr-FR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fr-FR" dirty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fr-FR" dirty="0"/>
              <a:t>	f = ~x.~y+</a:t>
            </a:r>
            <a:r>
              <a:rPr lang="fr-FR" dirty="0" err="1"/>
              <a:t>x.y</a:t>
            </a:r>
            <a:r>
              <a:rPr lang="fr-FR" dirty="0"/>
              <a:t>		f = ~x.~y+~</a:t>
            </a:r>
            <a:r>
              <a:rPr lang="fr-FR" dirty="0" err="1"/>
              <a:t>x.y</a:t>
            </a:r>
            <a:r>
              <a:rPr lang="fr-FR" dirty="0"/>
              <a:t>+</a:t>
            </a:r>
            <a:r>
              <a:rPr lang="fr-FR" dirty="0" err="1"/>
              <a:t>x.y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667EEE3-806F-43FB-8C25-4FD2CF58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A28E87-C7F2-4CC7-A1B9-3A775767023E}" type="slidenum">
              <a:rPr lang="fr-FR" altLang="en-US" sz="1000">
                <a:solidFill>
                  <a:srgbClr val="A7A399"/>
                </a:solidFill>
              </a:rPr>
              <a:pPr/>
              <a:t>8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  <p:graphicFrame>
        <p:nvGraphicFramePr>
          <p:cNvPr id="3074" name="Object 1024">
            <a:extLst>
              <a:ext uri="{FF2B5EF4-FFF2-40B4-BE49-F238E27FC236}">
                <a16:creationId xmlns:a16="http://schemas.microsoft.com/office/drawing/2014/main" xmlns="" id="{320DAC10-2744-4280-9C28-0277EB775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275" y="3089275"/>
          <a:ext cx="112077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3" imgW="1350264" imgH="2243328" progId="Word.Document.8">
                  <p:embed/>
                </p:oleObj>
              </mc:Choice>
              <mc:Fallback>
                <p:oleObj name="Document" r:id="rId3" imgW="1350264" imgH="2243328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089275"/>
                        <a:ext cx="112077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>
            <a:extLst>
              <a:ext uri="{FF2B5EF4-FFF2-40B4-BE49-F238E27FC236}">
                <a16:creationId xmlns:a16="http://schemas.microsoft.com/office/drawing/2014/main" xmlns="" id="{88F6A6C6-5B1E-413F-832A-92210314A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3111500"/>
          <a:ext cx="103505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5" imgW="1350264" imgH="2243328" progId="Word.Document.8">
                  <p:embed/>
                </p:oleObj>
              </mc:Choice>
              <mc:Fallback>
                <p:oleObj name="Document" r:id="rId5" imgW="1350264" imgH="2243328" progId="Word.Document.8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111500"/>
                        <a:ext cx="1035050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050">
            <a:extLst>
              <a:ext uri="{FF2B5EF4-FFF2-40B4-BE49-F238E27FC236}">
                <a16:creationId xmlns:a16="http://schemas.microsoft.com/office/drawing/2014/main" xmlns="" id="{31E18322-B2AE-4D90-9C7B-1E7145B24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4983163"/>
            <a:ext cx="8183562" cy="10525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solidFill>
                  <a:schemeClr val="accent1">
                    <a:tint val="88000"/>
                    <a:satMod val="150000"/>
                  </a:schemeClr>
                </a:solidFill>
              </a:rPr>
              <a:t>Forme canonique conjonctive</a:t>
            </a:r>
          </a:p>
        </p:txBody>
      </p:sp>
      <p:sp>
        <p:nvSpPr>
          <p:cNvPr id="75779" name="Rectangle 2051">
            <a:extLst>
              <a:ext uri="{FF2B5EF4-FFF2-40B4-BE49-F238E27FC236}">
                <a16:creationId xmlns:a16="http://schemas.microsoft.com/office/drawing/2014/main" xmlns="" id="{505F1A7C-DF05-45E5-B8E8-38E5B72C7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30225"/>
            <a:ext cx="8183562" cy="4852988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/>
              <a:t>Une expression de f peut être construite en réalisant le </a:t>
            </a:r>
            <a:r>
              <a:rPr lang="fr-FR" b="1" dirty="0"/>
              <a:t>ET</a:t>
            </a:r>
            <a:r>
              <a:rPr lang="fr-FR" dirty="0"/>
              <a:t> des termes représentants les lignes de la table de vérité pour lesquelles f vaut </a:t>
            </a:r>
            <a:r>
              <a:rPr lang="fr-FR" b="1" dirty="0"/>
              <a:t>0</a:t>
            </a:r>
            <a:r>
              <a:rPr lang="fr-FR" dirty="0"/>
              <a:t>. Ces termes sont des sommes (des </a:t>
            </a:r>
            <a:r>
              <a:rPr lang="fr-FR" b="1" dirty="0"/>
              <a:t>OU</a:t>
            </a:r>
            <a:r>
              <a:rPr lang="fr-FR" dirty="0"/>
              <a:t>) des noms des variables de f, </a:t>
            </a:r>
            <a:r>
              <a:rPr lang="fr-FR" b="1" dirty="0"/>
              <a:t>complémentés</a:t>
            </a:r>
            <a:r>
              <a:rPr lang="fr-FR" dirty="0"/>
              <a:t> si contribution de la variable est à </a:t>
            </a:r>
            <a:r>
              <a:rPr lang="fr-FR" b="1" dirty="0"/>
              <a:t>1</a:t>
            </a:r>
            <a:r>
              <a:rPr lang="fr-FR" dirty="0"/>
              <a:t>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fr-FR" dirty="0"/>
              <a:t>Exemples :</a:t>
            </a:r>
            <a:br>
              <a:rPr lang="fr-FR" dirty="0"/>
            </a:br>
            <a:r>
              <a:rPr lang="fr-FR" dirty="0"/>
              <a:t>		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fr-FR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fr-FR" dirty="0"/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fr-FR" dirty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fr-FR" dirty="0"/>
              <a:t>	f = (x+~y).(~x+y)			f = ~x+y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3CE0175-F38A-4FA3-A2B3-88010DB3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2D15B0-D738-4844-A624-BBFA59C17BF6}" type="slidenum">
              <a:rPr lang="fr-FR" altLang="en-US" sz="1000">
                <a:solidFill>
                  <a:srgbClr val="A7A399"/>
                </a:solidFill>
              </a:rPr>
              <a:pPr/>
              <a:t>9</a:t>
            </a:fld>
            <a:r>
              <a:rPr lang="fr-FR" altLang="en-US" sz="1000">
                <a:solidFill>
                  <a:srgbClr val="A7A399"/>
                </a:solidFill>
              </a:rPr>
              <a:t>/31</a:t>
            </a:r>
          </a:p>
        </p:txBody>
      </p:sp>
      <p:graphicFrame>
        <p:nvGraphicFramePr>
          <p:cNvPr id="4098" name="Object 2052">
            <a:extLst>
              <a:ext uri="{FF2B5EF4-FFF2-40B4-BE49-F238E27FC236}">
                <a16:creationId xmlns:a16="http://schemas.microsoft.com/office/drawing/2014/main" xmlns="" id="{C5622669-2D47-4125-8843-F94BAF9AA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0" y="2757488"/>
          <a:ext cx="110490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3" imgW="1350264" imgH="2243328" progId="Word.Document.8">
                  <p:embed/>
                </p:oleObj>
              </mc:Choice>
              <mc:Fallback>
                <p:oleObj name="Document" r:id="rId3" imgW="1350264" imgH="2243328" progId="Word.Document.8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757488"/>
                        <a:ext cx="1104900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053">
            <a:extLst>
              <a:ext uri="{FF2B5EF4-FFF2-40B4-BE49-F238E27FC236}">
                <a16:creationId xmlns:a16="http://schemas.microsoft.com/office/drawing/2014/main" xmlns="" id="{058E3B40-21D4-47AA-879C-50A055EAD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7313" y="2757488"/>
          <a:ext cx="982662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5" imgW="1350264" imgH="2243328" progId="Word.Document.8">
                  <p:embed/>
                </p:oleObj>
              </mc:Choice>
              <mc:Fallback>
                <p:oleObj name="Document" r:id="rId5" imgW="1350264" imgH="2243328" progId="Word.Document.8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2757488"/>
                        <a:ext cx="982662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C719E51AFB194E9800B812CDD314FA" ma:contentTypeVersion="4" ma:contentTypeDescription="Crée un document." ma:contentTypeScope="" ma:versionID="636cf410c20eac25a24f9e131e700729">
  <xsd:schema xmlns:xsd="http://www.w3.org/2001/XMLSchema" xmlns:xs="http://www.w3.org/2001/XMLSchema" xmlns:p="http://schemas.microsoft.com/office/2006/metadata/properties" xmlns:ns2="9aa7b259-df39-452d-b150-2ca1adca19f0" targetNamespace="http://schemas.microsoft.com/office/2006/metadata/properties" ma:root="true" ma:fieldsID="140069fa5ee45610408cb02a0612aeff" ns2:_="">
    <xsd:import namespace="9aa7b259-df39-452d-b150-2ca1adca1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7b259-df39-452d-b150-2ca1adca1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C6D5EC-63C2-45BD-87C1-2362AEE3827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aa7b259-df39-452d-b150-2ca1adca19f0"/>
  </ds:schemaRefs>
</ds:datastoreItem>
</file>

<file path=customXml/itemProps2.xml><?xml version="1.0" encoding="utf-8"?>
<ds:datastoreItem xmlns:ds="http://schemas.openxmlformats.org/officeDocument/2006/customXml" ds:itemID="{EB2D28C0-A645-4C2F-A0AC-D493290346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1BB753-5F86-49BA-A02C-33959D162D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7b259-df39-452d-b150-2ca1adca1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1150</TotalTime>
  <Words>267</Words>
  <Application>Microsoft Office PowerPoint</Application>
  <PresentationFormat>Affichage à l'écran (4:3)</PresentationFormat>
  <Paragraphs>97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Comic Sans MS</vt:lpstr>
      <vt:lpstr>Monotype Corsiva</vt:lpstr>
      <vt:lpstr>Symbol</vt:lpstr>
      <vt:lpstr>Times New Roman</vt:lpstr>
      <vt:lpstr>Verdana</vt:lpstr>
      <vt:lpstr>Wingdings 2</vt:lpstr>
      <vt:lpstr>Aspect</vt:lpstr>
      <vt:lpstr>Document</vt:lpstr>
      <vt:lpstr>Rappel : Algèbre de Boole</vt:lpstr>
      <vt:lpstr>Plan</vt:lpstr>
      <vt:lpstr>Définitions</vt:lpstr>
      <vt:lpstr>Exemple</vt:lpstr>
      <vt:lpstr>Opérations de base</vt:lpstr>
      <vt:lpstr>Théorèmes et règles</vt:lpstr>
      <vt:lpstr>Théorèmes et règles</vt:lpstr>
      <vt:lpstr>Forme canonique disjonctive</vt:lpstr>
      <vt:lpstr>Forme canonique conjonctive</vt:lpstr>
      <vt:lpstr>Portes logiques de base</vt:lpstr>
      <vt:lpstr>Circuits logiques</vt:lpstr>
      <vt:lpstr>Exemples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Algèbre de Boole</dc:title>
  <dc:subject>Cours Info 5</dc:subject>
  <dc:creator>Pr. Jamal EL KAFI</dc:creator>
  <cp:lastModifiedBy>Utilisateur Windows</cp:lastModifiedBy>
  <cp:revision>69</cp:revision>
  <cp:lastPrinted>2005-09-26T06:49:31Z</cp:lastPrinted>
  <dcterms:created xsi:type="dcterms:W3CDTF">2005-07-20T08:14:21Z</dcterms:created>
  <dcterms:modified xsi:type="dcterms:W3CDTF">2022-02-10T21:15:18Z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0x01010068C719E51AFB194E9800B812CDD314FA</vt:lpwstr>
  </property>
</Properties>
</file>