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7" r:id="rId33"/>
    <p:sldId id="285" r:id="rId34"/>
    <p:sldId id="286" r:id="rId35"/>
    <p:sldId id="288" r:id="rId36"/>
    <p:sldId id="289" r:id="rId37"/>
    <p:sldId id="290" r:id="rId38"/>
    <p:sldId id="291" r:id="rId39"/>
    <p:sldId id="292" r:id="rId40"/>
    <p:sldId id="293" r:id="rId41"/>
    <p:sldId id="294" r:id="rId42"/>
    <p:sldId id="295" r:id="rId43"/>
    <p:sldId id="303" r:id="rId44"/>
    <p:sldId id="296" r:id="rId45"/>
    <p:sldId id="297" r:id="rId46"/>
    <p:sldId id="298" r:id="rId47"/>
    <p:sldId id="299" r:id="rId48"/>
    <p:sldId id="300" r:id="rId49"/>
    <p:sldId id="301" r:id="rId50"/>
    <p:sldId id="302"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48"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8"/>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Connecteur droit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Connecteur droit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Connecteur droit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Connecteur droit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Ellipse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Ellipse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Ellipse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Ellipse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re 7"/>
          <p:cNvSpPr>
            <a:spLocks noGrp="1"/>
          </p:cNvSpPr>
          <p:nvPr>
            <p:ph type="ctrTitle"/>
          </p:nvPr>
        </p:nvSpPr>
        <p:spPr>
          <a:xfrm>
            <a:off x="2286000" y="3124200"/>
            <a:ext cx="6172200" cy="1894362"/>
          </a:xfrm>
        </p:spPr>
        <p:txBody>
          <a:bodyPr/>
          <a:lstStyle>
            <a:lvl1pPr>
              <a:defRPr b="1"/>
            </a:lvl1pPr>
          </a:lstStyle>
          <a:p>
            <a:r>
              <a:rPr lang="fr-FR" smtClean="0"/>
              <a:t>Cliquez pour modifier le style du titre</a:t>
            </a:r>
            <a:endParaRPr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Cliquez pour modifier le style des sous-titres du masque</a:t>
            </a:r>
            <a:endParaRPr lang="en-US"/>
          </a:p>
        </p:txBody>
      </p:sp>
      <p:sp>
        <p:nvSpPr>
          <p:cNvPr id="22" name="Espace réservé de la date 27"/>
          <p:cNvSpPr>
            <a:spLocks noGrp="1"/>
          </p:cNvSpPr>
          <p:nvPr>
            <p:ph type="dt" sz="half" idx="10"/>
          </p:nvPr>
        </p:nvSpPr>
        <p:spPr bwMode="auto">
          <a:xfrm rot="5400000">
            <a:off x="7764463" y="1174750"/>
            <a:ext cx="2286000" cy="381000"/>
          </a:xfrm>
        </p:spPr>
        <p:txBody>
          <a:bodyPr/>
          <a:lstStyle>
            <a:lvl1pPr>
              <a:defRPr/>
            </a:lvl1pPr>
          </a:lstStyle>
          <a:p>
            <a:pPr>
              <a:defRPr/>
            </a:pPr>
            <a:fld id="{F90DFE5A-92B6-4CF0-ADE7-6316CF491FBD}" type="datetimeFigureOut">
              <a:rPr lang="fr-FR"/>
              <a:pPr>
                <a:defRPr/>
              </a:pPr>
              <a:t>10/02/2022</a:t>
            </a:fld>
            <a:endParaRPr lang="fr-FR"/>
          </a:p>
        </p:txBody>
      </p:sp>
      <p:sp>
        <p:nvSpPr>
          <p:cNvPr id="23" name="Espace réservé du pied de page 16"/>
          <p:cNvSpPr>
            <a:spLocks noGrp="1"/>
          </p:cNvSpPr>
          <p:nvPr>
            <p:ph type="ftr" sz="quarter" idx="11"/>
          </p:nvPr>
        </p:nvSpPr>
        <p:spPr bwMode="auto">
          <a:xfrm rot="5400000">
            <a:off x="7077076" y="4181475"/>
            <a:ext cx="3657600" cy="384175"/>
          </a:xfrm>
        </p:spPr>
        <p:txBody>
          <a:bodyPr/>
          <a:lstStyle>
            <a:lvl1pPr>
              <a:defRPr/>
            </a:lvl1pPr>
          </a:lstStyle>
          <a:p>
            <a:pPr>
              <a:defRPr/>
            </a:pPr>
            <a:endParaRPr lang="fr-FR"/>
          </a:p>
        </p:txBody>
      </p:sp>
      <p:sp>
        <p:nvSpPr>
          <p:cNvPr id="24" name="Espace réservé du numéro de diapositive 28"/>
          <p:cNvSpPr>
            <a:spLocks noGrp="1"/>
          </p:cNvSpPr>
          <p:nvPr>
            <p:ph type="sldNum" sz="quarter" idx="12"/>
          </p:nvPr>
        </p:nvSpPr>
        <p:spPr bwMode="auto">
          <a:xfrm>
            <a:off x="1325563" y="4929188"/>
            <a:ext cx="609600" cy="517525"/>
          </a:xfrm>
        </p:spPr>
        <p:txBody>
          <a:bodyPr/>
          <a:lstStyle>
            <a:lvl1pPr>
              <a:defRPr/>
            </a:lvl1pPr>
          </a:lstStyle>
          <a:p>
            <a:pPr>
              <a:defRPr/>
            </a:pPr>
            <a:fld id="{5D14A0AF-9EB9-413D-B594-03B58FEA81E4}" type="slidenum">
              <a:rPr lang="fr-FR"/>
              <a:pPr>
                <a:defRPr/>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fld id="{2B70DBF6-BB36-4EC2-AE26-E7A8772614C8}" type="datetimeFigureOut">
              <a:rPr lang="fr-FR"/>
              <a:pPr>
                <a:defRPr/>
              </a:pPr>
              <a:t>10/02/2022</a:t>
            </a:fld>
            <a:endParaRPr lang="fr-FR"/>
          </a:p>
        </p:txBody>
      </p:sp>
      <p:sp>
        <p:nvSpPr>
          <p:cNvPr id="5" name="Espace réservé du pied de page 2"/>
          <p:cNvSpPr>
            <a:spLocks noGrp="1"/>
          </p:cNvSpPr>
          <p:nvPr>
            <p:ph type="ftr" sz="quarter" idx="11"/>
          </p:nvPr>
        </p:nvSpPr>
        <p:spPr/>
        <p:txBody>
          <a:bodyPr/>
          <a:lstStyle>
            <a:lvl1pPr>
              <a:defRPr/>
            </a:lvl1pPr>
          </a:lstStyle>
          <a:p>
            <a:pPr>
              <a:defRPr/>
            </a:pPr>
            <a:endParaRPr lang="fr-FR"/>
          </a:p>
        </p:txBody>
      </p:sp>
      <p:sp>
        <p:nvSpPr>
          <p:cNvPr id="6" name="Espace réservé du numéro de diapositive 22"/>
          <p:cNvSpPr>
            <a:spLocks noGrp="1"/>
          </p:cNvSpPr>
          <p:nvPr>
            <p:ph type="sldNum" sz="quarter" idx="12"/>
          </p:nvPr>
        </p:nvSpPr>
        <p:spPr/>
        <p:txBody>
          <a:bodyPr/>
          <a:lstStyle>
            <a:lvl1pPr>
              <a:defRPr/>
            </a:lvl1pPr>
          </a:lstStyle>
          <a:p>
            <a:pPr>
              <a:defRPr/>
            </a:pPr>
            <a:fld id="{38A52770-298A-4591-8C04-AAB2D3C5B72B}"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13"/>
          <p:cNvSpPr>
            <a:spLocks noGrp="1"/>
          </p:cNvSpPr>
          <p:nvPr>
            <p:ph type="dt" sz="half" idx="10"/>
          </p:nvPr>
        </p:nvSpPr>
        <p:spPr/>
        <p:txBody>
          <a:bodyPr/>
          <a:lstStyle>
            <a:lvl1pPr>
              <a:defRPr/>
            </a:lvl1pPr>
          </a:lstStyle>
          <a:p>
            <a:pPr>
              <a:defRPr/>
            </a:pPr>
            <a:fld id="{69FADE29-BCFD-41DF-95EC-3D15AAAD0341}" type="datetimeFigureOut">
              <a:rPr lang="fr-FR"/>
              <a:pPr>
                <a:defRPr/>
              </a:pPr>
              <a:t>10/02/2022</a:t>
            </a:fld>
            <a:endParaRPr lang="fr-FR"/>
          </a:p>
        </p:txBody>
      </p:sp>
      <p:sp>
        <p:nvSpPr>
          <p:cNvPr id="5" name="Espace réservé du pied de page 2"/>
          <p:cNvSpPr>
            <a:spLocks noGrp="1"/>
          </p:cNvSpPr>
          <p:nvPr>
            <p:ph type="ftr" sz="quarter" idx="11"/>
          </p:nvPr>
        </p:nvSpPr>
        <p:spPr/>
        <p:txBody>
          <a:bodyPr/>
          <a:lstStyle>
            <a:lvl1pPr>
              <a:defRPr/>
            </a:lvl1pPr>
          </a:lstStyle>
          <a:p>
            <a:pPr>
              <a:defRPr/>
            </a:pPr>
            <a:endParaRPr lang="fr-FR"/>
          </a:p>
        </p:txBody>
      </p:sp>
      <p:sp>
        <p:nvSpPr>
          <p:cNvPr id="6" name="Espace réservé du numéro de diapositive 22"/>
          <p:cNvSpPr>
            <a:spLocks noGrp="1"/>
          </p:cNvSpPr>
          <p:nvPr>
            <p:ph type="sldNum" sz="quarter" idx="12"/>
          </p:nvPr>
        </p:nvSpPr>
        <p:spPr/>
        <p:txBody>
          <a:bodyPr/>
          <a:lstStyle>
            <a:lvl1pPr>
              <a:defRPr/>
            </a:lvl1pPr>
          </a:lstStyle>
          <a:p>
            <a:pPr>
              <a:defRPr/>
            </a:pPr>
            <a:fld id="{07EFF32D-3CF1-4B27-9266-121A42BADDC9}"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8" name="Espace réservé du contenu 7"/>
          <p:cNvSpPr>
            <a:spLocks noGrp="1"/>
          </p:cNvSpPr>
          <p:nvPr>
            <p:ph sz="quarter" idx="1"/>
          </p:nvPr>
        </p:nvSpPr>
        <p:spPr>
          <a:xfrm>
            <a:off x="457200" y="1600200"/>
            <a:ext cx="7467600" cy="487375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6"/>
          <p:cNvSpPr>
            <a:spLocks noGrp="1"/>
          </p:cNvSpPr>
          <p:nvPr>
            <p:ph type="dt" sz="half" idx="10"/>
          </p:nvPr>
        </p:nvSpPr>
        <p:spPr/>
        <p:txBody>
          <a:bodyPr rtlCol="0"/>
          <a:lstStyle>
            <a:lvl1pPr>
              <a:defRPr/>
            </a:lvl1pPr>
          </a:lstStyle>
          <a:p>
            <a:pPr>
              <a:defRPr/>
            </a:pPr>
            <a:fld id="{5EF64E42-7F5C-43D9-ACB6-2A0D75206F19}" type="datetimeFigureOut">
              <a:rPr lang="fr-FR"/>
              <a:pPr>
                <a:defRPr/>
              </a:pPr>
              <a:t>10/02/2022</a:t>
            </a:fld>
            <a:endParaRPr lang="fr-FR"/>
          </a:p>
        </p:txBody>
      </p:sp>
      <p:sp>
        <p:nvSpPr>
          <p:cNvPr id="5" name="Espace réservé du numéro de diapositive 8"/>
          <p:cNvSpPr>
            <a:spLocks noGrp="1"/>
          </p:cNvSpPr>
          <p:nvPr>
            <p:ph type="sldNum" sz="quarter" idx="11"/>
          </p:nvPr>
        </p:nvSpPr>
        <p:spPr/>
        <p:txBody>
          <a:bodyPr rtlCol="0"/>
          <a:lstStyle>
            <a:lvl1pPr>
              <a:defRPr/>
            </a:lvl1pPr>
          </a:lstStyle>
          <a:p>
            <a:pPr>
              <a:defRPr/>
            </a:pPr>
            <a:fld id="{A3C0B071-B338-4477-BB4B-E7C20B19E6CF}" type="slidenum">
              <a:rPr lang="fr-FR"/>
              <a:pPr>
                <a:defRPr/>
              </a:pPr>
              <a:t>‹N°›</a:t>
            </a:fld>
            <a:endParaRPr lang="fr-FR"/>
          </a:p>
        </p:txBody>
      </p:sp>
      <p:sp>
        <p:nvSpPr>
          <p:cNvPr id="6" name="Espace réservé du pied de page 9"/>
          <p:cNvSpPr>
            <a:spLocks noGrp="1"/>
          </p:cNvSpPr>
          <p:nvPr>
            <p:ph type="ftr" sz="quarter" idx="12"/>
          </p:nvPr>
        </p:nvSpPr>
        <p:spPr/>
        <p:txBody>
          <a:bodyPr rtlCol="0"/>
          <a:lstStyle>
            <a:lvl1pPr>
              <a:defRPr/>
            </a:lvl1pPr>
          </a:lstStyle>
          <a:p>
            <a:pPr>
              <a:defRPr/>
            </a:pPr>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4"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0"/>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11"/>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Connecteur droit 12"/>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Connecteur droit 1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Connecteur droit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Ellipse 19"/>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Ellipse 20"/>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Ellipse 21"/>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Ellipse 22"/>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Connecteur droit 25"/>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lang="fr-FR" smtClean="0"/>
              <a:t>Cliquez pour modifier le style du titre</a:t>
            </a:r>
            <a:endParaRPr lang="en-US"/>
          </a:p>
        </p:txBody>
      </p:sp>
      <p:sp>
        <p:nvSpPr>
          <p:cNvPr id="3" name="Espace réservé du texte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smtClean="0"/>
              <a:t>Cliquez pour modifier les styles du texte du masque</a:t>
            </a:r>
          </a:p>
        </p:txBody>
      </p:sp>
      <p:sp>
        <p:nvSpPr>
          <p:cNvPr id="20" name="Espace réservé de la date 3"/>
          <p:cNvSpPr>
            <a:spLocks noGrp="1"/>
          </p:cNvSpPr>
          <p:nvPr>
            <p:ph type="dt" sz="half" idx="10"/>
          </p:nvPr>
        </p:nvSpPr>
        <p:spPr bwMode="auto">
          <a:xfrm rot="5400000">
            <a:off x="7762875" y="1169988"/>
            <a:ext cx="2286000" cy="381000"/>
          </a:xfrm>
        </p:spPr>
        <p:txBody>
          <a:bodyPr/>
          <a:lstStyle>
            <a:lvl1pPr>
              <a:defRPr/>
            </a:lvl1pPr>
          </a:lstStyle>
          <a:p>
            <a:pPr>
              <a:defRPr/>
            </a:pPr>
            <a:fld id="{1463573C-4E89-48CB-A3F5-DD3B89F3B20C}" type="datetimeFigureOut">
              <a:rPr lang="fr-FR"/>
              <a:pPr>
                <a:defRPr/>
              </a:pPr>
              <a:t>10/02/2022</a:t>
            </a:fld>
            <a:endParaRPr lang="fr-FR"/>
          </a:p>
        </p:txBody>
      </p:sp>
      <p:sp>
        <p:nvSpPr>
          <p:cNvPr id="21" name="Espace réservé du pied de page 4"/>
          <p:cNvSpPr>
            <a:spLocks noGrp="1"/>
          </p:cNvSpPr>
          <p:nvPr>
            <p:ph type="ftr" sz="quarter" idx="11"/>
          </p:nvPr>
        </p:nvSpPr>
        <p:spPr bwMode="auto">
          <a:xfrm rot="5400000">
            <a:off x="7077076" y="4178300"/>
            <a:ext cx="3657600" cy="384175"/>
          </a:xfrm>
        </p:spPr>
        <p:txBody>
          <a:bodyPr/>
          <a:lstStyle>
            <a:lvl1pPr>
              <a:defRPr/>
            </a:lvl1pPr>
          </a:lstStyle>
          <a:p>
            <a:pPr>
              <a:defRPr/>
            </a:pPr>
            <a:endParaRPr lang="fr-FR"/>
          </a:p>
        </p:txBody>
      </p:sp>
      <p:sp>
        <p:nvSpPr>
          <p:cNvPr id="22" name="Espace réservé du numéro de diapositive 5"/>
          <p:cNvSpPr>
            <a:spLocks noGrp="1"/>
          </p:cNvSpPr>
          <p:nvPr>
            <p:ph type="sldNum" sz="quarter" idx="12"/>
          </p:nvPr>
        </p:nvSpPr>
        <p:spPr bwMode="auto">
          <a:xfrm>
            <a:off x="1339850" y="4929188"/>
            <a:ext cx="609600" cy="517525"/>
          </a:xfrm>
        </p:spPr>
        <p:txBody>
          <a:bodyPr/>
          <a:lstStyle>
            <a:lvl1pPr>
              <a:defRPr/>
            </a:lvl1pPr>
          </a:lstStyle>
          <a:p>
            <a:pPr>
              <a:defRPr/>
            </a:pPr>
            <a:fld id="{FDC865D9-7D32-48DB-82D2-89CB034EFD5F}" type="slidenum">
              <a:rPr lang="fr-FR"/>
              <a:pPr>
                <a:defRPr/>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9" name="Espace réservé du contenu 8"/>
          <p:cNvSpPr>
            <a:spLocks noGrp="1"/>
          </p:cNvSpPr>
          <p:nvPr>
            <p:ph sz="quarter" idx="1"/>
          </p:nvPr>
        </p:nvSpPr>
        <p:spPr>
          <a:xfrm>
            <a:off x="457200" y="1600200"/>
            <a:ext cx="3657600" cy="4572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Espace réservé du contenu 10"/>
          <p:cNvSpPr>
            <a:spLocks noGrp="1"/>
          </p:cNvSpPr>
          <p:nvPr>
            <p:ph sz="quarter" idx="2"/>
          </p:nvPr>
        </p:nvSpPr>
        <p:spPr>
          <a:xfrm>
            <a:off x="4270248" y="1600200"/>
            <a:ext cx="3657600" cy="4572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13"/>
          <p:cNvSpPr>
            <a:spLocks noGrp="1"/>
          </p:cNvSpPr>
          <p:nvPr>
            <p:ph type="dt" sz="half" idx="10"/>
          </p:nvPr>
        </p:nvSpPr>
        <p:spPr/>
        <p:txBody>
          <a:bodyPr/>
          <a:lstStyle>
            <a:lvl1pPr>
              <a:defRPr/>
            </a:lvl1pPr>
          </a:lstStyle>
          <a:p>
            <a:pPr>
              <a:defRPr/>
            </a:pPr>
            <a:fld id="{EEC86DD6-A537-4935-A002-B56206C72049}" type="datetimeFigureOut">
              <a:rPr lang="fr-FR"/>
              <a:pPr>
                <a:defRPr/>
              </a:pPr>
              <a:t>10/02/2022</a:t>
            </a:fld>
            <a:endParaRPr lang="fr-FR"/>
          </a:p>
        </p:txBody>
      </p:sp>
      <p:sp>
        <p:nvSpPr>
          <p:cNvPr id="6" name="Espace réservé du pied de page 2"/>
          <p:cNvSpPr>
            <a:spLocks noGrp="1"/>
          </p:cNvSpPr>
          <p:nvPr>
            <p:ph type="ftr" sz="quarter" idx="11"/>
          </p:nvPr>
        </p:nvSpPr>
        <p:spPr/>
        <p:txBody>
          <a:bodyPr/>
          <a:lstStyle>
            <a:lvl1pPr>
              <a:defRPr/>
            </a:lvl1pPr>
          </a:lstStyle>
          <a:p>
            <a:pPr>
              <a:defRPr/>
            </a:pPr>
            <a:endParaRPr lang="fr-FR"/>
          </a:p>
        </p:txBody>
      </p:sp>
      <p:sp>
        <p:nvSpPr>
          <p:cNvPr id="7" name="Espace réservé du numéro de diapositive 22"/>
          <p:cNvSpPr>
            <a:spLocks noGrp="1"/>
          </p:cNvSpPr>
          <p:nvPr>
            <p:ph type="sldNum" sz="quarter" idx="12"/>
          </p:nvPr>
        </p:nvSpPr>
        <p:spPr/>
        <p:txBody>
          <a:bodyPr/>
          <a:lstStyle>
            <a:lvl1pPr>
              <a:defRPr/>
            </a:lvl1pPr>
          </a:lstStyle>
          <a:p>
            <a:pPr>
              <a:defRPr/>
            </a:pPr>
            <a:fld id="{FBAD860D-B0DB-42FC-8FD1-91F58437D801}"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lstStyle>
            <a:lvl1pPr>
              <a:defRPr/>
            </a:lvl1pPr>
          </a:lstStyle>
          <a:p>
            <a:r>
              <a:rPr lang="fr-FR" smtClean="0"/>
              <a:t>Cliquez pour modifier le style du titre</a:t>
            </a:r>
            <a:endParaRPr lang="en-US"/>
          </a:p>
        </p:txBody>
      </p:sp>
      <p:sp>
        <p:nvSpPr>
          <p:cNvPr id="11" name="Espace réservé du contenu 10"/>
          <p:cNvSpPr>
            <a:spLocks noGrp="1"/>
          </p:cNvSpPr>
          <p:nvPr>
            <p:ph sz="quarter" idx="2"/>
          </p:nvPr>
        </p:nvSpPr>
        <p:spPr>
          <a:xfrm>
            <a:off x="457200" y="2362200"/>
            <a:ext cx="3657600" cy="3886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Espace réservé du contenu 12"/>
          <p:cNvSpPr>
            <a:spLocks noGrp="1"/>
          </p:cNvSpPr>
          <p:nvPr>
            <p:ph sz="quarter" idx="4"/>
          </p:nvPr>
        </p:nvSpPr>
        <p:spPr>
          <a:xfrm>
            <a:off x="4371975" y="2362200"/>
            <a:ext cx="3657600" cy="3886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fr-FR" smtClean="0"/>
              <a:t>Cliquez pour modifier les styles du texte du masque</a:t>
            </a:r>
          </a:p>
        </p:txBody>
      </p:sp>
      <p:sp>
        <p:nvSpPr>
          <p:cNvPr id="7" name="Espace réservé de la date 13"/>
          <p:cNvSpPr>
            <a:spLocks noGrp="1"/>
          </p:cNvSpPr>
          <p:nvPr>
            <p:ph type="dt" sz="half" idx="10"/>
          </p:nvPr>
        </p:nvSpPr>
        <p:spPr/>
        <p:txBody>
          <a:bodyPr/>
          <a:lstStyle>
            <a:lvl1pPr>
              <a:defRPr/>
            </a:lvl1pPr>
          </a:lstStyle>
          <a:p>
            <a:pPr>
              <a:defRPr/>
            </a:pPr>
            <a:fld id="{43FBC2D8-13E4-4616-9F94-0DE8DBB73BB9}" type="datetimeFigureOut">
              <a:rPr lang="fr-FR"/>
              <a:pPr>
                <a:defRPr/>
              </a:pPr>
              <a:t>10/02/2022</a:t>
            </a:fld>
            <a:endParaRPr lang="fr-FR"/>
          </a:p>
        </p:txBody>
      </p:sp>
      <p:sp>
        <p:nvSpPr>
          <p:cNvPr id="8" name="Espace réservé du pied de page 2"/>
          <p:cNvSpPr>
            <a:spLocks noGrp="1"/>
          </p:cNvSpPr>
          <p:nvPr>
            <p:ph type="ftr" sz="quarter" idx="11"/>
          </p:nvPr>
        </p:nvSpPr>
        <p:spPr/>
        <p:txBody>
          <a:bodyPr/>
          <a:lstStyle>
            <a:lvl1pPr>
              <a:defRPr/>
            </a:lvl1pPr>
          </a:lstStyle>
          <a:p>
            <a:pPr>
              <a:defRPr/>
            </a:pPr>
            <a:endParaRPr lang="fr-FR"/>
          </a:p>
        </p:txBody>
      </p:sp>
      <p:sp>
        <p:nvSpPr>
          <p:cNvPr id="9" name="Espace réservé du numéro de diapositive 22"/>
          <p:cNvSpPr>
            <a:spLocks noGrp="1"/>
          </p:cNvSpPr>
          <p:nvPr>
            <p:ph type="sldNum" sz="quarter" idx="12"/>
          </p:nvPr>
        </p:nvSpPr>
        <p:spPr/>
        <p:txBody>
          <a:bodyPr/>
          <a:lstStyle>
            <a:lvl1pPr>
              <a:defRPr/>
            </a:lvl1pPr>
          </a:lstStyle>
          <a:p>
            <a:pPr>
              <a:defRPr/>
            </a:pPr>
            <a:fld id="{874F71C9-662C-474F-9404-8B59FC8EBF33}"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5"/>
          <p:cNvSpPr>
            <a:spLocks noGrp="1"/>
          </p:cNvSpPr>
          <p:nvPr>
            <p:ph type="dt" sz="half" idx="10"/>
          </p:nvPr>
        </p:nvSpPr>
        <p:spPr/>
        <p:txBody>
          <a:bodyPr rtlCol="0"/>
          <a:lstStyle>
            <a:lvl1pPr>
              <a:defRPr/>
            </a:lvl1pPr>
          </a:lstStyle>
          <a:p>
            <a:pPr>
              <a:defRPr/>
            </a:pPr>
            <a:fld id="{5399FDFD-BFEF-459D-8468-998CF55590A5}" type="datetimeFigureOut">
              <a:rPr lang="fr-FR"/>
              <a:pPr>
                <a:defRPr/>
              </a:pPr>
              <a:t>10/02/2022</a:t>
            </a:fld>
            <a:endParaRPr lang="fr-FR"/>
          </a:p>
        </p:txBody>
      </p:sp>
      <p:sp>
        <p:nvSpPr>
          <p:cNvPr id="4" name="Espace réservé du numéro de diapositive 6"/>
          <p:cNvSpPr>
            <a:spLocks noGrp="1"/>
          </p:cNvSpPr>
          <p:nvPr>
            <p:ph type="sldNum" sz="quarter" idx="11"/>
          </p:nvPr>
        </p:nvSpPr>
        <p:spPr/>
        <p:txBody>
          <a:bodyPr rtlCol="0"/>
          <a:lstStyle>
            <a:lvl1pPr>
              <a:defRPr/>
            </a:lvl1pPr>
          </a:lstStyle>
          <a:p>
            <a:pPr>
              <a:defRPr/>
            </a:pPr>
            <a:fld id="{55668638-DE0B-4B0D-B4A4-DCB3564F3A81}" type="slidenum">
              <a:rPr lang="fr-FR"/>
              <a:pPr>
                <a:defRPr/>
              </a:pPr>
              <a:t>‹N°›</a:t>
            </a:fld>
            <a:endParaRPr lang="fr-FR"/>
          </a:p>
        </p:txBody>
      </p:sp>
      <p:sp>
        <p:nvSpPr>
          <p:cNvPr id="5" name="Espace réservé du pied de page 7"/>
          <p:cNvSpPr>
            <a:spLocks noGrp="1"/>
          </p:cNvSpPr>
          <p:nvPr>
            <p:ph type="ftr" sz="quarter" idx="12"/>
          </p:nvPr>
        </p:nvSpPr>
        <p:spPr/>
        <p:txBody>
          <a:bodyPr rtlCol="0"/>
          <a:lstStyle>
            <a:lvl1pPr>
              <a:defRPr/>
            </a:lvl1pPr>
          </a:lstStyle>
          <a:p>
            <a:pPr>
              <a:defRPr/>
            </a:pP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3"/>
          <p:cNvSpPr>
            <a:spLocks noGrp="1"/>
          </p:cNvSpPr>
          <p:nvPr>
            <p:ph type="dt" sz="half" idx="10"/>
          </p:nvPr>
        </p:nvSpPr>
        <p:spPr/>
        <p:txBody>
          <a:bodyPr/>
          <a:lstStyle>
            <a:lvl1pPr>
              <a:defRPr/>
            </a:lvl1pPr>
          </a:lstStyle>
          <a:p>
            <a:pPr>
              <a:defRPr/>
            </a:pPr>
            <a:fld id="{4D8767D2-F895-4DE4-89F5-D692786D6F3B}" type="datetimeFigureOut">
              <a:rPr lang="fr-FR"/>
              <a:pPr>
                <a:defRPr/>
              </a:pPr>
              <a:t>10/02/2022</a:t>
            </a:fld>
            <a:endParaRPr lang="fr-FR"/>
          </a:p>
        </p:txBody>
      </p:sp>
      <p:sp>
        <p:nvSpPr>
          <p:cNvPr id="3" name="Espace réservé du pied de page 2"/>
          <p:cNvSpPr>
            <a:spLocks noGrp="1"/>
          </p:cNvSpPr>
          <p:nvPr>
            <p:ph type="ftr" sz="quarter" idx="11"/>
          </p:nvPr>
        </p:nvSpPr>
        <p:spPr/>
        <p:txBody>
          <a:bodyPr/>
          <a:lstStyle>
            <a:lvl1pPr>
              <a:defRPr/>
            </a:lvl1pPr>
          </a:lstStyle>
          <a:p>
            <a:pPr>
              <a:defRPr/>
            </a:pPr>
            <a:endParaRPr lang="fr-FR"/>
          </a:p>
        </p:txBody>
      </p:sp>
      <p:sp>
        <p:nvSpPr>
          <p:cNvPr id="4" name="Espace réservé du numéro de diapositive 22"/>
          <p:cNvSpPr>
            <a:spLocks noGrp="1"/>
          </p:cNvSpPr>
          <p:nvPr>
            <p:ph type="sldNum" sz="quarter" idx="12"/>
          </p:nvPr>
        </p:nvSpPr>
        <p:spPr/>
        <p:txBody>
          <a:bodyPr/>
          <a:lstStyle>
            <a:lvl1pPr>
              <a:defRPr/>
            </a:lvl1pPr>
          </a:lstStyle>
          <a:p>
            <a:pPr>
              <a:defRPr/>
            </a:pPr>
            <a:fld id="{250EE2F7-B583-4234-9EB6-B76AD02CFBD8}"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5"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Connecteur droit 8"/>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Ellipse 13"/>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re 1"/>
          <p:cNvSpPr>
            <a:spLocks noGrp="1"/>
          </p:cNvSpPr>
          <p:nvPr>
            <p:ph type="title"/>
          </p:nvPr>
        </p:nvSpPr>
        <p:spPr>
          <a:xfrm rot="5400000">
            <a:off x="3371850" y="3200400"/>
            <a:ext cx="6309360" cy="457200"/>
          </a:xfrm>
        </p:spPr>
        <p:txBody>
          <a:bodyPr/>
          <a:lstStyle>
            <a:lvl1pPr algn="l">
              <a:buNone/>
              <a:defRPr sz="2000" b="1" cap="small" baseline="0"/>
            </a:lvl1pPr>
          </a:lstStyle>
          <a:p>
            <a:r>
              <a:rPr lang="fr-FR" smtClean="0"/>
              <a:t>Cliquez pour modifier le style du titre</a:t>
            </a:r>
            <a:endParaRPr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fr-FR" smtClean="0"/>
              <a:t>Cliquez pour modifier les styles du texte du masque</a:t>
            </a:r>
          </a:p>
        </p:txBody>
      </p:sp>
      <p:sp>
        <p:nvSpPr>
          <p:cNvPr id="18" name="Espace réservé du contenu 17"/>
          <p:cNvSpPr>
            <a:spLocks noGrp="1"/>
          </p:cNvSpPr>
          <p:nvPr>
            <p:ph sz="quarter" idx="1"/>
          </p:nvPr>
        </p:nvSpPr>
        <p:spPr>
          <a:xfrm>
            <a:off x="304800" y="274320"/>
            <a:ext cx="5638800" cy="632764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2" name="Espace réservé de la date 20"/>
          <p:cNvSpPr>
            <a:spLocks noGrp="1"/>
          </p:cNvSpPr>
          <p:nvPr>
            <p:ph type="dt" sz="half" idx="10"/>
          </p:nvPr>
        </p:nvSpPr>
        <p:spPr/>
        <p:txBody>
          <a:bodyPr rtlCol="0"/>
          <a:lstStyle>
            <a:lvl1pPr>
              <a:defRPr/>
            </a:lvl1pPr>
          </a:lstStyle>
          <a:p>
            <a:pPr>
              <a:defRPr/>
            </a:pPr>
            <a:fld id="{0DDC755C-B2A3-48C6-8F3A-B05C32CC879C}" type="datetimeFigureOut">
              <a:rPr lang="fr-FR"/>
              <a:pPr>
                <a:defRPr/>
              </a:pPr>
              <a:t>10/02/2022</a:t>
            </a:fld>
            <a:endParaRPr lang="fr-FR"/>
          </a:p>
        </p:txBody>
      </p:sp>
      <p:sp>
        <p:nvSpPr>
          <p:cNvPr id="13" name="Espace réservé du numéro de diapositive 21"/>
          <p:cNvSpPr>
            <a:spLocks noGrp="1"/>
          </p:cNvSpPr>
          <p:nvPr>
            <p:ph type="sldNum" sz="quarter" idx="11"/>
          </p:nvPr>
        </p:nvSpPr>
        <p:spPr/>
        <p:txBody>
          <a:bodyPr rtlCol="0"/>
          <a:lstStyle>
            <a:lvl1pPr>
              <a:defRPr/>
            </a:lvl1pPr>
          </a:lstStyle>
          <a:p>
            <a:pPr>
              <a:defRPr/>
            </a:pPr>
            <a:fld id="{2F77112A-7BFD-42C3-BF1E-72D3C6A285A6}" type="slidenum">
              <a:rPr lang="fr-FR"/>
              <a:pPr>
                <a:defRPr/>
              </a:pPr>
              <a:t>‹N°›</a:t>
            </a:fld>
            <a:endParaRPr lang="fr-FR"/>
          </a:p>
        </p:txBody>
      </p:sp>
      <p:sp>
        <p:nvSpPr>
          <p:cNvPr id="14" name="Espace réservé du pied de page 22"/>
          <p:cNvSpPr>
            <a:spLocks noGrp="1"/>
          </p:cNvSpPr>
          <p:nvPr>
            <p:ph type="ftr" sz="quarter" idx="12"/>
          </p:nvPr>
        </p:nvSpPr>
        <p:spPr/>
        <p:txBody>
          <a:bodyPr rtlCol="0"/>
          <a:lstStyle>
            <a:lvl1pPr>
              <a:defRPr/>
            </a:lvl1pPr>
          </a:lstStyle>
          <a:p>
            <a:pPr>
              <a:defRPr/>
            </a:pP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Ellipse 12"/>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Connecteur droit 19"/>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re 1"/>
          <p:cNvSpPr>
            <a:spLocks noGrp="1"/>
          </p:cNvSpPr>
          <p:nvPr>
            <p:ph type="title"/>
          </p:nvPr>
        </p:nvSpPr>
        <p:spPr>
          <a:xfrm rot="5400000">
            <a:off x="3350133" y="3200400"/>
            <a:ext cx="6309360" cy="457200"/>
          </a:xfrm>
        </p:spPr>
        <p:txBody>
          <a:bodyPr/>
          <a:lstStyle>
            <a:lvl1pPr algn="l">
              <a:buNone/>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fr-FR" noProof="0" smtClean="0"/>
              <a:t>Cliquez sur l'icône pour ajouter une image</a:t>
            </a:r>
            <a:endParaRPr lang="en-US" noProof="0"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fr-FR" smtClean="0"/>
              <a:t>Cliquez pour modifier les styles du texte du masque</a:t>
            </a:r>
          </a:p>
        </p:txBody>
      </p:sp>
      <p:sp>
        <p:nvSpPr>
          <p:cNvPr id="12" name="Espace réservé de la date 16"/>
          <p:cNvSpPr>
            <a:spLocks noGrp="1"/>
          </p:cNvSpPr>
          <p:nvPr>
            <p:ph type="dt" sz="half" idx="10"/>
          </p:nvPr>
        </p:nvSpPr>
        <p:spPr/>
        <p:txBody>
          <a:bodyPr rtlCol="0"/>
          <a:lstStyle>
            <a:lvl1pPr>
              <a:defRPr/>
            </a:lvl1pPr>
          </a:lstStyle>
          <a:p>
            <a:pPr>
              <a:defRPr/>
            </a:pPr>
            <a:fld id="{E0A8D7B9-0BA5-483D-864A-B71EB9593FF8}" type="datetimeFigureOut">
              <a:rPr lang="fr-FR"/>
              <a:pPr>
                <a:defRPr/>
              </a:pPr>
              <a:t>10/02/2022</a:t>
            </a:fld>
            <a:endParaRPr lang="fr-FR"/>
          </a:p>
        </p:txBody>
      </p:sp>
      <p:sp>
        <p:nvSpPr>
          <p:cNvPr id="13" name="Espace réservé du numéro de diapositive 17"/>
          <p:cNvSpPr>
            <a:spLocks noGrp="1"/>
          </p:cNvSpPr>
          <p:nvPr>
            <p:ph type="sldNum" sz="quarter" idx="11"/>
          </p:nvPr>
        </p:nvSpPr>
        <p:spPr/>
        <p:txBody>
          <a:bodyPr rtlCol="0"/>
          <a:lstStyle>
            <a:lvl1pPr>
              <a:defRPr/>
            </a:lvl1pPr>
          </a:lstStyle>
          <a:p>
            <a:pPr>
              <a:defRPr/>
            </a:pPr>
            <a:fld id="{B1C458C1-A739-4621-9603-A336F15C6564}" type="slidenum">
              <a:rPr lang="fr-FR"/>
              <a:pPr>
                <a:defRPr/>
              </a:pPr>
              <a:t>‹N°›</a:t>
            </a:fld>
            <a:endParaRPr lang="fr-FR"/>
          </a:p>
        </p:txBody>
      </p:sp>
      <p:sp>
        <p:nvSpPr>
          <p:cNvPr id="14" name="Espace réservé du pied de page 20"/>
          <p:cNvSpPr>
            <a:spLocks noGrp="1"/>
          </p:cNvSpPr>
          <p:nvPr>
            <p:ph type="ftr" sz="quarter" idx="12"/>
          </p:nvPr>
        </p:nvSpPr>
        <p:spPr/>
        <p:txBody>
          <a:bodyPr rtlCol="0"/>
          <a:lstStyle>
            <a:lvl1pPr>
              <a:defRPr/>
            </a:lvl1pPr>
          </a:lstStyle>
          <a:p>
            <a:pPr>
              <a:defRPr/>
            </a:pP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lang="fr-FR" smtClean="0"/>
              <a:t>Cliquez pour modifier le style du titre</a:t>
            </a:r>
            <a:endParaRPr lang="en-US"/>
          </a:p>
        </p:txBody>
      </p:sp>
      <p:sp>
        <p:nvSpPr>
          <p:cNvPr id="1028" name="Espace réservé du texte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14" name="Espace réservé de la date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7B1652B6-24C3-4641-8601-E45B853BA913}" type="datetimeFigureOut">
              <a:rPr lang="fr-FR"/>
              <a:pPr>
                <a:defRPr/>
              </a:pPr>
              <a:t>10/02/2022</a:t>
            </a:fld>
            <a:endParaRPr lang="fr-FR"/>
          </a:p>
        </p:txBody>
      </p:sp>
      <p:sp>
        <p:nvSpPr>
          <p:cNvPr id="3" name="Espace réservé du pied de page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Ellipse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Espace réservé du numéro de diapositive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600089E2-0F6D-43A9-92ED-F826E1D81BED}"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1" r:id="rId4"/>
    <p:sldLayoutId id="2147483670" r:id="rId5"/>
    <p:sldLayoutId id="2147483675" r:id="rId6"/>
    <p:sldLayoutId id="2147483669" r:id="rId7"/>
    <p:sldLayoutId id="2147483676" r:id="rId8"/>
    <p:sldLayoutId id="2147483677" r:id="rId9"/>
    <p:sldLayoutId id="2147483668" r:id="rId10"/>
    <p:sldLayoutId id="2147483667"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gtr.iutv.univ-paris13.fr/Cours/Mat/Architecture/Cours/polyarch/chap-12_sec-1_sec-1.html#tthFtNtAAG"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00" y="3124200"/>
            <a:ext cx="6643688" cy="1893888"/>
          </a:xfrm>
        </p:spPr>
        <p:txBody>
          <a:bodyPr/>
          <a:lstStyle/>
          <a:p>
            <a:pPr eaLnBrk="1" fontAlgn="auto" hangingPunct="1">
              <a:spcAft>
                <a:spcPts val="0"/>
              </a:spcAft>
              <a:defRPr/>
            </a:pPr>
            <a:r>
              <a:rPr lang="fr-FR" dirty="0" smtClean="0"/>
              <a:t>Architecture Des Ordinateurs</a:t>
            </a:r>
            <a:br>
              <a:rPr lang="fr-FR" dirty="0" smtClean="0"/>
            </a:br>
            <a:r>
              <a:rPr lang="fr-FR" dirty="0" smtClean="0"/>
              <a:t/>
            </a:r>
            <a:br>
              <a:rPr lang="fr-FR" dirty="0" smtClean="0"/>
            </a:br>
            <a:r>
              <a:rPr lang="fr-FR" sz="2400" dirty="0" smtClean="0"/>
              <a:t>Microprocesseur Et Mémoire</a:t>
            </a:r>
            <a:endParaRPr lang="fr-FR" sz="2400" dirty="0"/>
          </a:p>
        </p:txBody>
      </p:sp>
      <p:sp>
        <p:nvSpPr>
          <p:cNvPr id="13314" name="Sous-titre 2"/>
          <p:cNvSpPr>
            <a:spLocks noGrp="1"/>
          </p:cNvSpPr>
          <p:nvPr>
            <p:ph type="subTitle" idx="1"/>
          </p:nvPr>
        </p:nvSpPr>
        <p:spPr>
          <a:xfrm>
            <a:off x="2286000" y="5432425"/>
            <a:ext cx="6172200" cy="1068388"/>
          </a:xfrm>
        </p:spPr>
        <p:txBody>
          <a:bodyPr/>
          <a:lstStyle/>
          <a:p>
            <a:pPr eaLnBrk="1" hangingPunct="1"/>
            <a:r>
              <a:rPr lang="fr-FR" smtClean="0"/>
              <a:t>Pr. Jamal EL KAFI</a:t>
            </a:r>
          </a:p>
          <a:p>
            <a:pPr eaLnBrk="1" hangingPunct="1"/>
            <a:r>
              <a:rPr lang="fr-FR" smtClean="0"/>
              <a:t>UCD – SMI3</a:t>
            </a:r>
          </a:p>
          <a:p>
            <a:pPr eaLnBrk="1" hangingPunct="1"/>
            <a:r>
              <a:rPr lang="fr-FR" smtClean="0"/>
              <a:t>2009-2010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115300" cy="725487"/>
          </a:xfrm>
        </p:spPr>
        <p:txBody>
          <a:bodyPr/>
          <a:lstStyle/>
          <a:p>
            <a:pPr eaLnBrk="1" fontAlgn="auto" hangingPunct="1">
              <a:spcAft>
                <a:spcPts val="0"/>
              </a:spcAft>
              <a:defRPr/>
            </a:pPr>
            <a:r>
              <a:rPr lang="fr-FR" b="1" dirty="0" smtClean="0"/>
              <a:t>Liaisons Processeur-Mémoire : les bus</a:t>
            </a:r>
            <a:endParaRPr lang="fr-FR" dirty="0"/>
          </a:p>
        </p:txBody>
      </p:sp>
      <p:pic>
        <p:nvPicPr>
          <p:cNvPr id="22530" name="Image 3" descr="ps/bus-mpump.png"/>
          <p:cNvPicPr>
            <a:picLocks noChangeAspect="1" noChangeArrowheads="1"/>
          </p:cNvPicPr>
          <p:nvPr/>
        </p:nvPicPr>
        <p:blipFill>
          <a:blip r:embed="rId2"/>
          <a:srcRect/>
          <a:stretch>
            <a:fillRect/>
          </a:stretch>
        </p:blipFill>
        <p:spPr bwMode="auto">
          <a:xfrm>
            <a:off x="571500" y="1714500"/>
            <a:ext cx="7572375" cy="4357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500063" y="714375"/>
            <a:ext cx="7786687" cy="5143500"/>
          </a:xfrm>
        </p:spPr>
        <p:txBody>
          <a:bodyPr>
            <a:normAutofit lnSpcReduction="10000"/>
          </a:bodyPr>
          <a:lstStyle/>
          <a:p>
            <a:pPr marL="274320" indent="-274320" eaLnBrk="1" fontAlgn="auto" hangingPunct="1">
              <a:spcAft>
                <a:spcPts val="0"/>
              </a:spcAft>
              <a:buFont typeface="Wingdings"/>
              <a:buChar char=""/>
              <a:defRPr/>
            </a:pPr>
            <a:r>
              <a:rPr lang="fr-FR" dirty="0" smtClean="0"/>
              <a:t>Les informations échangées entre la mémoire et le processeur circulent sur des </a:t>
            </a:r>
            <a:r>
              <a:rPr lang="fr-FR" i="1" dirty="0" smtClean="0"/>
              <a:t>bus. </a:t>
            </a:r>
            <a:r>
              <a:rPr lang="fr-FR" dirty="0" smtClean="0"/>
              <a:t>Un </a:t>
            </a:r>
            <a:r>
              <a:rPr lang="fr-FR" i="1" dirty="0" smtClean="0"/>
              <a:t>bus</a:t>
            </a:r>
            <a:r>
              <a:rPr lang="fr-FR" dirty="0" smtClean="0"/>
              <a:t> est simplement un ensemble de n fils conducteurs, utilisés pour transporter n signaux binaires. </a:t>
            </a:r>
          </a:p>
          <a:p>
            <a:pPr marL="274320" indent="-274320" eaLnBrk="1" fontAlgn="auto" hangingPunct="1">
              <a:spcAft>
                <a:spcPts val="0"/>
              </a:spcAft>
              <a:buFont typeface="Wingdings"/>
              <a:buChar char=""/>
              <a:defRPr/>
            </a:pPr>
            <a:r>
              <a:rPr lang="fr-FR" dirty="0" smtClean="0"/>
              <a:t>Le bus d'adresse est un bus unidirectionnel : seul le processeur envoie des adresses. Il est composé de a fils; on utilise donc des adresses de a bits. La mémoire peut posséder au maximum 2</a:t>
            </a:r>
            <a:r>
              <a:rPr lang="fr-FR" baseline="30000" dirty="0" smtClean="0"/>
              <a:t>a</a:t>
            </a:r>
            <a:r>
              <a:rPr lang="fr-FR" dirty="0" smtClean="0"/>
              <a:t> emplacements. </a:t>
            </a:r>
          </a:p>
          <a:p>
            <a:pPr marL="274320" indent="-274320" eaLnBrk="1" fontAlgn="auto" hangingPunct="1">
              <a:spcAft>
                <a:spcPts val="0"/>
              </a:spcAft>
              <a:buFont typeface="Wingdings"/>
              <a:buChar char=""/>
              <a:defRPr/>
            </a:pPr>
            <a:r>
              <a:rPr lang="fr-FR" dirty="0" smtClean="0"/>
              <a:t>Le bus de données est un bus bidirectionnel. Lors d'une lecture, c'est la mémoire qui envoie un mot sur le bus (le contenu de l'emplacement demandé); lors d'une écriture, c'est le processeur qui envoie la donnée.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r>
              <a:rPr lang="fr-FR" dirty="0" smtClean="0"/>
              <a:t>Partie 2: Langage machine</a:t>
            </a: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eaLnBrk="1" hangingPunct="1">
              <a:buFont typeface="Wingdings" pitchFamily="2" charset="2"/>
              <a:buNone/>
            </a:pPr>
            <a:endParaRPr lang="fr-FR" smtClean="0"/>
          </a:p>
          <a:p>
            <a:pPr eaLnBrk="1" hangingPunct="1">
              <a:buFont typeface="Wingdings" pitchFamily="2" charset="2"/>
              <a:buNone/>
            </a:pPr>
            <a:endParaRPr lang="fr-FR" smtClean="0"/>
          </a:p>
          <a:p>
            <a:pPr eaLnBrk="1" hangingPunct="1">
              <a:buFont typeface="Wingdings" pitchFamily="2" charset="2"/>
              <a:buNone/>
            </a:pPr>
            <a:endParaRPr lang="fr-FR" smtClean="0"/>
          </a:p>
          <a:p>
            <a:pPr eaLnBrk="1" hangingPunct="1">
              <a:buFont typeface="Wingdings" pitchFamily="2" charset="2"/>
              <a:buNone/>
            </a:pPr>
            <a:endParaRPr lang="fr-FR" smtClean="0"/>
          </a:p>
          <a:p>
            <a:pPr eaLnBrk="1" hangingPunct="1">
              <a:buFont typeface="Wingdings" pitchFamily="2" charset="2"/>
              <a:buNone/>
            </a:pPr>
            <a:endParaRPr lang="fr-FR" smtClean="0"/>
          </a:p>
          <a:p>
            <a:pPr eaLnBrk="1" hangingPunct="1">
              <a:buFont typeface="Wingdings" pitchFamily="2" charset="2"/>
              <a:buNone/>
            </a:pPr>
            <a:endParaRPr lang="fr-FR" smtClean="0"/>
          </a:p>
          <a:p>
            <a:pPr eaLnBrk="1" hangingPunct="1">
              <a:buFont typeface="Wingdings" pitchFamily="2" charset="2"/>
              <a:buNone/>
            </a:pPr>
            <a:r>
              <a:rPr lang="fr-FR" smtClean="0"/>
              <a:t>Dans cette partie du cours, nous allons étudier la programmation en langage machine et en assembleur d'un microprocesseur.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69900"/>
            <a:ext cx="7972425" cy="582613"/>
          </a:xfrm>
        </p:spPr>
        <p:txBody>
          <a:bodyPr/>
          <a:lstStyle/>
          <a:p>
            <a:pPr eaLnBrk="1" fontAlgn="auto" hangingPunct="1">
              <a:spcAft>
                <a:spcPts val="0"/>
              </a:spcAft>
              <a:defRPr/>
            </a:pPr>
            <a:r>
              <a:rPr lang="fr-FR" dirty="0" smtClean="0"/>
              <a:t>Caractéristiques du processeur étudié</a:t>
            </a:r>
            <a:endParaRPr lang="fr-FR" dirty="0"/>
          </a:p>
        </p:txBody>
      </p:sp>
      <p:sp>
        <p:nvSpPr>
          <p:cNvPr id="3" name="Espace réservé du contenu 2"/>
          <p:cNvSpPr>
            <a:spLocks noGrp="1"/>
          </p:cNvSpPr>
          <p:nvPr>
            <p:ph sz="quarter" idx="1"/>
          </p:nvPr>
        </p:nvSpPr>
        <p:spPr>
          <a:xfrm>
            <a:off x="457200" y="1214438"/>
            <a:ext cx="7972425" cy="5259387"/>
          </a:xfrm>
        </p:spPr>
        <p:txBody>
          <a:bodyPr>
            <a:normAutofit fontScale="92500" lnSpcReduction="20000"/>
          </a:bodyPr>
          <a:lstStyle/>
          <a:p>
            <a:pPr marL="274320" indent="-274320" eaLnBrk="1" fontAlgn="auto" hangingPunct="1">
              <a:spcAft>
                <a:spcPts val="0"/>
              </a:spcAft>
              <a:buFont typeface="Wingdings"/>
              <a:buChar char=""/>
              <a:defRPr/>
            </a:pPr>
            <a:r>
              <a:rPr lang="fr-FR" dirty="0" smtClean="0"/>
              <a:t>La gamme de microprocesseurs 80x86 équipe les micro-ordinateurs de type PC et compatibles. Les premiers modèles de PC, commercialisés au début des années 1980, utilisaient le 8086, un microprocesseur 16 bits. </a:t>
            </a:r>
          </a:p>
          <a:p>
            <a:pPr marL="274320" indent="-274320" eaLnBrk="1" fontAlgn="auto" hangingPunct="1">
              <a:spcAft>
                <a:spcPts val="0"/>
              </a:spcAft>
              <a:buFont typeface="Wingdings"/>
              <a:buChar char=""/>
              <a:defRPr/>
            </a:pPr>
            <a:r>
              <a:rPr lang="fr-FR" dirty="0" smtClean="0"/>
              <a:t>Le modèles suivants ont utilisé successivement le 80286, 80386, 80486 et Pentium (ou 80586). Chacun de ces processeurs est plus puissant que les précédents : </a:t>
            </a:r>
          </a:p>
          <a:p>
            <a:pPr marL="640080" lvl="1" indent="-274320" eaLnBrk="1" fontAlgn="auto" hangingPunct="1">
              <a:spcAft>
                <a:spcPts val="0"/>
              </a:spcAft>
              <a:buFont typeface="Wingdings 2"/>
              <a:buChar char=""/>
              <a:defRPr/>
            </a:pPr>
            <a:r>
              <a:rPr lang="fr-FR" dirty="0" smtClean="0"/>
              <a:t>augmentation de la fréquence d'horloge, de la largeur de bus (32 bits d'adresse et de données), </a:t>
            </a:r>
          </a:p>
          <a:p>
            <a:pPr marL="640080" lvl="1" indent="-274320" eaLnBrk="1" fontAlgn="auto" hangingPunct="1">
              <a:spcAft>
                <a:spcPts val="0"/>
              </a:spcAft>
              <a:buFont typeface="Wingdings 2"/>
              <a:buChar char=""/>
              <a:defRPr/>
            </a:pPr>
            <a:r>
              <a:rPr lang="fr-FR" dirty="0" smtClean="0"/>
              <a:t>introduction de nouvelles instructions (par exemple calcul sur les réels) et ajout de registres. </a:t>
            </a:r>
          </a:p>
          <a:p>
            <a:pPr marL="274320" indent="-274320" eaLnBrk="1" fontAlgn="auto" hangingPunct="1">
              <a:spcAft>
                <a:spcPts val="0"/>
              </a:spcAft>
              <a:buFont typeface="Wingdings"/>
              <a:buChar char=""/>
              <a:defRPr/>
            </a:pPr>
            <a:r>
              <a:rPr lang="fr-FR" dirty="0" smtClean="0"/>
              <a:t>Chacun d'entre eux est </a:t>
            </a:r>
            <a:r>
              <a:rPr lang="fr-FR" i="1" dirty="0" smtClean="0"/>
              <a:t>compatible</a:t>
            </a:r>
            <a:r>
              <a:rPr lang="fr-FR" dirty="0" smtClean="0"/>
              <a:t> avec les modèles précédents; un programme écrit dans le langage machine du 286 peut s'exécuter sans modification sur un 486. L'inverse n'est pas vrai, puisque chaque génération a ajouté des instructions nouvelles. On parle donc de </a:t>
            </a:r>
            <a:r>
              <a:rPr lang="fr-FR" i="1" dirty="0" smtClean="0"/>
              <a:t>compatibilité ascendante</a:t>
            </a:r>
            <a:r>
              <a:rPr lang="fr-FR" dirty="0" smtClean="0"/>
              <a:t>. </a:t>
            </a:r>
          </a:p>
          <a:p>
            <a:pPr marL="274320" indent="-274320" eaLnBrk="1" fontAlgn="auto" hangingPunct="1">
              <a:spcAft>
                <a:spcPts val="0"/>
              </a:spcAft>
              <a:buFont typeface="Wingdings"/>
              <a:buNone/>
              <a:defRPr/>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eaLnBrk="1" hangingPunct="1">
              <a:buFont typeface="Wingdings" pitchFamily="2" charset="2"/>
              <a:buNone/>
            </a:pPr>
            <a:r>
              <a:rPr lang="fr-FR" smtClean="0"/>
              <a:t>Du fait de cette compatibilité, il est possible de programmer le 486, utilisé dans nos salles de Travaux Pratiques, comme un processeur 16 bits. C'est ce que nous ferons cette année par souci de simplification. Ainsi, nous n'utiliserons que des registres de 16 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normAutofit fontScale="90000"/>
          </a:bodyPr>
          <a:lstStyle/>
          <a:p>
            <a:pPr eaLnBrk="1" fontAlgn="auto" hangingPunct="1">
              <a:spcAft>
                <a:spcPts val="0"/>
              </a:spcAft>
              <a:defRPr/>
            </a:pPr>
            <a:r>
              <a:rPr lang="fr-FR" dirty="0" smtClean="0"/>
              <a:t>caractéristiques d’un processeur simplifié</a:t>
            </a:r>
            <a:endParaRPr lang="fr-FR" dirty="0"/>
          </a:p>
        </p:txBody>
      </p:sp>
      <p:sp>
        <p:nvSpPr>
          <p:cNvPr id="3" name="Espace réservé du contenu 2"/>
          <p:cNvSpPr>
            <a:spLocks noGrp="1"/>
          </p:cNvSpPr>
          <p:nvPr>
            <p:ph sz="quarter" idx="1"/>
          </p:nvPr>
        </p:nvSpPr>
        <p:spPr>
          <a:xfrm>
            <a:off x="457200" y="1214438"/>
            <a:ext cx="7972425" cy="5259387"/>
          </a:xfrm>
        </p:spPr>
        <p:txBody>
          <a:bodyPr>
            <a:normAutofit/>
          </a:bodyPr>
          <a:lstStyle/>
          <a:p>
            <a:pPr marL="0" indent="0" eaLnBrk="1" fontAlgn="auto" hangingPunct="1">
              <a:spcAft>
                <a:spcPts val="0"/>
              </a:spcAft>
              <a:buFont typeface="Wingdings"/>
              <a:buNone/>
              <a:defRPr/>
            </a:pPr>
            <a:r>
              <a:rPr lang="fr-FR" dirty="0" smtClean="0"/>
              <a:t>Voici les caractéristiques du processeur simplifié que nous étudierons : </a:t>
            </a:r>
          </a:p>
          <a:p>
            <a:pPr marL="0" indent="0" eaLnBrk="1" fontAlgn="auto" hangingPunct="1">
              <a:spcAft>
                <a:spcPts val="0"/>
              </a:spcAft>
              <a:buFont typeface="Wingdings"/>
              <a:buNone/>
              <a:defRPr/>
            </a:pPr>
            <a:endParaRPr lang="fr-FR" dirty="0" smtClean="0"/>
          </a:p>
          <a:p>
            <a:pPr marL="274320" indent="-274320" eaLnBrk="1" fontAlgn="auto" hangingPunct="1">
              <a:spcAft>
                <a:spcPts val="0"/>
              </a:spcAft>
              <a:buFont typeface="Wingdings"/>
              <a:buChar char=""/>
              <a:defRPr/>
            </a:pPr>
            <a:r>
              <a:rPr lang="fr-FR" b="1" dirty="0" smtClean="0"/>
              <a:t>CPU</a:t>
            </a:r>
            <a:r>
              <a:rPr lang="fr-FR" dirty="0" smtClean="0"/>
              <a:t>  16 bits à accumulateur : </a:t>
            </a:r>
          </a:p>
          <a:p>
            <a:pPr marL="640080" lvl="1" indent="-274320" eaLnBrk="1" fontAlgn="auto" hangingPunct="1">
              <a:spcAft>
                <a:spcPts val="0"/>
              </a:spcAft>
              <a:buFont typeface="Wingdings 2"/>
              <a:buChar char=""/>
              <a:defRPr/>
            </a:pPr>
            <a:r>
              <a:rPr lang="fr-FR" dirty="0" smtClean="0"/>
              <a:t>bus de données 16 bits; </a:t>
            </a:r>
          </a:p>
          <a:p>
            <a:pPr marL="640080" lvl="1" indent="-274320" eaLnBrk="1" fontAlgn="auto" hangingPunct="1">
              <a:spcAft>
                <a:spcPts val="0"/>
              </a:spcAft>
              <a:buFont typeface="Wingdings 2"/>
              <a:buChar char=""/>
              <a:defRPr/>
            </a:pPr>
            <a:r>
              <a:rPr lang="fr-FR" dirty="0" smtClean="0"/>
              <a:t>bus d'adresse 32 bits; </a:t>
            </a:r>
          </a:p>
          <a:p>
            <a:pPr marL="274320" indent="-274320" eaLnBrk="1" fontAlgn="auto" hangingPunct="1">
              <a:spcAft>
                <a:spcPts val="0"/>
              </a:spcAft>
              <a:buFont typeface="Wingdings"/>
              <a:buChar char=""/>
              <a:defRPr/>
            </a:pPr>
            <a:r>
              <a:rPr lang="fr-FR" b="1" dirty="0" smtClean="0"/>
              <a:t>Registres</a:t>
            </a:r>
            <a:r>
              <a:rPr lang="fr-FR" dirty="0" smtClean="0"/>
              <a:t>  : </a:t>
            </a:r>
          </a:p>
          <a:p>
            <a:pPr marL="640080" lvl="1" indent="-274320" eaLnBrk="1" fontAlgn="auto" hangingPunct="1">
              <a:spcAft>
                <a:spcPts val="0"/>
              </a:spcAft>
              <a:buFont typeface="Wingdings 2"/>
              <a:buChar char=""/>
              <a:defRPr/>
            </a:pPr>
            <a:r>
              <a:rPr lang="fr-FR" dirty="0" smtClean="0"/>
              <a:t>accumulateur AX (16 bits); </a:t>
            </a:r>
          </a:p>
          <a:p>
            <a:pPr marL="640080" lvl="1" indent="-274320" eaLnBrk="1" fontAlgn="auto" hangingPunct="1">
              <a:spcAft>
                <a:spcPts val="0"/>
              </a:spcAft>
              <a:buFont typeface="Wingdings 2"/>
              <a:buChar char=""/>
              <a:defRPr/>
            </a:pPr>
            <a:r>
              <a:rPr lang="fr-FR" dirty="0" smtClean="0"/>
              <a:t>registres auxiliaires BX et CX (16 bits); </a:t>
            </a:r>
          </a:p>
          <a:p>
            <a:pPr marL="640080" lvl="1" indent="-274320" eaLnBrk="1" fontAlgn="auto" hangingPunct="1">
              <a:spcAft>
                <a:spcPts val="0"/>
              </a:spcAft>
              <a:buFont typeface="Wingdings 2"/>
              <a:buChar char=""/>
              <a:defRPr/>
            </a:pPr>
            <a:r>
              <a:rPr lang="fr-FR" dirty="0" smtClean="0"/>
              <a:t>pointeur d'instruction IP (16 bits); </a:t>
            </a:r>
          </a:p>
          <a:p>
            <a:pPr marL="640080" lvl="1" indent="-274320" eaLnBrk="1" fontAlgn="auto" hangingPunct="1">
              <a:spcAft>
                <a:spcPts val="0"/>
              </a:spcAft>
              <a:buFont typeface="Wingdings 2"/>
              <a:buChar char=""/>
              <a:defRPr/>
            </a:pPr>
            <a:r>
              <a:rPr lang="en-US" dirty="0" err="1" smtClean="0"/>
              <a:t>registres</a:t>
            </a:r>
            <a:r>
              <a:rPr lang="en-US" dirty="0" smtClean="0"/>
              <a:t> segments CS, DS, SS (16 bits); </a:t>
            </a:r>
            <a:endParaRPr lang="fr-FR" dirty="0" smtClean="0"/>
          </a:p>
          <a:p>
            <a:pPr marL="640080" lvl="1" indent="-274320" eaLnBrk="1" fontAlgn="auto" hangingPunct="1">
              <a:spcAft>
                <a:spcPts val="0"/>
              </a:spcAft>
              <a:buFont typeface="Wingdings 2"/>
              <a:buChar char=""/>
              <a:defRPr/>
            </a:pPr>
            <a:r>
              <a:rPr lang="fr-FR" dirty="0" smtClean="0"/>
              <a:t>pointeur de pile SP (16 bits), et pointeur BP (16 bits).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marL="0" indent="0" eaLnBrk="1" hangingPunct="1">
              <a:buFont typeface="Wingdings" pitchFamily="2" charset="2"/>
              <a:buNone/>
            </a:pPr>
            <a:r>
              <a:rPr lang="fr-FR" smtClean="0"/>
              <a:t>Nous verrons plus loin que les registres de données de 16 bits peuvent parfois être utilisés comme deux registres indépendants de 8 bits (AX devient la paire (AH,AL)) :</a:t>
            </a:r>
          </a:p>
          <a:p>
            <a:pPr marL="0" indent="0" eaLnBrk="1" hangingPunct="1">
              <a:buFont typeface="Wingdings" pitchFamily="2" charset="2"/>
              <a:buNone/>
            </a:pPr>
            <a:endParaRPr lang="fr-FR" smtClean="0"/>
          </a:p>
          <a:p>
            <a:pPr marL="0" indent="0" eaLnBrk="1" hangingPunct="1">
              <a:buFont typeface="Wingdings" pitchFamily="2" charset="2"/>
              <a:buNone/>
            </a:pPr>
            <a:endParaRPr lang="fr-F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normAutofit fontScale="90000"/>
          </a:bodyPr>
          <a:lstStyle/>
          <a:p>
            <a:pPr eaLnBrk="1" fontAlgn="auto" hangingPunct="1">
              <a:spcAft>
                <a:spcPts val="0"/>
              </a:spcAft>
              <a:defRPr/>
            </a:pPr>
            <a:r>
              <a:rPr lang="fr-FR" b="1" dirty="0" smtClean="0"/>
              <a:t>Jeu d'instruction: Types d'instructions</a:t>
            </a: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eaLnBrk="1" hangingPunct="1"/>
            <a:r>
              <a:rPr lang="fr-FR" b="1" smtClean="0"/>
              <a:t>Instructions d'affectation</a:t>
            </a:r>
            <a:endParaRPr lang="fr-FR" smtClean="0"/>
          </a:p>
          <a:p>
            <a:pPr lvl="1" eaLnBrk="1" hangingPunct="1"/>
            <a:r>
              <a:rPr lang="fr-FR" smtClean="0"/>
              <a:t>Déclenchent un transfert de données entre l'un des registres du processeur et la mémoire principale. </a:t>
            </a:r>
          </a:p>
          <a:p>
            <a:pPr lvl="1" eaLnBrk="1" hangingPunct="1"/>
            <a:r>
              <a:rPr lang="fr-FR" smtClean="0"/>
              <a:t>transfert CPU </a:t>
            </a:r>
            <a:r>
              <a:rPr lang="fr-FR" smtClean="0">
                <a:sym typeface="Wingdings" pitchFamily="2" charset="2"/>
              </a:rPr>
              <a:t></a:t>
            </a:r>
            <a:r>
              <a:rPr lang="fr-FR" smtClean="0"/>
              <a:t> Mémoire Principale (MP) (= lecture en MP); </a:t>
            </a:r>
          </a:p>
          <a:p>
            <a:pPr lvl="1" eaLnBrk="1" hangingPunct="1"/>
            <a:r>
              <a:rPr lang="fr-FR" smtClean="0"/>
              <a:t>transfert CPU </a:t>
            </a:r>
            <a:r>
              <a:rPr lang="fr-FR" smtClean="0">
                <a:sym typeface="Wingdings" pitchFamily="2" charset="2"/>
              </a:rPr>
              <a:t></a:t>
            </a:r>
            <a:r>
              <a:rPr lang="fr-FR" smtClean="0"/>
              <a:t> Mémoire Principale (MP) (= écriture en MP); </a:t>
            </a:r>
          </a:p>
          <a:p>
            <a:pPr eaLnBrk="1" hangingPunct="1">
              <a:buFont typeface="Wingdings" pitchFamily="2" charset="2"/>
              <a:buNone/>
            </a:pPr>
            <a:r>
              <a:rPr lang="fr-FR" b="1" smtClean="0"/>
              <a:t> </a:t>
            </a:r>
            <a:endParaRPr lang="fr-FR" smtClean="0"/>
          </a:p>
          <a:p>
            <a:pPr eaLnBrk="1" hangingPunct="1"/>
            <a:r>
              <a:rPr lang="fr-FR" b="1" smtClean="0"/>
              <a:t>Instructions arithmétiques et logiques</a:t>
            </a:r>
            <a:endParaRPr lang="fr-FR" smtClean="0"/>
          </a:p>
          <a:p>
            <a:pPr lvl="1" eaLnBrk="1" hangingPunct="1"/>
            <a:r>
              <a:rPr lang="fr-FR" smtClean="0"/>
              <a:t>Opérations entre une donnée et l'accumulateur AX. Le résultat est placé dans l'accumulateur. La donnée peut être une constante ou une valeur contenue dans un emplacement mémoire.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eaLnBrk="1" hangingPunct="1">
              <a:buFont typeface="Wingdings" pitchFamily="2" charset="2"/>
              <a:buNone/>
            </a:pPr>
            <a:r>
              <a:rPr lang="fr-FR" smtClean="0"/>
              <a:t>Exemples :</a:t>
            </a:r>
          </a:p>
          <a:p>
            <a:pPr eaLnBrk="1" hangingPunct="1">
              <a:buFont typeface="Wingdings" pitchFamily="2" charset="2"/>
              <a:buNone/>
            </a:pPr>
            <a:r>
              <a:rPr lang="fr-FR" smtClean="0"/>
              <a:t> </a:t>
            </a:r>
          </a:p>
          <a:p>
            <a:pPr eaLnBrk="1" hangingPunct="1"/>
            <a:r>
              <a:rPr lang="fr-FR" smtClean="0"/>
              <a:t>addition : AX </a:t>
            </a:r>
            <a:r>
              <a:rPr lang="fr-FR" smtClean="0">
                <a:sym typeface="Wingdings" pitchFamily="2" charset="2"/>
              </a:rPr>
              <a:t></a:t>
            </a:r>
            <a:r>
              <a:rPr lang="fr-FR" smtClean="0"/>
              <a:t> AX + donnée; </a:t>
            </a:r>
          </a:p>
          <a:p>
            <a:pPr eaLnBrk="1" hangingPunct="1"/>
            <a:r>
              <a:rPr lang="fr-FR" smtClean="0"/>
              <a:t>soustraction : AX </a:t>
            </a:r>
            <a:r>
              <a:rPr lang="fr-FR" smtClean="0">
                <a:sym typeface="Wingdings" pitchFamily="2" charset="2"/>
              </a:rPr>
              <a:t></a:t>
            </a:r>
            <a:r>
              <a:rPr lang="fr-FR" smtClean="0"/>
              <a:t> AX - donnée; </a:t>
            </a:r>
          </a:p>
          <a:p>
            <a:pPr eaLnBrk="1" hangingPunct="1"/>
            <a:r>
              <a:rPr lang="fr-FR" smtClean="0"/>
              <a:t>incrémentation de AX : AX </a:t>
            </a:r>
            <a:r>
              <a:rPr lang="fr-FR" smtClean="0">
                <a:sym typeface="Wingdings" pitchFamily="2" charset="2"/>
              </a:rPr>
              <a:t></a:t>
            </a:r>
            <a:r>
              <a:rPr lang="fr-FR" smtClean="0"/>
              <a:t> AX + 1; </a:t>
            </a:r>
          </a:p>
          <a:p>
            <a:pPr eaLnBrk="1" hangingPunct="1"/>
            <a:r>
              <a:rPr lang="fr-FR" smtClean="0"/>
              <a:t>décrémentation : AX </a:t>
            </a:r>
            <a:r>
              <a:rPr lang="fr-FR" smtClean="0">
                <a:sym typeface="Wingdings" pitchFamily="2" charset="2"/>
              </a:rPr>
              <a:t></a:t>
            </a:r>
            <a:r>
              <a:rPr lang="fr-FR" smtClean="0"/>
              <a:t> AX - 1; </a:t>
            </a:r>
          </a:p>
          <a:p>
            <a:pPr eaLnBrk="1" hangingPunct="1"/>
            <a:r>
              <a:rPr lang="fr-FR" smtClean="0"/>
              <a:t>décalages à gauche et à droite; </a:t>
            </a:r>
          </a:p>
          <a:p>
            <a:pPr eaLnBrk="1" hangingPunct="1">
              <a:buFont typeface="Wingdings" pitchFamily="2" charset="2"/>
              <a:buNone/>
            </a:pPr>
            <a:endParaRPr lang="fr-F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normAutofit lnSpcReduction="10000"/>
          </a:bodyPr>
          <a:lstStyle/>
          <a:p>
            <a:pPr marL="274320" indent="-274320" eaLnBrk="1" fontAlgn="auto" hangingPunct="1">
              <a:spcAft>
                <a:spcPts val="0"/>
              </a:spcAft>
              <a:buFont typeface="Wingdings"/>
              <a:buChar char=""/>
              <a:defRPr/>
            </a:pPr>
            <a:r>
              <a:rPr lang="fr-FR" b="1" dirty="0" smtClean="0"/>
              <a:t>Instructions de comparaison</a:t>
            </a:r>
            <a:endParaRPr lang="fr-FR" dirty="0" smtClean="0"/>
          </a:p>
          <a:p>
            <a:pPr marL="640080" lvl="1" indent="-274320" eaLnBrk="1" fontAlgn="auto" hangingPunct="1">
              <a:spcAft>
                <a:spcPts val="0"/>
              </a:spcAft>
              <a:buFont typeface="Wingdings 2"/>
              <a:buChar char=""/>
              <a:defRPr/>
            </a:pPr>
            <a:r>
              <a:rPr lang="fr-FR" dirty="0" smtClean="0"/>
              <a:t>Comparaison du registre AX à une donnée et positionnement des indicateurs. </a:t>
            </a:r>
          </a:p>
          <a:p>
            <a:pPr marL="274320" indent="-274320" eaLnBrk="1" fontAlgn="auto" hangingPunct="1">
              <a:spcAft>
                <a:spcPts val="0"/>
              </a:spcAft>
              <a:buFont typeface="Wingdings"/>
              <a:buNone/>
              <a:defRPr/>
            </a:pPr>
            <a:r>
              <a:rPr lang="fr-FR" b="1" dirty="0" smtClean="0"/>
              <a:t> </a:t>
            </a:r>
            <a:endParaRPr lang="fr-FR" dirty="0" smtClean="0"/>
          </a:p>
          <a:p>
            <a:pPr marL="274320" indent="-274320" eaLnBrk="1" fontAlgn="auto" hangingPunct="1">
              <a:spcAft>
                <a:spcPts val="0"/>
              </a:spcAft>
              <a:buFont typeface="Wingdings"/>
              <a:buChar char=""/>
              <a:defRPr/>
            </a:pPr>
            <a:r>
              <a:rPr lang="fr-FR" b="1" dirty="0" smtClean="0"/>
              <a:t>Instructions de branchement</a:t>
            </a:r>
            <a:endParaRPr lang="fr-FR" dirty="0" smtClean="0"/>
          </a:p>
          <a:p>
            <a:pPr marL="640080" lvl="1" indent="-274320" eaLnBrk="1" fontAlgn="auto" hangingPunct="1">
              <a:spcAft>
                <a:spcPts val="0"/>
              </a:spcAft>
              <a:buFont typeface="Wingdings 2"/>
              <a:buChar char=""/>
              <a:defRPr/>
            </a:pPr>
            <a:r>
              <a:rPr lang="fr-FR" dirty="0" smtClean="0"/>
              <a:t>La prochaine instruction à exécuter est repérée en mémoire par le registre IP. Les instructions de branchement permettent de modifier la valeur de IP pour exécuter une autre instruction (boucles, tests, etc.). </a:t>
            </a:r>
          </a:p>
          <a:p>
            <a:pPr marL="640080" lvl="1" indent="-274320" eaLnBrk="1" fontAlgn="auto" hangingPunct="1">
              <a:spcAft>
                <a:spcPts val="0"/>
              </a:spcAft>
              <a:buFont typeface="Wingdings 2"/>
              <a:buChar char=""/>
              <a:defRPr/>
            </a:pPr>
            <a:r>
              <a:rPr lang="fr-FR" dirty="0" smtClean="0"/>
              <a:t>On distingue deux types de branchements : </a:t>
            </a:r>
          </a:p>
          <a:p>
            <a:pPr marL="640080" lvl="1" indent="-274320" eaLnBrk="1" fontAlgn="auto" hangingPunct="1">
              <a:spcAft>
                <a:spcPts val="0"/>
              </a:spcAft>
              <a:buFont typeface="Wingdings 2"/>
              <a:buChar char=""/>
              <a:defRPr/>
            </a:pPr>
            <a:r>
              <a:rPr lang="fr-FR" i="1" dirty="0" smtClean="0"/>
              <a:t>branchements inconditionnels</a:t>
            </a:r>
            <a:r>
              <a:rPr lang="fr-FR" dirty="0" smtClean="0"/>
              <a:t> : IP  adresse d'une instruction; </a:t>
            </a:r>
          </a:p>
          <a:p>
            <a:pPr marL="640080" lvl="1" indent="-274320" eaLnBrk="1" fontAlgn="auto" hangingPunct="1">
              <a:spcAft>
                <a:spcPts val="0"/>
              </a:spcAft>
              <a:buFont typeface="Wingdings 2"/>
              <a:buChar char=""/>
              <a:defRPr/>
            </a:pPr>
            <a:r>
              <a:rPr lang="fr-FR" i="1" dirty="0" smtClean="0"/>
              <a:t>branchements conditionnels</a:t>
            </a:r>
            <a:r>
              <a:rPr lang="fr-FR" dirty="0" smtClean="0"/>
              <a:t> : Si une condition est satisfaite, alors branchement, sinon passage simple à l'instruction suivante. </a:t>
            </a:r>
          </a:p>
          <a:p>
            <a:pPr marL="274320" indent="-274320" eaLnBrk="1" fontAlgn="auto" hangingPunct="1">
              <a:spcAft>
                <a:spcPts val="0"/>
              </a:spcAft>
              <a:buFont typeface="Wingdings"/>
              <a:buNone/>
              <a:defRPr/>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Image 3" descr="ps/archi-schematic.png"/>
          <p:cNvPicPr>
            <a:picLocks noChangeAspect="1" noChangeArrowheads="1"/>
          </p:cNvPicPr>
          <p:nvPr/>
        </p:nvPicPr>
        <p:blipFill>
          <a:blip r:embed="rId2"/>
          <a:srcRect/>
          <a:stretch>
            <a:fillRect/>
          </a:stretch>
        </p:blipFill>
        <p:spPr bwMode="auto">
          <a:xfrm>
            <a:off x="500063" y="214313"/>
            <a:ext cx="7358062" cy="6143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normAutofit fontScale="90000"/>
          </a:bodyPr>
          <a:lstStyle/>
          <a:p>
            <a:pPr eaLnBrk="1" fontAlgn="auto" hangingPunct="1">
              <a:spcAft>
                <a:spcPts val="0"/>
              </a:spcAft>
              <a:defRPr/>
            </a:pPr>
            <a:r>
              <a:rPr lang="fr-FR" b="1" dirty="0" smtClean="0"/>
              <a:t>Codage des instructions et mode d'adressage</a:t>
            </a:r>
            <a:endParaRPr lang="fr-FR" dirty="0"/>
          </a:p>
        </p:txBody>
      </p:sp>
      <p:sp>
        <p:nvSpPr>
          <p:cNvPr id="3" name="Espace réservé du contenu 2"/>
          <p:cNvSpPr>
            <a:spLocks noGrp="1"/>
          </p:cNvSpPr>
          <p:nvPr>
            <p:ph sz="quarter" idx="1"/>
          </p:nvPr>
        </p:nvSpPr>
        <p:spPr>
          <a:xfrm>
            <a:off x="457200" y="1214438"/>
            <a:ext cx="7972425" cy="5259387"/>
          </a:xfrm>
        </p:spPr>
        <p:txBody>
          <a:bodyPr>
            <a:normAutofit lnSpcReduction="10000"/>
          </a:bodyPr>
          <a:lstStyle/>
          <a:p>
            <a:pPr marL="0" indent="0" eaLnBrk="1" fontAlgn="auto" hangingPunct="1">
              <a:spcAft>
                <a:spcPts val="0"/>
              </a:spcAft>
              <a:buFont typeface="Wingdings"/>
              <a:buNone/>
              <a:defRPr/>
            </a:pPr>
            <a:r>
              <a:rPr lang="fr-FR" dirty="0" smtClean="0"/>
              <a:t>Les instructions et leurs opérandes (paramètres) sont stockés en mémoire principale. La taille totale d'une instruction (nombre de bits nécessaires pour la représenter en mémoire) dépend du type d'instruction et aussi du type d'opérande. Chaque instruction est toujours codée sur un nombre entier d'octets, afin de faciliter son décodage par le processeur. </a:t>
            </a:r>
          </a:p>
          <a:p>
            <a:pPr marL="0" indent="0" eaLnBrk="1" fontAlgn="auto" hangingPunct="1">
              <a:spcAft>
                <a:spcPts val="0"/>
              </a:spcAft>
              <a:buFont typeface="Wingdings"/>
              <a:buNone/>
              <a:defRPr/>
            </a:pPr>
            <a:endParaRPr lang="fr-FR" dirty="0" smtClean="0"/>
          </a:p>
          <a:p>
            <a:pPr marL="274320" indent="-274320" eaLnBrk="1" fontAlgn="auto" hangingPunct="1">
              <a:spcAft>
                <a:spcPts val="0"/>
              </a:spcAft>
              <a:buFont typeface="Wingdings"/>
              <a:buNone/>
              <a:defRPr/>
            </a:pPr>
            <a:r>
              <a:rPr lang="fr-FR" dirty="0" smtClean="0"/>
              <a:t>Une instruction est composée de deux champs :</a:t>
            </a:r>
          </a:p>
          <a:p>
            <a:pPr marL="274320" indent="-274320" eaLnBrk="1" fontAlgn="auto" hangingPunct="1">
              <a:spcAft>
                <a:spcPts val="0"/>
              </a:spcAft>
              <a:buFont typeface="Wingdings"/>
              <a:buNone/>
              <a:defRPr/>
            </a:pPr>
            <a:r>
              <a:rPr lang="fr-FR" dirty="0" smtClean="0"/>
              <a:t> </a:t>
            </a:r>
          </a:p>
          <a:p>
            <a:pPr marL="274320" indent="-274320" eaLnBrk="1" fontAlgn="auto" hangingPunct="1">
              <a:spcAft>
                <a:spcPts val="0"/>
              </a:spcAft>
              <a:buFont typeface="Wingdings"/>
              <a:buChar char=""/>
              <a:defRPr/>
            </a:pPr>
            <a:r>
              <a:rPr lang="fr-FR" dirty="0" smtClean="0"/>
              <a:t>le code opération, qui indique au processeur quelle instruction réaliser; </a:t>
            </a:r>
          </a:p>
          <a:p>
            <a:pPr marL="274320" indent="-274320" eaLnBrk="1" fontAlgn="auto" hangingPunct="1">
              <a:spcAft>
                <a:spcPts val="0"/>
              </a:spcAft>
              <a:buFont typeface="Wingdings"/>
              <a:buChar char=""/>
              <a:defRPr/>
            </a:pPr>
            <a:r>
              <a:rPr lang="fr-FR" dirty="0" smtClean="0"/>
              <a:t>le champ opérande qui contient la donnée, ou la référence à une donnée en mémoire (son adresse).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eaLnBrk="1" hangingPunct="1"/>
            <a:r>
              <a:rPr lang="fr-FR" smtClean="0"/>
              <a:t>Selon la manière dont la donnée est spécifiée, c'est à dire selon le mode d'adressage de la donnée, une instruction sera codée par 1, 2, 3 ou 4 octets. </a:t>
            </a:r>
          </a:p>
          <a:p>
            <a:pPr eaLnBrk="1" hangingPunct="1"/>
            <a:r>
              <a:rPr lang="fr-FR" smtClean="0"/>
              <a:t>Nous distinguerons ici quatre modes d'adressage : implicite, immédiat, direct et relatif (nous étudierons plus tard un autre mode, l'adressage indirect). </a:t>
            </a:r>
          </a:p>
          <a:p>
            <a:pPr eaLnBrk="1" hangingPunct="1">
              <a:buFont typeface="Wingdings" pitchFamily="2" charset="2"/>
              <a:buNone/>
            </a:pPr>
            <a:endParaRPr lang="fr-FR" smtClean="0"/>
          </a:p>
          <a:p>
            <a:pPr eaLnBrk="1" hangingPunct="1"/>
            <a:r>
              <a:rPr lang="fr-FR" b="1" smtClean="0"/>
              <a:t>Adressage implicite</a:t>
            </a:r>
            <a:endParaRPr lang="fr-FR" smtClean="0"/>
          </a:p>
          <a:p>
            <a:pPr lvl="1" eaLnBrk="1" hangingPunct="1"/>
            <a:r>
              <a:rPr lang="fr-FR" smtClean="0"/>
              <a:t>L'instruction contient seulement le code opération, sur 1 ou 2 octets.</a:t>
            </a:r>
          </a:p>
          <a:p>
            <a:pPr lvl="1" eaLnBrk="1" hangingPunct="1"/>
            <a:r>
              <a:rPr lang="fr-FR" smtClean="0"/>
              <a:t>L'instruction porte sur des registres ou spécifie une opération sans opérande (exemple : ``incrémenter AX''). </a:t>
            </a:r>
          </a:p>
          <a:p>
            <a:pPr eaLnBrk="1" hangingPunct="1">
              <a:buFont typeface="Wingdings" pitchFamily="2" charset="2"/>
              <a:buNone/>
            </a:pPr>
            <a:endParaRPr lang="fr-F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normAutofit fontScale="92500" lnSpcReduction="10000"/>
          </a:bodyPr>
          <a:lstStyle/>
          <a:p>
            <a:pPr marL="274320" indent="-274320" eaLnBrk="1" fontAlgn="auto" hangingPunct="1">
              <a:spcAft>
                <a:spcPts val="0"/>
              </a:spcAft>
              <a:buFont typeface="Wingdings"/>
              <a:buChar char=""/>
              <a:defRPr/>
            </a:pPr>
            <a:r>
              <a:rPr lang="fr-FR" b="1" dirty="0" smtClean="0"/>
              <a:t>Adressage immédiat</a:t>
            </a:r>
            <a:endParaRPr lang="fr-FR" dirty="0" smtClean="0"/>
          </a:p>
          <a:p>
            <a:pPr marL="274320" indent="-274320" eaLnBrk="1" fontAlgn="auto" hangingPunct="1">
              <a:spcAft>
                <a:spcPts val="0"/>
              </a:spcAft>
              <a:buFont typeface="Wingdings"/>
              <a:buChar char=""/>
              <a:defRPr/>
            </a:pPr>
            <a:r>
              <a:rPr lang="fr-FR" dirty="0" smtClean="0"/>
              <a:t>Le champ opérande contient la donnée (une valeur constante sur 1 ou 2 octets).</a:t>
            </a:r>
          </a:p>
          <a:p>
            <a:pPr marL="274320" indent="-274320" eaLnBrk="1" fontAlgn="auto" hangingPunct="1">
              <a:spcAft>
                <a:spcPts val="0"/>
              </a:spcAft>
              <a:buFont typeface="Wingdings"/>
              <a:buNone/>
              <a:defRPr/>
            </a:pPr>
            <a:r>
              <a:rPr lang="fr-FR" dirty="0" smtClean="0"/>
              <a:t> </a:t>
            </a:r>
          </a:p>
          <a:p>
            <a:pPr marL="640080" lvl="1" indent="-274320" eaLnBrk="1" fontAlgn="auto" hangingPunct="1">
              <a:spcAft>
                <a:spcPts val="0"/>
              </a:spcAft>
              <a:buFont typeface="Wingdings 2"/>
              <a:buChar char=""/>
              <a:defRPr/>
            </a:pPr>
            <a:r>
              <a:rPr lang="fr-FR" dirty="0" smtClean="0"/>
              <a:t>code opération 		valeur </a:t>
            </a:r>
          </a:p>
          <a:p>
            <a:pPr marL="640080" lvl="1" indent="-274320" eaLnBrk="1" fontAlgn="auto" hangingPunct="1">
              <a:spcAft>
                <a:spcPts val="0"/>
              </a:spcAft>
              <a:buFont typeface="Wingdings 2"/>
              <a:buChar char=""/>
              <a:defRPr/>
            </a:pPr>
            <a:r>
              <a:rPr lang="fr-FR" dirty="0" smtClean="0"/>
              <a:t>(1 ou 2 octets) 		(1 ou 2 octets) </a:t>
            </a:r>
          </a:p>
          <a:p>
            <a:pPr marL="274320" indent="-274320" eaLnBrk="1" fontAlgn="auto" hangingPunct="1">
              <a:spcAft>
                <a:spcPts val="0"/>
              </a:spcAft>
              <a:buFont typeface="Wingdings"/>
              <a:buNone/>
              <a:defRPr/>
            </a:pPr>
            <a:r>
              <a:rPr lang="fr-FR" dirty="0" smtClean="0"/>
              <a:t> </a:t>
            </a:r>
          </a:p>
          <a:p>
            <a:pPr marL="274320" indent="-274320" eaLnBrk="1" fontAlgn="auto" hangingPunct="1">
              <a:spcAft>
                <a:spcPts val="0"/>
              </a:spcAft>
              <a:buFont typeface="Wingdings"/>
              <a:buChar char=""/>
              <a:defRPr/>
            </a:pPr>
            <a:r>
              <a:rPr lang="fr-FR" dirty="0" smtClean="0"/>
              <a:t>Exemple : ``Ajouter la valeur 5 à AX''. Ici l'opérande 5 est codée sur 2 octets puisque l'opération porte sur un registre 16 bits (AX).</a:t>
            </a:r>
          </a:p>
          <a:p>
            <a:pPr marL="274320" indent="-274320" eaLnBrk="1" fontAlgn="auto" hangingPunct="1">
              <a:spcAft>
                <a:spcPts val="0"/>
              </a:spcAft>
              <a:buFont typeface="Wingdings"/>
              <a:buNone/>
              <a:defRPr/>
            </a:pPr>
            <a:r>
              <a:rPr lang="fr-FR" dirty="0" smtClean="0"/>
              <a:t> </a:t>
            </a:r>
          </a:p>
          <a:p>
            <a:pPr marL="274320" indent="-274320" eaLnBrk="1" fontAlgn="auto" hangingPunct="1">
              <a:spcAft>
                <a:spcPts val="0"/>
              </a:spcAft>
              <a:buFont typeface="Wingdings"/>
              <a:buChar char=""/>
              <a:defRPr/>
            </a:pPr>
            <a:r>
              <a:rPr lang="fr-FR" b="1" dirty="0" smtClean="0"/>
              <a:t>Adressage direct</a:t>
            </a:r>
            <a:endParaRPr lang="fr-FR" dirty="0" smtClean="0"/>
          </a:p>
          <a:p>
            <a:pPr marL="274320" indent="-274320" eaLnBrk="1" fontAlgn="auto" hangingPunct="1">
              <a:spcAft>
                <a:spcPts val="0"/>
              </a:spcAft>
              <a:buFont typeface="Wingdings"/>
              <a:buChar char=""/>
              <a:defRPr/>
            </a:pPr>
            <a:r>
              <a:rPr lang="fr-FR" dirty="0" smtClean="0"/>
              <a:t>Le champ opérande contient l'</a:t>
            </a:r>
            <a:r>
              <a:rPr lang="fr-FR" i="1" dirty="0" smtClean="0"/>
              <a:t>adresse</a:t>
            </a:r>
            <a:r>
              <a:rPr lang="fr-FR" dirty="0" smtClean="0"/>
              <a:t> de la donnée en mémoire principale sur 2 octets. </a:t>
            </a:r>
          </a:p>
          <a:p>
            <a:pPr marL="274320" indent="-274320" eaLnBrk="1" fontAlgn="auto" hangingPunct="1">
              <a:spcAft>
                <a:spcPts val="0"/>
              </a:spcAft>
              <a:buFont typeface="Wingdings"/>
              <a:buNone/>
              <a:defRPr/>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eaLnBrk="1" hangingPunct="1"/>
            <a:r>
              <a:rPr lang="fr-FR" b="1" smtClean="0"/>
              <a:t>Adressage relatif</a:t>
            </a:r>
            <a:endParaRPr lang="fr-FR" smtClean="0"/>
          </a:p>
          <a:p>
            <a:pPr eaLnBrk="1" hangingPunct="1"/>
            <a:r>
              <a:rPr lang="fr-FR" smtClean="0"/>
              <a:t>Ce mode d'adressage est utilisé pour certaines instructions de branchement. Le champ opérande contient un entier relatif codé sur 1 octet, nommé </a:t>
            </a:r>
            <a:r>
              <a:rPr lang="fr-FR" i="1" smtClean="0"/>
              <a:t>déplacement</a:t>
            </a:r>
            <a:r>
              <a:rPr lang="fr-FR" smtClean="0"/>
              <a:t>, qui sera ajouté à la valeur courante de IP. </a:t>
            </a:r>
          </a:p>
          <a:p>
            <a:pPr lvl="1" eaLnBrk="1" hangingPunct="1"/>
            <a:r>
              <a:rPr lang="fr-FR" smtClean="0"/>
              <a:t>code opération 		déplacement </a:t>
            </a:r>
          </a:p>
          <a:p>
            <a:pPr lvl="1" eaLnBrk="1" hangingPunct="1"/>
            <a:r>
              <a:rPr lang="fr-FR" smtClean="0"/>
              <a:t>(1 octet) 			(1 octet) </a:t>
            </a:r>
          </a:p>
          <a:p>
            <a:pPr eaLnBrk="1" hangingPunct="1">
              <a:buFont typeface="Wingdings" pitchFamily="2" charset="2"/>
              <a:buNone/>
            </a:pPr>
            <a:endParaRPr lang="fr-F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r>
              <a:rPr lang="fr-FR" b="1" dirty="0" smtClean="0"/>
              <a:t>Temps d'exécution</a:t>
            </a: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eaLnBrk="1" hangingPunct="1"/>
            <a:r>
              <a:rPr lang="fr-FR" smtClean="0"/>
              <a:t>Chaque instruction nécessite un certain nombre de cycles d'horloges pour s'effectuer. Le nombre de cycles dépend de la complexité de l'instruction et aussi du mode d'adressage : il est plus long d'accéder à la mémoire principale qu'à un registre du processeur. </a:t>
            </a:r>
          </a:p>
          <a:p>
            <a:pPr eaLnBrk="1" hangingPunct="1"/>
            <a:r>
              <a:rPr lang="fr-FR" smtClean="0"/>
              <a:t>La durée d'un cycle dépend bien sur de la fréquence d'horloge de l'ordinateur. Plus l'horloge bat rapidement, plus un cycle est court et plus on exécute un grand nombre d'instructions par seconde. </a:t>
            </a:r>
          </a:p>
          <a:p>
            <a:pPr eaLnBrk="1" hangingPunct="1">
              <a:buFont typeface="Wingdings" pitchFamily="2" charset="2"/>
              <a:buNone/>
            </a:pPr>
            <a:endParaRPr lang="fr-F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normAutofit fontScale="90000"/>
          </a:bodyPr>
          <a:lstStyle/>
          <a:p>
            <a:pPr eaLnBrk="1" fontAlgn="auto" hangingPunct="1">
              <a:spcAft>
                <a:spcPts val="0"/>
              </a:spcAft>
              <a:defRPr/>
            </a:pPr>
            <a:r>
              <a:rPr lang="fr-FR" b="1" dirty="0" smtClean="0"/>
              <a:t>Ecriture des instructions </a:t>
            </a:r>
            <a:br>
              <a:rPr lang="fr-FR" b="1" dirty="0" smtClean="0"/>
            </a:br>
            <a:r>
              <a:rPr lang="fr-FR" b="1" dirty="0" smtClean="0"/>
              <a:t>en langage symbolique</a:t>
            </a: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marL="0" indent="0" eaLnBrk="1" hangingPunct="1">
              <a:buFont typeface="Wingdings" pitchFamily="2" charset="2"/>
              <a:buNone/>
            </a:pPr>
            <a:r>
              <a:rPr lang="fr-FR" smtClean="0"/>
              <a:t>Voici un programme en langage machine 80486, implanté à l'adresse 0100H : </a:t>
            </a:r>
          </a:p>
          <a:p>
            <a:pPr marL="0" indent="0" eaLnBrk="1" hangingPunct="1">
              <a:buFont typeface="Wingdings" pitchFamily="2" charset="2"/>
              <a:buNone/>
            </a:pPr>
            <a:r>
              <a:rPr lang="fr-FR" smtClean="0"/>
              <a:t> </a:t>
            </a:r>
          </a:p>
          <a:p>
            <a:pPr marL="0" indent="0" eaLnBrk="1" hangingPunct="1"/>
            <a:r>
              <a:rPr lang="fr-FR" smtClean="0"/>
              <a:t> A1 01 10 03 06 01 12 A3 01 14</a:t>
            </a:r>
          </a:p>
          <a:p>
            <a:pPr marL="0" indent="0" eaLnBrk="1" hangingPunct="1">
              <a:buFont typeface="Wingdings" pitchFamily="2" charset="2"/>
              <a:buNone/>
            </a:pPr>
            <a:r>
              <a:rPr lang="fr-FR" smtClean="0"/>
              <a:t> </a:t>
            </a:r>
          </a:p>
          <a:p>
            <a:pPr marL="0" indent="0" eaLnBrk="1" hangingPunct="1"/>
            <a:r>
              <a:rPr lang="fr-FR" smtClean="0"/>
              <a:t> Ce programme additionne le contenu de deux cases mémoire et range le résultat dans une troisième. Nous avons simplement transcrit en hexadécimal le code du programme. Il est clair que ce type d'écriture n'est pas très utilisable par un être humain. </a:t>
            </a:r>
          </a:p>
          <a:p>
            <a:pPr marL="0" indent="0" eaLnBrk="1" hangingPunct="1">
              <a:buFont typeface="Wingdings" pitchFamily="2" charset="2"/>
              <a:buNone/>
            </a:pPr>
            <a:endParaRPr lang="fr-F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normAutofit lnSpcReduction="10000"/>
          </a:bodyPr>
          <a:lstStyle/>
          <a:p>
            <a:pPr marL="274320" indent="-274320" eaLnBrk="1" fontAlgn="auto" hangingPunct="1">
              <a:spcAft>
                <a:spcPts val="0"/>
              </a:spcAft>
              <a:buFont typeface="Wingdings"/>
              <a:buChar char=""/>
              <a:defRPr/>
            </a:pPr>
            <a:r>
              <a:rPr lang="fr-FR" dirty="0" smtClean="0"/>
              <a:t>A chaque instruction que peut exécuter le processeur correspond une représentation binaire sur un ou plusieurs octets, comme on l'a vu plus haut. C'est le travail du processeur de décoder cette représentation pour effectuer les opérations correspondantes. </a:t>
            </a:r>
          </a:p>
          <a:p>
            <a:pPr marL="274320" indent="-274320" eaLnBrk="1" fontAlgn="auto" hangingPunct="1">
              <a:spcAft>
                <a:spcPts val="0"/>
              </a:spcAft>
              <a:buFont typeface="Wingdings"/>
              <a:buChar char=""/>
              <a:defRPr/>
            </a:pPr>
            <a:r>
              <a:rPr lang="fr-FR" dirty="0" smtClean="0"/>
              <a:t>Afin de pouvoir écrire (et relire) des programmes en langage machine, on utilise une notation symbolique, appelée </a:t>
            </a:r>
            <a:r>
              <a:rPr lang="fr-FR" i="1" dirty="0" smtClean="0"/>
              <a:t>langage assembleur</a:t>
            </a:r>
            <a:r>
              <a:rPr lang="fr-FR" dirty="0" smtClean="0"/>
              <a:t>. Ainsi, la première instruction du programme ci-dessus (code A1 01 10) sera notée : </a:t>
            </a:r>
          </a:p>
          <a:p>
            <a:pPr marL="274320" indent="-274320" algn="ctr" eaLnBrk="1" fontAlgn="auto" hangingPunct="1">
              <a:spcAft>
                <a:spcPts val="0"/>
              </a:spcAft>
              <a:buFont typeface="Wingdings"/>
              <a:buChar char=""/>
              <a:defRPr/>
            </a:pPr>
            <a:r>
              <a:rPr lang="fr-FR" dirty="0" smtClean="0"/>
              <a:t>      MOV AX, [0110]</a:t>
            </a:r>
          </a:p>
          <a:p>
            <a:pPr marL="274320" indent="-274320" eaLnBrk="1" fontAlgn="auto" hangingPunct="1">
              <a:spcAft>
                <a:spcPts val="0"/>
              </a:spcAft>
              <a:buFont typeface="Wingdings"/>
              <a:buNone/>
              <a:defRPr/>
            </a:pPr>
            <a:r>
              <a:rPr lang="fr-FR" dirty="0" smtClean="0"/>
              <a:t> </a:t>
            </a:r>
          </a:p>
          <a:p>
            <a:pPr marL="274320" indent="-274320" eaLnBrk="1" fontAlgn="auto" hangingPunct="1">
              <a:spcAft>
                <a:spcPts val="0"/>
              </a:spcAft>
              <a:buFont typeface="Wingdings"/>
              <a:buChar char=""/>
              <a:defRPr/>
            </a:pPr>
            <a:r>
              <a:rPr lang="fr-FR" dirty="0" smtClean="0"/>
              <a:t>elle indique que le mot mémoire d'adresse 0110H est chargé dans le registre AX du processeur.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71438" y="1571625"/>
            <a:ext cx="8643937" cy="4500563"/>
          </a:xfrm>
        </p:spPr>
        <p:txBody>
          <a:bodyPr/>
          <a:lstStyle/>
          <a:p>
            <a:pPr eaLnBrk="1" hangingPunct="1"/>
            <a:r>
              <a:rPr lang="fr-FR" sz="2000" smtClean="0"/>
              <a:t>On utilise des programmes spéciaux, appelés </a:t>
            </a:r>
            <a:r>
              <a:rPr lang="fr-FR" sz="2000" i="1" smtClean="0"/>
              <a:t>assembleurs</a:t>
            </a:r>
            <a:r>
              <a:rPr lang="fr-FR" sz="2000" smtClean="0"/>
              <a:t>, pour traduire automatiquement le langage symbolique en code machine. </a:t>
            </a:r>
          </a:p>
          <a:p>
            <a:pPr eaLnBrk="1" hangingPunct="1"/>
            <a:r>
              <a:rPr lang="fr-FR" sz="2000" smtClean="0"/>
              <a:t>Voici une transcription langage symbolique du programme complet. L'adresse de début de chaque instruction est indiquée à gauche (en hexadécimal). </a:t>
            </a:r>
          </a:p>
          <a:p>
            <a:pPr eaLnBrk="1" hangingPunct="1"/>
            <a:r>
              <a:rPr lang="fr-FR" sz="2000" smtClean="0"/>
              <a:t>Adresse  Contenu MP   Langage Symbolique   Explication en français</a:t>
            </a:r>
          </a:p>
          <a:p>
            <a:pPr eaLnBrk="1" hangingPunct="1">
              <a:buFont typeface="Wingdings" pitchFamily="2" charset="2"/>
              <a:buNone/>
            </a:pPr>
            <a:r>
              <a:rPr lang="fr-FR" sz="2000" smtClean="0"/>
              <a:t> </a:t>
            </a:r>
          </a:p>
          <a:p>
            <a:pPr eaLnBrk="1" hangingPunct="1"/>
            <a:r>
              <a:rPr lang="fr-FR" sz="2000" smtClean="0"/>
              <a:t>0100     A1 01 10     MOV AX, [0110]      Charger AX avec le contenu</a:t>
            </a:r>
          </a:p>
          <a:p>
            <a:pPr eaLnBrk="1" hangingPunct="1"/>
            <a:r>
              <a:rPr lang="fr-FR" sz="2000" smtClean="0"/>
              <a:t>                                           de 0110.</a:t>
            </a:r>
          </a:p>
          <a:p>
            <a:pPr eaLnBrk="1" hangingPunct="1"/>
            <a:r>
              <a:rPr lang="fr-FR" sz="2000" smtClean="0"/>
              <a:t>0103     03 06 01 12  ADD AX, [0112]      Ajouter le contenu de 0112</a:t>
            </a:r>
          </a:p>
          <a:p>
            <a:pPr eaLnBrk="1" hangingPunct="1"/>
            <a:r>
              <a:rPr lang="fr-FR" sz="2000" smtClean="0"/>
              <a:t>                                           a AX (résultat dans AX).</a:t>
            </a:r>
          </a:p>
          <a:p>
            <a:pPr eaLnBrk="1" hangingPunct="1"/>
            <a:r>
              <a:rPr lang="fr-FR" sz="2000" smtClean="0"/>
              <a:t>0107     A3 01 14     MOV [0114], AX      Ranger AX en 0114.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normAutofit fontScale="90000"/>
          </a:bodyPr>
          <a:lstStyle/>
          <a:p>
            <a:pPr eaLnBrk="1" fontAlgn="auto" hangingPunct="1">
              <a:spcAft>
                <a:spcPts val="0"/>
              </a:spcAft>
              <a:defRPr/>
            </a:pPr>
            <a:r>
              <a:rPr lang="fr-FR" dirty="0" smtClean="0"/>
              <a:t>                                                                                           </a:t>
            </a:r>
            <a:br>
              <a:rPr lang="fr-FR" dirty="0" smtClean="0"/>
            </a:br>
            <a:r>
              <a:rPr lang="fr-FR" dirty="0" smtClean="0"/>
              <a:t/>
            </a:r>
            <a:br>
              <a:rPr lang="fr-FR" dirty="0" smtClean="0"/>
            </a:br>
            <a:endParaRPr lang="fr-FR" dirty="0"/>
          </a:p>
        </p:txBody>
      </p:sp>
      <p:sp>
        <p:nvSpPr>
          <p:cNvPr id="3" name="Espace réservé du contenu 2"/>
          <p:cNvSpPr>
            <a:spLocks noGrp="1"/>
          </p:cNvSpPr>
          <p:nvPr>
            <p:ph sz="quarter" idx="1"/>
          </p:nvPr>
        </p:nvSpPr>
        <p:spPr>
          <a:xfrm>
            <a:off x="457200" y="1214438"/>
            <a:ext cx="7972425" cy="5259387"/>
          </a:xfrm>
        </p:spPr>
        <p:txBody>
          <a:bodyPr>
            <a:normAutofit fontScale="92500" lnSpcReduction="10000"/>
          </a:bodyPr>
          <a:lstStyle/>
          <a:p>
            <a:pPr marL="274320" indent="-274320" eaLnBrk="1" fontAlgn="auto" hangingPunct="1">
              <a:spcAft>
                <a:spcPts val="0"/>
              </a:spcAft>
              <a:buFont typeface="Wingdings"/>
              <a:buChar char=""/>
              <a:defRPr/>
            </a:pPr>
            <a:r>
              <a:rPr lang="fr-FR" b="1" dirty="0" smtClean="0"/>
              <a:t>Sens des mouvements de données</a:t>
            </a:r>
            <a:endParaRPr lang="fr-FR" dirty="0" smtClean="0"/>
          </a:p>
          <a:p>
            <a:pPr marL="274320" indent="-274320" eaLnBrk="1" fontAlgn="auto" hangingPunct="1">
              <a:spcAft>
                <a:spcPts val="0"/>
              </a:spcAft>
              <a:buFont typeface="Wingdings"/>
              <a:buChar char=""/>
              <a:defRPr/>
            </a:pPr>
            <a:r>
              <a:rPr lang="fr-FR" dirty="0" smtClean="0"/>
              <a:t>La plupart des instructions spécifient des mouvements de données entre la mémoire principale et le microprocesseur. En langage symbolique, on indique toujours la destination, puis la source. Ainsi l'instruction </a:t>
            </a:r>
          </a:p>
          <a:p>
            <a:pPr marL="274320" indent="-274320" eaLnBrk="1" fontAlgn="auto" hangingPunct="1">
              <a:spcAft>
                <a:spcPts val="0"/>
              </a:spcAft>
              <a:buFont typeface="Wingdings"/>
              <a:buChar char=""/>
              <a:defRPr/>
            </a:pPr>
            <a:r>
              <a:rPr lang="fr-FR" dirty="0" smtClean="0"/>
              <a:t>      MOV AX, [0110]</a:t>
            </a:r>
          </a:p>
          <a:p>
            <a:pPr marL="274320" indent="-274320" eaLnBrk="1" fontAlgn="auto" hangingPunct="1">
              <a:spcAft>
                <a:spcPts val="0"/>
              </a:spcAft>
              <a:buFont typeface="Wingdings"/>
              <a:buNone/>
              <a:defRPr/>
            </a:pPr>
            <a:r>
              <a:rPr lang="fr-FR" dirty="0" smtClean="0"/>
              <a:t> </a:t>
            </a:r>
          </a:p>
          <a:p>
            <a:pPr marL="274320" indent="-274320" eaLnBrk="1" fontAlgn="auto" hangingPunct="1">
              <a:spcAft>
                <a:spcPts val="0"/>
              </a:spcAft>
              <a:buFont typeface="Wingdings"/>
              <a:buChar char=""/>
              <a:defRPr/>
            </a:pPr>
            <a:r>
              <a:rPr lang="fr-FR" dirty="0" smtClean="0"/>
              <a:t>transfère le contenu de l'emplacement mémoire 0110H dans l'accumulateur, tandis que MOV [0112], AX transfère le contenu de l'accumulateur dans l'emplacement mémoire 0112.</a:t>
            </a:r>
          </a:p>
          <a:p>
            <a:pPr marL="274320" indent="-274320" eaLnBrk="1" fontAlgn="auto" hangingPunct="1">
              <a:spcAft>
                <a:spcPts val="0"/>
              </a:spcAft>
              <a:buFont typeface="Wingdings"/>
              <a:buNone/>
              <a:defRPr/>
            </a:pPr>
            <a:r>
              <a:rPr lang="fr-FR" dirty="0" smtClean="0"/>
              <a:t> </a:t>
            </a:r>
          </a:p>
          <a:p>
            <a:pPr marL="274320" indent="-274320" eaLnBrk="1" fontAlgn="auto" hangingPunct="1">
              <a:spcAft>
                <a:spcPts val="0"/>
              </a:spcAft>
              <a:buFont typeface="Wingdings"/>
              <a:buChar char=""/>
              <a:defRPr/>
            </a:pPr>
            <a:r>
              <a:rPr lang="fr-FR" dirty="0" smtClean="0"/>
              <a:t>L'instruction MOV (de l'anglais </a:t>
            </a:r>
            <a:r>
              <a:rPr lang="fr-FR" i="1" dirty="0" smtClean="0"/>
              <a:t>move</a:t>
            </a:r>
            <a:r>
              <a:rPr lang="fr-FR" dirty="0" smtClean="0"/>
              <a:t>, déplacer) s'écrit donc toujours : </a:t>
            </a:r>
          </a:p>
          <a:p>
            <a:pPr marL="274320" indent="-274320" eaLnBrk="1" fontAlgn="auto" hangingPunct="1">
              <a:spcAft>
                <a:spcPts val="0"/>
              </a:spcAft>
              <a:buFont typeface="Wingdings"/>
              <a:buChar char=""/>
              <a:defRPr/>
            </a:pPr>
            <a:r>
              <a:rPr lang="fr-FR" dirty="0" smtClean="0"/>
              <a:t>      MOV destination, source</a:t>
            </a:r>
          </a:p>
          <a:p>
            <a:pPr marL="274320" indent="-274320" eaLnBrk="1" fontAlgn="auto" hangingPunct="1">
              <a:spcAft>
                <a:spcPts val="0"/>
              </a:spcAft>
              <a:buFont typeface="Wingdings"/>
              <a:buNone/>
              <a:defRPr/>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71438" y="1214438"/>
            <a:ext cx="8258175" cy="5259387"/>
          </a:xfrm>
        </p:spPr>
        <p:txBody>
          <a:bodyPr>
            <a:normAutofit fontScale="92500"/>
          </a:bodyPr>
          <a:lstStyle/>
          <a:p>
            <a:pPr marL="274320" indent="-274320" eaLnBrk="1" fontAlgn="auto" hangingPunct="1">
              <a:spcAft>
                <a:spcPts val="0"/>
              </a:spcAft>
              <a:buFont typeface="Wingdings"/>
              <a:buChar char=""/>
              <a:defRPr/>
            </a:pPr>
            <a:r>
              <a:rPr lang="fr-FR" b="1" dirty="0" smtClean="0"/>
              <a:t>Modes d'adressage</a:t>
            </a:r>
            <a:endParaRPr lang="fr-FR" dirty="0" smtClean="0"/>
          </a:p>
          <a:p>
            <a:pPr marL="274320" indent="-274320" eaLnBrk="1" fontAlgn="auto" hangingPunct="1">
              <a:spcAft>
                <a:spcPts val="0"/>
              </a:spcAft>
              <a:buFont typeface="Wingdings"/>
              <a:buChar char=""/>
              <a:defRPr/>
            </a:pPr>
            <a:r>
              <a:rPr lang="fr-FR" dirty="0" smtClean="0"/>
              <a:t>En adressage immédiat, on indique simplement la valeur de l'opérande en hexadécimal. Exemple : </a:t>
            </a:r>
          </a:p>
          <a:p>
            <a:pPr marL="274320" indent="-274320" eaLnBrk="1" fontAlgn="auto" hangingPunct="1">
              <a:spcAft>
                <a:spcPts val="0"/>
              </a:spcAft>
              <a:buFont typeface="Wingdings"/>
              <a:buChar char=""/>
              <a:defRPr/>
            </a:pPr>
            <a:r>
              <a:rPr lang="fr-FR" dirty="0" smtClean="0"/>
              <a:t>      MOV AX, 12</a:t>
            </a:r>
          </a:p>
          <a:p>
            <a:pPr marL="274320" indent="-274320" eaLnBrk="1" fontAlgn="auto" hangingPunct="1">
              <a:spcAft>
                <a:spcPts val="0"/>
              </a:spcAft>
              <a:buFont typeface="Wingdings"/>
              <a:buNone/>
              <a:defRPr/>
            </a:pPr>
            <a:r>
              <a:rPr lang="fr-FR" dirty="0" smtClean="0"/>
              <a:t> </a:t>
            </a:r>
          </a:p>
          <a:p>
            <a:pPr marL="274320" indent="-274320" eaLnBrk="1" fontAlgn="auto" hangingPunct="1">
              <a:spcAft>
                <a:spcPts val="0"/>
              </a:spcAft>
              <a:buFont typeface="Wingdings"/>
              <a:buChar char=""/>
              <a:defRPr/>
            </a:pPr>
            <a:r>
              <a:rPr lang="fr-FR" dirty="0" smtClean="0"/>
              <a:t>En adressage direct, on indique l'adresse d'un emplacement en mémoire principale en hexadécimal entre crochets : </a:t>
            </a:r>
          </a:p>
          <a:p>
            <a:pPr marL="274320" indent="-274320" eaLnBrk="1" fontAlgn="auto" hangingPunct="1">
              <a:spcAft>
                <a:spcPts val="0"/>
              </a:spcAft>
              <a:buFont typeface="Wingdings"/>
              <a:buChar char=""/>
              <a:defRPr/>
            </a:pPr>
            <a:r>
              <a:rPr lang="fr-FR" dirty="0" smtClean="0"/>
              <a:t>      MOV AX, [A340]</a:t>
            </a:r>
          </a:p>
          <a:p>
            <a:pPr marL="274320" indent="-274320" eaLnBrk="1" fontAlgn="auto" hangingPunct="1">
              <a:spcAft>
                <a:spcPts val="0"/>
              </a:spcAft>
              <a:buFont typeface="Wingdings"/>
              <a:buNone/>
              <a:defRPr/>
            </a:pPr>
            <a:r>
              <a:rPr lang="fr-FR" dirty="0" smtClean="0"/>
              <a:t> </a:t>
            </a:r>
          </a:p>
          <a:p>
            <a:pPr marL="274320" indent="-274320" eaLnBrk="1" fontAlgn="auto" hangingPunct="1">
              <a:spcAft>
                <a:spcPts val="0"/>
              </a:spcAft>
              <a:buFont typeface="Wingdings"/>
              <a:buChar char=""/>
              <a:defRPr/>
            </a:pPr>
            <a:r>
              <a:rPr lang="fr-FR" dirty="0" smtClean="0"/>
              <a:t>En adressage relatif, on indique simplement l'adresse (hexa). L'assembleur traduit automatiquement cette adresse en un déplacement (relatif sur un octet). Exemple : </a:t>
            </a:r>
          </a:p>
          <a:p>
            <a:pPr marL="274320" indent="-274320" eaLnBrk="1" fontAlgn="auto" hangingPunct="1">
              <a:spcAft>
                <a:spcPts val="0"/>
              </a:spcAft>
              <a:buFont typeface="Wingdings"/>
              <a:buChar char=""/>
              <a:defRPr/>
            </a:pPr>
            <a:r>
              <a:rPr lang="fr-FR" dirty="0" smtClean="0"/>
              <a:t>      JNE  0108 (nous étudierons l'instruction JNE plus loin). </a:t>
            </a:r>
          </a:p>
          <a:p>
            <a:pPr marL="274320" indent="-274320" eaLnBrk="1" fontAlgn="auto" hangingPunct="1">
              <a:spcAft>
                <a:spcPts val="0"/>
              </a:spcAft>
              <a:buFont typeface="Wingdings"/>
              <a:buNone/>
              <a:defRPr/>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Image 2" descr="ps/mem-schematic.png"/>
          <p:cNvPicPr>
            <a:picLocks noChangeAspect="1" noChangeArrowheads="1"/>
          </p:cNvPicPr>
          <p:nvPr/>
        </p:nvPicPr>
        <p:blipFill>
          <a:blip r:embed="rId2"/>
          <a:srcRect/>
          <a:stretch>
            <a:fillRect/>
          </a:stretch>
        </p:blipFill>
        <p:spPr bwMode="auto">
          <a:xfrm>
            <a:off x="1857375" y="928688"/>
            <a:ext cx="5357813" cy="5637212"/>
          </a:xfrm>
          <a:prstGeom prst="rect">
            <a:avLst/>
          </a:prstGeom>
          <a:noFill/>
          <a:ln w="9525">
            <a:noFill/>
            <a:miter lim="800000"/>
            <a:headEnd/>
            <a:tailEnd/>
          </a:ln>
        </p:spPr>
      </p:pic>
      <p:sp>
        <p:nvSpPr>
          <p:cNvPr id="15362" name="Rectangle 2"/>
          <p:cNvSpPr>
            <a:spLocks noChangeArrowheads="1"/>
          </p:cNvSpPr>
          <p:nvPr/>
        </p:nvSpPr>
        <p:spPr bwMode="auto">
          <a:xfrm>
            <a:off x="1428750" y="285750"/>
            <a:ext cx="6175375" cy="523875"/>
          </a:xfrm>
          <a:prstGeom prst="rect">
            <a:avLst/>
          </a:prstGeom>
          <a:noFill/>
          <a:ln w="9525">
            <a:noFill/>
            <a:miter lim="800000"/>
            <a:headEnd/>
            <a:tailEnd/>
          </a:ln>
        </p:spPr>
        <p:txBody>
          <a:bodyPr wrap="none" anchor="ctr">
            <a:spAutoFit/>
          </a:bodyPr>
          <a:lstStyle/>
          <a:p>
            <a:pPr algn="ctr"/>
            <a:r>
              <a:rPr lang="fr-FR" sz="2800" b="1">
                <a:solidFill>
                  <a:srgbClr val="000000"/>
                </a:solidFill>
                <a:cs typeface="Times New Roman" pitchFamily="18" charset="0"/>
              </a:rPr>
              <a:t>Structure de la m</a:t>
            </a:r>
            <a:r>
              <a:rPr lang="fr-FR" sz="2800" b="1">
                <a:solidFill>
                  <a:srgbClr val="000000"/>
                </a:solidFill>
                <a:latin typeface="Calibri" pitchFamily="34" charset="0"/>
                <a:cs typeface="Times New Roman" pitchFamily="18" charset="0"/>
              </a:rPr>
              <a:t>é</a:t>
            </a:r>
            <a:r>
              <a:rPr lang="fr-FR" sz="2800" b="1">
                <a:solidFill>
                  <a:srgbClr val="000000"/>
                </a:solidFill>
                <a:cs typeface="Times New Roman" pitchFamily="18" charset="0"/>
              </a:rPr>
              <a:t>moire principale.</a:t>
            </a:r>
            <a:endParaRPr lang="fr-FR" sz="2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r>
              <a:rPr lang="fr-FR" b="1" dirty="0" smtClean="0"/>
              <a:t>Retour au DOS</a:t>
            </a: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eaLnBrk="1" hangingPunct="1"/>
            <a:r>
              <a:rPr lang="fr-FR" smtClean="0"/>
              <a:t>A la fin d'un programme en assembleur, on souhaite en général que l'interpréteur de commandes du DOS reprenne le contrôle du PC. Pour cela, on utilisera la séquence de deux instructions (voir tableau </a:t>
            </a:r>
            <a:r>
              <a:rPr lang="fr-FR" u="sng" smtClean="0"/>
              <a:t>2.1</a:t>
            </a:r>
            <a:r>
              <a:rPr lang="fr-FR" smtClean="0"/>
              <a:t>) : </a:t>
            </a:r>
          </a:p>
          <a:p>
            <a:pPr eaLnBrk="1" hangingPunct="1"/>
            <a:r>
              <a:rPr lang="fr-FR" smtClean="0"/>
              <a:t>    MOV  AH, 4C</a:t>
            </a:r>
          </a:p>
          <a:p>
            <a:pPr eaLnBrk="1" hangingPunct="1"/>
            <a:r>
              <a:rPr lang="fr-FR" smtClean="0"/>
              <a:t>    INT 21</a:t>
            </a:r>
          </a:p>
          <a:p>
            <a:pPr eaLnBrk="1" hangingPunct="1">
              <a:buFont typeface="Wingdings" pitchFamily="2" charset="2"/>
              <a:buNone/>
            </a:pPr>
            <a:endParaRPr lang="fr-FR"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p:cNvSpPr>
            <a:spLocks noGrp="1"/>
          </p:cNvSpPr>
          <p:nvPr>
            <p:ph type="title"/>
          </p:nvPr>
        </p:nvSpPr>
        <p:spPr bwMode="auto">
          <a:xfrm>
            <a:off x="457200" y="274638"/>
            <a:ext cx="7972425" cy="582612"/>
          </a:xfrm>
        </p:spPr>
        <p:txBody>
          <a:bodyPr wrap="square" lIns="91440" tIns="45720" rIns="91440" bIns="45720" numCol="1" anchorCtr="0" compatLnSpc="1">
            <a:prstTxWarp prst="textNoShape">
              <a:avLst/>
            </a:prstTxWarp>
          </a:bodyPr>
          <a:lstStyle/>
          <a:p>
            <a:pPr eaLnBrk="1" hangingPunct="1"/>
            <a:r>
              <a:rPr lang="fr-FR" b="1" cap="none" smtClean="0"/>
              <a:t>Utilisation du programme </a:t>
            </a:r>
            <a:r>
              <a:rPr lang="fr-FR" b="1" i="1" cap="none" smtClean="0"/>
              <a:t>debug</a:t>
            </a:r>
            <a:r>
              <a:rPr lang="fr-FR" cap="none" smtClean="0"/>
              <a:t> </a:t>
            </a:r>
          </a:p>
        </p:txBody>
      </p:sp>
      <p:sp>
        <p:nvSpPr>
          <p:cNvPr id="3" name="Espace réservé du contenu 2"/>
          <p:cNvSpPr>
            <a:spLocks noGrp="1"/>
          </p:cNvSpPr>
          <p:nvPr>
            <p:ph sz="quarter" idx="1"/>
          </p:nvPr>
        </p:nvSpPr>
        <p:spPr>
          <a:xfrm>
            <a:off x="457200" y="1214438"/>
            <a:ext cx="7972425" cy="5259387"/>
          </a:xfrm>
        </p:spPr>
        <p:txBody>
          <a:bodyPr/>
          <a:lstStyle/>
          <a:p>
            <a:pPr eaLnBrk="1" hangingPunct="1"/>
            <a:r>
              <a:rPr lang="fr-FR" sz="1800" i="1" smtClean="0"/>
              <a:t>debug</a:t>
            </a:r>
            <a:r>
              <a:rPr lang="fr-FR" sz="1800" smtClean="0"/>
              <a:t> est un programme qui s'exécute sur PC (sous DOS) et qui permet de manipuler des programmes en langage symbolique. Il est normalement distribué avec toutes les versions du système MS/DOS. Nous l'utiliserons en travaux pratiques. </a:t>
            </a:r>
          </a:p>
          <a:p>
            <a:pPr eaLnBrk="1" hangingPunct="1"/>
            <a:r>
              <a:rPr lang="fr-FR" sz="1800" smtClean="0"/>
              <a:t>Les fonctionnalités principales de </a:t>
            </a:r>
            <a:r>
              <a:rPr lang="fr-FR" sz="1800" i="1" smtClean="0"/>
              <a:t>debug</a:t>
            </a:r>
            <a:r>
              <a:rPr lang="fr-FR" sz="1800" smtClean="0"/>
              <a:t> sont les suivantes : </a:t>
            </a:r>
          </a:p>
          <a:p>
            <a:pPr eaLnBrk="1" hangingPunct="1">
              <a:buFont typeface="Wingdings" pitchFamily="2" charset="2"/>
              <a:buNone/>
            </a:pPr>
            <a:endParaRPr lang="fr-FR" sz="1800" smtClean="0"/>
          </a:p>
          <a:p>
            <a:pPr marL="742950" lvl="1" indent="-285750" eaLnBrk="1" hangingPunct="1"/>
            <a:r>
              <a:rPr lang="fr-FR" sz="1700" smtClean="0"/>
              <a:t>Affichage du contenu d'une zone mémoire en hexadécimal ou en ASCII; </a:t>
            </a:r>
          </a:p>
          <a:p>
            <a:pPr marL="742950" lvl="1" indent="-285750" eaLnBrk="1" hangingPunct="1"/>
            <a:r>
              <a:rPr lang="fr-FR" sz="1700" smtClean="0"/>
              <a:t>Modification du contenu d'une case mémoire quelconque; </a:t>
            </a:r>
          </a:p>
          <a:p>
            <a:pPr marL="742950" lvl="1" indent="-285750" eaLnBrk="1" hangingPunct="1"/>
            <a:r>
              <a:rPr lang="fr-FR" sz="1700" smtClean="0"/>
              <a:t>Affichage en langage symbolique d'un programme; </a:t>
            </a:r>
          </a:p>
          <a:p>
            <a:pPr marL="742950" lvl="1" indent="-285750" eaLnBrk="1" hangingPunct="1"/>
            <a:r>
              <a:rPr lang="fr-FR" sz="1700" smtClean="0"/>
              <a:t>Entrée d'un programme en langage symbolique; </a:t>
            </a:r>
            <a:r>
              <a:rPr lang="fr-FR" sz="1700" i="1" smtClean="0"/>
              <a:t>debug</a:t>
            </a:r>
            <a:r>
              <a:rPr lang="fr-FR" sz="1700" smtClean="0"/>
              <a:t> traduit les instructions en langage machine et calcule automatiquement les déplacements en adressage relatif. </a:t>
            </a:r>
          </a:p>
          <a:p>
            <a:pPr marL="742950" lvl="1" indent="-285750" eaLnBrk="1" hangingPunct="1"/>
            <a:r>
              <a:rPr lang="fr-FR" sz="1700" smtClean="0"/>
              <a:t>Affichage et modification de la valeur des registres du processeur;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re 1"/>
          <p:cNvSpPr>
            <a:spLocks noGrp="1"/>
          </p:cNvSpPr>
          <p:nvPr>
            <p:ph type="title"/>
          </p:nvPr>
        </p:nvSpPr>
        <p:spPr bwMode="auto">
          <a:xfrm>
            <a:off x="457200" y="274638"/>
            <a:ext cx="7972425" cy="582612"/>
          </a:xfrm>
        </p:spPr>
        <p:txBody>
          <a:bodyPr wrap="square" lIns="91440" tIns="45720" rIns="91440" bIns="45720" numCol="1" anchorCtr="0" compatLnSpc="1">
            <a:prstTxWarp prst="textNoShape">
              <a:avLst/>
            </a:prstTxWarp>
          </a:bodyPr>
          <a:lstStyle/>
          <a:p>
            <a:pPr eaLnBrk="1" hangingPunct="1"/>
            <a:r>
              <a:rPr lang="fr-FR" b="1" cap="none" smtClean="0"/>
              <a:t>Branchements</a:t>
            </a:r>
          </a:p>
        </p:txBody>
      </p:sp>
      <p:sp>
        <p:nvSpPr>
          <p:cNvPr id="3" name="Espace réservé du contenu 2"/>
          <p:cNvSpPr>
            <a:spLocks noGrp="1"/>
          </p:cNvSpPr>
          <p:nvPr>
            <p:ph sz="quarter" idx="1"/>
          </p:nvPr>
        </p:nvSpPr>
        <p:spPr>
          <a:xfrm>
            <a:off x="457200" y="1214438"/>
            <a:ext cx="7972425" cy="5259387"/>
          </a:xfrm>
        </p:spPr>
        <p:txBody>
          <a:bodyPr/>
          <a:lstStyle/>
          <a:p>
            <a:pPr eaLnBrk="1" hangingPunct="1"/>
            <a:r>
              <a:rPr lang="fr-FR" sz="1800" smtClean="0"/>
              <a:t>Normalement, le processeur exécute une instruction puis passe à celle qui suit en mémoire, et ainsi de suite séquentiellement. </a:t>
            </a:r>
          </a:p>
          <a:p>
            <a:pPr eaLnBrk="1" hangingPunct="1"/>
            <a:r>
              <a:rPr lang="fr-FR" sz="1800" smtClean="0"/>
              <a:t>Il arrive fréquemment que l'on veuille faire répéter au processeur une certaine suite d'instructions, comme dans le programme : </a:t>
            </a:r>
          </a:p>
          <a:p>
            <a:pPr eaLnBrk="1" hangingPunct="1">
              <a:buFont typeface="Wingdings" pitchFamily="2" charset="2"/>
              <a:buNone/>
            </a:pPr>
            <a:endParaRPr lang="fr-FR" sz="1800" smtClean="0"/>
          </a:p>
          <a:p>
            <a:pPr marL="742950" lvl="1" indent="-285750" eaLnBrk="1" hangingPunct="1"/>
            <a:r>
              <a:rPr lang="fr-FR" sz="1700" smtClean="0"/>
              <a:t>   Répéter 3 fois:</a:t>
            </a:r>
          </a:p>
          <a:p>
            <a:pPr marL="1143000" lvl="2" indent="-228600" eaLnBrk="1" hangingPunct="1"/>
            <a:r>
              <a:rPr lang="fr-FR" sz="1400" smtClean="0"/>
              <a:t>      ajouter 5 au registre BX</a:t>
            </a:r>
          </a:p>
          <a:p>
            <a:pPr marL="1143000" lvl="2" indent="-228600" eaLnBrk="1" hangingPunct="1">
              <a:buFont typeface="Wingdings" pitchFamily="2" charset="2"/>
              <a:buNone/>
            </a:pPr>
            <a:endParaRPr lang="fr-FR" sz="1400" smtClean="0"/>
          </a:p>
          <a:p>
            <a:pPr eaLnBrk="1" hangingPunct="1"/>
            <a:r>
              <a:rPr lang="fr-FR" sz="1800" smtClean="0"/>
              <a:t>En d'autres occasions, il est utile de déclencher une action qui dépend du résultat d'un test : </a:t>
            </a:r>
          </a:p>
          <a:p>
            <a:pPr eaLnBrk="1" hangingPunct="1">
              <a:buFont typeface="Wingdings" pitchFamily="2" charset="2"/>
              <a:buNone/>
            </a:pPr>
            <a:r>
              <a:rPr lang="fr-FR" sz="1800" smtClean="0"/>
              <a:t> </a:t>
            </a:r>
          </a:p>
          <a:p>
            <a:pPr marL="742950" lvl="1" indent="-285750" eaLnBrk="1" hangingPunct="1"/>
            <a:r>
              <a:rPr lang="fr-FR" sz="1700" smtClean="0"/>
              <a:t>Si x &lt; 0:</a:t>
            </a:r>
          </a:p>
          <a:p>
            <a:pPr marL="742950" lvl="1" indent="-285750" eaLnBrk="1" hangingPunct="1"/>
            <a:r>
              <a:rPr lang="fr-FR" sz="1700" smtClean="0"/>
              <a:t>      y = - x</a:t>
            </a:r>
          </a:p>
          <a:p>
            <a:pPr marL="742950" lvl="1" indent="-285750" eaLnBrk="1" hangingPunct="1"/>
            <a:r>
              <a:rPr lang="fr-FR" sz="1700" smtClean="0"/>
              <a:t>   sinon</a:t>
            </a:r>
          </a:p>
          <a:p>
            <a:pPr marL="742950" lvl="1" indent="-285750" eaLnBrk="1" hangingPunct="1"/>
            <a:r>
              <a:rPr lang="fr-FR" sz="1700" smtClean="0"/>
              <a:t>      y =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marL="342900" indent="-342900" eaLnBrk="1" hangingPunct="1"/>
            <a:r>
              <a:rPr lang="fr-FR" smtClean="0"/>
              <a:t>Dans ces situations, on doit utiliser une instruction de </a:t>
            </a:r>
            <a:r>
              <a:rPr lang="fr-FR" i="1" smtClean="0"/>
              <a:t>branchement</a:t>
            </a:r>
            <a:r>
              <a:rPr lang="fr-FR" smtClean="0"/>
              <a:t>, ou </a:t>
            </a:r>
            <a:r>
              <a:rPr lang="fr-FR" i="1" smtClean="0"/>
              <a:t>saut</a:t>
            </a:r>
            <a:r>
              <a:rPr lang="fr-FR" smtClean="0"/>
              <a:t>, qui indique au processeur l'adresse de la prochaine instruction à exécuter. </a:t>
            </a:r>
          </a:p>
          <a:p>
            <a:pPr marL="342900" indent="-342900" eaLnBrk="1" hangingPunct="1"/>
            <a:r>
              <a:rPr lang="fr-FR" smtClean="0"/>
              <a:t>Rappelons que le registre IP du processeur conserve l'adresse de la prochaine instruction à exécuter. Lors d'un déroulement normal, le processeur effectue les actions suivantes pour chaque instruction : </a:t>
            </a:r>
          </a:p>
          <a:p>
            <a:pPr marL="342900" indent="-342900" eaLnBrk="1" hangingPunct="1">
              <a:buFont typeface="Wingdings" pitchFamily="2" charset="2"/>
              <a:buNone/>
            </a:pPr>
            <a:endParaRPr lang="fr-FR" smtClean="0"/>
          </a:p>
          <a:p>
            <a:pPr marL="781050" lvl="1" indent="-323850" eaLnBrk="1" hangingPunct="1"/>
            <a:r>
              <a:rPr lang="fr-FR" sz="2000" smtClean="0"/>
              <a:t>lire et décoder l'instruction à l'adresse IP; </a:t>
            </a:r>
          </a:p>
          <a:p>
            <a:pPr marL="781050" lvl="1" indent="-323850" eaLnBrk="1" hangingPunct="1"/>
            <a:r>
              <a:rPr lang="fr-FR" sz="2000" smtClean="0"/>
              <a:t>IP </a:t>
            </a:r>
            <a:r>
              <a:rPr lang="fr-FR" sz="2000" smtClean="0">
                <a:sym typeface="Wingdings" pitchFamily="2" charset="2"/>
              </a:rPr>
              <a:t></a:t>
            </a:r>
            <a:r>
              <a:rPr lang="fr-FR" sz="2000" smtClean="0"/>
              <a:t> IP + </a:t>
            </a:r>
            <a:r>
              <a:rPr lang="fr-FR" sz="2000" i="1" smtClean="0"/>
              <a:t>taille de l'instruction</a:t>
            </a:r>
            <a:r>
              <a:rPr lang="fr-FR" sz="2000" smtClean="0"/>
              <a:t>; </a:t>
            </a:r>
          </a:p>
          <a:p>
            <a:pPr marL="781050" lvl="1" indent="-323850" eaLnBrk="1" hangingPunct="1"/>
            <a:r>
              <a:rPr lang="fr-FR" sz="2000" smtClean="0"/>
              <a:t>exécuter l'instruction.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eaLnBrk="1" hangingPunct="1"/>
            <a:r>
              <a:rPr lang="fr-FR" smtClean="0"/>
              <a:t>Pour modifier le déroulement normal d'un programme, il suffit que l'exécution de l'instruction modifie la valeur de IP. C'est ce que font les instructions de branchement.</a:t>
            </a:r>
          </a:p>
          <a:p>
            <a:pPr eaLnBrk="1" hangingPunct="1">
              <a:buFont typeface="Wingdings" pitchFamily="2" charset="2"/>
              <a:buNone/>
            </a:pPr>
            <a:r>
              <a:rPr lang="fr-FR" smtClean="0"/>
              <a:t> </a:t>
            </a:r>
          </a:p>
          <a:p>
            <a:pPr eaLnBrk="1" hangingPunct="1"/>
            <a:r>
              <a:rPr lang="fr-FR" smtClean="0"/>
              <a:t>On distingue deux catégories de branchements, selon que le saut est toujours effectué (sauts </a:t>
            </a:r>
            <a:r>
              <a:rPr lang="fr-FR" i="1" smtClean="0"/>
              <a:t>inconditionnels</a:t>
            </a:r>
            <a:r>
              <a:rPr lang="fr-FR" smtClean="0"/>
              <a:t>) ou qu'il est effectué seulement si une condition est vérifiée (sauts </a:t>
            </a:r>
            <a:r>
              <a:rPr lang="fr-FR" i="1" smtClean="0"/>
              <a:t>conditionnels</a:t>
            </a:r>
            <a:r>
              <a:rPr lang="fr-FR"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re 1"/>
          <p:cNvSpPr>
            <a:spLocks noGrp="1"/>
          </p:cNvSpPr>
          <p:nvPr>
            <p:ph type="title"/>
          </p:nvPr>
        </p:nvSpPr>
        <p:spPr bwMode="auto">
          <a:xfrm>
            <a:off x="457200" y="274638"/>
            <a:ext cx="7972425" cy="582612"/>
          </a:xfrm>
        </p:spPr>
        <p:txBody>
          <a:bodyPr wrap="square" lIns="91440" tIns="45720" rIns="91440" bIns="45720" numCol="1" anchorCtr="0" compatLnSpc="1">
            <a:prstTxWarp prst="textNoShape">
              <a:avLst/>
            </a:prstTxWarp>
          </a:bodyPr>
          <a:lstStyle/>
          <a:p>
            <a:pPr eaLnBrk="1" hangingPunct="1"/>
            <a:r>
              <a:rPr lang="fr-FR" b="1" cap="none" smtClean="0"/>
              <a:t>Saut inconditionnel</a:t>
            </a:r>
          </a:p>
        </p:txBody>
      </p:sp>
      <p:sp>
        <p:nvSpPr>
          <p:cNvPr id="3" name="Espace réservé du contenu 2"/>
          <p:cNvSpPr>
            <a:spLocks noGrp="1"/>
          </p:cNvSpPr>
          <p:nvPr>
            <p:ph sz="quarter" idx="1"/>
          </p:nvPr>
        </p:nvSpPr>
        <p:spPr>
          <a:xfrm>
            <a:off x="457200" y="908050"/>
            <a:ext cx="7972425" cy="5616575"/>
          </a:xfrm>
        </p:spPr>
        <p:txBody>
          <a:bodyPr/>
          <a:lstStyle/>
          <a:p>
            <a:pPr eaLnBrk="1" hangingPunct="1"/>
            <a:r>
              <a:rPr lang="fr-FR" smtClean="0"/>
              <a:t>La principale instruction de saut inconditionnel est JMP. En adressage relatif, l'opérande de JMP est un </a:t>
            </a:r>
            <a:r>
              <a:rPr lang="fr-FR" i="1" smtClean="0"/>
              <a:t>déplacement</a:t>
            </a:r>
            <a:r>
              <a:rPr lang="fr-FR" smtClean="0"/>
              <a:t>, c'est à dire une valeur qui va être ajoutée à IP. </a:t>
            </a:r>
          </a:p>
          <a:p>
            <a:pPr eaLnBrk="1" hangingPunct="1"/>
            <a:r>
              <a:rPr lang="fr-FR" smtClean="0"/>
              <a:t>L'action effectuée par JMP est : </a:t>
            </a:r>
          </a:p>
          <a:p>
            <a:pPr eaLnBrk="1" hangingPunct="1"/>
            <a:endParaRPr lang="fr-FR" smtClean="0"/>
          </a:p>
          <a:p>
            <a:pPr marL="742950" lvl="1" indent="-285750" eaLnBrk="1" hangingPunct="1"/>
            <a:r>
              <a:rPr lang="fr-FR" smtClean="0"/>
              <a:t>IP = IP + </a:t>
            </a:r>
            <a:r>
              <a:rPr lang="fr-FR" i="1" smtClean="0"/>
              <a:t>déplacement</a:t>
            </a:r>
            <a:r>
              <a:rPr lang="fr-FR" smtClean="0"/>
              <a:t> </a:t>
            </a:r>
          </a:p>
          <a:p>
            <a:pPr marL="742950" lvl="1" indent="-285750" eaLnBrk="1" hangingPunct="1">
              <a:buFont typeface="Wingdings 2" pitchFamily="18" charset="2"/>
              <a:buNone/>
            </a:pPr>
            <a:endParaRPr lang="fr-FR" smtClean="0"/>
          </a:p>
          <a:p>
            <a:pPr eaLnBrk="1" hangingPunct="1"/>
            <a:r>
              <a:rPr lang="fr-FR" smtClean="0"/>
              <a:t>Le déplacement est un entier relatif sur codée 8 bits.</a:t>
            </a:r>
          </a:p>
          <a:p>
            <a:pPr eaLnBrk="1" hangingPunct="1"/>
            <a:r>
              <a:rPr lang="fr-FR" smtClean="0"/>
              <a:t>La valeur du déplacement à utiliser pour atteindre une certaine instruction est : </a:t>
            </a:r>
          </a:p>
          <a:p>
            <a:pPr eaLnBrk="1" hangingPunct="1">
              <a:buFont typeface="Wingdings" pitchFamily="2" charset="2"/>
              <a:buNone/>
            </a:pPr>
            <a:endParaRPr lang="fr-FR" i="1" smtClean="0"/>
          </a:p>
          <a:p>
            <a:pPr marL="742950" lvl="1" indent="-285750" eaLnBrk="1" hangingPunct="1"/>
            <a:r>
              <a:rPr lang="fr-FR" i="1" smtClean="0"/>
              <a:t>déplacement</a:t>
            </a:r>
            <a:r>
              <a:rPr lang="fr-FR" smtClean="0"/>
              <a:t> = adr. instruction visée - adr. instruction suivante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re 1"/>
          <p:cNvSpPr>
            <a:spLocks noGrp="1"/>
          </p:cNvSpPr>
          <p:nvPr>
            <p:ph type="title"/>
          </p:nvPr>
        </p:nvSpPr>
        <p:spPr bwMode="auto">
          <a:xfrm>
            <a:off x="457200" y="274638"/>
            <a:ext cx="7972425" cy="582612"/>
          </a:xfrm>
        </p:spPr>
        <p:txBody>
          <a:bodyPr wrap="square" lIns="91440" tIns="45720" rIns="91440" bIns="45720" numCol="1" anchorCtr="0" compatLnSpc="1">
            <a:prstTxWarp prst="textNoShape">
              <a:avLst/>
            </a:prstTxWarp>
          </a:bodyPr>
          <a:lstStyle/>
          <a:p>
            <a:pPr eaLnBrk="1" hangingPunct="1"/>
            <a:r>
              <a:rPr lang="fr-FR" cap="none" smtClean="0"/>
              <a:t>Exemple</a:t>
            </a:r>
          </a:p>
        </p:txBody>
      </p:sp>
      <p:sp>
        <p:nvSpPr>
          <p:cNvPr id="3" name="Espace réservé du contenu 2"/>
          <p:cNvSpPr>
            <a:spLocks noGrp="1"/>
          </p:cNvSpPr>
          <p:nvPr>
            <p:ph sz="quarter" idx="1"/>
          </p:nvPr>
        </p:nvSpPr>
        <p:spPr>
          <a:xfrm>
            <a:off x="457200" y="1214438"/>
            <a:ext cx="7972425" cy="5259387"/>
          </a:xfrm>
        </p:spPr>
        <p:txBody>
          <a:bodyPr/>
          <a:lstStyle/>
          <a:p>
            <a:pPr eaLnBrk="1" hangingPunct="1"/>
            <a:r>
              <a:rPr lang="fr-FR" sz="1800" smtClean="0"/>
              <a:t>Le programme suivant écrit indéfiniment la valeur 0 à l'adresse 0140H. </a:t>
            </a:r>
          </a:p>
          <a:p>
            <a:pPr eaLnBrk="1" hangingPunct="1"/>
            <a:r>
              <a:rPr lang="fr-FR" sz="1800" smtClean="0"/>
              <a:t>La première instruction est implantée à l'adresse 100H. </a:t>
            </a:r>
          </a:p>
          <a:p>
            <a:pPr eaLnBrk="1" hangingPunct="1"/>
            <a:endParaRPr lang="fr-FR" sz="1800" smtClean="0"/>
          </a:p>
          <a:p>
            <a:pPr eaLnBrk="1" hangingPunct="1">
              <a:buFont typeface="Wingdings" pitchFamily="2" charset="2"/>
              <a:buNone/>
            </a:pPr>
            <a:r>
              <a:rPr lang="fr-FR" sz="1800" smtClean="0"/>
              <a:t>Adresse  Contenu MP   Langage Symbolique   Explication en francais</a:t>
            </a:r>
          </a:p>
          <a:p>
            <a:pPr eaLnBrk="1" hangingPunct="1">
              <a:buFont typeface="Wingdings" pitchFamily="2" charset="2"/>
              <a:buNone/>
            </a:pPr>
            <a:r>
              <a:rPr lang="fr-FR" sz="1800" smtClean="0"/>
              <a:t> </a:t>
            </a:r>
            <a:endParaRPr lang="en-US" sz="1800" smtClean="0"/>
          </a:p>
          <a:p>
            <a:pPr eaLnBrk="1" hangingPunct="1">
              <a:buFont typeface="Wingdings" pitchFamily="2" charset="2"/>
              <a:buNone/>
            </a:pPr>
            <a:r>
              <a:rPr lang="en-US" sz="1800" smtClean="0"/>
              <a:t>0100           B8 00 00               MOV AX, 0             met AX a zero</a:t>
            </a:r>
            <a:endParaRPr lang="fr-FR" sz="1800" smtClean="0"/>
          </a:p>
          <a:p>
            <a:pPr eaLnBrk="1" hangingPunct="1">
              <a:buFont typeface="Wingdings" pitchFamily="2" charset="2"/>
              <a:buNone/>
            </a:pPr>
            <a:r>
              <a:rPr lang="fr-FR" sz="1800" smtClean="0"/>
              <a:t>0103           A3 01 40               MOV [140], AX       ecrit a l'adresse 140</a:t>
            </a:r>
          </a:p>
          <a:p>
            <a:pPr eaLnBrk="1" hangingPunct="1">
              <a:buFont typeface="Wingdings" pitchFamily="2" charset="2"/>
              <a:buNone/>
            </a:pPr>
            <a:r>
              <a:rPr lang="fr-FR" sz="1800" smtClean="0"/>
              <a:t>0106           EB FC                  JMP 0103                branche en 103</a:t>
            </a:r>
          </a:p>
          <a:p>
            <a:pPr eaLnBrk="1" hangingPunct="1">
              <a:buFont typeface="Wingdings" pitchFamily="2" charset="2"/>
              <a:buNone/>
            </a:pPr>
            <a:r>
              <a:rPr lang="fr-FR" sz="1800" smtClean="0"/>
              <a:t>0107                  xxx -&gt; instruction jamais exécutée  </a:t>
            </a:r>
          </a:p>
          <a:p>
            <a:pPr eaLnBrk="1" hangingPunct="1">
              <a:buFont typeface="Wingdings" pitchFamily="2" charset="2"/>
              <a:buNone/>
            </a:pPr>
            <a:endParaRPr lang="fr-FR" sz="1800" smtClean="0"/>
          </a:p>
          <a:p>
            <a:pPr eaLnBrk="1" hangingPunct="1">
              <a:buFont typeface="Wingdings" pitchFamily="2" charset="2"/>
              <a:buNone/>
            </a:pPr>
            <a:r>
              <a:rPr lang="fr-FR" sz="1800" smtClean="0"/>
              <a:t>Le déplacement est ici égal à FCH, c'est à dire -4 (=103H-107H).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p:cNvSpPr>
            <a:spLocks noGrp="1"/>
          </p:cNvSpPr>
          <p:nvPr>
            <p:ph type="title"/>
          </p:nvPr>
        </p:nvSpPr>
        <p:spPr bwMode="auto">
          <a:xfrm>
            <a:off x="457200" y="274638"/>
            <a:ext cx="7972425" cy="582612"/>
          </a:xfrm>
        </p:spPr>
        <p:txBody>
          <a:bodyPr wrap="square" lIns="91440" tIns="45720" rIns="91440" bIns="45720" numCol="1" anchorCtr="0" compatLnSpc="1">
            <a:prstTxWarp prst="textNoShape">
              <a:avLst/>
            </a:prstTxWarp>
          </a:bodyPr>
          <a:lstStyle/>
          <a:p>
            <a:pPr eaLnBrk="1" hangingPunct="1"/>
            <a:r>
              <a:rPr lang="fr-FR" b="1" cap="none" smtClean="0"/>
              <a:t>Indicateurs</a:t>
            </a:r>
            <a:endParaRPr lang="fr-FR" cap="none" smtClean="0"/>
          </a:p>
        </p:txBody>
      </p:sp>
      <p:sp>
        <p:nvSpPr>
          <p:cNvPr id="3" name="Espace réservé du contenu 2"/>
          <p:cNvSpPr>
            <a:spLocks noGrp="1"/>
          </p:cNvSpPr>
          <p:nvPr>
            <p:ph sz="quarter" idx="1"/>
          </p:nvPr>
        </p:nvSpPr>
        <p:spPr>
          <a:xfrm>
            <a:off x="457200" y="1214438"/>
            <a:ext cx="7972425" cy="5259387"/>
          </a:xfrm>
        </p:spPr>
        <p:txBody>
          <a:bodyPr/>
          <a:lstStyle/>
          <a:p>
            <a:r>
              <a:rPr lang="fr-FR" sz="1800" smtClean="0"/>
              <a:t>Les instructions de branchement conditionnel utilisent les </a:t>
            </a:r>
            <a:r>
              <a:rPr lang="fr-FR" sz="1800" i="1" smtClean="0"/>
              <a:t>indicateurs</a:t>
            </a:r>
            <a:r>
              <a:rPr lang="fr-FR" sz="1800" smtClean="0"/>
              <a:t>, qui sont des bits spéciaux positionnés par l'UAL après certaines opérations. Les indicateurs sont regroupés dans le </a:t>
            </a:r>
            <a:r>
              <a:rPr lang="fr-FR" sz="1800" i="1" smtClean="0"/>
              <a:t>registre d'état</a:t>
            </a:r>
            <a:r>
              <a:rPr lang="fr-FR" sz="1800" smtClean="0"/>
              <a:t> du processeur. Ce registre n'est pas accessible globalement par des instructions; chaque indicateur est manipulé individuellement par des instructions spécifiques. </a:t>
            </a:r>
          </a:p>
          <a:p>
            <a:r>
              <a:rPr lang="fr-FR" sz="1800" smtClean="0"/>
              <a:t>Nous étudierons ici les indicateurs nommés ZF, CF, SF et OF. </a:t>
            </a:r>
          </a:p>
          <a:p>
            <a:endParaRPr lang="fr-FR" sz="1800" smtClean="0"/>
          </a:p>
          <a:p>
            <a:r>
              <a:rPr lang="fr-FR" sz="1800" b="1" smtClean="0"/>
              <a:t>ZF</a:t>
            </a:r>
            <a:r>
              <a:rPr lang="fr-FR" sz="1800" smtClean="0"/>
              <a:t> : </a:t>
            </a:r>
            <a:r>
              <a:rPr lang="fr-FR" sz="1800" i="1" smtClean="0"/>
              <a:t>Zero Flag</a:t>
            </a:r>
            <a:r>
              <a:rPr lang="fr-FR" sz="1800" smtClean="0"/>
              <a:t> </a:t>
            </a:r>
          </a:p>
          <a:p>
            <a:r>
              <a:rPr lang="fr-FR" sz="1800" smtClean="0"/>
              <a:t>Cet indicateur est mis à 1 lorsque le résultat de la dernière opération est zéro. Lorsque l'on vient d'effectuer une soustraction (ou une comparaison), ZF=1 indique que les deux opérandes étaient égaux. Sinon, ZF est positionné à 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1214438"/>
            <a:ext cx="7972425" cy="5259387"/>
          </a:xfrm>
        </p:spPr>
        <p:txBody>
          <a:bodyPr/>
          <a:lstStyle/>
          <a:p>
            <a:pPr>
              <a:buFont typeface="Wingdings" pitchFamily="2" charset="2"/>
              <a:buNone/>
            </a:pPr>
            <a:r>
              <a:rPr lang="fr-FR" sz="1800" b="1" smtClean="0"/>
              <a:t>CF</a:t>
            </a:r>
            <a:r>
              <a:rPr lang="fr-FR" sz="1800" smtClean="0"/>
              <a:t> : </a:t>
            </a:r>
            <a:r>
              <a:rPr lang="fr-FR" sz="1800" i="1" smtClean="0"/>
              <a:t>Carry Flag</a:t>
            </a:r>
            <a:r>
              <a:rPr lang="fr-FR" sz="1800" smtClean="0"/>
              <a:t> </a:t>
            </a:r>
          </a:p>
          <a:p>
            <a:pPr>
              <a:buFont typeface="Wingdings" pitchFamily="2" charset="2"/>
              <a:buNone/>
            </a:pPr>
            <a:endParaRPr lang="fr-FR" sz="1800" smtClean="0"/>
          </a:p>
          <a:p>
            <a:r>
              <a:rPr lang="fr-FR" sz="1800" smtClean="0"/>
              <a:t>C'est l'indicateur de report (retenue), qui intervient dans les opérations d'addition et de soustractions sur des entiers naturels. Il est positionné en particulier par les instructions ADD, SUB et CMP. </a:t>
            </a:r>
          </a:p>
          <a:p>
            <a:r>
              <a:rPr lang="fr-FR" sz="1800" smtClean="0"/>
              <a:t>CF = 1 s'il y a une retenue après l'addition ou la soustraction du bit de poids fort des opérandes. Exemples (sur 4 bits pour simplifier) : </a:t>
            </a:r>
          </a:p>
          <a:p>
            <a:pPr>
              <a:buFont typeface="Wingdings" pitchFamily="2" charset="2"/>
              <a:buNone/>
            </a:pPr>
            <a:endParaRPr lang="fr-FR" sz="1800" smtClean="0"/>
          </a:p>
          <a:p>
            <a:pPr marL="742950" lvl="1" indent="-285750">
              <a:buFont typeface="Wingdings 2" pitchFamily="18" charset="2"/>
              <a:buNone/>
            </a:pPr>
            <a:r>
              <a:rPr lang="fr-FR" sz="1700" smtClean="0"/>
              <a:t>      0 1 0 0             1 1 0 0                 1 1 1 1</a:t>
            </a:r>
          </a:p>
          <a:p>
            <a:pPr marL="742950" lvl="1" indent="-285750">
              <a:buFont typeface="Wingdings 2" pitchFamily="18" charset="2"/>
              <a:buNone/>
            </a:pPr>
            <a:r>
              <a:rPr lang="fr-FR" sz="1700" smtClean="0"/>
              <a:t>    + 0 1 1 0         + 0 1 1 0              + 0 0 0 1</a:t>
            </a:r>
          </a:p>
          <a:p>
            <a:pPr marL="742950" lvl="1" indent="-285750">
              <a:buFont typeface="Wingdings 2" pitchFamily="18" charset="2"/>
              <a:buNone/>
            </a:pPr>
            <a:r>
              <a:rPr lang="fr-FR" sz="1700" smtClean="0"/>
              <a:t>    ---------                ---------                 ---------</a:t>
            </a:r>
          </a:p>
          <a:p>
            <a:pPr marL="742950" lvl="1" indent="-285750">
              <a:buFont typeface="Wingdings 2" pitchFamily="18" charset="2"/>
              <a:buNone/>
            </a:pPr>
            <a:r>
              <a:rPr lang="fr-FR" sz="1700" smtClean="0"/>
              <a:t>CF=0  1 0 1 0       CF=1  0 0 1 0       CF=1  0 0 0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1"/>
          </p:nvPr>
        </p:nvSpPr>
        <p:spPr>
          <a:xfrm>
            <a:off x="457200" y="981075"/>
            <a:ext cx="7972425" cy="5259388"/>
          </a:xfrm>
        </p:spPr>
        <p:txBody>
          <a:bodyPr/>
          <a:lstStyle/>
          <a:p>
            <a:pPr>
              <a:buFont typeface="Wingdings" pitchFamily="2" charset="2"/>
              <a:buNone/>
            </a:pPr>
            <a:r>
              <a:rPr lang="fr-FR" sz="2000" b="1" smtClean="0"/>
              <a:t>SF</a:t>
            </a:r>
            <a:r>
              <a:rPr lang="fr-FR" sz="2000" smtClean="0"/>
              <a:t> : </a:t>
            </a:r>
            <a:r>
              <a:rPr lang="fr-FR" sz="2000" i="1" smtClean="0"/>
              <a:t>Sign Flag</a:t>
            </a:r>
            <a:r>
              <a:rPr lang="fr-FR" sz="2000" smtClean="0"/>
              <a:t> </a:t>
            </a:r>
          </a:p>
          <a:p>
            <a:pPr>
              <a:buFont typeface="Wingdings" pitchFamily="2" charset="2"/>
              <a:buNone/>
            </a:pPr>
            <a:endParaRPr lang="fr-FR" sz="2000" smtClean="0"/>
          </a:p>
          <a:p>
            <a:r>
              <a:rPr lang="fr-FR" sz="2000" smtClean="0"/>
              <a:t>SF est positionné à 1 si le bit de poids fort du résultat d'une addition ou soustraction est 1; sinon SF=0. SF est utile lorsque l'on manipule des entiers relatifs, car le bit de poids fort donne alors le signe du résultat. Exemples (sur 4 bits) : </a:t>
            </a:r>
          </a:p>
          <a:p>
            <a:pPr marL="742950" lvl="1" indent="-285750">
              <a:buFont typeface="Wingdings 2" pitchFamily="18" charset="2"/>
              <a:buNone/>
            </a:pPr>
            <a:r>
              <a:rPr lang="fr-FR" sz="2000" smtClean="0"/>
              <a:t>      0 1 0 0             1 1 0 0             1 1 1 1</a:t>
            </a:r>
          </a:p>
          <a:p>
            <a:pPr marL="742950" lvl="1" indent="-285750">
              <a:buFont typeface="Wingdings 2" pitchFamily="18" charset="2"/>
              <a:buNone/>
            </a:pPr>
            <a:r>
              <a:rPr lang="fr-FR" sz="2000" smtClean="0"/>
              <a:t>    + 0 1 1 0           + 0 1 1 0           + 0 0 0 1</a:t>
            </a:r>
          </a:p>
          <a:p>
            <a:pPr marL="742950" lvl="1" indent="-285750">
              <a:buFont typeface="Wingdings 2" pitchFamily="18" charset="2"/>
              <a:buNone/>
            </a:pPr>
            <a:r>
              <a:rPr lang="fr-FR" sz="2000" smtClean="0"/>
              <a:t>    ---------           ---------           --------- </a:t>
            </a:r>
          </a:p>
          <a:p>
            <a:pPr marL="742950" lvl="1" indent="-285750">
              <a:buFont typeface="Wingdings 2" pitchFamily="18" charset="2"/>
              <a:buNone/>
            </a:pPr>
            <a:r>
              <a:rPr lang="fr-FR" sz="2000" smtClean="0"/>
              <a:t>SF=1  1 0 1 0       SF=0  0 0 1 0       SF=0  0 0 0 0</a:t>
            </a:r>
            <a:endParaRPr lang="fr-FR" sz="2000" b="1" smtClean="0"/>
          </a:p>
          <a:p>
            <a:pPr marL="742950" lvl="1" indent="-285750">
              <a:buFont typeface="Wingdings 2" pitchFamily="18" charset="2"/>
              <a:buNone/>
            </a:pPr>
            <a:endParaRPr lang="fr-FR" sz="20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fontAlgn="auto" hangingPunct="1">
              <a:spcAft>
                <a:spcPts val="0"/>
              </a:spcAft>
              <a:defRPr/>
            </a:pPr>
            <a:r>
              <a:rPr lang="fr-FR" b="1" dirty="0" smtClean="0"/>
              <a:t>Opérations sur la mémoire</a:t>
            </a:r>
            <a:endParaRPr lang="fr-FR" dirty="0"/>
          </a:p>
        </p:txBody>
      </p:sp>
      <p:sp>
        <p:nvSpPr>
          <p:cNvPr id="3" name="Espace réservé du contenu 2"/>
          <p:cNvSpPr>
            <a:spLocks noGrp="1"/>
          </p:cNvSpPr>
          <p:nvPr>
            <p:ph sz="quarter" idx="1"/>
          </p:nvPr>
        </p:nvSpPr>
        <p:spPr>
          <a:xfrm>
            <a:off x="457200" y="1600200"/>
            <a:ext cx="7972425" cy="4873625"/>
          </a:xfrm>
        </p:spPr>
        <p:txBody>
          <a:bodyPr>
            <a:normAutofit fontScale="92500" lnSpcReduction="10000"/>
          </a:bodyPr>
          <a:lstStyle/>
          <a:p>
            <a:pPr marL="274320" indent="-274320" eaLnBrk="1" fontAlgn="auto" hangingPunct="1">
              <a:spcAft>
                <a:spcPts val="0"/>
              </a:spcAft>
              <a:buFont typeface="Wingdings"/>
              <a:buChar char=""/>
              <a:defRPr/>
            </a:pPr>
            <a:r>
              <a:rPr lang="fr-FR" dirty="0" smtClean="0"/>
              <a:t>Seul le processeur peut modifier l'état de la mémoire . </a:t>
            </a:r>
          </a:p>
          <a:p>
            <a:pPr marL="274320" indent="-274320" eaLnBrk="1" fontAlgn="auto" hangingPunct="1">
              <a:spcAft>
                <a:spcPts val="0"/>
              </a:spcAft>
              <a:buFont typeface="Wingdings"/>
              <a:buChar char=""/>
              <a:defRPr/>
            </a:pPr>
            <a:r>
              <a:rPr lang="fr-FR" dirty="0" smtClean="0"/>
              <a:t>Chaque emplacement mémoire conserve les informations que le processeur y écrit jusqu'à coupure de l'alimentation électrique, où tout le contenu est perdu (contrairement au contenu des mémoires externes comme les disquettes et disques durs). </a:t>
            </a:r>
          </a:p>
          <a:p>
            <a:pPr marL="274320" indent="-274320" eaLnBrk="1" fontAlgn="auto" hangingPunct="1">
              <a:spcAft>
                <a:spcPts val="0"/>
              </a:spcAft>
              <a:buFont typeface="Wingdings"/>
              <a:buChar char=""/>
              <a:defRPr/>
            </a:pPr>
            <a:r>
              <a:rPr lang="fr-FR" dirty="0" smtClean="0"/>
              <a:t>Les seules opérations possibles sur la mémoire sont : </a:t>
            </a:r>
          </a:p>
          <a:p>
            <a:pPr marL="274320" indent="-274320" eaLnBrk="1" fontAlgn="auto" hangingPunct="1">
              <a:spcAft>
                <a:spcPts val="0"/>
              </a:spcAft>
              <a:buFont typeface="Wingdings"/>
              <a:buChar char=""/>
              <a:defRPr/>
            </a:pPr>
            <a:r>
              <a:rPr lang="fr-FR" i="1" dirty="0" smtClean="0"/>
              <a:t>écriture</a:t>
            </a:r>
            <a:r>
              <a:rPr lang="fr-FR" dirty="0" smtClean="0"/>
              <a:t> d'un emplacement : le processeur donne une valeur et une adresse, et la mémoire range la valeur à l'emplacement indiqué par l'adresse;</a:t>
            </a:r>
          </a:p>
          <a:p>
            <a:pPr marL="274320" indent="-274320" eaLnBrk="1" fontAlgn="auto" hangingPunct="1">
              <a:spcAft>
                <a:spcPts val="0"/>
              </a:spcAft>
              <a:buFont typeface="Wingdings"/>
              <a:buChar char=""/>
              <a:defRPr/>
            </a:pPr>
            <a:r>
              <a:rPr lang="fr-FR" i="1" dirty="0" smtClean="0"/>
              <a:t>lecture</a:t>
            </a:r>
            <a:r>
              <a:rPr lang="fr-FR" dirty="0" smtClean="0"/>
              <a:t> d'un emplacement : le processeur demande à la mémoire la valeur contenue à l'emplacement dont il indique l'adresse. Le contenu de l'emplacement lu reste inchangé</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981075"/>
            <a:ext cx="7972425" cy="5259388"/>
          </a:xfrm>
        </p:spPr>
        <p:txBody>
          <a:bodyPr/>
          <a:lstStyle/>
          <a:p>
            <a:pPr>
              <a:buFont typeface="Wingdings" pitchFamily="2" charset="2"/>
              <a:buNone/>
            </a:pPr>
            <a:r>
              <a:rPr lang="fr-FR" sz="1800" b="1" smtClean="0"/>
              <a:t>OF</a:t>
            </a:r>
            <a:r>
              <a:rPr lang="fr-FR" sz="1800" smtClean="0"/>
              <a:t> : </a:t>
            </a:r>
            <a:r>
              <a:rPr lang="fr-FR" sz="1800" i="1" smtClean="0"/>
              <a:t>Overflow Flag</a:t>
            </a:r>
          </a:p>
          <a:p>
            <a:pPr>
              <a:buFont typeface="Wingdings" pitchFamily="2" charset="2"/>
              <a:buNone/>
            </a:pPr>
            <a:endParaRPr lang="fr-FR" sz="1800" smtClean="0"/>
          </a:p>
          <a:p>
            <a:r>
              <a:rPr lang="fr-FR" sz="1800" smtClean="0"/>
              <a:t>Indicateur de débordement OF=1 si le résultat d'une addition ou soustraction donne un nombre qui n'est pas codable </a:t>
            </a:r>
            <a:r>
              <a:rPr lang="fr-FR" sz="1800" i="1" smtClean="0"/>
              <a:t>en relatif</a:t>
            </a:r>
            <a:r>
              <a:rPr lang="fr-FR" sz="1800" smtClean="0"/>
              <a:t> dans l'accumulateur (par exemple si l'addition de 2 nombres positifs donne un codage négatif). </a:t>
            </a:r>
          </a:p>
          <a:p>
            <a:pPr>
              <a:buFont typeface="Wingdings" pitchFamily="2" charset="2"/>
              <a:buNone/>
            </a:pPr>
            <a:endParaRPr lang="fr-FR" sz="1800" smtClean="0"/>
          </a:p>
          <a:p>
            <a:pPr marL="452438" lvl="1" indent="4763">
              <a:buFont typeface="Wingdings 2" pitchFamily="18" charset="2"/>
              <a:buNone/>
            </a:pPr>
            <a:r>
              <a:rPr lang="fr-FR" sz="1700" smtClean="0"/>
              <a:t>      0 1 0 0             1 1 0 0             1 1 1 1</a:t>
            </a:r>
          </a:p>
          <a:p>
            <a:pPr marL="452438" lvl="1" indent="4763">
              <a:buFont typeface="Wingdings 2" pitchFamily="18" charset="2"/>
              <a:buNone/>
            </a:pPr>
            <a:r>
              <a:rPr lang="fr-FR" sz="1700" smtClean="0"/>
              <a:t>    + 0 1 1 0           + 0 1 1 0           + 0 0 0 1</a:t>
            </a:r>
          </a:p>
          <a:p>
            <a:pPr marL="452438" lvl="1" indent="4763">
              <a:buFont typeface="Wingdings 2" pitchFamily="18" charset="2"/>
              <a:buNone/>
            </a:pPr>
            <a:r>
              <a:rPr lang="fr-FR" sz="1700" smtClean="0"/>
              <a:t>    ---------           ---------           --------- </a:t>
            </a:r>
          </a:p>
          <a:p>
            <a:pPr marL="452438" lvl="1" indent="4763">
              <a:buFont typeface="Wingdings 2" pitchFamily="18" charset="2"/>
              <a:buNone/>
            </a:pPr>
            <a:r>
              <a:rPr lang="fr-FR" sz="1700" smtClean="0"/>
              <a:t>OF=1  1 0 1 0       OF=0  0 0 1 0       OF=1  0 0 0 0</a:t>
            </a:r>
          </a:p>
          <a:p>
            <a:pPr marL="452438" lvl="1" indent="4763">
              <a:buFont typeface="Wingdings 2" pitchFamily="18" charset="2"/>
              <a:buNone/>
            </a:pPr>
            <a:endParaRPr lang="fr-FR" sz="1700" smtClean="0"/>
          </a:p>
          <a:p>
            <a:pPr>
              <a:buFont typeface="Wingdings" pitchFamily="2" charset="2"/>
              <a:buNone/>
            </a:pPr>
            <a:r>
              <a:rPr lang="fr-FR" sz="1800" smtClean="0"/>
              <a:t>	Lorsque l'UAL effectue une addition, une soustraction ou une comparaison, les quatre indicateurs sont positionnés. Certaines autres instructions que nous étudierons plus loin peuvent modifier les indicateurs.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5259387"/>
          </a:xfrm>
        </p:spPr>
        <p:txBody>
          <a:bodyPr/>
          <a:lstStyle/>
          <a:p>
            <a:pPr>
              <a:buFont typeface="Wingdings" pitchFamily="2" charset="2"/>
              <a:buNone/>
            </a:pPr>
            <a:r>
              <a:rPr lang="fr-FR" sz="1800" b="1" smtClean="0"/>
              <a:t>Instruction CMP</a:t>
            </a:r>
          </a:p>
          <a:p>
            <a:pPr>
              <a:buFont typeface="Wingdings" pitchFamily="2" charset="2"/>
              <a:buNone/>
            </a:pPr>
            <a:endParaRPr lang="fr-FR" sz="1800" smtClean="0"/>
          </a:p>
          <a:p>
            <a:r>
              <a:rPr lang="fr-FR" sz="1800" smtClean="0"/>
              <a:t>Il est souvent utile de tester la valeur du registre AX sans modifier celui-ci. L'instruction CMP effectue exactement les même opération que SUB, mais ne stocke pas le résultat de la soustraction. Son seul effet est donc de positionner les indicateurs. </a:t>
            </a:r>
          </a:p>
          <a:p>
            <a:pPr>
              <a:buFont typeface="Wingdings" pitchFamily="2" charset="2"/>
              <a:buNone/>
            </a:pPr>
            <a:endParaRPr lang="fr-FR" sz="1800" smtClean="0"/>
          </a:p>
          <a:p>
            <a:pPr>
              <a:buFont typeface="Wingdings" pitchFamily="2" charset="2"/>
              <a:buNone/>
            </a:pPr>
            <a:r>
              <a:rPr lang="fr-FR" sz="1800" smtClean="0"/>
              <a:t>Exemple : après l'instruction</a:t>
            </a:r>
          </a:p>
          <a:p>
            <a:pPr>
              <a:buFont typeface="Wingdings" pitchFamily="2" charset="2"/>
              <a:buNone/>
            </a:pPr>
            <a:endParaRPr lang="fr-FR" sz="1800" smtClean="0"/>
          </a:p>
          <a:p>
            <a:r>
              <a:rPr lang="fr-FR" sz="1800" smtClean="0"/>
              <a:t>CMP AX, 5</a:t>
            </a:r>
          </a:p>
          <a:p>
            <a:r>
              <a:rPr lang="fr-FR" sz="1800" smtClean="0"/>
              <a:t>on aura ZF = 1 si AX contient la valeur 5, et ZF = 0 si AX est différent de 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5259387"/>
          </a:xfrm>
        </p:spPr>
        <p:txBody>
          <a:bodyPr/>
          <a:lstStyle/>
          <a:p>
            <a:pPr>
              <a:buFont typeface="Wingdings" pitchFamily="2" charset="2"/>
              <a:buNone/>
            </a:pPr>
            <a:r>
              <a:rPr lang="fr-FR" b="1" smtClean="0"/>
              <a:t>Instructions STC et CLC</a:t>
            </a:r>
          </a:p>
          <a:p>
            <a:pPr>
              <a:buFont typeface="Wingdings" pitchFamily="2" charset="2"/>
              <a:buNone/>
            </a:pPr>
            <a:endParaRPr lang="fr-FR" smtClean="0"/>
          </a:p>
          <a:p>
            <a:r>
              <a:rPr lang="fr-FR" smtClean="0"/>
              <a:t>Ces deux instructions permettent de modifier la valeur de l'indicateur CF.</a:t>
            </a:r>
          </a:p>
          <a:p>
            <a:r>
              <a:rPr lang="fr-FR" smtClean="0"/>
              <a:t>Symbole STC :		CF </a:t>
            </a:r>
            <a:r>
              <a:rPr lang="fr-FR" smtClean="0">
                <a:sym typeface="Wingdings" pitchFamily="2" charset="2"/>
              </a:rPr>
              <a:t></a:t>
            </a:r>
            <a:r>
              <a:rPr lang="fr-FR" smtClean="0"/>
              <a:t> 1 (</a:t>
            </a:r>
            <a:r>
              <a:rPr lang="fr-FR" i="1" smtClean="0"/>
              <a:t>SeT Carry)</a:t>
            </a:r>
            <a:r>
              <a:rPr lang="fr-FR" smtClean="0"/>
              <a:t> </a:t>
            </a:r>
          </a:p>
          <a:p>
            <a:r>
              <a:rPr lang="fr-FR" smtClean="0"/>
              <a:t>Symbole CLC :	CF </a:t>
            </a:r>
            <a:r>
              <a:rPr lang="fr-FR" smtClean="0">
                <a:sym typeface="Wingdings" pitchFamily="2" charset="2"/>
              </a:rPr>
              <a:t> </a:t>
            </a:r>
            <a:r>
              <a:rPr lang="fr-FR" smtClean="0"/>
              <a:t>0 (</a:t>
            </a:r>
            <a:r>
              <a:rPr lang="fr-FR" i="1" smtClean="0"/>
              <a:t>CLear Carry)</a:t>
            </a:r>
            <a:r>
              <a:rPr lang="fr-FR"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re 1"/>
          <p:cNvSpPr>
            <a:spLocks noGrp="1"/>
          </p:cNvSpPr>
          <p:nvPr>
            <p:ph type="title" idx="4294967295"/>
          </p:nvPr>
        </p:nvSpPr>
        <p:spPr bwMode="auto">
          <a:xfrm>
            <a:off x="457200" y="274638"/>
            <a:ext cx="7972425" cy="582612"/>
          </a:xfrm>
          <a:noFill/>
        </p:spPr>
        <p:txBody>
          <a:bodyPr wrap="square" lIns="91440" tIns="45720" rIns="91440" bIns="45720" numCol="1" anchorCtr="0" compatLnSpc="1">
            <a:prstTxWarp prst="textNoShape">
              <a:avLst/>
            </a:prstTxWarp>
          </a:bodyPr>
          <a:lstStyle/>
          <a:p>
            <a:pPr eaLnBrk="1" hangingPunct="1"/>
            <a:r>
              <a:rPr lang="fr-FR" b="1" cap="none" smtClean="0"/>
              <a:t>Sauts conditionnels</a:t>
            </a:r>
            <a:endParaRPr lang="fr-FR" cap="none" smtClean="0"/>
          </a:p>
        </p:txBody>
      </p:sp>
      <p:sp>
        <p:nvSpPr>
          <p:cNvPr id="3" name="Espace réservé du contenu 2"/>
          <p:cNvSpPr>
            <a:spLocks noGrp="1"/>
          </p:cNvSpPr>
          <p:nvPr>
            <p:ph sz="quarter" idx="4294967295"/>
          </p:nvPr>
        </p:nvSpPr>
        <p:spPr>
          <a:xfrm>
            <a:off x="457200" y="1214438"/>
            <a:ext cx="7972425" cy="5259387"/>
          </a:xfrm>
        </p:spPr>
        <p:txBody>
          <a:bodyPr/>
          <a:lstStyle/>
          <a:p>
            <a:pPr>
              <a:buFont typeface="Wingdings" pitchFamily="2" charset="2"/>
              <a:buNone/>
            </a:pPr>
            <a:r>
              <a:rPr lang="fr-FR" b="1" smtClean="0"/>
              <a:t>3  Sauts conditionnels</a:t>
            </a:r>
          </a:p>
          <a:p>
            <a:pPr>
              <a:buFont typeface="Wingdings" pitchFamily="2" charset="2"/>
              <a:buNone/>
            </a:pPr>
            <a:endParaRPr lang="fr-FR" smtClean="0"/>
          </a:p>
          <a:p>
            <a:r>
              <a:rPr lang="fr-FR" smtClean="0"/>
              <a:t>Les instructions de branchements conditionnels effectuent un saut (comme JMP) si une certaine condition est vérifiée. Si ce n'est pas le cas, le processeur passe à l'instruction suivante (l'instruction ne fait rien). </a:t>
            </a:r>
          </a:p>
          <a:p>
            <a:r>
              <a:rPr lang="fr-FR" smtClean="0"/>
              <a:t>Les conditions s'expriment en fonction des valeurs des indicateurs. Les instructions de branchement conditionnel s'utilisent en général immédiatement après une instruction de comparaison CMP.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5259387"/>
          </a:xfrm>
        </p:spPr>
        <p:txBody>
          <a:bodyPr/>
          <a:lstStyle/>
          <a:p>
            <a:r>
              <a:rPr lang="fr-FR" sz="1800" smtClean="0"/>
              <a:t>Voici la liste des instructions de branchement les plus utiles : </a:t>
            </a:r>
          </a:p>
          <a:p>
            <a:endParaRPr lang="en-US" sz="1800" b="1" smtClean="0"/>
          </a:p>
          <a:p>
            <a:r>
              <a:rPr lang="en-US" sz="1800" b="1" smtClean="0"/>
              <a:t>JE</a:t>
            </a:r>
            <a:r>
              <a:rPr lang="en-US" sz="1800" smtClean="0"/>
              <a:t> : </a:t>
            </a:r>
            <a:r>
              <a:rPr lang="en-US" sz="1800" i="1" smtClean="0"/>
              <a:t>Jump if Equal</a:t>
            </a:r>
            <a:r>
              <a:rPr lang="en-US" sz="1800" smtClean="0"/>
              <a:t> 		saut si ZF = 1; </a:t>
            </a:r>
            <a:endParaRPr lang="en-US" sz="1800" b="1" smtClean="0"/>
          </a:p>
          <a:p>
            <a:r>
              <a:rPr lang="en-US" sz="1800" b="1" smtClean="0"/>
              <a:t>JNE</a:t>
            </a:r>
            <a:r>
              <a:rPr lang="en-US" sz="1800" smtClean="0"/>
              <a:t> : </a:t>
            </a:r>
            <a:r>
              <a:rPr lang="en-US" sz="1800" i="1" smtClean="0"/>
              <a:t>Jump if Not Equal</a:t>
            </a:r>
            <a:r>
              <a:rPr lang="en-US" sz="1800" smtClean="0"/>
              <a:t> 	saut si ZF = 0; </a:t>
            </a:r>
            <a:endParaRPr lang="en-US" sz="1800" b="1" smtClean="0"/>
          </a:p>
          <a:p>
            <a:r>
              <a:rPr lang="en-US" sz="1800" b="1" smtClean="0"/>
              <a:t>JG</a:t>
            </a:r>
            <a:r>
              <a:rPr lang="en-US" sz="1800" smtClean="0"/>
              <a:t> : </a:t>
            </a:r>
            <a:r>
              <a:rPr lang="en-US" sz="1800" i="1" smtClean="0"/>
              <a:t>Jump if Greater</a:t>
            </a:r>
            <a:r>
              <a:rPr lang="en-US" sz="1800" smtClean="0"/>
              <a:t> 		</a:t>
            </a:r>
            <a:r>
              <a:rPr lang="fr-FR" sz="1800" smtClean="0"/>
              <a:t>saut si ZF = 0 et SF = OF; </a:t>
            </a:r>
            <a:endParaRPr lang="en-US" sz="1800" b="1" smtClean="0"/>
          </a:p>
          <a:p>
            <a:r>
              <a:rPr lang="en-US" sz="1800" b="1" smtClean="0"/>
              <a:t>JLE</a:t>
            </a:r>
            <a:r>
              <a:rPr lang="en-US" sz="1800" smtClean="0"/>
              <a:t> : </a:t>
            </a:r>
            <a:r>
              <a:rPr lang="en-US" sz="1800" i="1" smtClean="0"/>
              <a:t>Jump if Lower or Equal</a:t>
            </a:r>
            <a:r>
              <a:rPr lang="en-US" sz="1800" smtClean="0"/>
              <a:t> 	</a:t>
            </a:r>
            <a:r>
              <a:rPr lang="fr-FR" sz="1800" smtClean="0"/>
              <a:t>saut si ZF=1 ou SF  OF; </a:t>
            </a:r>
            <a:endParaRPr lang="fr-FR" sz="1800" b="1" smtClean="0"/>
          </a:p>
          <a:p>
            <a:r>
              <a:rPr lang="fr-FR" sz="1800" b="1" smtClean="0"/>
              <a:t>JA</a:t>
            </a:r>
            <a:r>
              <a:rPr lang="fr-FR" sz="1800" smtClean="0"/>
              <a:t> : </a:t>
            </a:r>
            <a:r>
              <a:rPr lang="fr-FR" sz="1800" i="1" smtClean="0"/>
              <a:t>Jump if Above</a:t>
            </a:r>
            <a:r>
              <a:rPr lang="fr-FR" sz="1800" smtClean="0"/>
              <a:t> 		saut si CF=0 et ZF=0; </a:t>
            </a:r>
            <a:endParaRPr lang="en-US" sz="1800" b="1" smtClean="0"/>
          </a:p>
          <a:p>
            <a:r>
              <a:rPr lang="en-US" sz="1800" b="1" smtClean="0"/>
              <a:t>JBE</a:t>
            </a:r>
            <a:r>
              <a:rPr lang="en-US" sz="1800" smtClean="0"/>
              <a:t> : </a:t>
            </a:r>
            <a:r>
              <a:rPr lang="en-US" sz="1800" i="1" smtClean="0"/>
              <a:t>Jump if Below or Equal</a:t>
            </a:r>
            <a:r>
              <a:rPr lang="en-US" sz="1800" smtClean="0"/>
              <a:t> 	</a:t>
            </a:r>
            <a:r>
              <a:rPr lang="fr-FR" sz="1800" smtClean="0"/>
              <a:t>saut si CF=1 ou ZF=1. </a:t>
            </a:r>
            <a:endParaRPr lang="en-GB" sz="1800" b="1" smtClean="0"/>
          </a:p>
          <a:p>
            <a:r>
              <a:rPr lang="en-GB" sz="1800" b="1" smtClean="0"/>
              <a:t>JB</a:t>
            </a:r>
            <a:r>
              <a:rPr lang="en-GB" sz="1800" smtClean="0"/>
              <a:t> : </a:t>
            </a:r>
            <a:r>
              <a:rPr lang="en-GB" sz="1800" i="1" smtClean="0"/>
              <a:t>Jump if Below</a:t>
            </a:r>
            <a:r>
              <a:rPr lang="en-GB" sz="1800" smtClean="0"/>
              <a:t> 		saut si CF=1. </a:t>
            </a:r>
          </a:p>
          <a:p>
            <a:pPr>
              <a:buFont typeface="Wingdings" pitchFamily="2" charset="2"/>
              <a:buNone/>
            </a:pPr>
            <a:endParaRPr lang="fr-FR" sz="1800" smtClean="0"/>
          </a:p>
          <a:p>
            <a:pPr>
              <a:buFont typeface="Wingdings" pitchFamily="2" charset="2"/>
              <a:buNone/>
            </a:pPr>
            <a:r>
              <a:rPr lang="fr-FR" sz="1800" smtClean="0"/>
              <a:t>Note : les instructions JE et JNE sont parfois écrites JZ et JNZ (même code opération).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re 1"/>
          <p:cNvSpPr>
            <a:spLocks noGrp="1"/>
          </p:cNvSpPr>
          <p:nvPr>
            <p:ph type="title" idx="4294967295"/>
          </p:nvPr>
        </p:nvSpPr>
        <p:spPr bwMode="auto">
          <a:xfrm>
            <a:off x="457200" y="274638"/>
            <a:ext cx="7972425" cy="582612"/>
          </a:xfrm>
          <a:noFill/>
        </p:spPr>
        <p:txBody>
          <a:bodyPr wrap="square" lIns="91440" tIns="45720" rIns="91440" bIns="45720" numCol="1" anchorCtr="0" compatLnSpc="1">
            <a:prstTxWarp prst="textNoShape">
              <a:avLst/>
            </a:prstTxWarp>
          </a:bodyPr>
          <a:lstStyle/>
          <a:p>
            <a:pPr eaLnBrk="1" hangingPunct="1"/>
            <a:r>
              <a:rPr lang="fr-FR" b="1" cap="none" smtClean="0"/>
              <a:t>Instructions Arithmétiques et logiques</a:t>
            </a:r>
            <a:endParaRPr lang="fr-FR" cap="none" smtClean="0"/>
          </a:p>
        </p:txBody>
      </p:sp>
      <p:sp>
        <p:nvSpPr>
          <p:cNvPr id="3" name="Espace réservé du contenu 2"/>
          <p:cNvSpPr>
            <a:spLocks noGrp="1"/>
          </p:cNvSpPr>
          <p:nvPr>
            <p:ph sz="quarter" idx="4294967295"/>
          </p:nvPr>
        </p:nvSpPr>
        <p:spPr>
          <a:xfrm>
            <a:off x="468313" y="1196975"/>
            <a:ext cx="7972425" cy="5259388"/>
          </a:xfrm>
        </p:spPr>
        <p:txBody>
          <a:bodyPr/>
          <a:lstStyle/>
          <a:p>
            <a:r>
              <a:rPr lang="fr-FR" smtClean="0"/>
              <a:t>Les instructions arithmétiques et logiques sont effectuées par l’UAL. Nous avons déjà vu les instructions d'addition et de soustraction (ADD, SUB). Nous abordons ici les instructions qui travaillent sur la représentation binaire des données : décalages de bits, opérations logiques bit à bit. </a:t>
            </a:r>
          </a:p>
          <a:p>
            <a:r>
              <a:rPr lang="fr-FR" smtClean="0"/>
              <a:t>Notons que toutes ces opérations modifient l'état des indicateurs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re 1"/>
          <p:cNvSpPr>
            <a:spLocks noGrp="1"/>
          </p:cNvSpPr>
          <p:nvPr>
            <p:ph type="title" idx="4294967295"/>
          </p:nvPr>
        </p:nvSpPr>
        <p:spPr bwMode="auto">
          <a:xfrm>
            <a:off x="457200" y="274638"/>
            <a:ext cx="7972425" cy="582612"/>
          </a:xfrm>
          <a:noFill/>
        </p:spPr>
        <p:txBody>
          <a:bodyPr wrap="square" lIns="91440" tIns="45720" rIns="91440" bIns="45720" numCol="1" anchorCtr="0" compatLnSpc="1">
            <a:prstTxWarp prst="textNoShape">
              <a:avLst/>
            </a:prstTxWarp>
          </a:bodyPr>
          <a:lstStyle/>
          <a:p>
            <a:pPr eaLnBrk="1" hangingPunct="1"/>
            <a:r>
              <a:rPr lang="fr-FR" b="1" cap="none" smtClean="0"/>
              <a:t>Instructions de décalage et de rotation</a:t>
            </a:r>
            <a:endParaRPr lang="fr-FR" cap="none" smtClean="0"/>
          </a:p>
        </p:txBody>
      </p:sp>
      <p:sp>
        <p:nvSpPr>
          <p:cNvPr id="3" name="Espace réservé du contenu 2"/>
          <p:cNvSpPr>
            <a:spLocks noGrp="1"/>
          </p:cNvSpPr>
          <p:nvPr>
            <p:ph sz="quarter" idx="4294967295"/>
          </p:nvPr>
        </p:nvSpPr>
        <p:spPr>
          <a:xfrm>
            <a:off x="457200" y="1214438"/>
            <a:ext cx="7972425" cy="5259387"/>
          </a:xfrm>
        </p:spPr>
        <p:txBody>
          <a:bodyPr/>
          <a:lstStyle/>
          <a:p>
            <a:r>
              <a:rPr lang="fr-FR" sz="2800" smtClean="0"/>
              <a:t>Ces opérations décalent vers la gauche ou vers la droite les bits de l'accumulateur. Elles sont utilisées pour décoder bit à bit des données, ou simplement pour diviser ou multiplier rapidement par une puissance de 2. En effet, décaler AX de n bits vers la gauche revient à le multiplier par 2n (sous réserve qu'il représente un nombre naturel et qu'il n'y ait pas de dépassement de capacité). De même, un décalage vers la droite revient à diviser par 2</a:t>
            </a:r>
            <a:r>
              <a:rPr lang="fr-FR" sz="2800" baseline="30000" smtClean="0"/>
              <a:t>n</a:t>
            </a:r>
            <a:r>
              <a:rPr lang="fr-FR" sz="280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2430462"/>
          </a:xfrm>
        </p:spPr>
        <p:txBody>
          <a:bodyPr/>
          <a:lstStyle/>
          <a:p>
            <a:r>
              <a:rPr lang="fr-FR" sz="2000" smtClean="0"/>
              <a:t>Voici les variantes les plus utiles de ces instructions. Elles peuvent opérer sur les registres AX ou BX (16 bits) ou sur les registres de 8 bits AH, AL, BH et BL. </a:t>
            </a:r>
            <a:endParaRPr lang="fr-FR" sz="2000" b="1" smtClean="0"/>
          </a:p>
          <a:p>
            <a:r>
              <a:rPr lang="fr-FR" sz="2000" b="1" smtClean="0"/>
              <a:t>SHL </a:t>
            </a:r>
            <a:r>
              <a:rPr lang="fr-FR" sz="2000" b="1" i="1" smtClean="0"/>
              <a:t>registre</a:t>
            </a:r>
            <a:r>
              <a:rPr lang="fr-FR" sz="2000" b="1" smtClean="0"/>
              <a:t>, 1 </a:t>
            </a:r>
            <a:r>
              <a:rPr lang="fr-FR" sz="2000" smtClean="0"/>
              <a:t>: </a:t>
            </a:r>
            <a:r>
              <a:rPr lang="fr-FR" sz="2000" i="1" smtClean="0"/>
              <a:t>(Shift Left)</a:t>
            </a:r>
            <a:r>
              <a:rPr lang="fr-FR" sz="2000" smtClean="0"/>
              <a:t> </a:t>
            </a:r>
          </a:p>
          <a:p>
            <a:r>
              <a:rPr lang="fr-FR" sz="2000" smtClean="0"/>
              <a:t>Décale les bits du registre d'une position vers la gauche. Le bit de gauche est transféré dans l'indicateur CF. Les bits introduits à droite sont à zéro. </a:t>
            </a:r>
          </a:p>
        </p:txBody>
      </p:sp>
      <p:pic>
        <p:nvPicPr>
          <p:cNvPr id="60420" name="Image 19" descr="ps/shl.png"/>
          <p:cNvPicPr>
            <a:picLocks noChangeAspect="1" noChangeArrowheads="1"/>
          </p:cNvPicPr>
          <p:nvPr/>
        </p:nvPicPr>
        <p:blipFill>
          <a:blip r:embed="rId2"/>
          <a:srcRect/>
          <a:stretch>
            <a:fillRect/>
          </a:stretch>
        </p:blipFill>
        <p:spPr bwMode="auto">
          <a:xfrm>
            <a:off x="755650" y="4221163"/>
            <a:ext cx="7416800" cy="965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60420"/>
                                        </p:tgtEl>
                                        <p:attrNameLst>
                                          <p:attrName>style.visibility</p:attrName>
                                        </p:attrNameLst>
                                      </p:cBhvr>
                                      <p:to>
                                        <p:strVal val="visible"/>
                                      </p:to>
                                    </p:set>
                                    <p:animEffect transition="in" filter="diamond(in)">
                                      <p:cBhvr>
                                        <p:cTn id="25" dur="20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1782762"/>
          </a:xfrm>
        </p:spPr>
        <p:txBody>
          <a:bodyPr/>
          <a:lstStyle/>
          <a:p>
            <a:r>
              <a:rPr lang="fr-FR" sz="1800" b="1" smtClean="0"/>
              <a:t>, 1</a:t>
            </a:r>
            <a:r>
              <a:rPr lang="fr-FR" sz="1800" smtClean="0"/>
              <a:t> : </a:t>
            </a:r>
            <a:r>
              <a:rPr lang="fr-FR" sz="1800" i="1" smtClean="0"/>
              <a:t>(Shift Right)</a:t>
            </a:r>
            <a:r>
              <a:rPr lang="fr-FR" sz="1800" smtClean="0"/>
              <a:t> </a:t>
            </a:r>
          </a:p>
          <a:p>
            <a:r>
              <a:rPr lang="fr-FR" sz="1800" smtClean="0"/>
              <a:t>Comme SHL mais vers la droite. Le bit de droite est transféré dans CF. </a:t>
            </a:r>
          </a:p>
          <a:p>
            <a:r>
              <a:rPr lang="fr-FR" sz="1800" smtClean="0"/>
              <a:t>SHL et SHR peuvent être utilisé pour multiplier/diviser des entiers </a:t>
            </a:r>
            <a:r>
              <a:rPr lang="fr-FR" sz="1800" i="1" smtClean="0"/>
              <a:t>naturels</a:t>
            </a:r>
            <a:r>
              <a:rPr lang="fr-FR" sz="1800" smtClean="0"/>
              <a:t> (et non des relatifs car le bit de signe est perdu</a:t>
            </a:r>
            <a:r>
              <a:rPr lang="fr-FR" sz="1800" smtClean="0">
                <a:hlinkClick r:id="rId2"/>
              </a:rPr>
              <a:t>6</a:t>
            </a:r>
            <a:r>
              <a:rPr lang="fr-FR" sz="1800" smtClean="0"/>
              <a:t>). </a:t>
            </a:r>
          </a:p>
        </p:txBody>
      </p:sp>
      <p:pic>
        <p:nvPicPr>
          <p:cNvPr id="61443" name="Image 20" descr="ps/shr.png"/>
          <p:cNvPicPr>
            <a:picLocks noChangeAspect="1" noChangeArrowheads="1"/>
          </p:cNvPicPr>
          <p:nvPr/>
        </p:nvPicPr>
        <p:blipFill>
          <a:blip r:embed="rId3"/>
          <a:srcRect/>
          <a:stretch>
            <a:fillRect/>
          </a:stretch>
        </p:blipFill>
        <p:spPr bwMode="auto">
          <a:xfrm>
            <a:off x="684213" y="3357563"/>
            <a:ext cx="7704137" cy="996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1566862"/>
          </a:xfrm>
        </p:spPr>
        <p:txBody>
          <a:bodyPr/>
          <a:lstStyle/>
          <a:p>
            <a:r>
              <a:rPr lang="fr-FR" b="1" smtClean="0"/>
              <a:t>ROL </a:t>
            </a:r>
            <a:r>
              <a:rPr lang="fr-FR" b="1" i="1" smtClean="0"/>
              <a:t>registre</a:t>
            </a:r>
            <a:r>
              <a:rPr lang="fr-FR" b="1" smtClean="0"/>
              <a:t>, 1</a:t>
            </a:r>
            <a:r>
              <a:rPr lang="fr-FR" smtClean="0"/>
              <a:t> : </a:t>
            </a:r>
            <a:r>
              <a:rPr lang="fr-FR" i="1" smtClean="0"/>
              <a:t>(Rotate Left)</a:t>
            </a:r>
            <a:r>
              <a:rPr lang="fr-FR" smtClean="0"/>
              <a:t> </a:t>
            </a:r>
          </a:p>
          <a:p>
            <a:r>
              <a:rPr lang="fr-FR" smtClean="0"/>
              <a:t>Rotation vers la gauche : le bit de poids fort passe à droite, et est aussi copié dans CF. Les autres bits sont décalés d'une position. </a:t>
            </a:r>
          </a:p>
        </p:txBody>
      </p:sp>
      <p:pic>
        <p:nvPicPr>
          <p:cNvPr id="62467" name="Image 21" descr="ps/rol.png"/>
          <p:cNvPicPr>
            <a:picLocks noChangeAspect="1" noChangeArrowheads="1"/>
          </p:cNvPicPr>
          <p:nvPr/>
        </p:nvPicPr>
        <p:blipFill>
          <a:blip r:embed="rId2"/>
          <a:srcRect/>
          <a:stretch>
            <a:fillRect/>
          </a:stretch>
        </p:blipFill>
        <p:spPr bwMode="auto">
          <a:xfrm>
            <a:off x="611188" y="3213100"/>
            <a:ext cx="7777162" cy="1741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fontAlgn="auto" hangingPunct="1">
              <a:spcAft>
                <a:spcPts val="0"/>
              </a:spcAft>
              <a:defRPr/>
            </a:pPr>
            <a:r>
              <a:rPr lang="fr-FR" b="1" dirty="0" smtClean="0"/>
              <a:t>Les registres et l'accumulateur</a:t>
            </a:r>
            <a:endParaRPr lang="fr-FR" dirty="0"/>
          </a:p>
        </p:txBody>
      </p:sp>
      <p:sp>
        <p:nvSpPr>
          <p:cNvPr id="3" name="Espace réservé du contenu 2"/>
          <p:cNvSpPr>
            <a:spLocks noGrp="1"/>
          </p:cNvSpPr>
          <p:nvPr>
            <p:ph sz="quarter" idx="1"/>
          </p:nvPr>
        </p:nvSpPr>
        <p:spPr>
          <a:xfrm>
            <a:off x="457200" y="1600200"/>
            <a:ext cx="7467600" cy="4873625"/>
          </a:xfrm>
        </p:spPr>
        <p:txBody>
          <a:bodyPr>
            <a:normAutofit fontScale="92500" lnSpcReduction="10000"/>
          </a:bodyPr>
          <a:lstStyle/>
          <a:p>
            <a:pPr marL="274320" indent="-274320" eaLnBrk="1" fontAlgn="auto" hangingPunct="1">
              <a:spcAft>
                <a:spcPts val="0"/>
              </a:spcAft>
              <a:buFont typeface="Wingdings"/>
              <a:buNone/>
              <a:defRPr/>
            </a:pPr>
            <a:endParaRPr lang="fr-FR" dirty="0" smtClean="0"/>
          </a:p>
          <a:p>
            <a:pPr marL="274320" indent="-274320" eaLnBrk="1" fontAlgn="auto" hangingPunct="1">
              <a:spcAft>
                <a:spcPts val="0"/>
              </a:spcAft>
              <a:buFont typeface="Wingdings"/>
              <a:buChar char=""/>
              <a:defRPr/>
            </a:pPr>
            <a:r>
              <a:rPr lang="fr-FR" dirty="0" smtClean="0"/>
              <a:t>Le processeur utilise toujours des </a:t>
            </a:r>
            <a:r>
              <a:rPr lang="fr-FR" i="1" dirty="0" smtClean="0"/>
              <a:t>registres</a:t>
            </a:r>
            <a:r>
              <a:rPr lang="fr-FR" dirty="0" smtClean="0"/>
              <a:t>, qui sont des petites mémoires internes très rapides d'accès utilisées pour stocker temporairement une donnée, une instruction ou une adresse. Chaque registre stocke 8, 16 ou 32 bits. </a:t>
            </a:r>
          </a:p>
          <a:p>
            <a:pPr marL="274320" indent="-274320" eaLnBrk="1" fontAlgn="auto" hangingPunct="1">
              <a:spcAft>
                <a:spcPts val="0"/>
              </a:spcAft>
              <a:buFont typeface="Wingdings"/>
              <a:buChar char=""/>
              <a:defRPr/>
            </a:pPr>
            <a:r>
              <a:rPr lang="fr-FR" dirty="0" smtClean="0"/>
              <a:t>Le nombre exact de registres dépend du type de processeur et varie typiquement entre une dizaine et une centaine. </a:t>
            </a:r>
          </a:p>
          <a:p>
            <a:pPr marL="274320" indent="-274320" eaLnBrk="1" fontAlgn="auto" hangingPunct="1">
              <a:spcAft>
                <a:spcPts val="0"/>
              </a:spcAft>
              <a:buFont typeface="Wingdings"/>
              <a:buChar char=""/>
              <a:defRPr/>
            </a:pPr>
            <a:r>
              <a:rPr lang="fr-FR" dirty="0" smtClean="0"/>
              <a:t>Parmi les registres, le plus important est le registre </a:t>
            </a:r>
            <a:r>
              <a:rPr lang="fr-FR" i="1" dirty="0" smtClean="0"/>
              <a:t>accumulateur</a:t>
            </a:r>
            <a:r>
              <a:rPr lang="fr-FR" dirty="0" smtClean="0"/>
              <a:t>, qui est utilisé pour stocker les résultats des opérations arithmétiques et logiques. L'accumulateur intervient dans une proportion importante des instructions.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990600"/>
          </a:xfrm>
        </p:spPr>
        <p:txBody>
          <a:bodyPr/>
          <a:lstStyle/>
          <a:p>
            <a:r>
              <a:rPr lang="fr-FR" b="1" smtClean="0"/>
              <a:t>ROR </a:t>
            </a:r>
            <a:r>
              <a:rPr lang="fr-FR" b="1" i="1" smtClean="0"/>
              <a:t>registre</a:t>
            </a:r>
            <a:r>
              <a:rPr lang="fr-FR" b="1" smtClean="0"/>
              <a:t>, 1</a:t>
            </a:r>
            <a:r>
              <a:rPr lang="fr-FR" smtClean="0"/>
              <a:t> : </a:t>
            </a:r>
            <a:r>
              <a:rPr lang="fr-FR" i="1" smtClean="0"/>
              <a:t>(Rotate Right)</a:t>
            </a:r>
            <a:r>
              <a:rPr lang="fr-FR" smtClean="0"/>
              <a:t> </a:t>
            </a:r>
          </a:p>
          <a:p>
            <a:r>
              <a:rPr lang="fr-FR" smtClean="0"/>
              <a:t>Comme ROL, mais à droite. </a:t>
            </a:r>
          </a:p>
        </p:txBody>
      </p:sp>
      <p:pic>
        <p:nvPicPr>
          <p:cNvPr id="63491" name="Image 22" descr="ps/ror.png"/>
          <p:cNvPicPr>
            <a:picLocks noChangeAspect="1" noChangeArrowheads="1"/>
          </p:cNvPicPr>
          <p:nvPr/>
        </p:nvPicPr>
        <p:blipFill>
          <a:blip r:embed="rId2"/>
          <a:srcRect/>
          <a:stretch>
            <a:fillRect/>
          </a:stretch>
        </p:blipFill>
        <p:spPr bwMode="auto">
          <a:xfrm>
            <a:off x="611188" y="2873375"/>
            <a:ext cx="7632700" cy="1708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1998662"/>
          </a:xfrm>
        </p:spPr>
        <p:txBody>
          <a:bodyPr/>
          <a:lstStyle/>
          <a:p>
            <a:r>
              <a:rPr lang="en-US" b="1" smtClean="0"/>
              <a:t>RCL </a:t>
            </a:r>
            <a:r>
              <a:rPr lang="en-US" b="1" i="1" smtClean="0"/>
              <a:t>registre</a:t>
            </a:r>
            <a:r>
              <a:rPr lang="en-US" b="1" smtClean="0"/>
              <a:t>, 1</a:t>
            </a:r>
            <a:r>
              <a:rPr lang="en-US" smtClean="0"/>
              <a:t> : </a:t>
            </a:r>
            <a:r>
              <a:rPr lang="en-US" i="1" smtClean="0"/>
              <a:t>(Rotate Carry Left)</a:t>
            </a:r>
            <a:r>
              <a:rPr lang="en-US" smtClean="0"/>
              <a:t> </a:t>
            </a:r>
            <a:endParaRPr lang="fr-FR" smtClean="0"/>
          </a:p>
          <a:p>
            <a:r>
              <a:rPr lang="fr-FR" smtClean="0"/>
              <a:t>Rotation vers la gauche en passant par l'indicateur CF. CF prend la place du bit de poids faible; le bit de poids fort part dans CF. </a:t>
            </a:r>
          </a:p>
        </p:txBody>
      </p:sp>
      <p:pic>
        <p:nvPicPr>
          <p:cNvPr id="64515" name="Image 23" descr="ps/rcl.png"/>
          <p:cNvPicPr>
            <a:picLocks noChangeAspect="1" noChangeArrowheads="1"/>
          </p:cNvPicPr>
          <p:nvPr/>
        </p:nvPicPr>
        <p:blipFill>
          <a:blip r:embed="rId2"/>
          <a:srcRect/>
          <a:stretch>
            <a:fillRect/>
          </a:stretch>
        </p:blipFill>
        <p:spPr bwMode="auto">
          <a:xfrm>
            <a:off x="827088" y="3357563"/>
            <a:ext cx="7416800" cy="1660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1854200"/>
          </a:xfrm>
        </p:spPr>
        <p:txBody>
          <a:bodyPr/>
          <a:lstStyle/>
          <a:p>
            <a:r>
              <a:rPr lang="en-US" b="1" smtClean="0"/>
              <a:t>RCR </a:t>
            </a:r>
            <a:r>
              <a:rPr lang="en-US" b="1" i="1" smtClean="0"/>
              <a:t>registre</a:t>
            </a:r>
            <a:r>
              <a:rPr lang="en-US" b="1" smtClean="0"/>
              <a:t>, 1</a:t>
            </a:r>
            <a:r>
              <a:rPr lang="en-US" smtClean="0"/>
              <a:t> : </a:t>
            </a:r>
            <a:r>
              <a:rPr lang="en-US" i="1" smtClean="0"/>
              <a:t>(Rotate Carry Right)</a:t>
            </a:r>
            <a:r>
              <a:rPr lang="en-US" smtClean="0"/>
              <a:t> </a:t>
            </a:r>
            <a:endParaRPr lang="fr-FR" smtClean="0"/>
          </a:p>
          <a:p>
            <a:r>
              <a:rPr lang="fr-FR" smtClean="0"/>
              <a:t>Comme RCL, mais vers la droite. </a:t>
            </a:r>
          </a:p>
          <a:p>
            <a:r>
              <a:rPr lang="fr-FR" smtClean="0"/>
              <a:t>RCL et RCR sont utiles pour lire bit à bit le contenu d'un registre</a:t>
            </a:r>
          </a:p>
        </p:txBody>
      </p:sp>
      <p:pic>
        <p:nvPicPr>
          <p:cNvPr id="65539" name="Image 24" descr="ps/rcr.png"/>
          <p:cNvPicPr>
            <a:picLocks noChangeAspect="1" noChangeArrowheads="1"/>
          </p:cNvPicPr>
          <p:nvPr/>
        </p:nvPicPr>
        <p:blipFill>
          <a:blip r:embed="rId2"/>
          <a:srcRect/>
          <a:stretch>
            <a:fillRect/>
          </a:stretch>
        </p:blipFill>
        <p:spPr bwMode="auto">
          <a:xfrm>
            <a:off x="827088" y="3357563"/>
            <a:ext cx="7273925" cy="1628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5259387"/>
          </a:xfrm>
        </p:spPr>
        <p:txBody>
          <a:bodyPr/>
          <a:lstStyle/>
          <a:p>
            <a:r>
              <a:rPr lang="fr-FR" sz="1800" b="1" smtClean="0"/>
              <a:t>2  Instructions logiques</a:t>
            </a:r>
            <a:endParaRPr lang="fr-FR" sz="1800" smtClean="0"/>
          </a:p>
          <a:p>
            <a:r>
              <a:rPr lang="fr-FR" sz="1800" smtClean="0"/>
              <a:t>Les instructions logiques effectuent des opérations logiques bit à bit. On dispose de trois opérateurs logiques : ET, OU et OU exclusif. Il n'y a jamais propagation de retenue lors de ces opérations (chaque bit du résultat est calculé indépendamment des autres). </a:t>
            </a:r>
          </a:p>
          <a:p>
            <a:pPr>
              <a:buFont typeface="Wingdings" pitchFamily="2" charset="2"/>
              <a:buNone/>
            </a:pPr>
            <a:endParaRPr lang="fr-FR" sz="1800" smtClean="0"/>
          </a:p>
          <a:p>
            <a:pPr>
              <a:buFont typeface="Wingdings" pitchFamily="2" charset="2"/>
              <a:buNone/>
            </a:pPr>
            <a:r>
              <a:rPr lang="fr-FR" sz="1800" smtClean="0"/>
              <a:t>           0 0 1 1                  0 0 1 1                      0 0 1 1</a:t>
            </a:r>
          </a:p>
          <a:p>
            <a:pPr>
              <a:buFont typeface="Wingdings" pitchFamily="2" charset="2"/>
              <a:buNone/>
            </a:pPr>
            <a:r>
              <a:rPr lang="fr-FR" sz="1800" smtClean="0"/>
              <a:t>   OU  0 1 0 1           ET  0 1 0 1        OU EX  0 1 0 1</a:t>
            </a:r>
          </a:p>
          <a:p>
            <a:pPr>
              <a:buFont typeface="Wingdings" pitchFamily="2" charset="2"/>
              <a:buNone/>
            </a:pPr>
            <a:r>
              <a:rPr lang="fr-FR" sz="1800" smtClean="0"/>
              <a:t>   -----------                       -----------                     -----------</a:t>
            </a:r>
          </a:p>
          <a:p>
            <a:pPr>
              <a:buFont typeface="Wingdings" pitchFamily="2" charset="2"/>
              <a:buNone/>
            </a:pPr>
            <a:r>
              <a:rPr lang="fr-FR" sz="1800" smtClean="0"/>
              <a:t>       0 1 1 1                      0 0 0 1                      0 1 1 0</a:t>
            </a:r>
          </a:p>
          <a:p>
            <a:endParaRPr lang="fr-FR" sz="1800" smtClean="0"/>
          </a:p>
          <a:p>
            <a:r>
              <a:rPr lang="fr-FR" sz="1800" smtClean="0"/>
              <a:t>Les trois instructions OR, AND et XOR sont de la forme </a:t>
            </a:r>
          </a:p>
          <a:p>
            <a:r>
              <a:rPr lang="fr-FR" sz="1800" smtClean="0"/>
              <a:t>OR </a:t>
            </a:r>
            <a:r>
              <a:rPr lang="fr-FR" sz="1800" i="1" smtClean="0"/>
              <a:t>destination, source</a:t>
            </a:r>
            <a:r>
              <a:rPr lang="fr-FR" sz="18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981075"/>
            <a:ext cx="7972425" cy="5543550"/>
          </a:xfrm>
        </p:spPr>
        <p:txBody>
          <a:bodyPr/>
          <a:lstStyle/>
          <a:p>
            <a:r>
              <a:rPr lang="fr-FR" sz="1800" i="1" smtClean="0"/>
              <a:t>destination</a:t>
            </a:r>
            <a:r>
              <a:rPr lang="fr-FR" sz="1800" smtClean="0"/>
              <a:t> désigne le registre ou l'emplacement mémoire (adresse) où doit être placé le résultat. </a:t>
            </a:r>
            <a:r>
              <a:rPr lang="fr-FR" sz="1800" i="1" smtClean="0"/>
              <a:t>source</a:t>
            </a:r>
            <a:r>
              <a:rPr lang="fr-FR" sz="1800" smtClean="0"/>
              <a:t> désigne une constante (adressage immédiat), un registre (adressage implicite), ou une adresse (adressage direct). </a:t>
            </a:r>
          </a:p>
          <a:p>
            <a:endParaRPr lang="fr-FR" sz="1800" smtClean="0"/>
          </a:p>
          <a:p>
            <a:r>
              <a:rPr lang="fr-FR" sz="1800" smtClean="0"/>
              <a:t>Exemples : </a:t>
            </a:r>
          </a:p>
          <a:p>
            <a:pPr>
              <a:buFont typeface="Wingdings" pitchFamily="2" charset="2"/>
              <a:buNone/>
            </a:pPr>
            <a:endParaRPr lang="fr-FR" sz="1800" smtClean="0"/>
          </a:p>
          <a:p>
            <a:r>
              <a:rPr lang="fr-FR" sz="1800" smtClean="0"/>
              <a:t>    OR   AX, FF00   ; AX &lt;-  AX ou FFOO</a:t>
            </a:r>
          </a:p>
          <a:p>
            <a:r>
              <a:rPr lang="fr-FR" sz="1800" smtClean="0"/>
              <a:t>    OR   AX, BX     ; AX &lt;-  AX ou BX</a:t>
            </a:r>
          </a:p>
          <a:p>
            <a:r>
              <a:rPr lang="fr-FR" sz="1800" smtClean="0"/>
              <a:t>    OR   AX, [1492] ; AX &lt;-  AX ou [1492]</a:t>
            </a:r>
          </a:p>
          <a:p>
            <a:endParaRPr lang="fr-FR" sz="1800" smtClean="0"/>
          </a:p>
          <a:p>
            <a:r>
              <a:rPr lang="fr-FR" sz="1800" b="1" smtClean="0"/>
              <a:t>OR </a:t>
            </a:r>
            <a:r>
              <a:rPr lang="fr-FR" sz="1800" i="1" smtClean="0"/>
              <a:t>(OU)</a:t>
            </a:r>
            <a:r>
              <a:rPr lang="fr-FR" sz="1800" smtClean="0"/>
              <a:t> </a:t>
            </a:r>
            <a:r>
              <a:rPr lang="fr-FR" sz="1800" b="1" i="1" smtClean="0"/>
              <a:t>destination, source</a:t>
            </a:r>
            <a:r>
              <a:rPr lang="fr-FR" sz="1800" smtClean="0"/>
              <a:t> </a:t>
            </a:r>
            <a:endParaRPr lang="fr-FR" sz="1800" i="1" smtClean="0"/>
          </a:p>
          <a:p>
            <a:r>
              <a:rPr lang="fr-FR" sz="1800" smtClean="0"/>
              <a:t>OU logique. Chaque bit du résultat est égal à 1 si au moins l'un des deux bits opérande est 1. </a:t>
            </a:r>
          </a:p>
          <a:p>
            <a:r>
              <a:rPr lang="fr-FR" sz="1800" smtClean="0"/>
              <a:t>OR est souvent utilisé pour forcer certains bits à 1. Par exemple après OR AX, FF00, l'octet de poids fort de AX vaut FF, tandis que l'octet de poids faible est inchangé.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5259387"/>
          </a:xfrm>
        </p:spPr>
        <p:txBody>
          <a:bodyPr/>
          <a:lstStyle/>
          <a:p>
            <a:r>
              <a:rPr lang="fr-FR" sz="1800" b="1" smtClean="0"/>
              <a:t>AND </a:t>
            </a:r>
            <a:r>
              <a:rPr lang="fr-FR" sz="1800" i="1" smtClean="0"/>
              <a:t>(ET)</a:t>
            </a:r>
            <a:r>
              <a:rPr lang="fr-FR" sz="1800" smtClean="0"/>
              <a:t> </a:t>
            </a:r>
            <a:r>
              <a:rPr lang="fr-FR" sz="1800" b="1" i="1" smtClean="0"/>
              <a:t>destination, source</a:t>
            </a:r>
            <a:r>
              <a:rPr lang="fr-FR" sz="1800" smtClean="0"/>
              <a:t> </a:t>
            </a:r>
            <a:endParaRPr lang="fr-FR" sz="1800" i="1" smtClean="0"/>
          </a:p>
          <a:p>
            <a:r>
              <a:rPr lang="fr-FR" sz="1800" smtClean="0"/>
              <a:t>ET logique. Chaque bit du résultat est égal à 1 si les deux bits opérandes sont à 1. </a:t>
            </a:r>
          </a:p>
          <a:p>
            <a:r>
              <a:rPr lang="fr-FR" sz="1800" smtClean="0"/>
              <a:t>AND est souvent utilisé pour forcer certains bits à 0. Après AND AX, FF00, l'octet de poids faible de AX vaut 00, tandis que l'octet de poids fort est inchangé. </a:t>
            </a:r>
          </a:p>
          <a:p>
            <a:pPr>
              <a:buFont typeface="Wingdings" pitchFamily="2" charset="2"/>
              <a:buNone/>
            </a:pPr>
            <a:endParaRPr lang="fr-FR" sz="1800" b="1" smtClean="0"/>
          </a:p>
          <a:p>
            <a:r>
              <a:rPr lang="fr-FR" sz="1800" b="1" smtClean="0"/>
              <a:t>XOR </a:t>
            </a:r>
            <a:r>
              <a:rPr lang="fr-FR" sz="1800" i="1" smtClean="0"/>
              <a:t>(OU EXCLUSIF)</a:t>
            </a:r>
            <a:r>
              <a:rPr lang="fr-FR" sz="1800" smtClean="0"/>
              <a:t> </a:t>
            </a:r>
            <a:r>
              <a:rPr lang="fr-FR" sz="1800" b="1" i="1" smtClean="0"/>
              <a:t>destination, source</a:t>
            </a:r>
            <a:r>
              <a:rPr lang="fr-FR" sz="1800" smtClean="0"/>
              <a:t> </a:t>
            </a:r>
            <a:endParaRPr lang="fr-FR" sz="1800" i="1" smtClean="0"/>
          </a:p>
          <a:p>
            <a:r>
              <a:rPr lang="fr-FR" sz="1800" smtClean="0"/>
              <a:t>OU exclusif. Chaque bit du résultat est égal à 1 si l'un ou l'autre des bits opérandes (mais </a:t>
            </a:r>
            <a:r>
              <a:rPr lang="fr-FR" sz="1800" i="1" smtClean="0"/>
              <a:t>pas les deux</a:t>
            </a:r>
            <a:r>
              <a:rPr lang="fr-FR" sz="1800" smtClean="0"/>
              <a:t>) vaut 1. </a:t>
            </a:r>
          </a:p>
          <a:p>
            <a:r>
              <a:rPr lang="fr-FR" sz="1800" smtClean="0"/>
              <a:t>XOR est souvent utilisé pour inverser certains bits. Après XOR AX, FFFF, tous les bits de AX sont inversés.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re 1"/>
          <p:cNvSpPr>
            <a:spLocks noGrp="1"/>
          </p:cNvSpPr>
          <p:nvPr>
            <p:ph type="title" idx="4294967295"/>
          </p:nvPr>
        </p:nvSpPr>
        <p:spPr bwMode="auto">
          <a:xfrm>
            <a:off x="457200" y="274638"/>
            <a:ext cx="7972425" cy="582612"/>
          </a:xfrm>
          <a:noFill/>
        </p:spPr>
        <p:txBody>
          <a:bodyPr wrap="square" lIns="91440" tIns="45720" rIns="91440" bIns="45720" numCol="1" anchorCtr="0" compatLnSpc="1">
            <a:prstTxWarp prst="textNoShape">
              <a:avLst/>
            </a:prstTxWarp>
          </a:bodyPr>
          <a:lstStyle/>
          <a:p>
            <a:pPr eaLnBrk="1" hangingPunct="1"/>
            <a:r>
              <a:rPr lang="fr-FR" b="1" cap="none" smtClean="0"/>
              <a:t>Correspondance avec le langage C</a:t>
            </a:r>
          </a:p>
        </p:txBody>
      </p:sp>
      <p:sp>
        <p:nvSpPr>
          <p:cNvPr id="3" name="Espace réservé du contenu 2"/>
          <p:cNvSpPr>
            <a:spLocks noGrp="1"/>
          </p:cNvSpPr>
          <p:nvPr>
            <p:ph sz="quarter" idx="4294967295"/>
          </p:nvPr>
        </p:nvSpPr>
        <p:spPr>
          <a:xfrm>
            <a:off x="457200" y="1214438"/>
            <a:ext cx="7972425" cy="2143125"/>
          </a:xfrm>
        </p:spPr>
        <p:txBody>
          <a:bodyPr/>
          <a:lstStyle/>
          <a:p>
            <a:r>
              <a:rPr lang="fr-FR" sz="2000" smtClean="0"/>
              <a:t>Nous étudierons plus loin dans ce cours comment un </a:t>
            </a:r>
            <a:r>
              <a:rPr lang="fr-FR" sz="2000" i="1" smtClean="0"/>
              <a:t>compilateur </a:t>
            </a:r>
            <a:r>
              <a:rPr lang="fr-FR" sz="2000" smtClean="0"/>
              <a:t>traduit les programmes écrits en langage C en langage machine. </a:t>
            </a:r>
          </a:p>
          <a:p>
            <a:r>
              <a:rPr lang="fr-FR" sz="2000" smtClean="0"/>
              <a:t>La table suivante établi un parallèle entre les instructions arithmétiques et logiques du 80x86 et les opérateurs du langage C (lorsque ces derniers agissent sur des variables </a:t>
            </a:r>
            <a:r>
              <a:rPr lang="fr-FR" sz="2000" i="1" smtClean="0"/>
              <a:t>non signées</a:t>
            </a:r>
            <a:r>
              <a:rPr lang="fr-FR" sz="2000" smtClean="0"/>
              <a:t>). </a:t>
            </a:r>
          </a:p>
        </p:txBody>
      </p:sp>
      <p:graphicFrame>
        <p:nvGraphicFramePr>
          <p:cNvPr id="75902" name="Group 126"/>
          <p:cNvGraphicFramePr>
            <a:graphicFrameLocks noGrp="1"/>
          </p:cNvGraphicFramePr>
          <p:nvPr/>
        </p:nvGraphicFramePr>
        <p:xfrm>
          <a:off x="1403350" y="3460750"/>
          <a:ext cx="6076950" cy="2925763"/>
        </p:xfrm>
        <a:graphic>
          <a:graphicData uri="http://schemas.openxmlformats.org/drawingml/2006/table">
            <a:tbl>
              <a:tblPr/>
              <a:tblGrid>
                <a:gridCol w="1568450"/>
                <a:gridCol w="2127250"/>
                <a:gridCol w="2381250"/>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Opérateur C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Instruction 80x86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itchFamily="2" charset="2"/>
                        <a:buNone/>
                        <a:tabLst/>
                      </a:pPr>
                      <a:endParaRPr kumimoji="0" lang="fr-FR" sz="1800" b="1" i="0" u="none" strike="noStrike" cap="none" normalizeH="0" baseline="0" smtClean="0">
                        <a:ln>
                          <a:noFill/>
                        </a:ln>
                        <a:solidFill>
                          <a:schemeClr val="tx1"/>
                        </a:solidFill>
                        <a:effectLst/>
                        <a:latin typeface="Century Schoolbook"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ADD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addition;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SUB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soustraction;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&lt;&lt;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SHL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décalage à gauche;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&gt;&gt;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SHR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décalage à droite;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OR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ou bit à bit;</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&amp;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AND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et bit à bit;</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XOR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smtClean="0">
                          <a:ln>
                            <a:noFill/>
                          </a:ln>
                          <a:solidFill>
                            <a:srgbClr val="000000"/>
                          </a:solidFill>
                          <a:effectLst/>
                          <a:latin typeface="Arial" charset="0"/>
                          <a:cs typeface="Times New Roman" pitchFamily="18" charset="0"/>
                        </a:rPr>
                        <a:t>ou exclusif bit à bit. </a:t>
                      </a:r>
                      <a:endParaRPr kumimoji="0" lang="fr-FR" sz="1800" b="1" i="0" u="none" strike="noStrike" cap="none" normalizeH="0" baseline="0" smtClean="0">
                        <a:ln>
                          <a:noFill/>
                        </a:ln>
                        <a:solidFill>
                          <a:schemeClr val="tx1"/>
                        </a:solidFill>
                        <a:effectLst/>
                        <a:latin typeface="Arial"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idx="4294967295"/>
          </p:nvPr>
        </p:nvSpPr>
        <p:spPr>
          <a:xfrm>
            <a:off x="2286000" y="3124200"/>
            <a:ext cx="6643688" cy="592138"/>
          </a:xfrm>
        </p:spPr>
        <p:txBody>
          <a:bodyPr wrap="square" lIns="91440" tIns="45720" rIns="91440" bIns="45720" numCol="1" anchorCtr="0" compatLnSpc="1">
            <a:prstTxWarp prst="textNoShape">
              <a:avLst/>
            </a:prstTxWarp>
          </a:bodyPr>
          <a:lstStyle/>
          <a:p>
            <a:pPr eaLnBrk="1" hangingPunct="1"/>
            <a:r>
              <a:rPr lang="fr-FR" b="1" cap="none" smtClean="0"/>
              <a:t>L’ASSEMBLEUR 80x86</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bwMode="auto">
          <a:xfrm>
            <a:off x="457200" y="274638"/>
            <a:ext cx="7972425" cy="582612"/>
          </a:xfrm>
          <a:noFill/>
        </p:spPr>
        <p:txBody>
          <a:bodyPr wrap="square" lIns="91440" tIns="45720" rIns="91440" bIns="45720" numCol="1" anchorCtr="0" compatLnSpc="1">
            <a:prstTxWarp prst="textNoShape">
              <a:avLst/>
            </a:prstTxWarp>
          </a:bodyPr>
          <a:lstStyle/>
          <a:p>
            <a:pPr eaLnBrk="1" hangingPunct="1"/>
            <a:r>
              <a:rPr lang="fr-FR" b="1" cap="none" smtClean="0"/>
              <a:t>Pourquoi l'assembleur ?</a:t>
            </a:r>
            <a:r>
              <a:rPr lang="fr-FR" cap="none" smtClean="0"/>
              <a:t> </a:t>
            </a:r>
          </a:p>
        </p:txBody>
      </p:sp>
      <p:sp>
        <p:nvSpPr>
          <p:cNvPr id="3" name="Espace réservé du contenu 2"/>
          <p:cNvSpPr>
            <a:spLocks noGrp="1"/>
          </p:cNvSpPr>
          <p:nvPr>
            <p:ph sz="quarter" idx="4294967295"/>
          </p:nvPr>
        </p:nvSpPr>
        <p:spPr>
          <a:xfrm>
            <a:off x="457200" y="1214438"/>
            <a:ext cx="7972425" cy="5259387"/>
          </a:xfrm>
        </p:spPr>
        <p:txBody>
          <a:bodyPr/>
          <a:lstStyle/>
          <a:p>
            <a:pPr marL="0" indent="0" eaLnBrk="1" hangingPunct="1">
              <a:buFont typeface="Wingdings" pitchFamily="2" charset="2"/>
              <a:buNone/>
            </a:pPr>
            <a:r>
              <a:rPr lang="fr-FR" smtClean="0"/>
              <a:t>Lorsque l'on doit lire ou écrire un programme en langage machine, il est difficile d'utiliser la notation hexadécimale. On écrit les programmes à l'aide de symboles comme MOV, ADD, etc. </a:t>
            </a:r>
          </a:p>
          <a:p>
            <a:pPr marL="0" indent="0" eaLnBrk="1" hangingPunct="1">
              <a:buFont typeface="Wingdings" pitchFamily="2" charset="2"/>
              <a:buNone/>
            </a:pPr>
            <a:r>
              <a:rPr lang="fr-FR" smtClean="0"/>
              <a:t>Les concepteurs de processeur, comme Intel, fournissent toujours une documentation avec les codes des instructions de leur processeur, et les symboles correspondant.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5259387"/>
          </a:xfrm>
        </p:spPr>
        <p:txBody>
          <a:bodyPr/>
          <a:lstStyle/>
          <a:p>
            <a:r>
              <a:rPr lang="fr-FR" sz="1800" smtClean="0"/>
              <a:t>Soit par exemple le programme suivant, qui multiplie une donnée en mémoire par 8 : </a:t>
            </a:r>
          </a:p>
          <a:p>
            <a:pPr>
              <a:buFont typeface="Wingdings" pitchFamily="2" charset="2"/>
              <a:buNone/>
            </a:pPr>
            <a:endParaRPr lang="fr-FR" sz="1800" smtClean="0"/>
          </a:p>
          <a:p>
            <a:r>
              <a:rPr lang="fr-FR" sz="1800" smtClean="0"/>
              <a:t>    0100    MOV BX, [0112]  ; charge la donnée</a:t>
            </a:r>
          </a:p>
          <a:p>
            <a:r>
              <a:rPr lang="fr-FR" sz="1800" smtClean="0"/>
              <a:t>    0103    MOV AX, 3       </a:t>
            </a:r>
          </a:p>
          <a:p>
            <a:r>
              <a:rPr lang="fr-FR" sz="1800" smtClean="0"/>
              <a:t>    0106    SHL BX          ; décale a gauche</a:t>
            </a:r>
          </a:p>
          <a:p>
            <a:r>
              <a:rPr lang="fr-FR" sz="1800" smtClean="0"/>
              <a:t>    0108    DEC AX           </a:t>
            </a:r>
          </a:p>
          <a:p>
            <a:r>
              <a:rPr lang="fr-FR" sz="1800" smtClean="0"/>
              <a:t>    0109    JNE  0106       ; recommence 3 fois</a:t>
            </a:r>
          </a:p>
          <a:p>
            <a:r>
              <a:rPr lang="fr-FR" sz="1800" smtClean="0"/>
              <a:t>    010B    MOV [0111], BX  ; range le résultat</a:t>
            </a:r>
          </a:p>
          <a:p>
            <a:r>
              <a:rPr lang="fr-FR" sz="1800" smtClean="0"/>
              <a:t>    </a:t>
            </a:r>
            <a:r>
              <a:rPr lang="en-US" sz="1800" smtClean="0"/>
              <a:t>010E    MOV AH, 4C</a:t>
            </a:r>
          </a:p>
          <a:p>
            <a:r>
              <a:rPr lang="en-US" sz="1800" smtClean="0"/>
              <a:t>    0110    INT 21H</a:t>
            </a:r>
          </a:p>
          <a:p>
            <a:r>
              <a:rPr lang="en-US" sz="1800" smtClean="0"/>
              <a:t>    </a:t>
            </a:r>
            <a:r>
              <a:rPr lang="fr-FR" sz="1800" smtClean="0"/>
              <a:t>0112    ; on range ici la donnée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96925"/>
          </a:xfrm>
        </p:spPr>
        <p:txBody>
          <a:bodyPr/>
          <a:lstStyle/>
          <a:p>
            <a:pPr eaLnBrk="1" fontAlgn="auto" hangingPunct="1">
              <a:spcAft>
                <a:spcPts val="0"/>
              </a:spcAft>
              <a:defRPr/>
            </a:pPr>
            <a:r>
              <a:rPr lang="fr-FR" dirty="0" smtClean="0"/>
              <a:t>Par exemple</a:t>
            </a:r>
            <a:endParaRPr lang="fr-FR" dirty="0"/>
          </a:p>
        </p:txBody>
      </p:sp>
      <p:sp>
        <p:nvSpPr>
          <p:cNvPr id="3" name="Espace réservé du contenu 2"/>
          <p:cNvSpPr>
            <a:spLocks noGrp="1"/>
          </p:cNvSpPr>
          <p:nvPr>
            <p:ph sz="quarter" idx="1"/>
          </p:nvPr>
        </p:nvSpPr>
        <p:spPr>
          <a:xfrm>
            <a:off x="428625" y="1071563"/>
            <a:ext cx="8072438" cy="5429250"/>
          </a:xfrm>
        </p:spPr>
        <p:txBody>
          <a:bodyPr>
            <a:normAutofit fontScale="92500" lnSpcReduction="10000"/>
          </a:bodyPr>
          <a:lstStyle/>
          <a:p>
            <a:pPr marL="0" indent="0" eaLnBrk="1" fontAlgn="auto" hangingPunct="1">
              <a:spcAft>
                <a:spcPts val="0"/>
              </a:spcAft>
              <a:buFont typeface="Wingdings"/>
              <a:buNone/>
              <a:defRPr/>
            </a:pPr>
            <a:r>
              <a:rPr lang="fr-FR" dirty="0" smtClean="0"/>
              <a:t>Examinons ce qui se passe lorsque le processeur exécute une instruction comme ``</a:t>
            </a:r>
            <a:r>
              <a:rPr lang="fr-FR" b="1" i="1" dirty="0" smtClean="0"/>
              <a:t>Ajouter 5 au contenu de la case mémoire d'adresse 180</a:t>
            </a:r>
            <a:r>
              <a:rPr lang="fr-FR" dirty="0" smtClean="0"/>
              <a:t>'' : </a:t>
            </a:r>
          </a:p>
          <a:p>
            <a:pPr marL="274320" indent="-274320" eaLnBrk="1" fontAlgn="auto" hangingPunct="1">
              <a:spcAft>
                <a:spcPts val="0"/>
              </a:spcAft>
              <a:buFont typeface="Wingdings"/>
              <a:buNone/>
              <a:defRPr/>
            </a:pPr>
            <a:r>
              <a:rPr lang="fr-FR" dirty="0" smtClean="0"/>
              <a:t> </a:t>
            </a:r>
          </a:p>
          <a:p>
            <a:pPr marL="274320" indent="-274320" eaLnBrk="1" fontAlgn="auto" hangingPunct="1">
              <a:spcAft>
                <a:spcPts val="0"/>
              </a:spcAft>
              <a:buFont typeface="Wingdings"/>
              <a:buChar char=""/>
              <a:defRPr/>
            </a:pPr>
            <a:r>
              <a:rPr lang="fr-FR" dirty="0" smtClean="0"/>
              <a:t>Le processeur lit et décode l'instruction; </a:t>
            </a:r>
          </a:p>
          <a:p>
            <a:pPr marL="274320" indent="-274320" eaLnBrk="1" fontAlgn="auto" hangingPunct="1">
              <a:spcAft>
                <a:spcPts val="0"/>
              </a:spcAft>
              <a:buFont typeface="Wingdings"/>
              <a:buChar char=""/>
              <a:defRPr/>
            </a:pPr>
            <a:r>
              <a:rPr lang="fr-FR" dirty="0" smtClean="0"/>
              <a:t>le processeur demande à la mémoire le contenu de l'emplacement 180; </a:t>
            </a:r>
          </a:p>
          <a:p>
            <a:pPr marL="274320" indent="-274320" eaLnBrk="1" fontAlgn="auto" hangingPunct="1">
              <a:spcAft>
                <a:spcPts val="0"/>
              </a:spcAft>
              <a:buFont typeface="Wingdings"/>
              <a:buChar char=""/>
              <a:defRPr/>
            </a:pPr>
            <a:r>
              <a:rPr lang="fr-FR" dirty="0" smtClean="0"/>
              <a:t>la valeur lue est rangée dans l'accumulateur; </a:t>
            </a:r>
          </a:p>
          <a:p>
            <a:pPr marL="274320" indent="-274320" eaLnBrk="1" fontAlgn="auto" hangingPunct="1">
              <a:spcAft>
                <a:spcPts val="0"/>
              </a:spcAft>
              <a:buFont typeface="Wingdings"/>
              <a:buChar char=""/>
              <a:defRPr/>
            </a:pPr>
            <a:r>
              <a:rPr lang="fr-FR" dirty="0" smtClean="0"/>
              <a:t>l'unité de traitement (UAL ) ajoute 5 au contenu de l'accumulateur; </a:t>
            </a:r>
          </a:p>
          <a:p>
            <a:pPr marL="274320" indent="-274320" eaLnBrk="1" fontAlgn="auto" hangingPunct="1">
              <a:spcAft>
                <a:spcPts val="0"/>
              </a:spcAft>
              <a:buFont typeface="Wingdings"/>
              <a:buChar char=""/>
              <a:defRPr/>
            </a:pPr>
            <a:r>
              <a:rPr lang="fr-FR" dirty="0" smtClean="0"/>
              <a:t>le contenu de l'accumulateur est écris en mémoire à l'adresse 180.</a:t>
            </a:r>
          </a:p>
          <a:p>
            <a:pPr marL="274320" indent="-274320" eaLnBrk="1" fontAlgn="auto" hangingPunct="1">
              <a:spcAft>
                <a:spcPts val="0"/>
              </a:spcAft>
              <a:buFont typeface="Wingdings"/>
              <a:buChar char=""/>
              <a:defRPr/>
            </a:pPr>
            <a:r>
              <a:rPr lang="fr-FR" dirty="0" smtClean="0"/>
              <a:t>C'est l'unité de commande qui déclenche chacune de ces actions dans l'ordre. L'addition proprement dite est effectuée par l'UAL.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57200" y="274638"/>
            <a:ext cx="7972425" cy="582612"/>
          </a:xfrm>
        </p:spPr>
        <p:txBody>
          <a:bodyPr/>
          <a:lstStyle/>
          <a:p>
            <a:pPr eaLnBrk="1" fontAlgn="auto" hangingPunct="1">
              <a:spcAft>
                <a:spcPts val="0"/>
              </a:spcAft>
              <a:defRPr/>
            </a:pPr>
            <a:endParaRPr lang="fr-FR" dirty="0"/>
          </a:p>
        </p:txBody>
      </p:sp>
      <p:sp>
        <p:nvSpPr>
          <p:cNvPr id="3" name="Espace réservé du contenu 2"/>
          <p:cNvSpPr>
            <a:spLocks noGrp="1"/>
          </p:cNvSpPr>
          <p:nvPr>
            <p:ph sz="quarter" idx="4294967295"/>
          </p:nvPr>
        </p:nvSpPr>
        <p:spPr>
          <a:xfrm>
            <a:off x="457200" y="1214438"/>
            <a:ext cx="7972425" cy="5259387"/>
          </a:xfrm>
        </p:spPr>
        <p:txBody>
          <a:bodyPr/>
          <a:lstStyle/>
          <a:p>
            <a:r>
              <a:rPr lang="fr-FR" smtClean="0"/>
              <a:t>Nous avons spécifié que la donnée était rangée à l'adresse 0111H, et que l'instruction de branchement JE allait en 0106H. Si l'on désire modifier légèrement ce programme, par exemple ajouter une instruction avant MOV BX, [0111], il va falloir modifier ces deux adresses. On conçoit aisément que ce travail devienne très difficile si le programme manipule beaucoup de variables. </a:t>
            </a:r>
          </a:p>
          <a:p>
            <a:r>
              <a:rPr lang="fr-FR" smtClean="0"/>
              <a:t>L'utilisation d'un </a:t>
            </a:r>
            <a:r>
              <a:rPr lang="fr-FR" i="1" smtClean="0"/>
              <a:t>assembleur</a:t>
            </a:r>
            <a:r>
              <a:rPr lang="fr-FR" smtClean="0"/>
              <a:t> résout ces problèmes. L'assembleur permet en particulier de nommer les variables (un peu comme en langage C) et de repérer par des </a:t>
            </a:r>
            <a:r>
              <a:rPr lang="fr-FR" i="1" smtClean="0"/>
              <a:t>étiquettes </a:t>
            </a:r>
            <a:r>
              <a:rPr lang="fr-FR" smtClean="0"/>
              <a:t>certaines instructions sur lesquelles on va effectuer des branchements.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bwMode="auto">
          <a:xfrm>
            <a:off x="457200" y="274638"/>
            <a:ext cx="7972425" cy="582612"/>
          </a:xfrm>
          <a:noFill/>
        </p:spPr>
        <p:txBody>
          <a:bodyPr wrap="square" lIns="91440" tIns="45720" rIns="91440" bIns="45720" numCol="1" anchorCtr="0" compatLnSpc="1">
            <a:prstTxWarp prst="textNoShape">
              <a:avLst/>
            </a:prstTxWarp>
          </a:bodyPr>
          <a:lstStyle/>
          <a:p>
            <a:pPr eaLnBrk="1" hangingPunct="1"/>
            <a:r>
              <a:rPr lang="fr-FR" sz="2600" b="1" cap="none" smtClean="0"/>
              <a:t>De l'écriture du programme à son exécution</a:t>
            </a:r>
            <a:r>
              <a:rPr lang="fr-FR" sz="2600" cap="none" smtClean="0"/>
              <a:t> </a:t>
            </a:r>
          </a:p>
        </p:txBody>
      </p:sp>
      <p:sp>
        <p:nvSpPr>
          <p:cNvPr id="3" name="Espace réservé du contenu 2"/>
          <p:cNvSpPr>
            <a:spLocks noGrp="1"/>
          </p:cNvSpPr>
          <p:nvPr>
            <p:ph sz="quarter" idx="4294967295"/>
          </p:nvPr>
        </p:nvSpPr>
        <p:spPr>
          <a:xfrm>
            <a:off x="457200" y="981075"/>
            <a:ext cx="7972425" cy="5616575"/>
          </a:xfrm>
        </p:spPr>
        <p:txBody>
          <a:bodyPr/>
          <a:lstStyle/>
          <a:p>
            <a:r>
              <a:rPr lang="fr-FR" sz="1800" smtClean="0"/>
              <a:t>L'assembleur est un utilitaire qui n'est pas interactif. Le programme que l'on désire traduire en langage machine (on dit </a:t>
            </a:r>
            <a:r>
              <a:rPr lang="fr-FR" sz="1800" i="1" smtClean="0"/>
              <a:t>assembler</a:t>
            </a:r>
            <a:r>
              <a:rPr lang="fr-FR" sz="1800" smtClean="0"/>
              <a:t>) doit être placé dans un fichier texte (avec l'extension .ASM sous DOS). </a:t>
            </a:r>
          </a:p>
          <a:p>
            <a:r>
              <a:rPr lang="fr-FR" sz="1800" smtClean="0"/>
              <a:t>L'opération d'assemblage traduit chaque instruction du programme source en une instruction machine. Le résultat de l'assemblage est enregistré dans un fichier avec l'extension .OBJ (</a:t>
            </a:r>
            <a:r>
              <a:rPr lang="fr-FR" sz="1800" i="1" smtClean="0"/>
              <a:t>fichier objet)</a:t>
            </a:r>
            <a:r>
              <a:rPr lang="fr-FR" sz="1800" smtClean="0"/>
              <a:t>. </a:t>
            </a:r>
          </a:p>
          <a:p>
            <a:r>
              <a:rPr lang="fr-FR" sz="1800" smtClean="0"/>
              <a:t>Le fichier .OBJ n'est pas directement exécutable. En effet, il arrive fréquemment que l'on construise un programme exécutable à partir de plusieurs fichiers sources. Il faut ``relier'' les fichiers objets à l'aide d'un utilitaire nommé </a:t>
            </a:r>
            <a:r>
              <a:rPr lang="fr-FR" sz="1800" i="1" smtClean="0"/>
              <a:t>éditeur de lien</a:t>
            </a:r>
            <a:r>
              <a:rPr lang="fr-FR" sz="1800" smtClean="0"/>
              <a:t>. Ce dernier fabrique un fichier exécutable, avec l'extension .EXE. </a:t>
            </a:r>
          </a:p>
          <a:p>
            <a:r>
              <a:rPr lang="fr-FR" sz="1800" smtClean="0"/>
              <a:t>Le fichier .EXE est directement exécutable. Un utilitaire spécial du système d'exploitation (DOS ici), le </a:t>
            </a:r>
            <a:r>
              <a:rPr lang="fr-FR" sz="1800" i="1" smtClean="0"/>
              <a:t>chargeur </a:t>
            </a:r>
            <a:r>
              <a:rPr lang="fr-FR" sz="1800" smtClean="0"/>
              <a:t>est responsable de la lecture du fichier exécutable, de son implantation en mémoire principale, puis du lancement du programme.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38"/>
            <a:ext cx="7467600" cy="1143000"/>
          </a:xfrm>
        </p:spPr>
        <p:txBody>
          <a:bodyPr/>
          <a:lstStyle/>
          <a:p>
            <a:pPr eaLnBrk="1" fontAlgn="auto" hangingPunct="1">
              <a:spcAft>
                <a:spcPts val="0"/>
              </a:spcAft>
              <a:defRPr/>
            </a:pPr>
            <a:r>
              <a:rPr lang="fr-FR" b="1" dirty="0" smtClean="0"/>
              <a:t>Architecture d'un processeur à accumulateur</a:t>
            </a:r>
            <a:endParaRPr lang="fr-FR" dirty="0"/>
          </a:p>
        </p:txBody>
      </p:sp>
      <p:pic>
        <p:nvPicPr>
          <p:cNvPr id="19458" name="Image 3" descr="ps/mpu-schematic.png"/>
          <p:cNvPicPr>
            <a:picLocks noChangeAspect="1" noChangeArrowheads="1"/>
          </p:cNvPicPr>
          <p:nvPr/>
        </p:nvPicPr>
        <p:blipFill>
          <a:blip r:embed="rId2"/>
          <a:srcRect/>
          <a:stretch>
            <a:fillRect/>
          </a:stretch>
        </p:blipFill>
        <p:spPr bwMode="auto">
          <a:xfrm>
            <a:off x="1071563" y="1285875"/>
            <a:ext cx="657225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eaLnBrk="1" fontAlgn="auto" hangingPunct="1">
              <a:spcAft>
                <a:spcPts val="0"/>
              </a:spcAft>
              <a:defRPr/>
            </a:pPr>
            <a:endParaRPr lang="fr-FR"/>
          </a:p>
        </p:txBody>
      </p:sp>
      <p:sp>
        <p:nvSpPr>
          <p:cNvPr id="3" name="Espace réservé du contenu 2"/>
          <p:cNvSpPr>
            <a:spLocks noGrp="1"/>
          </p:cNvSpPr>
          <p:nvPr>
            <p:ph sz="quarter" idx="1"/>
          </p:nvPr>
        </p:nvSpPr>
        <p:spPr>
          <a:xfrm>
            <a:off x="457200" y="1600200"/>
            <a:ext cx="7467600" cy="4873625"/>
          </a:xfrm>
        </p:spPr>
        <p:txBody>
          <a:bodyPr/>
          <a:lstStyle/>
          <a:p>
            <a:pPr eaLnBrk="1" hangingPunct="1"/>
            <a:r>
              <a:rPr lang="fr-FR" smtClean="0"/>
              <a:t>Le processeur est relié à l'extérieur par les bus de données et d'adresses, le signal d'horloge et les signaux de commandes. </a:t>
            </a:r>
          </a:p>
          <a:p>
            <a:pPr eaLnBrk="1" hangingPunct="1"/>
            <a:r>
              <a:rPr lang="fr-FR" smtClean="0"/>
              <a:t>On distingue l'unité de commande, l'UAL, et le </a:t>
            </a:r>
            <a:r>
              <a:rPr lang="fr-FR" i="1" smtClean="0"/>
              <a:t>décodeur</a:t>
            </a:r>
            <a:r>
              <a:rPr lang="fr-FR" smtClean="0"/>
              <a:t> d'instructions, qui, à partir du code de l'instruction lu en mémoire actionne la partie de l'unité de commande nécessaire. </a:t>
            </a:r>
          </a:p>
          <a:p>
            <a:pPr eaLnBrk="1" hangingPunct="1"/>
            <a:r>
              <a:rPr lang="fr-FR" smtClean="0"/>
              <a:t>Les informations circulent à l'intérieur du processeur sur deux </a:t>
            </a:r>
            <a:r>
              <a:rPr lang="fr-FR" i="1" smtClean="0"/>
              <a:t>bus internes</a:t>
            </a:r>
            <a:r>
              <a:rPr lang="fr-FR" smtClean="0"/>
              <a:t>, l'un pour les données, l'autre pour les instructions.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972425" cy="582612"/>
          </a:xfrm>
        </p:spPr>
        <p:txBody>
          <a:bodyPr/>
          <a:lstStyle/>
          <a:p>
            <a:pPr eaLnBrk="1" fontAlgn="auto" hangingPunct="1">
              <a:spcAft>
                <a:spcPts val="0"/>
              </a:spcAft>
              <a:defRPr/>
            </a:pPr>
            <a:r>
              <a:rPr lang="fr-FR" dirty="0" smtClean="0"/>
              <a:t>Explications</a:t>
            </a:r>
            <a:endParaRPr lang="fr-FR" dirty="0"/>
          </a:p>
        </p:txBody>
      </p:sp>
      <p:sp>
        <p:nvSpPr>
          <p:cNvPr id="3" name="Espace réservé du contenu 2"/>
          <p:cNvSpPr>
            <a:spLocks noGrp="1"/>
          </p:cNvSpPr>
          <p:nvPr>
            <p:ph sz="quarter" idx="1"/>
          </p:nvPr>
        </p:nvSpPr>
        <p:spPr>
          <a:xfrm>
            <a:off x="457200" y="1214438"/>
            <a:ext cx="7972425" cy="5259387"/>
          </a:xfrm>
        </p:spPr>
        <p:txBody>
          <a:bodyPr>
            <a:normAutofit fontScale="85000" lnSpcReduction="20000"/>
          </a:bodyPr>
          <a:lstStyle/>
          <a:p>
            <a:pPr marL="274320" indent="-274320" eaLnBrk="1" fontAlgn="auto" hangingPunct="1">
              <a:spcAft>
                <a:spcPts val="0"/>
              </a:spcAft>
              <a:buFont typeface="Wingdings"/>
              <a:buChar char=""/>
              <a:defRPr/>
            </a:pPr>
            <a:r>
              <a:rPr lang="fr-FR" b="1" dirty="0" smtClean="0"/>
              <a:t>ACC</a:t>
            </a:r>
            <a:r>
              <a:rPr lang="fr-FR" dirty="0" smtClean="0"/>
              <a:t>  : Accumulateur; </a:t>
            </a:r>
          </a:p>
          <a:p>
            <a:pPr marL="274320" indent="-274320" eaLnBrk="1" fontAlgn="auto" hangingPunct="1">
              <a:spcAft>
                <a:spcPts val="0"/>
              </a:spcAft>
              <a:buFont typeface="Wingdings"/>
              <a:buChar char=""/>
              <a:defRPr/>
            </a:pPr>
            <a:r>
              <a:rPr lang="fr-FR" b="1" dirty="0" smtClean="0"/>
              <a:t>RTUAL</a:t>
            </a:r>
            <a:r>
              <a:rPr lang="fr-FR" dirty="0" smtClean="0"/>
              <a:t>  : Registre Tampon de l'UAL, stocke temporairement l'un des deux opérandes d'une instructions arithmétiques (la valeur 5 dans l'exemple donné plus haut); </a:t>
            </a:r>
          </a:p>
          <a:p>
            <a:pPr marL="274320" indent="-274320" eaLnBrk="1" fontAlgn="auto" hangingPunct="1">
              <a:spcAft>
                <a:spcPts val="0"/>
              </a:spcAft>
              <a:buFont typeface="Wingdings"/>
              <a:buChar char=""/>
              <a:defRPr/>
            </a:pPr>
            <a:r>
              <a:rPr lang="fr-FR" b="1" dirty="0" smtClean="0"/>
              <a:t>Reg. d'état</a:t>
            </a:r>
            <a:r>
              <a:rPr lang="fr-FR" dirty="0" smtClean="0"/>
              <a:t>  : stocke les </a:t>
            </a:r>
            <a:r>
              <a:rPr lang="fr-FR" i="1" dirty="0" smtClean="0"/>
              <a:t>indicateurs</a:t>
            </a:r>
            <a:r>
              <a:rPr lang="fr-FR" dirty="0" smtClean="0"/>
              <a:t>, que nous étudierons plus tard; </a:t>
            </a:r>
          </a:p>
          <a:p>
            <a:pPr marL="274320" indent="-274320" eaLnBrk="1" fontAlgn="auto" hangingPunct="1">
              <a:spcAft>
                <a:spcPts val="0"/>
              </a:spcAft>
              <a:buFont typeface="Wingdings"/>
              <a:buChar char=""/>
              <a:defRPr/>
            </a:pPr>
            <a:r>
              <a:rPr lang="fr-FR" b="1" dirty="0" smtClean="0"/>
              <a:t>RI</a:t>
            </a:r>
            <a:r>
              <a:rPr lang="fr-FR" dirty="0" smtClean="0"/>
              <a:t>  : Registre Instruction, contient le code de l'instruction en cours d'exécution (lu en mémoire via le bus de données); </a:t>
            </a:r>
          </a:p>
          <a:p>
            <a:pPr marL="274320" indent="-274320" eaLnBrk="1" fontAlgn="auto" hangingPunct="1">
              <a:spcAft>
                <a:spcPts val="0"/>
              </a:spcAft>
              <a:buFont typeface="Wingdings"/>
              <a:buChar char=""/>
              <a:defRPr/>
            </a:pPr>
            <a:r>
              <a:rPr lang="fr-FR" b="1" dirty="0" smtClean="0"/>
              <a:t>IP</a:t>
            </a:r>
            <a:r>
              <a:rPr lang="fr-FR" dirty="0" smtClean="0"/>
              <a:t>  : </a:t>
            </a:r>
            <a:r>
              <a:rPr lang="fr-FR" i="1" dirty="0" smtClean="0"/>
              <a:t>Instruction Pointer</a:t>
            </a:r>
            <a:r>
              <a:rPr lang="fr-FR" dirty="0" smtClean="0"/>
              <a:t> ou Compteur de Programme, contient l'adresse de l'emplacement mémoire où se situe la prochaine instruction à exécuter; </a:t>
            </a:r>
          </a:p>
          <a:p>
            <a:pPr marL="274320" indent="-274320" eaLnBrk="1" fontAlgn="auto" hangingPunct="1">
              <a:spcAft>
                <a:spcPts val="0"/>
              </a:spcAft>
              <a:buFont typeface="Wingdings"/>
              <a:buChar char=""/>
              <a:defRPr/>
            </a:pPr>
            <a:r>
              <a:rPr lang="fr-FR" b="1" dirty="0" smtClean="0"/>
              <a:t>RTA</a:t>
            </a:r>
            <a:r>
              <a:rPr lang="fr-FR" dirty="0" smtClean="0"/>
              <a:t>  : Registre Tampon d'Adresse, utilisé pour accéder à une donnée en mémoire. </a:t>
            </a:r>
          </a:p>
          <a:p>
            <a:pPr marL="274320" indent="-274320" eaLnBrk="1" fontAlgn="auto" hangingPunct="1">
              <a:spcAft>
                <a:spcPts val="0"/>
              </a:spcAft>
              <a:buFont typeface="Wingdings"/>
              <a:buChar char=""/>
              <a:defRPr/>
            </a:pPr>
            <a:r>
              <a:rPr lang="fr-FR" dirty="0" smtClean="0"/>
              <a:t>Les signaux de commandes permettent au processeur de communiquer avec les autres circuits de l'ordinateur. On trouve en particulier le signal R/W (Read/</a:t>
            </a:r>
            <a:r>
              <a:rPr lang="fr-FR" dirty="0" err="1" smtClean="0"/>
              <a:t>Write</a:t>
            </a:r>
            <a:r>
              <a:rPr lang="fr-FR" dirty="0" smtClean="0"/>
              <a:t>), qui est utilisé pour indiquer à la mémoire principale si l'on effectue un accès en lecture ou en écriture. </a:t>
            </a:r>
          </a:p>
          <a:p>
            <a:pPr marL="274320" indent="-274320" eaLnBrk="1" fontAlgn="auto" hangingPunct="1">
              <a:spcAft>
                <a:spcPts val="0"/>
              </a:spcAft>
              <a:buFont typeface="Wingdings"/>
              <a:buNone/>
              <a:defRPr/>
            </a:pP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8C719E51AFB194E9800B812CDD314FA" ma:contentTypeVersion="4" ma:contentTypeDescription="Crée un document." ma:contentTypeScope="" ma:versionID="636cf410c20eac25a24f9e131e700729">
  <xsd:schema xmlns:xsd="http://www.w3.org/2001/XMLSchema" xmlns:xs="http://www.w3.org/2001/XMLSchema" xmlns:p="http://schemas.microsoft.com/office/2006/metadata/properties" xmlns:ns2="9aa7b259-df39-452d-b150-2ca1adca19f0" targetNamespace="http://schemas.microsoft.com/office/2006/metadata/properties" ma:root="true" ma:fieldsID="140069fa5ee45610408cb02a0612aeff" ns2:_="">
    <xsd:import namespace="9aa7b259-df39-452d-b150-2ca1adca19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a7b259-df39-452d-b150-2ca1adca19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9FC919-F134-4FE0-BA29-ED7CC7956003}">
  <ds:schemaRefs>
    <ds:schemaRef ds:uri="http://schemas.microsoft.com/sharepoint/v3/contenttype/forms"/>
  </ds:schemaRefs>
</ds:datastoreItem>
</file>

<file path=customXml/itemProps2.xml><?xml version="1.0" encoding="utf-8"?>
<ds:datastoreItem xmlns:ds="http://schemas.openxmlformats.org/officeDocument/2006/customXml" ds:itemID="{47D7D7F3-195D-4D5E-B831-3DC7A76FB3D7}">
  <ds:schemaRefs>
    <ds:schemaRef ds:uri="http://purl.org/dc/dcmitype/"/>
    <ds:schemaRef ds:uri="http://schemas.microsoft.com/office/2006/documentManagement/types"/>
    <ds:schemaRef ds:uri="http://purl.org/dc/elements/1.1/"/>
    <ds:schemaRef ds:uri="9aa7b259-df39-452d-b150-2ca1adca19f0"/>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4BD0A690-D5C3-4353-AC6E-A630BEEBA3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a7b259-df39-452d-b150-2ca1adca19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Oriel</Template>
  <TotalTime>438</TotalTime>
  <Words>2383</Words>
  <Application>Microsoft Office PowerPoint</Application>
  <PresentationFormat>Affichage à l'écran (4:3)</PresentationFormat>
  <Paragraphs>374</Paragraphs>
  <Slides>61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61</vt:i4>
      </vt:variant>
    </vt:vector>
  </HeadingPairs>
  <TitlesOfParts>
    <vt:vector size="68" baseType="lpstr">
      <vt:lpstr>Arial</vt:lpstr>
      <vt:lpstr>Calibri</vt:lpstr>
      <vt:lpstr>Century Schoolbook</vt:lpstr>
      <vt:lpstr>Times New Roman</vt:lpstr>
      <vt:lpstr>Wingdings</vt:lpstr>
      <vt:lpstr>Wingdings 2</vt:lpstr>
      <vt:lpstr>Oriel</vt:lpstr>
      <vt:lpstr>Architecture Des Ordinateurs  Microprocesseur Et Mémoire</vt:lpstr>
      <vt:lpstr>Présentation PowerPoint</vt:lpstr>
      <vt:lpstr>Présentation PowerPoint</vt:lpstr>
      <vt:lpstr>Opérations sur la mémoire</vt:lpstr>
      <vt:lpstr>Les registres et l'accumulateur</vt:lpstr>
      <vt:lpstr>Par exemple</vt:lpstr>
      <vt:lpstr>Architecture d'un processeur à accumulateur</vt:lpstr>
      <vt:lpstr>Présentation PowerPoint</vt:lpstr>
      <vt:lpstr>Explications</vt:lpstr>
      <vt:lpstr>Liaisons Processeur-Mémoire : les bus</vt:lpstr>
      <vt:lpstr>Présentation PowerPoint</vt:lpstr>
      <vt:lpstr>Partie 2: Langage machine</vt:lpstr>
      <vt:lpstr>Caractéristiques du processeur étudié</vt:lpstr>
      <vt:lpstr>Présentation PowerPoint</vt:lpstr>
      <vt:lpstr>caractéristiques d’un processeur simplifié</vt:lpstr>
      <vt:lpstr>Présentation PowerPoint</vt:lpstr>
      <vt:lpstr>Jeu d'instruction: Types d'instructions</vt:lpstr>
      <vt:lpstr>Présentation PowerPoint</vt:lpstr>
      <vt:lpstr>Présentation PowerPoint</vt:lpstr>
      <vt:lpstr>Codage des instructions et mode d'adressage</vt:lpstr>
      <vt:lpstr>Présentation PowerPoint</vt:lpstr>
      <vt:lpstr>Présentation PowerPoint</vt:lpstr>
      <vt:lpstr>Présentation PowerPoint</vt:lpstr>
      <vt:lpstr>Temps d'exécution</vt:lpstr>
      <vt:lpstr>Ecriture des instructions  en langage symbolique</vt:lpstr>
      <vt:lpstr>Présentation PowerPoint</vt:lpstr>
      <vt:lpstr>Présentation PowerPoint</vt:lpstr>
      <vt:lpstr>                                                                                             </vt:lpstr>
      <vt:lpstr>Présentation PowerPoint</vt:lpstr>
      <vt:lpstr>Retour au DOS</vt:lpstr>
      <vt:lpstr>Utilisation du programme debug </vt:lpstr>
      <vt:lpstr>Branchements</vt:lpstr>
      <vt:lpstr>Présentation PowerPoint</vt:lpstr>
      <vt:lpstr>Présentation PowerPoint</vt:lpstr>
      <vt:lpstr>Saut inconditionnel</vt:lpstr>
      <vt:lpstr>Exemple</vt:lpstr>
      <vt:lpstr>Indicateurs</vt:lpstr>
      <vt:lpstr>Présentation PowerPoint</vt:lpstr>
      <vt:lpstr>Présentation PowerPoint</vt:lpstr>
      <vt:lpstr>Présentation PowerPoint</vt:lpstr>
      <vt:lpstr>Présentation PowerPoint</vt:lpstr>
      <vt:lpstr>Présentation PowerPoint</vt:lpstr>
      <vt:lpstr>Sauts conditionnels</vt:lpstr>
      <vt:lpstr>Présentation PowerPoint</vt:lpstr>
      <vt:lpstr>Instructions Arithmétiques et logiques</vt:lpstr>
      <vt:lpstr>Instructions de décalage et de rotation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Correspondance avec le langage C</vt:lpstr>
      <vt:lpstr>L’ASSEMBLEUR 80x86</vt:lpstr>
      <vt:lpstr>Pourquoi l'assembleur ? </vt:lpstr>
      <vt:lpstr>Présentation PowerPoint</vt:lpstr>
      <vt:lpstr>Présentation PowerPoint</vt:lpstr>
      <vt:lpstr>De l'écriture du programme à son exécution </vt:lpstr>
    </vt:vector>
  </TitlesOfParts>
  <Company>ceforma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 des Ordis  Quelques Schémas</dc:title>
  <dc:creator>rr</dc:creator>
  <cp:lastModifiedBy>Utilisateur Windows</cp:lastModifiedBy>
  <cp:revision>75</cp:revision>
  <dcterms:created xsi:type="dcterms:W3CDTF">2009-11-14T08:29:33Z</dcterms:created>
  <dcterms:modified xsi:type="dcterms:W3CDTF">2022-02-10T21:19:02Z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0x01010068C719E51AFB194E9800B812CDD314FA</vt:lpwstr>
  </property>
</Properties>
</file>