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F0C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smtClean="0"/>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5B716BA-4811-41DC-89A6-F087B831BE5C}" type="datetimeFigureOut">
              <a:rPr lang="en-IN" smtClean="0"/>
              <a:t>21-08-2020</a:t>
            </a:fld>
            <a:endParaRPr lang="en-IN"/>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IN"/>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442487B1-F12E-4084-831A-D287B48DE364}" type="slidenum">
              <a:rPr lang="en-IN" smtClean="0"/>
              <a:t>‹#›</a:t>
            </a:fld>
            <a:endParaRPr lang="en-IN"/>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32786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B716BA-4811-41DC-89A6-F087B831BE5C}" type="datetimeFigureOut">
              <a:rPr lang="en-IN" smtClean="0"/>
              <a:t>21-08-2020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2487B1-F12E-4084-831A-D287B48DE364}" type="slidenum">
              <a:rPr lang="en-IN" smtClean="0"/>
              <a:t>‹#›</a:t>
            </a:fld>
            <a:endParaRPr lang="en-IN"/>
          </a:p>
        </p:txBody>
      </p:sp>
    </p:spTree>
    <p:extLst>
      <p:ext uri="{BB962C8B-B14F-4D97-AF65-F5344CB8AC3E}">
        <p14:creationId xmlns:p14="http://schemas.microsoft.com/office/powerpoint/2010/main" val="3934306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B716BA-4811-41DC-89A6-F087B831BE5C}" type="datetimeFigureOut">
              <a:rPr lang="en-IN" smtClean="0"/>
              <a:t>21-08-2020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2487B1-F12E-4084-831A-D287B48DE364}" type="slidenum">
              <a:rPr lang="en-IN" smtClean="0"/>
              <a:t>‹#›</a:t>
            </a:fld>
            <a:endParaRPr lang="en-IN"/>
          </a:p>
        </p:txBody>
      </p:sp>
    </p:spTree>
    <p:extLst>
      <p:ext uri="{BB962C8B-B14F-4D97-AF65-F5344CB8AC3E}">
        <p14:creationId xmlns:p14="http://schemas.microsoft.com/office/powerpoint/2010/main" val="25768721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B716BA-4811-41DC-89A6-F087B831BE5C}" type="datetimeFigureOut">
              <a:rPr lang="en-IN" smtClean="0"/>
              <a:t>21-08-2020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2487B1-F12E-4084-831A-D287B48DE364}" type="slidenum">
              <a:rPr lang="en-IN" smtClean="0"/>
              <a:t>‹#›</a:t>
            </a:fld>
            <a:endParaRPr lang="en-IN"/>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150202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B716BA-4811-41DC-89A6-F087B831BE5C}" type="datetimeFigureOut">
              <a:rPr lang="en-IN" smtClean="0"/>
              <a:t>21-08-2020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2487B1-F12E-4084-831A-D287B48DE364}" type="slidenum">
              <a:rPr lang="en-IN" smtClean="0"/>
              <a:t>‹#›</a:t>
            </a:fld>
            <a:endParaRPr lang="en-IN"/>
          </a:p>
        </p:txBody>
      </p:sp>
    </p:spTree>
    <p:extLst>
      <p:ext uri="{BB962C8B-B14F-4D97-AF65-F5344CB8AC3E}">
        <p14:creationId xmlns:p14="http://schemas.microsoft.com/office/powerpoint/2010/main" val="2861833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smtClean="0"/>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F5B716BA-4811-41DC-89A6-F087B831BE5C}" type="datetimeFigureOut">
              <a:rPr lang="en-IN" smtClean="0"/>
              <a:t>21-08-2020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42487B1-F12E-4084-831A-D287B48DE364}" type="slidenum">
              <a:rPr lang="en-IN" smtClean="0"/>
              <a:t>‹#›</a:t>
            </a:fld>
            <a:endParaRPr lang="en-IN"/>
          </a:p>
        </p:txBody>
      </p:sp>
    </p:spTree>
    <p:extLst>
      <p:ext uri="{BB962C8B-B14F-4D97-AF65-F5344CB8AC3E}">
        <p14:creationId xmlns:p14="http://schemas.microsoft.com/office/powerpoint/2010/main" val="26891693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smtClean="0"/>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F5B716BA-4811-41DC-89A6-F087B831BE5C}" type="datetimeFigureOut">
              <a:rPr lang="en-IN" smtClean="0"/>
              <a:t>21-08-2020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42487B1-F12E-4084-831A-D287B48DE364}" type="slidenum">
              <a:rPr lang="en-IN" smtClean="0"/>
              <a:t>‹#›</a:t>
            </a:fld>
            <a:endParaRPr lang="en-IN"/>
          </a:p>
        </p:txBody>
      </p:sp>
    </p:spTree>
    <p:extLst>
      <p:ext uri="{BB962C8B-B14F-4D97-AF65-F5344CB8AC3E}">
        <p14:creationId xmlns:p14="http://schemas.microsoft.com/office/powerpoint/2010/main" val="17407764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B716BA-4811-41DC-89A6-F087B831BE5C}" type="datetimeFigureOut">
              <a:rPr lang="en-IN" smtClean="0"/>
              <a:t>21-08-2020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2487B1-F12E-4084-831A-D287B48DE364}" type="slidenum">
              <a:rPr lang="en-IN" smtClean="0"/>
              <a:t>‹#›</a:t>
            </a:fld>
            <a:endParaRPr lang="en-IN"/>
          </a:p>
        </p:txBody>
      </p:sp>
    </p:spTree>
    <p:extLst>
      <p:ext uri="{BB962C8B-B14F-4D97-AF65-F5344CB8AC3E}">
        <p14:creationId xmlns:p14="http://schemas.microsoft.com/office/powerpoint/2010/main" val="12724243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B716BA-4811-41DC-89A6-F087B831BE5C}" type="datetimeFigureOut">
              <a:rPr lang="en-IN" smtClean="0"/>
              <a:t>21-08-2020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2487B1-F12E-4084-831A-D287B48DE364}" type="slidenum">
              <a:rPr lang="en-IN" smtClean="0"/>
              <a:t>‹#›</a:t>
            </a:fld>
            <a:endParaRPr lang="en-IN"/>
          </a:p>
        </p:txBody>
      </p:sp>
    </p:spTree>
    <p:extLst>
      <p:ext uri="{BB962C8B-B14F-4D97-AF65-F5344CB8AC3E}">
        <p14:creationId xmlns:p14="http://schemas.microsoft.com/office/powerpoint/2010/main" val="3293315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B716BA-4811-41DC-89A6-F087B831BE5C}" type="datetimeFigureOut">
              <a:rPr lang="en-IN" smtClean="0"/>
              <a:t>21-08-2020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2487B1-F12E-4084-831A-D287B48DE364}" type="slidenum">
              <a:rPr lang="en-IN" smtClean="0"/>
              <a:t>‹#›</a:t>
            </a:fld>
            <a:endParaRPr lang="en-IN"/>
          </a:p>
        </p:txBody>
      </p:sp>
    </p:spTree>
    <p:extLst>
      <p:ext uri="{BB962C8B-B14F-4D97-AF65-F5344CB8AC3E}">
        <p14:creationId xmlns:p14="http://schemas.microsoft.com/office/powerpoint/2010/main" val="2929821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B716BA-4811-41DC-89A6-F087B831BE5C}" type="datetimeFigureOut">
              <a:rPr lang="en-IN" smtClean="0"/>
              <a:t>21-08-2020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2487B1-F12E-4084-831A-D287B48DE364}" type="slidenum">
              <a:rPr lang="en-IN" smtClean="0"/>
              <a:t>‹#›</a:t>
            </a:fld>
            <a:endParaRPr lang="en-IN"/>
          </a:p>
        </p:txBody>
      </p:sp>
    </p:spTree>
    <p:extLst>
      <p:ext uri="{BB962C8B-B14F-4D97-AF65-F5344CB8AC3E}">
        <p14:creationId xmlns:p14="http://schemas.microsoft.com/office/powerpoint/2010/main" val="3225980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5B716BA-4811-41DC-89A6-F087B831BE5C}" type="datetimeFigureOut">
              <a:rPr lang="en-IN" smtClean="0"/>
              <a:t>21-08-2020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2487B1-F12E-4084-831A-D287B48DE364}" type="slidenum">
              <a:rPr lang="en-IN" smtClean="0"/>
              <a:t>‹#›</a:t>
            </a:fld>
            <a:endParaRPr lang="en-IN"/>
          </a:p>
        </p:txBody>
      </p:sp>
    </p:spTree>
    <p:extLst>
      <p:ext uri="{BB962C8B-B14F-4D97-AF65-F5344CB8AC3E}">
        <p14:creationId xmlns:p14="http://schemas.microsoft.com/office/powerpoint/2010/main" val="3823417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5B716BA-4811-41DC-89A6-F087B831BE5C}" type="datetimeFigureOut">
              <a:rPr lang="en-IN" smtClean="0"/>
              <a:t>21-08-2020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42487B1-F12E-4084-831A-D287B48DE364}" type="slidenum">
              <a:rPr lang="en-IN" smtClean="0"/>
              <a:t>‹#›</a:t>
            </a:fld>
            <a:endParaRPr lang="en-IN"/>
          </a:p>
        </p:txBody>
      </p:sp>
    </p:spTree>
    <p:extLst>
      <p:ext uri="{BB962C8B-B14F-4D97-AF65-F5344CB8AC3E}">
        <p14:creationId xmlns:p14="http://schemas.microsoft.com/office/powerpoint/2010/main" val="2266929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5B716BA-4811-41DC-89A6-F087B831BE5C}" type="datetimeFigureOut">
              <a:rPr lang="en-IN" smtClean="0"/>
              <a:t>21-08-2020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42487B1-F12E-4084-831A-D287B48DE364}" type="slidenum">
              <a:rPr lang="en-IN" smtClean="0"/>
              <a:t>‹#›</a:t>
            </a:fld>
            <a:endParaRPr lang="en-IN"/>
          </a:p>
        </p:txBody>
      </p:sp>
    </p:spTree>
    <p:extLst>
      <p:ext uri="{BB962C8B-B14F-4D97-AF65-F5344CB8AC3E}">
        <p14:creationId xmlns:p14="http://schemas.microsoft.com/office/powerpoint/2010/main" val="2306502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B716BA-4811-41DC-89A6-F087B831BE5C}" type="datetimeFigureOut">
              <a:rPr lang="en-IN" smtClean="0"/>
              <a:t>21-08-2020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42487B1-F12E-4084-831A-D287B48DE364}" type="slidenum">
              <a:rPr lang="en-IN" smtClean="0"/>
              <a:t>‹#›</a:t>
            </a:fld>
            <a:endParaRPr lang="en-IN"/>
          </a:p>
        </p:txBody>
      </p:sp>
    </p:spTree>
    <p:extLst>
      <p:ext uri="{BB962C8B-B14F-4D97-AF65-F5344CB8AC3E}">
        <p14:creationId xmlns:p14="http://schemas.microsoft.com/office/powerpoint/2010/main" val="2103439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smtClean="0"/>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B716BA-4811-41DC-89A6-F087B831BE5C}" type="datetimeFigureOut">
              <a:rPr lang="en-IN" smtClean="0"/>
              <a:t>21-08-2020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2487B1-F12E-4084-831A-D287B48DE364}" type="slidenum">
              <a:rPr lang="en-IN" smtClean="0"/>
              <a:t>‹#›</a:t>
            </a:fld>
            <a:endParaRPr lang="en-IN"/>
          </a:p>
        </p:txBody>
      </p:sp>
    </p:spTree>
    <p:extLst>
      <p:ext uri="{BB962C8B-B14F-4D97-AF65-F5344CB8AC3E}">
        <p14:creationId xmlns:p14="http://schemas.microsoft.com/office/powerpoint/2010/main" val="1133203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B716BA-4811-41DC-89A6-F087B831BE5C}" type="datetimeFigureOut">
              <a:rPr lang="en-IN" smtClean="0"/>
              <a:t>21-08-2020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2487B1-F12E-4084-831A-D287B48DE364}" type="slidenum">
              <a:rPr lang="en-IN" smtClean="0"/>
              <a:t>‹#›</a:t>
            </a:fld>
            <a:endParaRPr lang="en-IN"/>
          </a:p>
        </p:txBody>
      </p:sp>
    </p:spTree>
    <p:extLst>
      <p:ext uri="{BB962C8B-B14F-4D97-AF65-F5344CB8AC3E}">
        <p14:creationId xmlns:p14="http://schemas.microsoft.com/office/powerpoint/2010/main" val="225000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F5B716BA-4811-41DC-89A6-F087B831BE5C}" type="datetimeFigureOut">
              <a:rPr lang="en-IN" smtClean="0"/>
              <a:t>21-08-2020</a:t>
            </a:fld>
            <a:endParaRPr lang="en-IN"/>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IN"/>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442487B1-F12E-4084-831A-D287B48DE364}" type="slidenum">
              <a:rPr lang="en-IN" smtClean="0"/>
              <a:t>‹#›</a:t>
            </a:fld>
            <a:endParaRPr lang="en-IN"/>
          </a:p>
        </p:txBody>
      </p:sp>
    </p:spTree>
    <p:extLst>
      <p:ext uri="{BB962C8B-B14F-4D97-AF65-F5344CB8AC3E}">
        <p14:creationId xmlns:p14="http://schemas.microsoft.com/office/powerpoint/2010/main" val="92487226"/>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en.wikipedia.org/wiki/List_of_neighbourhoods_in_Mumbai"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0354" y="769700"/>
            <a:ext cx="6096000" cy="3309496"/>
          </a:xfrm>
          <a:prstGeom prst="rect">
            <a:avLst/>
          </a:prstGeom>
        </p:spPr>
        <p:txBody>
          <a:bodyPr>
            <a:spAutoFit/>
          </a:bodyPr>
          <a:lstStyle/>
          <a:p>
            <a:pPr algn="ctr">
              <a:lnSpc>
                <a:spcPct val="107000"/>
              </a:lnSpc>
              <a:spcAft>
                <a:spcPts val="800"/>
              </a:spcAft>
            </a:pPr>
            <a:r>
              <a:rPr lang="en-IN" sz="2000" b="1" dirty="0" smtClean="0">
                <a:effectLst/>
                <a:latin typeface="Calibri" panose="020F0502020204030204" pitchFamily="34" charset="0"/>
                <a:ea typeface="Calibri" panose="020F0502020204030204" pitchFamily="34" charset="0"/>
                <a:cs typeface="Times New Roman" panose="02020603050405020304" pitchFamily="18" charset="0"/>
              </a:rPr>
              <a:t>Course:</a:t>
            </a:r>
            <a:endParaRPr lang="en-IN" sz="1100" dirty="0" smtClean="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2600" b="1" dirty="0" smtClean="0">
                <a:effectLst/>
                <a:latin typeface="Calibri" panose="020F0502020204030204" pitchFamily="34" charset="0"/>
                <a:ea typeface="Calibri" panose="020F0502020204030204" pitchFamily="34" charset="0"/>
                <a:cs typeface="Times New Roman" panose="02020603050405020304" pitchFamily="18" charset="0"/>
              </a:rPr>
              <a:t>IBM Applied Data Science Capstone</a:t>
            </a:r>
            <a:endParaRPr lang="en-IN" sz="1100" dirty="0" smtClean="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2600" b="1" dirty="0" smtClean="0">
                <a:effectLst/>
                <a:latin typeface="Calibri" panose="020F0502020204030204" pitchFamily="34" charset="0"/>
                <a:ea typeface="Calibri" panose="020F0502020204030204" pitchFamily="34" charset="0"/>
                <a:cs typeface="Times New Roman" panose="02020603050405020304" pitchFamily="18" charset="0"/>
              </a:rPr>
              <a:t> </a:t>
            </a:r>
            <a:endParaRPr lang="en-IN" sz="1100" dirty="0" smtClean="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b="1" dirty="0">
                <a:latin typeface="Calibri" panose="020F0502020204030204" pitchFamily="34" charset="0"/>
                <a:ea typeface="Calibri" panose="020F0502020204030204" pitchFamily="34" charset="0"/>
                <a:cs typeface="Times New Roman" panose="02020603050405020304" pitchFamily="18" charset="0"/>
              </a:rPr>
              <a:t>Survey for opening Food Joint in Mumbai Neighbourhoods, India</a:t>
            </a:r>
            <a:endParaRPr lang="en-IN" sz="1100" dirty="0" smtClean="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b="1" dirty="0">
                <a:latin typeface="Calibri" panose="020F0502020204030204" pitchFamily="34" charset="0"/>
                <a:ea typeface="Calibri" panose="020F0502020204030204" pitchFamily="34" charset="0"/>
                <a:cs typeface="Times New Roman" panose="02020603050405020304" pitchFamily="18" charset="0"/>
              </a:rPr>
              <a:t> </a:t>
            </a:r>
            <a:endParaRPr lang="en-IN" sz="1100" dirty="0" smtClean="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1600" b="1" dirty="0" smtClean="0">
                <a:effectLst/>
                <a:latin typeface="Calibri" panose="020F0502020204030204" pitchFamily="34" charset="0"/>
                <a:ea typeface="Calibri" panose="020F0502020204030204" pitchFamily="34" charset="0"/>
                <a:cs typeface="Times New Roman" panose="02020603050405020304" pitchFamily="18" charset="0"/>
              </a:rPr>
              <a:t>By: Vishal Ochani</a:t>
            </a:r>
            <a:endParaRPr lang="en-IN" sz="1100" dirty="0" smtClean="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1600" b="1" dirty="0" smtClean="0">
                <a:effectLst/>
                <a:latin typeface="Calibri" panose="020F0502020204030204" pitchFamily="34" charset="0"/>
                <a:ea typeface="Calibri" panose="020F0502020204030204" pitchFamily="34" charset="0"/>
                <a:cs typeface="Times New Roman" panose="02020603050405020304" pitchFamily="18" charset="0"/>
              </a:rPr>
              <a:t>Aug 2020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0250" y="249529"/>
            <a:ext cx="6381750" cy="5715000"/>
          </a:xfrm>
          <a:prstGeom prst="rect">
            <a:avLst/>
          </a:prstGeom>
        </p:spPr>
      </p:pic>
    </p:spTree>
    <p:extLst>
      <p:ext uri="{BB962C8B-B14F-4D97-AF65-F5344CB8AC3E}">
        <p14:creationId xmlns:p14="http://schemas.microsoft.com/office/powerpoint/2010/main" val="39260728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4527" y="140526"/>
            <a:ext cx="4068165" cy="646331"/>
          </a:xfrm>
          <a:prstGeom prst="rect">
            <a:avLst/>
          </a:prstGeom>
        </p:spPr>
        <p:txBody>
          <a:bodyPr wrap="none">
            <a:spAutoFit/>
          </a:bodyPr>
          <a:lstStyle/>
          <a:p>
            <a:r>
              <a:rPr lang="en-IN" sz="3600" b="1" dirty="0">
                <a:latin typeface="Calibri" panose="020F0502020204030204" pitchFamily="34" charset="0"/>
              </a:rPr>
              <a:t>Exploratory Analysis</a:t>
            </a:r>
            <a:endParaRPr lang="en-IN" sz="3600" dirty="0">
              <a:latin typeface="Calibri" panose="020F0502020204030204" pitchFamily="34" charset="0"/>
            </a:endParaRPr>
          </a:p>
        </p:txBody>
      </p:sp>
      <p:sp>
        <p:nvSpPr>
          <p:cNvPr id="3" name="Rectangle 2"/>
          <p:cNvSpPr/>
          <p:nvPr/>
        </p:nvSpPr>
        <p:spPr>
          <a:xfrm>
            <a:off x="174527" y="1054926"/>
            <a:ext cx="2702791" cy="369332"/>
          </a:xfrm>
          <a:prstGeom prst="rect">
            <a:avLst/>
          </a:prstGeom>
        </p:spPr>
        <p:txBody>
          <a:bodyPr wrap="none">
            <a:spAutoFit/>
          </a:bodyPr>
          <a:lstStyle/>
          <a:p>
            <a:r>
              <a:rPr lang="en-IN" b="1" dirty="0" smtClean="0">
                <a:latin typeface="Calibri" panose="020F0502020204030204" pitchFamily="34" charset="0"/>
              </a:rPr>
              <a:t>Area </a:t>
            </a:r>
            <a:r>
              <a:rPr lang="en-IN" b="1" dirty="0">
                <a:latin typeface="Calibri" panose="020F0502020204030204" pitchFamily="34" charset="0"/>
              </a:rPr>
              <a:t>wise food joint </a:t>
            </a:r>
            <a:r>
              <a:rPr lang="en-IN" b="1" dirty="0" smtClean="0">
                <a:latin typeface="Calibri" panose="020F0502020204030204" pitchFamily="34" charset="0"/>
              </a:rPr>
              <a:t>count</a:t>
            </a:r>
            <a:endParaRPr lang="en-IN" dirty="0">
              <a:latin typeface="Calibri" panose="020F0502020204030204" pitchFamily="34"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6490953" y="0"/>
            <a:ext cx="5215943" cy="5589431"/>
          </a:xfrm>
          <a:prstGeom prst="rect">
            <a:avLst/>
          </a:prstGeom>
        </p:spPr>
      </p:pic>
      <p:sp>
        <p:nvSpPr>
          <p:cNvPr id="5" name="Rectangle 4"/>
          <p:cNvSpPr/>
          <p:nvPr/>
        </p:nvSpPr>
        <p:spPr>
          <a:xfrm>
            <a:off x="103111" y="1895292"/>
            <a:ext cx="6096000" cy="2672270"/>
          </a:xfrm>
          <a:prstGeom prst="rect">
            <a:avLst/>
          </a:prstGeom>
        </p:spPr>
        <p:txBody>
          <a:bodyPr>
            <a:spAutoFit/>
          </a:bodyPr>
          <a:lstStyle/>
          <a:p>
            <a:pPr marL="342900" lvl="0" indent="-342900">
              <a:lnSpc>
                <a:spcPct val="107000"/>
              </a:lnSpc>
              <a:spcAft>
                <a:spcPts val="800"/>
              </a:spcAft>
              <a:buFont typeface="Symbol" panose="05050102010706020507" pitchFamily="18" charset="2"/>
              <a:buChar char=""/>
            </a:pPr>
            <a:r>
              <a:rPr lang="en-IN" dirty="0" smtClean="0">
                <a:effectLst/>
                <a:latin typeface="Calibri" panose="020F0502020204030204" pitchFamily="34" charset="0"/>
                <a:ea typeface="Calibri" panose="020F0502020204030204" pitchFamily="34" charset="0"/>
                <a:cs typeface="Times New Roman" panose="02020603050405020304" pitchFamily="18" charset="0"/>
              </a:rPr>
              <a:t>We can find the area wise count of food joint by filtering the data frame to have food joint and </a:t>
            </a:r>
            <a:r>
              <a:rPr lang="en-IN" dirty="0" err="1" smtClean="0">
                <a:effectLst/>
                <a:latin typeface="Calibri" panose="020F0502020204030204" pitchFamily="34" charset="0"/>
                <a:ea typeface="Calibri" panose="020F0502020204030204" pitchFamily="34" charset="0"/>
                <a:cs typeface="Times New Roman" panose="02020603050405020304" pitchFamily="18" charset="0"/>
              </a:rPr>
              <a:t>groupby</a:t>
            </a:r>
            <a:r>
              <a:rPr lang="en-IN" dirty="0" smtClean="0">
                <a:effectLst/>
                <a:latin typeface="Calibri" panose="020F0502020204030204" pitchFamily="34" charset="0"/>
                <a:ea typeface="Calibri" panose="020F0502020204030204" pitchFamily="34" charset="0"/>
                <a:cs typeface="Times New Roman" panose="02020603050405020304" pitchFamily="18" charset="0"/>
              </a:rPr>
              <a:t> with Area</a:t>
            </a:r>
          </a:p>
          <a:p>
            <a:pPr marL="342900" indent="-342900">
              <a:lnSpc>
                <a:spcPct val="107000"/>
              </a:lnSpc>
              <a:spcAft>
                <a:spcPts val="800"/>
              </a:spcAft>
              <a:buFont typeface="Symbol" panose="05050102010706020507" pitchFamily="18" charset="2"/>
              <a:buChar char=""/>
            </a:pPr>
            <a:r>
              <a:rPr lang="en-IN" dirty="0" smtClean="0">
                <a:effectLst/>
                <a:latin typeface="Calibri" panose="020F0502020204030204" pitchFamily="34" charset="0"/>
                <a:ea typeface="Calibri" panose="020F0502020204030204" pitchFamily="34" charset="0"/>
                <a:cs typeface="Times New Roman" panose="02020603050405020304" pitchFamily="18" charset="0"/>
              </a:rPr>
              <a:t>This will help to understand which area has competition and areas of potential business</a:t>
            </a:r>
            <a:endParaRPr lang="en-IN"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Symbol" panose="05050102010706020507" pitchFamily="18" charset="2"/>
              <a:buChar char=""/>
            </a:pPr>
            <a:r>
              <a:rPr lang="en-IN" b="1" dirty="0" err="1">
                <a:latin typeface="Calibri" panose="020F0502020204030204" pitchFamily="34" charset="0"/>
                <a:ea typeface="Calibri" panose="020F0502020204030204" pitchFamily="34" charset="0"/>
                <a:cs typeface="Times New Roman" panose="02020603050405020304" pitchFamily="18" charset="0"/>
              </a:rPr>
              <a:t>Nariman</a:t>
            </a:r>
            <a:r>
              <a:rPr lang="en-IN" b="1" dirty="0">
                <a:latin typeface="Calibri" panose="020F0502020204030204" pitchFamily="34" charset="0"/>
                <a:ea typeface="Calibri" panose="020F0502020204030204" pitchFamily="34" charset="0"/>
                <a:cs typeface="Times New Roman" panose="02020603050405020304" pitchFamily="18" charset="0"/>
              </a:rPr>
              <a:t> Point</a:t>
            </a:r>
            <a:r>
              <a:rPr lang="en-IN" dirty="0">
                <a:latin typeface="Calibri" panose="020F0502020204030204" pitchFamily="34" charset="0"/>
                <a:ea typeface="Calibri" panose="020F0502020204030204" pitchFamily="34" charset="0"/>
                <a:cs typeface="Times New Roman" panose="02020603050405020304" pitchFamily="18" charset="0"/>
              </a:rPr>
              <a:t> and </a:t>
            </a:r>
            <a:r>
              <a:rPr lang="en-IN" b="1" dirty="0" err="1">
                <a:latin typeface="Calibri" panose="020F0502020204030204" pitchFamily="34" charset="0"/>
                <a:ea typeface="Calibri" panose="020F0502020204030204" pitchFamily="34" charset="0"/>
                <a:cs typeface="Times New Roman" panose="02020603050405020304" pitchFamily="18" charset="0"/>
              </a:rPr>
              <a:t>Charmichael</a:t>
            </a:r>
            <a:r>
              <a:rPr lang="en-IN" b="1" dirty="0">
                <a:latin typeface="Calibri" panose="020F0502020204030204" pitchFamily="34" charset="0"/>
                <a:ea typeface="Calibri" panose="020F0502020204030204" pitchFamily="34" charset="0"/>
                <a:cs typeface="Times New Roman" panose="02020603050405020304" pitchFamily="18" charset="0"/>
              </a:rPr>
              <a:t> Road</a:t>
            </a:r>
            <a:r>
              <a:rPr lang="en-IN" dirty="0">
                <a:latin typeface="Calibri" panose="020F0502020204030204" pitchFamily="34" charset="0"/>
                <a:ea typeface="Calibri" panose="020F0502020204030204" pitchFamily="34" charset="0"/>
                <a:cs typeface="Times New Roman" panose="02020603050405020304" pitchFamily="18" charset="0"/>
              </a:rPr>
              <a:t> are the areas with 2 Food joints, will keep these area under observation in clusters. Rest areas have good opportunity.</a:t>
            </a:r>
          </a:p>
          <a:p>
            <a:pPr marL="342900" lvl="0" indent="-342900">
              <a:lnSpc>
                <a:spcPct val="107000"/>
              </a:lnSpc>
              <a:spcAft>
                <a:spcPts val="800"/>
              </a:spcAft>
              <a:buFont typeface="Symbol" panose="05050102010706020507" pitchFamily="18" charset="2"/>
              <a:buChar char=""/>
            </a:pPr>
            <a:endParaRPr lang="en-IN" sz="1200" dirty="0" smtClean="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938909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4527" y="140526"/>
            <a:ext cx="4077911" cy="1200329"/>
          </a:xfrm>
          <a:prstGeom prst="rect">
            <a:avLst/>
          </a:prstGeom>
        </p:spPr>
        <p:txBody>
          <a:bodyPr wrap="none">
            <a:spAutoFit/>
          </a:bodyPr>
          <a:lstStyle/>
          <a:p>
            <a:pPr marL="0" lvl="1"/>
            <a:r>
              <a:rPr lang="en-IN" sz="3600" b="1" dirty="0">
                <a:latin typeface="Calibri" panose="020F0502020204030204" pitchFamily="34" charset="0"/>
              </a:rPr>
              <a:t>Statistical Inference:</a:t>
            </a:r>
            <a:endParaRPr lang="en-IN" sz="3600" dirty="0">
              <a:latin typeface="Calibri" panose="020F0502020204030204" pitchFamily="34" charset="0"/>
            </a:endParaRPr>
          </a:p>
          <a:p>
            <a:endParaRPr lang="en-IN" sz="3600" dirty="0">
              <a:latin typeface="Calibri" panose="020F0502020204030204" pitchFamily="34" charset="0"/>
            </a:endParaRPr>
          </a:p>
        </p:txBody>
      </p:sp>
      <p:sp>
        <p:nvSpPr>
          <p:cNvPr id="3" name="Rectangle 2"/>
          <p:cNvSpPr/>
          <p:nvPr/>
        </p:nvSpPr>
        <p:spPr>
          <a:xfrm>
            <a:off x="174527" y="1054926"/>
            <a:ext cx="2935932" cy="369332"/>
          </a:xfrm>
          <a:prstGeom prst="rect">
            <a:avLst/>
          </a:prstGeom>
        </p:spPr>
        <p:txBody>
          <a:bodyPr wrap="none">
            <a:spAutoFit/>
          </a:bodyPr>
          <a:lstStyle/>
          <a:p>
            <a:r>
              <a:rPr lang="en-IN" b="1" dirty="0" smtClean="0">
                <a:latin typeface="Calibri" panose="020F0502020204030204" pitchFamily="34" charset="0"/>
              </a:rPr>
              <a:t>Optimum number of clusters</a:t>
            </a:r>
            <a:endParaRPr lang="en-IN" dirty="0">
              <a:latin typeface="Calibri" panose="020F0502020204030204" pitchFamily="34" charset="0"/>
            </a:endParaRP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0" y="1764982"/>
            <a:ext cx="5138670" cy="3901722"/>
          </a:xfrm>
          <a:prstGeom prst="rect">
            <a:avLst/>
          </a:prstGeom>
        </p:spPr>
      </p:pic>
      <p:sp>
        <p:nvSpPr>
          <p:cNvPr id="2" name="Rectangle 1"/>
          <p:cNvSpPr/>
          <p:nvPr/>
        </p:nvSpPr>
        <p:spPr>
          <a:xfrm>
            <a:off x="5662411" y="1380324"/>
            <a:ext cx="6096000" cy="3999813"/>
          </a:xfrm>
          <a:prstGeom prst="rect">
            <a:avLst/>
          </a:prstGeom>
        </p:spPr>
        <p:txBody>
          <a:bodyPr>
            <a:spAutoFit/>
          </a:bodyPr>
          <a:lstStyle/>
          <a:p>
            <a:pPr marL="342900" lvl="0" indent="-342900">
              <a:lnSpc>
                <a:spcPct val="107000"/>
              </a:lnSpc>
              <a:spcAft>
                <a:spcPts val="800"/>
              </a:spcAft>
              <a:buFont typeface="Symbol" panose="05050102010706020507" pitchFamily="18" charset="2"/>
              <a:buChar char=""/>
            </a:pPr>
            <a:r>
              <a:rPr lang="en-IN" dirty="0" smtClean="0">
                <a:effectLst/>
                <a:latin typeface="Calibri" panose="020F0502020204030204" pitchFamily="34" charset="0"/>
                <a:ea typeface="Calibri" panose="020F0502020204030204" pitchFamily="34" charset="0"/>
                <a:cs typeface="Times New Roman" panose="02020603050405020304" pitchFamily="18" charset="0"/>
              </a:rPr>
              <a:t>We will use Inertia and Elbow method to identify the number of clusters</a:t>
            </a:r>
            <a:endParaRPr lang="en-IN"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600"/>
              </a:spcBef>
              <a:spcAft>
                <a:spcPts val="450"/>
              </a:spcAft>
              <a:buFont typeface="Symbol" panose="05050102010706020507" pitchFamily="18" charset="2"/>
              <a:buChar char=""/>
            </a:pPr>
            <a:r>
              <a:rPr lang="en-IN" dirty="0" smtClean="0">
                <a:effectLst/>
                <a:latin typeface="Calibri" panose="020F0502020204030204" pitchFamily="34" charset="0"/>
                <a:ea typeface="Calibri" panose="020F0502020204030204" pitchFamily="34" charset="0"/>
                <a:cs typeface="Times New Roman" panose="02020603050405020304" pitchFamily="18" charset="0"/>
              </a:rPr>
              <a:t>Inertia is the sum of squared error for each cluster. Therefore the smaller the inertia the denser the cluster</a:t>
            </a:r>
          </a:p>
          <a:p>
            <a:pPr marL="342900" lvl="0" indent="-342900">
              <a:lnSpc>
                <a:spcPct val="107000"/>
              </a:lnSpc>
              <a:spcBef>
                <a:spcPts val="600"/>
              </a:spcBef>
              <a:spcAft>
                <a:spcPts val="450"/>
              </a:spcAft>
              <a:buFont typeface="Symbol" panose="05050102010706020507" pitchFamily="18" charset="2"/>
              <a:buChar char=""/>
            </a:pPr>
            <a:r>
              <a:rPr lang="en-IN" dirty="0">
                <a:latin typeface="Calibri" panose="020F0502020204030204" pitchFamily="34" charset="0"/>
                <a:ea typeface="Calibri" panose="020F0502020204030204" pitchFamily="34" charset="0"/>
                <a:cs typeface="Times New Roman" panose="02020603050405020304" pitchFamily="18" charset="0"/>
              </a:rPr>
              <a:t>As per the Elbow method the number of cluster at the elbow where it starts just changing the curve is the optimum </a:t>
            </a:r>
            <a:r>
              <a:rPr lang="en-IN" dirty="0" smtClean="0">
                <a:latin typeface="Calibri" panose="020F0502020204030204" pitchFamily="34" charset="0"/>
                <a:ea typeface="Calibri" panose="020F0502020204030204" pitchFamily="34" charset="0"/>
                <a:cs typeface="Times New Roman" panose="02020603050405020304" pitchFamily="18" charset="0"/>
              </a:rPr>
              <a:t>value</a:t>
            </a:r>
          </a:p>
          <a:p>
            <a:pPr marL="342900" indent="-342900">
              <a:lnSpc>
                <a:spcPct val="107000"/>
              </a:lnSpc>
              <a:spcBef>
                <a:spcPts val="600"/>
              </a:spcBef>
              <a:spcAft>
                <a:spcPts val="450"/>
              </a:spcAft>
              <a:buFont typeface="Symbol" panose="05050102010706020507" pitchFamily="18" charset="2"/>
              <a:buChar char=""/>
            </a:pPr>
            <a:r>
              <a:rPr lang="en-IN" dirty="0">
                <a:latin typeface="Calibri" panose="020F0502020204030204" pitchFamily="34" charset="0"/>
                <a:ea typeface="Calibri" panose="020F0502020204030204" pitchFamily="34" charset="0"/>
                <a:cs typeface="Times New Roman" panose="02020603050405020304" pitchFamily="18" charset="0"/>
              </a:rPr>
              <a:t>It seems</a:t>
            </a:r>
            <a:r>
              <a:rPr lang="en-IN" b="1" dirty="0">
                <a:latin typeface="Calibri" panose="020F0502020204030204" pitchFamily="34" charset="0"/>
                <a:ea typeface="Calibri" panose="020F0502020204030204" pitchFamily="34" charset="0"/>
                <a:cs typeface="Times New Roman" panose="02020603050405020304" pitchFamily="18" charset="0"/>
              </a:rPr>
              <a:t> 14 </a:t>
            </a:r>
            <a:r>
              <a:rPr lang="en-IN" dirty="0">
                <a:latin typeface="Calibri" panose="020F0502020204030204" pitchFamily="34" charset="0"/>
                <a:ea typeface="Calibri" panose="020F0502020204030204" pitchFamily="34" charset="0"/>
                <a:cs typeface="Times New Roman" panose="02020603050405020304" pitchFamily="18" charset="0"/>
              </a:rPr>
              <a:t>is the optimum value of cluster, as at this value elbow is formed</a:t>
            </a:r>
          </a:p>
          <a:p>
            <a:pPr marL="342900" lvl="0" indent="-342900">
              <a:lnSpc>
                <a:spcPct val="107000"/>
              </a:lnSpc>
              <a:spcBef>
                <a:spcPts val="600"/>
              </a:spcBef>
              <a:spcAft>
                <a:spcPts val="450"/>
              </a:spcAft>
              <a:buFont typeface="Symbol" panose="05050102010706020507" pitchFamily="18" charset="2"/>
              <a:buChar char=""/>
            </a:pPr>
            <a:endParaRPr lang="en-IN" dirty="0">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951580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4527" y="140526"/>
            <a:ext cx="1396536" cy="646331"/>
          </a:xfrm>
          <a:prstGeom prst="rect">
            <a:avLst/>
          </a:prstGeom>
        </p:spPr>
        <p:txBody>
          <a:bodyPr wrap="none">
            <a:spAutoFit/>
          </a:bodyPr>
          <a:lstStyle/>
          <a:p>
            <a:r>
              <a:rPr lang="en-IN" sz="3600" b="1" dirty="0">
                <a:latin typeface="Calibri" panose="020F0502020204030204" pitchFamily="34" charset="0"/>
              </a:rPr>
              <a:t>Result</a:t>
            </a:r>
            <a:endParaRPr lang="en-IN" sz="3600" dirty="0">
              <a:latin typeface="Calibri" panose="020F0502020204030204" pitchFamily="34" charset="0"/>
            </a:endParaRPr>
          </a:p>
        </p:txBody>
      </p:sp>
      <p:sp>
        <p:nvSpPr>
          <p:cNvPr id="5" name="Rectangle 4"/>
          <p:cNvSpPr/>
          <p:nvPr/>
        </p:nvSpPr>
        <p:spPr>
          <a:xfrm>
            <a:off x="206062" y="786857"/>
            <a:ext cx="6233375" cy="5172442"/>
          </a:xfrm>
          <a:prstGeom prst="rect">
            <a:avLst/>
          </a:prstGeom>
        </p:spPr>
        <p:txBody>
          <a:bodyPr wrap="square">
            <a:spAutoFit/>
          </a:bodyPr>
          <a:lstStyle/>
          <a:p>
            <a:pPr>
              <a:lnSpc>
                <a:spcPct val="107000"/>
              </a:lnSpc>
              <a:spcBef>
                <a:spcPts val="600"/>
              </a:spcBef>
              <a:spcAft>
                <a:spcPts val="450"/>
              </a:spcAft>
            </a:pPr>
            <a:r>
              <a:rPr lang="en-IN" b="1" dirty="0" smtClean="0">
                <a:effectLst/>
                <a:latin typeface="Calibri" panose="020F0502020204030204" pitchFamily="34" charset="0"/>
                <a:ea typeface="Calibri" panose="020F0502020204030204" pitchFamily="34" charset="0"/>
                <a:cs typeface="Times New Roman" panose="02020603050405020304" pitchFamily="18" charset="0"/>
              </a:rPr>
              <a:t>Cluster 0:</a:t>
            </a:r>
            <a:endParaRPr lang="en-IN" sz="1200" b="1"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450"/>
              </a:spcAft>
            </a:pPr>
            <a:r>
              <a:rPr lang="en-IN" dirty="0" smtClean="0">
                <a:effectLst/>
                <a:latin typeface="Calibri" panose="020F0502020204030204" pitchFamily="34" charset="0"/>
                <a:ea typeface="Calibri" panose="020F0502020204030204" pitchFamily="34" charset="0"/>
                <a:cs typeface="Times New Roman" panose="02020603050405020304" pitchFamily="18" charset="0"/>
              </a:rPr>
              <a:t>Has only Two areas has tourist place (Beach) those are </a:t>
            </a:r>
            <a:r>
              <a:rPr lang="en-IN" dirty="0" err="1" smtClean="0">
                <a:effectLst/>
                <a:latin typeface="Calibri" panose="020F0502020204030204" pitchFamily="34" charset="0"/>
                <a:ea typeface="Calibri" panose="020F0502020204030204" pitchFamily="34" charset="0"/>
                <a:cs typeface="Times New Roman" panose="02020603050405020304" pitchFamily="18" charset="0"/>
              </a:rPr>
              <a:t>Juhu</a:t>
            </a:r>
            <a:r>
              <a:rPr lang="en-IN" dirty="0" smtClean="0">
                <a:effectLst/>
                <a:latin typeface="Calibri" panose="020F0502020204030204" pitchFamily="34" charset="0"/>
                <a:ea typeface="Calibri" panose="020F0502020204030204" pitchFamily="34" charset="0"/>
                <a:cs typeface="Times New Roman" panose="02020603050405020304" pitchFamily="18" charset="0"/>
              </a:rPr>
              <a:t> and Vile </a:t>
            </a:r>
            <a:r>
              <a:rPr lang="en-IN" dirty="0" err="1" smtClean="0">
                <a:effectLst/>
                <a:latin typeface="Calibri" panose="020F0502020204030204" pitchFamily="34" charset="0"/>
                <a:ea typeface="Calibri" panose="020F0502020204030204" pitchFamily="34" charset="0"/>
                <a:cs typeface="Times New Roman" panose="02020603050405020304" pitchFamily="18" charset="0"/>
              </a:rPr>
              <a:t>Parle</a:t>
            </a:r>
            <a:endParaRPr lang="en-IN"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450"/>
              </a:spcAft>
            </a:pPr>
            <a:r>
              <a:rPr lang="en-IN" b="1" dirty="0" smtClean="0">
                <a:effectLst/>
                <a:latin typeface="Calibri" panose="020F0502020204030204" pitchFamily="34" charset="0"/>
                <a:ea typeface="Calibri" panose="020F0502020204030204" pitchFamily="34" charset="0"/>
                <a:cs typeface="Times New Roman" panose="02020603050405020304" pitchFamily="18" charset="0"/>
              </a:rPr>
              <a:t>Cluster 1:</a:t>
            </a:r>
            <a:r>
              <a:rPr lang="en-IN" dirty="0" smtClean="0">
                <a:effectLst/>
                <a:latin typeface="Calibri" panose="020F0502020204030204" pitchFamily="34" charset="0"/>
                <a:ea typeface="Calibri" panose="020F0502020204030204" pitchFamily="34" charset="0"/>
                <a:cs typeface="Times New Roman" panose="02020603050405020304" pitchFamily="18" charset="0"/>
              </a:rPr>
              <a:t> Has more areas compared to cluster 0 which can attract crowd</a:t>
            </a:r>
            <a:endParaRPr lang="en-IN"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450"/>
              </a:spcAft>
            </a:pPr>
            <a:r>
              <a:rPr lang="en-IN" dirty="0" smtClean="0">
                <a:effectLst/>
                <a:latin typeface="Calibri" panose="020F0502020204030204" pitchFamily="34" charset="0"/>
                <a:ea typeface="Calibri" panose="020F0502020204030204" pitchFamily="34" charset="0"/>
                <a:cs typeface="Times New Roman" panose="02020603050405020304" pitchFamily="18" charset="0"/>
              </a:rPr>
              <a:t>There are Beaches, Bus station and playground, both the areas in cluster 1 are good for Food Joint as both of them don't have any food joint</a:t>
            </a:r>
            <a:endParaRPr lang="en-IN"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450"/>
              </a:spcAft>
            </a:pPr>
            <a:endParaRPr lang="en-IN"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450"/>
              </a:spcAft>
            </a:pPr>
            <a:r>
              <a:rPr lang="en-IN" b="1" dirty="0" smtClean="0">
                <a:effectLst/>
                <a:latin typeface="Calibri" panose="020F0502020204030204" pitchFamily="34" charset="0"/>
                <a:ea typeface="Calibri" panose="020F0502020204030204" pitchFamily="34" charset="0"/>
                <a:cs typeface="Times New Roman" panose="02020603050405020304" pitchFamily="18" charset="0"/>
              </a:rPr>
              <a:t>Cluster 4: </a:t>
            </a:r>
            <a:r>
              <a:rPr lang="en-IN" dirty="0" smtClean="0">
                <a:effectLst/>
                <a:latin typeface="Calibri" panose="020F0502020204030204" pitchFamily="34" charset="0"/>
                <a:ea typeface="Calibri" panose="020F0502020204030204" pitchFamily="34" charset="0"/>
                <a:cs typeface="Times New Roman" panose="02020603050405020304" pitchFamily="18" charset="0"/>
              </a:rPr>
              <a:t>It has Station only, meaning people looking for part time food business</a:t>
            </a:r>
            <a:endParaRPr lang="en-IN"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450"/>
              </a:spcAft>
            </a:pPr>
            <a:r>
              <a:rPr lang="en-IN" dirty="0" smtClean="0">
                <a:effectLst/>
                <a:latin typeface="Calibri" panose="020F0502020204030204" pitchFamily="34" charset="0"/>
                <a:ea typeface="Calibri" panose="020F0502020204030204" pitchFamily="34" charset="0"/>
                <a:cs typeface="Times New Roman" panose="02020603050405020304" pitchFamily="18" charset="0"/>
              </a:rPr>
              <a:t>Suitable Areas: </a:t>
            </a:r>
            <a:r>
              <a:rPr lang="en-IN" dirty="0" err="1" smtClean="0">
                <a:effectLst/>
                <a:latin typeface="Calibri" panose="020F0502020204030204" pitchFamily="34" charset="0"/>
                <a:ea typeface="Calibri" panose="020F0502020204030204" pitchFamily="34" charset="0"/>
                <a:cs typeface="Times New Roman" panose="02020603050405020304" pitchFamily="18" charset="0"/>
              </a:rPr>
              <a:t>Kalina</a:t>
            </a:r>
            <a:r>
              <a:rPr lang="en-IN" dirty="0" smtClean="0">
                <a:effectLst/>
                <a:latin typeface="Calibri" panose="020F0502020204030204" pitchFamily="34" charset="0"/>
                <a:ea typeface="Calibri" panose="020F0502020204030204" pitchFamily="34" charset="0"/>
                <a:cs typeface="Times New Roman" panose="02020603050405020304" pitchFamily="18" charset="0"/>
              </a:rPr>
              <a:t> and </a:t>
            </a:r>
            <a:r>
              <a:rPr lang="en-IN" dirty="0" err="1" smtClean="0">
                <a:effectLst/>
                <a:latin typeface="Calibri" panose="020F0502020204030204" pitchFamily="34" charset="0"/>
                <a:ea typeface="Calibri" panose="020F0502020204030204" pitchFamily="34" charset="0"/>
                <a:cs typeface="Times New Roman" panose="02020603050405020304" pitchFamily="18" charset="0"/>
              </a:rPr>
              <a:t>Lokhandwala</a:t>
            </a:r>
            <a:endParaRPr lang="en-IN"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450"/>
              </a:spcAft>
            </a:pPr>
            <a:endParaRPr lang="en-IN"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450"/>
              </a:spcAft>
            </a:pPr>
            <a:r>
              <a:rPr lang="en-IN" dirty="0" smtClean="0">
                <a:effectLst/>
                <a:latin typeface="Calibri" panose="020F0502020204030204" pitchFamily="34"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p:cNvSpPr txBox="1"/>
          <p:nvPr/>
        </p:nvSpPr>
        <p:spPr>
          <a:xfrm>
            <a:off x="6825804" y="786857"/>
            <a:ext cx="4739425" cy="5484963"/>
          </a:xfrm>
          <a:prstGeom prst="rect">
            <a:avLst/>
          </a:prstGeom>
          <a:noFill/>
        </p:spPr>
        <p:txBody>
          <a:bodyPr wrap="square" rtlCol="0">
            <a:spAutoFit/>
          </a:bodyPr>
          <a:lstStyle/>
          <a:p>
            <a:pPr>
              <a:lnSpc>
                <a:spcPct val="107000"/>
              </a:lnSpc>
              <a:spcBef>
                <a:spcPts val="600"/>
              </a:spcBef>
              <a:spcAft>
                <a:spcPts val="450"/>
              </a:spcAft>
            </a:pPr>
            <a:r>
              <a:rPr lang="en-IN" b="1" dirty="0" smtClean="0">
                <a:effectLst/>
                <a:latin typeface="Calibri" panose="020F0502020204030204" pitchFamily="34" charset="0"/>
                <a:ea typeface="Calibri" panose="020F0502020204030204" pitchFamily="34" charset="0"/>
                <a:cs typeface="Times New Roman" panose="02020603050405020304" pitchFamily="18" charset="0"/>
              </a:rPr>
              <a:t>Cluster 6:</a:t>
            </a:r>
            <a:r>
              <a:rPr lang="en-IN" dirty="0" smtClean="0">
                <a:effectLst/>
                <a:latin typeface="Calibri" panose="020F0502020204030204" pitchFamily="34" charset="0"/>
                <a:ea typeface="Calibri" panose="020F0502020204030204" pitchFamily="34" charset="0"/>
                <a:cs typeface="Times New Roman" panose="02020603050405020304" pitchFamily="18" charset="0"/>
              </a:rPr>
              <a:t> One of the Area </a:t>
            </a:r>
            <a:r>
              <a:rPr lang="en-IN" dirty="0" err="1" smtClean="0">
                <a:effectLst/>
                <a:latin typeface="Calibri" panose="020F0502020204030204" pitchFamily="34" charset="0"/>
                <a:ea typeface="Calibri" panose="020F0502020204030204" pitchFamily="34" charset="0"/>
                <a:cs typeface="Times New Roman" panose="02020603050405020304" pitchFamily="18" charset="0"/>
              </a:rPr>
              <a:t>Gowalia</a:t>
            </a:r>
            <a:r>
              <a:rPr lang="en-IN" dirty="0" smtClean="0">
                <a:effectLst/>
                <a:latin typeface="Calibri" panose="020F0502020204030204" pitchFamily="34" charset="0"/>
                <a:ea typeface="Calibri" panose="020F0502020204030204" pitchFamily="34" charset="0"/>
                <a:cs typeface="Times New Roman" panose="02020603050405020304" pitchFamily="18" charset="0"/>
              </a:rPr>
              <a:t> Tank looks attractive, as it has Bus Station, Park, Museum</a:t>
            </a:r>
            <a:endParaRPr lang="en-IN"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450"/>
              </a:spcAft>
            </a:pPr>
            <a:r>
              <a:rPr lang="en-IN" dirty="0" smtClean="0">
                <a:effectLst/>
                <a:latin typeface="Calibri" panose="020F0502020204030204" pitchFamily="34" charset="0"/>
                <a:ea typeface="Calibri" panose="020F0502020204030204" pitchFamily="34" charset="0"/>
                <a:cs typeface="Times New Roman" panose="02020603050405020304" pitchFamily="18" charset="0"/>
              </a:rPr>
              <a:t> </a:t>
            </a:r>
            <a:endParaRPr lang="en-IN"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450"/>
              </a:spcAft>
            </a:pPr>
            <a:r>
              <a:rPr lang="en-IN" b="1" dirty="0" smtClean="0">
                <a:effectLst/>
                <a:latin typeface="Calibri" panose="020F0502020204030204" pitchFamily="34" charset="0"/>
                <a:ea typeface="Calibri" panose="020F0502020204030204" pitchFamily="34" charset="0"/>
                <a:cs typeface="Times New Roman" panose="02020603050405020304" pitchFamily="18" charset="0"/>
              </a:rPr>
              <a:t>Cluster 9:</a:t>
            </a:r>
            <a:r>
              <a:rPr lang="en-IN" dirty="0" smtClean="0">
                <a:effectLst/>
                <a:latin typeface="Calibri" panose="020F0502020204030204" pitchFamily="34" charset="0"/>
                <a:ea typeface="Calibri" panose="020F0502020204030204" pitchFamily="34" charset="0"/>
                <a:cs typeface="Times New Roman" panose="02020603050405020304" pitchFamily="18" charset="0"/>
              </a:rPr>
              <a:t> It has Station only, , meaning people looking for part time food business</a:t>
            </a:r>
            <a:endParaRPr lang="en-IN"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450"/>
              </a:spcAft>
            </a:pPr>
            <a:r>
              <a:rPr lang="en-IN" dirty="0" smtClean="0">
                <a:effectLst/>
                <a:latin typeface="Calibri" panose="020F0502020204030204" pitchFamily="34" charset="0"/>
                <a:ea typeface="Calibri" panose="020F0502020204030204" pitchFamily="34" charset="0"/>
                <a:cs typeface="Times New Roman" panose="02020603050405020304" pitchFamily="18" charset="0"/>
              </a:rPr>
              <a:t>Suitable Areas: All areas have Station, area to be selected as per crowd by exploring it for few days</a:t>
            </a:r>
          </a:p>
          <a:p>
            <a:pPr>
              <a:lnSpc>
                <a:spcPct val="107000"/>
              </a:lnSpc>
              <a:spcBef>
                <a:spcPts val="600"/>
              </a:spcBef>
              <a:spcAft>
                <a:spcPts val="450"/>
              </a:spcAft>
            </a:pPr>
            <a:endParaRPr lang="en-IN"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IN" b="1" dirty="0">
                <a:latin typeface="Calibri" panose="020F0502020204030204" pitchFamily="34" charset="0"/>
                <a:ea typeface="Calibri" panose="020F0502020204030204" pitchFamily="34" charset="0"/>
                <a:cs typeface="Times New Roman" panose="02020603050405020304" pitchFamily="18" charset="0"/>
              </a:rPr>
              <a:t>Cluster 10:</a:t>
            </a:r>
            <a:r>
              <a:rPr lang="en-IN" dirty="0">
                <a:latin typeface="Calibri" panose="020F0502020204030204" pitchFamily="34" charset="0"/>
                <a:ea typeface="Calibri" panose="020F0502020204030204" pitchFamily="34" charset="0"/>
                <a:cs typeface="Times New Roman" panose="02020603050405020304" pitchFamily="18" charset="0"/>
              </a:rPr>
              <a:t> Seems to have good tourist and crowd attracting places, it has</a:t>
            </a:r>
          </a:p>
          <a:p>
            <a:r>
              <a:rPr lang="en-IN" dirty="0">
                <a:latin typeface="Calibri" panose="020F0502020204030204" pitchFamily="34" charset="0"/>
                <a:ea typeface="Calibri" panose="020F0502020204030204" pitchFamily="34" charset="0"/>
                <a:cs typeface="Times New Roman" panose="02020603050405020304" pitchFamily="18" charset="0"/>
              </a:rPr>
              <a:t>Beach, Boating and Arts venue and it has good potential for Food joint</a:t>
            </a:r>
          </a:p>
          <a:p>
            <a:r>
              <a:rPr lang="en-IN"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Bef>
                <a:spcPts val="600"/>
              </a:spcBef>
              <a:spcAft>
                <a:spcPts val="450"/>
              </a:spcAft>
            </a:pPr>
            <a:endParaRPr lang="en-IN"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450"/>
              </a:spcAft>
            </a:pPr>
            <a:endParaRPr lang="en-IN" dirty="0"/>
          </a:p>
        </p:txBody>
      </p:sp>
    </p:spTree>
    <p:extLst>
      <p:ext uri="{BB962C8B-B14F-4D97-AF65-F5344CB8AC3E}">
        <p14:creationId xmlns:p14="http://schemas.microsoft.com/office/powerpoint/2010/main" val="39253932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6720" y="127647"/>
            <a:ext cx="3584186" cy="646331"/>
          </a:xfrm>
          <a:prstGeom prst="rect">
            <a:avLst/>
          </a:prstGeom>
        </p:spPr>
        <p:txBody>
          <a:bodyPr wrap="none">
            <a:spAutoFit/>
          </a:bodyPr>
          <a:lstStyle/>
          <a:p>
            <a:r>
              <a:rPr lang="en-IN" sz="3600" b="1" dirty="0" smtClean="0">
                <a:effectLst/>
                <a:latin typeface="Calibri" panose="020F0502020204030204" pitchFamily="34" charset="0"/>
                <a:ea typeface="Calibri" panose="020F0502020204030204" pitchFamily="34" charset="0"/>
                <a:cs typeface="Times New Roman" panose="02020603050405020304" pitchFamily="18" charset="0"/>
              </a:rPr>
              <a:t>Recommendation</a:t>
            </a:r>
            <a:endParaRPr lang="en-IN" sz="3600" dirty="0"/>
          </a:p>
        </p:txBody>
      </p:sp>
      <p:sp>
        <p:nvSpPr>
          <p:cNvPr id="5" name="Rectangle 4"/>
          <p:cNvSpPr/>
          <p:nvPr/>
        </p:nvSpPr>
        <p:spPr>
          <a:xfrm>
            <a:off x="146720" y="773978"/>
            <a:ext cx="11418508" cy="4791440"/>
          </a:xfrm>
          <a:prstGeom prst="rect">
            <a:avLst/>
          </a:prstGeom>
        </p:spPr>
        <p:txBody>
          <a:bodyPr wrap="square">
            <a:spAutoFit/>
          </a:bodyPr>
          <a:lstStyle/>
          <a:p>
            <a:pPr marL="342900" lvl="0" indent="-342900">
              <a:lnSpc>
                <a:spcPct val="107000"/>
              </a:lnSpc>
              <a:spcBef>
                <a:spcPts val="600"/>
              </a:spcBef>
              <a:spcAft>
                <a:spcPts val="450"/>
              </a:spcAft>
              <a:buFont typeface="Symbol" panose="05050102010706020507" pitchFamily="18" charset="2"/>
              <a:buChar char=""/>
            </a:pPr>
            <a:r>
              <a:rPr lang="en-IN" b="1" dirty="0" smtClean="0">
                <a:effectLst/>
                <a:latin typeface="Calibri" panose="020F0502020204030204" pitchFamily="34" charset="0"/>
                <a:ea typeface="Calibri" panose="020F0502020204030204" pitchFamily="34" charset="0"/>
                <a:cs typeface="Times New Roman" panose="02020603050405020304" pitchFamily="18" charset="0"/>
              </a:rPr>
              <a:t>Cluster 0</a:t>
            </a:r>
            <a:r>
              <a:rPr lang="en-IN" dirty="0" smtClean="0">
                <a:effectLst/>
                <a:latin typeface="Calibri" panose="020F0502020204030204" pitchFamily="34" charset="0"/>
                <a:ea typeface="Calibri" panose="020F0502020204030204" pitchFamily="34" charset="0"/>
                <a:cs typeface="Times New Roman" panose="02020603050405020304" pitchFamily="18" charset="0"/>
              </a:rPr>
              <a:t> is ruled out as it has only beaches, meaning little less crowded as tourist have beaches in other areas as well with few more attraction and also in rainy seasons there will be no business in beach areas.</a:t>
            </a:r>
            <a:endParaRPr lang="en-IN"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450"/>
              </a:spcAft>
            </a:pPr>
            <a:r>
              <a:rPr lang="en-IN" dirty="0" smtClean="0">
                <a:effectLst/>
                <a:latin typeface="Calibri" panose="020F0502020204030204" pitchFamily="34" charset="0"/>
                <a:ea typeface="Calibri" panose="020F0502020204030204" pitchFamily="34" charset="0"/>
                <a:cs typeface="Times New Roman" panose="02020603050405020304" pitchFamily="18" charset="0"/>
              </a:rPr>
              <a:t> </a:t>
            </a:r>
            <a:endParaRPr lang="en-IN"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600"/>
              </a:spcBef>
              <a:spcAft>
                <a:spcPts val="450"/>
              </a:spcAft>
              <a:buFont typeface="Symbol" panose="05050102010706020507" pitchFamily="18" charset="2"/>
              <a:buChar char=""/>
            </a:pPr>
            <a:r>
              <a:rPr lang="en-IN" b="1" dirty="0" smtClean="0">
                <a:effectLst/>
                <a:latin typeface="Calibri" panose="020F0502020204030204" pitchFamily="34" charset="0"/>
                <a:ea typeface="Calibri" panose="020F0502020204030204" pitchFamily="34" charset="0"/>
                <a:cs typeface="Times New Roman" panose="02020603050405020304" pitchFamily="18" charset="0"/>
              </a:rPr>
              <a:t>Cluster 1 and 10 </a:t>
            </a:r>
            <a:r>
              <a:rPr lang="en-IN" dirty="0" smtClean="0">
                <a:effectLst/>
                <a:latin typeface="Calibri" panose="020F0502020204030204" pitchFamily="34" charset="0"/>
                <a:ea typeface="Calibri" panose="020F0502020204030204" pitchFamily="34" charset="0"/>
                <a:cs typeface="Times New Roman" panose="02020603050405020304" pitchFamily="18" charset="0"/>
              </a:rPr>
              <a:t>has beaches, boating, bus station and playground, both of these cluster looks very lucrative as they have multiple crowding attracting places, one or the other places will keep generating business in all seasons</a:t>
            </a:r>
            <a:endParaRPr lang="en-IN"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0"/>
              </a:spcAft>
            </a:pPr>
            <a:r>
              <a:rPr lang="en-IN" dirty="0" smtClean="0">
                <a:effectLst/>
                <a:latin typeface="Calibri" panose="020F0502020204030204" pitchFamily="34" charset="0"/>
                <a:ea typeface="Calibri" panose="020F0502020204030204" pitchFamily="34" charset="0"/>
                <a:cs typeface="Times New Roman" panose="02020603050405020304" pitchFamily="18" charset="0"/>
              </a:rPr>
              <a:t> </a:t>
            </a:r>
            <a:endParaRPr lang="en-IN"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781050">
              <a:lnSpc>
                <a:spcPct val="107000"/>
              </a:lnSpc>
              <a:spcBef>
                <a:spcPts val="600"/>
              </a:spcBef>
              <a:spcAft>
                <a:spcPts val="450"/>
              </a:spcAft>
            </a:pPr>
            <a:r>
              <a:rPr lang="en-IN" dirty="0" smtClean="0">
                <a:effectLst/>
                <a:latin typeface="Calibri" panose="020F0502020204030204" pitchFamily="34" charset="0"/>
                <a:ea typeface="Calibri" panose="020F0502020204030204" pitchFamily="34" charset="0"/>
                <a:cs typeface="Times New Roman" panose="02020603050405020304" pitchFamily="18" charset="0"/>
              </a:rPr>
              <a:t> </a:t>
            </a:r>
            <a:endParaRPr lang="en-IN"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600"/>
              </a:spcBef>
              <a:spcAft>
                <a:spcPts val="450"/>
              </a:spcAft>
              <a:buFont typeface="Symbol" panose="05050102010706020507" pitchFamily="18" charset="2"/>
              <a:buChar char=""/>
            </a:pPr>
            <a:r>
              <a:rPr lang="en-IN" b="1" dirty="0" smtClean="0">
                <a:effectLst/>
                <a:latin typeface="Calibri" panose="020F0502020204030204" pitchFamily="34" charset="0"/>
                <a:ea typeface="Calibri" panose="020F0502020204030204" pitchFamily="34" charset="0"/>
                <a:cs typeface="Times New Roman" panose="02020603050405020304" pitchFamily="18" charset="0"/>
              </a:rPr>
              <a:t>Cluster 4 and 9 </a:t>
            </a:r>
            <a:r>
              <a:rPr lang="en-IN" dirty="0" smtClean="0">
                <a:effectLst/>
                <a:latin typeface="Calibri" panose="020F0502020204030204" pitchFamily="34" charset="0"/>
                <a:ea typeface="Calibri" panose="020F0502020204030204" pitchFamily="34" charset="0"/>
                <a:cs typeface="Times New Roman" panose="02020603050405020304" pitchFamily="18" charset="0"/>
              </a:rPr>
              <a:t>are good bet for part time food business, this is really great for those who don’t want to put their all-time in food business and are interested in side hustle or it may be useful for women to do both business as well as be home maker.</a:t>
            </a:r>
            <a:endParaRPr lang="en-IN"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781050">
              <a:lnSpc>
                <a:spcPct val="107000"/>
              </a:lnSpc>
              <a:spcBef>
                <a:spcPts val="600"/>
              </a:spcBef>
              <a:spcAft>
                <a:spcPts val="450"/>
              </a:spcAft>
            </a:pPr>
            <a:r>
              <a:rPr lang="en-IN" dirty="0" smtClean="0">
                <a:effectLst/>
                <a:latin typeface="Calibri" panose="020F0502020204030204" pitchFamily="34" charset="0"/>
                <a:ea typeface="Calibri" panose="020F0502020204030204" pitchFamily="34" charset="0"/>
                <a:cs typeface="Times New Roman" panose="02020603050405020304" pitchFamily="18" charset="0"/>
              </a:rPr>
              <a:t> </a:t>
            </a:r>
            <a:endParaRPr lang="en-IN"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600"/>
              </a:spcBef>
              <a:spcAft>
                <a:spcPts val="450"/>
              </a:spcAft>
              <a:buFont typeface="Symbol" panose="05050102010706020507" pitchFamily="18" charset="2"/>
              <a:buChar char=""/>
            </a:pPr>
            <a:r>
              <a:rPr lang="en-IN" b="1" dirty="0" smtClean="0">
                <a:effectLst/>
                <a:latin typeface="Calibri" panose="020F0502020204030204" pitchFamily="34" charset="0"/>
                <a:ea typeface="Calibri" panose="020F0502020204030204" pitchFamily="34" charset="0"/>
                <a:cs typeface="Times New Roman" panose="02020603050405020304" pitchFamily="18" charset="0"/>
              </a:rPr>
              <a:t>Cluster 6</a:t>
            </a:r>
            <a:r>
              <a:rPr lang="en-IN" dirty="0" smtClean="0">
                <a:effectLst/>
                <a:latin typeface="Calibri" panose="020F0502020204030204" pitchFamily="34" charset="0"/>
                <a:ea typeface="Calibri" panose="020F0502020204030204" pitchFamily="34" charset="0"/>
                <a:cs typeface="Times New Roman" panose="02020603050405020304" pitchFamily="18" charset="0"/>
              </a:rPr>
              <a:t> as standalone looked good but compared to other cluster this isn’t much interesting as it has Museum and Station compared to others will have low crowd.</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361320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2207"/>
            <a:ext cx="2276585" cy="658835"/>
          </a:xfrm>
          <a:prstGeom prst="rect">
            <a:avLst/>
          </a:prstGeom>
        </p:spPr>
        <p:txBody>
          <a:bodyPr wrap="none">
            <a:spAutoFit/>
          </a:bodyPr>
          <a:lstStyle/>
          <a:p>
            <a:pPr lvl="0">
              <a:lnSpc>
                <a:spcPct val="107000"/>
              </a:lnSpc>
              <a:spcBef>
                <a:spcPts val="600"/>
              </a:spcBef>
              <a:spcAft>
                <a:spcPts val="450"/>
              </a:spcAft>
            </a:pPr>
            <a:r>
              <a:rPr lang="en-IN" sz="3600" b="1" dirty="0" smtClean="0">
                <a:effectLst/>
                <a:latin typeface="Calibri" panose="020F0502020204030204" pitchFamily="34" charset="0"/>
                <a:ea typeface="Calibri" panose="020F0502020204030204" pitchFamily="34" charset="0"/>
                <a:cs typeface="Times New Roman" panose="02020603050405020304" pitchFamily="18" charset="0"/>
              </a:rPr>
              <a:t>Conclusion</a:t>
            </a:r>
            <a:endParaRPr lang="en-IN" sz="3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98738" y="922671"/>
            <a:ext cx="11518006" cy="685059"/>
          </a:xfrm>
          <a:prstGeom prst="rect">
            <a:avLst/>
          </a:prstGeom>
        </p:spPr>
        <p:txBody>
          <a:bodyPr wrap="square">
            <a:spAutoFit/>
          </a:bodyPr>
          <a:lstStyle/>
          <a:p>
            <a:pPr algn="just">
              <a:lnSpc>
                <a:spcPct val="107000"/>
              </a:lnSpc>
              <a:spcBef>
                <a:spcPts val="1200"/>
              </a:spcBef>
              <a:spcAft>
                <a:spcPts val="0"/>
              </a:spcAft>
            </a:pPr>
            <a:r>
              <a:rPr lang="en-IN" dirty="0" smtClean="0">
                <a:effectLst/>
                <a:latin typeface="Calibri" panose="020F0502020204030204" pitchFamily="34" charset="0"/>
                <a:ea typeface="Calibri" panose="020F0502020204030204" pitchFamily="34" charset="0"/>
                <a:cs typeface="Times New Roman" panose="02020603050405020304" pitchFamily="18" charset="0"/>
              </a:rPr>
              <a:t>As our intention was to find out the best location to have food joint, we wanted to have areas with good crowd so that business can grow and people roaming or visiting such places get benefits of having delicious food at very lower rates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66307" y="1959644"/>
            <a:ext cx="10209975" cy="1245597"/>
          </a:xfrm>
          <a:prstGeom prst="rect">
            <a:avLst/>
          </a:prstGeom>
        </p:spPr>
        <p:txBody>
          <a:bodyPr wrap="none">
            <a:spAutoFit/>
          </a:bodyPr>
          <a:lstStyle/>
          <a:p>
            <a:pPr marL="285750" indent="-285750" algn="just">
              <a:lnSpc>
                <a:spcPct val="107000"/>
              </a:lnSpc>
              <a:spcAft>
                <a:spcPts val="0"/>
              </a:spcAft>
              <a:buFont typeface="Wingdings" panose="05000000000000000000" pitchFamily="2" charset="2"/>
              <a:buChar char="Ø"/>
            </a:pPr>
            <a:r>
              <a:rPr lang="en-IN" dirty="0" smtClean="0">
                <a:effectLst/>
                <a:latin typeface="Calibri" panose="020F0502020204030204" pitchFamily="34" charset="0"/>
                <a:ea typeface="Calibri" panose="020F0502020204030204" pitchFamily="34" charset="0"/>
                <a:cs typeface="Times New Roman" panose="02020603050405020304" pitchFamily="18" charset="0"/>
              </a:rPr>
              <a:t>Cluster 1 and Cluster 10 are best suited for Full time business.</a:t>
            </a:r>
          </a:p>
          <a:p>
            <a:pPr algn="just">
              <a:lnSpc>
                <a:spcPct val="107000"/>
              </a:lnSpc>
              <a:spcAft>
                <a:spcPts val="0"/>
              </a:spcAft>
            </a:pP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r>
              <a:rPr lang="en-IN" dirty="0">
                <a:latin typeface="Calibri" panose="020F0502020204030204" pitchFamily="34" charset="0"/>
                <a:ea typeface="Calibri" panose="020F0502020204030204" pitchFamily="34" charset="0"/>
                <a:cs typeface="Times New Roman" panose="02020603050405020304" pitchFamily="18" charset="0"/>
              </a:rPr>
              <a:t>Food Joint recommendation for Full time business goes to Cluster 10 and Area is </a:t>
            </a:r>
            <a:r>
              <a:rPr lang="en-IN" b="1" dirty="0">
                <a:latin typeface="Calibri" panose="020F0502020204030204" pitchFamily="34" charset="0"/>
                <a:ea typeface="Calibri" panose="020F0502020204030204" pitchFamily="34" charset="0"/>
                <a:cs typeface="Times New Roman" panose="02020603050405020304" pitchFamily="18" charset="0"/>
              </a:rPr>
              <a:t>Bandstand Promenade</a:t>
            </a:r>
          </a:p>
          <a:p>
            <a:r>
              <a:rPr lang="en-IN" sz="1200" dirty="0"/>
              <a:t> </a:t>
            </a:r>
          </a:p>
          <a:p>
            <a:pPr algn="just">
              <a:lnSpc>
                <a:spcPct val="107000"/>
              </a:lnSpc>
              <a:spcAft>
                <a:spcPts val="0"/>
              </a:spcAft>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0" y="3105835"/>
            <a:ext cx="11359166" cy="1754326"/>
          </a:xfrm>
          <a:prstGeom prst="rect">
            <a:avLst/>
          </a:prstGeom>
        </p:spPr>
        <p:txBody>
          <a:bodyPr wrap="square">
            <a:spAutoFit/>
          </a:bodyPr>
          <a:lstStyle/>
          <a:p>
            <a:pPr marL="285750" indent="-285750">
              <a:buFont typeface="Wingdings" panose="05000000000000000000" pitchFamily="2" charset="2"/>
              <a:buChar char="Ø"/>
            </a:pPr>
            <a:r>
              <a:rPr lang="en-IN" dirty="0" smtClean="0">
                <a:effectLst/>
                <a:latin typeface="Calibri" panose="020F0502020204030204" pitchFamily="34" charset="0"/>
                <a:ea typeface="Calibri" panose="020F0502020204030204" pitchFamily="34" charset="0"/>
                <a:cs typeface="Times New Roman" panose="02020603050405020304" pitchFamily="18" charset="0"/>
              </a:rPr>
              <a:t>Cluster 4 and Cluster 9 are having good number of Public Transports are best suited for part time business</a:t>
            </a:r>
          </a:p>
          <a:p>
            <a:endParaRPr lang="en-IN"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r>
              <a:rPr lang="en-IN" dirty="0">
                <a:latin typeface="Calibri" panose="020F0502020204030204" pitchFamily="34" charset="0"/>
                <a:ea typeface="Calibri" panose="020F0502020204030204" pitchFamily="34" charset="0"/>
                <a:cs typeface="Times New Roman" panose="02020603050405020304" pitchFamily="18" charset="0"/>
              </a:rPr>
              <a:t>Food Joint Recommendation goes to Cluster 4's Area </a:t>
            </a:r>
            <a:r>
              <a:rPr lang="en-IN" b="1" dirty="0" err="1">
                <a:latin typeface="Calibri" panose="020F0502020204030204" pitchFamily="34" charset="0"/>
                <a:ea typeface="Calibri" panose="020F0502020204030204" pitchFamily="34" charset="0"/>
                <a:cs typeface="Times New Roman" panose="02020603050405020304" pitchFamily="18" charset="0"/>
              </a:rPr>
              <a:t>Kalina</a:t>
            </a:r>
            <a:r>
              <a:rPr lang="en-IN" dirty="0">
                <a:latin typeface="Calibri" panose="020F0502020204030204" pitchFamily="34" charset="0"/>
                <a:ea typeface="Calibri" panose="020F0502020204030204" pitchFamily="34" charset="0"/>
                <a:cs typeface="Times New Roman" panose="02020603050405020304" pitchFamily="18" charset="0"/>
              </a:rPr>
              <a:t> and </a:t>
            </a:r>
            <a:r>
              <a:rPr lang="en-IN" b="1" dirty="0" err="1">
                <a:latin typeface="Calibri" panose="020F0502020204030204" pitchFamily="34" charset="0"/>
                <a:ea typeface="Calibri" panose="020F0502020204030204" pitchFamily="34" charset="0"/>
                <a:cs typeface="Times New Roman" panose="02020603050405020304" pitchFamily="18" charset="0"/>
              </a:rPr>
              <a:t>Asalfa</a:t>
            </a:r>
            <a:r>
              <a:rPr lang="en-IN" b="1" dirty="0">
                <a:latin typeface="Calibri" panose="020F0502020204030204" pitchFamily="34" charset="0"/>
                <a:ea typeface="Calibri" panose="020F0502020204030204" pitchFamily="34" charset="0"/>
                <a:cs typeface="Times New Roman" panose="02020603050405020304" pitchFamily="18" charset="0"/>
              </a:rPr>
              <a:t> </a:t>
            </a:r>
            <a:r>
              <a:rPr lang="en-IN" dirty="0">
                <a:latin typeface="Calibri" panose="020F0502020204030204" pitchFamily="34" charset="0"/>
                <a:ea typeface="Calibri" panose="020F0502020204030204" pitchFamily="34" charset="0"/>
                <a:cs typeface="Times New Roman" panose="02020603050405020304" pitchFamily="18" charset="0"/>
              </a:rPr>
              <a:t>as both has two station each</a:t>
            </a:r>
            <a:r>
              <a:rPr lang="en-IN" dirty="0" smtClean="0">
                <a:latin typeface="Calibri" panose="020F0502020204030204" pitchFamily="34" charset="0"/>
                <a:ea typeface="Calibri" panose="020F0502020204030204" pitchFamily="34" charset="0"/>
                <a:cs typeface="Times New Roman" panose="02020603050405020304" pitchFamily="18" charset="0"/>
              </a:rPr>
              <a:t>.</a:t>
            </a:r>
          </a:p>
          <a:p>
            <a:endParaRPr lang="en-IN" dirty="0" smtClean="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r>
              <a:rPr lang="en-IN" dirty="0">
                <a:latin typeface="Calibri" panose="020F0502020204030204" pitchFamily="34" charset="0"/>
                <a:ea typeface="Calibri" panose="020F0502020204030204" pitchFamily="34" charset="0"/>
                <a:cs typeface="Times New Roman" panose="02020603050405020304" pitchFamily="18" charset="0"/>
              </a:rPr>
              <a:t>Bonus recommendation is to focus on “</a:t>
            </a:r>
            <a:r>
              <a:rPr lang="en-IN" b="1" dirty="0">
                <a:latin typeface="Calibri" panose="020F0502020204030204" pitchFamily="34" charset="0"/>
                <a:ea typeface="Calibri" panose="020F0502020204030204" pitchFamily="34" charset="0"/>
                <a:cs typeface="Times New Roman" panose="02020603050405020304" pitchFamily="18" charset="0"/>
              </a:rPr>
              <a:t>Food Truck</a:t>
            </a:r>
            <a:r>
              <a:rPr lang="en-IN" dirty="0">
                <a:latin typeface="Calibri" panose="020F0502020204030204" pitchFamily="34" charset="0"/>
                <a:ea typeface="Calibri" panose="020F0502020204030204" pitchFamily="34" charset="0"/>
                <a:cs typeface="Times New Roman" panose="02020603050405020304" pitchFamily="18" charset="0"/>
              </a:rPr>
              <a:t>” in both as they are very less in </a:t>
            </a:r>
            <a:r>
              <a:rPr lang="en-IN" dirty="0" smtClean="0">
                <a:latin typeface="Calibri" panose="020F0502020204030204" pitchFamily="34" charset="0"/>
                <a:ea typeface="Calibri" panose="020F0502020204030204" pitchFamily="34" charset="0"/>
                <a:cs typeface="Times New Roman" panose="02020603050405020304" pitchFamily="18" charset="0"/>
              </a:rPr>
              <a:t>number and are movable </a:t>
            </a:r>
            <a:endParaRPr lang="en-IN" dirty="0">
              <a:latin typeface="Calibri" panose="020F0502020204030204" pitchFamily="34" charset="0"/>
              <a:ea typeface="Calibri" panose="020F0502020204030204" pitchFamily="34" charset="0"/>
              <a:cs typeface="Times New Roman" panose="02020603050405020304" pitchFamily="18" charset="0"/>
            </a:endParaRPr>
          </a:p>
          <a:p>
            <a:r>
              <a:rPr lang="en-IN" dirty="0">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42545853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ood Trucks for Sale | Canada US | Venture | 1-855-405-23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848563" cy="5944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97534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506361" cy="646331"/>
          </a:xfrm>
          <a:prstGeom prst="rect">
            <a:avLst/>
          </a:prstGeom>
        </p:spPr>
        <p:txBody>
          <a:bodyPr wrap="square">
            <a:spAutoFit/>
          </a:bodyPr>
          <a:lstStyle/>
          <a:p>
            <a:r>
              <a:rPr lang="en-IN" sz="3600" b="1" dirty="0">
                <a:latin typeface="Calibri" panose="020F0502020204030204" pitchFamily="34" charset="0"/>
                <a:ea typeface="Calibri" panose="020F0502020204030204" pitchFamily="34" charset="0"/>
                <a:cs typeface="Times New Roman" panose="02020603050405020304" pitchFamily="18" charset="0"/>
              </a:rPr>
              <a:t>Business Problem</a:t>
            </a:r>
            <a:endParaRPr lang="en-IN" sz="3600" dirty="0"/>
          </a:p>
        </p:txBody>
      </p:sp>
      <p:sp>
        <p:nvSpPr>
          <p:cNvPr id="5" name="Rectangle 4"/>
          <p:cNvSpPr/>
          <p:nvPr/>
        </p:nvSpPr>
        <p:spPr>
          <a:xfrm>
            <a:off x="205179" y="1057895"/>
            <a:ext cx="11424443" cy="3540072"/>
          </a:xfrm>
          <a:prstGeom prst="rect">
            <a:avLst/>
          </a:prstGeom>
        </p:spPr>
        <p:txBody>
          <a:bodyPr wrap="square">
            <a:spAutoFit/>
          </a:bodyPr>
          <a:lstStyle/>
          <a:p>
            <a:pPr marL="342900" indent="-342900">
              <a:lnSpc>
                <a:spcPct val="107000"/>
              </a:lnSpc>
              <a:spcAft>
                <a:spcPts val="800"/>
              </a:spcAft>
              <a:buFont typeface="Wingdings" panose="05000000000000000000" pitchFamily="2" charset="2"/>
              <a:buChar char="Ø"/>
            </a:pPr>
            <a:r>
              <a:rPr lang="en-IN" sz="2000" dirty="0" smtClean="0">
                <a:effectLst/>
                <a:latin typeface="Calibri" panose="020F0502020204030204" pitchFamily="34" charset="0"/>
                <a:ea typeface="Calibri" panose="020F0502020204030204" pitchFamily="34" charset="0"/>
                <a:cs typeface="Times New Roman" panose="02020603050405020304" pitchFamily="18" charset="0"/>
              </a:rPr>
              <a:t>This Capstone is intended to analyse and fetch the appropriate location in Mumbai’s Neighbourhood which will be suitable to open a food joint for business man who don’t want to invest huge amount as required to start Restaurants but still want to earn well.</a:t>
            </a:r>
          </a:p>
          <a:p>
            <a:pPr>
              <a:lnSpc>
                <a:spcPct val="107000"/>
              </a:lnSpc>
              <a:spcAft>
                <a:spcPts val="800"/>
              </a:spcAft>
            </a:pPr>
            <a:endParaRPr lang="en-IN"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Wingdings" panose="05000000000000000000" pitchFamily="2" charset="2"/>
              <a:buChar char="Ø"/>
            </a:pPr>
            <a:r>
              <a:rPr lang="en-IN" sz="2000" dirty="0" smtClean="0">
                <a:effectLst/>
                <a:latin typeface="Calibri" panose="020F0502020204030204" pitchFamily="34" charset="0"/>
                <a:ea typeface="Calibri" panose="020F0502020204030204" pitchFamily="34" charset="0"/>
                <a:cs typeface="Times New Roman" panose="02020603050405020304" pitchFamily="18" charset="0"/>
              </a:rPr>
              <a:t>Basically need is for small food joint, food truck, take away counters etc.</a:t>
            </a:r>
          </a:p>
          <a:p>
            <a:pPr>
              <a:lnSpc>
                <a:spcPct val="107000"/>
              </a:lnSpc>
              <a:spcAft>
                <a:spcPts val="800"/>
              </a:spcAft>
            </a:pPr>
            <a:endParaRPr lang="en-IN"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Wingdings" panose="05000000000000000000" pitchFamily="2" charset="2"/>
              <a:buChar char="Ø"/>
            </a:pPr>
            <a:r>
              <a:rPr lang="en-IN" sz="2000" b="1" dirty="0" smtClean="0">
                <a:latin typeface="Calibri" panose="020F0502020204030204" pitchFamily="34" charset="0"/>
                <a:ea typeface="Calibri" panose="020F0502020204030204" pitchFamily="34" charset="0"/>
                <a:cs typeface="Times New Roman" panose="02020603050405020304" pitchFamily="18" charset="0"/>
              </a:rPr>
              <a:t>To Find:</a:t>
            </a:r>
          </a:p>
          <a:p>
            <a:pPr>
              <a:lnSpc>
                <a:spcPct val="107000"/>
              </a:lnSpc>
              <a:spcAft>
                <a:spcPts val="800"/>
              </a:spcAft>
            </a:pPr>
            <a:r>
              <a:rPr lang="en-IN" sz="2000" dirty="0" smtClean="0">
                <a:latin typeface="Calibri" panose="020F0502020204030204" pitchFamily="34" charset="0"/>
                <a:ea typeface="Calibri" panose="020F0502020204030204" pitchFamily="34" charset="0"/>
                <a:cs typeface="Times New Roman" panose="02020603050405020304" pitchFamily="18" charset="0"/>
              </a:rPr>
              <a:t>              </a:t>
            </a:r>
            <a:r>
              <a:rPr lang="en-IN" sz="2000" dirty="0">
                <a:latin typeface="Calibri" panose="020F0502020204030204" pitchFamily="34" charset="0"/>
                <a:ea typeface="Calibri" panose="020F0502020204030204" pitchFamily="34" charset="0"/>
                <a:cs typeface="Times New Roman" panose="02020603050405020304" pitchFamily="18" charset="0"/>
              </a:rPr>
              <a:t>Proper Area with lot of </a:t>
            </a:r>
            <a:r>
              <a:rPr lang="en-IN" sz="2000" dirty="0" smtClean="0">
                <a:latin typeface="Calibri" panose="020F0502020204030204" pitchFamily="34" charset="0"/>
                <a:ea typeface="Calibri" panose="020F0502020204030204" pitchFamily="34" charset="0"/>
                <a:cs typeface="Times New Roman" panose="02020603050405020304" pitchFamily="18" charset="0"/>
              </a:rPr>
              <a:t>crowd, </a:t>
            </a:r>
            <a:r>
              <a:rPr lang="en-IN" sz="2000" dirty="0">
                <a:latin typeface="Calibri" panose="020F0502020204030204" pitchFamily="34" charset="0"/>
                <a:ea typeface="Calibri" panose="020F0502020204030204" pitchFamily="34" charset="0"/>
                <a:cs typeface="Times New Roman" panose="02020603050405020304" pitchFamily="18" charset="0"/>
              </a:rPr>
              <a:t>will make sure the food joints will make a quite good business.</a:t>
            </a:r>
          </a:p>
          <a:p>
            <a:pPr>
              <a:lnSpc>
                <a:spcPct val="107000"/>
              </a:lnSpc>
              <a:spcAft>
                <a:spcPts val="800"/>
              </a:spcAft>
            </a:pPr>
            <a:endParaRPr lang="en-IN" sz="2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39094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4527" y="140526"/>
            <a:ext cx="3271729" cy="646331"/>
          </a:xfrm>
          <a:prstGeom prst="rect">
            <a:avLst/>
          </a:prstGeom>
        </p:spPr>
        <p:txBody>
          <a:bodyPr wrap="none">
            <a:spAutoFit/>
          </a:bodyPr>
          <a:lstStyle/>
          <a:p>
            <a:r>
              <a:rPr lang="en-IN" sz="3600" b="1" dirty="0">
                <a:latin typeface="Calibri" panose="020F0502020204030204" pitchFamily="34" charset="0"/>
                <a:ea typeface="Calibri" panose="020F0502020204030204" pitchFamily="34" charset="0"/>
                <a:cs typeface="Times New Roman" panose="02020603050405020304" pitchFamily="18" charset="0"/>
              </a:rPr>
              <a:t>Target Audience</a:t>
            </a:r>
            <a:endParaRPr lang="en-IN" sz="3600" dirty="0"/>
          </a:p>
        </p:txBody>
      </p:sp>
      <p:sp>
        <p:nvSpPr>
          <p:cNvPr id="5" name="Rectangle 4"/>
          <p:cNvSpPr/>
          <p:nvPr/>
        </p:nvSpPr>
        <p:spPr>
          <a:xfrm>
            <a:off x="174527" y="1099806"/>
            <a:ext cx="11339186" cy="2464008"/>
          </a:xfrm>
          <a:prstGeom prst="rect">
            <a:avLst/>
          </a:prstGeom>
        </p:spPr>
        <p:txBody>
          <a:bodyPr wrap="square">
            <a:spAutoFit/>
          </a:bodyPr>
          <a:lstStyle/>
          <a:p>
            <a:pPr marL="342900" lvl="0" indent="-342900">
              <a:lnSpc>
                <a:spcPct val="107000"/>
              </a:lnSpc>
              <a:spcAft>
                <a:spcPts val="800"/>
              </a:spcAft>
              <a:buFont typeface="+mj-lt"/>
              <a:buAutoNum type="arabicPeriod"/>
            </a:pPr>
            <a:r>
              <a:rPr lang="en-IN" sz="2000" dirty="0" smtClean="0">
                <a:effectLst/>
                <a:latin typeface="Calibri" panose="020F0502020204030204" pitchFamily="34" charset="0"/>
                <a:ea typeface="Calibri" panose="020F0502020204030204" pitchFamily="34" charset="0"/>
                <a:cs typeface="Times New Roman" panose="02020603050405020304" pitchFamily="18" charset="0"/>
              </a:rPr>
              <a:t>Business minded people those who are interested to do side hustle on weekends.</a:t>
            </a:r>
          </a:p>
          <a:p>
            <a:pPr marL="342900" lvl="0" indent="-342900">
              <a:lnSpc>
                <a:spcPct val="107000"/>
              </a:lnSpc>
              <a:spcAft>
                <a:spcPts val="800"/>
              </a:spcAft>
              <a:buFont typeface="+mj-lt"/>
              <a:buAutoNum type="arabicPeriod"/>
            </a:pPr>
            <a:r>
              <a:rPr lang="en-IN" sz="2000" dirty="0" smtClean="0">
                <a:effectLst/>
                <a:latin typeface="Calibri" panose="020F0502020204030204" pitchFamily="34" charset="0"/>
                <a:ea typeface="Calibri" panose="020F0502020204030204" pitchFamily="34" charset="0"/>
                <a:cs typeface="Times New Roman" panose="02020603050405020304" pitchFamily="18" charset="0"/>
              </a:rPr>
              <a:t>Young college students who wants to try their luck in food business.</a:t>
            </a:r>
          </a:p>
          <a:p>
            <a:pPr marL="342900" lvl="0" indent="-342900">
              <a:lnSpc>
                <a:spcPct val="107000"/>
              </a:lnSpc>
              <a:spcAft>
                <a:spcPts val="800"/>
              </a:spcAft>
              <a:buFont typeface="+mj-lt"/>
              <a:buAutoNum type="arabicPeriod"/>
            </a:pPr>
            <a:r>
              <a:rPr lang="en-IN" sz="2000" dirty="0" smtClean="0">
                <a:effectLst/>
                <a:latin typeface="Calibri" panose="020F0502020204030204" pitchFamily="34" charset="0"/>
                <a:ea typeface="Calibri" panose="020F0502020204030204" pitchFamily="34" charset="0"/>
                <a:cs typeface="Times New Roman" panose="02020603050405020304" pitchFamily="18" charset="0"/>
              </a:rPr>
              <a:t>People who can cook very well but are low on budget.</a:t>
            </a:r>
          </a:p>
          <a:p>
            <a:pPr marL="342900" lvl="0" indent="-342900">
              <a:lnSpc>
                <a:spcPct val="107000"/>
              </a:lnSpc>
              <a:spcAft>
                <a:spcPts val="800"/>
              </a:spcAft>
              <a:buFont typeface="+mj-lt"/>
              <a:buAutoNum type="arabicPeriod"/>
            </a:pPr>
            <a:r>
              <a:rPr lang="en-IN" sz="2000" dirty="0" smtClean="0">
                <a:effectLst/>
                <a:latin typeface="Calibri" panose="020F0502020204030204" pitchFamily="34" charset="0"/>
                <a:ea typeface="Calibri" panose="020F0502020204030204" pitchFamily="34" charset="0"/>
                <a:cs typeface="Times New Roman" panose="02020603050405020304" pitchFamily="18" charset="0"/>
              </a:rPr>
              <a:t>People who make pickles and other preserved food stuff at home and want to sell it.</a:t>
            </a:r>
          </a:p>
          <a:p>
            <a:pPr marL="342900" lvl="0" indent="-342900">
              <a:lnSpc>
                <a:spcPct val="107000"/>
              </a:lnSpc>
              <a:spcAft>
                <a:spcPts val="800"/>
              </a:spcAft>
              <a:buFont typeface="+mj-lt"/>
              <a:buAutoNum type="arabicPeriod"/>
            </a:pPr>
            <a:r>
              <a:rPr lang="en-IN" sz="2000" dirty="0" smtClean="0">
                <a:effectLst/>
                <a:latin typeface="Calibri" panose="020F0502020204030204" pitchFamily="34" charset="0"/>
                <a:ea typeface="Calibri" panose="020F0502020204030204" pitchFamily="34" charset="0"/>
                <a:cs typeface="Times New Roman" panose="02020603050405020304" pitchFamily="18" charset="0"/>
              </a:rPr>
              <a:t>People who want to expand their food chains in different areas can start off with small investment, it will make it clear if their food is accepted in different areas.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987044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4527" y="140526"/>
            <a:ext cx="1083182" cy="646331"/>
          </a:xfrm>
          <a:prstGeom prst="rect">
            <a:avLst/>
          </a:prstGeom>
        </p:spPr>
        <p:txBody>
          <a:bodyPr wrap="none">
            <a:spAutoFit/>
          </a:bodyPr>
          <a:lstStyle/>
          <a:p>
            <a:r>
              <a:rPr lang="en-IN" sz="3600" b="1" dirty="0" smtClean="0">
                <a:latin typeface="Calibri" panose="020F0502020204030204" pitchFamily="34" charset="0"/>
                <a:ea typeface="Calibri" panose="020F0502020204030204" pitchFamily="34" charset="0"/>
                <a:cs typeface="Times New Roman" panose="02020603050405020304" pitchFamily="18" charset="0"/>
              </a:rPr>
              <a:t>Data</a:t>
            </a:r>
            <a:endParaRPr lang="en-IN" sz="3600" dirty="0"/>
          </a:p>
        </p:txBody>
      </p:sp>
      <p:sp>
        <p:nvSpPr>
          <p:cNvPr id="2" name="Rectangle 1"/>
          <p:cNvSpPr/>
          <p:nvPr/>
        </p:nvSpPr>
        <p:spPr>
          <a:xfrm>
            <a:off x="174527" y="786857"/>
            <a:ext cx="6096000" cy="5066130"/>
          </a:xfrm>
          <a:prstGeom prst="rect">
            <a:avLst/>
          </a:prstGeom>
        </p:spPr>
        <p:txBody>
          <a:bodyPr>
            <a:spAutoFit/>
          </a:bodyPr>
          <a:lstStyle/>
          <a:p>
            <a:pPr>
              <a:lnSpc>
                <a:spcPct val="107000"/>
              </a:lnSpc>
              <a:spcAft>
                <a:spcPts val="800"/>
              </a:spcAft>
            </a:pPr>
            <a:r>
              <a:rPr lang="en-IN" sz="2000" b="1" dirty="0" smtClean="0">
                <a:effectLst/>
                <a:latin typeface="Calibri" panose="020F0502020204030204" pitchFamily="34" charset="0"/>
                <a:ea typeface="Calibri" panose="020F0502020204030204" pitchFamily="34" charset="0"/>
                <a:cs typeface="Times New Roman" panose="02020603050405020304" pitchFamily="18" charset="0"/>
              </a:rPr>
              <a:t>Data Requirement:</a:t>
            </a:r>
            <a:endParaRPr lang="en-IN"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IN" sz="2000" u="sng" dirty="0" smtClean="0">
                <a:effectLst/>
                <a:latin typeface="Calibri" panose="020F0502020204030204" pitchFamily="34" charset="0"/>
                <a:ea typeface="Calibri" panose="020F0502020204030204" pitchFamily="34" charset="0"/>
                <a:cs typeface="Times New Roman" panose="02020603050405020304" pitchFamily="18" charset="0"/>
              </a:rPr>
              <a:t>List of Mumbai’s Neighbourhood</a:t>
            </a:r>
            <a:r>
              <a:rPr lang="en-IN" sz="2000" dirty="0" smtClean="0">
                <a:effectLst/>
                <a:latin typeface="Calibri" panose="020F0502020204030204" pitchFamily="34" charset="0"/>
                <a:ea typeface="Calibri" panose="020F0502020204030204" pitchFamily="34" charset="0"/>
                <a:cs typeface="Times New Roman" panose="02020603050405020304" pitchFamily="18" charset="0"/>
              </a:rPr>
              <a:t>:</a:t>
            </a:r>
            <a:endParaRPr lang="en-IN"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dirty="0" smtClean="0">
                <a:effectLst/>
                <a:latin typeface="Calibri" panose="020F0502020204030204" pitchFamily="34" charset="0"/>
                <a:ea typeface="Calibri" panose="020F0502020204030204" pitchFamily="34" charset="0"/>
                <a:cs typeface="Times New Roman" panose="02020603050405020304" pitchFamily="18" charset="0"/>
              </a:rPr>
              <a:t>This will help to identify the neighbouring areas with which further analysis can be done</a:t>
            </a:r>
            <a:endParaRPr lang="en-IN"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2000" dirty="0" smtClean="0">
                <a:effectLst/>
                <a:latin typeface="Calibri" panose="020F0502020204030204" pitchFamily="34" charset="0"/>
                <a:ea typeface="Calibri" panose="020F0502020204030204" pitchFamily="34" charset="0"/>
                <a:cs typeface="Times New Roman" panose="02020603050405020304" pitchFamily="18" charset="0"/>
              </a:rPr>
              <a:t> </a:t>
            </a:r>
            <a:endParaRPr lang="en-IN"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IN" sz="2000" u="sng" dirty="0" smtClean="0">
                <a:effectLst/>
                <a:latin typeface="Calibri" panose="020F0502020204030204" pitchFamily="34" charset="0"/>
                <a:ea typeface="Calibri" panose="020F0502020204030204" pitchFamily="34" charset="0"/>
                <a:cs typeface="Times New Roman" panose="02020603050405020304" pitchFamily="18" charset="0"/>
              </a:rPr>
              <a:t>Latitude and Longitude of Neighbouring areas:</a:t>
            </a:r>
            <a:endParaRPr lang="en-IN"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dirty="0" smtClean="0">
                <a:effectLst/>
                <a:latin typeface="Calibri" panose="020F0502020204030204" pitchFamily="34" charset="0"/>
                <a:ea typeface="Calibri" panose="020F0502020204030204" pitchFamily="34" charset="0"/>
                <a:cs typeface="Times New Roman" panose="02020603050405020304" pitchFamily="18" charset="0"/>
              </a:rPr>
              <a:t>This is required to plot areas on map and also for getting the venues in these areas.</a:t>
            </a:r>
            <a:endParaRPr lang="en-IN"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2000" dirty="0" smtClean="0">
                <a:effectLst/>
                <a:latin typeface="Calibri" panose="020F0502020204030204" pitchFamily="34" charset="0"/>
                <a:ea typeface="Calibri" panose="020F0502020204030204" pitchFamily="34" charset="0"/>
                <a:cs typeface="Times New Roman" panose="02020603050405020304" pitchFamily="18" charset="0"/>
              </a:rPr>
              <a:t> </a:t>
            </a:r>
            <a:endParaRPr lang="en-IN"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IN" sz="2000" u="sng" dirty="0" smtClean="0">
                <a:effectLst/>
                <a:latin typeface="Calibri" panose="020F0502020204030204" pitchFamily="34" charset="0"/>
                <a:ea typeface="Calibri" panose="020F0502020204030204" pitchFamily="34" charset="0"/>
                <a:cs typeface="Times New Roman" panose="02020603050405020304" pitchFamily="18" charset="0"/>
              </a:rPr>
              <a:t>Venues in each Neighbourhood:</a:t>
            </a:r>
            <a:endParaRPr lang="en-IN"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dirty="0" smtClean="0">
                <a:effectLst/>
                <a:latin typeface="Calibri" panose="020F0502020204030204" pitchFamily="34" charset="0"/>
                <a:ea typeface="Calibri" panose="020F0502020204030204" pitchFamily="34" charset="0"/>
                <a:cs typeface="Times New Roman" panose="02020603050405020304" pitchFamily="18" charset="0"/>
              </a:rPr>
              <a:t>This is the most important data, as this will get the insights of the places where crowd is attracted.</a:t>
            </a:r>
            <a:endParaRPr lang="en-IN"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dirty="0" smtClean="0">
                <a:effectLst/>
                <a:latin typeface="Calibri" panose="020F0502020204030204" pitchFamily="34"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613932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4527" y="140526"/>
            <a:ext cx="1083182" cy="646331"/>
          </a:xfrm>
          <a:prstGeom prst="rect">
            <a:avLst/>
          </a:prstGeom>
        </p:spPr>
        <p:txBody>
          <a:bodyPr wrap="none">
            <a:spAutoFit/>
          </a:bodyPr>
          <a:lstStyle/>
          <a:p>
            <a:r>
              <a:rPr lang="en-IN" sz="3600" b="1" dirty="0" smtClean="0">
                <a:latin typeface="Calibri" panose="020F0502020204030204" pitchFamily="34" charset="0"/>
                <a:ea typeface="Calibri" panose="020F0502020204030204" pitchFamily="34" charset="0"/>
                <a:cs typeface="Times New Roman" panose="02020603050405020304" pitchFamily="18" charset="0"/>
              </a:rPr>
              <a:t>Data</a:t>
            </a:r>
            <a:endParaRPr lang="en-IN" sz="3600" dirty="0"/>
          </a:p>
        </p:txBody>
      </p:sp>
      <p:sp>
        <p:nvSpPr>
          <p:cNvPr id="3" name="Rectangle 2"/>
          <p:cNvSpPr/>
          <p:nvPr/>
        </p:nvSpPr>
        <p:spPr>
          <a:xfrm>
            <a:off x="0" y="1199781"/>
            <a:ext cx="11822806" cy="1680588"/>
          </a:xfrm>
          <a:prstGeom prst="rect">
            <a:avLst/>
          </a:prstGeom>
        </p:spPr>
        <p:txBody>
          <a:bodyPr wrap="square">
            <a:spAutoFit/>
          </a:bodyPr>
          <a:lstStyle/>
          <a:p>
            <a:pPr marL="342900" indent="-342900">
              <a:lnSpc>
                <a:spcPct val="107000"/>
              </a:lnSpc>
              <a:spcAft>
                <a:spcPts val="800"/>
              </a:spcAft>
              <a:buFont typeface="Symbol" panose="05050102010706020507" pitchFamily="18" charset="2"/>
              <a:buChar char=""/>
            </a:pPr>
            <a:r>
              <a:rPr lang="en-IN" dirty="0" smtClean="0">
                <a:effectLst/>
                <a:latin typeface="Calibri" panose="020F0502020204030204" pitchFamily="34" charset="0"/>
                <a:ea typeface="Calibri" panose="020F0502020204030204" pitchFamily="34" charset="0"/>
                <a:cs typeface="Times New Roman" panose="02020603050405020304" pitchFamily="18" charset="0"/>
              </a:rPr>
              <a:t>Wikipedia: To get the list of neighbouring areas of Mumbai along with its Latitude and Longitude, it will be extracted by using python web scrapping ( using pandas) (</a:t>
            </a:r>
            <a:r>
              <a:rPr lang="en-IN" sz="1200" dirty="0" smtClean="0">
                <a:latin typeface="Calibri" panose="020F0502020204030204" pitchFamily="34" charset="0"/>
                <a:hlinkClick r:id="rId2"/>
              </a:rPr>
              <a:t>https://en.wikipedia.org/wiki/List_of_neighbourhoods_in_Mumbai</a:t>
            </a:r>
            <a:r>
              <a:rPr lang="en-IN" sz="1200" dirty="0" smtClean="0">
                <a:latin typeface="Calibri" panose="020F0502020204030204" pitchFamily="34" charset="0"/>
              </a:rPr>
              <a:t>)</a:t>
            </a:r>
            <a:endParaRPr lang="en-IN"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endParaRPr lang="en-IN"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235585">
              <a:lnSpc>
                <a:spcPct val="107000"/>
              </a:lnSpc>
              <a:spcAft>
                <a:spcPts val="800"/>
              </a:spcAft>
            </a:pPr>
            <a:r>
              <a:rPr lang="en-IN" dirty="0" smtClean="0">
                <a:effectLst/>
                <a:latin typeface="Calibri" panose="020F0502020204030204" pitchFamily="34" charset="0"/>
                <a:ea typeface="Calibri" panose="020F0502020204030204" pitchFamily="34" charset="0"/>
                <a:cs typeface="Times New Roman" panose="02020603050405020304" pitchFamily="18" charset="0"/>
              </a:rPr>
              <a:t> Foursquare.com: This site will help us to extract venues for each neighbouring area, data will be extracted by using foursquare API, below is the plotted map of Mumbai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260288" y="786857"/>
            <a:ext cx="1947071" cy="407035"/>
          </a:xfrm>
          <a:prstGeom prst="rect">
            <a:avLst/>
          </a:prstGeom>
        </p:spPr>
        <p:txBody>
          <a:bodyPr wrap="none">
            <a:spAutoFit/>
          </a:bodyPr>
          <a:lstStyle/>
          <a:p>
            <a:pPr>
              <a:lnSpc>
                <a:spcPct val="107000"/>
              </a:lnSpc>
              <a:spcAft>
                <a:spcPts val="800"/>
              </a:spcAft>
            </a:pPr>
            <a:r>
              <a:rPr lang="en-IN" sz="2000" b="1" dirty="0" smtClean="0">
                <a:effectLst/>
                <a:latin typeface="Calibri" panose="020F0502020204030204" pitchFamily="34" charset="0"/>
                <a:ea typeface="Calibri" panose="020F0502020204030204" pitchFamily="34" charset="0"/>
                <a:cs typeface="Times New Roman" panose="02020603050405020304" pitchFamily="18" charset="0"/>
              </a:rPr>
              <a:t>Data Extraction:</a:t>
            </a:r>
            <a:endParaRPr lang="en-IN" sz="2000" dirty="0" smtClean="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979114"/>
            <a:ext cx="11694018" cy="3402427"/>
          </a:xfrm>
          <a:prstGeom prst="rect">
            <a:avLst/>
          </a:prstGeom>
        </p:spPr>
      </p:pic>
    </p:spTree>
    <p:extLst>
      <p:ext uri="{BB962C8B-B14F-4D97-AF65-F5344CB8AC3E}">
        <p14:creationId xmlns:p14="http://schemas.microsoft.com/office/powerpoint/2010/main" val="12404698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4527" y="140526"/>
            <a:ext cx="1083182" cy="646331"/>
          </a:xfrm>
          <a:prstGeom prst="rect">
            <a:avLst/>
          </a:prstGeom>
        </p:spPr>
        <p:txBody>
          <a:bodyPr wrap="none">
            <a:spAutoFit/>
          </a:bodyPr>
          <a:lstStyle/>
          <a:p>
            <a:r>
              <a:rPr lang="en-IN" sz="3600" b="1" dirty="0" smtClean="0">
                <a:latin typeface="Calibri" panose="020F0502020204030204" pitchFamily="34" charset="0"/>
                <a:ea typeface="Calibri" panose="020F0502020204030204" pitchFamily="34" charset="0"/>
                <a:cs typeface="Times New Roman" panose="02020603050405020304" pitchFamily="18" charset="0"/>
              </a:rPr>
              <a:t>Data</a:t>
            </a:r>
            <a:endParaRPr lang="en-IN" sz="3600" dirty="0"/>
          </a:p>
        </p:txBody>
      </p:sp>
      <p:sp>
        <p:nvSpPr>
          <p:cNvPr id="2" name="Rectangle 1"/>
          <p:cNvSpPr/>
          <p:nvPr/>
        </p:nvSpPr>
        <p:spPr>
          <a:xfrm>
            <a:off x="174526" y="786857"/>
            <a:ext cx="11416459" cy="2667269"/>
          </a:xfrm>
          <a:prstGeom prst="rect">
            <a:avLst/>
          </a:prstGeom>
        </p:spPr>
        <p:txBody>
          <a:bodyPr wrap="square">
            <a:spAutoFit/>
          </a:bodyPr>
          <a:lstStyle/>
          <a:p>
            <a:pPr>
              <a:lnSpc>
                <a:spcPct val="107000"/>
              </a:lnSpc>
              <a:spcAft>
                <a:spcPts val="800"/>
              </a:spcAft>
            </a:pPr>
            <a:r>
              <a:rPr lang="en-IN" sz="2000" b="1" dirty="0" smtClean="0">
                <a:effectLst/>
                <a:latin typeface="Calibri" panose="020F0502020204030204" pitchFamily="34" charset="0"/>
                <a:ea typeface="Calibri" panose="020F0502020204030204" pitchFamily="34" charset="0"/>
                <a:cs typeface="Times New Roman" panose="02020603050405020304" pitchFamily="18" charset="0"/>
              </a:rPr>
              <a:t>Data Usage:</a:t>
            </a:r>
            <a:endParaRPr lang="en-IN"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Arial" panose="020B0604020202020204" pitchFamily="34" charset="0"/>
              <a:buChar char="•"/>
            </a:pPr>
            <a:r>
              <a:rPr lang="en-IN" sz="2000" dirty="0">
                <a:latin typeface="Calibri" panose="020F0502020204030204" pitchFamily="34" charset="0"/>
                <a:ea typeface="Calibri" panose="020F0502020204030204" pitchFamily="34" charset="0"/>
                <a:cs typeface="Times New Roman" panose="02020603050405020304" pitchFamily="18" charset="0"/>
              </a:rPr>
              <a:t>Once we extract the data, we will merge </a:t>
            </a:r>
            <a:r>
              <a:rPr lang="en-IN" sz="2000" dirty="0" smtClean="0">
                <a:latin typeface="Calibri" panose="020F0502020204030204" pitchFamily="34" charset="0"/>
                <a:ea typeface="Calibri" panose="020F0502020204030204" pitchFamily="34" charset="0"/>
                <a:cs typeface="Times New Roman" panose="02020603050405020304" pitchFamily="18" charset="0"/>
              </a:rPr>
              <a:t>Wikipedia and Foursquare </a:t>
            </a:r>
            <a:r>
              <a:rPr lang="en-IN" sz="2000" dirty="0">
                <a:latin typeface="Calibri" panose="020F0502020204030204" pitchFamily="34" charset="0"/>
                <a:ea typeface="Calibri" panose="020F0502020204030204" pitchFamily="34" charset="0"/>
                <a:cs typeface="Times New Roman" panose="02020603050405020304" pitchFamily="18" charset="0"/>
              </a:rPr>
              <a:t>data </a:t>
            </a:r>
            <a:r>
              <a:rPr lang="en-IN" sz="2000" dirty="0" smtClean="0">
                <a:latin typeface="Calibri" panose="020F0502020204030204" pitchFamily="34" charset="0"/>
                <a:ea typeface="Calibri" panose="020F0502020204030204" pitchFamily="34" charset="0"/>
                <a:cs typeface="Times New Roman" panose="02020603050405020304" pitchFamily="18" charset="0"/>
              </a:rPr>
              <a:t>mentioned </a:t>
            </a:r>
            <a:r>
              <a:rPr lang="en-IN" sz="2000" dirty="0">
                <a:latin typeface="Calibri" panose="020F0502020204030204" pitchFamily="34" charset="0"/>
                <a:ea typeface="Calibri" panose="020F0502020204030204" pitchFamily="34" charset="0"/>
                <a:cs typeface="Times New Roman" panose="02020603050405020304" pitchFamily="18" charset="0"/>
              </a:rPr>
              <a:t>and make the </a:t>
            </a:r>
            <a:r>
              <a:rPr lang="en-IN" sz="2000" dirty="0" err="1">
                <a:latin typeface="Calibri" panose="020F0502020204030204" pitchFamily="34" charset="0"/>
                <a:ea typeface="Calibri" panose="020F0502020204030204" pitchFamily="34" charset="0"/>
                <a:cs typeface="Times New Roman" panose="02020603050405020304" pitchFamily="18" charset="0"/>
              </a:rPr>
              <a:t>DataFrame</a:t>
            </a:r>
            <a:r>
              <a:rPr lang="en-IN" sz="2000" dirty="0">
                <a:latin typeface="Calibri" panose="020F0502020204030204" pitchFamily="34" charset="0"/>
                <a:ea typeface="Calibri" panose="020F0502020204030204" pitchFamily="34" charset="0"/>
                <a:cs typeface="Times New Roman" panose="02020603050405020304" pitchFamily="18" charset="0"/>
              </a:rPr>
              <a:t> using </a:t>
            </a:r>
            <a:r>
              <a:rPr lang="en-IN" sz="2000" dirty="0" smtClean="0">
                <a:latin typeface="Calibri" panose="020F0502020204030204" pitchFamily="34" charset="0"/>
                <a:ea typeface="Calibri" panose="020F0502020204030204" pitchFamily="34" charset="0"/>
                <a:cs typeface="Times New Roman" panose="02020603050405020304" pitchFamily="18" charset="0"/>
              </a:rPr>
              <a:t>pandas</a:t>
            </a:r>
          </a:p>
          <a:p>
            <a:pPr marL="342900" lvl="0" indent="-342900">
              <a:buFont typeface="Arial" panose="020B0604020202020204" pitchFamily="34" charset="0"/>
              <a:buChar char="•"/>
            </a:pP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Arial" panose="020B0604020202020204" pitchFamily="34" charset="0"/>
              <a:buChar char="•"/>
            </a:pPr>
            <a:r>
              <a:rPr lang="en-IN" sz="2000" dirty="0">
                <a:latin typeface="Calibri" panose="020F0502020204030204" pitchFamily="34" charset="0"/>
                <a:ea typeface="Calibri" panose="020F0502020204030204" pitchFamily="34" charset="0"/>
                <a:cs typeface="Times New Roman" panose="02020603050405020304" pitchFamily="18" charset="0"/>
              </a:rPr>
              <a:t>Now we will have Neighbouring Area and Venue category along with their co-ordinates, sample data shown below</a:t>
            </a:r>
          </a:p>
          <a:p>
            <a:r>
              <a:rPr lang="en-IN" sz="2000" b="1" dirty="0">
                <a:latin typeface="Calibri" panose="020F0502020204030204" pitchFamily="34" charset="0"/>
                <a:ea typeface="Calibri" panose="020F0502020204030204" pitchFamily="34" charset="0"/>
                <a:cs typeface="Times New Roman" panose="02020603050405020304" pitchFamily="18" charset="0"/>
              </a:rPr>
              <a:t> </a:t>
            </a:r>
          </a:p>
          <a:p>
            <a:pPr marL="457200">
              <a:lnSpc>
                <a:spcPct val="107000"/>
              </a:lnSpc>
              <a:spcAft>
                <a:spcPts val="800"/>
              </a:spcAft>
            </a:pPr>
            <a:r>
              <a:rPr lang="en-IN" dirty="0" smtClean="0">
                <a:effectLst/>
                <a:latin typeface="Calibri" panose="020F0502020204030204" pitchFamily="34"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p:nvPr/>
        </p:nvPicPr>
        <p:blipFill>
          <a:blip r:embed="rId2"/>
          <a:stretch>
            <a:fillRect/>
          </a:stretch>
        </p:blipFill>
        <p:spPr>
          <a:xfrm>
            <a:off x="329750" y="2926757"/>
            <a:ext cx="10874867" cy="2347399"/>
          </a:xfrm>
          <a:prstGeom prst="rect">
            <a:avLst/>
          </a:prstGeom>
        </p:spPr>
      </p:pic>
    </p:spTree>
    <p:extLst>
      <p:ext uri="{BB962C8B-B14F-4D97-AF65-F5344CB8AC3E}">
        <p14:creationId xmlns:p14="http://schemas.microsoft.com/office/powerpoint/2010/main" val="4392108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4527" y="140526"/>
            <a:ext cx="2771977" cy="646331"/>
          </a:xfrm>
          <a:prstGeom prst="rect">
            <a:avLst/>
          </a:prstGeom>
        </p:spPr>
        <p:txBody>
          <a:bodyPr wrap="none">
            <a:spAutoFit/>
          </a:bodyPr>
          <a:lstStyle/>
          <a:p>
            <a:r>
              <a:rPr lang="en-IN" sz="3600" b="1" dirty="0">
                <a:latin typeface="Calibri" panose="020F0502020204030204" pitchFamily="34" charset="0"/>
              </a:rPr>
              <a:t>Methodology</a:t>
            </a:r>
            <a:endParaRPr lang="en-IN" sz="3600" dirty="0">
              <a:latin typeface="Calibri" panose="020F0502020204030204" pitchFamily="34" charset="0"/>
            </a:endParaRPr>
          </a:p>
        </p:txBody>
      </p:sp>
      <p:sp>
        <p:nvSpPr>
          <p:cNvPr id="2" name="Rectangle 1"/>
          <p:cNvSpPr/>
          <p:nvPr/>
        </p:nvSpPr>
        <p:spPr>
          <a:xfrm>
            <a:off x="174527" y="786857"/>
            <a:ext cx="11545248" cy="4520725"/>
          </a:xfrm>
          <a:prstGeom prst="rect">
            <a:avLst/>
          </a:prstGeom>
        </p:spPr>
        <p:txBody>
          <a:bodyPr wrap="square">
            <a:spAutoFit/>
          </a:bodyPr>
          <a:lstStyle/>
          <a:p>
            <a:pPr marL="285750" indent="-285750">
              <a:lnSpc>
                <a:spcPct val="107000"/>
              </a:lnSpc>
              <a:spcBef>
                <a:spcPts val="600"/>
              </a:spcBef>
              <a:spcAft>
                <a:spcPts val="450"/>
              </a:spcAft>
              <a:buFont typeface="Wingdings" panose="05000000000000000000" pitchFamily="2" charset="2"/>
              <a:buChar char="Ø"/>
            </a:pPr>
            <a:r>
              <a:rPr lang="en-IN" dirty="0" smtClean="0">
                <a:effectLst/>
                <a:latin typeface="Calibri" panose="020F0502020204030204" pitchFamily="34" charset="0"/>
                <a:ea typeface="Calibri" panose="020F0502020204030204" pitchFamily="34" charset="0"/>
                <a:cs typeface="Times New Roman" panose="02020603050405020304" pitchFamily="18" charset="0"/>
              </a:rPr>
              <a:t>We are intended to explore the venues in nearby Areas of Mumbai </a:t>
            </a:r>
          </a:p>
          <a:p>
            <a:pPr marL="285750" indent="-285750">
              <a:lnSpc>
                <a:spcPct val="107000"/>
              </a:lnSpc>
              <a:spcBef>
                <a:spcPts val="600"/>
              </a:spcBef>
              <a:spcAft>
                <a:spcPts val="450"/>
              </a:spcAft>
              <a:buFont typeface="Wingdings" panose="05000000000000000000" pitchFamily="2" charset="2"/>
              <a:buChar char="Ø"/>
            </a:pPr>
            <a:r>
              <a:rPr lang="en-IN" dirty="0" smtClean="0">
                <a:effectLst/>
                <a:latin typeface="Calibri" panose="020F0502020204030204" pitchFamily="34" charset="0"/>
                <a:ea typeface="Calibri" panose="020F0502020204030204" pitchFamily="34" charset="0"/>
                <a:cs typeface="Times New Roman" panose="02020603050405020304" pitchFamily="18" charset="0"/>
              </a:rPr>
              <a:t>Usually in any place the huge number of crowd will be on below locations:</a:t>
            </a:r>
            <a:endParaRPr lang="en-IN"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tabLst>
                <a:tab pos="457200" algn="l"/>
              </a:tabLst>
            </a:pPr>
            <a:r>
              <a:rPr lang="en-IN" dirty="0" smtClean="0">
                <a:effectLst/>
                <a:latin typeface="Calibri" panose="020F0502020204030204" pitchFamily="34" charset="0"/>
                <a:ea typeface="Calibri" panose="020F0502020204030204" pitchFamily="34" charset="0"/>
                <a:cs typeface="Times New Roman" panose="02020603050405020304" pitchFamily="18" charset="0"/>
              </a:rPr>
              <a:t>             Public Transport ( Bus/Train Station)</a:t>
            </a:r>
            <a:endParaRPr lang="en-IN"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tabLst>
                <a:tab pos="457200" algn="l"/>
              </a:tabLst>
            </a:pPr>
            <a:r>
              <a:rPr lang="en-IN" dirty="0" smtClean="0">
                <a:effectLst/>
                <a:latin typeface="Calibri" panose="020F0502020204030204" pitchFamily="34" charset="0"/>
                <a:ea typeface="Calibri" panose="020F0502020204030204" pitchFamily="34" charset="0"/>
                <a:cs typeface="Times New Roman" panose="02020603050405020304" pitchFamily="18" charset="0"/>
              </a:rPr>
              <a:t>             Tourist place</a:t>
            </a:r>
            <a:endParaRPr lang="en-IN"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tabLst>
                <a:tab pos="457200" algn="l"/>
              </a:tabLst>
            </a:pPr>
            <a:r>
              <a:rPr lang="en-IN" dirty="0" smtClean="0">
                <a:effectLst/>
                <a:latin typeface="Calibri" panose="020F0502020204030204" pitchFamily="34" charset="0"/>
                <a:ea typeface="Calibri" panose="020F0502020204030204" pitchFamily="34" charset="0"/>
                <a:cs typeface="Times New Roman" panose="02020603050405020304" pitchFamily="18" charset="0"/>
              </a:rPr>
              <a:t>              Parks/Gardens</a:t>
            </a:r>
            <a:endParaRPr lang="en-IN"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Bef>
                <a:spcPts val="600"/>
              </a:spcBef>
              <a:spcAft>
                <a:spcPts val="450"/>
              </a:spcAft>
              <a:buFont typeface="Wingdings" panose="05000000000000000000" pitchFamily="2" charset="2"/>
              <a:buChar char="Ø"/>
            </a:pPr>
            <a:r>
              <a:rPr lang="en-IN" dirty="0" smtClean="0">
                <a:effectLst/>
                <a:latin typeface="Calibri" panose="020F0502020204030204" pitchFamily="34" charset="0"/>
                <a:ea typeface="Calibri" panose="020F0502020204030204" pitchFamily="34" charset="0"/>
                <a:cs typeface="Times New Roman" panose="02020603050405020304" pitchFamily="18" charset="0"/>
              </a:rPr>
              <a:t>Will Analyse the Public transport and already available food joints in the particular area, so as to arrive at accurate conclusion</a:t>
            </a:r>
            <a:endParaRPr lang="en-IN"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Bef>
                <a:spcPts val="600"/>
              </a:spcBef>
              <a:spcAft>
                <a:spcPts val="450"/>
              </a:spcAft>
              <a:buFont typeface="Wingdings" panose="05000000000000000000" pitchFamily="2" charset="2"/>
              <a:buChar char="Ø"/>
            </a:pPr>
            <a:r>
              <a:rPr lang="en-IN" dirty="0" smtClean="0">
                <a:effectLst/>
                <a:latin typeface="Calibri" panose="020F0502020204030204" pitchFamily="34" charset="0"/>
                <a:ea typeface="Calibri" panose="020F0502020204030204" pitchFamily="34" charset="0"/>
                <a:cs typeface="Times New Roman" panose="02020603050405020304" pitchFamily="18" charset="0"/>
              </a:rPr>
              <a:t>Our focus will be to extract the crowd attracting places and make the cluster out of those places using </a:t>
            </a:r>
            <a:r>
              <a:rPr lang="en-IN" b="1" dirty="0" err="1" smtClean="0">
                <a:effectLst/>
                <a:latin typeface="Calibri" panose="020F0502020204030204" pitchFamily="34" charset="0"/>
                <a:ea typeface="Calibri" panose="020F0502020204030204" pitchFamily="34" charset="0"/>
                <a:cs typeface="Times New Roman" panose="02020603050405020304" pitchFamily="18" charset="0"/>
              </a:rPr>
              <a:t>KMeans</a:t>
            </a:r>
            <a:r>
              <a:rPr lang="en-IN" b="1" dirty="0" smtClean="0">
                <a:effectLst/>
                <a:latin typeface="Calibri" panose="020F0502020204030204" pitchFamily="34" charset="0"/>
                <a:ea typeface="Calibri" panose="020F0502020204030204" pitchFamily="34" charset="0"/>
                <a:cs typeface="Times New Roman" panose="02020603050405020304" pitchFamily="18" charset="0"/>
              </a:rPr>
              <a:t> clustering algorithm</a:t>
            </a:r>
            <a:r>
              <a:rPr lang="en-IN" dirty="0" smtClean="0">
                <a:effectLst/>
                <a:latin typeface="Calibri" panose="020F0502020204030204" pitchFamily="34" charset="0"/>
                <a:ea typeface="Calibri" panose="020F0502020204030204" pitchFamily="34" charset="0"/>
                <a:cs typeface="Times New Roman" panose="02020603050405020304" pitchFamily="18" charset="0"/>
              </a:rPr>
              <a:t> and to conclude which clusters/Area are best suitable for food joint</a:t>
            </a:r>
            <a:endParaRPr lang="en-IN"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Bef>
                <a:spcPts val="600"/>
              </a:spcBef>
              <a:spcAft>
                <a:spcPts val="450"/>
              </a:spcAft>
              <a:buFont typeface="Wingdings" panose="05000000000000000000" pitchFamily="2" charset="2"/>
              <a:buChar char="Ø"/>
            </a:pPr>
            <a:r>
              <a:rPr lang="en-IN" dirty="0" smtClean="0">
                <a:effectLst/>
                <a:latin typeface="Calibri" panose="020F0502020204030204" pitchFamily="34" charset="0"/>
                <a:ea typeface="Calibri" panose="020F0502020204030204" pitchFamily="34" charset="0"/>
                <a:cs typeface="Times New Roman" panose="02020603050405020304" pitchFamily="18" charset="0"/>
              </a:rPr>
              <a:t>Here we will use Clustering, since it will have different areas clubbed together based on the similarities, then it will be easy to check which all areas have more number of tourist places and public transport and help to identify appropriate location for food joint.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260517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4527" y="140526"/>
            <a:ext cx="4068165" cy="646331"/>
          </a:xfrm>
          <a:prstGeom prst="rect">
            <a:avLst/>
          </a:prstGeom>
        </p:spPr>
        <p:txBody>
          <a:bodyPr wrap="none">
            <a:spAutoFit/>
          </a:bodyPr>
          <a:lstStyle/>
          <a:p>
            <a:r>
              <a:rPr lang="en-IN" sz="3600" b="1" dirty="0">
                <a:latin typeface="Calibri" panose="020F0502020204030204" pitchFamily="34" charset="0"/>
              </a:rPr>
              <a:t>Exploratory Analysis</a:t>
            </a:r>
            <a:endParaRPr lang="en-IN" sz="3600" dirty="0">
              <a:latin typeface="Calibri" panose="020F0502020204030204" pitchFamily="34" charset="0"/>
            </a:endParaRPr>
          </a:p>
        </p:txBody>
      </p:sp>
      <p:pic>
        <p:nvPicPr>
          <p:cNvPr id="5" name="Picture 4"/>
          <p:cNvPicPr/>
          <p:nvPr/>
        </p:nvPicPr>
        <p:blipFill>
          <a:blip r:embed="rId2"/>
          <a:stretch>
            <a:fillRect/>
          </a:stretch>
        </p:blipFill>
        <p:spPr>
          <a:xfrm>
            <a:off x="0" y="1532586"/>
            <a:ext cx="5525037" cy="4090317"/>
          </a:xfrm>
          <a:prstGeom prst="rect">
            <a:avLst/>
          </a:prstGeom>
          <a:ln>
            <a:solidFill>
              <a:srgbClr val="9F0C0D"/>
            </a:solidFill>
          </a:ln>
        </p:spPr>
      </p:pic>
      <p:sp>
        <p:nvSpPr>
          <p:cNvPr id="3" name="Rectangle 2"/>
          <p:cNvSpPr/>
          <p:nvPr/>
        </p:nvSpPr>
        <p:spPr>
          <a:xfrm>
            <a:off x="174527" y="1054926"/>
            <a:ext cx="3566682" cy="369332"/>
          </a:xfrm>
          <a:prstGeom prst="rect">
            <a:avLst/>
          </a:prstGeom>
        </p:spPr>
        <p:txBody>
          <a:bodyPr wrap="none">
            <a:spAutoFit/>
          </a:bodyPr>
          <a:lstStyle/>
          <a:p>
            <a:r>
              <a:rPr lang="en-IN" b="1" dirty="0" smtClean="0">
                <a:effectLst/>
                <a:latin typeface="Calibri" panose="020F0502020204030204" pitchFamily="34" charset="0"/>
                <a:ea typeface="Calibri" panose="020F0502020204030204" pitchFamily="34" charset="0"/>
                <a:cs typeface="Times New Roman" panose="02020603050405020304" pitchFamily="18" charset="0"/>
              </a:rPr>
              <a:t>Area wise count of Public Transport</a:t>
            </a:r>
            <a:endParaRPr lang="en-IN" dirty="0"/>
          </a:p>
        </p:txBody>
      </p:sp>
      <p:sp>
        <p:nvSpPr>
          <p:cNvPr id="7" name="Rectangle 6"/>
          <p:cNvSpPr/>
          <p:nvPr/>
        </p:nvSpPr>
        <p:spPr>
          <a:xfrm>
            <a:off x="2659486" y="5241701"/>
            <a:ext cx="1371601" cy="1931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600" dirty="0" smtClean="0">
                <a:latin typeface="Calibri" panose="020F0502020204030204" pitchFamily="34" charset="0"/>
              </a:rPr>
              <a:t>Station count</a:t>
            </a:r>
            <a:endParaRPr lang="en-IN" sz="1600" dirty="0">
              <a:latin typeface="Calibri" panose="020F0502020204030204" pitchFamily="34" charset="0"/>
            </a:endParaRPr>
          </a:p>
        </p:txBody>
      </p:sp>
      <p:sp>
        <p:nvSpPr>
          <p:cNvPr id="8" name="Rectangle 7"/>
          <p:cNvSpPr/>
          <p:nvPr/>
        </p:nvSpPr>
        <p:spPr>
          <a:xfrm>
            <a:off x="5525037" y="1505804"/>
            <a:ext cx="6096000" cy="1779333"/>
          </a:xfrm>
          <a:prstGeom prst="rect">
            <a:avLst/>
          </a:prstGeom>
        </p:spPr>
        <p:txBody>
          <a:bodyPr>
            <a:spAutoFit/>
          </a:bodyPr>
          <a:lstStyle/>
          <a:p>
            <a:pPr marL="342900" lvl="0" indent="-342900">
              <a:lnSpc>
                <a:spcPct val="107000"/>
              </a:lnSpc>
              <a:spcAft>
                <a:spcPts val="800"/>
              </a:spcAft>
              <a:buFont typeface="Symbol" panose="05050102010706020507" pitchFamily="18" charset="2"/>
              <a:buChar char=""/>
            </a:pPr>
            <a:r>
              <a:rPr lang="en-IN" dirty="0" smtClean="0">
                <a:effectLst/>
                <a:latin typeface="Calibri" panose="020F0502020204030204" pitchFamily="34" charset="0"/>
                <a:ea typeface="Calibri" panose="020F0502020204030204" pitchFamily="34" charset="0"/>
                <a:cs typeface="Times New Roman" panose="02020603050405020304" pitchFamily="18" charset="0"/>
              </a:rPr>
              <a:t>We have filtered the data frame having all the Station bus/train</a:t>
            </a:r>
            <a:endParaRPr lang="en-IN"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dirty="0" smtClean="0">
                <a:effectLst/>
                <a:latin typeface="Calibri" panose="020F0502020204030204" pitchFamily="34" charset="0"/>
                <a:ea typeface="Calibri" panose="020F0502020204030204" pitchFamily="34" charset="0"/>
                <a:cs typeface="Times New Roman" panose="02020603050405020304" pitchFamily="18" charset="0"/>
              </a:rPr>
              <a:t>Then we have grouped the filtered data by Area on count of station in each Area</a:t>
            </a:r>
            <a:endParaRPr lang="en-IN"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923290">
              <a:lnSpc>
                <a:spcPct val="107000"/>
              </a:lnSpc>
              <a:spcAft>
                <a:spcPts val="800"/>
              </a:spcAft>
            </a:pPr>
            <a:r>
              <a:rPr lang="en-IN" dirty="0" smtClean="0">
                <a:effectLst/>
                <a:latin typeface="Calibri" panose="020F0502020204030204" pitchFamily="34"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5525037" y="3073642"/>
            <a:ext cx="6096000" cy="1380378"/>
          </a:xfrm>
          <a:prstGeom prst="rect">
            <a:avLst/>
          </a:prstGeom>
        </p:spPr>
        <p:txBody>
          <a:bodyPr>
            <a:spAutoFit/>
          </a:bodyPr>
          <a:lstStyle/>
          <a:p>
            <a:pPr marL="342900" lvl="0" indent="-342900">
              <a:lnSpc>
                <a:spcPct val="107000"/>
              </a:lnSpc>
              <a:spcAft>
                <a:spcPts val="800"/>
              </a:spcAft>
              <a:buFont typeface="Symbol" panose="05050102010706020507" pitchFamily="18" charset="2"/>
              <a:buChar char=""/>
            </a:pPr>
            <a:r>
              <a:rPr lang="en-IN" dirty="0" smtClean="0">
                <a:effectLst/>
                <a:latin typeface="Calibri" panose="020F0502020204030204" pitchFamily="34" charset="0"/>
                <a:ea typeface="Calibri" panose="020F0502020204030204" pitchFamily="34" charset="0"/>
                <a:cs typeface="Times New Roman" panose="02020603050405020304" pitchFamily="18" charset="0"/>
              </a:rPr>
              <a:t>The  Graph shows the Area vs Station count and Venue category here is public transport.</a:t>
            </a:r>
            <a:endParaRPr lang="en-IN"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dirty="0" smtClean="0">
                <a:effectLst/>
                <a:latin typeface="Calibri" panose="020F0502020204030204" pitchFamily="34" charset="0"/>
                <a:ea typeface="Calibri" panose="020F0502020204030204" pitchFamily="34" charset="0"/>
                <a:cs typeface="Times New Roman" panose="02020603050405020304" pitchFamily="18" charset="0"/>
              </a:rPr>
              <a:t>Areas namely </a:t>
            </a:r>
            <a:r>
              <a:rPr lang="en-IN" b="1" dirty="0" err="1" smtClean="0">
                <a:effectLst/>
                <a:latin typeface="Calibri" panose="020F0502020204030204" pitchFamily="34" charset="0"/>
                <a:ea typeface="Calibri" panose="020F0502020204030204" pitchFamily="34" charset="0"/>
                <a:cs typeface="Times New Roman" panose="02020603050405020304" pitchFamily="18" charset="0"/>
              </a:rPr>
              <a:t>Kalina</a:t>
            </a:r>
            <a:r>
              <a:rPr lang="en-IN" dirty="0" smtClean="0">
                <a:effectLst/>
                <a:latin typeface="Calibri" panose="020F0502020204030204" pitchFamily="34" charset="0"/>
                <a:ea typeface="Calibri" panose="020F0502020204030204" pitchFamily="34" charset="0"/>
                <a:cs typeface="Times New Roman" panose="02020603050405020304" pitchFamily="18" charset="0"/>
              </a:rPr>
              <a:t> and </a:t>
            </a:r>
            <a:r>
              <a:rPr lang="en-IN" b="1" dirty="0" err="1" smtClean="0">
                <a:effectLst/>
                <a:latin typeface="Calibri" panose="020F0502020204030204" pitchFamily="34" charset="0"/>
                <a:ea typeface="Calibri" panose="020F0502020204030204" pitchFamily="34" charset="0"/>
                <a:cs typeface="Times New Roman" panose="02020603050405020304" pitchFamily="18" charset="0"/>
              </a:rPr>
              <a:t>Asalfa</a:t>
            </a:r>
            <a:r>
              <a:rPr lang="en-IN" dirty="0" smtClean="0">
                <a:effectLst/>
                <a:latin typeface="Calibri" panose="020F0502020204030204" pitchFamily="34" charset="0"/>
                <a:ea typeface="Calibri" panose="020F0502020204030204" pitchFamily="34" charset="0"/>
                <a:cs typeface="Times New Roman" panose="02020603050405020304" pitchFamily="18" charset="0"/>
              </a:rPr>
              <a:t> have more than 1 Station, this will be useful for conclusion once we have clusters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687263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4527" y="140526"/>
            <a:ext cx="4068165" cy="646331"/>
          </a:xfrm>
          <a:prstGeom prst="rect">
            <a:avLst/>
          </a:prstGeom>
        </p:spPr>
        <p:txBody>
          <a:bodyPr wrap="none">
            <a:spAutoFit/>
          </a:bodyPr>
          <a:lstStyle/>
          <a:p>
            <a:r>
              <a:rPr lang="en-IN" sz="3600" b="1" dirty="0">
                <a:latin typeface="Calibri" panose="020F0502020204030204" pitchFamily="34" charset="0"/>
              </a:rPr>
              <a:t>Exploratory Analysis</a:t>
            </a:r>
            <a:endParaRPr lang="en-IN" sz="3600" dirty="0">
              <a:latin typeface="Calibri" panose="020F0502020204030204" pitchFamily="34" charset="0"/>
            </a:endParaRPr>
          </a:p>
        </p:txBody>
      </p:sp>
      <p:sp>
        <p:nvSpPr>
          <p:cNvPr id="3" name="Rectangle 2"/>
          <p:cNvSpPr/>
          <p:nvPr/>
        </p:nvSpPr>
        <p:spPr>
          <a:xfrm>
            <a:off x="174527" y="1054926"/>
            <a:ext cx="2976584" cy="369332"/>
          </a:xfrm>
          <a:prstGeom prst="rect">
            <a:avLst/>
          </a:prstGeom>
        </p:spPr>
        <p:txBody>
          <a:bodyPr wrap="none">
            <a:spAutoFit/>
          </a:bodyPr>
          <a:lstStyle/>
          <a:p>
            <a:r>
              <a:rPr lang="en-IN" b="1" dirty="0">
                <a:latin typeface="Calibri" panose="020F0502020204030204" pitchFamily="34" charset="0"/>
              </a:rPr>
              <a:t>Already Available Food Joints</a:t>
            </a:r>
            <a:endParaRPr lang="en-IN" dirty="0">
              <a:latin typeface="Calibri" panose="020F0502020204030204" pitchFamily="34" charset="0"/>
            </a:endParaRPr>
          </a:p>
        </p:txBody>
      </p:sp>
      <p:pic>
        <p:nvPicPr>
          <p:cNvPr id="10" name="Picture 9"/>
          <p:cNvPicPr/>
          <p:nvPr/>
        </p:nvPicPr>
        <p:blipFill>
          <a:blip r:embed="rId2"/>
          <a:stretch>
            <a:fillRect/>
          </a:stretch>
        </p:blipFill>
        <p:spPr>
          <a:xfrm>
            <a:off x="0" y="1505804"/>
            <a:ext cx="4984124" cy="4083627"/>
          </a:xfrm>
          <a:prstGeom prst="rect">
            <a:avLst/>
          </a:prstGeom>
        </p:spPr>
      </p:pic>
      <p:sp>
        <p:nvSpPr>
          <p:cNvPr id="2" name="Rectangle 1"/>
          <p:cNvSpPr/>
          <p:nvPr/>
        </p:nvSpPr>
        <p:spPr>
          <a:xfrm>
            <a:off x="5121498" y="1637813"/>
            <a:ext cx="6096000" cy="2478499"/>
          </a:xfrm>
          <a:prstGeom prst="rect">
            <a:avLst/>
          </a:prstGeom>
        </p:spPr>
        <p:txBody>
          <a:bodyPr>
            <a:spAutoFit/>
          </a:bodyPr>
          <a:lstStyle/>
          <a:p>
            <a:pPr marL="342900" lvl="0" indent="-342900">
              <a:lnSpc>
                <a:spcPct val="107000"/>
              </a:lnSpc>
              <a:spcAft>
                <a:spcPts val="800"/>
              </a:spcAft>
              <a:buFont typeface="Symbol" panose="05050102010706020507" pitchFamily="18" charset="2"/>
              <a:buChar char=""/>
            </a:pPr>
            <a:r>
              <a:rPr lang="en-IN" dirty="0" smtClean="0">
                <a:effectLst/>
                <a:latin typeface="Calibri" panose="020F0502020204030204" pitchFamily="34" charset="0"/>
                <a:ea typeface="Calibri" panose="020F0502020204030204" pitchFamily="34" charset="0"/>
                <a:cs typeface="Times New Roman" panose="02020603050405020304" pitchFamily="18" charset="0"/>
              </a:rPr>
              <a:t>In the data frame there are already places that has the food joints which we are exploring for</a:t>
            </a:r>
            <a:endParaRPr lang="en-IN"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dirty="0" smtClean="0">
                <a:effectLst/>
                <a:latin typeface="Calibri" panose="020F0502020204030204" pitchFamily="34" charset="0"/>
                <a:ea typeface="Calibri" panose="020F0502020204030204" pitchFamily="34" charset="0"/>
                <a:cs typeface="Times New Roman" panose="02020603050405020304" pitchFamily="18" charset="0"/>
              </a:rPr>
              <a:t>Filtered data frame having food joints only </a:t>
            </a:r>
            <a:endParaRPr lang="en-IN"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dirty="0" smtClean="0">
                <a:effectLst/>
                <a:latin typeface="Calibri" panose="020F0502020204030204" pitchFamily="34" charset="0"/>
                <a:ea typeface="Calibri" panose="020F0502020204030204" pitchFamily="34" charset="0"/>
                <a:cs typeface="Times New Roman" panose="02020603050405020304" pitchFamily="18" charset="0"/>
              </a:rPr>
              <a:t>Lest count the different type of food Joints, to check which type of food Joint has great potential</a:t>
            </a:r>
          </a:p>
          <a:p>
            <a:pPr marL="342900" indent="-342900">
              <a:lnSpc>
                <a:spcPct val="107000"/>
              </a:lnSpc>
              <a:spcAft>
                <a:spcPts val="800"/>
              </a:spcAft>
              <a:buFont typeface="Symbol" panose="05050102010706020507" pitchFamily="18" charset="2"/>
              <a:buChar char=""/>
            </a:pPr>
            <a:r>
              <a:rPr lang="en-IN" dirty="0">
                <a:latin typeface="Calibri" panose="020F0502020204030204" pitchFamily="34" charset="0"/>
                <a:ea typeface="Calibri" panose="020F0502020204030204" pitchFamily="34" charset="0"/>
                <a:cs typeface="Times New Roman" panose="02020603050405020304" pitchFamily="18" charset="0"/>
              </a:rPr>
              <a:t>There is great potential for </a:t>
            </a:r>
            <a:r>
              <a:rPr lang="en-IN" b="1" dirty="0">
                <a:latin typeface="Calibri" panose="020F0502020204030204" pitchFamily="34" charset="0"/>
                <a:ea typeface="Calibri" panose="020F0502020204030204" pitchFamily="34" charset="0"/>
                <a:cs typeface="Times New Roman" panose="02020603050405020304" pitchFamily="18" charset="0"/>
              </a:rPr>
              <a:t>Food Truck </a:t>
            </a:r>
            <a:r>
              <a:rPr lang="en-IN" dirty="0">
                <a:latin typeface="Calibri" panose="020F0502020204030204" pitchFamily="34" charset="0"/>
                <a:ea typeface="Calibri" panose="020F0502020204030204" pitchFamily="34" charset="0"/>
                <a:cs typeface="Times New Roman" panose="02020603050405020304" pitchFamily="18" charset="0"/>
              </a:rPr>
              <a:t>and </a:t>
            </a:r>
            <a:r>
              <a:rPr lang="en-IN" b="1" dirty="0" err="1">
                <a:latin typeface="Calibri" panose="020F0502020204030204" pitchFamily="34" charset="0"/>
                <a:ea typeface="Calibri" panose="020F0502020204030204" pitchFamily="34" charset="0"/>
                <a:cs typeface="Times New Roman" panose="02020603050405020304" pitchFamily="18" charset="0"/>
              </a:rPr>
              <a:t>Chaat</a:t>
            </a:r>
            <a:r>
              <a:rPr lang="en-IN" b="1" dirty="0">
                <a:latin typeface="Calibri" panose="020F0502020204030204" pitchFamily="34" charset="0"/>
                <a:ea typeface="Calibri" panose="020F0502020204030204" pitchFamily="34" charset="0"/>
                <a:cs typeface="Times New Roman" panose="02020603050405020304" pitchFamily="18" charset="0"/>
              </a:rPr>
              <a:t> place</a:t>
            </a:r>
          </a:p>
          <a:p>
            <a:pPr marL="342900" lvl="0" indent="-342900">
              <a:lnSpc>
                <a:spcPct val="107000"/>
              </a:lnSpc>
              <a:spcAft>
                <a:spcPts val="800"/>
              </a:spcAft>
              <a:buFont typeface="Symbol" panose="05050102010706020507" pitchFamily="18" charset="2"/>
              <a:buChar char=""/>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649371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71</TotalTime>
  <Words>843</Words>
  <Application>Microsoft Office PowerPoint</Application>
  <PresentationFormat>Widescreen</PresentationFormat>
  <Paragraphs>116</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Impact</vt:lpstr>
      <vt:lpstr>Symbol</vt:lpstr>
      <vt:lpstr>Times New Roman</vt:lpstr>
      <vt:lpstr>Wingdings</vt:lpstr>
      <vt:lpstr>Main Event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Reliance Industries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Vishal Ochani</dc:creator>
  <cp:lastModifiedBy>Vishal Ochani</cp:lastModifiedBy>
  <cp:revision>11</cp:revision>
  <dcterms:created xsi:type="dcterms:W3CDTF">2020-08-21T09:23:29Z</dcterms:created>
  <dcterms:modified xsi:type="dcterms:W3CDTF">2020-08-21T10:35:17Z</dcterms:modified>
</cp:coreProperties>
</file>