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7" r:id="rId4"/>
    <p:sldId id="262" r:id="rId5"/>
    <p:sldId id="259" r:id="rId6"/>
    <p:sldId id="268" r:id="rId7"/>
    <p:sldId id="260" r:id="rId8"/>
    <p:sldId id="270" r:id="rId9"/>
    <p:sldId id="261" r:id="rId10"/>
    <p:sldId id="271" r:id="rId11"/>
    <p:sldId id="263" r:id="rId12"/>
    <p:sldId id="272" r:id="rId13"/>
    <p:sldId id="264" r:id="rId14"/>
    <p:sldId id="273" r:id="rId15"/>
    <p:sldId id="266" r:id="rId16"/>
    <p:sldId id="274" r:id="rId17"/>
    <p:sldId id="275"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68" autoAdjust="0"/>
  </p:normalViewPr>
  <p:slideViewPr>
    <p:cSldViewPr snapToGrid="0">
      <p:cViewPr varScale="1">
        <p:scale>
          <a:sx n="92" d="100"/>
          <a:sy n="92" d="100"/>
        </p:scale>
        <p:origin x="13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B8269-6800-4CA8-9A47-0EF72F27BA94}"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19BDD-DB57-425D-B131-B941C6C05393}" type="slidenum">
              <a:rPr lang="en-US" smtClean="0"/>
              <a:t>‹#›</a:t>
            </a:fld>
            <a:endParaRPr lang="en-US"/>
          </a:p>
        </p:txBody>
      </p:sp>
    </p:spTree>
    <p:extLst>
      <p:ext uri="{BB962C8B-B14F-4D97-AF65-F5344CB8AC3E}">
        <p14:creationId xmlns:p14="http://schemas.microsoft.com/office/powerpoint/2010/main" val="312133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killcrush.com/2018/10/11/what-is-a-full-stack-develop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dirty="0">
                <a:solidFill>
                  <a:schemeClr val="tx1"/>
                </a:solidFill>
                <a:effectLst/>
                <a:latin typeface="+mn-lt"/>
                <a:ea typeface="+mn-ea"/>
                <a:cs typeface="+mn-cs"/>
                <a:hlinkClick r:id="rId3"/>
              </a:rPr>
              <a:t>A full stack developer</a:t>
            </a:r>
            <a:r>
              <a:rPr lang="en-US" sz="1200" i="1" kern="1200" dirty="0">
                <a:solidFill>
                  <a:schemeClr val="tx1"/>
                </a:solidFill>
                <a:effectLst/>
                <a:latin typeface="+mn-lt"/>
                <a:ea typeface="+mn-ea"/>
                <a:cs typeface="+mn-cs"/>
              </a:rPr>
              <a:t> is a web developer or engineer who works with both the front and back ends of a website or application—meaning they can tackle projects that involve databases, building user-facing websites, or even work with clients during the planning phase of projects.</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A person who knows how to handle every aspect of a web site. </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contrary to what a lot of people think, “full stack” doesn’t </a:t>
            </a:r>
            <a:r>
              <a:rPr lang="en-US" sz="1200" i="1" kern="1200" dirty="0">
                <a:solidFill>
                  <a:schemeClr val="tx1"/>
                </a:solidFill>
                <a:effectLst/>
                <a:latin typeface="+mn-lt"/>
                <a:ea typeface="+mn-ea"/>
                <a:cs typeface="+mn-cs"/>
              </a:rPr>
              <a:t>necessarily</a:t>
            </a:r>
            <a:r>
              <a:rPr lang="en-US" sz="1200" kern="1200" dirty="0">
                <a:solidFill>
                  <a:schemeClr val="tx1"/>
                </a:solidFill>
                <a:effectLst/>
                <a:latin typeface="+mn-lt"/>
                <a:ea typeface="+mn-ea"/>
                <a:cs typeface="+mn-cs"/>
              </a:rPr>
              <a:t> mean a developer is writing all of a site’s code themselves. Many full stack web developers spend the majority of their time in either the front or back end code of a site.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effectLst/>
                <a:latin typeface="+mn-lt"/>
                <a:ea typeface="+mn-ea"/>
                <a:cs typeface="+mn-cs"/>
              </a:rPr>
              <a:t>A full stack engineer</a:t>
            </a:r>
            <a:r>
              <a:rPr lang="en-US" sz="1200" i="1" kern="1200" dirty="0">
                <a:solidFill>
                  <a:schemeClr val="tx1"/>
                </a:solidFill>
                <a:effectLst/>
                <a:latin typeface="+mn-lt"/>
                <a:ea typeface="+mn-ea"/>
                <a:cs typeface="+mn-cs"/>
              </a:rPr>
              <a:t> is a senior level role for someone with the skills of a full stack developer (as described above), but with project management experience in things like systems administration (configuring, managing, and maintaining computer networks and systems).</a:t>
            </a:r>
            <a:endParaRPr lang="en-US" sz="1200" kern="1200" dirty="0">
              <a:solidFill>
                <a:schemeClr val="tx1"/>
              </a:solidFill>
              <a:effectLst/>
              <a:latin typeface="+mn-lt"/>
              <a:ea typeface="+mn-ea"/>
              <a:cs typeface="+mn-cs"/>
            </a:endParaRPr>
          </a:p>
          <a:p>
            <a:endParaRPr lang="en-US" dirty="0"/>
          </a:p>
          <a:p>
            <a:r>
              <a:rPr lang="en-US" dirty="0"/>
              <a:t>The skill set is not written in stone, it may depend on the perception and in the company </a:t>
            </a:r>
            <a:r>
              <a:rPr lang="en-US" dirty="0" err="1"/>
              <a:t>requierement</a:t>
            </a:r>
            <a:r>
              <a:rPr lang="en-US" dirty="0"/>
              <a:t>. </a:t>
            </a:r>
          </a:p>
          <a:p>
            <a:endParaRPr lang="en-US" dirty="0"/>
          </a:p>
        </p:txBody>
      </p:sp>
      <p:sp>
        <p:nvSpPr>
          <p:cNvPr id="4" name="Slide Number Placeholder 3"/>
          <p:cNvSpPr>
            <a:spLocks noGrp="1"/>
          </p:cNvSpPr>
          <p:nvPr>
            <p:ph type="sldNum" sz="quarter" idx="5"/>
          </p:nvPr>
        </p:nvSpPr>
        <p:spPr/>
        <p:txBody>
          <a:bodyPr/>
          <a:lstStyle/>
          <a:p>
            <a:fld id="{47819BDD-DB57-425D-B131-B941C6C05393}" type="slidenum">
              <a:rPr lang="en-US" smtClean="0"/>
              <a:t>2</a:t>
            </a:fld>
            <a:endParaRPr lang="en-US"/>
          </a:p>
        </p:txBody>
      </p:sp>
    </p:spTree>
    <p:extLst>
      <p:ext uri="{BB962C8B-B14F-4D97-AF65-F5344CB8AC3E}">
        <p14:creationId xmlns:p14="http://schemas.microsoft.com/office/powerpoint/2010/main" val="1740903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MongoDB is a cross-platform document-oriented database program. Classified as a NoSQL database program, MongoDB uses JSON-like docu</a:t>
            </a:r>
            <a:r>
              <a:rPr lang="en-US" sz="1200" b="0" i="0" kern="1200" dirty="0">
                <a:solidFill>
                  <a:schemeClr val="tx1"/>
                </a:solidFill>
                <a:effectLst/>
                <a:highlight>
                  <a:srgbClr val="FFFF00"/>
                </a:highlight>
                <a:latin typeface="+mn-lt"/>
                <a:ea typeface="+mn-ea"/>
                <a:cs typeface="+mn-cs"/>
              </a:rPr>
              <a:t>m</a:t>
            </a:r>
            <a:r>
              <a:rPr lang="en-US" sz="1200" b="0" i="0" kern="1200" dirty="0">
                <a:solidFill>
                  <a:schemeClr val="tx1"/>
                </a:solidFill>
                <a:effectLst/>
                <a:latin typeface="+mn-lt"/>
                <a:ea typeface="+mn-ea"/>
                <a:cs typeface="+mn-cs"/>
              </a:rPr>
              <a:t>ents with schema.</a:t>
            </a:r>
          </a:p>
          <a:p>
            <a:r>
              <a:rPr lang="en-US" sz="1200" b="0" i="0" kern="1200" dirty="0">
                <a:solidFill>
                  <a:schemeClr val="tx1"/>
                </a:solidFill>
                <a:effectLst/>
                <a:latin typeface="+mn-lt"/>
                <a:ea typeface="+mn-ea"/>
                <a:cs typeface="+mn-cs"/>
              </a:rPr>
              <a:t>JSON vs </a:t>
            </a:r>
            <a:r>
              <a:rPr lang="en-US" sz="1200" b="0" i="0" kern="1200" dirty="0" err="1">
                <a:solidFill>
                  <a:schemeClr val="tx1"/>
                </a:solidFill>
                <a:effectLst/>
                <a:latin typeface="+mn-lt"/>
                <a:ea typeface="+mn-ea"/>
                <a:cs typeface="+mn-cs"/>
              </a:rPr>
              <a:t>Diccionaries</a:t>
            </a:r>
            <a:r>
              <a:rPr lang="en-US" sz="1200" b="0" i="0" kern="1200" dirty="0">
                <a:solidFill>
                  <a:schemeClr val="tx1"/>
                </a:solidFill>
                <a:effectLst/>
                <a:latin typeface="+mn-lt"/>
                <a:ea typeface="+mn-ea"/>
                <a:cs typeface="+mn-cs"/>
              </a:rPr>
              <a:t> vs Hash Table. </a:t>
            </a:r>
            <a:endParaRPr lang="en-US" dirty="0"/>
          </a:p>
        </p:txBody>
      </p:sp>
      <p:sp>
        <p:nvSpPr>
          <p:cNvPr id="4" name="Slide Number Placeholder 3"/>
          <p:cNvSpPr>
            <a:spLocks noGrp="1"/>
          </p:cNvSpPr>
          <p:nvPr>
            <p:ph type="sldNum" sz="quarter" idx="5"/>
          </p:nvPr>
        </p:nvSpPr>
        <p:spPr/>
        <p:txBody>
          <a:bodyPr/>
          <a:lstStyle/>
          <a:p>
            <a:fld id="{47819BDD-DB57-425D-B131-B941C6C05393}" type="slidenum">
              <a:rPr lang="en-US" smtClean="0"/>
              <a:t>12</a:t>
            </a:fld>
            <a:endParaRPr lang="en-US"/>
          </a:p>
        </p:txBody>
      </p:sp>
    </p:spTree>
    <p:extLst>
      <p:ext uri="{BB962C8B-B14F-4D97-AF65-F5344CB8AC3E}">
        <p14:creationId xmlns:p14="http://schemas.microsoft.com/office/powerpoint/2010/main" val="365146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DevOps is a set of practices that automates the processes between software development and IT teams, in order that they can build, test, and release software faster and more reliably. </a:t>
            </a:r>
          </a:p>
          <a:p>
            <a:r>
              <a:rPr lang="en-US" sz="1200" b="1" i="0" kern="1200" dirty="0">
                <a:solidFill>
                  <a:schemeClr val="tx1"/>
                </a:solidFill>
                <a:effectLst/>
                <a:latin typeface="+mn-lt"/>
                <a:ea typeface="+mn-ea"/>
                <a:cs typeface="+mn-cs"/>
              </a:rPr>
              <a:t>Collaboration</a:t>
            </a:r>
            <a:r>
              <a:rPr lang="en-US" sz="1200" b="0" i="0" kern="1200" dirty="0">
                <a:solidFill>
                  <a:schemeClr val="tx1"/>
                </a:solidFill>
                <a:effectLst/>
                <a:latin typeface="+mn-lt"/>
                <a:ea typeface="+mn-ea"/>
                <a:cs typeface="+mn-cs"/>
              </a:rPr>
              <a:t>: Adopting a DevOps model creates alignment between development and operations teams; handoff friction is reduced and, everyone is all in on the same goals and objectives.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Shorter cycle time</a:t>
            </a:r>
            <a:r>
              <a:rPr lang="en-US" sz="1200" b="0" i="0" kern="1200" dirty="0">
                <a:solidFill>
                  <a:schemeClr val="tx1"/>
                </a:solidFill>
                <a:effectLst/>
                <a:latin typeface="+mn-lt"/>
                <a:ea typeface="+mn-ea"/>
                <a:cs typeface="+mn-cs"/>
              </a:rPr>
              <a:t>: A </a:t>
            </a:r>
            <a:r>
              <a:rPr lang="en-US" sz="1200" b="0" i="0" kern="1200" dirty="0" err="1">
                <a:solidFill>
                  <a:schemeClr val="tx1"/>
                </a:solidFill>
                <a:effectLst/>
                <a:latin typeface="+mn-lt"/>
                <a:ea typeface="+mn-ea"/>
                <a:cs typeface="+mn-cs"/>
              </a:rPr>
              <a:t>devops</a:t>
            </a:r>
            <a:r>
              <a:rPr lang="en-US" sz="1200" b="0" i="0" kern="1200" dirty="0">
                <a:solidFill>
                  <a:schemeClr val="tx1"/>
                </a:solidFill>
                <a:effectLst/>
                <a:latin typeface="+mn-lt"/>
                <a:ea typeface="+mn-ea"/>
                <a:cs typeface="+mn-cs"/>
              </a:rPr>
              <a:t> teams works in shorter cycle times an is constantly releasing new but small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Adapts to the change</a:t>
            </a:r>
            <a:r>
              <a:rPr lang="en-US" dirty="0"/>
              <a:t>: </a:t>
            </a:r>
            <a:r>
              <a:rPr lang="en-US" sz="1200" b="0" i="0" kern="1200" dirty="0">
                <a:solidFill>
                  <a:schemeClr val="tx1"/>
                </a:solidFill>
                <a:effectLst/>
                <a:latin typeface="+mn-lt"/>
                <a:ea typeface="+mn-ea"/>
                <a:cs typeface="+mn-cs"/>
              </a:rPr>
              <a:t>because the ops is constantly needing changes and adjusting to the business needs, a dev ops teams need to be prepare to tackle the needs and adopt it.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7819BDD-DB57-425D-B131-B941C6C05393}" type="slidenum">
              <a:rPr lang="en-US" smtClean="0"/>
              <a:t>13</a:t>
            </a:fld>
            <a:endParaRPr lang="en-US"/>
          </a:p>
        </p:txBody>
      </p:sp>
    </p:spTree>
    <p:extLst>
      <p:ext uri="{BB962C8B-B14F-4D97-AF65-F5344CB8AC3E}">
        <p14:creationId xmlns:p14="http://schemas.microsoft.com/office/powerpoint/2010/main" val="144595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819BDD-DB57-425D-B131-B941C6C05393}" type="slidenum">
              <a:rPr lang="en-US" smtClean="0"/>
              <a:t>14</a:t>
            </a:fld>
            <a:endParaRPr lang="en-US"/>
          </a:p>
        </p:txBody>
      </p:sp>
    </p:spTree>
    <p:extLst>
      <p:ext uri="{BB962C8B-B14F-4D97-AF65-F5344CB8AC3E}">
        <p14:creationId xmlns:p14="http://schemas.microsoft.com/office/powerpoint/2010/main" val="1907494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multiple containers can be use for multiple purposes either to just have your whole hosted or just a service. When trying to deploy a container app, you need a definition for the application, that definition is going to provide all the configuration required in order to deploy the app. </a:t>
            </a:r>
          </a:p>
          <a:p>
            <a:endParaRPr lang="en-US" dirty="0"/>
          </a:p>
          <a:p>
            <a:r>
              <a:rPr lang="en-US" dirty="0"/>
              <a:t>- There should be no emotional attachment to a container as per they should be recyclables. </a:t>
            </a:r>
          </a:p>
        </p:txBody>
      </p:sp>
      <p:sp>
        <p:nvSpPr>
          <p:cNvPr id="4" name="Slide Number Placeholder 3"/>
          <p:cNvSpPr>
            <a:spLocks noGrp="1"/>
          </p:cNvSpPr>
          <p:nvPr>
            <p:ph type="sldNum" sz="quarter" idx="5"/>
          </p:nvPr>
        </p:nvSpPr>
        <p:spPr/>
        <p:txBody>
          <a:bodyPr/>
          <a:lstStyle/>
          <a:p>
            <a:fld id="{47819BDD-DB57-425D-B131-B941C6C05393}" type="slidenum">
              <a:rPr lang="en-US" smtClean="0"/>
              <a:t>15</a:t>
            </a:fld>
            <a:endParaRPr lang="en-US"/>
          </a:p>
        </p:txBody>
      </p:sp>
    </p:spTree>
    <p:extLst>
      <p:ext uri="{BB962C8B-B14F-4D97-AF65-F5344CB8AC3E}">
        <p14:creationId xmlns:p14="http://schemas.microsoft.com/office/powerpoint/2010/main" val="2880745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1" i="0" kern="1200" dirty="0">
                <a:solidFill>
                  <a:schemeClr val="tx1"/>
                </a:solidFill>
                <a:effectLst/>
                <a:latin typeface="+mn-lt"/>
                <a:ea typeface="+mn-ea"/>
                <a:cs typeface="+mn-cs"/>
              </a:rPr>
              <a:t>K8s</a:t>
            </a:r>
            <a:r>
              <a:rPr lang="en-US" sz="1200" b="0" i="0" kern="1200" dirty="0">
                <a:solidFill>
                  <a:schemeClr val="tx1"/>
                </a:solidFill>
                <a:effectLst/>
                <a:latin typeface="+mn-lt"/>
                <a:ea typeface="+mn-ea"/>
                <a:cs typeface="+mn-cs"/>
              </a:rPr>
              <a:t> is an </a:t>
            </a:r>
            <a:r>
              <a:rPr lang="en-US" sz="1200" b="1" i="0" kern="1200" dirty="0">
                <a:solidFill>
                  <a:schemeClr val="tx1"/>
                </a:solidFill>
                <a:effectLst/>
                <a:latin typeface="+mn-lt"/>
                <a:ea typeface="+mn-ea"/>
                <a:cs typeface="+mn-cs"/>
              </a:rPr>
              <a:t>abbreviation</a:t>
            </a:r>
            <a:r>
              <a:rPr lang="en-US" sz="1200" b="0" i="0" kern="1200" dirty="0">
                <a:solidFill>
                  <a:schemeClr val="tx1"/>
                </a:solidFill>
                <a:effectLst/>
                <a:latin typeface="+mn-lt"/>
                <a:ea typeface="+mn-ea"/>
                <a:cs typeface="+mn-cs"/>
              </a:rPr>
              <a:t> derived by replacing the 8 letters “</a:t>
            </a:r>
            <a:r>
              <a:rPr lang="en-US" sz="1200" b="0" i="0" kern="1200" dirty="0" err="1">
                <a:solidFill>
                  <a:schemeClr val="tx1"/>
                </a:solidFill>
                <a:effectLst/>
                <a:latin typeface="+mn-lt"/>
                <a:ea typeface="+mn-ea"/>
                <a:cs typeface="+mn-cs"/>
              </a:rPr>
              <a:t>ubernete</a:t>
            </a:r>
            <a:r>
              <a:rPr lang="en-US" sz="1200" b="0" i="0" kern="1200" dirty="0">
                <a:solidFill>
                  <a:schemeClr val="tx1"/>
                </a:solidFill>
                <a:effectLst/>
                <a:latin typeface="+mn-lt"/>
                <a:ea typeface="+mn-ea"/>
                <a:cs typeface="+mn-cs"/>
              </a:rPr>
              <a:t>” with “8</a:t>
            </a:r>
          </a:p>
          <a:p>
            <a:pPr marL="171450" indent="-171450">
              <a:buFontTx/>
              <a:buChar char="-"/>
            </a:pPr>
            <a:endParaRPr lang="en-US" dirty="0"/>
          </a:p>
          <a:p>
            <a:pPr rtl="0" fontAlgn="ctr"/>
            <a:r>
              <a:rPr lang="en-US" sz="1200" kern="1200" dirty="0">
                <a:solidFill>
                  <a:schemeClr val="tx1"/>
                </a:solidFill>
                <a:effectLst/>
                <a:latin typeface="+mn-lt"/>
                <a:ea typeface="+mn-ea"/>
                <a:cs typeface="+mn-cs"/>
              </a:rPr>
              <a:t>Pod: Atomic unit of scheduling. </a:t>
            </a:r>
          </a:p>
          <a:p>
            <a:pPr rtl="0" fontAlgn="ctr"/>
            <a:r>
              <a:rPr lang="en-US" sz="1200" kern="1200" dirty="0">
                <a:solidFill>
                  <a:schemeClr val="tx1"/>
                </a:solidFill>
                <a:effectLst/>
                <a:latin typeface="+mn-lt"/>
                <a:ea typeface="+mn-ea"/>
                <a:cs typeface="+mn-cs"/>
              </a:rPr>
              <a:t>Contain one or more containers. Using a </a:t>
            </a:r>
            <a:r>
              <a:rPr lang="en-US" sz="1200" b="1" kern="1200" dirty="0">
                <a:solidFill>
                  <a:schemeClr val="tx1"/>
                </a:solidFill>
                <a:effectLst/>
                <a:latin typeface="+mn-lt"/>
                <a:ea typeface="+mn-ea"/>
                <a:cs typeface="+mn-cs"/>
              </a:rPr>
              <a:t>manifest</a:t>
            </a:r>
            <a:r>
              <a:rPr lang="en-US" sz="1200" kern="1200" dirty="0">
                <a:solidFill>
                  <a:schemeClr val="tx1"/>
                </a:solidFill>
                <a:effectLst/>
                <a:latin typeface="+mn-lt"/>
                <a:ea typeface="+mn-ea"/>
                <a:cs typeface="+mn-cs"/>
              </a:rPr>
              <a:t> file. </a:t>
            </a:r>
          </a:p>
          <a:p>
            <a:pPr rtl="0" fontAlgn="ctr"/>
            <a:r>
              <a:rPr lang="en-US" sz="1200" kern="1200" dirty="0">
                <a:solidFill>
                  <a:schemeClr val="tx1"/>
                </a:solidFill>
                <a:effectLst/>
                <a:latin typeface="+mn-lt"/>
                <a:ea typeface="+mn-ea"/>
                <a:cs typeface="+mn-cs"/>
              </a:rPr>
              <a:t>All pods get it's own IP's and uses that the Ip's to communicate. ( inter-pod ) </a:t>
            </a:r>
          </a:p>
          <a:p>
            <a:pPr rtl="0" fontAlgn="ctr"/>
            <a:r>
              <a:rPr lang="en-US" sz="1200" kern="1200" dirty="0">
                <a:solidFill>
                  <a:schemeClr val="tx1"/>
                </a:solidFill>
                <a:effectLst/>
                <a:latin typeface="+mn-lt"/>
                <a:ea typeface="+mn-ea"/>
                <a:cs typeface="+mn-cs"/>
              </a:rPr>
              <a:t>When a pod has multiple containers uses ports to communicate between them. (intra-pod)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7819BDD-DB57-425D-B131-B941C6C05393}" type="slidenum">
              <a:rPr lang="en-US" smtClean="0"/>
              <a:t>16</a:t>
            </a:fld>
            <a:endParaRPr lang="en-US"/>
          </a:p>
        </p:txBody>
      </p:sp>
    </p:spTree>
    <p:extLst>
      <p:ext uri="{BB962C8B-B14F-4D97-AF65-F5344CB8AC3E}">
        <p14:creationId xmlns:p14="http://schemas.microsoft.com/office/powerpoint/2010/main" val="3579117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819BDD-DB57-425D-B131-B941C6C05393}" type="slidenum">
              <a:rPr lang="en-US" smtClean="0"/>
              <a:t>18</a:t>
            </a:fld>
            <a:endParaRPr lang="en-US"/>
          </a:p>
        </p:txBody>
      </p:sp>
    </p:spTree>
    <p:extLst>
      <p:ext uri="{BB962C8B-B14F-4D97-AF65-F5344CB8AC3E}">
        <p14:creationId xmlns:p14="http://schemas.microsoft.com/office/powerpoint/2010/main" val="368630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Font typeface="Arial" panose="020B0604020202020204" pitchFamily="34" charset="0"/>
              <a:buNone/>
            </a:pPr>
            <a:r>
              <a:rPr lang="en-US" dirty="0"/>
              <a:t>ADV: </a:t>
            </a:r>
          </a:p>
          <a:p>
            <a:pPr marL="342900" indent="-342900" fontAlgn="base">
              <a:buFont typeface="Arial" panose="020B0604020202020204" pitchFamily="34" charset="0"/>
              <a:buChar char="•"/>
            </a:pPr>
            <a:r>
              <a:rPr lang="en-US" dirty="0"/>
              <a:t>Broader angle of views and a more active mindset. </a:t>
            </a:r>
          </a:p>
          <a:p>
            <a:pPr marL="800100" lvl="1" indent="-342900" fontAlgn="base">
              <a:buFont typeface="Arial" panose="020B0604020202020204" pitchFamily="34" charset="0"/>
              <a:buChar char="•"/>
            </a:pPr>
            <a:r>
              <a:rPr lang="en-US" dirty="0"/>
              <a:t>Full stack developer can see problems from different point of view, he/she predict possible issues in other modules and solve them faster. </a:t>
            </a:r>
          </a:p>
          <a:p>
            <a:pPr marL="342900" indent="-342900" fontAlgn="base">
              <a:buFont typeface="Arial" panose="020B0604020202020204" pitchFamily="34" charset="0"/>
              <a:buChar char="•"/>
            </a:pPr>
            <a:r>
              <a:rPr lang="en-US" dirty="0"/>
              <a:t>Can always have his/her opinions towards the product or design. </a:t>
            </a:r>
          </a:p>
          <a:p>
            <a:pPr marL="800100" lvl="1" indent="-342900" fontAlgn="base">
              <a:buFont typeface="Arial" panose="020B0604020202020204" pitchFamily="34" charset="0"/>
              <a:buChar char="•"/>
            </a:pPr>
            <a:r>
              <a:rPr lang="en-US" dirty="0"/>
              <a:t>Because a ST dev knows a lot of technologies he/she gets a more accurate opinion at the time of giving it. </a:t>
            </a:r>
          </a:p>
          <a:p>
            <a:pPr marL="342900" indent="-342900" fontAlgn="base">
              <a:buFont typeface="Arial" panose="020B0604020202020204" pitchFamily="34" charset="0"/>
              <a:buChar char="•"/>
            </a:pPr>
            <a:r>
              <a:rPr lang="en-US" dirty="0"/>
              <a:t>Can provide help to everyone in the team. </a:t>
            </a:r>
          </a:p>
          <a:p>
            <a:pPr marL="800100" lvl="1" indent="-342900" fontAlgn="base">
              <a:buFont typeface="Arial" panose="020B0604020202020204" pitchFamily="34" charset="0"/>
              <a:buChar char="•"/>
            </a:pPr>
            <a:r>
              <a:rPr lang="en-US" dirty="0"/>
              <a:t>A ST dev can be involve in any part of the project a provide help when needed. </a:t>
            </a:r>
          </a:p>
          <a:p>
            <a:pPr marL="342900" indent="-342900" fontAlgn="base">
              <a:buFont typeface="Arial" panose="020B0604020202020204" pitchFamily="34" charset="0"/>
              <a:buChar char="•"/>
            </a:pPr>
            <a:r>
              <a:rPr lang="en-US" dirty="0"/>
              <a:t>Greatly reduce the time and technical costs of team communication, technology docking.</a:t>
            </a:r>
          </a:p>
          <a:p>
            <a:pPr marL="800100" lvl="1" indent="-342900" fontAlgn="base">
              <a:buFont typeface="Arial" panose="020B0604020202020204" pitchFamily="34" charset="0"/>
              <a:buChar char="•"/>
            </a:pPr>
            <a:r>
              <a:rPr lang="en-US" dirty="0"/>
              <a:t>A ST can act as a referee of the team at the time of deciding, because of his knowledge in all the areas. </a:t>
            </a:r>
          </a:p>
        </p:txBody>
      </p:sp>
      <p:sp>
        <p:nvSpPr>
          <p:cNvPr id="4" name="Slide Number Placeholder 3"/>
          <p:cNvSpPr>
            <a:spLocks noGrp="1"/>
          </p:cNvSpPr>
          <p:nvPr>
            <p:ph type="sldNum" sz="quarter" idx="5"/>
          </p:nvPr>
        </p:nvSpPr>
        <p:spPr/>
        <p:txBody>
          <a:bodyPr/>
          <a:lstStyle/>
          <a:p>
            <a:fld id="{47819BDD-DB57-425D-B131-B941C6C05393}" type="slidenum">
              <a:rPr lang="en-US" smtClean="0"/>
              <a:t>3</a:t>
            </a:fld>
            <a:endParaRPr lang="en-US"/>
          </a:p>
        </p:txBody>
      </p:sp>
    </p:spTree>
    <p:extLst>
      <p:ext uri="{BB962C8B-B14F-4D97-AF65-F5344CB8AC3E}">
        <p14:creationId xmlns:p14="http://schemas.microsoft.com/office/powerpoint/2010/main" val="38146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modularity</a:t>
            </a:r>
            <a:r>
              <a:rPr lang="en-US" sz="1200" b="0" i="0" kern="1200" dirty="0">
                <a:solidFill>
                  <a:schemeClr val="tx1"/>
                </a:solidFill>
                <a:effectLst/>
                <a:latin typeface="+mn-lt"/>
                <a:ea typeface="+mn-ea"/>
                <a:cs typeface="+mn-cs"/>
              </a:rPr>
              <a:t> is the degree to which a system's components may be separated and recombined, often with the benefit of flexibility and variety in use. The concept of modularity is used primarily to reduce complexity by breaking a system into varying degrees of interdependence and independence across and "hide the complexity of each part behind an abstraction and interface." However, the concept of modularity can be extended to multiple disciplines, each with their own nuances. Despite these nuances, consistent themes concerning modular systems arise.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Unity – A component itself is not that effective but when it gets combine is when the magic gets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Benefit: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Increases scalability. </a:t>
            </a:r>
            <a:r>
              <a:rPr lang="en-US" sz="1200" b="0" i="0" kern="1200" dirty="0">
                <a:solidFill>
                  <a:schemeClr val="tx1"/>
                </a:solidFill>
                <a:effectLst/>
                <a:latin typeface="+mn-lt"/>
                <a:ea typeface="+mn-ea"/>
                <a:cs typeface="+mn-cs"/>
              </a:rPr>
              <a:t>New functionalities may be easily programmed in separate modules.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software needs to be testable, having it modular makes the test more accurate, faster and easier to find and fix the bug.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 module fails, only that module will be down and not the whole app. The downtime is decease.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Reusability. Modules can be reuse in other projects. Ex: The same email or auth module can be use in multiple projects.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47819BDD-DB57-425D-B131-B941C6C05393}" type="slidenum">
              <a:rPr lang="en-US" smtClean="0"/>
              <a:t>4</a:t>
            </a:fld>
            <a:endParaRPr lang="en-US"/>
          </a:p>
        </p:txBody>
      </p:sp>
    </p:spTree>
    <p:extLst>
      <p:ext uri="{BB962C8B-B14F-4D97-AF65-F5344CB8AC3E}">
        <p14:creationId xmlns:p14="http://schemas.microsoft.com/office/powerpoint/2010/main" val="721381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819BDD-DB57-425D-B131-B941C6C05393}" type="slidenum">
              <a:rPr lang="en-US" smtClean="0"/>
              <a:t>6</a:t>
            </a:fld>
            <a:endParaRPr lang="en-US"/>
          </a:p>
        </p:txBody>
      </p:sp>
    </p:spTree>
    <p:extLst>
      <p:ext uri="{BB962C8B-B14F-4D97-AF65-F5344CB8AC3E}">
        <p14:creationId xmlns:p14="http://schemas.microsoft.com/office/powerpoint/2010/main" val="162145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HTML (</a:t>
            </a:r>
            <a:r>
              <a:rPr lang="en-US" sz="1200" b="1" kern="1200" dirty="0" err="1">
                <a:solidFill>
                  <a:schemeClr val="tx1"/>
                </a:solidFill>
                <a:effectLst/>
                <a:latin typeface="+mn-lt"/>
                <a:ea typeface="+mn-ea"/>
                <a:cs typeface="+mn-cs"/>
              </a:rPr>
              <a:t>HyperText</a:t>
            </a:r>
            <a:r>
              <a:rPr lang="en-US" sz="1200" b="1" kern="1200" dirty="0">
                <a:solidFill>
                  <a:schemeClr val="tx1"/>
                </a:solidFill>
                <a:effectLst/>
                <a:latin typeface="+mn-lt"/>
                <a:ea typeface="+mn-ea"/>
                <a:cs typeface="+mn-cs"/>
              </a:rPr>
              <a:t> Markup Language)</a:t>
            </a:r>
            <a:r>
              <a:rPr lang="en-US" sz="1200" kern="1200" dirty="0">
                <a:solidFill>
                  <a:schemeClr val="tx1"/>
                </a:solidFill>
                <a:effectLst/>
                <a:latin typeface="+mn-lt"/>
                <a:ea typeface="+mn-ea"/>
                <a:cs typeface="+mn-cs"/>
              </a:rPr>
              <a:t> is the backbone of the Web. Every website you visit is built with HTML. It takes care of all the structure and content. HTML5 is the current iteration of HTML on the Web, although sites built with older versions still run fine in your browser.</a:t>
            </a:r>
          </a:p>
          <a:p>
            <a:pPr fontAlgn="base"/>
            <a:endParaRPr lang="en-US" sz="1200" kern="1200" dirty="0">
              <a:solidFill>
                <a:schemeClr val="tx1"/>
              </a:solidFill>
              <a:effectLst/>
              <a:latin typeface="+mn-lt"/>
              <a:ea typeface="+mn-ea"/>
              <a:cs typeface="+mn-cs"/>
            </a:endParaRPr>
          </a:p>
          <a:p>
            <a:pPr fontAlgn="base"/>
            <a:r>
              <a:rPr lang="en-US" sz="1200" b="1" kern="1200" dirty="0">
                <a:solidFill>
                  <a:schemeClr val="tx1"/>
                </a:solidFill>
                <a:effectLst/>
                <a:latin typeface="+mn-lt"/>
                <a:ea typeface="+mn-ea"/>
                <a:cs typeface="+mn-cs"/>
              </a:rPr>
              <a:t>CSS (Cascading Style Sheets)</a:t>
            </a:r>
            <a:r>
              <a:rPr lang="en-US" sz="1200" kern="1200" dirty="0">
                <a:solidFill>
                  <a:schemeClr val="tx1"/>
                </a:solidFill>
                <a:effectLst/>
                <a:latin typeface="+mn-lt"/>
                <a:ea typeface="+mn-ea"/>
                <a:cs typeface="+mn-cs"/>
              </a:rPr>
              <a:t> is what controls the way the HTML looks on the page. CSS sets the colors, fonts, background images, and even the way the page is laid out (you can use CSS to arrange the HTML elements on a page however you want, even if it’s different than the order they’re arranged in the HTML file). CSS3 is the current iteration of CSS on the Web, and it adds a ton of features for things like basic interactivity and animations.</a:t>
            </a:r>
          </a:p>
          <a:p>
            <a:pPr fontAlgn="base"/>
            <a:endParaRPr lang="en-US" sz="1200" kern="1200" dirty="0">
              <a:solidFill>
                <a:schemeClr val="tx1"/>
              </a:solidFill>
              <a:effectLst/>
              <a:latin typeface="+mn-lt"/>
              <a:ea typeface="+mn-ea"/>
              <a:cs typeface="+mn-cs"/>
            </a:endParaRPr>
          </a:p>
          <a:p>
            <a:pPr fontAlgn="base"/>
            <a:r>
              <a:rPr lang="en-US" sz="1200" b="1" kern="1200" dirty="0">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often abbreviated as JS, is a high-level, interpreted scripting language that conforms to the ECMAScript specification. JavaScript has curly-bracket syntax, dynamic typing, prototype-based object-orientation, and first-class functions.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7819BDD-DB57-425D-B131-B941C6C05393}" type="slidenum">
              <a:rPr lang="en-US" smtClean="0"/>
              <a:t>7</a:t>
            </a:fld>
            <a:endParaRPr lang="en-US"/>
          </a:p>
        </p:txBody>
      </p:sp>
    </p:spTree>
    <p:extLst>
      <p:ext uri="{BB962C8B-B14F-4D97-AF65-F5344CB8AC3E}">
        <p14:creationId xmlns:p14="http://schemas.microsoft.com/office/powerpoint/2010/main" val="60410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Present a demo of angular and react. </a:t>
            </a:r>
          </a:p>
        </p:txBody>
      </p:sp>
      <p:sp>
        <p:nvSpPr>
          <p:cNvPr id="4" name="Slide Number Placeholder 3"/>
          <p:cNvSpPr>
            <a:spLocks noGrp="1"/>
          </p:cNvSpPr>
          <p:nvPr>
            <p:ph type="sldNum" sz="quarter" idx="5"/>
          </p:nvPr>
        </p:nvSpPr>
        <p:spPr/>
        <p:txBody>
          <a:bodyPr/>
          <a:lstStyle/>
          <a:p>
            <a:fld id="{47819BDD-DB57-425D-B131-B941C6C05393}" type="slidenum">
              <a:rPr lang="en-US" smtClean="0"/>
              <a:t>8</a:t>
            </a:fld>
            <a:endParaRPr lang="en-US"/>
          </a:p>
        </p:txBody>
      </p:sp>
    </p:spTree>
    <p:extLst>
      <p:ext uri="{BB962C8B-B14F-4D97-AF65-F5344CB8AC3E}">
        <p14:creationId xmlns:p14="http://schemas.microsoft.com/office/powerpoint/2010/main" val="91121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1C5"/>
                </a:solidFill>
              </a:rPr>
              <a:t>The key job role of a back-end developer is to ensure that the data or services requested by the front-end system or software are delivered through programmatic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1C5"/>
                </a:solidFill>
              </a:rPr>
              <a:t>Back-end developers also create and maintain the entire back-end of a system, which consists of the core application logic, databases, data and application integration, API and other back-end processes.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1C5"/>
                </a:solidFill>
                <a:latin typeface="Neo Sans Intel"/>
              </a:rPr>
              <a:t>Ensures consistency by testing ( usually automatic tests ) of all the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71C5"/>
              </a:solidFill>
              <a:latin typeface="Neo Sans Intel"/>
            </a:endParaRPr>
          </a:p>
          <a:p>
            <a:endParaRPr lang="en-US" dirty="0"/>
          </a:p>
        </p:txBody>
      </p:sp>
      <p:sp>
        <p:nvSpPr>
          <p:cNvPr id="4" name="Slide Number Placeholder 3"/>
          <p:cNvSpPr>
            <a:spLocks noGrp="1"/>
          </p:cNvSpPr>
          <p:nvPr>
            <p:ph type="sldNum" sz="quarter" idx="5"/>
          </p:nvPr>
        </p:nvSpPr>
        <p:spPr/>
        <p:txBody>
          <a:bodyPr/>
          <a:lstStyle/>
          <a:p>
            <a:fld id="{47819BDD-DB57-425D-B131-B941C6C05393}" type="slidenum">
              <a:rPr lang="en-US" smtClean="0"/>
              <a:t>9</a:t>
            </a:fld>
            <a:endParaRPr lang="en-US"/>
          </a:p>
        </p:txBody>
      </p:sp>
    </p:spTree>
    <p:extLst>
      <p:ext uri="{BB962C8B-B14F-4D97-AF65-F5344CB8AC3E}">
        <p14:creationId xmlns:p14="http://schemas.microsoft.com/office/powerpoint/2010/main" val="252377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program interface (API) is a set of routines, protocols, and tools for building software applications. Basically, an API specifies how software components should interact. Additionally, APIs are used when programming graphical user interface (GUI) components. A good API makes it easier to develop a program by providing all the building blocks. A programmer then puts the blocks together.</a:t>
            </a:r>
          </a:p>
        </p:txBody>
      </p:sp>
      <p:sp>
        <p:nvSpPr>
          <p:cNvPr id="4" name="Slide Number Placeholder 3"/>
          <p:cNvSpPr>
            <a:spLocks noGrp="1"/>
          </p:cNvSpPr>
          <p:nvPr>
            <p:ph type="sldNum" sz="quarter" idx="5"/>
          </p:nvPr>
        </p:nvSpPr>
        <p:spPr/>
        <p:txBody>
          <a:bodyPr/>
          <a:lstStyle/>
          <a:p>
            <a:fld id="{47819BDD-DB57-425D-B131-B941C6C05393}" type="slidenum">
              <a:rPr lang="en-US" smtClean="0"/>
              <a:t>10</a:t>
            </a:fld>
            <a:endParaRPr lang="en-US"/>
          </a:p>
        </p:txBody>
      </p:sp>
    </p:spTree>
    <p:extLst>
      <p:ext uri="{BB962C8B-B14F-4D97-AF65-F5344CB8AC3E}">
        <p14:creationId xmlns:p14="http://schemas.microsoft.com/office/powerpoint/2010/main" val="554923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 Important sensible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credentials,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banking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personal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Who can we keep our data secure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Backups.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Encryption.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Keep up with the updates.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Who can we achieve a High Availability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Implement multiple application servers ( modularity),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Redundancy? Raids, availability groups. </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of a virtualized server for zero-downtime recovery, </a:t>
            </a:r>
          </a:p>
          <a:p>
            <a:endParaRPr lang="en-US" b="1" dirty="0"/>
          </a:p>
        </p:txBody>
      </p:sp>
      <p:sp>
        <p:nvSpPr>
          <p:cNvPr id="4" name="Slide Number Placeholder 3"/>
          <p:cNvSpPr>
            <a:spLocks noGrp="1"/>
          </p:cNvSpPr>
          <p:nvPr>
            <p:ph type="sldNum" sz="quarter" idx="5"/>
          </p:nvPr>
        </p:nvSpPr>
        <p:spPr/>
        <p:txBody>
          <a:bodyPr/>
          <a:lstStyle/>
          <a:p>
            <a:fld id="{47819BDD-DB57-425D-B131-B941C6C05393}" type="slidenum">
              <a:rPr lang="en-US" smtClean="0"/>
              <a:t>11</a:t>
            </a:fld>
            <a:endParaRPr lang="en-US"/>
          </a:p>
        </p:txBody>
      </p:sp>
    </p:spTree>
    <p:extLst>
      <p:ext uri="{BB962C8B-B14F-4D97-AF65-F5344CB8AC3E}">
        <p14:creationId xmlns:p14="http://schemas.microsoft.com/office/powerpoint/2010/main" val="1874560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7484" y="2990922"/>
            <a:ext cx="10248915" cy="1470025"/>
          </a:xfrm>
        </p:spPr>
        <p:txBody>
          <a:bodyPr lIns="0" rIns="0" anchor="b" anchorCtr="0">
            <a:normAutofit/>
          </a:bodyPr>
          <a:lstStyle>
            <a:lvl1pPr>
              <a:defRPr sz="3733" baseline="0">
                <a:solidFill>
                  <a:schemeClr val="bg1"/>
                </a:solidFill>
                <a:latin typeface="Neo Sans Intel Light"/>
                <a:cs typeface="Neo Sans Intel Light"/>
              </a:defRPr>
            </a:lvl1pPr>
          </a:lstStyle>
          <a:p>
            <a:r>
              <a:rPr lang="en-US" dirty="0"/>
              <a:t>28pt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607484" y="4651632"/>
            <a:ext cx="8440283"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12pt Medium Subhead, Date, Etc.</a:t>
            </a:r>
          </a:p>
        </p:txBody>
      </p:sp>
      <p:sp>
        <p:nvSpPr>
          <p:cNvPr id="7" name="Rectangle 6"/>
          <p:cNvSpPr/>
          <p:nvPr/>
        </p:nvSpPr>
        <p:spPr>
          <a:xfrm>
            <a:off x="607490" y="6365943"/>
            <a:ext cx="2039020" cy="164212"/>
          </a:xfrm>
          <a:prstGeom prst="rect">
            <a:avLst/>
          </a:prstGeom>
        </p:spPr>
        <p:txBody>
          <a:bodyPr wrap="none" lIns="0" tIns="0" rIns="0" bIns="0">
            <a:spAutoFit/>
          </a:bodyPr>
          <a:lstStyle/>
          <a:p>
            <a:pPr algn="l" rtl="0"/>
            <a:r>
              <a:rPr lang="en-US" sz="1067" b="0" i="0" u="none" strike="noStrike" kern="1200" baseline="0" dirty="0">
                <a:solidFill>
                  <a:schemeClr val="accent3"/>
                </a:solidFill>
                <a:latin typeface="Neo Sans Intel"/>
                <a:ea typeface="+mn-ea"/>
                <a:cs typeface="Neo Sans Intel"/>
              </a:rPr>
              <a:t>Intel Confidential — Do Not Forward</a:t>
            </a:r>
          </a:p>
        </p:txBody>
      </p:sp>
      <p:pic>
        <p:nvPicPr>
          <p:cNvPr id="8" name="Picture 7" descr="int_lookins_hrz_rgb_wht_24.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582096" y="1930034"/>
            <a:ext cx="2626568" cy="772652"/>
          </a:xfrm>
          <a:prstGeom prst="rect">
            <a:avLst/>
          </a:prstGeom>
        </p:spPr>
      </p:pic>
      <p:pic>
        <p:nvPicPr>
          <p:cNvPr id="10"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0047" y="5380857"/>
            <a:ext cx="1901952" cy="14704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71417" y="5991350"/>
            <a:ext cx="3866667" cy="420564"/>
          </a:xfrm>
          <a:prstGeom prst="rect">
            <a:avLst/>
          </a:prstGeom>
          <a:noFill/>
        </p:spPr>
        <p:txBody>
          <a:bodyPr wrap="square" rtlCol="0">
            <a:spAutoFit/>
          </a:bodyPr>
          <a:lstStyle/>
          <a:p>
            <a:r>
              <a:rPr lang="en-US" sz="2133" dirty="0">
                <a:solidFill>
                  <a:schemeClr val="bg1"/>
                </a:solidFill>
                <a:latin typeface="Neo Sans Intel"/>
                <a:cs typeface="Neo Sans Intel"/>
              </a:rPr>
              <a:t>Intel Information Technology</a:t>
            </a:r>
          </a:p>
        </p:txBody>
      </p:sp>
    </p:spTree>
    <p:extLst>
      <p:ext uri="{BB962C8B-B14F-4D97-AF65-F5344CB8AC3E}">
        <p14:creationId xmlns:p14="http://schemas.microsoft.com/office/powerpoint/2010/main" val="123643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8"/>
            <a:ext cx="12192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07484" y="2159449"/>
            <a:ext cx="10363200" cy="1362075"/>
          </a:xfrm>
        </p:spPr>
        <p:txBody>
          <a:bodyPr anchor="b" anchorCtr="0">
            <a:normAutofit/>
          </a:bodyPr>
          <a:lstStyle>
            <a:lvl1pPr algn="l">
              <a:defRPr sz="3733" b="0" cap="none">
                <a:solidFill>
                  <a:schemeClr val="bg1"/>
                </a:solidFill>
                <a:latin typeface="Neo Sans Intel Light"/>
                <a:cs typeface="Neo Sans Intel Light"/>
              </a:defRPr>
            </a:lvl1pPr>
          </a:lstStyle>
          <a:p>
            <a:r>
              <a:rPr lang="en-US" dirty="0"/>
              <a:t>28pt Light Text</a:t>
            </a:r>
          </a:p>
        </p:txBody>
      </p:sp>
      <p:sp>
        <p:nvSpPr>
          <p:cNvPr id="3" name="Text Placeholder 2"/>
          <p:cNvSpPr>
            <a:spLocks noGrp="1"/>
          </p:cNvSpPr>
          <p:nvPr>
            <p:ph type="body" idx="1" hasCustomPrompt="1"/>
          </p:nvPr>
        </p:nvSpPr>
        <p:spPr>
          <a:xfrm>
            <a:off x="607484" y="3670233"/>
            <a:ext cx="103632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12pt Medium Subhead</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5141CC1-90E0-40BB-8CA3-AFF90A71DEA9}" type="slidenum">
              <a:rPr lang="en-US" smtClean="0"/>
              <a:t>‹#›</a:t>
            </a:fld>
            <a:endParaRPr lang="en-US"/>
          </a:p>
        </p:txBody>
      </p:sp>
      <p:cxnSp>
        <p:nvCxnSpPr>
          <p:cNvPr id="8" name="Straight Connector 7"/>
          <p:cNvCxnSpPr/>
          <p:nvPr/>
        </p:nvCxnSpPr>
        <p:spPr>
          <a:xfrm>
            <a:off x="115824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9" name="Picture 8"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011129" y="6464300"/>
            <a:ext cx="465456" cy="304801"/>
          </a:xfrm>
          <a:prstGeom prst="rect">
            <a:avLst/>
          </a:prstGeom>
        </p:spPr>
      </p:pic>
      <p:sp>
        <p:nvSpPr>
          <p:cNvPr id="10" name="TextBox 9"/>
          <p:cNvSpPr txBox="1"/>
          <p:nvPr/>
        </p:nvSpPr>
        <p:spPr>
          <a:xfrm>
            <a:off x="373379" y="6429920"/>
            <a:ext cx="2438400" cy="297454"/>
          </a:xfrm>
          <a:prstGeom prst="rect">
            <a:avLst/>
          </a:prstGeom>
          <a:noFill/>
        </p:spPr>
        <p:txBody>
          <a:bodyPr wrap="square" rtlCol="0">
            <a:spAutoFit/>
          </a:bodyPr>
          <a:lstStyle/>
          <a:p>
            <a:pPr algn="r"/>
            <a:r>
              <a:rPr lang="en-US" sz="1333" dirty="0">
                <a:solidFill>
                  <a:schemeClr val="bg1"/>
                </a:solidFill>
                <a:latin typeface="Neo Sans Intel"/>
                <a:cs typeface="Neo Sans Intel"/>
              </a:rPr>
              <a:t>Intel Information Technology </a:t>
            </a:r>
          </a:p>
        </p:txBody>
      </p:sp>
      <p:sp>
        <p:nvSpPr>
          <p:cNvPr id="11" name="TextBox 10"/>
          <p:cNvSpPr txBox="1"/>
          <p:nvPr/>
        </p:nvSpPr>
        <p:spPr>
          <a:xfrm>
            <a:off x="519677" y="6650519"/>
            <a:ext cx="2276857" cy="235898"/>
          </a:xfrm>
          <a:prstGeom prst="rect">
            <a:avLst/>
          </a:prstGeom>
          <a:noFill/>
        </p:spPr>
        <p:txBody>
          <a:bodyPr wrap="square" rtlCol="0">
            <a:spAutoFit/>
          </a:bodyPr>
          <a:lstStyle/>
          <a:p>
            <a:r>
              <a:rPr lang="en-US" sz="933" dirty="0">
                <a:solidFill>
                  <a:schemeClr val="accent1"/>
                </a:solidFill>
                <a:latin typeface="Neo Sans Intel"/>
                <a:cs typeface="Neo Sans Intel"/>
              </a:rPr>
              <a:t>Intel Confidential – for internal use only </a:t>
            </a:r>
          </a:p>
        </p:txBody>
      </p:sp>
    </p:spTree>
    <p:extLst>
      <p:ext uri="{BB962C8B-B14F-4D97-AF65-F5344CB8AC3E}">
        <p14:creationId xmlns:p14="http://schemas.microsoft.com/office/powerpoint/2010/main" val="174613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p:nvSpPr>
        <p:spPr>
          <a:xfrm>
            <a:off x="0" y="6397428"/>
            <a:ext cx="12192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07484" y="2871402"/>
            <a:ext cx="10363200" cy="1362075"/>
          </a:xfrm>
        </p:spPr>
        <p:txBody>
          <a:bodyPr anchor="b" anchorCtr="0">
            <a:normAutofit/>
          </a:bodyPr>
          <a:lstStyle>
            <a:lvl1pPr algn="l">
              <a:defRPr sz="3733" b="0" cap="none">
                <a:solidFill>
                  <a:schemeClr val="bg1"/>
                </a:solidFill>
                <a:latin typeface="Neo Sans Intel Light"/>
                <a:cs typeface="Neo Sans Intel Light"/>
              </a:defRPr>
            </a:lvl1pPr>
          </a:lstStyle>
          <a:p>
            <a:r>
              <a:rPr lang="en-US" dirty="0"/>
              <a:t>28pt Light Text</a:t>
            </a:r>
          </a:p>
        </p:txBody>
      </p:sp>
      <p:sp>
        <p:nvSpPr>
          <p:cNvPr id="3" name="Text Placeholder 2"/>
          <p:cNvSpPr>
            <a:spLocks noGrp="1"/>
          </p:cNvSpPr>
          <p:nvPr>
            <p:ph type="body" idx="1" hasCustomPrompt="1"/>
          </p:nvPr>
        </p:nvSpPr>
        <p:spPr>
          <a:xfrm>
            <a:off x="607484" y="4382189"/>
            <a:ext cx="103632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12pt Medium Subhead</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5141CC1-90E0-40BB-8CA3-AFF90A71DEA9}" type="slidenum">
              <a:rPr lang="en-US" smtClean="0"/>
              <a:t>‹#›</a:t>
            </a:fld>
            <a:endParaRPr lang="en-US"/>
          </a:p>
        </p:txBody>
      </p:sp>
      <p:cxnSp>
        <p:nvCxnSpPr>
          <p:cNvPr id="8" name="Straight Connector 7"/>
          <p:cNvCxnSpPr/>
          <p:nvPr/>
        </p:nvCxnSpPr>
        <p:spPr>
          <a:xfrm>
            <a:off x="115824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9" name="Picture 8" descr="int_lookins_hrz_rgb_blue.pn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011129" y="6464300"/>
            <a:ext cx="465456" cy="304801"/>
          </a:xfrm>
          <a:prstGeom prst="rect">
            <a:avLst/>
          </a:prstGeom>
        </p:spPr>
      </p:pic>
      <p:sp>
        <p:nvSpPr>
          <p:cNvPr id="10" name="TextBox 9"/>
          <p:cNvSpPr txBox="1"/>
          <p:nvPr/>
        </p:nvSpPr>
        <p:spPr>
          <a:xfrm>
            <a:off x="373379" y="6429920"/>
            <a:ext cx="2438400" cy="297454"/>
          </a:xfrm>
          <a:prstGeom prst="rect">
            <a:avLst/>
          </a:prstGeom>
          <a:noFill/>
        </p:spPr>
        <p:txBody>
          <a:bodyPr wrap="square" rtlCol="0">
            <a:spAutoFit/>
          </a:bodyPr>
          <a:lstStyle/>
          <a:p>
            <a:pPr algn="r"/>
            <a:r>
              <a:rPr lang="en-US" sz="1333" dirty="0">
                <a:solidFill>
                  <a:schemeClr val="bg1"/>
                </a:solidFill>
                <a:latin typeface="Neo Sans Intel"/>
                <a:cs typeface="Neo Sans Intel"/>
              </a:rPr>
              <a:t>Intel Information Technology </a:t>
            </a:r>
          </a:p>
        </p:txBody>
      </p:sp>
      <p:sp>
        <p:nvSpPr>
          <p:cNvPr id="11" name="TextBox 10"/>
          <p:cNvSpPr txBox="1"/>
          <p:nvPr/>
        </p:nvSpPr>
        <p:spPr>
          <a:xfrm>
            <a:off x="519677" y="6650519"/>
            <a:ext cx="2276857" cy="235898"/>
          </a:xfrm>
          <a:prstGeom prst="rect">
            <a:avLst/>
          </a:prstGeom>
          <a:noFill/>
        </p:spPr>
        <p:txBody>
          <a:bodyPr wrap="square" rtlCol="0">
            <a:spAutoFit/>
          </a:bodyPr>
          <a:lstStyle/>
          <a:p>
            <a:r>
              <a:rPr lang="en-US" sz="933" dirty="0">
                <a:solidFill>
                  <a:schemeClr val="accent1"/>
                </a:solidFill>
                <a:latin typeface="Neo Sans Intel"/>
                <a:cs typeface="Neo Sans Intel"/>
              </a:rPr>
              <a:t>Intel Confidential – for internal use only </a:t>
            </a:r>
          </a:p>
        </p:txBody>
      </p:sp>
    </p:spTree>
    <p:extLst>
      <p:ext uri="{BB962C8B-B14F-4D97-AF65-F5344CB8AC3E}">
        <p14:creationId xmlns:p14="http://schemas.microsoft.com/office/powerpoint/2010/main" val="3385960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el_LookInside_white.png"/>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4636576" y="2500173"/>
            <a:ext cx="3008851" cy="1849187"/>
          </a:xfrm>
          <a:prstGeom prst="rect">
            <a:avLst/>
          </a:prstGeom>
        </p:spPr>
      </p:pic>
      <p:sp>
        <p:nvSpPr>
          <p:cNvPr id="9" name="Rectangle 8"/>
          <p:cNvSpPr/>
          <p:nvPr/>
        </p:nvSpPr>
        <p:spPr>
          <a:xfrm>
            <a:off x="607490" y="6365943"/>
            <a:ext cx="2039020" cy="164212"/>
          </a:xfrm>
          <a:prstGeom prst="rect">
            <a:avLst/>
          </a:prstGeom>
        </p:spPr>
        <p:txBody>
          <a:bodyPr wrap="none" lIns="0" tIns="0" rIns="0" bIns="0">
            <a:spAutoFit/>
          </a:bodyPr>
          <a:lstStyle/>
          <a:p>
            <a:pPr algn="l" rtl="0"/>
            <a:r>
              <a:rPr lang="en-US" sz="1067" b="0" i="0" u="none" strike="noStrike" kern="1200" baseline="0" dirty="0">
                <a:solidFill>
                  <a:schemeClr val="accent3"/>
                </a:solidFill>
                <a:latin typeface="Neo Sans Intel"/>
                <a:ea typeface="+mn-ea"/>
                <a:cs typeface="Neo Sans Intel"/>
              </a:rPr>
              <a:t>Intel Confidential — Do Not Forward</a:t>
            </a:r>
          </a:p>
        </p:txBody>
      </p:sp>
    </p:spTree>
    <p:extLst>
      <p:ext uri="{BB962C8B-B14F-4D97-AF65-F5344CB8AC3E}">
        <p14:creationId xmlns:p14="http://schemas.microsoft.com/office/powerpoint/2010/main" val="71009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7484" y="3140904"/>
            <a:ext cx="10248915" cy="1470025"/>
          </a:xfrm>
        </p:spPr>
        <p:txBody>
          <a:bodyPr lIns="0" rIns="0" anchor="b" anchorCtr="0">
            <a:normAutofit/>
          </a:bodyPr>
          <a:lstStyle>
            <a:lvl1pPr>
              <a:defRPr sz="3733" baseline="0">
                <a:solidFill>
                  <a:schemeClr val="bg1"/>
                </a:solidFill>
                <a:latin typeface="Neo Sans Intel Light"/>
                <a:cs typeface="Neo Sans Intel Light"/>
              </a:defRPr>
            </a:lvl1pPr>
          </a:lstStyle>
          <a:p>
            <a:r>
              <a:rPr lang="en-US" dirty="0"/>
              <a:t>28pt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607484" y="4830936"/>
            <a:ext cx="8440283"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12pt Medium Subhead, Date, Etc.</a:t>
            </a:r>
          </a:p>
        </p:txBody>
      </p:sp>
      <p:sp>
        <p:nvSpPr>
          <p:cNvPr id="5" name="Freeform 4"/>
          <p:cNvSpPr/>
          <p:nvPr/>
        </p:nvSpPr>
        <p:spPr>
          <a:xfrm>
            <a:off x="-9962" y="-14660"/>
            <a:ext cx="12202753" cy="708939"/>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p:cNvSpPr/>
          <p:nvPr/>
        </p:nvSpPr>
        <p:spPr>
          <a:xfrm>
            <a:off x="607490" y="6365943"/>
            <a:ext cx="2039020" cy="164212"/>
          </a:xfrm>
          <a:prstGeom prst="rect">
            <a:avLst/>
          </a:prstGeom>
        </p:spPr>
        <p:txBody>
          <a:bodyPr wrap="none" lIns="0" tIns="0" rIns="0" bIns="0">
            <a:spAutoFit/>
          </a:bodyPr>
          <a:lstStyle/>
          <a:p>
            <a:pPr algn="l" rtl="0"/>
            <a:r>
              <a:rPr lang="en-US" sz="1067" b="0" i="0" u="none" strike="noStrike" kern="1200" baseline="0" dirty="0">
                <a:solidFill>
                  <a:schemeClr val="accent3"/>
                </a:solidFill>
                <a:latin typeface="Neo Sans Intel"/>
                <a:ea typeface="+mn-ea"/>
                <a:cs typeface="Neo Sans Intel"/>
              </a:rPr>
              <a:t>Intel Confidential — Do Not Forward</a:t>
            </a:r>
          </a:p>
        </p:txBody>
      </p:sp>
      <p:pic>
        <p:nvPicPr>
          <p:cNvPr id="7" name="Picture 6" descr="int_lookins_hrz_rgb_wht_24.png"/>
          <p:cNvPicPr>
            <a:picLocks noChangeAspect="1"/>
          </p:cNvPicPr>
          <p:nvPr/>
        </p:nvPicPr>
        <p:blipFill rotWithShape="1">
          <a:blip r:embed="rId2" cstate="screen">
            <a:extLst>
              <a:ext uri="{28A0092B-C50C-407E-A947-70E740481C1C}">
                <a14:useLocalDpi xmlns:a14="http://schemas.microsoft.com/office/drawing/2010/main" val="0"/>
              </a:ext>
            </a:extLst>
          </a:blip>
          <a:srcRect r="53442"/>
          <a:stretch/>
        </p:blipFill>
        <p:spPr>
          <a:xfrm>
            <a:off x="594365" y="1722447"/>
            <a:ext cx="1669492" cy="1054835"/>
          </a:xfrm>
          <a:prstGeom prst="rect">
            <a:avLst/>
          </a:prstGeom>
        </p:spPr>
      </p:pic>
      <p:sp>
        <p:nvSpPr>
          <p:cNvPr id="8" name="TextBox 7"/>
          <p:cNvSpPr txBox="1"/>
          <p:nvPr/>
        </p:nvSpPr>
        <p:spPr>
          <a:xfrm>
            <a:off x="471417" y="5991350"/>
            <a:ext cx="3866667" cy="420564"/>
          </a:xfrm>
          <a:prstGeom prst="rect">
            <a:avLst/>
          </a:prstGeom>
          <a:noFill/>
        </p:spPr>
        <p:txBody>
          <a:bodyPr wrap="square" rtlCol="0">
            <a:spAutoFit/>
          </a:bodyPr>
          <a:lstStyle/>
          <a:p>
            <a:r>
              <a:rPr lang="en-US" sz="2133" dirty="0">
                <a:solidFill>
                  <a:schemeClr val="bg1"/>
                </a:solidFill>
                <a:latin typeface="Neo Sans Intel"/>
                <a:cs typeface="Neo Sans Intel"/>
              </a:rPr>
              <a:t>Intel Information Technology</a:t>
            </a:r>
          </a:p>
        </p:txBody>
      </p:sp>
    </p:spTree>
    <p:extLst>
      <p:ext uri="{BB962C8B-B14F-4D97-AF65-F5344CB8AC3E}">
        <p14:creationId xmlns:p14="http://schemas.microsoft.com/office/powerpoint/2010/main" val="262807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44449"/>
            <a:ext cx="10972800" cy="988747"/>
          </a:xfrm>
        </p:spPr>
        <p:txBody>
          <a:bodyPr>
            <a:normAutofit/>
          </a:bodyPr>
          <a:lstStyle>
            <a:lvl1pPr>
              <a:defRPr sz="3733" baseline="0"/>
            </a:lvl1pPr>
          </a:lstStyle>
          <a:p>
            <a:r>
              <a:rPr lang="en-US" dirty="0"/>
              <a:t>28pt Light headline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41CC1-90E0-40BB-8CA3-AFF90A71DEA9}" type="slidenum">
              <a:rPr lang="en-US" smtClean="0"/>
              <a:t>‹#›</a:t>
            </a:fld>
            <a:endParaRPr lang="en-US"/>
          </a:p>
        </p:txBody>
      </p:sp>
      <p:sp>
        <p:nvSpPr>
          <p:cNvPr id="8" name="Text Placeholder 2"/>
          <p:cNvSpPr>
            <a:spLocks noGrp="1"/>
          </p:cNvSpPr>
          <p:nvPr>
            <p:ph idx="1"/>
          </p:nvPr>
        </p:nvSpPr>
        <p:spPr>
          <a:xfrm>
            <a:off x="607490" y="1600203"/>
            <a:ext cx="10889396" cy="462654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824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44449"/>
            <a:ext cx="10972800" cy="988747"/>
          </a:xfrm>
        </p:spPr>
        <p:txBody>
          <a:bodyPr>
            <a:normAutofit/>
          </a:bodyPr>
          <a:lstStyle>
            <a:lvl1pPr>
              <a:defRPr sz="3733" baseline="0"/>
            </a:lvl1pPr>
          </a:lstStyle>
          <a:p>
            <a:r>
              <a:rPr lang="en-US" dirty="0"/>
              <a:t>28pt Light headline</a:t>
            </a:r>
          </a:p>
        </p:txBody>
      </p:sp>
      <p:sp>
        <p:nvSpPr>
          <p:cNvPr id="3" name="Content Placeholder 2"/>
          <p:cNvSpPr>
            <a:spLocks noGrp="1"/>
          </p:cNvSpPr>
          <p:nvPr>
            <p:ph idx="1" hasCustomPrompt="1"/>
          </p:nvPr>
        </p:nvSpPr>
        <p:spPr>
          <a:xfrm>
            <a:off x="609600" y="1600203"/>
            <a:ext cx="10972800" cy="4625132"/>
          </a:xfrm>
        </p:spPr>
        <p:txBody>
          <a:bodyPr/>
          <a:lstStyle>
            <a:lvl1pPr>
              <a:defRPr sz="2400"/>
            </a:lvl1pPr>
            <a:lvl2pPr>
              <a:defRPr sz="2400"/>
            </a:lvl2pPr>
            <a:lvl3pPr>
              <a:defRPr sz="2400"/>
            </a:lvl3pPr>
          </a:lstStyle>
          <a:p>
            <a:pPr lvl="0"/>
            <a:r>
              <a:rPr lang="en-US" dirty="0"/>
              <a:t>18pt Medium Sub Line</a:t>
            </a:r>
          </a:p>
          <a:p>
            <a:pPr lvl="1"/>
            <a:r>
              <a:rPr lang="en-US" dirty="0"/>
              <a:t>18pt Regular Big Bullet One</a:t>
            </a:r>
          </a:p>
          <a:p>
            <a:pPr lvl="2"/>
            <a:r>
              <a:rPr lang="en-US" dirty="0"/>
              <a:t>Sub-bullet</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41CC1-90E0-40BB-8CA3-AFF90A71DEA9}" type="slidenum">
              <a:rPr lang="en-US" smtClean="0"/>
              <a:t>‹#›</a:t>
            </a:fld>
            <a:endParaRPr lang="en-US"/>
          </a:p>
        </p:txBody>
      </p:sp>
    </p:spTree>
    <p:extLst>
      <p:ext uri="{BB962C8B-B14F-4D97-AF65-F5344CB8AC3E}">
        <p14:creationId xmlns:p14="http://schemas.microsoft.com/office/powerpoint/2010/main" val="183751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marL="0" marR="0" indent="0" algn="l" defTabSz="609585" rtl="0" eaLnBrk="1" fontAlgn="auto" latinLnBrk="0" hangingPunct="1">
              <a:lnSpc>
                <a:spcPct val="100000"/>
              </a:lnSpc>
              <a:spcBef>
                <a:spcPct val="0"/>
              </a:spcBef>
              <a:spcAft>
                <a:spcPts val="0"/>
              </a:spcAft>
              <a:buClrTx/>
              <a:buSzTx/>
              <a:buFontTx/>
              <a:buNone/>
              <a:tabLst/>
              <a:defRPr lang="en-US" sz="3733" b="0" i="0" u="none" strike="noStrike" baseline="0" smtClean="0"/>
            </a:lvl1pPr>
          </a:lstStyle>
          <a:p>
            <a:r>
              <a:rPr lang="en-US" dirty="0"/>
              <a:t>28pt Light headline</a:t>
            </a:r>
          </a:p>
        </p:txBody>
      </p:sp>
      <p:sp>
        <p:nvSpPr>
          <p:cNvPr id="3" name="Content Placeholder 2"/>
          <p:cNvSpPr>
            <a:spLocks noGrp="1"/>
          </p:cNvSpPr>
          <p:nvPr>
            <p:ph idx="1" hasCustomPrompt="1"/>
          </p:nvPr>
        </p:nvSpPr>
        <p:spPr/>
        <p:txBody>
          <a:bodyPr anchor="ctr" anchorCtr="0"/>
          <a:lstStyle>
            <a:lvl1pPr marL="230712" indent="-230712">
              <a:lnSpc>
                <a:spcPct val="90000"/>
              </a:lnSpc>
              <a:defRPr sz="5867" baseline="0">
                <a:solidFill>
                  <a:schemeClr val="accent2"/>
                </a:solidFill>
                <a:latin typeface="Neo Sans Intel Light"/>
                <a:cs typeface="Neo Sans Intel Light"/>
              </a:defRPr>
            </a:lvl1pPr>
            <a:lvl2pPr marL="533387" indent="-300559">
              <a:buFont typeface="Lucida Grande"/>
              <a:buChar char="−"/>
              <a:defRPr sz="1600">
                <a:latin typeface="Neo Sans Intel Medium"/>
                <a:cs typeface="Neo Sans Intel Medium"/>
              </a:defRPr>
            </a:lvl2pPr>
            <a:lvl3pPr marL="914377" indent="-304792">
              <a:defRPr sz="1467"/>
            </a:lvl3pPr>
            <a:lvl4pPr>
              <a:defRPr sz="1400"/>
            </a:lvl4pPr>
            <a:lvl5pPr>
              <a:defRPr sz="1333"/>
            </a:lvl5pPr>
          </a:lstStyle>
          <a:p>
            <a:pPr lvl="0"/>
            <a:r>
              <a:rPr lang="en-US" dirty="0"/>
              <a:t>44pt Light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41CC1-90E0-40BB-8CA3-AFF90A71DEA9}" type="slidenum">
              <a:rPr lang="en-US" smtClean="0"/>
              <a:t>‹#›</a:t>
            </a:fld>
            <a:endParaRPr lang="en-US"/>
          </a:p>
        </p:txBody>
      </p:sp>
    </p:spTree>
    <p:extLst>
      <p:ext uri="{BB962C8B-B14F-4D97-AF65-F5344CB8AC3E}">
        <p14:creationId xmlns:p14="http://schemas.microsoft.com/office/powerpoint/2010/main" val="298224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3" y="3681549"/>
            <a:ext cx="10960101" cy="2352783"/>
          </a:xfrm>
        </p:spPr>
        <p:txBody>
          <a:bodyPr anchor="t" anchorCtr="0"/>
          <a:lstStyle>
            <a:lvl1pPr marL="230712" indent="-230712">
              <a:defRPr sz="48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914377" indent="-304792">
              <a:defRPr sz="1600"/>
            </a:lvl3pPr>
            <a:lvl4pPr>
              <a:defRPr sz="1467"/>
            </a:lvl4pPr>
            <a:lvl5pPr>
              <a:defRPr sz="1400"/>
            </a:lvl5pPr>
          </a:lstStyle>
          <a:p>
            <a:pPr lvl="1"/>
            <a:r>
              <a:rPr lang="en-US" dirty="0"/>
              <a:t>12 point medium subhead</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15141CC1-90E0-40BB-8CA3-AFF90A71DEA9}" type="slidenum">
              <a:rPr lang="en-US" smtClean="0"/>
              <a:t>‹#›</a:t>
            </a:fld>
            <a:endParaRPr lang="en-US"/>
          </a:p>
        </p:txBody>
      </p:sp>
      <p:sp>
        <p:nvSpPr>
          <p:cNvPr id="2" name="Title 1"/>
          <p:cNvSpPr>
            <a:spLocks noGrp="1"/>
          </p:cNvSpPr>
          <p:nvPr>
            <p:ph type="title" hasCustomPrompt="1"/>
          </p:nvPr>
        </p:nvSpPr>
        <p:spPr>
          <a:xfrm>
            <a:off x="609600" y="682627"/>
            <a:ext cx="10972800" cy="2844173"/>
          </a:xfrm>
        </p:spPr>
        <p:txBody>
          <a:bodyPr anchor="b" anchorCtr="0"/>
          <a:lstStyle/>
          <a:p>
            <a:pPr lvl="0"/>
            <a:r>
              <a:rPr lang="en-US" dirty="0"/>
              <a:t>28pt Light Text</a:t>
            </a:r>
          </a:p>
        </p:txBody>
      </p:sp>
      <p:sp>
        <p:nvSpPr>
          <p:cNvPr id="10" name="Footer Placeholder 4"/>
          <p:cNvSpPr>
            <a:spLocks noGrp="1"/>
          </p:cNvSpPr>
          <p:nvPr>
            <p:ph type="ftr" sz="quarter" idx="11"/>
          </p:nvPr>
        </p:nvSpPr>
        <p:spPr>
          <a:xfrm>
            <a:off x="4165600" y="6356352"/>
            <a:ext cx="3860800" cy="365125"/>
          </a:xfrm>
        </p:spPr>
        <p:txBody>
          <a:bodyPr/>
          <a:lstStyle/>
          <a:p>
            <a:endParaRPr lang="en-US"/>
          </a:p>
        </p:txBody>
      </p:sp>
    </p:spTree>
    <p:extLst>
      <p:ext uri="{BB962C8B-B14F-4D97-AF65-F5344CB8AC3E}">
        <p14:creationId xmlns:p14="http://schemas.microsoft.com/office/powerpoint/2010/main" val="79035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6" y="1600200"/>
            <a:ext cx="5376828" cy="4615760"/>
          </a:xfrm>
        </p:spPr>
        <p:txBody>
          <a:bodyPr/>
          <a:lstStyle>
            <a:lvl1pPr>
              <a:lnSpc>
                <a:spcPct val="110000"/>
              </a:lnSpc>
              <a:defRPr sz="2400"/>
            </a:lvl1pPr>
            <a:lvl2pPr>
              <a:spcBef>
                <a:spcPts val="1067"/>
              </a:spcBef>
              <a:defRPr sz="2133"/>
            </a:lvl2pPr>
            <a:lvl3pPr>
              <a:spcBef>
                <a:spcPts val="533"/>
              </a:spcBef>
              <a:defRPr sz="2133"/>
            </a:lvl3pPr>
            <a:lvl4pPr>
              <a:spcBef>
                <a:spcPts val="533"/>
              </a:spcBef>
              <a:defRPr sz="1867"/>
            </a:lvl4pPr>
            <a:lvl5pPr>
              <a:spcBef>
                <a:spcPts val="533"/>
              </a:spcBef>
              <a:defRPr sz="1867"/>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962" y="1600200"/>
            <a:ext cx="5262444" cy="4615760"/>
          </a:xfrm>
        </p:spPr>
        <p:txBody>
          <a:bodyPr/>
          <a:lstStyle>
            <a:lvl1pPr>
              <a:lnSpc>
                <a:spcPct val="110000"/>
              </a:lnSpc>
              <a:defRPr sz="2400"/>
            </a:lvl1pPr>
            <a:lvl2pPr>
              <a:spcBef>
                <a:spcPts val="1067"/>
              </a:spcBef>
              <a:defRPr sz="2133"/>
            </a:lvl2pPr>
            <a:lvl3pPr>
              <a:spcBef>
                <a:spcPts val="533"/>
              </a:spcBef>
              <a:defRPr sz="2133"/>
            </a:lvl3pPr>
            <a:lvl4pPr>
              <a:spcBef>
                <a:spcPts val="533"/>
              </a:spcBef>
              <a:defRPr sz="1867"/>
            </a:lvl4pPr>
            <a:lvl5pPr>
              <a:spcBef>
                <a:spcPts val="533"/>
              </a:spcBef>
              <a:defRPr sz="1867"/>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41CC1-90E0-40BB-8CA3-AFF90A71DEA9}" type="slidenum">
              <a:rPr lang="en-US" smtClean="0"/>
              <a:t>‹#›</a:t>
            </a:fld>
            <a:endParaRPr lang="en-US"/>
          </a:p>
        </p:txBody>
      </p:sp>
    </p:spTree>
    <p:extLst>
      <p:ext uri="{BB962C8B-B14F-4D97-AF65-F5344CB8AC3E}">
        <p14:creationId xmlns:p14="http://schemas.microsoft.com/office/powerpoint/2010/main" val="119928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41CC1-90E0-40BB-8CA3-AFF90A71DEA9}" type="slidenum">
              <a:rPr lang="en-US" smtClean="0"/>
              <a:t>‹#›</a:t>
            </a:fld>
            <a:endParaRPr lang="en-US"/>
          </a:p>
        </p:txBody>
      </p:sp>
    </p:spTree>
    <p:extLst>
      <p:ext uri="{BB962C8B-B14F-4D97-AF65-F5344CB8AC3E}">
        <p14:creationId xmlns:p14="http://schemas.microsoft.com/office/powerpoint/2010/main" val="168661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41CC1-90E0-40BB-8CA3-AFF90A71DEA9}" type="slidenum">
              <a:rPr lang="en-US" smtClean="0"/>
              <a:t>‹#›</a:t>
            </a:fld>
            <a:endParaRPr lang="en-US"/>
          </a:p>
        </p:txBody>
      </p:sp>
    </p:spTree>
    <p:extLst>
      <p:ext uri="{BB962C8B-B14F-4D97-AF65-F5344CB8AC3E}">
        <p14:creationId xmlns:p14="http://schemas.microsoft.com/office/powerpoint/2010/main" val="419799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7" y="6404408"/>
            <a:ext cx="1220111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a:xfrm>
            <a:off x="609600" y="209629"/>
            <a:ext cx="10972800" cy="98874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07490" y="1600203"/>
            <a:ext cx="10889396" cy="4626548"/>
          </a:xfrm>
          <a:prstGeom prst="rect">
            <a:avLst/>
          </a:prstGeom>
        </p:spPr>
        <p:txBody>
          <a:bodyPr vert="horz" lIns="0" tIns="0" rIns="0" bIns="0" rtlCol="0">
            <a:normAutofit/>
          </a:bodyPr>
          <a:lstStyle/>
          <a:p>
            <a:pPr lvl="0"/>
            <a:r>
              <a:rPr lang="en-US" dirty="0"/>
              <a:t>Click to edit Master text styles</a:t>
            </a:r>
          </a:p>
          <a:p>
            <a:pPr lvl="1"/>
            <a:r>
              <a:rPr lang="en-US" dirty="0"/>
              <a:t>16pt Regular Big Bullet One</a:t>
            </a:r>
          </a:p>
          <a:p>
            <a:pPr lvl="2"/>
            <a:r>
              <a:rPr lang="en-US" dirty="0"/>
              <a:t>Sub-bullet</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latin typeface="Neo Sans Intel"/>
              </a:defRPr>
            </a:lvl1pPr>
          </a:lstStyle>
          <a:p>
            <a:endParaRPr lang="en-US"/>
          </a:p>
        </p:txBody>
      </p:sp>
      <p:sp>
        <p:nvSpPr>
          <p:cNvPr id="6" name="Slide Number Placeholder 5"/>
          <p:cNvSpPr>
            <a:spLocks noGrp="1"/>
          </p:cNvSpPr>
          <p:nvPr>
            <p:ph type="sldNum" sz="quarter" idx="4"/>
          </p:nvPr>
        </p:nvSpPr>
        <p:spPr>
          <a:xfrm>
            <a:off x="9163136" y="6458132"/>
            <a:ext cx="2844800" cy="365125"/>
          </a:xfrm>
          <a:prstGeom prst="rect">
            <a:avLst/>
          </a:prstGeom>
        </p:spPr>
        <p:txBody>
          <a:bodyPr vert="horz" lIns="0" tIns="0" rIns="0" bIns="0" rtlCol="0" anchor="ctr"/>
          <a:lstStyle>
            <a:lvl1pPr algn="r">
              <a:defRPr sz="1067">
                <a:solidFill>
                  <a:srgbClr val="FFFFFF"/>
                </a:solidFill>
                <a:latin typeface="Neo Sans Intel Light"/>
                <a:cs typeface="Neo Sans Intel Light"/>
              </a:defRPr>
            </a:lvl1pPr>
          </a:lstStyle>
          <a:p>
            <a:fld id="{15141CC1-90E0-40BB-8CA3-AFF90A71DEA9}" type="slidenum">
              <a:rPr lang="en-US" smtClean="0"/>
              <a:t>‹#›</a:t>
            </a:fld>
            <a:endParaRPr lang="en-US"/>
          </a:p>
        </p:txBody>
      </p:sp>
      <p:cxnSp>
        <p:nvCxnSpPr>
          <p:cNvPr id="11" name="Straight Connector 10"/>
          <p:cNvCxnSpPr/>
          <p:nvPr/>
        </p:nvCxnSpPr>
        <p:spPr>
          <a:xfrm>
            <a:off x="11633712" y="651169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11017160" y="6485467"/>
            <a:ext cx="474149" cy="299581"/>
          </a:xfrm>
          <a:prstGeom prst="rect">
            <a:avLst/>
          </a:prstGeom>
        </p:spPr>
      </p:pic>
      <p:sp>
        <p:nvSpPr>
          <p:cNvPr id="15" name="TextBox 14"/>
          <p:cNvSpPr txBox="1"/>
          <p:nvPr/>
        </p:nvSpPr>
        <p:spPr>
          <a:xfrm>
            <a:off x="373379" y="6429920"/>
            <a:ext cx="2438400" cy="297454"/>
          </a:xfrm>
          <a:prstGeom prst="rect">
            <a:avLst/>
          </a:prstGeom>
          <a:noFill/>
        </p:spPr>
        <p:txBody>
          <a:bodyPr wrap="square" rtlCol="0">
            <a:spAutoFit/>
          </a:bodyPr>
          <a:lstStyle/>
          <a:p>
            <a:pPr algn="r"/>
            <a:r>
              <a:rPr lang="en-US" sz="1333" dirty="0">
                <a:solidFill>
                  <a:schemeClr val="tx2"/>
                </a:solidFill>
                <a:latin typeface="Neo Sans Intel"/>
                <a:cs typeface="Neo Sans Intel"/>
              </a:rPr>
              <a:t>Intel Information Technology </a:t>
            </a:r>
          </a:p>
        </p:txBody>
      </p:sp>
      <p:sp>
        <p:nvSpPr>
          <p:cNvPr id="16" name="TextBox 15"/>
          <p:cNvSpPr txBox="1"/>
          <p:nvPr/>
        </p:nvSpPr>
        <p:spPr>
          <a:xfrm>
            <a:off x="519677" y="6650519"/>
            <a:ext cx="2276857" cy="235898"/>
          </a:xfrm>
          <a:prstGeom prst="rect">
            <a:avLst/>
          </a:prstGeom>
          <a:noFill/>
        </p:spPr>
        <p:txBody>
          <a:bodyPr wrap="square" rtlCol="0">
            <a:spAutoFit/>
          </a:bodyPr>
          <a:lstStyle/>
          <a:p>
            <a:r>
              <a:rPr lang="en-US" sz="933" dirty="0">
                <a:solidFill>
                  <a:schemeClr val="accent3"/>
                </a:solidFill>
                <a:latin typeface="Neo Sans Intel"/>
                <a:cs typeface="Neo Sans Intel"/>
              </a:rPr>
              <a:t>Intel Confidential – for internal use only </a:t>
            </a:r>
          </a:p>
        </p:txBody>
      </p:sp>
    </p:spTree>
    <p:extLst>
      <p:ext uri="{BB962C8B-B14F-4D97-AF65-F5344CB8AC3E}">
        <p14:creationId xmlns:p14="http://schemas.microsoft.com/office/powerpoint/2010/main" val="2121298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09585" rtl="0" eaLnBrk="1" latinLnBrk="0" hangingPunct="1">
        <a:spcBef>
          <a:spcPct val="0"/>
        </a:spcBef>
        <a:buNone/>
        <a:defRPr sz="3733" kern="1200">
          <a:solidFill>
            <a:schemeClr val="accent1"/>
          </a:solidFill>
          <a:latin typeface="Neo Sans Intel Light"/>
          <a:ea typeface="+mj-ea"/>
          <a:cs typeface="+mj-cs"/>
        </a:defRPr>
      </a:lvl1pPr>
    </p:titleStyle>
    <p:bodyStyle>
      <a:lvl1pPr marL="0" indent="0" algn="l" defTabSz="609585" rtl="0" eaLnBrk="1" latinLnBrk="0" hangingPunct="1">
        <a:spcBef>
          <a:spcPts val="1600"/>
        </a:spcBef>
        <a:spcAft>
          <a:spcPts val="0"/>
        </a:spcAft>
        <a:buFont typeface="Arial"/>
        <a:buNone/>
        <a:defRPr sz="2400" b="0" kern="1200">
          <a:solidFill>
            <a:srgbClr val="0071C5"/>
          </a:solidFill>
          <a:latin typeface="Neo Sans Intel"/>
          <a:ea typeface="+mn-ea"/>
          <a:cs typeface="Neo Sans Intel"/>
        </a:defRPr>
      </a:lvl1pPr>
      <a:lvl2pPr marL="300559" indent="-300559" algn="l" defTabSz="609585" rtl="0" eaLnBrk="1" latinLnBrk="0" hangingPunct="1">
        <a:spcBef>
          <a:spcPts val="1067"/>
        </a:spcBef>
        <a:buFont typeface="Wingdings" charset="2"/>
        <a:buChar char="§"/>
        <a:defRPr sz="2133" kern="1200" baseline="0">
          <a:solidFill>
            <a:schemeClr val="tx2"/>
          </a:solidFill>
          <a:latin typeface="Neo Sans Intel"/>
          <a:ea typeface="+mn-ea"/>
          <a:cs typeface="Neo Sans Intel Medium"/>
        </a:defRPr>
      </a:lvl2pPr>
      <a:lvl3pPr marL="761981" indent="-304792" algn="l" defTabSz="609585" rtl="0" eaLnBrk="1" latinLnBrk="0" hangingPunct="1">
        <a:spcBef>
          <a:spcPts val="533"/>
        </a:spcBef>
        <a:buFont typeface="Wingdings" charset="2"/>
        <a:buChar char="§"/>
        <a:defRPr sz="2133" kern="1200">
          <a:solidFill>
            <a:schemeClr val="tx2"/>
          </a:solidFill>
          <a:latin typeface="Neo Sans Intel"/>
          <a:ea typeface="+mn-ea"/>
          <a:cs typeface="Neo Sans Intel"/>
        </a:defRPr>
      </a:lvl3pPr>
      <a:lvl4pPr marL="1293252" indent="-304792" algn="l" defTabSz="609585" rtl="0" eaLnBrk="1" latinLnBrk="0" hangingPunct="1">
        <a:spcBef>
          <a:spcPts val="267"/>
        </a:spcBef>
        <a:buFont typeface="Arial"/>
        <a:buChar char="–"/>
        <a:defRPr sz="2133" kern="1200">
          <a:solidFill>
            <a:schemeClr val="tx2"/>
          </a:solidFill>
          <a:latin typeface="Neo Sans Intel"/>
          <a:ea typeface="+mn-ea"/>
          <a:cs typeface="Neo Sans Intel"/>
        </a:defRPr>
      </a:lvl4pPr>
      <a:lvl5pPr marL="1758907" indent="-304792" algn="l" defTabSz="609585" rtl="0" eaLnBrk="1" latinLnBrk="0" hangingPunct="1">
        <a:spcBef>
          <a:spcPct val="20000"/>
        </a:spcBef>
        <a:buFont typeface="Arial"/>
        <a:buChar char="»"/>
        <a:defRPr sz="1867" kern="1200">
          <a:solidFill>
            <a:schemeClr val="tx2"/>
          </a:solidFill>
          <a:latin typeface="Neo Sans Intel"/>
          <a:ea typeface="+mn-ea"/>
          <a:cs typeface="Neo Sans Inte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www.google.com/search?q=devops&amp;rlz=1C1GCEA_enUS780US780&amp;tbm=isch&amp;source=iu&amp;ictx=1&amp;fir=8KeXkHBMev1shM%253A%252CRC5ousdMrP1GJM%252C%252Fm%252F0c3tq11&amp;vet=1&amp;usg=AI4_-kTdrSHQ59EwxPNBNFpDE07D-EHkqQ&amp;sa=X&amp;ved=2ahUKEwjZyY_FnaTkAhUCOn0KHXmgB-UQ_B0wHnoECAoQAw&amp;cshid=1566949465402468#imgrc=8KeXkHBMev1shM:&amp;vet=1" TargetMode="External"/><Relationship Id="rId3" Type="http://schemas.openxmlformats.org/officeDocument/2006/relationships/hyperlink" Target="https://hackernoon.com/6-essential-tips-on-how-to-become-a-full-stack-developer-1d10965aaead" TargetMode="External"/><Relationship Id="rId7" Type="http://schemas.openxmlformats.org/officeDocument/2006/relationships/hyperlink" Target="https://www.google.com/search?q=mongodb&amp;rlz=1C1GCEA_enUS780US780&amp;source=lnms&amp;tbm=isch&amp;sa=X&amp;ved=0ahUKEwiSgsn0m6TkAhUHJzQIHeJzBfEQ_AUIEygD&amp;biw=1920&amp;bih=937#imgrc=T769qB-NYieOv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google.com/search?q=API's&amp;rlz=1C1GCEA_enUS780US780&amp;tbm=isch&amp;source=iu&amp;ictx=1&amp;fir=9VrRf4LwP6qYfM%3A%2CKMWvmnOdiH99vM%2C%2Fm%2F0z5n&amp;vet=1&amp;usg=AI4_-kRf9AeBKDWVdhDpYEcZsMmf00nsKg&amp;sa=X&amp;ved=2ahUKEwiijffxnqHkAhX1OX0KHdxqDMUQ_B0wFnoECAoQAw#imgrc=5KWQ6E7icxdIuM:&amp;vet=1" TargetMode="External"/><Relationship Id="rId5" Type="http://schemas.openxmlformats.org/officeDocument/2006/relationships/hyperlink" Target="https://medium.com/@mattAtPlacemint/a-recruiters-guide-to-back-end-front-end-development-6ccba26062aa" TargetMode="External"/><Relationship Id="rId10" Type="http://schemas.openxmlformats.org/officeDocument/2006/relationships/hyperlink" Target="https://www.atlassian.com/devops" TargetMode="External"/><Relationship Id="rId4" Type="http://schemas.openxmlformats.org/officeDocument/2006/relationships/hyperlink" Target="https://skillcrush.com/2017/02/27/front-end-back-end-full-stack/" TargetMode="External"/><Relationship Id="rId9" Type="http://schemas.openxmlformats.org/officeDocument/2006/relationships/hyperlink" Target="https://www.google.com/search?q=ci+cd&amp;rlz=1C1GCEA_enUS780US780&amp;source=lnms&amp;tbm=isch&amp;sa=X&amp;ved=0ahUKEwiG7ML2oKTkAhXRCTQIHc7iD8QQ_AUIEigC&amp;biw=1920&amp;bih=937#imgrc=9zo8pk7vuqU-1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9F54-9FF6-43A1-9748-F59325720685}"/>
              </a:ext>
            </a:extLst>
          </p:cNvPr>
          <p:cNvSpPr>
            <a:spLocks noGrp="1"/>
          </p:cNvSpPr>
          <p:nvPr>
            <p:ph type="ctrTitle"/>
          </p:nvPr>
        </p:nvSpPr>
        <p:spPr/>
        <p:txBody>
          <a:bodyPr/>
          <a:lstStyle/>
          <a:p>
            <a:r>
              <a:rPr lang="en-US" dirty="0"/>
              <a:t>Full Stack</a:t>
            </a:r>
          </a:p>
        </p:txBody>
      </p:sp>
      <p:sp>
        <p:nvSpPr>
          <p:cNvPr id="3" name="Subtitle 2">
            <a:extLst>
              <a:ext uri="{FF2B5EF4-FFF2-40B4-BE49-F238E27FC236}">
                <a16:creationId xmlns:a16="http://schemas.microsoft.com/office/drawing/2014/main" id="{6DCB88C4-337B-49B3-B852-7E17B614E68E}"/>
              </a:ext>
            </a:extLst>
          </p:cNvPr>
          <p:cNvSpPr>
            <a:spLocks noGrp="1"/>
          </p:cNvSpPr>
          <p:nvPr>
            <p:ph type="subTitle" idx="1"/>
          </p:nvPr>
        </p:nvSpPr>
        <p:spPr/>
        <p:txBody>
          <a:bodyPr/>
          <a:lstStyle/>
          <a:p>
            <a:r>
              <a:rPr lang="en-US" dirty="0"/>
              <a:t>Oscar Chavarria C. </a:t>
            </a:r>
          </a:p>
        </p:txBody>
      </p:sp>
    </p:spTree>
    <p:extLst>
      <p:ext uri="{BB962C8B-B14F-4D97-AF65-F5344CB8AC3E}">
        <p14:creationId xmlns:p14="http://schemas.microsoft.com/office/powerpoint/2010/main" val="167997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API's">
            <a:extLst>
              <a:ext uri="{FF2B5EF4-FFF2-40B4-BE49-F238E27FC236}">
                <a16:creationId xmlns:a16="http://schemas.microsoft.com/office/drawing/2014/main" id="{FCFC0DC9-C48F-41D2-B236-9208A0C9D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815" y="0"/>
            <a:ext cx="5487908" cy="35572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B5175B5-F971-468F-831E-E12E13D9CAC7}"/>
              </a:ext>
            </a:extLst>
          </p:cNvPr>
          <p:cNvSpPr>
            <a:spLocks noGrp="1"/>
          </p:cNvSpPr>
          <p:nvPr>
            <p:ph type="title"/>
          </p:nvPr>
        </p:nvSpPr>
        <p:spPr/>
        <p:txBody>
          <a:bodyPr>
            <a:normAutofit/>
          </a:bodyPr>
          <a:lstStyle/>
          <a:p>
            <a:r>
              <a:rPr lang="en-US" dirty="0"/>
              <a:t>API’s (Application programming interface )</a:t>
            </a:r>
          </a:p>
        </p:txBody>
      </p:sp>
      <p:sp>
        <p:nvSpPr>
          <p:cNvPr id="3" name="Content Placeholder 2">
            <a:extLst>
              <a:ext uri="{FF2B5EF4-FFF2-40B4-BE49-F238E27FC236}">
                <a16:creationId xmlns:a16="http://schemas.microsoft.com/office/drawing/2014/main" id="{C6A4EB39-4E10-4F84-AF23-A1C262DF53CE}"/>
              </a:ext>
            </a:extLst>
          </p:cNvPr>
          <p:cNvSpPr>
            <a:spLocks noGrp="1"/>
          </p:cNvSpPr>
          <p:nvPr>
            <p:ph idx="1"/>
          </p:nvPr>
        </p:nvSpPr>
        <p:spPr/>
        <p:txBody>
          <a:bodyPr>
            <a:normAutofit/>
          </a:bodyPr>
          <a:lstStyle/>
          <a:p>
            <a:r>
              <a:rPr lang="en-US" dirty="0"/>
              <a:t> What is an API ? </a:t>
            </a:r>
          </a:p>
          <a:p>
            <a:r>
              <a:rPr lang="en-US" dirty="0"/>
              <a:t>Common uses for API’s: </a:t>
            </a:r>
          </a:p>
          <a:p>
            <a:pPr marL="342900" indent="-342900">
              <a:buFont typeface="Arial" panose="020B0604020202020204" pitchFamily="34" charset="0"/>
              <a:buChar char="•"/>
            </a:pPr>
            <a:r>
              <a:rPr lang="en-US" dirty="0"/>
              <a:t>Authentication/Authorization.  </a:t>
            </a:r>
          </a:p>
          <a:p>
            <a:pPr marL="342900" indent="-342900">
              <a:buFont typeface="Arial" panose="020B0604020202020204" pitchFamily="34" charset="0"/>
              <a:buChar char="•"/>
            </a:pPr>
            <a:r>
              <a:rPr lang="en-US" dirty="0"/>
              <a:t>Exposing a useful data that can be consume by all clients. </a:t>
            </a:r>
          </a:p>
          <a:p>
            <a:pPr marL="342900" indent="-342900">
              <a:buFont typeface="Arial" panose="020B0604020202020204" pitchFamily="34" charset="0"/>
              <a:buChar char="•"/>
            </a:pPr>
            <a:r>
              <a:rPr lang="en-US" dirty="0"/>
              <a:t>Monitoring</a:t>
            </a:r>
          </a:p>
          <a:p>
            <a:pPr marL="342900" indent="-342900">
              <a:buFont typeface="Arial" panose="020B0604020202020204" pitchFamily="34" charset="0"/>
              <a:buChar char="•"/>
            </a:pPr>
            <a:r>
              <a:rPr lang="en-US" dirty="0"/>
              <a:t>Providing Services (CRUD on objects) </a:t>
            </a:r>
          </a:p>
          <a:p>
            <a:r>
              <a:rPr lang="en-US" dirty="0"/>
              <a:t>One of the popular languages to write API’s is </a:t>
            </a:r>
            <a:r>
              <a:rPr lang="en-US" b="1" dirty="0"/>
              <a:t>Nodejs</a:t>
            </a:r>
            <a:r>
              <a:rPr lang="en-US" dirty="0"/>
              <a:t>, and since is so you can find many frameworks that uses NodeJS for example </a:t>
            </a:r>
            <a:r>
              <a:rPr lang="en-US" b="1" dirty="0" err="1"/>
              <a:t>SailsJS</a:t>
            </a:r>
            <a:r>
              <a:rPr lang="en-US" dirty="0"/>
              <a:t>. </a:t>
            </a:r>
          </a:p>
          <a:p>
            <a:endParaRPr lang="en-US" i="1" dirty="0"/>
          </a:p>
        </p:txBody>
      </p:sp>
    </p:spTree>
    <p:extLst>
      <p:ext uri="{BB962C8B-B14F-4D97-AF65-F5344CB8AC3E}">
        <p14:creationId xmlns:p14="http://schemas.microsoft.com/office/powerpoint/2010/main" val="377464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atabase">
            <a:extLst>
              <a:ext uri="{FF2B5EF4-FFF2-40B4-BE49-F238E27FC236}">
                <a16:creationId xmlns:a16="http://schemas.microsoft.com/office/drawing/2014/main" id="{1D3BB800-2DD9-4620-9ED1-0848223E4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1473" y="4086224"/>
            <a:ext cx="2140527" cy="21405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9255E1-B5AF-4679-A2BD-1387CEB7C2D1}"/>
              </a:ext>
            </a:extLst>
          </p:cNvPr>
          <p:cNvSpPr>
            <a:spLocks noGrp="1"/>
          </p:cNvSpPr>
          <p:nvPr>
            <p:ph type="title"/>
          </p:nvPr>
        </p:nvSpPr>
        <p:spPr>
          <a:xfrm>
            <a:off x="609600" y="244449"/>
            <a:ext cx="10972800" cy="988747"/>
          </a:xfrm>
        </p:spPr>
        <p:txBody>
          <a:bodyPr/>
          <a:lstStyle/>
          <a:p>
            <a:r>
              <a:rPr lang="en-US" dirty="0"/>
              <a:t>Databases</a:t>
            </a:r>
          </a:p>
        </p:txBody>
      </p:sp>
      <p:sp>
        <p:nvSpPr>
          <p:cNvPr id="3" name="Content Placeholder 2">
            <a:extLst>
              <a:ext uri="{FF2B5EF4-FFF2-40B4-BE49-F238E27FC236}">
                <a16:creationId xmlns:a16="http://schemas.microsoft.com/office/drawing/2014/main" id="{6106C30B-927C-4381-8408-C18F95A85ADE}"/>
              </a:ext>
            </a:extLst>
          </p:cNvPr>
          <p:cNvSpPr>
            <a:spLocks noGrp="1"/>
          </p:cNvSpPr>
          <p:nvPr>
            <p:ph idx="1"/>
          </p:nvPr>
        </p:nvSpPr>
        <p:spPr/>
        <p:txBody>
          <a:bodyPr/>
          <a:lstStyle/>
          <a:p>
            <a:r>
              <a:rPr lang="en-US" dirty="0"/>
              <a:t>A structured set of data held in a computer, especially one that is accessible in various ways. In a program the database is where we are going to store all of our important/sensible data. That’s why is very important we keep this </a:t>
            </a:r>
            <a:r>
              <a:rPr lang="en-US" b="1" dirty="0"/>
              <a:t>data secure</a:t>
            </a:r>
            <a:r>
              <a:rPr lang="en-US" dirty="0"/>
              <a:t>. But now a days is also very important to always have this data available and that’s what we called a </a:t>
            </a:r>
            <a:r>
              <a:rPr lang="en-US" b="1" dirty="0"/>
              <a:t>high</a:t>
            </a:r>
            <a:r>
              <a:rPr lang="en-US" dirty="0"/>
              <a:t> </a:t>
            </a:r>
            <a:r>
              <a:rPr lang="en-US" b="1" dirty="0"/>
              <a:t>availably database</a:t>
            </a:r>
            <a:r>
              <a:rPr lang="en-US" dirty="0"/>
              <a:t>. </a:t>
            </a:r>
          </a:p>
          <a:p>
            <a:r>
              <a:rPr lang="en-US" dirty="0"/>
              <a:t>Two popular type of languages to interact with database are </a:t>
            </a:r>
            <a:r>
              <a:rPr lang="en-US" b="1" dirty="0"/>
              <a:t>SQL and NoSQL</a:t>
            </a:r>
            <a:r>
              <a:rPr lang="en-US" dirty="0"/>
              <a:t>.  </a:t>
            </a:r>
          </a:p>
        </p:txBody>
      </p:sp>
    </p:spTree>
    <p:extLst>
      <p:ext uri="{BB962C8B-B14F-4D97-AF65-F5344CB8AC3E}">
        <p14:creationId xmlns:p14="http://schemas.microsoft.com/office/powerpoint/2010/main" val="212703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ongodb">
            <a:extLst>
              <a:ext uri="{FF2B5EF4-FFF2-40B4-BE49-F238E27FC236}">
                <a16:creationId xmlns:a16="http://schemas.microsoft.com/office/drawing/2014/main" id="{3DA68203-3725-46DE-B902-245DCEF29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158" y="2517926"/>
            <a:ext cx="5490169" cy="30549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BAB5A8-AB38-43C2-9BAA-10832F4FEDC9}"/>
              </a:ext>
            </a:extLst>
          </p:cNvPr>
          <p:cNvSpPr>
            <a:spLocks noGrp="1"/>
          </p:cNvSpPr>
          <p:nvPr>
            <p:ph type="title"/>
          </p:nvPr>
        </p:nvSpPr>
        <p:spPr/>
        <p:txBody>
          <a:bodyPr/>
          <a:lstStyle/>
          <a:p>
            <a:r>
              <a:rPr lang="en-US" dirty="0"/>
              <a:t>Mongo DB (NoSQL)</a:t>
            </a:r>
          </a:p>
        </p:txBody>
      </p:sp>
      <p:sp>
        <p:nvSpPr>
          <p:cNvPr id="3" name="Content Placeholder 2">
            <a:extLst>
              <a:ext uri="{FF2B5EF4-FFF2-40B4-BE49-F238E27FC236}">
                <a16:creationId xmlns:a16="http://schemas.microsoft.com/office/drawing/2014/main" id="{753392CA-FEF0-4DCE-AEE6-E1364A0386E9}"/>
              </a:ext>
            </a:extLst>
          </p:cNvPr>
          <p:cNvSpPr>
            <a:spLocks noGrp="1"/>
          </p:cNvSpPr>
          <p:nvPr>
            <p:ph idx="1"/>
          </p:nvPr>
        </p:nvSpPr>
        <p:spPr/>
        <p:txBody>
          <a:bodyPr/>
          <a:lstStyle/>
          <a:p>
            <a:r>
              <a:rPr lang="en-US" dirty="0"/>
              <a:t>MongoDB is a cross-platform document-oriented database program. Classified as a NoSQL database program, MongoDB uses JSON-like documents with schema.</a:t>
            </a:r>
          </a:p>
        </p:txBody>
      </p:sp>
      <p:pic>
        <p:nvPicPr>
          <p:cNvPr id="2052" name="Picture 4" descr="Image result for mongodb">
            <a:extLst>
              <a:ext uri="{FF2B5EF4-FFF2-40B4-BE49-F238E27FC236}">
                <a16:creationId xmlns:a16="http://schemas.microsoft.com/office/drawing/2014/main" id="{632040EF-00E3-4FA4-BE24-882BA1B54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99" y="2517926"/>
            <a:ext cx="6110039" cy="329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7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evops">
            <a:extLst>
              <a:ext uri="{FF2B5EF4-FFF2-40B4-BE49-F238E27FC236}">
                <a16:creationId xmlns:a16="http://schemas.microsoft.com/office/drawing/2014/main" id="{178B61C8-F66A-4C1C-B31D-822C47D96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550" y="1936174"/>
            <a:ext cx="8025450" cy="45477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67EEBC-461F-45BA-81CA-094DA36A6345}"/>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4B27B623-DC18-4BEB-8017-08A7A2C163F1}"/>
              </a:ext>
            </a:extLst>
          </p:cNvPr>
          <p:cNvSpPr>
            <a:spLocks noGrp="1"/>
          </p:cNvSpPr>
          <p:nvPr>
            <p:ph idx="1"/>
          </p:nvPr>
        </p:nvSpPr>
        <p:spPr>
          <a:xfrm>
            <a:off x="609600" y="1413167"/>
            <a:ext cx="10889396" cy="4626548"/>
          </a:xfrm>
        </p:spPr>
        <p:txBody>
          <a:bodyPr/>
          <a:lstStyle/>
          <a:p>
            <a:r>
              <a:rPr lang="en-US" dirty="0"/>
              <a:t>DevOps is a set of practices that automates the processes between software development and IT teams, in order that they can build, test, and release software faster and more reliably. </a:t>
            </a:r>
          </a:p>
          <a:p>
            <a:r>
              <a:rPr lang="en-US" dirty="0"/>
              <a:t>Benefits: </a:t>
            </a:r>
          </a:p>
          <a:p>
            <a:pPr marL="342900" indent="-342900">
              <a:buFont typeface="Arial" panose="020B0604020202020204" pitchFamily="34" charset="0"/>
              <a:buChar char="•"/>
            </a:pPr>
            <a:r>
              <a:rPr lang="en-US" dirty="0"/>
              <a:t>Collaboration</a:t>
            </a:r>
          </a:p>
          <a:p>
            <a:pPr marL="342900" indent="-342900">
              <a:buFont typeface="Arial" panose="020B0604020202020204" pitchFamily="34" charset="0"/>
              <a:buChar char="•"/>
            </a:pPr>
            <a:r>
              <a:rPr lang="en-US" dirty="0"/>
              <a:t>Fast response</a:t>
            </a:r>
          </a:p>
          <a:p>
            <a:pPr marL="342900" indent="-342900">
              <a:buFont typeface="Arial" panose="020B0604020202020204" pitchFamily="34" charset="0"/>
              <a:buChar char="•"/>
            </a:pPr>
            <a:r>
              <a:rPr lang="en-US" dirty="0"/>
              <a:t>Adapts to the change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6336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256C-6D67-4B36-9B80-1BF7419E84A1}"/>
              </a:ext>
            </a:extLst>
          </p:cNvPr>
          <p:cNvSpPr>
            <a:spLocks noGrp="1"/>
          </p:cNvSpPr>
          <p:nvPr>
            <p:ph type="title"/>
          </p:nvPr>
        </p:nvSpPr>
        <p:spPr/>
        <p:txBody>
          <a:bodyPr/>
          <a:lstStyle/>
          <a:p>
            <a:r>
              <a:rPr lang="en-US" dirty="0"/>
              <a:t>Continuous integration and continuous delivery</a:t>
            </a:r>
          </a:p>
        </p:txBody>
      </p:sp>
      <p:sp>
        <p:nvSpPr>
          <p:cNvPr id="3" name="Content Placeholder 2">
            <a:extLst>
              <a:ext uri="{FF2B5EF4-FFF2-40B4-BE49-F238E27FC236}">
                <a16:creationId xmlns:a16="http://schemas.microsoft.com/office/drawing/2014/main" id="{96CB7DC2-D4D8-453A-A19C-395407572C31}"/>
              </a:ext>
            </a:extLst>
          </p:cNvPr>
          <p:cNvSpPr>
            <a:spLocks noGrp="1"/>
          </p:cNvSpPr>
          <p:nvPr>
            <p:ph idx="1"/>
          </p:nvPr>
        </p:nvSpPr>
        <p:spPr/>
        <p:txBody>
          <a:bodyPr/>
          <a:lstStyle/>
          <a:p>
            <a:pPr marL="342900" indent="-342900">
              <a:buFont typeface="Arial" panose="020B0604020202020204" pitchFamily="34" charset="0"/>
              <a:buChar char="•"/>
            </a:pPr>
            <a:r>
              <a:rPr lang="en-US" dirty="0"/>
              <a:t>Refers to the process of developing and delivering software in </a:t>
            </a:r>
            <a:r>
              <a:rPr lang="en-US" b="1" dirty="0"/>
              <a:t>short cycles </a:t>
            </a:r>
            <a:r>
              <a:rPr lang="en-US" dirty="0"/>
              <a:t>of build-configure-deploy-test-release underpinned by automation. </a:t>
            </a:r>
          </a:p>
        </p:txBody>
      </p:sp>
      <p:pic>
        <p:nvPicPr>
          <p:cNvPr id="4098" name="Picture 2" descr="Image result for ci cd">
            <a:extLst>
              <a:ext uri="{FF2B5EF4-FFF2-40B4-BE49-F238E27FC236}">
                <a16:creationId xmlns:a16="http://schemas.microsoft.com/office/drawing/2014/main" id="{B3993856-523D-436C-9347-F1B48FB15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640" y="2483283"/>
            <a:ext cx="8357096" cy="357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69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aerial photo of cargo crates">
            <a:extLst>
              <a:ext uri="{FF2B5EF4-FFF2-40B4-BE49-F238E27FC236}">
                <a16:creationId xmlns:a16="http://schemas.microsoft.com/office/drawing/2014/main" id="{05A8FC31-979E-4036-A5EF-40471B37A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6082" y="2133670"/>
            <a:ext cx="3884047" cy="2590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520AA8-D960-40FE-807A-EC70BE18E341}"/>
              </a:ext>
            </a:extLst>
          </p:cNvPr>
          <p:cNvSpPr>
            <a:spLocks noGrp="1"/>
          </p:cNvSpPr>
          <p:nvPr>
            <p:ph type="title"/>
          </p:nvPr>
        </p:nvSpPr>
        <p:spPr/>
        <p:txBody>
          <a:bodyPr/>
          <a:lstStyle/>
          <a:p>
            <a:r>
              <a:rPr lang="en-US" dirty="0"/>
              <a:t>Containerize</a:t>
            </a:r>
          </a:p>
        </p:txBody>
      </p:sp>
      <p:sp>
        <p:nvSpPr>
          <p:cNvPr id="3" name="Content Placeholder 2">
            <a:extLst>
              <a:ext uri="{FF2B5EF4-FFF2-40B4-BE49-F238E27FC236}">
                <a16:creationId xmlns:a16="http://schemas.microsoft.com/office/drawing/2014/main" id="{6236AEFB-760B-423D-B311-2E6B4590EE15}"/>
              </a:ext>
            </a:extLst>
          </p:cNvPr>
          <p:cNvSpPr>
            <a:spLocks noGrp="1"/>
          </p:cNvSpPr>
          <p:nvPr>
            <p:ph idx="1"/>
          </p:nvPr>
        </p:nvSpPr>
        <p:spPr>
          <a:xfrm>
            <a:off x="326936" y="1233196"/>
            <a:ext cx="7809146" cy="4626548"/>
          </a:xfrm>
        </p:spPr>
        <p:txBody>
          <a:bodyPr>
            <a:normAutofit fontScale="85000" lnSpcReduction="10000"/>
          </a:bodyPr>
          <a:lstStyle/>
          <a:p>
            <a:r>
              <a:rPr lang="en-US" dirty="0"/>
              <a:t>Software containers are a form of OS virtualization where the running container includes just the minimum operating system resources, memory and services required to run an application or service. </a:t>
            </a:r>
          </a:p>
          <a:p>
            <a:r>
              <a:rPr lang="en-US" dirty="0"/>
              <a:t>Benefits:</a:t>
            </a:r>
          </a:p>
          <a:p>
            <a:pPr marL="342900" indent="-342900">
              <a:buFont typeface="Arial" panose="020B0604020202020204" pitchFamily="34" charset="0"/>
              <a:buChar char="•"/>
            </a:pPr>
            <a:r>
              <a:rPr lang="en-US" dirty="0"/>
              <a:t>Instant startup of operating system resources.</a:t>
            </a:r>
          </a:p>
          <a:p>
            <a:pPr marL="342900" indent="-342900">
              <a:buFont typeface="Arial" panose="020B0604020202020204" pitchFamily="34" charset="0"/>
              <a:buChar char="•"/>
            </a:pPr>
            <a:r>
              <a:rPr lang="en-US" dirty="0"/>
              <a:t>Container Environments can be replicated, to enable high availability. </a:t>
            </a:r>
          </a:p>
          <a:p>
            <a:pPr marL="342900" indent="-342900">
              <a:buFont typeface="Arial" panose="020B0604020202020204" pitchFamily="34" charset="0"/>
              <a:buChar char="•"/>
            </a:pPr>
            <a:r>
              <a:rPr lang="en-US" dirty="0"/>
              <a:t>Disposables. </a:t>
            </a:r>
          </a:p>
          <a:p>
            <a:r>
              <a:rPr lang="en-US" dirty="0"/>
              <a:t>Two of the most popular containerization software are: </a:t>
            </a:r>
          </a:p>
          <a:p>
            <a:pPr marL="342900" indent="-342900">
              <a:buFontTx/>
              <a:buChar char="-"/>
            </a:pPr>
            <a:r>
              <a:rPr lang="en-US" dirty="0"/>
              <a:t>Docker </a:t>
            </a:r>
          </a:p>
          <a:p>
            <a:pPr marL="342900" indent="-342900">
              <a:buFontTx/>
              <a:buChar char="-"/>
            </a:pPr>
            <a:r>
              <a:rPr lang="en-US" dirty="0"/>
              <a:t>Kubernetes ( google ) </a:t>
            </a:r>
          </a:p>
        </p:txBody>
      </p:sp>
      <p:sp>
        <p:nvSpPr>
          <p:cNvPr id="4" name="TextBox 3">
            <a:extLst>
              <a:ext uri="{FF2B5EF4-FFF2-40B4-BE49-F238E27FC236}">
                <a16:creationId xmlns:a16="http://schemas.microsoft.com/office/drawing/2014/main" id="{66E3B5C3-57A1-46A4-8498-FD417B30A5BD}"/>
              </a:ext>
            </a:extLst>
          </p:cNvPr>
          <p:cNvSpPr txBox="1"/>
          <p:nvPr/>
        </p:nvSpPr>
        <p:spPr>
          <a:xfrm>
            <a:off x="8916383" y="4801452"/>
            <a:ext cx="2323445" cy="338554"/>
          </a:xfrm>
          <a:prstGeom prst="rect">
            <a:avLst/>
          </a:prstGeom>
          <a:noFill/>
        </p:spPr>
        <p:txBody>
          <a:bodyPr wrap="square" rtlCol="0">
            <a:spAutoFit/>
          </a:bodyPr>
          <a:lstStyle/>
          <a:p>
            <a:r>
              <a:rPr lang="en-US" sz="1600" dirty="0">
                <a:solidFill>
                  <a:schemeClr val="tx2"/>
                </a:solidFill>
                <a:cs typeface="Neo Sans Intel"/>
              </a:rPr>
              <a:t>Applications nowadays</a:t>
            </a:r>
            <a:endParaRPr lang="en-US" sz="1600" dirty="0">
              <a:solidFill>
                <a:schemeClr val="tx2"/>
              </a:solidFill>
              <a:latin typeface="Neo Sans Intel"/>
              <a:cs typeface="Neo Sans Intel"/>
            </a:endParaRPr>
          </a:p>
        </p:txBody>
      </p:sp>
    </p:spTree>
    <p:extLst>
      <p:ext uri="{BB962C8B-B14F-4D97-AF65-F5344CB8AC3E}">
        <p14:creationId xmlns:p14="http://schemas.microsoft.com/office/powerpoint/2010/main" val="271312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81B9-6AA3-4056-A292-78F686F4C6EB}"/>
              </a:ext>
            </a:extLst>
          </p:cNvPr>
          <p:cNvSpPr>
            <a:spLocks noGrp="1"/>
          </p:cNvSpPr>
          <p:nvPr>
            <p:ph type="title"/>
          </p:nvPr>
        </p:nvSpPr>
        <p:spPr/>
        <p:txBody>
          <a:bodyPr/>
          <a:lstStyle/>
          <a:p>
            <a:r>
              <a:rPr lang="en-US" dirty="0"/>
              <a:t>Kubernetes ( K8’s ) </a:t>
            </a:r>
          </a:p>
        </p:txBody>
      </p:sp>
      <p:sp>
        <p:nvSpPr>
          <p:cNvPr id="3" name="Content Placeholder 2">
            <a:extLst>
              <a:ext uri="{FF2B5EF4-FFF2-40B4-BE49-F238E27FC236}">
                <a16:creationId xmlns:a16="http://schemas.microsoft.com/office/drawing/2014/main" id="{FB728372-427C-40DF-AFF8-680830876EF5}"/>
              </a:ext>
            </a:extLst>
          </p:cNvPr>
          <p:cNvSpPr>
            <a:spLocks noGrp="1"/>
          </p:cNvSpPr>
          <p:nvPr>
            <p:ph idx="1"/>
          </p:nvPr>
        </p:nvSpPr>
        <p:spPr>
          <a:xfrm>
            <a:off x="609599" y="1600203"/>
            <a:ext cx="6134101" cy="4626548"/>
          </a:xfrm>
        </p:spPr>
        <p:txBody>
          <a:bodyPr>
            <a:normAutofit/>
          </a:bodyPr>
          <a:lstStyle/>
          <a:p>
            <a:r>
              <a:rPr lang="en-US" dirty="0"/>
              <a:t>Is an orchestrator which allows containers to speak to each other and enables high availability on containers.  It works with the </a:t>
            </a:r>
            <a:r>
              <a:rPr lang="en-US" b="1" dirty="0"/>
              <a:t>pods</a:t>
            </a:r>
            <a:r>
              <a:rPr lang="en-US" dirty="0"/>
              <a:t> technology which allows grouping containers in a single host.</a:t>
            </a:r>
          </a:p>
          <a:p>
            <a:pPr fontAlgn="ctr"/>
            <a:r>
              <a:rPr lang="en-US" dirty="0"/>
              <a:t>What is a pod ? </a:t>
            </a:r>
          </a:p>
          <a:p>
            <a:pPr fontAlgn="ctr"/>
            <a:r>
              <a:rPr lang="en-US" dirty="0"/>
              <a:t>All pods get it's own IP's and uses that the Ip's to communicate. ( inter-pod ) </a:t>
            </a:r>
          </a:p>
          <a:p>
            <a:pPr fontAlgn="ctr"/>
            <a:r>
              <a:rPr lang="en-US" dirty="0"/>
              <a:t>When a pod has multiple containers uses ports to communicate between them. (</a:t>
            </a:r>
            <a:r>
              <a:rPr lang="en-US" b="1" dirty="0"/>
              <a:t>intra-pod</a:t>
            </a:r>
            <a:r>
              <a:rPr lang="en-US" dirty="0"/>
              <a:t>) </a:t>
            </a:r>
          </a:p>
          <a:p>
            <a:endParaRPr lang="en-US" dirty="0"/>
          </a:p>
        </p:txBody>
      </p:sp>
      <p:pic>
        <p:nvPicPr>
          <p:cNvPr id="7170" name="Picture 2" descr="Machine generated alternative text:&#10;Hypervisor &#10;Virtualization &#10;VM &#10;Atomic unit of &#10;scheduling &#10;Theory &#10;o &#10;Container &#10;Atomic unit of &#10;scheduling &#10;Pod &#10;Atomic unit of &#10;scheduling ">
            <a:extLst>
              <a:ext uri="{FF2B5EF4-FFF2-40B4-BE49-F238E27FC236}">
                <a16:creationId xmlns:a16="http://schemas.microsoft.com/office/drawing/2014/main" id="{616C84E7-0AC6-4AF8-8E94-910C73AA2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238" y="2012514"/>
            <a:ext cx="4731773" cy="22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93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D93-1F50-46DA-8F84-C80366CEC782}"/>
              </a:ext>
            </a:extLst>
          </p:cNvPr>
          <p:cNvSpPr>
            <a:spLocks noGrp="1"/>
          </p:cNvSpPr>
          <p:nvPr>
            <p:ph type="title"/>
          </p:nvPr>
        </p:nvSpPr>
        <p:spPr/>
        <p:txBody>
          <a:bodyPr/>
          <a:lstStyle/>
          <a:p>
            <a:r>
              <a:rPr lang="en-US" dirty="0"/>
              <a:t>Current proposal model for applications ( cloud model ) </a:t>
            </a:r>
          </a:p>
        </p:txBody>
      </p:sp>
      <p:pic>
        <p:nvPicPr>
          <p:cNvPr id="6145" name="Picture 1" descr="Machine generated alternative text:&#10;API Gateway &#10;DB &#10;DB &#10;• Loosely coupled &#10;• High code reuse &#10;• Automation friendly &#10;UI Layer &#10;Data Layer &#10;Click on the icons &#10;for more details &#10;• Proven/Understood &#10;design &#10;• Synchronous and simple &#10;Web Services &#10;Business Layer &#10;Data Access Layer &#10;DB &#10;• Monolithic components &#10;• Code complexity &#10;• Slow response to business &#10;needs/change &#10;M es2 &#10;DB &#10;• Deployment complexity &#10;• Testing complexity &#10;• Quick response to business &#10;needs/change ">
            <a:extLst>
              <a:ext uri="{FF2B5EF4-FFF2-40B4-BE49-F238E27FC236}">
                <a16:creationId xmlns:a16="http://schemas.microsoft.com/office/drawing/2014/main" id="{7192455A-6EB0-4910-B4DA-E84B6B9626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3475" y="910121"/>
            <a:ext cx="9785049" cy="503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501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C30E-4C68-4F84-9EF4-9E44821DB1FC}"/>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ABB56CB7-0139-46C0-A879-13D1DAB35CCB}"/>
              </a:ext>
            </a:extLst>
          </p:cNvPr>
          <p:cNvSpPr>
            <a:spLocks noGrp="1"/>
          </p:cNvSpPr>
          <p:nvPr>
            <p:ph idx="1"/>
          </p:nvPr>
        </p:nvSpPr>
        <p:spPr/>
        <p:txBody>
          <a:bodyPr>
            <a:normAutofit fontScale="70000" lnSpcReduction="20000"/>
          </a:bodyPr>
          <a:lstStyle/>
          <a:p>
            <a:r>
              <a:rPr lang="en-US" dirty="0"/>
              <a:t>Information: </a:t>
            </a:r>
          </a:p>
          <a:p>
            <a:pPr marL="342900" indent="-342900">
              <a:buFont typeface="Arial" panose="020B0604020202020204" pitchFamily="34" charset="0"/>
              <a:buChar char="•"/>
            </a:pPr>
            <a:r>
              <a:rPr lang="en-US" sz="1800" dirty="0">
                <a:hlinkClick r:id="rId3"/>
              </a:rPr>
              <a:t>https://hackernoon.com/6-essential-tips-on-how-to-become-a-full-stack-developer-1d10965aaead</a:t>
            </a:r>
            <a:endParaRPr lang="en-US" sz="1800" dirty="0"/>
          </a:p>
          <a:p>
            <a:pPr marL="342900" indent="-342900">
              <a:buFont typeface="Arial" panose="020B0604020202020204" pitchFamily="34" charset="0"/>
              <a:buChar char="•"/>
            </a:pPr>
            <a:r>
              <a:rPr lang="en-US" sz="1800" dirty="0">
                <a:hlinkClick r:id="rId4"/>
              </a:rPr>
              <a:t>https://skillcrush.com/2017/02/27/front-end-back-end-full-stack/</a:t>
            </a:r>
            <a:endParaRPr lang="en-US" sz="1800" dirty="0"/>
          </a:p>
          <a:p>
            <a:r>
              <a:rPr lang="en-US" dirty="0"/>
              <a:t>Images: </a:t>
            </a:r>
          </a:p>
          <a:p>
            <a:pPr marL="342900" indent="-342900">
              <a:buFont typeface="Arial" panose="020B0604020202020204" pitchFamily="34" charset="0"/>
              <a:buChar char="•"/>
            </a:pPr>
            <a:r>
              <a:rPr lang="en-US" sz="1800" dirty="0">
                <a:hlinkClick r:id="rId5"/>
              </a:rPr>
              <a:t>https://medium.com/@mattAtPlacemint/a-recruiters-guide-to-back-end-front-end-development-6ccba26062aa</a:t>
            </a:r>
            <a:endParaRPr lang="en-US" sz="1800" dirty="0"/>
          </a:p>
          <a:p>
            <a:pPr marL="342900" indent="-342900">
              <a:buFont typeface="Arial" panose="020B0604020202020204" pitchFamily="34" charset="0"/>
              <a:buChar char="•"/>
            </a:pPr>
            <a:r>
              <a:rPr lang="en-US" sz="1800" dirty="0">
                <a:hlinkClick r:id="rId6"/>
              </a:rPr>
              <a:t>https://www.google.com/search?q=API%27s&amp;rlz=1C1GCEA_enUS780US780&amp;tbm=isch&amp;source=iu&amp;ictx=1&amp;fir=9VrRf4LwP6qYfM%253A%252CKMWvmnOdiH99vM%252C%252Fm%252F0z5n&amp;vet=1&amp;usg=AI4_-kRf9AeBKDWVdhDpYEcZsMmf00nsKg&amp;sa=X&amp;ved=2ahUKEwiijffxnqHkAhX1OX0KHdxqDMUQ_B0wFnoECAoQAw#imgrc=5KWQ6E7icxdIuM:&amp;vet=1</a:t>
            </a:r>
            <a:endParaRPr lang="en-US" sz="1800" dirty="0"/>
          </a:p>
          <a:p>
            <a:pPr marL="342900" indent="-342900">
              <a:buFont typeface="Arial" panose="020B0604020202020204" pitchFamily="34" charset="0"/>
              <a:buChar char="•"/>
            </a:pPr>
            <a:r>
              <a:rPr lang="en-US" sz="1800" dirty="0">
                <a:hlinkClick r:id="rId7"/>
              </a:rPr>
              <a:t>https://www.google.com/search?q=mongodb&amp;rlz=1C1GCEA_enUS780US780&amp;source=lnms&amp;tbm=isch&amp;sa=X&amp;ved=0ahUKEwiSgsn0m6TkAhUHJzQIHeJzBfEQ_AUIEygD&amp;biw=1920&amp;bih=937#imgrc=T769qB-NYieOvM:</a:t>
            </a:r>
            <a:endParaRPr lang="en-US" sz="1800" dirty="0"/>
          </a:p>
          <a:p>
            <a:pPr marL="342900" indent="-342900">
              <a:buFont typeface="Arial" panose="020B0604020202020204" pitchFamily="34" charset="0"/>
              <a:buChar char="•"/>
            </a:pPr>
            <a:r>
              <a:rPr lang="en-US" sz="1800" dirty="0">
                <a:hlinkClick r:id="rId8"/>
              </a:rPr>
              <a:t>https://www.google.com/search?q=devops&amp;rlz=1C1GCEA_enUS780US780&amp;tbm=isch&amp;source=iu&amp;ictx=1&amp;fir=8KeXkHBMev1shM%253A%252CRC5ousdMrP1GJM%252C%252Fm%252F0c3tq11&amp;vet=1&amp;usg=AI4_-kTdrSHQ59EwxPNBNFpDE07D-EHkqQ&amp;sa=X&amp;ved=2ahUKEwjZyY_FnaTkAhUCOn0KHXmgB-UQ_B0wHnoECAoQAw&amp;cshid=1566949465402468#imgrc=8KeXkHBMev1shM:&amp;vet=1</a:t>
            </a:r>
            <a:endParaRPr lang="en-US" sz="1800" dirty="0"/>
          </a:p>
          <a:p>
            <a:pPr marL="342900" indent="-342900">
              <a:buFont typeface="Arial" panose="020B0604020202020204" pitchFamily="34" charset="0"/>
              <a:buChar char="•"/>
            </a:pPr>
            <a:r>
              <a:rPr lang="en-US" sz="1800" dirty="0">
                <a:hlinkClick r:id="rId9"/>
              </a:rPr>
              <a:t>https://www.google.com/search?q=ci+cd&amp;rlz=1C1GCEA_enUS780US780&amp;source=lnms&amp;tbm=isch&amp;sa=X&amp;ved=0ahUKEwiG7ML2oKTkAhXRCTQIHc7iD8QQ_AUIEigC&amp;biw=1920&amp;bih=937#imgrc=9zo8pk7vuqU-1M:</a:t>
            </a:r>
            <a:endParaRPr lang="en-US" sz="1800" dirty="0"/>
          </a:p>
          <a:p>
            <a:pPr marL="342900" indent="-342900">
              <a:buFont typeface="Arial" panose="020B0604020202020204" pitchFamily="34" charset="0"/>
              <a:buChar char="•"/>
            </a:pPr>
            <a:r>
              <a:rPr lang="en-US" dirty="0">
                <a:hlinkClick r:id="rId10"/>
              </a:rPr>
              <a:t>https://www.atlassian.com › </a:t>
            </a:r>
            <a:r>
              <a:rPr lang="en-US" dirty="0" err="1">
                <a:hlinkClick r:id="rId10"/>
              </a:rPr>
              <a:t>devops</a:t>
            </a:r>
            <a:endParaRPr lang="en-US" dirty="0">
              <a:hlinkClick r:id="rId10"/>
            </a:endParaRP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dirty="0"/>
          </a:p>
          <a:p>
            <a:endParaRPr lang="en-US" dirty="0"/>
          </a:p>
        </p:txBody>
      </p:sp>
    </p:spTree>
    <p:extLst>
      <p:ext uri="{BB962C8B-B14F-4D97-AF65-F5344CB8AC3E}">
        <p14:creationId xmlns:p14="http://schemas.microsoft.com/office/powerpoint/2010/main" val="321064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9751B57F-ED68-4A20-89B0-8A148F3EBEDD}"/>
              </a:ext>
            </a:extLst>
          </p:cNvPr>
          <p:cNvSpPr>
            <a:spLocks noGrp="1"/>
          </p:cNvSpPr>
          <p:nvPr>
            <p:ph type="title"/>
          </p:nvPr>
        </p:nvSpPr>
        <p:spPr>
          <a:xfrm>
            <a:off x="609600" y="209629"/>
            <a:ext cx="10972800" cy="988747"/>
          </a:xfrm>
        </p:spPr>
        <p:txBody>
          <a:bodyPr/>
          <a:lstStyle/>
          <a:p>
            <a:r>
              <a:rPr lang="en-US" dirty="0"/>
              <a:t>Full Stack Developer</a:t>
            </a:r>
          </a:p>
        </p:txBody>
      </p:sp>
      <p:sp>
        <p:nvSpPr>
          <p:cNvPr id="6" name="Rectangle 5">
            <a:extLst>
              <a:ext uri="{FF2B5EF4-FFF2-40B4-BE49-F238E27FC236}">
                <a16:creationId xmlns:a16="http://schemas.microsoft.com/office/drawing/2014/main" id="{C98BB654-FF98-4799-B9AE-C9F21CA80566}"/>
              </a:ext>
            </a:extLst>
          </p:cNvPr>
          <p:cNvSpPr/>
          <p:nvPr/>
        </p:nvSpPr>
        <p:spPr>
          <a:xfrm>
            <a:off x="609599" y="1477168"/>
            <a:ext cx="10697737" cy="3877985"/>
          </a:xfrm>
          <a:prstGeom prst="rect">
            <a:avLst/>
          </a:prstGeom>
        </p:spPr>
        <p:txBody>
          <a:bodyPr wrap="square">
            <a:spAutoFit/>
          </a:bodyPr>
          <a:lstStyle/>
          <a:p>
            <a:r>
              <a:rPr lang="en-US" sz="2400" dirty="0">
                <a:solidFill>
                  <a:srgbClr val="0071C5"/>
                </a:solidFill>
                <a:latin typeface="Neo Sans Intel"/>
              </a:rPr>
              <a:t>What is a Full Stack Developer?</a:t>
            </a:r>
          </a:p>
          <a:p>
            <a:endParaRPr lang="en-US" sz="2400" dirty="0">
              <a:solidFill>
                <a:srgbClr val="0071C5"/>
              </a:solidFill>
              <a:latin typeface="Neo Sans Intel"/>
            </a:endParaRPr>
          </a:p>
          <a:p>
            <a:r>
              <a:rPr lang="en-US" sz="2400" dirty="0">
                <a:solidFill>
                  <a:srgbClr val="0071C5"/>
                </a:solidFill>
                <a:latin typeface="Neo Sans Intel"/>
              </a:rPr>
              <a:t>Most common skill sets: </a:t>
            </a:r>
          </a:p>
          <a:p>
            <a:pPr marL="742950" lvl="1" indent="-285750">
              <a:buFont typeface="Arial" panose="020B0604020202020204" pitchFamily="34" charset="0"/>
              <a:buChar char="•"/>
            </a:pPr>
            <a:r>
              <a:rPr lang="en-US" sz="2400" dirty="0">
                <a:solidFill>
                  <a:srgbClr val="0071C5"/>
                </a:solidFill>
              </a:rPr>
              <a:t>Front-end / Back-end development. </a:t>
            </a:r>
          </a:p>
          <a:p>
            <a:pPr marL="742950" lvl="1" indent="-285750">
              <a:buFont typeface="Arial" panose="020B0604020202020204" pitchFamily="34" charset="0"/>
              <a:buChar char="•"/>
            </a:pPr>
            <a:r>
              <a:rPr lang="en-US" sz="2400" dirty="0">
                <a:solidFill>
                  <a:srgbClr val="0071C5"/>
                </a:solidFill>
              </a:rPr>
              <a:t>Databases knowledge. ( SQL &amp; NoSQL ) </a:t>
            </a:r>
          </a:p>
          <a:p>
            <a:pPr marL="742950" lvl="1" indent="-285750">
              <a:buFont typeface="Arial" panose="020B0604020202020204" pitchFamily="34" charset="0"/>
              <a:buChar char="•"/>
            </a:pPr>
            <a:r>
              <a:rPr lang="en-US" sz="2400" dirty="0">
                <a:solidFill>
                  <a:srgbClr val="0071C5"/>
                </a:solidFill>
              </a:rPr>
              <a:t>Knowledge of security concerns and best practices. </a:t>
            </a:r>
          </a:p>
          <a:p>
            <a:pPr marL="742950" lvl="1" indent="-285750">
              <a:buFont typeface="Arial" panose="020B0604020202020204" pitchFamily="34" charset="0"/>
              <a:buChar char="•"/>
            </a:pPr>
            <a:r>
              <a:rPr lang="en-US" sz="2400" dirty="0">
                <a:solidFill>
                  <a:srgbClr val="0071C5"/>
                </a:solidFill>
              </a:rPr>
              <a:t>Control version.</a:t>
            </a:r>
          </a:p>
          <a:p>
            <a:pPr marL="742950" lvl="1" indent="-285750">
              <a:buFont typeface="Arial" panose="020B0604020202020204" pitchFamily="34" charset="0"/>
              <a:buChar char="•"/>
            </a:pPr>
            <a:r>
              <a:rPr lang="en-US" sz="2400" dirty="0">
                <a:solidFill>
                  <a:srgbClr val="0071C5"/>
                </a:solidFill>
              </a:rPr>
              <a:t>Agile methodology knowledge</a:t>
            </a:r>
          </a:p>
          <a:p>
            <a:endParaRPr lang="en-US" dirty="0">
              <a:solidFill>
                <a:srgbClr val="0071C5"/>
              </a:solidFill>
            </a:endParaRPr>
          </a:p>
          <a:p>
            <a:endParaRPr lang="en-US" dirty="0">
              <a:solidFill>
                <a:srgbClr val="0071C5"/>
              </a:solidFill>
            </a:endParaRPr>
          </a:p>
          <a:p>
            <a:endParaRPr lang="en-US" dirty="0">
              <a:solidFill>
                <a:srgbClr val="0071C5"/>
              </a:solidFill>
              <a:latin typeface="Neo Sans Intel"/>
            </a:endParaRPr>
          </a:p>
        </p:txBody>
      </p:sp>
    </p:spTree>
    <p:extLst>
      <p:ext uri="{BB962C8B-B14F-4D97-AF65-F5344CB8AC3E}">
        <p14:creationId xmlns:p14="http://schemas.microsoft.com/office/powerpoint/2010/main" val="390006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E0F3A67-410B-4DCA-A88F-95F5A6E91AD1}"/>
              </a:ext>
            </a:extLst>
          </p:cNvPr>
          <p:cNvSpPr>
            <a:spLocks noGrp="1"/>
          </p:cNvSpPr>
          <p:nvPr>
            <p:ph type="title"/>
          </p:nvPr>
        </p:nvSpPr>
        <p:spPr/>
        <p:txBody>
          <a:bodyPr/>
          <a:lstStyle/>
          <a:p>
            <a:r>
              <a:rPr lang="en-US" dirty="0"/>
              <a:t>Full Stack Developer</a:t>
            </a:r>
          </a:p>
        </p:txBody>
      </p:sp>
      <p:sp>
        <p:nvSpPr>
          <p:cNvPr id="10" name="Content Placeholder 9">
            <a:extLst>
              <a:ext uri="{FF2B5EF4-FFF2-40B4-BE49-F238E27FC236}">
                <a16:creationId xmlns:a16="http://schemas.microsoft.com/office/drawing/2014/main" id="{0B0F821E-930A-40A8-9D8A-287700FFF3A7}"/>
              </a:ext>
            </a:extLst>
          </p:cNvPr>
          <p:cNvSpPr>
            <a:spLocks noGrp="1"/>
          </p:cNvSpPr>
          <p:nvPr>
            <p:ph sz="half" idx="1"/>
          </p:nvPr>
        </p:nvSpPr>
        <p:spPr>
          <a:xfrm>
            <a:off x="609606" y="1198376"/>
            <a:ext cx="5376828" cy="5017584"/>
          </a:xfrm>
        </p:spPr>
        <p:txBody>
          <a:bodyPr>
            <a:normAutofit/>
          </a:bodyPr>
          <a:lstStyle/>
          <a:p>
            <a:pPr fontAlgn="base"/>
            <a:r>
              <a:rPr lang="en-US" b="1" dirty="0"/>
              <a:t>Advantages: </a:t>
            </a:r>
          </a:p>
          <a:p>
            <a:pPr marL="342900" indent="-342900" fontAlgn="base">
              <a:buFont typeface="Arial" panose="020B0604020202020204" pitchFamily="34" charset="0"/>
              <a:buChar char="•"/>
            </a:pPr>
            <a:r>
              <a:rPr lang="en-US" dirty="0"/>
              <a:t>Broader angle of views and a more active mindset. </a:t>
            </a:r>
          </a:p>
          <a:p>
            <a:pPr marL="342900" indent="-342900" fontAlgn="base">
              <a:buFont typeface="Arial" panose="020B0604020202020204" pitchFamily="34" charset="0"/>
              <a:buChar char="•"/>
            </a:pPr>
            <a:r>
              <a:rPr lang="en-US" dirty="0"/>
              <a:t>Can always have his/her opinions towards the product or design.</a:t>
            </a:r>
          </a:p>
          <a:p>
            <a:pPr marL="342900" indent="-342900" fontAlgn="base">
              <a:buFont typeface="Arial" panose="020B0604020202020204" pitchFamily="34" charset="0"/>
              <a:buChar char="•"/>
            </a:pPr>
            <a:r>
              <a:rPr lang="en-US" dirty="0"/>
              <a:t>Can provide help to everyone in the team. </a:t>
            </a:r>
          </a:p>
          <a:p>
            <a:pPr marL="342900" indent="-342900" fontAlgn="base">
              <a:buFont typeface="Arial" panose="020B0604020202020204" pitchFamily="34" charset="0"/>
              <a:buChar char="•"/>
            </a:pPr>
            <a:r>
              <a:rPr lang="en-US" dirty="0"/>
              <a:t>Greatly reduce the time and technical costs of team communication, technology docking.</a:t>
            </a:r>
          </a:p>
        </p:txBody>
      </p:sp>
      <p:sp>
        <p:nvSpPr>
          <p:cNvPr id="11" name="Content Placeholder 10">
            <a:extLst>
              <a:ext uri="{FF2B5EF4-FFF2-40B4-BE49-F238E27FC236}">
                <a16:creationId xmlns:a16="http://schemas.microsoft.com/office/drawing/2014/main" id="{C143333C-7E85-4DBB-95E7-856F1C7BA6F7}"/>
              </a:ext>
            </a:extLst>
          </p:cNvPr>
          <p:cNvSpPr>
            <a:spLocks noGrp="1"/>
          </p:cNvSpPr>
          <p:nvPr>
            <p:ph sz="half" idx="2"/>
          </p:nvPr>
        </p:nvSpPr>
        <p:spPr>
          <a:xfrm>
            <a:off x="6319962" y="1198376"/>
            <a:ext cx="5262444" cy="5017584"/>
          </a:xfrm>
        </p:spPr>
        <p:txBody>
          <a:bodyPr>
            <a:normAutofit/>
          </a:bodyPr>
          <a:lstStyle/>
          <a:p>
            <a:r>
              <a:rPr lang="en-US" b="1" dirty="0"/>
              <a:t>Disadvantages</a:t>
            </a:r>
          </a:p>
          <a:p>
            <a:pPr marL="342900" indent="-342900">
              <a:buFont typeface="Arial" panose="020B0604020202020204" pitchFamily="34" charset="0"/>
              <a:buChar char="•"/>
            </a:pPr>
            <a:r>
              <a:rPr lang="en-US" dirty="0"/>
              <a:t>Know a little about the multiple skills. </a:t>
            </a:r>
          </a:p>
        </p:txBody>
      </p:sp>
    </p:spTree>
    <p:extLst>
      <p:ext uri="{BB962C8B-B14F-4D97-AF65-F5344CB8AC3E}">
        <p14:creationId xmlns:p14="http://schemas.microsoft.com/office/powerpoint/2010/main" val="76900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odularity">
            <a:extLst>
              <a:ext uri="{FF2B5EF4-FFF2-40B4-BE49-F238E27FC236}">
                <a16:creationId xmlns:a16="http://schemas.microsoft.com/office/drawing/2014/main" id="{934F0208-A1A9-4B00-9AB1-EEFFF275C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576" y="0"/>
            <a:ext cx="4447424" cy="41657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72AA17-D868-4603-B9D0-00F83615B295}"/>
              </a:ext>
            </a:extLst>
          </p:cNvPr>
          <p:cNvSpPr>
            <a:spLocks noGrp="1"/>
          </p:cNvSpPr>
          <p:nvPr>
            <p:ph type="title"/>
          </p:nvPr>
        </p:nvSpPr>
        <p:spPr/>
        <p:txBody>
          <a:bodyPr/>
          <a:lstStyle/>
          <a:p>
            <a:r>
              <a:rPr lang="en-US" dirty="0"/>
              <a:t>Modularity</a:t>
            </a:r>
          </a:p>
        </p:txBody>
      </p:sp>
      <p:sp>
        <p:nvSpPr>
          <p:cNvPr id="3" name="Content Placeholder 2">
            <a:extLst>
              <a:ext uri="{FF2B5EF4-FFF2-40B4-BE49-F238E27FC236}">
                <a16:creationId xmlns:a16="http://schemas.microsoft.com/office/drawing/2014/main" id="{6C442873-C76C-455D-B454-C6CCC6A19346}"/>
              </a:ext>
            </a:extLst>
          </p:cNvPr>
          <p:cNvSpPr>
            <a:spLocks noGrp="1"/>
          </p:cNvSpPr>
          <p:nvPr>
            <p:ph idx="1"/>
          </p:nvPr>
        </p:nvSpPr>
        <p:spPr/>
        <p:txBody>
          <a:bodyPr/>
          <a:lstStyle/>
          <a:p>
            <a:r>
              <a:rPr lang="en-US" dirty="0"/>
              <a:t>Refers to the extent to which a software/Web application may be </a:t>
            </a:r>
          </a:p>
          <a:p>
            <a:r>
              <a:rPr lang="en-US" dirty="0"/>
              <a:t>divided into smaller modules and each module serves a specific </a:t>
            </a:r>
          </a:p>
          <a:p>
            <a:r>
              <a:rPr lang="en-US" dirty="0"/>
              <a:t>purpose. </a:t>
            </a:r>
          </a:p>
          <a:p>
            <a:pPr marL="342900" indent="-342900">
              <a:buFont typeface="Arial" panose="020B0604020202020204" pitchFamily="34" charset="0"/>
              <a:buChar char="•"/>
            </a:pPr>
            <a:r>
              <a:rPr lang="en-US" dirty="0"/>
              <a:t>Unity. </a:t>
            </a:r>
          </a:p>
          <a:p>
            <a:r>
              <a:rPr lang="en-US" dirty="0"/>
              <a:t>What’s the benefit of modularity ? </a:t>
            </a:r>
          </a:p>
          <a:p>
            <a:endParaRPr lang="en-US" dirty="0"/>
          </a:p>
        </p:txBody>
      </p:sp>
    </p:spTree>
    <p:extLst>
      <p:ext uri="{BB962C8B-B14F-4D97-AF65-F5344CB8AC3E}">
        <p14:creationId xmlns:p14="http://schemas.microsoft.com/office/powerpoint/2010/main" val="149146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4A9D734-7669-4B3C-9096-BD852E89A593}"/>
              </a:ext>
            </a:extLst>
          </p:cNvPr>
          <p:cNvSpPr/>
          <p:nvPr/>
        </p:nvSpPr>
        <p:spPr>
          <a:xfrm>
            <a:off x="4863093" y="624468"/>
            <a:ext cx="2341756"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Full Stack Dev </a:t>
            </a:r>
          </a:p>
        </p:txBody>
      </p:sp>
      <p:sp>
        <p:nvSpPr>
          <p:cNvPr id="9" name="Rectangle: Rounded Corners 8">
            <a:extLst>
              <a:ext uri="{FF2B5EF4-FFF2-40B4-BE49-F238E27FC236}">
                <a16:creationId xmlns:a16="http://schemas.microsoft.com/office/drawing/2014/main" id="{B2EA23E7-D81F-456E-A127-8519A6211FA5}"/>
              </a:ext>
            </a:extLst>
          </p:cNvPr>
          <p:cNvSpPr/>
          <p:nvPr/>
        </p:nvSpPr>
        <p:spPr>
          <a:xfrm>
            <a:off x="749224" y="2927195"/>
            <a:ext cx="1628078" cy="914400"/>
          </a:xfrm>
          <a:prstGeom prst="round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Front- end</a:t>
            </a:r>
          </a:p>
        </p:txBody>
      </p:sp>
      <p:sp>
        <p:nvSpPr>
          <p:cNvPr id="10" name="Rectangle: Rounded Corners 9">
            <a:extLst>
              <a:ext uri="{FF2B5EF4-FFF2-40B4-BE49-F238E27FC236}">
                <a16:creationId xmlns:a16="http://schemas.microsoft.com/office/drawing/2014/main" id="{6AD9274A-FB84-4781-BD73-E68F50EBF043}"/>
              </a:ext>
            </a:extLst>
          </p:cNvPr>
          <p:cNvSpPr/>
          <p:nvPr/>
        </p:nvSpPr>
        <p:spPr>
          <a:xfrm>
            <a:off x="2984578" y="2927195"/>
            <a:ext cx="1628078" cy="914400"/>
          </a:xfrm>
          <a:prstGeom prst="round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Back-end</a:t>
            </a:r>
          </a:p>
        </p:txBody>
      </p:sp>
      <p:sp>
        <p:nvSpPr>
          <p:cNvPr id="11" name="Rectangle: Rounded Corners 10">
            <a:extLst>
              <a:ext uri="{FF2B5EF4-FFF2-40B4-BE49-F238E27FC236}">
                <a16:creationId xmlns:a16="http://schemas.microsoft.com/office/drawing/2014/main" id="{B676DF54-7011-473C-828C-739F70B1CDFE}"/>
              </a:ext>
            </a:extLst>
          </p:cNvPr>
          <p:cNvSpPr/>
          <p:nvPr/>
        </p:nvSpPr>
        <p:spPr>
          <a:xfrm>
            <a:off x="5219931" y="2927195"/>
            <a:ext cx="1628077" cy="914400"/>
          </a:xfrm>
          <a:prstGeom prst="round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Database</a:t>
            </a:r>
          </a:p>
        </p:txBody>
      </p:sp>
      <p:sp>
        <p:nvSpPr>
          <p:cNvPr id="12" name="Rectangle: Rounded Corners 11">
            <a:extLst>
              <a:ext uri="{FF2B5EF4-FFF2-40B4-BE49-F238E27FC236}">
                <a16:creationId xmlns:a16="http://schemas.microsoft.com/office/drawing/2014/main" id="{81A4DFAA-C9CE-4B0F-BC67-D0C126C6169F}"/>
              </a:ext>
            </a:extLst>
          </p:cNvPr>
          <p:cNvSpPr/>
          <p:nvPr/>
        </p:nvSpPr>
        <p:spPr>
          <a:xfrm>
            <a:off x="7455283" y="2927195"/>
            <a:ext cx="1628076" cy="914400"/>
          </a:xfrm>
          <a:prstGeom prst="round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DevOps</a:t>
            </a:r>
          </a:p>
        </p:txBody>
      </p:sp>
      <p:sp>
        <p:nvSpPr>
          <p:cNvPr id="13" name="Rectangle: Rounded Corners 12">
            <a:extLst>
              <a:ext uri="{FF2B5EF4-FFF2-40B4-BE49-F238E27FC236}">
                <a16:creationId xmlns:a16="http://schemas.microsoft.com/office/drawing/2014/main" id="{7012495B-D6B1-4789-9929-A7C4096CB73C}"/>
              </a:ext>
            </a:extLst>
          </p:cNvPr>
          <p:cNvSpPr/>
          <p:nvPr/>
        </p:nvSpPr>
        <p:spPr>
          <a:xfrm>
            <a:off x="9690634" y="2927195"/>
            <a:ext cx="1628077" cy="914400"/>
          </a:xfrm>
          <a:prstGeom prst="round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Containerize</a:t>
            </a:r>
          </a:p>
        </p:txBody>
      </p:sp>
      <p:cxnSp>
        <p:nvCxnSpPr>
          <p:cNvPr id="15" name="Connector: Elbow 14">
            <a:extLst>
              <a:ext uri="{FF2B5EF4-FFF2-40B4-BE49-F238E27FC236}">
                <a16:creationId xmlns:a16="http://schemas.microsoft.com/office/drawing/2014/main" id="{9371BB6F-582E-4EF8-ACE0-FA1A23167C13}"/>
              </a:ext>
            </a:extLst>
          </p:cNvPr>
          <p:cNvCxnSpPr>
            <a:cxnSpLocks/>
            <a:stCxn id="8" idx="2"/>
            <a:endCxn id="9" idx="0"/>
          </p:cNvCxnSpPr>
          <p:nvPr/>
        </p:nvCxnSpPr>
        <p:spPr>
          <a:xfrm rot="5400000">
            <a:off x="3104454" y="-2323"/>
            <a:ext cx="1388327" cy="4470708"/>
          </a:xfrm>
          <a:prstGeom prst="bentConnector3">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7FABDEBA-D221-4B06-8E29-E5A8A44EB1E8}"/>
              </a:ext>
            </a:extLst>
          </p:cNvPr>
          <p:cNvCxnSpPr>
            <a:cxnSpLocks/>
            <a:stCxn id="8" idx="2"/>
            <a:endCxn id="10" idx="0"/>
          </p:cNvCxnSpPr>
          <p:nvPr/>
        </p:nvCxnSpPr>
        <p:spPr>
          <a:xfrm rot="5400000">
            <a:off x="4222131" y="1115354"/>
            <a:ext cx="1388327" cy="2235354"/>
          </a:xfrm>
          <a:prstGeom prst="bentConnector3">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933E3558-A6A3-4C1D-964A-C76C9A7D50DA}"/>
              </a:ext>
            </a:extLst>
          </p:cNvPr>
          <p:cNvCxnSpPr>
            <a:cxnSpLocks/>
            <a:stCxn id="8" idx="2"/>
            <a:endCxn id="11" idx="0"/>
          </p:cNvCxnSpPr>
          <p:nvPr/>
        </p:nvCxnSpPr>
        <p:spPr>
          <a:xfrm rot="5400000">
            <a:off x="5339808" y="2233031"/>
            <a:ext cx="1388327" cy="1"/>
          </a:xfrm>
          <a:prstGeom prst="bentConnector3">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46BCC34A-1A4A-44FA-AA8C-AC7036E6DE7A}"/>
              </a:ext>
            </a:extLst>
          </p:cNvPr>
          <p:cNvCxnSpPr>
            <a:cxnSpLocks/>
            <a:stCxn id="8" idx="2"/>
            <a:endCxn id="12" idx="0"/>
          </p:cNvCxnSpPr>
          <p:nvPr/>
        </p:nvCxnSpPr>
        <p:spPr>
          <a:xfrm rot="16200000" flipH="1">
            <a:off x="6457483" y="1115356"/>
            <a:ext cx="1388327" cy="2235350"/>
          </a:xfrm>
          <a:prstGeom prst="bentConnector3">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B6BCD446-FC5D-442B-94B3-7A901EF516D8}"/>
              </a:ext>
            </a:extLst>
          </p:cNvPr>
          <p:cNvCxnSpPr>
            <a:cxnSpLocks/>
            <a:stCxn id="8" idx="2"/>
            <a:endCxn id="13" idx="0"/>
          </p:cNvCxnSpPr>
          <p:nvPr/>
        </p:nvCxnSpPr>
        <p:spPr>
          <a:xfrm rot="16200000" flipH="1">
            <a:off x="7575159" y="-2320"/>
            <a:ext cx="1388327" cy="4470702"/>
          </a:xfrm>
          <a:prstGeom prst="bentConnector3">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33880FEF-E824-4446-9A47-020C8D2A0588}"/>
              </a:ext>
            </a:extLst>
          </p:cNvPr>
          <p:cNvSpPr/>
          <p:nvPr/>
        </p:nvSpPr>
        <p:spPr>
          <a:xfrm>
            <a:off x="749223" y="4726352"/>
            <a:ext cx="1628077" cy="161869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Single Page Applications</a:t>
            </a:r>
          </a:p>
          <a:p>
            <a:r>
              <a:rPr lang="en-US" dirty="0"/>
              <a:t>- Angular</a:t>
            </a:r>
          </a:p>
          <a:p>
            <a:r>
              <a:rPr lang="en-US" dirty="0"/>
              <a:t>- React</a:t>
            </a:r>
          </a:p>
        </p:txBody>
      </p:sp>
      <p:cxnSp>
        <p:nvCxnSpPr>
          <p:cNvPr id="42" name="Straight Arrow Connector 41">
            <a:extLst>
              <a:ext uri="{FF2B5EF4-FFF2-40B4-BE49-F238E27FC236}">
                <a16:creationId xmlns:a16="http://schemas.microsoft.com/office/drawing/2014/main" id="{A5873FE3-CEBC-46A8-8560-BC1ED7A43EC1}"/>
              </a:ext>
            </a:extLst>
          </p:cNvPr>
          <p:cNvCxnSpPr>
            <a:cxnSpLocks/>
            <a:stCxn id="9" idx="2"/>
            <a:endCxn id="40" idx="0"/>
          </p:cNvCxnSpPr>
          <p:nvPr/>
        </p:nvCxnSpPr>
        <p:spPr>
          <a:xfrm flipH="1">
            <a:off x="1563262" y="3841595"/>
            <a:ext cx="1" cy="88475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Rectangle: Rounded Corners 42">
            <a:extLst>
              <a:ext uri="{FF2B5EF4-FFF2-40B4-BE49-F238E27FC236}">
                <a16:creationId xmlns:a16="http://schemas.microsoft.com/office/drawing/2014/main" id="{5F978BBA-4CB5-4C2A-A2D1-02405E897A3B}"/>
              </a:ext>
            </a:extLst>
          </p:cNvPr>
          <p:cNvSpPr/>
          <p:nvPr/>
        </p:nvSpPr>
        <p:spPr>
          <a:xfrm>
            <a:off x="2984578" y="4726351"/>
            <a:ext cx="1628063" cy="161869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API’s</a:t>
            </a:r>
          </a:p>
          <a:p>
            <a:r>
              <a:rPr lang="en-US" dirty="0"/>
              <a:t>- </a:t>
            </a:r>
            <a:r>
              <a:rPr lang="en-US" dirty="0" err="1"/>
              <a:t>.net</a:t>
            </a:r>
            <a:r>
              <a:rPr lang="en-US" dirty="0"/>
              <a:t> </a:t>
            </a:r>
          </a:p>
          <a:p>
            <a:r>
              <a:rPr lang="en-US" dirty="0"/>
              <a:t>- Nodejs frameworks</a:t>
            </a:r>
          </a:p>
        </p:txBody>
      </p:sp>
      <p:cxnSp>
        <p:nvCxnSpPr>
          <p:cNvPr id="46" name="Straight Arrow Connector 45">
            <a:extLst>
              <a:ext uri="{FF2B5EF4-FFF2-40B4-BE49-F238E27FC236}">
                <a16:creationId xmlns:a16="http://schemas.microsoft.com/office/drawing/2014/main" id="{6B870507-BF89-432A-B564-A73C5F848A4E}"/>
              </a:ext>
            </a:extLst>
          </p:cNvPr>
          <p:cNvCxnSpPr>
            <a:cxnSpLocks/>
            <a:stCxn id="10" idx="2"/>
            <a:endCxn id="43" idx="0"/>
          </p:cNvCxnSpPr>
          <p:nvPr/>
        </p:nvCxnSpPr>
        <p:spPr>
          <a:xfrm flipH="1">
            <a:off x="3798610" y="3841595"/>
            <a:ext cx="7" cy="88475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Rectangle: Rounded Corners 47">
            <a:extLst>
              <a:ext uri="{FF2B5EF4-FFF2-40B4-BE49-F238E27FC236}">
                <a16:creationId xmlns:a16="http://schemas.microsoft.com/office/drawing/2014/main" id="{AFBB6A63-5AF6-4846-B03D-391800DDA55E}"/>
              </a:ext>
            </a:extLst>
          </p:cNvPr>
          <p:cNvSpPr/>
          <p:nvPr/>
        </p:nvSpPr>
        <p:spPr>
          <a:xfrm>
            <a:off x="5219916" y="4726351"/>
            <a:ext cx="1628063" cy="161869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NoSQL</a:t>
            </a:r>
          </a:p>
          <a:p>
            <a:pPr marL="285750" indent="-285750">
              <a:buFontTx/>
              <a:buChar char="-"/>
            </a:pPr>
            <a:r>
              <a:rPr lang="en-US" dirty="0"/>
              <a:t>MongoDB</a:t>
            </a:r>
          </a:p>
          <a:p>
            <a:pPr marL="285750" indent="-285750">
              <a:buFontTx/>
              <a:buChar char="-"/>
            </a:pPr>
            <a:r>
              <a:rPr lang="en-US" dirty="0"/>
              <a:t>CMDB</a:t>
            </a:r>
          </a:p>
        </p:txBody>
      </p:sp>
      <p:cxnSp>
        <p:nvCxnSpPr>
          <p:cNvPr id="50" name="Straight Arrow Connector 49">
            <a:extLst>
              <a:ext uri="{FF2B5EF4-FFF2-40B4-BE49-F238E27FC236}">
                <a16:creationId xmlns:a16="http://schemas.microsoft.com/office/drawing/2014/main" id="{B3959A76-05EC-436A-8D3E-1F674A4D4B2F}"/>
              </a:ext>
            </a:extLst>
          </p:cNvPr>
          <p:cNvCxnSpPr>
            <a:stCxn id="11" idx="2"/>
            <a:endCxn id="48" idx="0"/>
          </p:cNvCxnSpPr>
          <p:nvPr/>
        </p:nvCxnSpPr>
        <p:spPr>
          <a:xfrm flipH="1">
            <a:off x="6033948" y="3841595"/>
            <a:ext cx="22" cy="88475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E2B7FB4E-D467-4D06-99E8-3385F15954C3}"/>
              </a:ext>
            </a:extLst>
          </p:cNvPr>
          <p:cNvSpPr/>
          <p:nvPr/>
        </p:nvSpPr>
        <p:spPr>
          <a:xfrm>
            <a:off x="7455255" y="4811580"/>
            <a:ext cx="1628104" cy="152771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CI/CD</a:t>
            </a:r>
          </a:p>
          <a:p>
            <a:r>
              <a:rPr lang="en-US" dirty="0"/>
              <a:t>Control -Version</a:t>
            </a:r>
          </a:p>
          <a:p>
            <a:pPr algn="ctr"/>
            <a:endParaRPr lang="en-US" dirty="0"/>
          </a:p>
        </p:txBody>
      </p:sp>
      <p:cxnSp>
        <p:nvCxnSpPr>
          <p:cNvPr id="53" name="Straight Arrow Connector 52">
            <a:extLst>
              <a:ext uri="{FF2B5EF4-FFF2-40B4-BE49-F238E27FC236}">
                <a16:creationId xmlns:a16="http://schemas.microsoft.com/office/drawing/2014/main" id="{813B7E4D-CA31-4DE7-A64F-C6F0090BB434}"/>
              </a:ext>
            </a:extLst>
          </p:cNvPr>
          <p:cNvCxnSpPr>
            <a:stCxn id="12" idx="2"/>
            <a:endCxn id="51" idx="0"/>
          </p:cNvCxnSpPr>
          <p:nvPr/>
        </p:nvCxnSpPr>
        <p:spPr>
          <a:xfrm flipH="1">
            <a:off x="8269307" y="3841595"/>
            <a:ext cx="14" cy="96998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ectangle: Rounded Corners 53">
            <a:extLst>
              <a:ext uri="{FF2B5EF4-FFF2-40B4-BE49-F238E27FC236}">
                <a16:creationId xmlns:a16="http://schemas.microsoft.com/office/drawing/2014/main" id="{1B2E2F32-3E93-4D20-8EDD-BDE03402A36D}"/>
              </a:ext>
            </a:extLst>
          </p:cNvPr>
          <p:cNvSpPr/>
          <p:nvPr/>
        </p:nvSpPr>
        <p:spPr>
          <a:xfrm>
            <a:off x="9690620" y="4811580"/>
            <a:ext cx="1628104" cy="144425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Docker</a:t>
            </a:r>
          </a:p>
          <a:p>
            <a:r>
              <a:rPr lang="en-US" dirty="0"/>
              <a:t>Kubernetes</a:t>
            </a:r>
          </a:p>
        </p:txBody>
      </p:sp>
      <p:cxnSp>
        <p:nvCxnSpPr>
          <p:cNvPr id="56" name="Straight Arrow Connector 55">
            <a:extLst>
              <a:ext uri="{FF2B5EF4-FFF2-40B4-BE49-F238E27FC236}">
                <a16:creationId xmlns:a16="http://schemas.microsoft.com/office/drawing/2014/main" id="{A29255C3-ACD3-4105-9D97-38D275DC5E12}"/>
              </a:ext>
            </a:extLst>
          </p:cNvPr>
          <p:cNvCxnSpPr>
            <a:stCxn id="13" idx="2"/>
            <a:endCxn id="54" idx="0"/>
          </p:cNvCxnSpPr>
          <p:nvPr/>
        </p:nvCxnSpPr>
        <p:spPr>
          <a:xfrm flipH="1">
            <a:off x="10504672" y="3841595"/>
            <a:ext cx="1" cy="96998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8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back end">
            <a:extLst>
              <a:ext uri="{FF2B5EF4-FFF2-40B4-BE49-F238E27FC236}">
                <a16:creationId xmlns:a16="http://schemas.microsoft.com/office/drawing/2014/main" id="{E531FE4B-A7B9-4FB2-8160-4C9FD04DF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36" y="133815"/>
            <a:ext cx="11349155" cy="592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26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back end">
            <a:extLst>
              <a:ext uri="{FF2B5EF4-FFF2-40B4-BE49-F238E27FC236}">
                <a16:creationId xmlns:a16="http://schemas.microsoft.com/office/drawing/2014/main" id="{9E8FB48D-6DAE-4143-B0B7-C5052ED2FC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213" t="-2" r="463" b="-752"/>
          <a:stretch/>
        </p:blipFill>
        <p:spPr bwMode="auto">
          <a:xfrm>
            <a:off x="9188605" y="108729"/>
            <a:ext cx="2798956" cy="29829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2E9792-2EB6-4603-B3FD-F25CB09A49B8}"/>
              </a:ext>
            </a:extLst>
          </p:cNvPr>
          <p:cNvSpPr>
            <a:spLocks noGrp="1"/>
          </p:cNvSpPr>
          <p:nvPr>
            <p:ph type="title"/>
          </p:nvPr>
        </p:nvSpPr>
        <p:spPr/>
        <p:txBody>
          <a:bodyPr/>
          <a:lstStyle/>
          <a:p>
            <a:r>
              <a:rPr lang="en-US" dirty="0"/>
              <a:t>Front End</a:t>
            </a:r>
          </a:p>
        </p:txBody>
      </p:sp>
      <p:sp>
        <p:nvSpPr>
          <p:cNvPr id="3" name="Content Placeholder 2">
            <a:extLst>
              <a:ext uri="{FF2B5EF4-FFF2-40B4-BE49-F238E27FC236}">
                <a16:creationId xmlns:a16="http://schemas.microsoft.com/office/drawing/2014/main" id="{5ADD5A7F-7646-4676-B6F4-5421C0B4DA6C}"/>
              </a:ext>
            </a:extLst>
          </p:cNvPr>
          <p:cNvSpPr>
            <a:spLocks noGrp="1"/>
          </p:cNvSpPr>
          <p:nvPr>
            <p:ph idx="1"/>
          </p:nvPr>
        </p:nvSpPr>
        <p:spPr/>
        <p:txBody>
          <a:bodyPr/>
          <a:lstStyle/>
          <a:p>
            <a:r>
              <a:rPr lang="en-US" dirty="0"/>
              <a:t>The front end of a website (or web or mobile application) is the part </a:t>
            </a:r>
          </a:p>
          <a:p>
            <a:r>
              <a:rPr lang="en-US" dirty="0"/>
              <a:t>a user sees and directly interacts with. The front end is built with </a:t>
            </a:r>
          </a:p>
          <a:p>
            <a:r>
              <a:rPr lang="en-US" dirty="0"/>
              <a:t>languages like:</a:t>
            </a:r>
          </a:p>
          <a:p>
            <a:pPr lvl="1">
              <a:buFontTx/>
              <a:buChar char="-"/>
            </a:pPr>
            <a:r>
              <a:rPr lang="en-US" sz="2400" dirty="0">
                <a:solidFill>
                  <a:srgbClr val="0071C5"/>
                </a:solidFill>
              </a:rPr>
              <a:t>HTML ( HTML 5 ) </a:t>
            </a:r>
          </a:p>
          <a:p>
            <a:pPr lvl="1">
              <a:buFontTx/>
              <a:buChar char="-"/>
            </a:pPr>
            <a:r>
              <a:rPr lang="en-US" sz="2400" dirty="0">
                <a:solidFill>
                  <a:srgbClr val="0071C5"/>
                </a:solidFill>
              </a:rPr>
              <a:t>CSS ( CSS 3 )  </a:t>
            </a:r>
          </a:p>
          <a:p>
            <a:pPr lvl="1">
              <a:buFontTx/>
              <a:buChar char="-"/>
            </a:pPr>
            <a:r>
              <a:rPr lang="en-US" sz="2400" dirty="0">
                <a:solidFill>
                  <a:srgbClr val="0071C5"/>
                </a:solidFill>
              </a:rPr>
              <a:t>JavaScript ( ECMA ^6 )  </a:t>
            </a:r>
          </a:p>
          <a:p>
            <a:endParaRPr lang="en-US" dirty="0"/>
          </a:p>
        </p:txBody>
      </p:sp>
    </p:spTree>
    <p:extLst>
      <p:ext uri="{BB962C8B-B14F-4D97-AF65-F5344CB8AC3E}">
        <p14:creationId xmlns:p14="http://schemas.microsoft.com/office/powerpoint/2010/main" val="57584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back end">
            <a:extLst>
              <a:ext uri="{FF2B5EF4-FFF2-40B4-BE49-F238E27FC236}">
                <a16:creationId xmlns:a16="http://schemas.microsoft.com/office/drawing/2014/main" id="{9E8FB48D-6DAE-4143-B0B7-C5052ED2FC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213" t="-2" r="463" b="-752"/>
          <a:stretch/>
        </p:blipFill>
        <p:spPr bwMode="auto">
          <a:xfrm>
            <a:off x="9188605" y="108729"/>
            <a:ext cx="2798956" cy="29829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2E9792-2EB6-4603-B3FD-F25CB09A49B8}"/>
              </a:ext>
            </a:extLst>
          </p:cNvPr>
          <p:cNvSpPr>
            <a:spLocks noGrp="1"/>
          </p:cNvSpPr>
          <p:nvPr>
            <p:ph type="title"/>
          </p:nvPr>
        </p:nvSpPr>
        <p:spPr/>
        <p:txBody>
          <a:bodyPr/>
          <a:lstStyle/>
          <a:p>
            <a:r>
              <a:rPr lang="en-US" dirty="0"/>
              <a:t>Single Page Applications</a:t>
            </a:r>
          </a:p>
        </p:txBody>
      </p:sp>
      <p:sp>
        <p:nvSpPr>
          <p:cNvPr id="3" name="Content Placeholder 2">
            <a:extLst>
              <a:ext uri="{FF2B5EF4-FFF2-40B4-BE49-F238E27FC236}">
                <a16:creationId xmlns:a16="http://schemas.microsoft.com/office/drawing/2014/main" id="{5ADD5A7F-7646-4676-B6F4-5421C0B4DA6C}"/>
              </a:ext>
            </a:extLst>
          </p:cNvPr>
          <p:cNvSpPr>
            <a:spLocks noGrp="1"/>
          </p:cNvSpPr>
          <p:nvPr>
            <p:ph idx="1"/>
          </p:nvPr>
        </p:nvSpPr>
        <p:spPr/>
        <p:txBody>
          <a:bodyPr/>
          <a:lstStyle/>
          <a:p>
            <a:r>
              <a:rPr lang="en-US" dirty="0"/>
              <a:t>What is a Single Page Application ? </a:t>
            </a:r>
          </a:p>
          <a:p>
            <a:r>
              <a:rPr lang="en-US" dirty="0"/>
              <a:t>JavaScript frameworks that works like SPA: </a:t>
            </a:r>
          </a:p>
          <a:p>
            <a:pPr marL="342900" indent="-342900">
              <a:buFontTx/>
              <a:buChar char="-"/>
            </a:pPr>
            <a:r>
              <a:rPr lang="en-US" dirty="0"/>
              <a:t>Angular</a:t>
            </a:r>
          </a:p>
          <a:p>
            <a:pPr marL="342900" indent="-342900">
              <a:buFontTx/>
              <a:buChar char="-"/>
            </a:pPr>
            <a:r>
              <a:rPr lang="en-US" dirty="0"/>
              <a:t>React</a:t>
            </a:r>
          </a:p>
          <a:p>
            <a:r>
              <a:rPr lang="en-US" dirty="0"/>
              <a:t>The most important feature of these application is the use of </a:t>
            </a:r>
            <a:r>
              <a:rPr lang="en-US" b="1" dirty="0"/>
              <a:t>components</a:t>
            </a:r>
            <a:r>
              <a:rPr lang="en-US" dirty="0"/>
              <a:t>. </a:t>
            </a:r>
          </a:p>
          <a:p>
            <a:endParaRPr lang="en-US" dirty="0"/>
          </a:p>
        </p:txBody>
      </p:sp>
    </p:spTree>
    <p:extLst>
      <p:ext uri="{BB962C8B-B14F-4D97-AF65-F5344CB8AC3E}">
        <p14:creationId xmlns:p14="http://schemas.microsoft.com/office/powerpoint/2010/main" val="389084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12FF-C832-4500-8672-FF55B4CF6FC5}"/>
              </a:ext>
            </a:extLst>
          </p:cNvPr>
          <p:cNvSpPr>
            <a:spLocks noGrp="1"/>
          </p:cNvSpPr>
          <p:nvPr>
            <p:ph type="title"/>
          </p:nvPr>
        </p:nvSpPr>
        <p:spPr>
          <a:xfrm>
            <a:off x="504022" y="244449"/>
            <a:ext cx="10972800" cy="988747"/>
          </a:xfrm>
        </p:spPr>
        <p:txBody>
          <a:bodyPr/>
          <a:lstStyle/>
          <a:p>
            <a:r>
              <a:rPr lang="en-US" dirty="0"/>
              <a:t>Back End</a:t>
            </a:r>
          </a:p>
        </p:txBody>
      </p:sp>
      <p:pic>
        <p:nvPicPr>
          <p:cNvPr id="3078" name="Picture 6" descr="Image result for back end">
            <a:extLst>
              <a:ext uri="{FF2B5EF4-FFF2-40B4-BE49-F238E27FC236}">
                <a16:creationId xmlns:a16="http://schemas.microsoft.com/office/drawing/2014/main" id="{33621AA0-2586-4276-A731-6B0254D34BB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50976" b="218"/>
          <a:stretch/>
        </p:blipFill>
        <p:spPr bwMode="auto">
          <a:xfrm>
            <a:off x="8810180" y="102258"/>
            <a:ext cx="3221986" cy="3421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E6D2C3-EA47-414D-867D-5E683651B50B}"/>
              </a:ext>
            </a:extLst>
          </p:cNvPr>
          <p:cNvSpPr txBox="1"/>
          <p:nvPr/>
        </p:nvSpPr>
        <p:spPr>
          <a:xfrm>
            <a:off x="504022" y="1233196"/>
            <a:ext cx="8411737" cy="4237057"/>
          </a:xfrm>
          <a:prstGeom prst="rect">
            <a:avLst/>
          </a:prstGeom>
          <a:noFill/>
        </p:spPr>
        <p:txBody>
          <a:bodyPr wrap="square" rtlCol="0">
            <a:spAutoFit/>
          </a:bodyPr>
          <a:lstStyle/>
          <a:p>
            <a:pPr defTabSz="609585">
              <a:spcBef>
                <a:spcPts val="1600"/>
              </a:spcBef>
            </a:pPr>
            <a:r>
              <a:rPr lang="en-US" sz="2400" dirty="0">
                <a:solidFill>
                  <a:srgbClr val="0071C5"/>
                </a:solidFill>
                <a:latin typeface="Neo Sans Intel"/>
              </a:rPr>
              <a:t>The “under the hood” parts of websites that users don’t interact with directly.</a:t>
            </a:r>
          </a:p>
          <a:p>
            <a:pPr defTabSz="609585">
              <a:spcBef>
                <a:spcPts val="1600"/>
              </a:spcBef>
            </a:pPr>
            <a:r>
              <a:rPr lang="en-US" sz="2400" dirty="0">
                <a:solidFill>
                  <a:srgbClr val="0071C5"/>
                </a:solidFill>
              </a:rPr>
              <a:t>Back-End role: </a:t>
            </a:r>
          </a:p>
          <a:p>
            <a:pPr marL="342900" indent="-342900" defTabSz="609585">
              <a:spcBef>
                <a:spcPts val="1600"/>
              </a:spcBef>
              <a:buFont typeface="Arial" panose="020B0604020202020204" pitchFamily="34" charset="0"/>
              <a:buChar char="•"/>
            </a:pPr>
            <a:r>
              <a:rPr lang="en-US" sz="2400" dirty="0">
                <a:solidFill>
                  <a:srgbClr val="0071C5"/>
                </a:solidFill>
              </a:rPr>
              <a:t>Ensure that the data or services requested by the front-end system or software are delivered through programmatic means.</a:t>
            </a:r>
          </a:p>
          <a:p>
            <a:pPr marL="342900" indent="-342900" defTabSz="609585">
              <a:spcBef>
                <a:spcPts val="1600"/>
              </a:spcBef>
              <a:buFont typeface="Arial" panose="020B0604020202020204" pitchFamily="34" charset="0"/>
              <a:buChar char="•"/>
            </a:pPr>
            <a:r>
              <a:rPr lang="en-US" sz="2400" dirty="0">
                <a:solidFill>
                  <a:srgbClr val="0071C5"/>
                </a:solidFill>
              </a:rPr>
              <a:t>Consists of the core application logic, databases, data and application integration, </a:t>
            </a:r>
            <a:r>
              <a:rPr lang="en-US" sz="2400" b="1" dirty="0">
                <a:solidFill>
                  <a:srgbClr val="0071C5"/>
                </a:solidFill>
              </a:rPr>
              <a:t>API</a:t>
            </a:r>
            <a:r>
              <a:rPr lang="en-US" sz="2400" dirty="0">
                <a:solidFill>
                  <a:srgbClr val="0071C5"/>
                </a:solidFill>
              </a:rPr>
              <a:t> and other back-end processes.</a:t>
            </a:r>
          </a:p>
          <a:p>
            <a:pPr marL="342900" indent="-342900" defTabSz="609585">
              <a:spcBef>
                <a:spcPts val="1600"/>
              </a:spcBef>
              <a:buFont typeface="Arial" panose="020B0604020202020204" pitchFamily="34" charset="0"/>
              <a:buChar char="•"/>
            </a:pPr>
            <a:r>
              <a:rPr lang="en-US" sz="2400" dirty="0">
                <a:solidFill>
                  <a:srgbClr val="0071C5"/>
                </a:solidFill>
                <a:latin typeface="Neo Sans Intel"/>
              </a:rPr>
              <a:t>Ensures atomicity by testing ( usually automatic tests ) of all the modules.</a:t>
            </a:r>
          </a:p>
        </p:txBody>
      </p:sp>
    </p:spTree>
    <p:extLst>
      <p:ext uri="{BB962C8B-B14F-4D97-AF65-F5344CB8AC3E}">
        <p14:creationId xmlns:p14="http://schemas.microsoft.com/office/powerpoint/2010/main" val="517819054"/>
      </p:ext>
    </p:extLst>
  </p:cSld>
  <p:clrMapOvr>
    <a:masterClrMapping/>
  </p:clrMapOvr>
</p:sld>
</file>

<file path=ppt/theme/theme1.xml><?xml version="1.0" encoding="utf-8"?>
<a:theme xmlns:a="http://schemas.openxmlformats.org/drawingml/2006/main" name="Intel">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
      </a:majorFont>
      <a:minorFont>
        <a:latin typeface="Neo Sans Int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extLst>
    <a:ext uri="{05A4C25C-085E-4340-85A3-A5531E510DB2}">
      <thm15:themeFamily xmlns:thm15="http://schemas.microsoft.com/office/thememl/2012/main" name="Intel" id="{AD3FBDB6-FAA4-4F05-8E8E-B8185B52EE1F}" vid="{3719B165-2CB7-4E27-8E68-845C8BB50D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Intel</Template>
  <TotalTime>1438</TotalTime>
  <Words>1481</Words>
  <Application>Microsoft Office PowerPoint</Application>
  <PresentationFormat>Widescreen</PresentationFormat>
  <Paragraphs>197</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Lucida Grande</vt:lpstr>
      <vt:lpstr>Neo Sans Intel</vt:lpstr>
      <vt:lpstr>Neo Sans Intel Light</vt:lpstr>
      <vt:lpstr>Neo Sans Intel Medium</vt:lpstr>
      <vt:lpstr>Wingdings</vt:lpstr>
      <vt:lpstr>Intel</vt:lpstr>
      <vt:lpstr>Full Stack</vt:lpstr>
      <vt:lpstr>Full Stack Developer</vt:lpstr>
      <vt:lpstr>Full Stack Developer</vt:lpstr>
      <vt:lpstr>Modularity</vt:lpstr>
      <vt:lpstr>PowerPoint Presentation</vt:lpstr>
      <vt:lpstr>PowerPoint Presentation</vt:lpstr>
      <vt:lpstr>Front End</vt:lpstr>
      <vt:lpstr>Single Page Applications</vt:lpstr>
      <vt:lpstr>Back End</vt:lpstr>
      <vt:lpstr>API’s (Application programming interface )</vt:lpstr>
      <vt:lpstr>Databases</vt:lpstr>
      <vt:lpstr>Mongo DB (NoSQL)</vt:lpstr>
      <vt:lpstr>DevOps</vt:lpstr>
      <vt:lpstr>Continuous integration and continuous delivery</vt:lpstr>
      <vt:lpstr>Containerize</vt:lpstr>
      <vt:lpstr>Kubernetes ( K8’s ) </vt:lpstr>
      <vt:lpstr>Current proposal model for applications ( cloud model ) </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dc:title>
  <dc:creator>Chavarria Campos, Oscar E</dc:creator>
  <cp:keywords>CTPClassification=CTP_NT</cp:keywords>
  <cp:lastModifiedBy>Chavarria Campos, Oscar E</cp:lastModifiedBy>
  <cp:revision>52</cp:revision>
  <dcterms:created xsi:type="dcterms:W3CDTF">2019-08-25T23:02:09Z</dcterms:created>
  <dcterms:modified xsi:type="dcterms:W3CDTF">2019-08-28T02:47:11Z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f137ee0f-7f68-48fc-8da9-601217e6c655</vt:lpwstr>
  </property>
  <property fmtid="{D5CDD505-2E9C-101B-9397-08002B2CF9AE}" pid="3" name="CTP_TimeStamp">
    <vt:lpwstr>2019-08-28 02:47:11Z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