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61" r:id="rId6"/>
    <p:sldId id="264" r:id="rId7"/>
    <p:sldId id="258" r:id="rId8"/>
    <p:sldId id="266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2807" autoAdjust="0"/>
  </p:normalViewPr>
  <p:slideViewPr>
    <p:cSldViewPr snapToGrid="0">
      <p:cViewPr varScale="1">
        <p:scale>
          <a:sx n="95" d="100"/>
          <a:sy n="95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-4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350BA-770D-4800-8FA8-1D35F6C4521A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2337-AF8E-47B1-9F7D-FEC065ED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scripting language is basically a language where instructions are written for a run time environment. They do not require the compilation step and are rather interpreted. It brings new functions to applications and glue complex system together. A scripting language is a programming language designed for integrating and communicating with other programming languages.</a:t>
            </a:r>
          </a:p>
          <a:p>
            <a:endParaRPr lang="en-US" dirty="0"/>
          </a:p>
          <a:p>
            <a:r>
              <a:rPr lang="en-US" dirty="0"/>
              <a:t>Difference between the two is that scripting languages do not require the compilation step and are rather interpreted. </a:t>
            </a:r>
          </a:p>
          <a:p>
            <a:r>
              <a:rPr lang="en-US" dirty="0"/>
              <a:t>	- For example, normally, a C program needs to be compiled before running whereas normally, a scripting language like Python or </a:t>
            </a:r>
            <a:r>
              <a:rPr lang="en-US" dirty="0" err="1"/>
              <a:t>Powershell</a:t>
            </a:r>
            <a:r>
              <a:rPr lang="en-US" dirty="0"/>
              <a:t> or Bash need not be compiled.</a:t>
            </a:r>
          </a:p>
          <a:p>
            <a:endParaRPr lang="en-US" dirty="0"/>
          </a:p>
          <a:p>
            <a:r>
              <a:rPr lang="en-US" dirty="0"/>
              <a:t>1. To automate certain tasks in a program. ( Ex: to Running a constantly ping that checks the state of the application, once it fails, creates a http request to alert the downtime ) </a:t>
            </a:r>
          </a:p>
          <a:p>
            <a:endParaRPr lang="en-US" dirty="0"/>
          </a:p>
          <a:p>
            <a:r>
              <a:rPr lang="en-US" dirty="0"/>
              <a:t>2. Extracting information from a data set. ( Ex: To extract the data from csv, parse it and add it to a database ) </a:t>
            </a:r>
          </a:p>
          <a:p>
            <a:endParaRPr lang="en-US" dirty="0"/>
          </a:p>
          <a:p>
            <a:r>
              <a:rPr lang="en-US" dirty="0"/>
              <a:t>3. Interacts better with the hardware. Ex: To check the status of the network card.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Automating ? </a:t>
            </a:r>
          </a:p>
          <a:p>
            <a:r>
              <a:rPr lang="en-US" b="1" dirty="0"/>
              <a:t>IT Environments growing more and more complex:  </a:t>
            </a:r>
            <a:r>
              <a:rPr lang="en-US" dirty="0"/>
              <a:t>Our environments, our IT environments are growing larger and much more complex. The products are becoming much more complex. And I can't afford to hire humans to run around clicking all the buttons that need to be clicked for configuration and changes, and tasks that need to be done. So I need to be able to automate and I need to be able to automate and scale that automation.</a:t>
            </a:r>
          </a:p>
          <a:p>
            <a:r>
              <a:rPr lang="en-US" b="1" dirty="0"/>
              <a:t>Removes human error</a:t>
            </a:r>
            <a:r>
              <a:rPr lang="en-US" dirty="0"/>
              <a:t>: Database Jobs can be easily create to restore or backup database data. </a:t>
            </a:r>
          </a:p>
          <a:p>
            <a:r>
              <a:rPr lang="en-US" dirty="0"/>
              <a:t>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Can run windows native commands. </a:t>
            </a:r>
          </a:p>
          <a:p>
            <a:pPr fontAlgn="ctr"/>
            <a:r>
              <a:rPr lang="en-US" dirty="0"/>
              <a:t>	Aliases.</a:t>
            </a:r>
          </a:p>
          <a:p>
            <a:pPr fontAlgn="ctr"/>
            <a:r>
              <a:rPr lang="en-US" dirty="0"/>
              <a:t>Can create a whole scripting structure ( with statements and loops ).</a:t>
            </a:r>
          </a:p>
          <a:p>
            <a:pPr fontAlgn="ctr"/>
            <a:r>
              <a:rPr lang="en-US" dirty="0"/>
              <a:t>It can run cmdlets. </a:t>
            </a:r>
          </a:p>
          <a:p>
            <a:pPr fontAlgn="ctr"/>
            <a:r>
              <a:rPr lang="en-US" dirty="0"/>
              <a:t>	Command lets has a structure of: verb-noun. Ex: Set-location. What do I want to do and to what. </a:t>
            </a: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Cmdlets are written in a compiled .NET language, while functions (and scripts) are written in the PowerShell language</a:t>
            </a:r>
            <a:endParaRPr lang="en-US" dirty="0"/>
          </a:p>
          <a:p>
            <a:pPr fontAlgn="ctr"/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Windows command examples: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Ipconfig/Ping/netstat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Runner: notepad/ </a:t>
            </a:r>
            <a:r>
              <a:rPr lang="en-US" dirty="0" err="1"/>
              <a:t>taskmgr</a:t>
            </a:r>
            <a:r>
              <a:rPr lang="en-US" dirty="0"/>
              <a:t> / </a:t>
            </a:r>
            <a:r>
              <a:rPr lang="en-US" dirty="0" err="1"/>
              <a:t>services.msc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Cd, del,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xcopy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.exe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Run an alias: cd/ % / cat / clear / </a:t>
            </a:r>
            <a:r>
              <a:rPr lang="en-US" dirty="0" err="1"/>
              <a:t>cls</a:t>
            </a:r>
            <a:r>
              <a:rPr lang="en-US" dirty="0"/>
              <a:t> 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pipeline cause all goes to the same direction.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-Name *pool* | stop-service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out-file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filepath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c:\workshop\folderinfo.txt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is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-compatible shell that incorporates useful features from the Korn shell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C shell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editing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Unlimited size command history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Control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Functions and Aliases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 arrays of unlimited size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arithmetic in any base from two to sixty-four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1 - create a folder name workshop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2 - search for the alias to create a file.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3 - create the file.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4 - search for the alias to delete a file.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5 - Delete the created file.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For the automation:</a:t>
            </a:r>
          </a:p>
          <a:p>
            <a:r>
              <a:rPr lang="en-US" dirty="0"/>
              <a:t>Use the managing resources script with: </a:t>
            </a:r>
          </a:p>
          <a:p>
            <a:r>
              <a:rPr lang="en-US" dirty="0"/>
              <a:t>Stop explorer. </a:t>
            </a:r>
          </a:p>
          <a:p>
            <a:r>
              <a:rPr lang="en-US" dirty="0"/>
              <a:t>30 sec of sleep. </a:t>
            </a:r>
          </a:p>
          <a:p>
            <a:r>
              <a:rPr lang="en-US" dirty="0"/>
              <a:t>Start explorer.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2337-AF8E-47B1-9F7D-FEC065ED6D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2990922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3733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Title of Presentation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2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Subhead, Date,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490" y="6365943"/>
            <a:ext cx="203902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" y="1930034"/>
            <a:ext cx="2626568" cy="772652"/>
          </a:xfrm>
          <a:prstGeom prst="rect">
            <a:avLst/>
          </a:prstGeom>
        </p:spPr>
      </p:pic>
      <p:pic>
        <p:nvPicPr>
          <p:cNvPr id="10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417" y="5991350"/>
            <a:ext cx="38666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586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28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3733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00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00"/>
            <a:ext cx="465456" cy="3048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79" y="6429920"/>
            <a:ext cx="24384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677" y="6650519"/>
            <a:ext cx="22768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>
                <a:solidFill>
                  <a:schemeClr val="accent1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13573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28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3733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9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00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00"/>
            <a:ext cx="465456" cy="3048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79" y="6429920"/>
            <a:ext cx="24384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677" y="6650519"/>
            <a:ext cx="22768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>
                <a:solidFill>
                  <a:schemeClr val="accent1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16408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76" y="2500173"/>
            <a:ext cx="3008851" cy="1849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90" y="6365943"/>
            <a:ext cx="203902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39624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3140904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3733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Title of Presentation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6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Subhead, Date, Etc.</a:t>
            </a:r>
          </a:p>
        </p:txBody>
      </p:sp>
      <p:sp>
        <p:nvSpPr>
          <p:cNvPr id="5" name="Freeform 4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7490" y="6365943"/>
            <a:ext cx="203902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594365" y="1722447"/>
            <a:ext cx="1669492" cy="1054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17" y="5991350"/>
            <a:ext cx="38666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9718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7490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18pt Medium Sub Line</a:t>
            </a:r>
          </a:p>
          <a:p>
            <a:pPr lvl="1"/>
            <a:r>
              <a:rPr lang="en-US" dirty="0"/>
              <a:t>18pt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230712" indent="-230712">
              <a:lnSpc>
                <a:spcPct val="90000"/>
              </a:lnSpc>
              <a:defRPr sz="5867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533387" indent="-300559">
              <a:buFont typeface="Lucida Grande"/>
              <a:buChar char="−"/>
              <a:defRPr sz="1600">
                <a:latin typeface="Neo Sans Intel Medium"/>
                <a:cs typeface="Neo Sans Intel Medium"/>
              </a:defRPr>
            </a:lvl2pPr>
            <a:lvl3pPr marL="914377" indent="-304792">
              <a:defRPr sz="1467"/>
            </a:lvl3pPr>
            <a:lvl4pPr>
              <a:defRPr sz="1400"/>
            </a:lvl4pPr>
            <a:lvl5pPr>
              <a:defRPr sz="1333"/>
            </a:lvl5pPr>
          </a:lstStyle>
          <a:p>
            <a:pPr lvl="0"/>
            <a:r>
              <a:rPr lang="en-US" dirty="0"/>
              <a:t>44pt Light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3681549"/>
            <a:ext cx="10960101" cy="2352783"/>
          </a:xfrm>
        </p:spPr>
        <p:txBody>
          <a:bodyPr anchor="t" anchorCtr="0"/>
          <a:lstStyle>
            <a:lvl1pPr marL="230712" indent="-230712">
              <a:defRPr sz="48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16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914377" indent="-304792">
              <a:defRPr sz="1600"/>
            </a:lvl3pPr>
            <a:lvl4pPr>
              <a:defRPr sz="1467"/>
            </a:lvl4pPr>
            <a:lvl5pPr>
              <a:defRPr sz="1400"/>
            </a:lvl5pPr>
          </a:lstStyle>
          <a:p>
            <a:pPr lvl="1"/>
            <a:r>
              <a:rPr lang="en-US" dirty="0"/>
              <a:t>12 point medium subhead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2627"/>
            <a:ext cx="10972800" cy="2844173"/>
          </a:xfrm>
        </p:spPr>
        <p:txBody>
          <a:bodyPr anchor="b" anchorCtr="0"/>
          <a:lstStyle/>
          <a:p>
            <a:pPr lvl="0"/>
            <a:r>
              <a:rPr lang="en-US" dirty="0"/>
              <a:t>28pt Light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6" y="1600200"/>
            <a:ext cx="5376828" cy="4615760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spcBef>
                <a:spcPts val="1067"/>
              </a:spcBef>
              <a:defRPr sz="2133"/>
            </a:lvl2pPr>
            <a:lvl3pPr>
              <a:spcBef>
                <a:spcPts val="533"/>
              </a:spcBef>
              <a:defRPr sz="2133"/>
            </a:lvl3pPr>
            <a:lvl4pPr>
              <a:spcBef>
                <a:spcPts val="533"/>
              </a:spcBef>
              <a:defRPr sz="1867"/>
            </a:lvl4pPr>
            <a:lvl5pPr>
              <a:spcBef>
                <a:spcPts val="533"/>
              </a:spcBef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962" y="1600200"/>
            <a:ext cx="5262444" cy="4615760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spcBef>
                <a:spcPts val="1067"/>
              </a:spcBef>
              <a:defRPr sz="2133"/>
            </a:lvl2pPr>
            <a:lvl3pPr>
              <a:spcBef>
                <a:spcPts val="533"/>
              </a:spcBef>
              <a:defRPr sz="2133"/>
            </a:lvl3pPr>
            <a:lvl4pPr>
              <a:spcBef>
                <a:spcPts val="533"/>
              </a:spcBef>
              <a:defRPr sz="1867"/>
            </a:lvl4pPr>
            <a:lvl5pPr>
              <a:spcBef>
                <a:spcPts val="533"/>
              </a:spcBef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" y="6404408"/>
            <a:ext cx="12201119" cy="45614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9629"/>
            <a:ext cx="10972800" cy="9887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0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E6BF6069-CD41-4939-B0DC-07F4A5C92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633712" y="6511692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11017160" y="6485467"/>
            <a:ext cx="474149" cy="2995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79" y="6429920"/>
            <a:ext cx="24384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tx2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677" y="6650519"/>
            <a:ext cx="22768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>
                <a:solidFill>
                  <a:schemeClr val="accent3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21705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Arial"/>
        <a:buNone/>
        <a:defRPr sz="24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300559" indent="-300559" algn="l" defTabSz="609585" rtl="0" eaLnBrk="1" latinLnBrk="0" hangingPunct="1">
        <a:spcBef>
          <a:spcPts val="1067"/>
        </a:spcBef>
        <a:buFont typeface="Wingdings" charset="2"/>
        <a:buChar char="§"/>
        <a:defRPr sz="2133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761981" indent="-304792" algn="l" defTabSz="609585" rtl="0" eaLnBrk="1" latinLnBrk="0" hangingPunct="1">
        <a:spcBef>
          <a:spcPts val="533"/>
        </a:spcBef>
        <a:buFont typeface="Wingdings" charset="2"/>
        <a:buChar char="§"/>
        <a:defRPr sz="2133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1293252" indent="-304792" algn="l" defTabSz="609585" rtl="0" eaLnBrk="1" latinLnBrk="0" hangingPunct="1">
        <a:spcBef>
          <a:spcPts val="267"/>
        </a:spcBef>
        <a:buFont typeface="Arial"/>
        <a:buChar char="–"/>
        <a:defRPr sz="2133" kern="120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758907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Bash-tutorials/Whats-Bash/142989/156632-4.html" TargetMode="External"/><Relationship Id="rId2" Type="http://schemas.openxmlformats.org/officeDocument/2006/relationships/hyperlink" Target="https://www.lynda.com/PowerShell-tutorials/Understanding-purpose-pipeline/189402/369675-4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url?sa=i&amp;source=images&amp;cd=&amp;ved=2ahUKEwiNjvGM2pfkAhXSJzQIHQgfBsMQjRx6BAgBEAQ&amp;url=https://www.lifewire.com/pass-arguments-to-bash-script-2200571&amp;psig=AOvVaw3fzLqR66p3Etwb1bew6EIq&amp;ust=1566605401763427" TargetMode="External"/><Relationship Id="rId5" Type="http://schemas.openxmlformats.org/officeDocument/2006/relationships/hyperlink" Target="https://www.google.com/url?sa=i&amp;source=images&amp;cd=&amp;ved=2ahUKEwi25rfbvJfkAhW1oFsKHeRSDtYQjRx6BAgBEAQ&amp;url=http://www.nordfab.com/nordfab-products/pipes/qf-pipe/&amp;psig=AOvVaw0i29ABEXip4t4mRcJQ9Bhb&amp;ust=1566597516688992" TargetMode="External"/><Relationship Id="rId4" Type="http://schemas.openxmlformats.org/officeDocument/2006/relationships/hyperlink" Target="https://www.google.com/url?sa=i&amp;source=images&amp;cd=&amp;ved=2ahUKEwiZ8vrd8ZfkAhWyFzQIHWOzBuUQjRx6BAgBEAQ&amp;url=https://learn.optuma.com/course/introduction-to-scripting/&amp;psig=AOvVaw2KcKDRuO7fr-pHrjAxZiKT&amp;ust=15666116862328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B4EC-5A56-4091-B99B-0B43726F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Scripting Essentials –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BCACD-787C-488F-AD7E-8C077E4B3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Oscar Chavarria Campos</a:t>
            </a:r>
          </a:p>
        </p:txBody>
      </p:sp>
    </p:spTree>
    <p:extLst>
      <p:ext uri="{BB962C8B-B14F-4D97-AF65-F5344CB8AC3E}">
        <p14:creationId xmlns:p14="http://schemas.microsoft.com/office/powerpoint/2010/main" val="154163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0020-737E-4C77-A2E1-8FA4DD89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936" y="2565618"/>
            <a:ext cx="3490127" cy="988747"/>
          </a:xfrm>
        </p:spPr>
        <p:txBody>
          <a:bodyPr/>
          <a:lstStyle/>
          <a:p>
            <a:pPr algn="ctr"/>
            <a:r>
              <a:rPr lang="en-US" dirty="0"/>
              <a:t>Real life examples</a:t>
            </a:r>
          </a:p>
        </p:txBody>
      </p:sp>
    </p:spTree>
    <p:extLst>
      <p:ext uri="{BB962C8B-B14F-4D97-AF65-F5344CB8AC3E}">
        <p14:creationId xmlns:p14="http://schemas.microsoft.com/office/powerpoint/2010/main" val="11379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3D8C-0F46-40D8-8940-DF6FCAC2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962D-03A7-4F9A-BAB4-41EA617F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90" y="1600203"/>
            <a:ext cx="10867728" cy="1313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https://www.lynda.com/PowerShell-tutorials/Understanding-purpose-pipeline/189402/369675-4.html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https://www.lynda.com/Bash-tutorials/Whats-Bash/142989/156632-4.html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BFF9-58EA-41DC-A962-77EDB4258F13}"/>
              </a:ext>
            </a:extLst>
          </p:cNvPr>
          <p:cNvSpPr txBox="1"/>
          <p:nvPr/>
        </p:nvSpPr>
        <p:spPr>
          <a:xfrm>
            <a:off x="607490" y="3768132"/>
            <a:ext cx="9797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Neo Sans Intel"/>
                <a:cs typeface="Neo Sans Intel"/>
              </a:rPr>
              <a:t>Images: </a:t>
            </a:r>
          </a:p>
          <a:p>
            <a:r>
              <a:rPr lang="en-US" sz="1000" dirty="0">
                <a:hlinkClick r:id="rId4"/>
              </a:rPr>
              <a:t>https://www.google.com/url?sa=i&amp;source=images&amp;cd=&amp;ved=2ahUKEwiZ8vrd8ZfkAhWyFzQIHWOzBuUQjRx6BAgBEAQ&amp;url=https%3A%2F%2Flearn.optuma.com%2Fcourse%2Fintroduction-to-scripting%2F&amp;psig=AOvVaw2KcKDRuO7fr-pHrjAxZiKT&amp;ust=1566611686232870</a:t>
            </a:r>
            <a:endParaRPr lang="en-US" sz="1000" dirty="0"/>
          </a:p>
          <a:p>
            <a:endParaRPr lang="en-US" sz="1000" dirty="0"/>
          </a:p>
          <a:p>
            <a:r>
              <a:rPr lang="en-US" sz="1000" u="sng" dirty="0">
                <a:solidFill>
                  <a:schemeClr val="bg1">
                    <a:lumMod val="65000"/>
                  </a:schemeClr>
                </a:solidFill>
              </a:rPr>
              <a:t>https://www.google.com/url?sa=i&amp;source=images&amp;cd=&amp;ved=2ahUKEwjfvIiwmZfkAhXzJDQIHa1BDLwQjRx6BAgBEAQ&amp;url=https%3A%2F%2Fwww.kisspng.com%2Fpng-powershell-scripting-language-programming-language-2442273%2F&amp;psig=AOvVaw0bH7AetpGumMxgvab1nxTV&amp;ust=1566588040715370</a:t>
            </a:r>
          </a:p>
          <a:p>
            <a:endParaRPr lang="en-US" sz="1000" dirty="0">
              <a:solidFill>
                <a:schemeClr val="tx2"/>
              </a:solidFill>
              <a:cs typeface="Neo Sans Intel"/>
            </a:endParaRPr>
          </a:p>
          <a:p>
            <a:r>
              <a:rPr lang="en-US" sz="1000" dirty="0">
                <a:solidFill>
                  <a:schemeClr val="tx2"/>
                </a:solidFill>
                <a:cs typeface="Neo Sans Intel"/>
                <a:hlinkClick r:id="rId5"/>
              </a:rPr>
              <a:t>https://www.google.com/url?sa=i&amp;source=images&amp;cd=&amp;ved=2ahUKEwi25rfbvJfkAhW1oFsKHeRSDtYQjRx6BAgBEAQ&amp;url=http%3A%2F%2Fwww.nordfab.com%2Fnordfab-products%2Fpipes%2Fqf-pipe%2F&amp;psig=AOvVaw0i29ABEXip4t4mRcJQ9Bhb&amp;ust=1566597516688992</a:t>
            </a:r>
            <a:endParaRPr lang="en-US" sz="1000" dirty="0">
              <a:solidFill>
                <a:schemeClr val="tx2"/>
              </a:solidFill>
              <a:cs typeface="Neo Sans Intel"/>
            </a:endParaRPr>
          </a:p>
          <a:p>
            <a:endParaRPr lang="en-US" sz="1000" dirty="0">
              <a:solidFill>
                <a:schemeClr val="tx2"/>
              </a:solidFill>
              <a:cs typeface="Neo Sans Intel"/>
            </a:endParaRPr>
          </a:p>
          <a:p>
            <a:r>
              <a:rPr lang="en-US" sz="1000" dirty="0">
                <a:solidFill>
                  <a:schemeClr val="tx2"/>
                </a:solidFill>
                <a:cs typeface="Neo Sans Intel"/>
                <a:hlinkClick r:id="rId6"/>
              </a:rPr>
              <a:t>https://www.google.com/url?sa=i&amp;source=images&amp;cd=&amp;ved=2ahUKEwiNjvGM2pfkAhXSJzQIHQgfBsMQjRx6BAgBEAQ&amp;url=https%3A%2F%2Fwww.lifewire.com%2Fpass-arguments-to-bash-script-2200571&amp;psig=AOvVaw3fzLqR66p3Etwb1bew6EIq&amp;ust=1566605401763427</a:t>
            </a:r>
            <a:endParaRPr lang="en-US" sz="1000" dirty="0">
              <a:solidFill>
                <a:schemeClr val="tx2"/>
              </a:solidFill>
              <a:cs typeface="Neo Sans Intel"/>
            </a:endParaRPr>
          </a:p>
          <a:p>
            <a:endParaRPr lang="en-US" sz="1000" dirty="0">
              <a:solidFill>
                <a:schemeClr val="tx2"/>
              </a:solidFill>
              <a:cs typeface="Neo Sans Intel"/>
            </a:endParaRPr>
          </a:p>
          <a:p>
            <a:endParaRPr lang="en-US" sz="1000" dirty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9818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69C2-8709-4FC2-AA14-A5D85E51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A22BC-AF4B-4723-9DA4-D4C43D6D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93651"/>
            <a:ext cx="11487150" cy="3859399"/>
          </a:xfrm>
        </p:spPr>
        <p:txBody>
          <a:bodyPr>
            <a:normAutofit fontScale="77500" lnSpcReduction="20000"/>
          </a:bodyPr>
          <a:lstStyle/>
          <a:p>
            <a:pPr marL="857250" indent="-857250">
              <a:buFontTx/>
              <a:buChar char="-"/>
            </a:pPr>
            <a:endParaRPr lang="en-US" sz="3600" dirty="0"/>
          </a:p>
          <a:p>
            <a:pPr marL="857250" indent="-857250">
              <a:buFontTx/>
              <a:buChar char="-"/>
            </a:pPr>
            <a:endParaRPr lang="en-US" sz="3600" dirty="0"/>
          </a:p>
          <a:p>
            <a:pPr marL="857250" indent="-857250">
              <a:buFontTx/>
              <a:buChar char="-"/>
            </a:pPr>
            <a:endParaRPr lang="en-US" sz="3300" dirty="0">
              <a:solidFill>
                <a:schemeClr val="tx2"/>
              </a:solidFill>
              <a:latin typeface="Neo Sans Intel"/>
            </a:endParaRPr>
          </a:p>
          <a:p>
            <a:pPr marL="0" indent="0"/>
            <a:r>
              <a:rPr lang="en-US" sz="3300" dirty="0">
                <a:solidFill>
                  <a:schemeClr val="tx2"/>
                </a:solidFill>
                <a:latin typeface="Neo Sans Intel"/>
              </a:rPr>
              <a:t>What is it? </a:t>
            </a:r>
          </a:p>
          <a:p>
            <a:pPr marL="0" indent="0"/>
            <a:endParaRPr lang="en-US" sz="3300" dirty="0">
              <a:solidFill>
                <a:schemeClr val="tx2"/>
              </a:solidFill>
              <a:latin typeface="Neo Sans Intel"/>
            </a:endParaRPr>
          </a:p>
          <a:p>
            <a:pPr marL="0" indent="0"/>
            <a:r>
              <a:rPr lang="en-US" sz="3300" dirty="0">
                <a:solidFill>
                  <a:schemeClr val="tx2"/>
                </a:solidFill>
                <a:latin typeface="Neo Sans Intel"/>
              </a:rPr>
              <a:t>Difference between scripting and  Programming Languages ? </a:t>
            </a:r>
          </a:p>
          <a:p>
            <a:pPr marL="0" indent="0"/>
            <a:endParaRPr lang="en-US" sz="3300" dirty="0">
              <a:solidFill>
                <a:schemeClr val="tx2"/>
              </a:solidFill>
              <a:latin typeface="Neo Sans Intel"/>
            </a:endParaRPr>
          </a:p>
          <a:p>
            <a:pPr marL="0" indent="0"/>
            <a:r>
              <a:rPr lang="en-US" sz="3300" dirty="0">
                <a:solidFill>
                  <a:schemeClr val="tx2"/>
                </a:solidFill>
                <a:latin typeface="Neo Sans Intel"/>
              </a:rPr>
              <a:t>Uses ? </a:t>
            </a:r>
          </a:p>
          <a:p>
            <a:pPr marL="0" indent="0"/>
            <a:endParaRPr lang="en-US" dirty="0"/>
          </a:p>
          <a:p>
            <a:pPr marL="857250" indent="-857250">
              <a:buFontTx/>
              <a:buChar char="-"/>
            </a:pPr>
            <a:endParaRPr lang="en-US" dirty="0"/>
          </a:p>
          <a:p>
            <a:pPr marL="857250" indent="-8572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utomation">
            <a:extLst>
              <a:ext uri="{FF2B5EF4-FFF2-40B4-BE49-F238E27FC236}">
                <a16:creationId xmlns:a16="http://schemas.microsoft.com/office/drawing/2014/main" id="{DF66BD31-37A0-476D-BA40-AD403AFC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4" y="161925"/>
            <a:ext cx="9079706" cy="58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FAEB3E-E266-4B9A-A924-5B60EB66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58743"/>
            <a:ext cx="10972800" cy="988747"/>
          </a:xfrm>
        </p:spPr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273A7-F7F1-499B-87FC-4F5D8586FC1F}"/>
              </a:ext>
            </a:extLst>
          </p:cNvPr>
          <p:cNvSpPr txBox="1"/>
          <p:nvPr/>
        </p:nvSpPr>
        <p:spPr>
          <a:xfrm>
            <a:off x="609600" y="1428452"/>
            <a:ext cx="72485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Neo Sans Intel"/>
                <a:cs typeface="Neo Sans Intel"/>
              </a:rPr>
              <a:t>What </a:t>
            </a:r>
            <a:r>
              <a:rPr lang="en-US" sz="2800" dirty="0" err="1">
                <a:solidFill>
                  <a:schemeClr val="tx2"/>
                </a:solidFill>
                <a:latin typeface="Neo Sans Intel"/>
                <a:cs typeface="Neo Sans Intel"/>
              </a:rPr>
              <a:t>Powershell</a:t>
            </a:r>
            <a:r>
              <a:rPr lang="en-US" sz="2800" dirty="0">
                <a:solidFill>
                  <a:schemeClr val="tx2"/>
                </a:solidFill>
                <a:latin typeface="Neo Sans Intel"/>
                <a:cs typeface="Neo Sans Intel"/>
              </a:rPr>
              <a:t> can do ?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Neo Sans Intel"/>
                <a:cs typeface="Neo Sans Intel"/>
              </a:rPr>
              <a:t>Windows native commands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Neo Sans Intel"/>
                <a:cs typeface="Neo Sans Intel"/>
              </a:rPr>
              <a:t>Use aliases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Neo Sans Intel"/>
                <a:cs typeface="Neo Sans Intel"/>
              </a:rPr>
              <a:t>Use statements and loops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Neo Sans Intel"/>
                <a:cs typeface="Neo Sans Intel"/>
              </a:rPr>
              <a:t>Cmdlets </a:t>
            </a:r>
          </a:p>
        </p:txBody>
      </p:sp>
      <p:pic>
        <p:nvPicPr>
          <p:cNvPr id="3074" name="Picture 2" descr="Image result for powershell logo">
            <a:extLst>
              <a:ext uri="{FF2B5EF4-FFF2-40B4-BE49-F238E27FC236}">
                <a16:creationId xmlns:a16="http://schemas.microsoft.com/office/drawing/2014/main" id="{1E20BF49-16DA-45ED-9ADE-6FD7A69C7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23269" r="35000" b="25769"/>
          <a:stretch/>
        </p:blipFill>
        <p:spPr bwMode="auto">
          <a:xfrm>
            <a:off x="609600" y="258743"/>
            <a:ext cx="631037" cy="62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94B6-45C6-45DF-A279-94D55B3D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898" y="2927254"/>
            <a:ext cx="4248203" cy="6223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Examples &amp; Commands </a:t>
            </a:r>
          </a:p>
        </p:txBody>
      </p:sp>
    </p:spTree>
    <p:extLst>
      <p:ext uri="{BB962C8B-B14F-4D97-AF65-F5344CB8AC3E}">
        <p14:creationId xmlns:p14="http://schemas.microsoft.com/office/powerpoint/2010/main" val="315096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8BA2-6EE2-469B-B0BA-F23101C9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D3C1-BB3E-4BB9-BF8C-1864DB71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Represented by the symbol | . </a:t>
            </a:r>
          </a:p>
          <a:p>
            <a:r>
              <a:rPr lang="en-US" dirty="0">
                <a:solidFill>
                  <a:schemeClr val="tx2"/>
                </a:solidFill>
              </a:rPr>
              <a:t>The output of each command will be used for the next one. </a:t>
            </a:r>
          </a:p>
          <a:p>
            <a:r>
              <a:rPr lang="en-US" dirty="0">
                <a:solidFill>
                  <a:schemeClr val="tx2"/>
                </a:solidFill>
              </a:rPr>
              <a:t>Commands are executed synchronously. </a:t>
            </a:r>
          </a:p>
          <a:p>
            <a:endParaRPr lang="en-US" dirty="0"/>
          </a:p>
        </p:txBody>
      </p:sp>
      <p:pic>
        <p:nvPicPr>
          <p:cNvPr id="5122" name="Picture 2" descr="Image result for pipe">
            <a:extLst>
              <a:ext uri="{FF2B5EF4-FFF2-40B4-BE49-F238E27FC236}">
                <a16:creationId xmlns:a16="http://schemas.microsoft.com/office/drawing/2014/main" id="{27A2D146-FB42-4C6D-9179-2F9CF8BD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73" y="3793375"/>
            <a:ext cx="2014573" cy="20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97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5509-A613-439F-8311-DA3495B3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(Bourne-again shell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6D17-DF53-4FE9-A03F-AE1C4026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0445"/>
            <a:ext cx="10889396" cy="4626548"/>
          </a:xfrm>
        </p:spPr>
        <p:txBody>
          <a:bodyPr/>
          <a:lstStyle/>
          <a:p>
            <a:pPr defTabSz="457200"/>
            <a:r>
              <a:rPr lang="en-US" dirty="0">
                <a:solidFill>
                  <a:schemeClr val="tx2"/>
                </a:solidFill>
              </a:rPr>
              <a:t>Is a very popular interactive command line interpreter, or shell.</a:t>
            </a:r>
          </a:p>
          <a:p>
            <a:pPr defTabSz="457200"/>
            <a:r>
              <a:rPr lang="en-US" dirty="0">
                <a:solidFill>
                  <a:schemeClr val="tx2"/>
                </a:solidFill>
              </a:rPr>
              <a:t>Perks: </a:t>
            </a:r>
          </a:p>
          <a:p>
            <a:pPr marL="461422" lvl="2" indent="0" defTabSz="457200">
              <a:buNone/>
            </a:pPr>
            <a:r>
              <a:rPr lang="en-US" dirty="0">
                <a:solidFill>
                  <a:schemeClr val="tx2"/>
                </a:solidFill>
              </a:rPr>
              <a:t>- Unlimited size command history</a:t>
            </a:r>
          </a:p>
          <a:p>
            <a:pPr marL="461422" lvl="2" indent="0" defTabSz="457200">
              <a:buNone/>
            </a:pPr>
            <a:r>
              <a:rPr lang="en-US" dirty="0">
                <a:solidFill>
                  <a:schemeClr val="tx2"/>
                </a:solidFill>
              </a:rPr>
              <a:t>- Job Control</a:t>
            </a:r>
          </a:p>
          <a:p>
            <a:pPr marL="461422" lvl="2" indent="0" defTabSz="457200">
              <a:buNone/>
            </a:pPr>
            <a:r>
              <a:rPr lang="en-US" dirty="0">
                <a:solidFill>
                  <a:schemeClr val="tx2"/>
                </a:solidFill>
              </a:rPr>
              <a:t>- Shell Functions and Aliases</a:t>
            </a:r>
          </a:p>
          <a:p>
            <a:pPr marL="461422" lvl="2" indent="0" defTabSz="457200">
              <a:buNone/>
            </a:pPr>
            <a:r>
              <a:rPr lang="en-US" dirty="0">
                <a:solidFill>
                  <a:schemeClr val="tx2"/>
                </a:solidFill>
              </a:rPr>
              <a:t>- Indexed arrays of unlimited size. </a:t>
            </a:r>
          </a:p>
          <a:p>
            <a:endParaRPr lang="en-US" dirty="0"/>
          </a:p>
        </p:txBody>
      </p:sp>
      <p:pic>
        <p:nvPicPr>
          <p:cNvPr id="4099" name="Picture 3" descr="Image result for bash">
            <a:extLst>
              <a:ext uri="{FF2B5EF4-FFF2-40B4-BE49-F238E27FC236}">
                <a16:creationId xmlns:a16="http://schemas.microsoft.com/office/drawing/2014/main" id="{C7FE788E-73E9-4BFE-8883-94634274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09" y="139569"/>
            <a:ext cx="2849696" cy="11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9ADE-045F-43B0-AF1E-E940A236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648" y="2440253"/>
            <a:ext cx="4856704" cy="988747"/>
          </a:xfrm>
        </p:spPr>
        <p:txBody>
          <a:bodyPr/>
          <a:lstStyle/>
          <a:p>
            <a:r>
              <a:rPr lang="en-US" dirty="0"/>
              <a:t>Examples &amp; Commands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1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45B6-C27D-4EA1-9A82-474B1478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280004"/>
            <a:ext cx="2183842" cy="988747"/>
          </a:xfrm>
        </p:spPr>
        <p:txBody>
          <a:bodyPr/>
          <a:lstStyle/>
          <a:p>
            <a:pPr algn="ctr"/>
            <a:r>
              <a:rPr lang="en-US" dirty="0"/>
              <a:t>Exercises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661A-79F9-4858-8866-73F93E12D6E4}"/>
              </a:ext>
            </a:extLst>
          </p:cNvPr>
          <p:cNvSpPr txBox="1"/>
          <p:nvPr/>
        </p:nvSpPr>
        <p:spPr>
          <a:xfrm>
            <a:off x="874206" y="914907"/>
            <a:ext cx="804873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Managing Files: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1 – Create a folder called workshop.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2 – Go to the folder.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3 – Create a file called workshop.txt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4 – Add the following data: My name is [</a:t>
            </a:r>
            <a:r>
              <a:rPr lang="en-US" sz="1600" dirty="0" err="1">
                <a:solidFill>
                  <a:schemeClr val="tx2"/>
                </a:solidFill>
                <a:latin typeface="Neo Sans Intel"/>
                <a:cs typeface="Neo Sans Intel"/>
              </a:rPr>
              <a:t>PlaceHolder</a:t>
            </a:r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]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Neo Sans Intel"/>
              </a:rPr>
              <a:t>5 – Make a backup of the file.</a:t>
            </a:r>
            <a:endParaRPr lang="en-US" sz="1600" dirty="0">
              <a:solidFill>
                <a:schemeClr val="tx2"/>
              </a:solidFill>
              <a:latin typeface="Neo Sans Intel"/>
              <a:cs typeface="Neo Sans Intel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6 – Replace the </a:t>
            </a:r>
            <a:r>
              <a:rPr lang="en-US" sz="1600" dirty="0" err="1">
                <a:solidFill>
                  <a:schemeClr val="tx2"/>
                </a:solidFill>
                <a:latin typeface="Neo Sans Intel"/>
                <a:cs typeface="Neo Sans Intel"/>
              </a:rPr>
              <a:t>PlaceHolder</a:t>
            </a:r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 label with your name.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7 – Edit the rights of the file to read only. ( Optional ) </a:t>
            </a:r>
          </a:p>
          <a:p>
            <a:pPr lvl="1"/>
            <a:endParaRPr lang="en-US" sz="1600" dirty="0">
              <a:solidFill>
                <a:schemeClr val="tx2"/>
              </a:solidFill>
              <a:latin typeface="Neo Sans Intel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Searching: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1 – Go to the following link ( ) and download the file named workshop.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2 – Search for the word </a:t>
            </a:r>
            <a:r>
              <a:rPr lang="en-US" sz="1600" dirty="0" err="1">
                <a:solidFill>
                  <a:schemeClr val="tx2"/>
                </a:solidFill>
                <a:latin typeface="Neo Sans Intel"/>
                <a:cs typeface="Neo Sans Intel"/>
              </a:rPr>
              <a:t>tec</a:t>
            </a:r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3 – How many matches ?  </a:t>
            </a:r>
          </a:p>
          <a:p>
            <a:endParaRPr lang="en-US" sz="1600" dirty="0">
              <a:solidFill>
                <a:schemeClr val="tx2"/>
              </a:solidFill>
              <a:latin typeface="Neo Sans Intel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Managing Resources: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1 – List all your services.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2 – Stop your explorer service.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3 – Remove all your files from your temp folder. 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4 – Start the explorer service. </a:t>
            </a:r>
          </a:p>
          <a:p>
            <a:endParaRPr lang="en-US" sz="1600" dirty="0">
              <a:solidFill>
                <a:schemeClr val="tx2"/>
              </a:solidFill>
              <a:latin typeface="Neo Sans Intel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Automation: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Neo Sans Intel"/>
                <a:cs typeface="Neo Sans Intel"/>
              </a:rPr>
              <a:t>1- Create a task for your script and make it run every 5 mins. </a:t>
            </a:r>
          </a:p>
          <a:p>
            <a:endParaRPr lang="en-US" sz="1000" dirty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pic>
        <p:nvPicPr>
          <p:cNvPr id="1028" name="Picture 4" descr="Image result for scripting">
            <a:extLst>
              <a:ext uri="{FF2B5EF4-FFF2-40B4-BE49-F238E27FC236}">
                <a16:creationId xmlns:a16="http://schemas.microsoft.com/office/drawing/2014/main" id="{F3A8A917-6AF7-42B2-BD8A-5922F6FBD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17312" r="18605" b="17506"/>
          <a:stretch/>
        </p:blipFill>
        <p:spPr bwMode="auto">
          <a:xfrm>
            <a:off x="10101943" y="280004"/>
            <a:ext cx="1612009" cy="12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502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" id="{AD3FBDB6-FAA4-4F05-8E8E-B8185B52EE1F}" vid="{3719B165-2CB7-4E27-8E68-845C8BB50D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2754</TotalTime>
  <Words>843</Words>
  <Application>Microsoft Office PowerPoint</Application>
  <PresentationFormat>Widescreen</PresentationFormat>
  <Paragraphs>125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Grande</vt:lpstr>
      <vt:lpstr>Neo Sans Intel</vt:lpstr>
      <vt:lpstr>Neo Sans Intel Light</vt:lpstr>
      <vt:lpstr>Neo Sans Intel Medium</vt:lpstr>
      <vt:lpstr>Wingdings</vt:lpstr>
      <vt:lpstr>Intel</vt:lpstr>
      <vt:lpstr>Scripting Essentials – Workshop</vt:lpstr>
      <vt:lpstr>Scripting</vt:lpstr>
      <vt:lpstr>PowerPoint Presentation</vt:lpstr>
      <vt:lpstr>Powershell</vt:lpstr>
      <vt:lpstr>Examples &amp; Commands </vt:lpstr>
      <vt:lpstr>Pipeline</vt:lpstr>
      <vt:lpstr>Bash (Bourne-again shell )</vt:lpstr>
      <vt:lpstr>Examples &amp; Commands </vt:lpstr>
      <vt:lpstr>Exercises  </vt:lpstr>
      <vt:lpstr>Real life examples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Essentials</dc:title>
  <dc:creator>Chavarria Campos, Oscar E</dc:creator>
  <cp:keywords>CTPClassification=CTP_NT</cp:keywords>
  <cp:lastModifiedBy>Chavarria Campos, Oscar E</cp:lastModifiedBy>
  <cp:revision>38</cp:revision>
  <dcterms:created xsi:type="dcterms:W3CDTF">2019-08-21T19:12:25Z</dcterms:created>
  <dcterms:modified xsi:type="dcterms:W3CDTF">2019-09-09T03:03:46Z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b637c631-fd7e-4402-927b-e8d688024c75</vt:lpwstr>
  </property>
  <property fmtid="{D5CDD505-2E9C-101B-9397-08002B2CF9AE}" pid="3" name="CTP_TimeStamp">
    <vt:lpwstr>2019-09-09 03:03:45Z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