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70" r:id="rId6"/>
    <p:sldId id="272" r:id="rId7"/>
    <p:sldId id="274" r:id="rId8"/>
    <p:sldId id="275" r:id="rId9"/>
    <p:sldId id="276" r:id="rId10"/>
    <p:sldId id="277" r:id="rId11"/>
    <p:sldId id="278" r:id="rId12"/>
    <p:sldId id="279" r:id="rId13"/>
    <p:sldId id="280" r:id="rId14"/>
    <p:sldId id="281" r:id="rId15"/>
    <p:sldId id="282" r:id="rId16"/>
    <p:sldId id="283" r:id="rId17"/>
    <p:sldId id="28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362294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276394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8910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1363871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4840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312094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292336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4247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30604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6FFA025-50C7-419A-ABBD-28D52A56E96E}"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48135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6FFA025-50C7-419A-ABBD-28D52A56E96E}" type="datetimeFigureOut">
              <a:rPr lang="en-US" smtClean="0"/>
              <a:t>16-Apr-18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79460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6FFA025-50C7-419A-ABBD-28D52A56E96E}" type="datetimeFigureOut">
              <a:rPr lang="en-US" smtClean="0"/>
              <a:t>16-Apr-18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369681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6FFA025-50C7-419A-ABBD-28D52A56E96E}" type="datetimeFigureOut">
              <a:rPr lang="en-US" smtClean="0"/>
              <a:t>16-Apr-18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79052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FA025-50C7-419A-ABBD-28D52A56E96E}" type="datetimeFigureOut">
              <a:rPr lang="en-US" smtClean="0"/>
              <a:t>16-Apr-18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99364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6FFA025-50C7-419A-ABBD-28D52A56E96E}" type="datetimeFigureOut">
              <a:rPr lang="en-US" smtClean="0"/>
              <a:t>16-Apr-18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346656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6FFA025-50C7-419A-ABBD-28D52A56E96E}" type="datetimeFigureOut">
              <a:rPr lang="en-US" smtClean="0"/>
              <a:t>16-Apr-18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E3702-ED47-4B50-A10A-FBE377D63D79}" type="slidenum">
              <a:rPr lang="en-US" smtClean="0"/>
              <a:t>‹Nº›</a:t>
            </a:fld>
            <a:endParaRPr lang="en-US"/>
          </a:p>
        </p:txBody>
      </p:sp>
    </p:spTree>
    <p:extLst>
      <p:ext uri="{BB962C8B-B14F-4D97-AF65-F5344CB8AC3E}">
        <p14:creationId xmlns:p14="http://schemas.microsoft.com/office/powerpoint/2010/main" val="80258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FFA025-50C7-419A-ABBD-28D52A56E96E}" type="datetimeFigureOut">
              <a:rPr lang="en-US" smtClean="0"/>
              <a:t>16-Apr-18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EE3702-ED47-4B50-A10A-FBE377D63D79}" type="slidenum">
              <a:rPr lang="en-US" smtClean="0"/>
              <a:t>‹Nº›</a:t>
            </a:fld>
            <a:endParaRPr lang="en-US"/>
          </a:p>
        </p:txBody>
      </p:sp>
    </p:spTree>
    <p:extLst>
      <p:ext uri="{BB962C8B-B14F-4D97-AF65-F5344CB8AC3E}">
        <p14:creationId xmlns:p14="http://schemas.microsoft.com/office/powerpoint/2010/main" val="2146850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svel@cicese.edu.m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osvel@cicese.edu.m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enome.jgi.doe.gov/Phyra1_1/Phyra1_1.download.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7156D-ACE2-496E-9B10-704E8F1BCFDA}"/>
              </a:ext>
            </a:extLst>
          </p:cNvPr>
          <p:cNvSpPr>
            <a:spLocks noGrp="1"/>
          </p:cNvSpPr>
          <p:nvPr>
            <p:ph type="ctrTitle"/>
          </p:nvPr>
        </p:nvSpPr>
        <p:spPr>
          <a:xfrm>
            <a:off x="95534" y="2404534"/>
            <a:ext cx="9178469" cy="1646302"/>
          </a:xfrm>
        </p:spPr>
        <p:txBody>
          <a:bodyPr/>
          <a:lstStyle/>
          <a:p>
            <a:r>
              <a:rPr lang="es-ES" dirty="0"/>
              <a:t>Algoritmo Genético Paralelo  para el Problema de la Cadena más Alejada de las Demás</a:t>
            </a:r>
          </a:p>
        </p:txBody>
      </p:sp>
      <p:sp>
        <p:nvSpPr>
          <p:cNvPr id="3" name="Subtítulo 2">
            <a:extLst>
              <a:ext uri="{FF2B5EF4-FFF2-40B4-BE49-F238E27FC236}">
                <a16:creationId xmlns:a16="http://schemas.microsoft.com/office/drawing/2014/main" id="{44B22866-87BF-4E31-8AEE-EC2525F2DF16}"/>
              </a:ext>
            </a:extLst>
          </p:cNvPr>
          <p:cNvSpPr>
            <a:spLocks noGrp="1"/>
          </p:cNvSpPr>
          <p:nvPr>
            <p:ph type="subTitle" idx="1"/>
          </p:nvPr>
        </p:nvSpPr>
        <p:spPr>
          <a:xfrm>
            <a:off x="1507067" y="5415993"/>
            <a:ext cx="7766936" cy="1096899"/>
          </a:xfrm>
        </p:spPr>
        <p:txBody>
          <a:bodyPr>
            <a:normAutofit lnSpcReduction="10000"/>
          </a:bodyPr>
          <a:lstStyle/>
          <a:p>
            <a:r>
              <a:rPr lang="en-US" dirty="0"/>
              <a:t>Osvel Chávez Hernández</a:t>
            </a:r>
          </a:p>
          <a:p>
            <a:r>
              <a:rPr lang="en-US" sz="1600" dirty="0">
                <a:hlinkClick r:id="rId2"/>
              </a:rPr>
              <a:t>osvel@cicese.edu.mx</a:t>
            </a:r>
            <a:endParaRPr lang="en-US" sz="1600" dirty="0"/>
          </a:p>
          <a:p>
            <a:r>
              <a:rPr lang="es-ES" sz="1600" dirty="0"/>
              <a:t>16 / abril / 2018</a:t>
            </a:r>
          </a:p>
          <a:p>
            <a:endParaRPr lang="en-US" dirty="0"/>
          </a:p>
        </p:txBody>
      </p:sp>
    </p:spTree>
    <p:extLst>
      <p:ext uri="{BB962C8B-B14F-4D97-AF65-F5344CB8AC3E}">
        <p14:creationId xmlns:p14="http://schemas.microsoft.com/office/powerpoint/2010/main" val="132165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Optimización por Colonia de Hormigas (ACO)</a:t>
            </a:r>
            <a:endParaRPr lang="en-US" sz="2000" b="1"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5527964"/>
              </a:xfrm>
            </p:spPr>
            <p:txBody>
              <a:bodyPr>
                <a:normAutofit/>
              </a:bodyPr>
              <a:lstStyle/>
              <a:p>
                <a:r>
                  <a:rPr lang="es-ES" dirty="0"/>
                  <a:t>Es un algoritmo donde ha partir de un grafo de posibles caminos, un actuador, en este caso hormigas, se mueven por cada nodo del grafo, hasta generar una solución al final de su recorrido. Las conexiones entre los nodos del grafo contienen feromonas, una sustancia biológica volátil, la cual es segregada por las hormigas y seguidas por el resto de la colonia de hormigas.</a:t>
                </a:r>
                <a:endParaRPr lang="en-US" dirty="0"/>
              </a:p>
              <a:p>
                <a:r>
                  <a:rPr lang="es-ES" dirty="0"/>
                  <a:t>Para la solución propuesta se implementó ACO con los siguientes parámetros:</a:t>
                </a:r>
                <a:endParaRPr lang="en-US" dirty="0"/>
              </a:p>
              <a:p>
                <a:pPr lvl="1"/>
                <a:r>
                  <a:rPr lang="es-ES" dirty="0"/>
                  <a:t>La longitud de la colonia es de </a:t>
                </a:r>
                <a14:m>
                  <m:oMath xmlns:m="http://schemas.openxmlformats.org/officeDocument/2006/math">
                    <m:r>
                      <a:rPr lang="es-ES" i="1"/>
                      <m:t>𝑛</m:t>
                    </m:r>
                  </m:oMath>
                </a14:m>
                <a:r>
                  <a:rPr lang="es-ES" dirty="0"/>
                  <a:t> hormigas.</a:t>
                </a:r>
                <a:endParaRPr lang="en-US" dirty="0"/>
              </a:p>
              <a:p>
                <a:pPr lvl="1"/>
                <a:r>
                  <a:rPr lang="es-ES" dirty="0"/>
                  <a:t>La longitud de todos los posibles caminos es de </a:t>
                </a:r>
                <a14:m>
                  <m:oMath xmlns:m="http://schemas.openxmlformats.org/officeDocument/2006/math">
                    <m:r>
                      <a:rPr lang="es-ES" i="1"/>
                      <m:t>𝑚</m:t>
                    </m:r>
                  </m:oMath>
                </a14:m>
                <a:r>
                  <a:rPr lang="es-ES" dirty="0"/>
                  <a:t>.</a:t>
                </a:r>
                <a:endParaRPr lang="en-US" dirty="0"/>
              </a:p>
              <a:p>
                <a:pPr lvl="2"/>
                <a:r>
                  <a:rPr lang="es-ES" dirty="0"/>
                  <a:t>El grafo de caminos tiene </a:t>
                </a:r>
                <a14:m>
                  <m:oMath xmlns:m="http://schemas.openxmlformats.org/officeDocument/2006/math">
                    <m:r>
                      <a:rPr lang="es-ES" i="1"/>
                      <m:t>𝑚</m:t>
                    </m:r>
                  </m:oMath>
                </a14:m>
                <a:r>
                  <a:rPr lang="es-ES" dirty="0"/>
                  <a:t> niveles.</a:t>
                </a:r>
                <a:endParaRPr lang="en-US" dirty="0"/>
              </a:p>
              <a:p>
                <a:pPr lvl="2"/>
                <a:r>
                  <a:rPr lang="es-ES" dirty="0"/>
                  <a:t>En cada nivel encontramos un nodo por cada símbolo del alfabeto </a:t>
                </a:r>
                <a14:m>
                  <m:oMath xmlns:m="http://schemas.openxmlformats.org/officeDocument/2006/math">
                    <m:r>
                      <a:rPr lang="el-GR" i="1"/>
                      <m:t>𝛴</m:t>
                    </m:r>
                  </m:oMath>
                </a14:m>
                <a:r>
                  <a:rPr lang="es-ES" dirty="0"/>
                  <a:t>.</a:t>
                </a:r>
                <a:endParaRPr lang="en-US" dirty="0"/>
              </a:p>
              <a:p>
                <a:pPr lvl="2"/>
                <a:r>
                  <a:rPr lang="es-ES" dirty="0"/>
                  <a:t>Cada nodo se encuentra enlazado con todos los nodos del siguiente nivel.</a:t>
                </a:r>
                <a:endParaRPr lang="en-US" dirty="0"/>
              </a:p>
              <a:p>
                <a:pPr lvl="2"/>
                <a:r>
                  <a:rPr lang="es-ES" dirty="0"/>
                  <a:t>El enlace entre cada par de nodos, contiene feromonas.</a:t>
                </a:r>
                <a:endParaRPr lang="en-US" dirty="0"/>
              </a:p>
              <a:p>
                <a:pPr lvl="3"/>
                <a:r>
                  <a:rPr lang="es-ES" dirty="0"/>
                  <a:t>El valor de las feromonas se encuentra entre 0.25 – 0.75 * </a:t>
                </a:r>
                <a14:m>
                  <m:oMath xmlns:m="http://schemas.openxmlformats.org/officeDocument/2006/math">
                    <m:r>
                      <a:rPr lang="es-ES" i="1"/>
                      <m:t>𝑚</m:t>
                    </m:r>
                  </m:oMath>
                </a14:m>
                <a:r>
                  <a:rPr lang="es-ES" dirty="0"/>
                  <a:t>.</a:t>
                </a:r>
                <a:endParaRPr lang="en-US" dirty="0"/>
              </a:p>
              <a:p>
                <a:pPr lvl="3"/>
                <a:r>
                  <a:rPr lang="es-ES" dirty="0"/>
                  <a:t>Al inicio cada camino tiene un valor de feromona de 0.5 * </a:t>
                </a:r>
                <a14:m>
                  <m:oMath xmlns:m="http://schemas.openxmlformats.org/officeDocument/2006/math">
                    <m:r>
                      <a:rPr lang="es-ES" i="1"/>
                      <m:t>𝑚</m:t>
                    </m:r>
                  </m:oMath>
                </a14:m>
                <a:r>
                  <a:rPr lang="es-ES" dirty="0"/>
                  <a:t>.</a:t>
                </a:r>
                <a:endParaRPr lang="en-US" dirty="0"/>
              </a:p>
              <a:p>
                <a:pPr lvl="2"/>
                <a:r>
                  <a:rPr lang="es-ES" dirty="0"/>
                  <a:t>El grafo contiene dos nodos especiales, inicio y fin de camino, los cuales no aportan información a la cadena generada por la hormiga, solamente son el origen y el destino de la hormiga.</a:t>
                </a:r>
                <a:endParaRPr lang="en-US" dirty="0"/>
              </a:p>
            </p:txBody>
          </p:sp>
        </mc:Choice>
        <mc:Fallback>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5527964"/>
              </a:xfrm>
              <a:blipFill>
                <a:blip r:embed="rId2"/>
                <a:stretch>
                  <a:fillRect l="-142" t="-662" r="-780"/>
                </a:stretch>
              </a:blipFill>
            </p:spPr>
            <p:txBody>
              <a:bodyPr/>
              <a:lstStyle/>
              <a:p>
                <a:r>
                  <a:rPr lang="en-US">
                    <a:noFill/>
                  </a:rPr>
                  <a:t> </a:t>
                </a:r>
              </a:p>
            </p:txBody>
          </p:sp>
        </mc:Fallback>
      </mc:AlternateContent>
    </p:spTree>
    <p:extLst>
      <p:ext uri="{BB962C8B-B14F-4D97-AF65-F5344CB8AC3E}">
        <p14:creationId xmlns:p14="http://schemas.microsoft.com/office/powerpoint/2010/main" val="188559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Optimización por Colonia de Hormigas (ACO)</a:t>
            </a:r>
            <a:endParaRPr lang="en-US" sz="2000" b="1"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5527964"/>
              </a:xfrm>
            </p:spPr>
            <p:txBody>
              <a:bodyPr>
                <a:normAutofit/>
              </a:bodyPr>
              <a:lstStyle/>
              <a:p>
                <a:pPr lvl="1"/>
                <a:r>
                  <a:rPr lang="es-ES" dirty="0"/>
                  <a:t>Cada hormiga realiza un recorrido partiendo desde el nodo de inicio y llegando al nodo de fin.</a:t>
                </a:r>
                <a:endParaRPr lang="en-US" dirty="0"/>
              </a:p>
              <a:p>
                <a:pPr lvl="2"/>
                <a:r>
                  <a:rPr lang="es-ES" dirty="0"/>
                  <a:t>La hormiga que se encuentra en un nodo de un nivel </a:t>
                </a:r>
                <a14:m>
                  <m:oMath xmlns:m="http://schemas.openxmlformats.org/officeDocument/2006/math">
                    <m:r>
                      <a:rPr lang="es-ES" i="1"/>
                      <m:t>𝑎</m:t>
                    </m:r>
                  </m:oMath>
                </a14:m>
                <a:r>
                  <a:rPr lang="es-ES" dirty="0"/>
                  <a:t> para moverse a su correspondiente nodo de un nivel </a:t>
                </a:r>
                <a14:m>
                  <m:oMath xmlns:m="http://schemas.openxmlformats.org/officeDocument/2006/math">
                    <m:r>
                      <a:rPr lang="es-ES" i="1"/>
                      <m:t>𝑎</m:t>
                    </m:r>
                    <m:r>
                      <a:rPr lang="es-ES" i="1"/>
                      <m:t>+1</m:t>
                    </m:r>
                  </m:oMath>
                </a14:m>
                <a:r>
                  <a:rPr lang="es-ES" dirty="0"/>
                  <a:t>, chequea su deseo de no tomar el camino con cierta cantidad de feromonas, si su deseo de no tomar el camino es menor que las feromonas del mismo, toma dicho camino; si es mayor, genera un nuevo deseo y chequea con el siguiente camino, hasta encontrar un camino que su deseo de no tomarlo sea menor que la cantidad de feromonas en el mismo.</a:t>
                </a:r>
                <a:endParaRPr lang="en-US" dirty="0"/>
              </a:p>
              <a:p>
                <a:pPr lvl="2"/>
                <a:r>
                  <a:rPr lang="es-ES" dirty="0"/>
                  <a:t>En cada nodo, la hormiga adiciona a la cadena que va construyendo, la letra correspondiente a dicho nodo.</a:t>
                </a:r>
                <a:endParaRPr lang="en-US" dirty="0"/>
              </a:p>
              <a:p>
                <a:pPr lvl="1"/>
                <a:r>
                  <a:rPr lang="es-ES" dirty="0"/>
                  <a:t>Al finalizar las hormigas de realizar sus recorridos, son adicionadas al camino </a:t>
                </a:r>
                <a14:m>
                  <m:oMath xmlns:m="http://schemas.openxmlformats.org/officeDocument/2006/math">
                    <m:sSub>
                      <m:sSubPr>
                        <m:ctrlPr>
                          <a:rPr lang="en-US" i="1"/>
                        </m:ctrlPr>
                      </m:sSubPr>
                      <m:e>
                        <m:r>
                          <a:rPr lang="es-ES" i="1"/>
                          <m:t>𝑐</m:t>
                        </m:r>
                      </m:e>
                      <m:sub>
                        <m:r>
                          <a:rPr lang="es-ES" i="1"/>
                          <m:t>𝑖</m:t>
                        </m:r>
                      </m:sub>
                    </m:sSub>
                  </m:oMath>
                </a14:m>
                <a:r>
                  <a:rPr lang="es-ES" dirty="0"/>
                  <a:t> una cantidad de feromona igual a la evaluación de la cadena construida por la hormiga </a:t>
                </a:r>
                <a14:m>
                  <m:oMath xmlns:m="http://schemas.openxmlformats.org/officeDocument/2006/math">
                    <m:sSub>
                      <m:sSubPr>
                        <m:ctrlPr>
                          <a:rPr lang="en-US" i="1"/>
                        </m:ctrlPr>
                      </m:sSubPr>
                      <m:e>
                        <m:r>
                          <a:rPr lang="es-ES" i="1"/>
                          <m:t>h</m:t>
                        </m:r>
                      </m:e>
                      <m:sub>
                        <m:r>
                          <a:rPr lang="es-ES" i="1"/>
                          <m:t>𝑖</m:t>
                        </m:r>
                      </m:sub>
                    </m:sSub>
                  </m:oMath>
                </a14:m>
                <a:r>
                  <a:rPr lang="es-ES" dirty="0"/>
                  <a:t>.</a:t>
                </a:r>
                <a:endParaRPr lang="en-US" dirty="0"/>
              </a:p>
              <a:p>
                <a:pPr lvl="1"/>
                <a:r>
                  <a:rPr lang="es-ES" dirty="0"/>
                  <a:t>Luego de adicionar todas las feromonas a los caminos, se realiza la evaporación.</a:t>
                </a:r>
                <a:endParaRPr lang="en-US" dirty="0"/>
              </a:p>
              <a:p>
                <a:pPr lvl="2"/>
                <a:r>
                  <a:rPr lang="es-ES" dirty="0"/>
                  <a:t>Las feromonas se evaporan siguiendo una normalización de las feromonas, donde los valores de feromonas regresaran al rango 0.25 – 0.75 * </a:t>
                </a:r>
                <a14:m>
                  <m:oMath xmlns:m="http://schemas.openxmlformats.org/officeDocument/2006/math">
                    <m:r>
                      <a:rPr lang="es-ES" i="1"/>
                      <m:t>𝑚</m:t>
                    </m:r>
                  </m:oMath>
                </a14:m>
                <a:r>
                  <a:rPr lang="es-ES" dirty="0"/>
                  <a:t>.</a:t>
                </a:r>
                <a:endParaRPr lang="en-US" dirty="0"/>
              </a:p>
            </p:txBody>
          </p:sp>
        </mc:Choice>
        <mc:Fallback>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5527964"/>
              </a:xfrm>
              <a:blipFill>
                <a:blip r:embed="rId2"/>
                <a:stretch>
                  <a:fillRect t="-441" r="-1135"/>
                </a:stretch>
              </a:blipFill>
            </p:spPr>
            <p:txBody>
              <a:bodyPr/>
              <a:lstStyle/>
              <a:p>
                <a:r>
                  <a:rPr lang="en-US">
                    <a:noFill/>
                  </a:rPr>
                  <a:t> </a:t>
                </a:r>
              </a:p>
            </p:txBody>
          </p:sp>
        </mc:Fallback>
      </mc:AlternateContent>
    </p:spTree>
    <p:extLst>
      <p:ext uri="{BB962C8B-B14F-4D97-AF65-F5344CB8AC3E}">
        <p14:creationId xmlns:p14="http://schemas.microsoft.com/office/powerpoint/2010/main" val="177260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Algoritmo Genético Paralelo (AGP)</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5527964"/>
          </a:xfrm>
        </p:spPr>
        <p:txBody>
          <a:bodyPr>
            <a:normAutofit/>
          </a:bodyPr>
          <a:lstStyle/>
          <a:p>
            <a:r>
              <a:rPr lang="es-ES" dirty="0"/>
              <a:t>Para atacar el problema del FFMSP se implementó el AGP. AGP plantea que se deben mantener islas separadas donde diferentes poblaciones atacan al mismo problema. Luego de un tiempo llamado temporada, los individuos de las islas emigran hacia las islas vecinas refrescando de esta manera el material genético en las mismas.</a:t>
            </a:r>
            <a:endParaRPr lang="en-US" dirty="0"/>
          </a:p>
          <a:p>
            <a:r>
              <a:rPr lang="es-ES" dirty="0"/>
              <a:t>Teniendo en cuenta el modelo a dos islas: una de las islas fue implementada usando AG y la otra isla fue implementada usando ACO.</a:t>
            </a:r>
          </a:p>
          <a:p>
            <a:r>
              <a:rPr lang="es-ES" dirty="0"/>
              <a:t>Las características de la implementación se describen a continuación:</a:t>
            </a:r>
            <a:endParaRPr lang="en-US" dirty="0"/>
          </a:p>
          <a:p>
            <a:pPr lvl="1"/>
            <a:r>
              <a:rPr lang="es-ES" dirty="0"/>
              <a:t>Las temporadas en cada isla tiene una duración de 1 minuto.</a:t>
            </a:r>
            <a:endParaRPr lang="en-US" dirty="0"/>
          </a:p>
          <a:p>
            <a:pPr lvl="1"/>
            <a:r>
              <a:rPr lang="es-ES" dirty="0"/>
              <a:t>La migración se realiza primeramente filtrando todas las soluciones de ambas islas de forma tal que las soluciones repetidas no se tengan en consideración para la migración.</a:t>
            </a:r>
            <a:endParaRPr lang="en-US" dirty="0"/>
          </a:p>
          <a:p>
            <a:pPr lvl="1"/>
            <a:r>
              <a:rPr lang="es-ES" dirty="0"/>
              <a:t>La isla AG recibe el material genético desde ACO y genera nuevos individuos adicionándolos a la población</a:t>
            </a:r>
            <a:endParaRPr lang="en-US" dirty="0"/>
          </a:p>
          <a:p>
            <a:pPr lvl="1"/>
            <a:r>
              <a:rPr lang="es-ES" dirty="0"/>
              <a:t>La isla ACO recibe el material genético desde AG y planta las feromonas en el grafo de posibles caminos.</a:t>
            </a:r>
            <a:endParaRPr lang="en-US" dirty="0"/>
          </a:p>
          <a:p>
            <a:pPr lvl="1"/>
            <a:r>
              <a:rPr lang="es-ES" dirty="0"/>
              <a:t>El algoritmo termina a los 10 minutos de vida.</a:t>
            </a:r>
            <a:endParaRPr lang="en-US" dirty="0"/>
          </a:p>
        </p:txBody>
      </p:sp>
    </p:spTree>
    <p:extLst>
      <p:ext uri="{BB962C8B-B14F-4D97-AF65-F5344CB8AC3E}">
        <p14:creationId xmlns:p14="http://schemas.microsoft.com/office/powerpoint/2010/main" val="15736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Resultados y discusión</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5527964"/>
          </a:xfrm>
        </p:spPr>
        <p:txBody>
          <a:bodyPr>
            <a:normAutofit/>
          </a:bodyPr>
          <a:lstStyle/>
          <a:p>
            <a:r>
              <a:rPr lang="es-ES" dirty="0"/>
              <a:t>Se ejecutaron 30 iteraciones del AGP propuesto, sobre los dos conjuntos de cadena utilizados.</a:t>
            </a:r>
          </a:p>
          <a:p>
            <a:r>
              <a:rPr lang="es-ES" dirty="0"/>
              <a:t>Los resultados que se muestran a continuación.</a:t>
            </a:r>
            <a:endParaRPr lang="en-US" dirty="0"/>
          </a:p>
        </p:txBody>
      </p:sp>
    </p:spTree>
    <p:extLst>
      <p:ext uri="{BB962C8B-B14F-4D97-AF65-F5344CB8AC3E}">
        <p14:creationId xmlns:p14="http://schemas.microsoft.com/office/powerpoint/2010/main" val="42501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Resultados y discusión</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720436"/>
          </a:xfrm>
        </p:spPr>
        <p:txBody>
          <a:bodyPr>
            <a:normAutofit/>
          </a:bodyPr>
          <a:lstStyle/>
          <a:p>
            <a:r>
              <a:rPr lang="es-ES" dirty="0"/>
              <a:t>Para la base de datos de cadenas aleatorias: </a:t>
            </a:r>
            <a:endParaRPr lang="en-US" dirty="0"/>
          </a:p>
        </p:txBody>
      </p:sp>
      <p:graphicFrame>
        <p:nvGraphicFramePr>
          <p:cNvPr id="9" name="Tabla 8">
            <a:extLst>
              <a:ext uri="{FF2B5EF4-FFF2-40B4-BE49-F238E27FC236}">
                <a16:creationId xmlns:a16="http://schemas.microsoft.com/office/drawing/2014/main" id="{BE483EE9-3612-4FA9-901D-7DE2EB784149}"/>
              </a:ext>
            </a:extLst>
          </p:cNvPr>
          <p:cNvGraphicFramePr>
            <a:graphicFrameLocks noGrp="1"/>
          </p:cNvGraphicFramePr>
          <p:nvPr>
            <p:extLst>
              <p:ext uri="{D42A27DB-BD31-4B8C-83A1-F6EECF244321}">
                <p14:modId xmlns:p14="http://schemas.microsoft.com/office/powerpoint/2010/main" val="830744291"/>
              </p:ext>
            </p:extLst>
          </p:nvPr>
        </p:nvGraphicFramePr>
        <p:xfrm>
          <a:off x="677333" y="2050472"/>
          <a:ext cx="8596314" cy="2752412"/>
        </p:xfrm>
        <a:graphic>
          <a:graphicData uri="http://schemas.openxmlformats.org/drawingml/2006/table">
            <a:tbl>
              <a:tblPr firstRow="1" firstCol="1" bandRow="1">
                <a:tableStyleId>{5C22544A-7EE6-4342-B048-85BDC9FD1C3A}</a:tableStyleId>
              </a:tblPr>
              <a:tblGrid>
                <a:gridCol w="1432719">
                  <a:extLst>
                    <a:ext uri="{9D8B030D-6E8A-4147-A177-3AD203B41FA5}">
                      <a16:colId xmlns:a16="http://schemas.microsoft.com/office/drawing/2014/main" val="2912603248"/>
                    </a:ext>
                  </a:extLst>
                </a:gridCol>
                <a:gridCol w="1432719">
                  <a:extLst>
                    <a:ext uri="{9D8B030D-6E8A-4147-A177-3AD203B41FA5}">
                      <a16:colId xmlns:a16="http://schemas.microsoft.com/office/drawing/2014/main" val="3147463507"/>
                    </a:ext>
                  </a:extLst>
                </a:gridCol>
                <a:gridCol w="1432719">
                  <a:extLst>
                    <a:ext uri="{9D8B030D-6E8A-4147-A177-3AD203B41FA5}">
                      <a16:colId xmlns:a16="http://schemas.microsoft.com/office/drawing/2014/main" val="1381580371"/>
                    </a:ext>
                  </a:extLst>
                </a:gridCol>
                <a:gridCol w="1432719">
                  <a:extLst>
                    <a:ext uri="{9D8B030D-6E8A-4147-A177-3AD203B41FA5}">
                      <a16:colId xmlns:a16="http://schemas.microsoft.com/office/drawing/2014/main" val="498367889"/>
                    </a:ext>
                  </a:extLst>
                </a:gridCol>
                <a:gridCol w="1432719">
                  <a:extLst>
                    <a:ext uri="{9D8B030D-6E8A-4147-A177-3AD203B41FA5}">
                      <a16:colId xmlns:a16="http://schemas.microsoft.com/office/drawing/2014/main" val="3532140970"/>
                    </a:ext>
                  </a:extLst>
                </a:gridCol>
                <a:gridCol w="1432719">
                  <a:extLst>
                    <a:ext uri="{9D8B030D-6E8A-4147-A177-3AD203B41FA5}">
                      <a16:colId xmlns:a16="http://schemas.microsoft.com/office/drawing/2014/main" val="3183077350"/>
                    </a:ext>
                  </a:extLst>
                </a:gridCol>
              </a:tblGrid>
              <a:tr h="171450">
                <a:tc rowSpan="2">
                  <a:txBody>
                    <a:bodyPr/>
                    <a:lstStyle/>
                    <a:p>
                      <a:pPr marL="0" marR="0" algn="ctr">
                        <a:lnSpc>
                          <a:spcPct val="107000"/>
                        </a:lnSpc>
                        <a:spcBef>
                          <a:spcPts val="0"/>
                        </a:spcBef>
                        <a:spcAft>
                          <a:spcPts val="0"/>
                        </a:spcAft>
                      </a:pPr>
                      <a:r>
                        <a:rPr lang="es-ES" sz="1600" dirty="0">
                          <a:effectLst/>
                        </a:rPr>
                        <a: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s-E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gn="ctr">
                        <a:lnSpc>
                          <a:spcPct val="107000"/>
                        </a:lnSpc>
                        <a:spcBef>
                          <a:spcPts val="0"/>
                        </a:spcBef>
                        <a:spcAft>
                          <a:spcPts val="0"/>
                        </a:spcAft>
                      </a:pPr>
                      <a:r>
                        <a:rPr lang="es-ES" sz="1600" dirty="0">
                          <a:effectLst/>
                        </a:rPr>
                        <a:t>Promedio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marL="0" marR="0" algn="ctr">
                        <a:lnSpc>
                          <a:spcPct val="107000"/>
                        </a:lnSpc>
                        <a:spcBef>
                          <a:spcPts val="0"/>
                        </a:spcBef>
                        <a:spcAft>
                          <a:spcPts val="0"/>
                        </a:spcAft>
                      </a:pPr>
                      <a:r>
                        <a:rPr lang="es-ES" sz="1600">
                          <a:effectLst/>
                        </a:rPr>
                        <a:t>Desviación Estándar de la evaluación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22313"/>
                  </a:ext>
                </a:extLst>
              </a:tr>
              <a:tr h="17938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s-ES" sz="1600">
                          <a:effectLst/>
                        </a:rPr>
                        <a:t>Evaluación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Cantidad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165002949"/>
                  </a:ext>
                </a:extLst>
              </a:tr>
              <a:tr h="171450">
                <a:tc rowSpan="3">
                  <a:txBody>
                    <a:bodyPr/>
                    <a:lstStyle/>
                    <a:p>
                      <a:pPr marL="0" marR="0" algn="ctr">
                        <a:lnSpc>
                          <a:spcPct val="107000"/>
                        </a:lnSpc>
                        <a:spcBef>
                          <a:spcPts val="0"/>
                        </a:spcBef>
                        <a:spcAft>
                          <a:spcPts val="0"/>
                        </a:spcAft>
                      </a:pPr>
                      <a:r>
                        <a:rPr lang="es-E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s-ES" sz="1600" dirty="0">
                          <a:effectLst/>
                        </a:rPr>
                        <a:t>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223.90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0.99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7904338"/>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447.83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7076862"/>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596.47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688751"/>
                  </a:ext>
                </a:extLst>
              </a:tr>
              <a:tr h="171450">
                <a:tc rowSpan="3">
                  <a:txBody>
                    <a:bodyPr/>
                    <a:lstStyle/>
                    <a:p>
                      <a:pPr marL="0" marR="0" algn="ctr">
                        <a:lnSpc>
                          <a:spcPct val="107000"/>
                        </a:lnSpc>
                        <a:spcBef>
                          <a:spcPts val="0"/>
                        </a:spcBef>
                        <a:spcAft>
                          <a:spcPts val="0"/>
                        </a:spcAft>
                      </a:pPr>
                      <a:r>
                        <a:rPr lang="es-ES" sz="1600">
                          <a:effectLst/>
                        </a:rPr>
                        <a:t>200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s-E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218.33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0.76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1555343"/>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440.4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2739795"/>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589.1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1.58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4738438"/>
                  </a:ext>
                </a:extLst>
              </a:tr>
              <a:tr h="171450">
                <a:tc rowSpan="2">
                  <a:txBody>
                    <a:bodyPr/>
                    <a:lstStyle/>
                    <a:p>
                      <a:pPr marL="0" marR="0" algn="ctr">
                        <a:lnSpc>
                          <a:spcPct val="107000"/>
                        </a:lnSpc>
                        <a:spcBef>
                          <a:spcPts val="0"/>
                        </a:spcBef>
                        <a:spcAft>
                          <a:spcPts val="0"/>
                        </a:spcAft>
                      </a:pPr>
                      <a:r>
                        <a:rPr lang="es-E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s-E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216.4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0.77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7794889"/>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437.4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1.07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4131689"/>
                  </a:ext>
                </a:extLst>
              </a:tr>
            </a:tbl>
          </a:graphicData>
        </a:graphic>
      </p:graphicFrame>
    </p:spTree>
    <p:extLst>
      <p:ext uri="{BB962C8B-B14F-4D97-AF65-F5344CB8AC3E}">
        <p14:creationId xmlns:p14="http://schemas.microsoft.com/office/powerpoint/2010/main" val="425854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Resultados y discusión</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720436"/>
          </a:xfrm>
        </p:spPr>
        <p:txBody>
          <a:bodyPr>
            <a:normAutofit/>
          </a:bodyPr>
          <a:lstStyle/>
          <a:p>
            <a:r>
              <a:rPr lang="es-ES" dirty="0"/>
              <a:t>Para la base de datos de cadenas basadas en genoma:</a:t>
            </a:r>
            <a:endParaRPr lang="en-US" dirty="0"/>
          </a:p>
        </p:txBody>
      </p:sp>
      <p:graphicFrame>
        <p:nvGraphicFramePr>
          <p:cNvPr id="4" name="Tabla 3">
            <a:extLst>
              <a:ext uri="{FF2B5EF4-FFF2-40B4-BE49-F238E27FC236}">
                <a16:creationId xmlns:a16="http://schemas.microsoft.com/office/drawing/2014/main" id="{52BC6AC5-62BB-467A-8F52-5D18F9100CE0}"/>
              </a:ext>
            </a:extLst>
          </p:cNvPr>
          <p:cNvGraphicFramePr>
            <a:graphicFrameLocks noGrp="1"/>
          </p:cNvGraphicFramePr>
          <p:nvPr>
            <p:extLst>
              <p:ext uri="{D42A27DB-BD31-4B8C-83A1-F6EECF244321}">
                <p14:modId xmlns:p14="http://schemas.microsoft.com/office/powerpoint/2010/main" val="2182782690"/>
              </p:ext>
            </p:extLst>
          </p:nvPr>
        </p:nvGraphicFramePr>
        <p:xfrm>
          <a:off x="677333" y="2066571"/>
          <a:ext cx="8596314" cy="2256730"/>
        </p:xfrm>
        <a:graphic>
          <a:graphicData uri="http://schemas.openxmlformats.org/drawingml/2006/table">
            <a:tbl>
              <a:tblPr firstRow="1" firstCol="1" bandRow="1">
                <a:tableStyleId>{5C22544A-7EE6-4342-B048-85BDC9FD1C3A}</a:tableStyleId>
              </a:tblPr>
              <a:tblGrid>
                <a:gridCol w="1432719">
                  <a:extLst>
                    <a:ext uri="{9D8B030D-6E8A-4147-A177-3AD203B41FA5}">
                      <a16:colId xmlns:a16="http://schemas.microsoft.com/office/drawing/2014/main" val="1682034571"/>
                    </a:ext>
                  </a:extLst>
                </a:gridCol>
                <a:gridCol w="1432719">
                  <a:extLst>
                    <a:ext uri="{9D8B030D-6E8A-4147-A177-3AD203B41FA5}">
                      <a16:colId xmlns:a16="http://schemas.microsoft.com/office/drawing/2014/main" val="2834656397"/>
                    </a:ext>
                  </a:extLst>
                </a:gridCol>
                <a:gridCol w="1432719">
                  <a:extLst>
                    <a:ext uri="{9D8B030D-6E8A-4147-A177-3AD203B41FA5}">
                      <a16:colId xmlns:a16="http://schemas.microsoft.com/office/drawing/2014/main" val="1485540962"/>
                    </a:ext>
                  </a:extLst>
                </a:gridCol>
                <a:gridCol w="1432719">
                  <a:extLst>
                    <a:ext uri="{9D8B030D-6E8A-4147-A177-3AD203B41FA5}">
                      <a16:colId xmlns:a16="http://schemas.microsoft.com/office/drawing/2014/main" val="3932766250"/>
                    </a:ext>
                  </a:extLst>
                </a:gridCol>
                <a:gridCol w="1432719">
                  <a:extLst>
                    <a:ext uri="{9D8B030D-6E8A-4147-A177-3AD203B41FA5}">
                      <a16:colId xmlns:a16="http://schemas.microsoft.com/office/drawing/2014/main" val="3113863616"/>
                    </a:ext>
                  </a:extLst>
                </a:gridCol>
                <a:gridCol w="1432719">
                  <a:extLst>
                    <a:ext uri="{9D8B030D-6E8A-4147-A177-3AD203B41FA5}">
                      <a16:colId xmlns:a16="http://schemas.microsoft.com/office/drawing/2014/main" val="2607173798"/>
                    </a:ext>
                  </a:extLst>
                </a:gridCol>
              </a:tblGrid>
              <a:tr h="171450">
                <a:tc rowSpan="2">
                  <a:txBody>
                    <a:bodyPr/>
                    <a:lstStyle/>
                    <a:p>
                      <a:pPr marL="0" marR="0" algn="ctr">
                        <a:lnSpc>
                          <a:spcPct val="107000"/>
                        </a:lnSpc>
                        <a:spcBef>
                          <a:spcPts val="0"/>
                        </a:spcBef>
                        <a:spcAft>
                          <a:spcPts val="0"/>
                        </a:spcAft>
                      </a:pPr>
                      <a:r>
                        <a:rPr lang="es-ES" sz="1600" dirty="0">
                          <a:effectLst/>
                        </a:rPr>
                        <a: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s-E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marL="0" marR="0" algn="ctr">
                        <a:lnSpc>
                          <a:spcPct val="107000"/>
                        </a:lnSpc>
                        <a:spcBef>
                          <a:spcPts val="0"/>
                        </a:spcBef>
                        <a:spcAft>
                          <a:spcPts val="0"/>
                        </a:spcAft>
                      </a:pPr>
                      <a:r>
                        <a:rPr lang="es-ES" sz="1600">
                          <a:effectLst/>
                        </a:rPr>
                        <a:t>Promedio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marL="0" marR="0" algn="ctr">
                        <a:lnSpc>
                          <a:spcPct val="107000"/>
                        </a:lnSpc>
                        <a:spcBef>
                          <a:spcPts val="0"/>
                        </a:spcBef>
                        <a:spcAft>
                          <a:spcPts val="0"/>
                        </a:spcAft>
                      </a:pPr>
                      <a:r>
                        <a:rPr lang="es-ES" sz="1600">
                          <a:effectLst/>
                        </a:rPr>
                        <a:t>Desviación Estándar de la evaluación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711839"/>
                  </a:ext>
                </a:extLst>
              </a:tr>
              <a:tr h="17938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s-ES" sz="1600" dirty="0">
                          <a:effectLst/>
                        </a:rPr>
                        <a:t>Evaluación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Cantidad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294511146"/>
                  </a:ext>
                </a:extLst>
              </a:tr>
              <a:tr h="171450">
                <a:tc rowSpan="3">
                  <a:txBody>
                    <a:bodyPr/>
                    <a:lstStyle/>
                    <a:p>
                      <a:pPr marL="0" marR="0" algn="ctr">
                        <a:lnSpc>
                          <a:spcPct val="107000"/>
                        </a:lnSpc>
                        <a:spcBef>
                          <a:spcPts val="0"/>
                        </a:spcBef>
                        <a:spcAft>
                          <a:spcPts val="0"/>
                        </a:spcAft>
                      </a:pPr>
                      <a:r>
                        <a:rPr lang="es-E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s-E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226.6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76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1.87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270303"/>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450.53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1.93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528858"/>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600.17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2.35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5973500"/>
                  </a:ext>
                </a:extLst>
              </a:tr>
              <a:tr h="171450">
                <a:tc rowSpan="3">
                  <a:txBody>
                    <a:bodyPr/>
                    <a:lstStyle/>
                    <a:p>
                      <a:pPr marL="0" marR="0" algn="ctr">
                        <a:lnSpc>
                          <a:spcPct val="107000"/>
                        </a:lnSpc>
                        <a:spcBef>
                          <a:spcPts val="0"/>
                        </a:spcBef>
                        <a:spcAft>
                          <a:spcPts val="0"/>
                        </a:spcAft>
                      </a:pPr>
                      <a:r>
                        <a:rPr lang="es-ES" sz="1600">
                          <a:effectLst/>
                        </a:rPr>
                        <a:t>200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s-ES" sz="1600">
                          <a:effectLst/>
                        </a:rPr>
                        <a:t>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220.23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31413"/>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443.63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0453114"/>
                  </a:ext>
                </a:extLst>
              </a:tr>
              <a:tr h="171450">
                <a:tc vMerge="1">
                  <a:txBody>
                    <a:bodyPr/>
                    <a:lstStyle/>
                    <a:p>
                      <a:endParaRPr lang="en-US"/>
                    </a:p>
                  </a:txBody>
                  <a:tcPr/>
                </a:tc>
                <a:tc>
                  <a:txBody>
                    <a:bodyPr/>
                    <a:lstStyle/>
                    <a:p>
                      <a:pPr marL="0" marR="0">
                        <a:lnSpc>
                          <a:spcPct val="107000"/>
                        </a:lnSpc>
                        <a:spcBef>
                          <a:spcPts val="0"/>
                        </a:spcBef>
                        <a:spcAft>
                          <a:spcPts val="0"/>
                        </a:spcAft>
                      </a:pPr>
                      <a:r>
                        <a:rPr lang="es-ES" sz="1600">
                          <a:effectLst/>
                        </a:rPr>
                        <a:t>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591.63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a:effectLst/>
                        </a:rPr>
                        <a:t>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s-ES" sz="1600" dirty="0">
                          <a:effectLst/>
                        </a:rPr>
                        <a:t>1.67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262262"/>
                  </a:ext>
                </a:extLst>
              </a:tr>
            </a:tbl>
          </a:graphicData>
        </a:graphic>
      </p:graphicFrame>
    </p:spTree>
    <p:extLst>
      <p:ext uri="{BB962C8B-B14F-4D97-AF65-F5344CB8AC3E}">
        <p14:creationId xmlns:p14="http://schemas.microsoft.com/office/powerpoint/2010/main" val="325314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Resultados y discusión</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5527964"/>
          </a:xfrm>
        </p:spPr>
        <p:txBody>
          <a:bodyPr>
            <a:normAutofit/>
          </a:bodyPr>
          <a:lstStyle/>
          <a:p>
            <a:r>
              <a:rPr lang="es-ES" dirty="0"/>
              <a:t>Como se observa a una evaluación más discreta, corresponden mayor cantidad de cadenas diferentes generadas.</a:t>
            </a:r>
            <a:endParaRPr lang="en-US" dirty="0"/>
          </a:p>
        </p:txBody>
      </p:sp>
    </p:spTree>
    <p:extLst>
      <p:ext uri="{BB962C8B-B14F-4D97-AF65-F5344CB8AC3E}">
        <p14:creationId xmlns:p14="http://schemas.microsoft.com/office/powerpoint/2010/main" val="163103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3" y="609600"/>
            <a:ext cx="9393945" cy="720436"/>
          </a:xfrm>
        </p:spPr>
        <p:txBody>
          <a:bodyPr>
            <a:noAutofit/>
          </a:bodyPr>
          <a:lstStyle/>
          <a:p>
            <a:r>
              <a:rPr lang="es-ES" dirty="0"/>
              <a:t>Propuesta de mejoras</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2098964"/>
          </a:xfrm>
        </p:spPr>
        <p:txBody>
          <a:bodyPr>
            <a:normAutofit/>
          </a:bodyPr>
          <a:lstStyle/>
          <a:p>
            <a:r>
              <a:rPr lang="es-ES" dirty="0"/>
              <a:t>En experimentos a priori, se comprobó que una mutación de más de un lugar consecutivo en los genes de los individuos reportaba soluciones más discretas, por lo que ACO no aporta buenos genes a la población general. Recomiendo realizar los experimentos con islas AG.</a:t>
            </a:r>
            <a:endParaRPr lang="en-US" dirty="0"/>
          </a:p>
        </p:txBody>
      </p:sp>
    </p:spTree>
    <p:extLst>
      <p:ext uri="{BB962C8B-B14F-4D97-AF65-F5344CB8AC3E}">
        <p14:creationId xmlns:p14="http://schemas.microsoft.com/office/powerpoint/2010/main" val="115495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7156D-ACE2-496E-9B10-704E8F1BCFDA}"/>
              </a:ext>
            </a:extLst>
          </p:cNvPr>
          <p:cNvSpPr>
            <a:spLocks noGrp="1"/>
          </p:cNvSpPr>
          <p:nvPr>
            <p:ph type="ctrTitle"/>
          </p:nvPr>
        </p:nvSpPr>
        <p:spPr>
          <a:xfrm>
            <a:off x="95534" y="2404534"/>
            <a:ext cx="9178469" cy="1646302"/>
          </a:xfrm>
        </p:spPr>
        <p:txBody>
          <a:bodyPr/>
          <a:lstStyle/>
          <a:p>
            <a:r>
              <a:rPr lang="es-ES" dirty="0"/>
              <a:t>Algoritmo Genético Paralelo  para el Problema de la Cadena más Alejada de las Demás</a:t>
            </a:r>
          </a:p>
        </p:txBody>
      </p:sp>
      <p:sp>
        <p:nvSpPr>
          <p:cNvPr id="3" name="Subtítulo 2">
            <a:extLst>
              <a:ext uri="{FF2B5EF4-FFF2-40B4-BE49-F238E27FC236}">
                <a16:creationId xmlns:a16="http://schemas.microsoft.com/office/drawing/2014/main" id="{44B22866-87BF-4E31-8AEE-EC2525F2DF16}"/>
              </a:ext>
            </a:extLst>
          </p:cNvPr>
          <p:cNvSpPr>
            <a:spLocks noGrp="1"/>
          </p:cNvSpPr>
          <p:nvPr>
            <p:ph type="subTitle" idx="1"/>
          </p:nvPr>
        </p:nvSpPr>
        <p:spPr>
          <a:xfrm>
            <a:off x="1507067" y="5415993"/>
            <a:ext cx="7766936" cy="1096899"/>
          </a:xfrm>
        </p:spPr>
        <p:txBody>
          <a:bodyPr>
            <a:normAutofit lnSpcReduction="10000"/>
          </a:bodyPr>
          <a:lstStyle/>
          <a:p>
            <a:r>
              <a:rPr lang="en-US" dirty="0"/>
              <a:t>Osvel Chávez Hernández</a:t>
            </a:r>
          </a:p>
          <a:p>
            <a:r>
              <a:rPr lang="en-US" sz="1600" dirty="0">
                <a:hlinkClick r:id="rId2"/>
              </a:rPr>
              <a:t>osvel@cicese.edu.mx</a:t>
            </a:r>
            <a:endParaRPr lang="en-US" sz="1600" dirty="0"/>
          </a:p>
          <a:p>
            <a:r>
              <a:rPr lang="es-ES" sz="1600" dirty="0"/>
              <a:t>16 / abril / 2018</a:t>
            </a:r>
          </a:p>
          <a:p>
            <a:endParaRPr lang="en-US" dirty="0"/>
          </a:p>
        </p:txBody>
      </p:sp>
    </p:spTree>
    <p:extLst>
      <p:ext uri="{BB962C8B-B14F-4D97-AF65-F5344CB8AC3E}">
        <p14:creationId xmlns:p14="http://schemas.microsoft.com/office/powerpoint/2010/main" val="381754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lstStyle/>
          <a:p>
            <a:r>
              <a:rPr lang="es-ES" sz="2800" dirty="0"/>
              <a:t>Referencia</a:t>
            </a:r>
            <a:endParaRPr lang="en-US"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a:bodyPr>
          <a:lstStyle/>
          <a:p>
            <a:pPr algn="just"/>
            <a:r>
              <a:rPr lang="en-US" dirty="0"/>
              <a:t>A GRASP-based memetic algorithm with path relinking for the far from most string problem.</a:t>
            </a:r>
            <a:endParaRPr lang="en-US" sz="2800" dirty="0"/>
          </a:p>
        </p:txBody>
      </p:sp>
    </p:spTree>
    <p:extLst>
      <p:ext uri="{BB962C8B-B14F-4D97-AF65-F5344CB8AC3E}">
        <p14:creationId xmlns:p14="http://schemas.microsoft.com/office/powerpoint/2010/main" val="270767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dirty="0"/>
              <a:t>Problema de la cadena más alejada de las demás</a:t>
            </a:r>
            <a:endParaRPr lang="en-US" sz="2800"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a:bodyPr>
          <a:lstStyle/>
          <a:p>
            <a:r>
              <a:rPr lang="es-ES" dirty="0"/>
              <a:t>El problema de la cadena más alejada de las demás (FFMSP por sus siglas en inglés), consiste en encontrar una cadena cuya distancia se encuentra por encima de un umbral para tantas cadenas de entrada como sea posible. </a:t>
            </a:r>
            <a:endParaRPr lang="en-US" dirty="0"/>
          </a:p>
        </p:txBody>
      </p:sp>
    </p:spTree>
    <p:extLst>
      <p:ext uri="{BB962C8B-B14F-4D97-AF65-F5344CB8AC3E}">
        <p14:creationId xmlns:p14="http://schemas.microsoft.com/office/powerpoint/2010/main" val="262058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b="1" dirty="0"/>
              <a:t>Planteamiento del problema</a:t>
            </a:r>
            <a:endParaRPr lang="en-US" sz="2800"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a:bodyPr>
              <a:lstStyle/>
              <a:p>
                <a:r>
                  <a:rPr lang="es-ES" dirty="0"/>
                  <a:t>Una instancia del FFMSP consiste en la tripleta </a:t>
                </a:r>
                <a14:m>
                  <m:oMath xmlns:m="http://schemas.openxmlformats.org/officeDocument/2006/math">
                    <m:d>
                      <m:dPr>
                        <m:ctrlPr>
                          <a:rPr lang="en-US" i="1">
                            <a:latin typeface="Cambria Math" panose="02040503050406030204" pitchFamily="18" charset="0"/>
                          </a:rPr>
                        </m:ctrlPr>
                      </m:dPr>
                      <m:e>
                        <m:r>
                          <m:rPr>
                            <m:sty m:val="p"/>
                          </m:rPr>
                          <a:rPr lang="es-ES">
                            <a:latin typeface="Cambria Math" panose="02040503050406030204" pitchFamily="18" charset="0"/>
                          </a:rPr>
                          <m:t>Σ</m:t>
                        </m:r>
                        <m:r>
                          <a:rPr lang="es-ES" i="1">
                            <a:latin typeface="Cambria Math" panose="02040503050406030204" pitchFamily="18" charset="0"/>
                          </a:rPr>
                          <m:t>, </m:t>
                        </m:r>
                        <m:r>
                          <a:rPr lang="es-ES" i="1">
                            <a:latin typeface="Cambria Math" panose="02040503050406030204" pitchFamily="18" charset="0"/>
                          </a:rPr>
                          <m:t>𝑆</m:t>
                        </m:r>
                        <m:r>
                          <a:rPr lang="es-ES" i="1">
                            <a:latin typeface="Cambria Math" panose="02040503050406030204" pitchFamily="18" charset="0"/>
                          </a:rPr>
                          <m:t>, </m:t>
                        </m:r>
                        <m:r>
                          <a:rPr lang="es-ES" i="1">
                            <a:latin typeface="Cambria Math" panose="02040503050406030204" pitchFamily="18" charset="0"/>
                          </a:rPr>
                          <m:t>𝑑</m:t>
                        </m:r>
                      </m:e>
                    </m:d>
                  </m:oMath>
                </a14:m>
                <a:r>
                  <a:rPr lang="es-ES" dirty="0"/>
                  <a:t>, donde:</a:t>
                </a:r>
                <a:endParaRPr lang="en-US" dirty="0"/>
              </a:p>
              <a:p>
                <a:pPr lvl="1"/>
                <a14:m>
                  <m:oMath xmlns:m="http://schemas.openxmlformats.org/officeDocument/2006/math">
                    <m:r>
                      <m:rPr>
                        <m:sty m:val="p"/>
                      </m:rPr>
                      <a:rPr lang="es-ES">
                        <a:latin typeface="Cambria Math" panose="02040503050406030204" pitchFamily="18" charset="0"/>
                      </a:rPr>
                      <m:t>Σ</m:t>
                    </m:r>
                  </m:oMath>
                </a14:m>
                <a:r>
                  <a:rPr lang="es-ES" dirty="0"/>
                  <a:t> es un conjunto de símbolos finitos llamado alfabeto.</a:t>
                </a:r>
                <a:endParaRPr lang="en-US" dirty="0"/>
              </a:p>
              <a:p>
                <a:pPr lvl="1"/>
                <a14:m>
                  <m:oMath xmlns:m="http://schemas.openxmlformats.org/officeDocument/2006/math">
                    <m:r>
                      <a:rPr lang="es-ES" i="1">
                        <a:latin typeface="Cambria Math" panose="02040503050406030204" pitchFamily="18" charset="0"/>
                      </a:rPr>
                      <m:t>𝑆</m:t>
                    </m:r>
                  </m:oMath>
                </a14:m>
                <a:r>
                  <a:rPr lang="es-ES" dirty="0"/>
                  <a:t> es un conjunto finito de cadenas que se construyen desde los símbolos del alfabeto </a:t>
                </a:r>
                <a14:m>
                  <m:oMath xmlns:m="http://schemas.openxmlformats.org/officeDocument/2006/math">
                    <m:r>
                      <m:rPr>
                        <m:sty m:val="p"/>
                      </m:rPr>
                      <a:rPr lang="es-ES">
                        <a:latin typeface="Cambria Math" panose="02040503050406030204" pitchFamily="18" charset="0"/>
                      </a:rPr>
                      <m:t>Σ</m:t>
                    </m:r>
                  </m:oMath>
                </a14:m>
                <a:r>
                  <a:rPr lang="es-ES" dirty="0"/>
                  <a:t>, </a:t>
                </a:r>
                <a14:m>
                  <m:oMath xmlns:m="http://schemas.openxmlformats.org/officeDocument/2006/math">
                    <m:r>
                      <a:rPr lang="es-ES" i="1">
                        <a:latin typeface="Cambria Math" panose="02040503050406030204" pitchFamily="18" charset="0"/>
                      </a:rPr>
                      <m:t>𝑆</m:t>
                    </m:r>
                    <m:r>
                      <a:rPr lang="es-E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1</m:t>
                            </m:r>
                          </m:sup>
                        </m:sSup>
                        <m:r>
                          <a:rPr lang="es-ES" i="1">
                            <a:latin typeface="Cambria Math" panose="02040503050406030204" pitchFamily="18" charset="0"/>
                          </a:rPr>
                          <m:t>, </m:t>
                        </m:r>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2</m:t>
                            </m:r>
                          </m:sup>
                        </m:sSup>
                        <m:r>
                          <a:rPr lang="es-ES" i="1">
                            <a:latin typeface="Cambria Math" panose="02040503050406030204" pitchFamily="18" charset="0"/>
                          </a:rPr>
                          <m:t>, …, </m:t>
                        </m:r>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𝑛</m:t>
                            </m:r>
                          </m:sup>
                        </m:sSup>
                      </m:e>
                    </m:d>
                  </m:oMath>
                </a14:m>
                <a:r>
                  <a:rPr lang="es-ES" dirty="0"/>
                  <a:t> con </a:t>
                </a:r>
                <a14:m>
                  <m:oMath xmlns:m="http://schemas.openxmlformats.org/officeDocument/2006/math">
                    <m:r>
                      <a:rPr lang="es-ES" i="1">
                        <a:latin typeface="Cambria Math" panose="02040503050406030204" pitchFamily="18" charset="0"/>
                      </a:rPr>
                      <m:t>𝑛</m:t>
                    </m:r>
                    <m:r>
                      <a:rPr lang="es-ES"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1</m:t>
                    </m:r>
                  </m:oMath>
                </a14:m>
                <a:r>
                  <a:rPr lang="es-ES" dirty="0"/>
                  <a:t>, donde </a:t>
                </a:r>
                <a14:m>
                  <m:oMath xmlns:m="http://schemas.openxmlformats.org/officeDocument/2006/math">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r>
                      <a:rPr lang="es-ES" i="1">
                        <a:latin typeface="Cambria Math" panose="02040503050406030204" pitchFamily="18" charset="0"/>
                      </a:rPr>
                      <m:t>𝜖</m:t>
                    </m:r>
                    <m:sSup>
                      <m:sSupPr>
                        <m:ctrlPr>
                          <a:rPr lang="en-US" i="1">
                            <a:latin typeface="Cambria Math" panose="02040503050406030204" pitchFamily="18" charset="0"/>
                          </a:rPr>
                        </m:ctrlPr>
                      </m:sSupPr>
                      <m:e>
                        <m:r>
                          <m:rPr>
                            <m:sty m:val="p"/>
                          </m:rPr>
                          <a:rPr lang="es-ES">
                            <a:latin typeface="Cambria Math" panose="02040503050406030204" pitchFamily="18" charset="0"/>
                          </a:rPr>
                          <m:t>Σ</m:t>
                        </m:r>
                      </m:e>
                      <m:sup>
                        <m:r>
                          <a:rPr lang="es-ES" i="1">
                            <a:latin typeface="Cambria Math" panose="02040503050406030204" pitchFamily="18" charset="0"/>
                          </a:rPr>
                          <m:t>𝑚</m:t>
                        </m:r>
                      </m:sup>
                    </m:sSup>
                  </m:oMath>
                </a14:m>
                <a:r>
                  <a:rPr lang="es-ES" dirty="0"/>
                  <a:t> para </a:t>
                </a:r>
                <a14:m>
                  <m:oMath xmlns:m="http://schemas.openxmlformats.org/officeDocument/2006/math">
                    <m:r>
                      <a:rPr lang="es-ES" i="1">
                        <a:latin typeface="Cambria Math" panose="02040503050406030204" pitchFamily="18" charset="0"/>
                      </a:rPr>
                      <m:t>1≤</m:t>
                    </m:r>
                    <m:r>
                      <a:rPr lang="es-ES" i="1">
                        <a:latin typeface="Cambria Math" panose="02040503050406030204" pitchFamily="18" charset="0"/>
                      </a:rPr>
                      <m:t>𝑖</m:t>
                    </m:r>
                    <m:r>
                      <a:rPr lang="es-ES" i="1">
                        <a:latin typeface="Cambria Math" panose="02040503050406030204" pitchFamily="18" charset="0"/>
                      </a:rPr>
                      <m:t>≤</m:t>
                    </m:r>
                    <m:r>
                      <a:rPr lang="es-ES" i="1">
                        <a:latin typeface="Cambria Math" panose="02040503050406030204" pitchFamily="18" charset="0"/>
                      </a:rPr>
                      <m:t>𝑛</m:t>
                    </m:r>
                  </m:oMath>
                </a14:m>
                <a:r>
                  <a:rPr lang="es-ES" dirty="0"/>
                  <a:t> y </a:t>
                </a:r>
                <a14:m>
                  <m:oMath xmlns:m="http://schemas.openxmlformats.org/officeDocument/2006/math">
                    <m:r>
                      <a:rPr lang="es-ES" i="1">
                        <a:latin typeface="Cambria Math" panose="02040503050406030204" pitchFamily="18" charset="0"/>
                      </a:rPr>
                      <m:t>𝑚</m:t>
                    </m:r>
                  </m:oMath>
                </a14:m>
                <a:r>
                  <a:rPr lang="es-ES" dirty="0"/>
                  <a:t> es la longitud para todas las cadenas </a:t>
                </a:r>
                <a14:m>
                  <m:oMath xmlns:m="http://schemas.openxmlformats.org/officeDocument/2006/math">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r>
                      <a:rPr lang="es-ES" i="1">
                        <a:latin typeface="Cambria Math" panose="02040503050406030204" pitchFamily="18" charset="0"/>
                      </a:rPr>
                      <m:t>𝜖</m:t>
                    </m:r>
                    <m:r>
                      <a:rPr lang="es-ES" i="1">
                        <a:latin typeface="Cambria Math" panose="02040503050406030204" pitchFamily="18" charset="0"/>
                      </a:rPr>
                      <m:t>𝑆</m:t>
                    </m:r>
                  </m:oMath>
                </a14:m>
                <a:r>
                  <a:rPr lang="es-ES" dirty="0"/>
                  <a:t>.</a:t>
                </a:r>
                <a:endParaRPr lang="en-US" dirty="0"/>
              </a:p>
              <a:p>
                <a:pPr lvl="1"/>
                <a14:m>
                  <m:oMath xmlns:m="http://schemas.openxmlformats.org/officeDocument/2006/math">
                    <m:r>
                      <a:rPr lang="es-ES" i="1">
                        <a:latin typeface="Cambria Math" panose="02040503050406030204" pitchFamily="18" charset="0"/>
                      </a:rPr>
                      <m:t>𝑑</m:t>
                    </m:r>
                  </m:oMath>
                </a14:m>
                <a:r>
                  <a:rPr lang="es-ES" dirty="0"/>
                  <a:t> es el umbral de comprobación para decir que tan alejada es la cadena.</a:t>
                </a:r>
                <a:endParaRPr lang="en-US" dirty="0"/>
              </a:p>
            </p:txBody>
          </p:sp>
        </mc:Choice>
        <mc:Fallback xmlns="">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4918363"/>
              </a:xfrm>
              <a:blipFill>
                <a:blip r:embed="rId2"/>
                <a:stretch>
                  <a:fillRect l="-142" t="-743"/>
                </a:stretch>
              </a:blipFill>
            </p:spPr>
            <p:txBody>
              <a:bodyPr/>
              <a:lstStyle/>
              <a:p>
                <a:r>
                  <a:rPr lang="en-US">
                    <a:noFill/>
                  </a:rPr>
                  <a:t> </a:t>
                </a:r>
              </a:p>
            </p:txBody>
          </p:sp>
        </mc:Fallback>
      </mc:AlternateContent>
    </p:spTree>
    <p:extLst>
      <p:ext uri="{BB962C8B-B14F-4D97-AF65-F5344CB8AC3E}">
        <p14:creationId xmlns:p14="http://schemas.microsoft.com/office/powerpoint/2010/main" val="112534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b="1" dirty="0"/>
              <a:t>Planteamiento del problema</a:t>
            </a:r>
            <a:endParaRPr lang="en-US" sz="2800"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a:bodyPr>
              <a:lstStyle/>
              <a:p>
                <a:r>
                  <a:rPr lang="es-ES" dirty="0"/>
                  <a:t>La Distancia de </a:t>
                </a:r>
                <a:r>
                  <a:rPr lang="es-ES" dirty="0" err="1"/>
                  <a:t>Hamming</a:t>
                </a:r>
                <a:r>
                  <a:rPr lang="es-ES" dirty="0"/>
                  <a:t> (HD por sus siglas en inglés), plantea que: sean </a:t>
                </a:r>
                <a14:m>
                  <m:oMath xmlns:m="http://schemas.openxmlformats.org/officeDocument/2006/math">
                    <m:r>
                      <a:rPr lang="es-ES" i="1">
                        <a:latin typeface="Cambria Math" panose="02040503050406030204" pitchFamily="18" charset="0"/>
                      </a:rPr>
                      <m:t>𝑙</m:t>
                    </m:r>
                  </m:oMath>
                </a14:m>
                <a:r>
                  <a:rPr lang="es-ES" dirty="0"/>
                  <a:t> y </a:t>
                </a:r>
                <a14:m>
                  <m:oMath xmlns:m="http://schemas.openxmlformats.org/officeDocument/2006/math">
                    <m:r>
                      <a:rPr lang="es-ES" i="1">
                        <a:latin typeface="Cambria Math" panose="02040503050406030204" pitchFamily="18" charset="0"/>
                      </a:rPr>
                      <m:t>𝑟</m:t>
                    </m:r>
                  </m:oMath>
                </a14:m>
                <a:r>
                  <a:rPr lang="es-ES" dirty="0"/>
                  <a:t> dos cadenas finitas construidas a partir del mismo alfabeto de símbolos; la distancia entre ellas, es el conteo de los símbolos que son diferentes en la misma posición:</a:t>
                </a:r>
                <a:endParaRPr lang="en-US" dirty="0"/>
              </a:p>
              <a:p>
                <a:pPr lvl="1"/>
                <a14:m>
                  <m:oMath xmlns:m="http://schemas.openxmlformats.org/officeDocument/2006/math">
                    <m:r>
                      <a:rPr lang="es-ES" i="1">
                        <a:latin typeface="Cambria Math" panose="02040503050406030204" pitchFamily="18" charset="0"/>
                      </a:rPr>
                      <m:t>𝐻𝐷</m:t>
                    </m:r>
                    <m:d>
                      <m:dPr>
                        <m:ctrlPr>
                          <a:rPr lang="en-US" i="1">
                            <a:latin typeface="Cambria Math" panose="02040503050406030204" pitchFamily="18" charset="0"/>
                          </a:rPr>
                        </m:ctrlPr>
                      </m:dPr>
                      <m:e>
                        <m:r>
                          <a:rPr lang="es-ES" i="1">
                            <a:latin typeface="Cambria Math" panose="02040503050406030204" pitchFamily="18" charset="0"/>
                          </a:rPr>
                          <m:t>𝑙</m:t>
                        </m:r>
                        <m:r>
                          <a:rPr lang="es-ES" i="1">
                            <a:latin typeface="Cambria Math" panose="02040503050406030204" pitchFamily="18" charset="0"/>
                          </a:rPr>
                          <m:t>, </m:t>
                        </m:r>
                        <m:r>
                          <a:rPr lang="es-ES" i="1">
                            <a:latin typeface="Cambria Math" panose="02040503050406030204" pitchFamily="18" charset="0"/>
                          </a:rPr>
                          <m:t>𝑟</m:t>
                        </m:r>
                      </m:e>
                    </m:d>
                    <m:r>
                      <a:rPr lang="es-E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𝑚</m:t>
                        </m:r>
                      </m:sup>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s-ES" i="1">
                                    <a:latin typeface="Cambria Math" panose="02040503050406030204" pitchFamily="18" charset="0"/>
                                  </a:rPr>
                                  <m:t>1,  </m:t>
                                </m:r>
                                <m:r>
                                  <a:rPr lang="es-ES" i="1">
                                    <a:latin typeface="Cambria Math" panose="02040503050406030204" pitchFamily="18" charset="0"/>
                                  </a:rPr>
                                  <m:t>𝑠𝑖</m:t>
                                </m:r>
                                <m:r>
                                  <a:rPr lang="es-ES" i="1">
                                    <a:latin typeface="Cambria Math" panose="02040503050406030204" pitchFamily="18" charset="0"/>
                                  </a:rPr>
                                  <m:t> </m:t>
                                </m:r>
                                <m:sSub>
                                  <m:sSubPr>
                                    <m:ctrlPr>
                                      <a:rPr lang="en-US" i="1">
                                        <a:latin typeface="Cambria Math" panose="02040503050406030204" pitchFamily="18" charset="0"/>
                                      </a:rPr>
                                    </m:ctrlPr>
                                  </m:sSubPr>
                                  <m:e>
                                    <m:r>
                                      <a:rPr lang="es-ES" i="1">
                                        <a:latin typeface="Cambria Math" panose="02040503050406030204" pitchFamily="18" charset="0"/>
                                      </a:rPr>
                                      <m:t>𝑙</m:t>
                                    </m:r>
                                  </m:e>
                                  <m:sub>
                                    <m:r>
                                      <a:rPr lang="es-ES" i="1">
                                        <a:latin typeface="Cambria Math" panose="02040503050406030204" pitchFamily="18" charset="0"/>
                                      </a:rPr>
                                      <m:t>𝑖</m:t>
                                    </m:r>
                                  </m:sub>
                                </m:sSub>
                                <m:r>
                                  <a:rPr lang="es-ES" i="1">
                                    <a:latin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𝑟</m:t>
                                    </m:r>
                                  </m:e>
                                  <m:sub>
                                    <m:r>
                                      <a:rPr lang="es-ES" i="1">
                                        <a:latin typeface="Cambria Math" panose="02040503050406030204" pitchFamily="18" charset="0"/>
                                      </a:rPr>
                                      <m:t>𝑖</m:t>
                                    </m:r>
                                  </m:sub>
                                </m:sSub>
                              </m:e>
                              <m:e>
                                <m:r>
                                  <a:rPr lang="es-ES" i="1">
                                    <a:latin typeface="Cambria Math" panose="02040503050406030204" pitchFamily="18" charset="0"/>
                                  </a:rPr>
                                  <m:t>0,  </m:t>
                                </m:r>
                                <m:r>
                                  <a:rPr lang="es-ES" i="1">
                                    <a:latin typeface="Cambria Math" panose="02040503050406030204" pitchFamily="18" charset="0"/>
                                  </a:rPr>
                                  <m:t>𝑠𝑖</m:t>
                                </m:r>
                                <m:r>
                                  <a:rPr lang="es-ES" i="1">
                                    <a:latin typeface="Cambria Math" panose="02040503050406030204" pitchFamily="18" charset="0"/>
                                  </a:rPr>
                                  <m:t> </m:t>
                                </m:r>
                                <m:sSub>
                                  <m:sSubPr>
                                    <m:ctrlPr>
                                      <a:rPr lang="en-US" i="1">
                                        <a:latin typeface="Cambria Math" panose="02040503050406030204" pitchFamily="18" charset="0"/>
                                      </a:rPr>
                                    </m:ctrlPr>
                                  </m:sSubPr>
                                  <m:e>
                                    <m:r>
                                      <a:rPr lang="es-ES" i="1">
                                        <a:latin typeface="Cambria Math" panose="02040503050406030204" pitchFamily="18" charset="0"/>
                                      </a:rPr>
                                      <m:t>𝑙</m:t>
                                    </m:r>
                                  </m:e>
                                  <m:sub>
                                    <m:r>
                                      <a:rPr lang="es-ES" i="1">
                                        <a:latin typeface="Cambria Math" panose="02040503050406030204" pitchFamily="18" charset="0"/>
                                      </a:rPr>
                                      <m:t>𝑖</m:t>
                                    </m:r>
                                  </m:sub>
                                </m:sSub>
                                <m:r>
                                  <a:rPr lang="es-ES" i="1">
                                    <a:latin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𝑟</m:t>
                                    </m:r>
                                  </m:e>
                                  <m:sub>
                                    <m:r>
                                      <a:rPr lang="es-ES" i="1">
                                        <a:latin typeface="Cambria Math" panose="02040503050406030204" pitchFamily="18" charset="0"/>
                                      </a:rPr>
                                      <m:t>𝑖</m:t>
                                    </m:r>
                                  </m:sub>
                                </m:sSub>
                              </m:e>
                            </m:eqArr>
                          </m:e>
                        </m:d>
                      </m:e>
                    </m:nary>
                  </m:oMath>
                </a14:m>
                <a:r>
                  <a:rPr lang="es-ES" dirty="0"/>
                  <a:t>	(1)</a:t>
                </a:r>
                <a:endParaRPr lang="en-US" dirty="0"/>
              </a:p>
            </p:txBody>
          </p:sp>
        </mc:Choice>
        <mc:Fallback xmlns="">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4918363"/>
              </a:xfrm>
              <a:blipFill>
                <a:blip r:embed="rId2"/>
                <a:stretch>
                  <a:fillRect l="-142" t="-743"/>
                </a:stretch>
              </a:blipFill>
            </p:spPr>
            <p:txBody>
              <a:bodyPr/>
              <a:lstStyle/>
              <a:p>
                <a:r>
                  <a:rPr lang="en-US">
                    <a:noFill/>
                  </a:rPr>
                  <a:t> </a:t>
                </a:r>
              </a:p>
            </p:txBody>
          </p:sp>
        </mc:Fallback>
      </mc:AlternateContent>
    </p:spTree>
    <p:extLst>
      <p:ext uri="{BB962C8B-B14F-4D97-AF65-F5344CB8AC3E}">
        <p14:creationId xmlns:p14="http://schemas.microsoft.com/office/powerpoint/2010/main" val="249044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b="1" dirty="0"/>
              <a:t>Planteamiento del problema</a:t>
            </a:r>
            <a:endParaRPr lang="en-US" sz="2800"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a:bodyPr>
              <a:lstStyle/>
              <a:p>
                <a:r>
                  <a:rPr lang="es-ES" dirty="0"/>
                  <a:t>La solución candidata </a:t>
                </a:r>
                <a14:m>
                  <m:oMath xmlns:m="http://schemas.openxmlformats.org/officeDocument/2006/math">
                    <m:r>
                      <a:rPr lang="es-ES" i="1">
                        <a:latin typeface="Cambria Math" panose="02040503050406030204" pitchFamily="18" charset="0"/>
                      </a:rPr>
                      <m:t>𝑥</m:t>
                    </m:r>
                  </m:oMath>
                </a14:m>
                <a:r>
                  <a:rPr lang="es-ES" dirty="0"/>
                  <a:t> es una cadena de símbolos construida desde los símbolos del alfabeto </a:t>
                </a:r>
                <a14:m>
                  <m:oMath xmlns:m="http://schemas.openxmlformats.org/officeDocument/2006/math">
                    <m:r>
                      <m:rPr>
                        <m:sty m:val="p"/>
                      </m:rPr>
                      <a:rPr lang="es-ES">
                        <a:latin typeface="Cambria Math" panose="02040503050406030204" pitchFamily="18" charset="0"/>
                      </a:rPr>
                      <m:t>Σ</m:t>
                    </m:r>
                  </m:oMath>
                </a14:m>
                <a:r>
                  <a:rPr lang="es-ES" dirty="0"/>
                  <a:t>, </a:t>
                </a:r>
                <a14:m>
                  <m:oMath xmlns:m="http://schemas.openxmlformats.org/officeDocument/2006/math">
                    <m:r>
                      <a:rPr lang="es-ES" i="1">
                        <a:latin typeface="Cambria Math" panose="02040503050406030204" pitchFamily="18" charset="0"/>
                      </a:rPr>
                      <m:t>𝑥</m:t>
                    </m:r>
                    <m:r>
                      <a:rPr lang="es-ES" i="1">
                        <a:latin typeface="Cambria Math" panose="02040503050406030204" pitchFamily="18" charset="0"/>
                      </a:rPr>
                      <m:t>𝜖</m:t>
                    </m:r>
                    <m:sSup>
                      <m:sSupPr>
                        <m:ctrlPr>
                          <a:rPr lang="en-US" i="1">
                            <a:latin typeface="Cambria Math" panose="02040503050406030204" pitchFamily="18" charset="0"/>
                          </a:rPr>
                        </m:ctrlPr>
                      </m:sSupPr>
                      <m:e>
                        <m:r>
                          <m:rPr>
                            <m:sty m:val="p"/>
                          </m:rPr>
                          <a:rPr lang="es-ES">
                            <a:latin typeface="Cambria Math" panose="02040503050406030204" pitchFamily="18" charset="0"/>
                          </a:rPr>
                          <m:t>Σ</m:t>
                        </m:r>
                      </m:e>
                      <m:sup>
                        <m:r>
                          <a:rPr lang="es-ES" i="1">
                            <a:latin typeface="Cambria Math" panose="02040503050406030204" pitchFamily="18" charset="0"/>
                          </a:rPr>
                          <m:t>𝑚</m:t>
                        </m:r>
                      </m:sup>
                    </m:sSup>
                  </m:oMath>
                </a14:m>
                <a:r>
                  <a:rPr lang="es-ES" dirty="0"/>
                  <a:t>. Se dice que la cadena </a:t>
                </a:r>
                <a14:m>
                  <m:oMath xmlns:m="http://schemas.openxmlformats.org/officeDocument/2006/math">
                    <m:r>
                      <a:rPr lang="es-ES" i="1">
                        <a:latin typeface="Cambria Math" panose="02040503050406030204" pitchFamily="18" charset="0"/>
                      </a:rPr>
                      <m:t>𝑥</m:t>
                    </m:r>
                  </m:oMath>
                </a14:m>
                <a:r>
                  <a:rPr lang="es-ES" dirty="0"/>
                  <a:t> es alejada de </a:t>
                </a:r>
                <a14:m>
                  <m:oMath xmlns:m="http://schemas.openxmlformats.org/officeDocument/2006/math">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r>
                      <a:rPr lang="es-ES" i="1">
                        <a:latin typeface="Cambria Math" panose="02040503050406030204" pitchFamily="18" charset="0"/>
                      </a:rPr>
                      <m:t>𝜖</m:t>
                    </m:r>
                    <m:r>
                      <a:rPr lang="es-ES" i="1">
                        <a:latin typeface="Cambria Math" panose="02040503050406030204" pitchFamily="18" charset="0"/>
                      </a:rPr>
                      <m:t>𝑆</m:t>
                    </m:r>
                  </m:oMath>
                </a14:m>
                <a:r>
                  <a:rPr lang="es-ES" dirty="0"/>
                  <a:t> si </a:t>
                </a:r>
                <a14:m>
                  <m:oMath xmlns:m="http://schemas.openxmlformats.org/officeDocument/2006/math">
                    <m:r>
                      <a:rPr lang="es-ES" i="1">
                        <a:latin typeface="Cambria Math" panose="02040503050406030204" pitchFamily="18" charset="0"/>
                      </a:rPr>
                      <m:t>𝐻𝐷</m:t>
                    </m:r>
                    <m:d>
                      <m:dPr>
                        <m:ctrlPr>
                          <a:rPr lang="en-U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 </m:t>
                        </m:r>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e>
                    </m:d>
                    <m:r>
                      <a:rPr lang="es-ES" i="1">
                        <a:latin typeface="Cambria Math" panose="02040503050406030204" pitchFamily="18" charset="0"/>
                      </a:rPr>
                      <m:t>≥</m:t>
                    </m:r>
                    <m:r>
                      <a:rPr lang="es-ES" i="1">
                        <a:latin typeface="Cambria Math" panose="02040503050406030204" pitchFamily="18" charset="0"/>
                      </a:rPr>
                      <m:t>𝑑</m:t>
                    </m:r>
                  </m:oMath>
                </a14:m>
                <a:r>
                  <a:rPr lang="es-ES" dirty="0"/>
                  <a:t>. El objetivo es encontrar una </a:t>
                </a:r>
                <a14:m>
                  <m:oMath xmlns:m="http://schemas.openxmlformats.org/officeDocument/2006/math">
                    <m:r>
                      <a:rPr lang="es-ES" i="1">
                        <a:latin typeface="Cambria Math" panose="02040503050406030204" pitchFamily="18" charset="0"/>
                      </a:rPr>
                      <m:t>𝑥</m:t>
                    </m:r>
                  </m:oMath>
                </a14:m>
                <a:r>
                  <a:rPr lang="es-ES" dirty="0"/>
                  <a:t> que se encuentre alejada de todas las </a:t>
                </a:r>
                <a14:m>
                  <m:oMath xmlns:m="http://schemas.openxmlformats.org/officeDocument/2006/math">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r>
                      <a:rPr lang="es-ES" i="1">
                        <a:latin typeface="Cambria Math" panose="02040503050406030204" pitchFamily="18" charset="0"/>
                      </a:rPr>
                      <m:t>𝜖</m:t>
                    </m:r>
                    <m:r>
                      <a:rPr lang="es-ES" i="1">
                        <a:latin typeface="Cambria Math" panose="02040503050406030204" pitchFamily="18" charset="0"/>
                      </a:rPr>
                      <m:t>𝑆</m:t>
                    </m:r>
                  </m:oMath>
                </a14:m>
                <a:r>
                  <a:rPr lang="es-ES" dirty="0"/>
                  <a:t>, por lo que es necesario maximizar la función</a:t>
                </a:r>
              </a:p>
              <a:p>
                <a:pPr lvl="1"/>
                <a14:m>
                  <m:oMath xmlns:m="http://schemas.openxmlformats.org/officeDocument/2006/math">
                    <m:r>
                      <a:rPr lang="es-ES" i="1">
                        <a:latin typeface="Cambria Math" panose="02040503050406030204" pitchFamily="18" charset="0"/>
                      </a:rPr>
                      <m:t>𝑓</m:t>
                    </m:r>
                    <m:d>
                      <m:dPr>
                        <m:ctrlPr>
                          <a:rPr lang="en-U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nary>
                      <m:naryPr>
                        <m:chr m:val="∑"/>
                        <m:limLoc m:val="subSup"/>
                        <m:ctrlPr>
                          <a:rPr lang="en-US" i="1">
                            <a:latin typeface="Cambria Math" panose="02040503050406030204" pitchFamily="18" charset="0"/>
                          </a:rPr>
                        </m:ctrlPr>
                      </m:naryPr>
                      <m:sub>
                        <m: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𝑛</m:t>
                        </m:r>
                      </m:sup>
                      <m:e>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s-ES" i="1">
                                    <a:latin typeface="Cambria Math" panose="02040503050406030204" pitchFamily="18" charset="0"/>
                                  </a:rPr>
                                  <m:t>1,  </m:t>
                                </m:r>
                                <m:r>
                                  <a:rPr lang="es-ES" i="1">
                                    <a:latin typeface="Cambria Math" panose="02040503050406030204" pitchFamily="18" charset="0"/>
                                  </a:rPr>
                                  <m:t>𝑠𝑖</m:t>
                                </m:r>
                                <m:r>
                                  <a:rPr lang="es-ES" i="1">
                                    <a:latin typeface="Cambria Math" panose="02040503050406030204" pitchFamily="18" charset="0"/>
                                  </a:rPr>
                                  <m:t> </m:t>
                                </m:r>
                                <m:r>
                                  <a:rPr lang="es-ES" i="1">
                                    <a:latin typeface="Cambria Math" panose="02040503050406030204" pitchFamily="18" charset="0"/>
                                  </a:rPr>
                                  <m:t>𝐻𝐷</m:t>
                                </m:r>
                                <m:d>
                                  <m:dPr>
                                    <m:ctrlPr>
                                      <a:rPr lang="en-U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 </m:t>
                                    </m:r>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e>
                                </m:d>
                                <m:r>
                                  <a:rPr lang="es-ES" i="1">
                                    <a:latin typeface="Cambria Math" panose="02040503050406030204" pitchFamily="18" charset="0"/>
                                  </a:rPr>
                                  <m:t>≥</m:t>
                                </m:r>
                                <m:r>
                                  <a:rPr lang="es-ES" i="1">
                                    <a:latin typeface="Cambria Math" panose="02040503050406030204" pitchFamily="18" charset="0"/>
                                  </a:rPr>
                                  <m:t>𝑑</m:t>
                                </m:r>
                              </m:e>
                              <m:e>
                                <m:r>
                                  <a:rPr lang="es-ES" i="1">
                                    <a:latin typeface="Cambria Math" panose="02040503050406030204" pitchFamily="18" charset="0"/>
                                  </a:rPr>
                                  <m:t>0,  </m:t>
                                </m:r>
                                <m:r>
                                  <a:rPr lang="es-ES" i="1">
                                    <a:latin typeface="Cambria Math" panose="02040503050406030204" pitchFamily="18" charset="0"/>
                                  </a:rPr>
                                  <m:t>𝑠𝑖</m:t>
                                </m:r>
                                <m:r>
                                  <a:rPr lang="es-ES" i="1">
                                    <a:latin typeface="Cambria Math" panose="02040503050406030204" pitchFamily="18" charset="0"/>
                                  </a:rPr>
                                  <m:t> </m:t>
                                </m:r>
                                <m:r>
                                  <a:rPr lang="es-ES" i="1">
                                    <a:latin typeface="Cambria Math" panose="02040503050406030204" pitchFamily="18" charset="0"/>
                                  </a:rPr>
                                  <m:t>𝐻𝐷</m:t>
                                </m:r>
                                <m:d>
                                  <m:dPr>
                                    <m:ctrlPr>
                                      <a:rPr lang="en-U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 </m:t>
                                    </m:r>
                                    <m:sSup>
                                      <m:sSupPr>
                                        <m:ctrlPr>
                                          <a:rPr lang="en-U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𝑖</m:t>
                                        </m:r>
                                      </m:sup>
                                    </m:sSup>
                                  </m:e>
                                </m:d>
                                <m:r>
                                  <a:rPr lang="es-ES" i="1">
                                    <a:latin typeface="Cambria Math" panose="02040503050406030204" pitchFamily="18" charset="0"/>
                                  </a:rPr>
                                  <m:t>&lt;</m:t>
                                </m:r>
                                <m:r>
                                  <a:rPr lang="es-ES" i="1">
                                    <a:latin typeface="Cambria Math" panose="02040503050406030204" pitchFamily="18" charset="0"/>
                                  </a:rPr>
                                  <m:t>𝑑</m:t>
                                </m:r>
                              </m:e>
                            </m:eqArr>
                          </m:e>
                        </m:d>
                      </m:e>
                    </m:nary>
                  </m:oMath>
                </a14:m>
                <a:r>
                  <a:rPr lang="es-ES" dirty="0"/>
                  <a:t>	(2)</a:t>
                </a:r>
                <a:endParaRPr lang="en-US" dirty="0"/>
              </a:p>
            </p:txBody>
          </p:sp>
        </mc:Choice>
        <mc:Fallback xmlns="">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4918363"/>
              </a:xfrm>
              <a:blipFill>
                <a:blip r:embed="rId2"/>
                <a:stretch>
                  <a:fillRect l="-142" t="-743"/>
                </a:stretch>
              </a:blipFill>
            </p:spPr>
            <p:txBody>
              <a:bodyPr/>
              <a:lstStyle/>
              <a:p>
                <a:r>
                  <a:rPr lang="en-US">
                    <a:noFill/>
                  </a:rPr>
                  <a:t> </a:t>
                </a:r>
              </a:p>
            </p:txBody>
          </p:sp>
        </mc:Fallback>
      </mc:AlternateContent>
    </p:spTree>
    <p:extLst>
      <p:ext uri="{BB962C8B-B14F-4D97-AF65-F5344CB8AC3E}">
        <p14:creationId xmlns:p14="http://schemas.microsoft.com/office/powerpoint/2010/main" val="35752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dirty="0"/>
              <a:t>Trabajo realizado</a:t>
            </a:r>
            <a:endParaRPr lang="en-US" sz="2000" b="1"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lnSpcReduction="10000"/>
              </a:bodyPr>
              <a:lstStyle/>
              <a:p>
                <a:r>
                  <a:rPr lang="es-ES" dirty="0"/>
                  <a:t>Como el FFMSP es NP-duro, es atractivo para atacarlo con heurísticas. En el articulo proponen un algoritmo llamado </a:t>
                </a:r>
                <a:r>
                  <a:rPr lang="es-ES" dirty="0" err="1"/>
                  <a:t>Memetic</a:t>
                </a:r>
                <a:r>
                  <a:rPr lang="es-ES" dirty="0"/>
                  <a:t> </a:t>
                </a:r>
                <a:r>
                  <a:rPr lang="es-ES" dirty="0" err="1"/>
                  <a:t>Algorithm</a:t>
                </a:r>
                <a:r>
                  <a:rPr lang="es-ES" dirty="0"/>
                  <a:t> </a:t>
                </a:r>
                <a:r>
                  <a:rPr lang="en-US" dirty="0"/>
                  <a:t>(MA)</a:t>
                </a:r>
                <a:r>
                  <a:rPr lang="es-ES" dirty="0"/>
                  <a:t>, el cual usando evolución genética obtiene los siguientes resultados con respecto a </a:t>
                </a:r>
                <a:r>
                  <a:rPr lang="es-ES" dirty="0" err="1"/>
                  <a:t>GRASP</a:t>
                </a:r>
                <a:r>
                  <a:rPr lang="es-ES" baseline="-25000" dirty="0" err="1"/>
                  <a:t>Mou</a:t>
                </a:r>
                <a:r>
                  <a:rPr lang="es-ES" dirty="0"/>
                  <a:t> y GRASP</a:t>
                </a:r>
                <a:r>
                  <a:rPr lang="es-ES" baseline="-25000" dirty="0"/>
                  <a:t>FFR</a:t>
                </a:r>
                <a:r>
                  <a:rPr lang="es-ES" dirty="0"/>
                  <a:t>.</a:t>
                </a:r>
              </a:p>
              <a:p>
                <a:r>
                  <a:rPr lang="es-ES" dirty="0"/>
                  <a:t>Los algoritmos se compararon usando los parámetros de entrada:</a:t>
                </a:r>
              </a:p>
              <a:p>
                <a:pPr lvl="1"/>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e>
                    </m:d>
                  </m:oMath>
                </a14:m>
                <a:endParaRPr lang="en-US" dirty="0"/>
              </a:p>
              <a:p>
                <a:pPr lvl="1"/>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0.75∗</m:t>
                        </m:r>
                        <m:r>
                          <a:rPr lang="en-US" b="0" i="1" smtClean="0">
                            <a:latin typeface="Cambria Math" panose="02040503050406030204" pitchFamily="18" charset="0"/>
                          </a:rPr>
                          <m:t>𝑚</m:t>
                        </m:r>
                        <m:r>
                          <a:rPr lang="en-US" b="0" i="1" smtClean="0">
                            <a:latin typeface="Cambria Math" panose="02040503050406030204" pitchFamily="18" charset="0"/>
                          </a:rPr>
                          <m:t>, 0.8∗</m:t>
                        </m:r>
                        <m:r>
                          <a:rPr lang="en-US" b="0" i="1" smtClean="0">
                            <a:latin typeface="Cambria Math" panose="02040503050406030204" pitchFamily="18" charset="0"/>
                          </a:rPr>
                          <m:t>𝑚</m:t>
                        </m:r>
                        <m:r>
                          <a:rPr lang="en-US" b="0" i="1" smtClean="0">
                            <a:latin typeface="Cambria Math" panose="02040503050406030204" pitchFamily="18" charset="0"/>
                          </a:rPr>
                          <m:t>, 0.85∗</m:t>
                        </m:r>
                        <m:r>
                          <a:rPr lang="en-US" b="0" i="1" smtClean="0">
                            <a:latin typeface="Cambria Math" panose="02040503050406030204" pitchFamily="18" charset="0"/>
                          </a:rPr>
                          <m:t>𝑚</m:t>
                        </m:r>
                      </m:e>
                    </m:d>
                  </m:oMath>
                </a14:m>
                <a:endParaRPr lang="es-ES" dirty="0"/>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100, 200</m:t>
                        </m:r>
                      </m:e>
                    </m:d>
                  </m:oMath>
                </a14:m>
                <a:endParaRPr lang="es-ES" dirty="0"/>
              </a:p>
              <a:p>
                <a:pPr lvl="1"/>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300, 600, 800</m:t>
                        </m:r>
                      </m:e>
                    </m:d>
                  </m:oMath>
                </a14:m>
                <a:endParaRPr lang="es-ES" dirty="0"/>
              </a:p>
              <a:p>
                <a:r>
                  <a:rPr lang="es-ES" dirty="0"/>
                  <a:t>Se usaron dos conjuntos de cadenas de entrada diferentes:</a:t>
                </a:r>
              </a:p>
              <a:p>
                <a:pPr lvl="1"/>
                <a:r>
                  <a:rPr lang="es-ES" dirty="0"/>
                  <a:t>Conjunto aleatorio, seleccionado con una distribución uniforme, según los parámetros </a:t>
                </a:r>
                <a14:m>
                  <m:oMath xmlns:m="http://schemas.openxmlformats.org/officeDocument/2006/math">
                    <m:d>
                      <m:dPr>
                        <m:ctrlPr>
                          <a:rPr lang="es-ES" i="1" smtClean="0">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𝑚</m:t>
                        </m:r>
                      </m:e>
                    </m:d>
                  </m:oMath>
                </a14:m>
                <a:r>
                  <a:rPr lang="es-ES" dirty="0"/>
                  <a:t>.</a:t>
                </a:r>
              </a:p>
              <a:p>
                <a:pPr lvl="1"/>
                <a:r>
                  <a:rPr lang="es-ES" dirty="0"/>
                  <a:t>Conjunto real, seleccionado de forma aleatoria de un segmento de genoma real llamado </a:t>
                </a:r>
                <a:r>
                  <a:rPr lang="es-ES" dirty="0" err="1"/>
                  <a:t>Phytophthora</a:t>
                </a:r>
                <a:r>
                  <a:rPr lang="es-ES" dirty="0"/>
                  <a:t> </a:t>
                </a:r>
                <a:r>
                  <a:rPr lang="es-ES" dirty="0" err="1"/>
                  <a:t>Ramorusm’s</a:t>
                </a:r>
                <a:r>
                  <a:rPr lang="es-ES" dirty="0"/>
                  <a:t>, disponible en: </a:t>
                </a:r>
                <a:r>
                  <a:rPr lang="en-US" dirty="0">
                    <a:hlinkClick r:id="rId2"/>
                  </a:rPr>
                  <a:t>http://genome.jgi.doe.gov/Phyra1_1/Phyra1_1.download.htm</a:t>
                </a:r>
                <a:r>
                  <a:rPr lang="en-US" dirty="0"/>
                  <a:t>.</a:t>
                </a:r>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4918363"/>
              </a:xfrm>
              <a:blipFill>
                <a:blip r:embed="rId3"/>
                <a:stretch>
                  <a:fillRect l="-142" t="-1239"/>
                </a:stretch>
              </a:blipFill>
            </p:spPr>
            <p:txBody>
              <a:bodyPr/>
              <a:lstStyle/>
              <a:p>
                <a:r>
                  <a:rPr lang="en-US">
                    <a:noFill/>
                  </a:rPr>
                  <a:t> </a:t>
                </a:r>
              </a:p>
            </p:txBody>
          </p:sp>
        </mc:Fallback>
      </mc:AlternateContent>
    </p:spTree>
    <p:extLst>
      <p:ext uri="{BB962C8B-B14F-4D97-AF65-F5344CB8AC3E}">
        <p14:creationId xmlns:p14="http://schemas.microsoft.com/office/powerpoint/2010/main" val="97813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b="1" dirty="0"/>
              <a:t>¿Qué se quiere hacer?</a:t>
            </a:r>
            <a:endParaRPr lang="en-US" sz="2000" b="1" dirty="0"/>
          </a:p>
        </p:txBody>
      </p:sp>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4918363"/>
          </a:xfrm>
        </p:spPr>
        <p:txBody>
          <a:bodyPr>
            <a:normAutofit/>
          </a:bodyPr>
          <a:lstStyle/>
          <a:p>
            <a:r>
              <a:rPr lang="es-ES" dirty="0"/>
              <a:t>Se propone una implementación de un Algoritmo Genético Paralelo, se pretende mejorar los resultados obtenidos por el MA, tanto para cadenas reales como para cadenas obtenidas aleatoriamente.</a:t>
            </a:r>
            <a:endParaRPr lang="en-US" dirty="0"/>
          </a:p>
        </p:txBody>
      </p:sp>
    </p:spTree>
    <p:extLst>
      <p:ext uri="{BB962C8B-B14F-4D97-AF65-F5344CB8AC3E}">
        <p14:creationId xmlns:p14="http://schemas.microsoft.com/office/powerpoint/2010/main" val="387195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5B0F0-970A-4FCB-9D14-6A2D76D0C5A4}"/>
              </a:ext>
            </a:extLst>
          </p:cNvPr>
          <p:cNvSpPr>
            <a:spLocks noGrp="1"/>
          </p:cNvSpPr>
          <p:nvPr>
            <p:ph type="title"/>
          </p:nvPr>
        </p:nvSpPr>
        <p:spPr>
          <a:xfrm>
            <a:off x="677334" y="609600"/>
            <a:ext cx="8596668" cy="720436"/>
          </a:xfrm>
        </p:spPr>
        <p:txBody>
          <a:bodyPr>
            <a:noAutofit/>
          </a:bodyPr>
          <a:lstStyle/>
          <a:p>
            <a:r>
              <a:rPr lang="es-ES" sz="2800" b="1" dirty="0"/>
              <a:t>Algoritmo genético (AG)</a:t>
            </a:r>
            <a:endParaRPr lang="en-US" sz="2000" b="1"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A23D260-2366-423A-80D7-7F1E1F541B38}"/>
                  </a:ext>
                </a:extLst>
              </p:cNvPr>
              <p:cNvSpPr>
                <a:spLocks noGrp="1"/>
              </p:cNvSpPr>
              <p:nvPr>
                <p:ph idx="1"/>
              </p:nvPr>
            </p:nvSpPr>
            <p:spPr>
              <a:xfrm>
                <a:off x="677334" y="1330036"/>
                <a:ext cx="8596668" cy="5527964"/>
              </a:xfrm>
            </p:spPr>
            <p:txBody>
              <a:bodyPr>
                <a:normAutofit lnSpcReduction="10000"/>
              </a:bodyPr>
              <a:lstStyle/>
              <a:p>
                <a:r>
                  <a:rPr lang="es-ES" dirty="0"/>
                  <a:t>Es un algoritmo de permutación, donde ha partir de dos individuos de la población (padres) se obtienen dos nuevos individuos (hijos) permutando el material genético de los padres.</a:t>
                </a:r>
              </a:p>
              <a:p>
                <a:r>
                  <a:rPr lang="es-ES" dirty="0"/>
                  <a:t>Para la solución propuesta se implementó AG con los siguientes parámetros:</a:t>
                </a:r>
                <a:endParaRPr lang="en-US" dirty="0"/>
              </a:p>
              <a:p>
                <a:pPr lvl="1"/>
                <a:r>
                  <a:rPr lang="es-ES" dirty="0"/>
                  <a:t>La longitud de la población es de </a:t>
                </a:r>
                <a14:m>
                  <m:oMath xmlns:m="http://schemas.openxmlformats.org/officeDocument/2006/math">
                    <m:r>
                      <a:rPr lang="es-ES" i="1"/>
                      <m:t>𝑛</m:t>
                    </m:r>
                  </m:oMath>
                </a14:m>
                <a:r>
                  <a:rPr lang="es-ES" dirty="0"/>
                  <a:t> individuos.</a:t>
                </a:r>
                <a:endParaRPr lang="en-US" dirty="0"/>
              </a:p>
              <a:p>
                <a:pPr lvl="1"/>
                <a:r>
                  <a:rPr lang="es-ES" dirty="0"/>
                  <a:t>La longitud de los cromosomas de los individuos es de </a:t>
                </a:r>
                <a14:m>
                  <m:oMath xmlns:m="http://schemas.openxmlformats.org/officeDocument/2006/math">
                    <m:r>
                      <a:rPr lang="es-ES" i="1"/>
                      <m:t>𝑚</m:t>
                    </m:r>
                  </m:oMath>
                </a14:m>
                <a:r>
                  <a:rPr lang="es-ES" dirty="0"/>
                  <a:t>.</a:t>
                </a:r>
                <a:endParaRPr lang="en-US" dirty="0"/>
              </a:p>
              <a:p>
                <a:pPr lvl="1"/>
                <a:r>
                  <a:rPr lang="es-ES" dirty="0"/>
                  <a:t>La selección de los padres se realiza por torneo: al mejor de 5 individuos tomados aleatoriamente.</a:t>
                </a:r>
                <a:endParaRPr lang="en-US" dirty="0"/>
              </a:p>
              <a:p>
                <a:pPr lvl="2"/>
                <a:r>
                  <a:rPr lang="es-ES" dirty="0"/>
                  <a:t>La probabilidad de cruzamiento entre los padres es de 0.9 en una escala de 0 – 1.</a:t>
                </a:r>
                <a:endParaRPr lang="en-US" dirty="0"/>
              </a:p>
              <a:p>
                <a:pPr lvl="2"/>
                <a:r>
                  <a:rPr lang="es-ES" dirty="0"/>
                  <a:t>El cruzamiento se realiza mediante un corte de cruce, obteniendo el hijo el material genético de uno de sus padres desde el inicio de su genoma hasta el punto de corte, y obteniendo el material genético del otro padre, desde el punto de corte hasta el final del genoma.</a:t>
                </a:r>
                <a:endParaRPr lang="en-US" dirty="0"/>
              </a:p>
              <a:p>
                <a:pPr lvl="3"/>
                <a:r>
                  <a:rPr lang="es-ES" dirty="0"/>
                  <a:t>El corte se realiza mediante una variable aleatoria que tiene valores entre 0.6 – 0.9 * </a:t>
                </a:r>
                <a14:m>
                  <m:oMath xmlns:m="http://schemas.openxmlformats.org/officeDocument/2006/math">
                    <m:r>
                      <a:rPr lang="es-ES" i="1"/>
                      <m:t>𝑚</m:t>
                    </m:r>
                  </m:oMath>
                </a14:m>
                <a:r>
                  <a:rPr lang="es-ES" dirty="0"/>
                  <a:t>.</a:t>
                </a:r>
                <a:endParaRPr lang="en-US" dirty="0"/>
              </a:p>
              <a:p>
                <a:pPr lvl="2"/>
                <a:r>
                  <a:rPr lang="es-ES" dirty="0"/>
                  <a:t>La probabilidad de mutación del hijo obtenido es de 0.2 en una escala de 0 – 1.</a:t>
                </a:r>
                <a:endParaRPr lang="en-US" dirty="0"/>
              </a:p>
              <a:p>
                <a:pPr lvl="3"/>
                <a:r>
                  <a:rPr lang="es-ES" dirty="0"/>
                  <a:t>La mutación se realiza por intercambio del material genético del cromosoma de dos elementos tomados al azar.</a:t>
                </a:r>
                <a:endParaRPr lang="en-US" dirty="0"/>
              </a:p>
              <a:p>
                <a:pPr lvl="1"/>
                <a:r>
                  <a:rPr lang="es-ES" dirty="0"/>
                  <a:t>La selección de los individuos para la siguiente generación: se mantiene a los mejores 5 individuos obtenidos del cruzamiento por torneo.</a:t>
                </a:r>
                <a:endParaRPr lang="en-US" dirty="0"/>
              </a:p>
            </p:txBody>
          </p:sp>
        </mc:Choice>
        <mc:Fallback>
          <p:sp>
            <p:nvSpPr>
              <p:cNvPr id="3" name="Marcador de contenido 2">
                <a:extLst>
                  <a:ext uri="{FF2B5EF4-FFF2-40B4-BE49-F238E27FC236}">
                    <a16:creationId xmlns:a16="http://schemas.microsoft.com/office/drawing/2014/main" id="{2A23D260-2366-423A-80D7-7F1E1F541B38}"/>
                  </a:ext>
                </a:extLst>
              </p:cNvPr>
              <p:cNvSpPr>
                <a:spLocks noGrp="1" noRot="1" noChangeAspect="1" noMove="1" noResize="1" noEditPoints="1" noAdjustHandles="1" noChangeArrowheads="1" noChangeShapeType="1" noTextEdit="1"/>
              </p:cNvSpPr>
              <p:nvPr>
                <p:ph idx="1"/>
              </p:nvPr>
            </p:nvSpPr>
            <p:spPr>
              <a:xfrm>
                <a:off x="677334" y="1330036"/>
                <a:ext cx="8596668" cy="5527964"/>
              </a:xfrm>
              <a:blipFill>
                <a:blip r:embed="rId2"/>
                <a:stretch>
                  <a:fillRect l="-142" t="-1103"/>
                </a:stretch>
              </a:blipFill>
            </p:spPr>
            <p:txBody>
              <a:bodyPr/>
              <a:lstStyle/>
              <a:p>
                <a:r>
                  <a:rPr lang="en-US">
                    <a:noFill/>
                  </a:rPr>
                  <a:t> </a:t>
                </a:r>
              </a:p>
            </p:txBody>
          </p:sp>
        </mc:Fallback>
      </mc:AlternateContent>
    </p:spTree>
    <p:extLst>
      <p:ext uri="{BB962C8B-B14F-4D97-AF65-F5344CB8AC3E}">
        <p14:creationId xmlns:p14="http://schemas.microsoft.com/office/powerpoint/2010/main" val="29608695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358</TotalTime>
  <Words>1577</Words>
  <Application>Microsoft Office PowerPoint</Application>
  <PresentationFormat>Panorámica</PresentationFormat>
  <Paragraphs>175</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Cambria Math</vt:lpstr>
      <vt:lpstr>Times New Roman</vt:lpstr>
      <vt:lpstr>Trebuchet MS</vt:lpstr>
      <vt:lpstr>Wingdings 3</vt:lpstr>
      <vt:lpstr>Faceta</vt:lpstr>
      <vt:lpstr>Algoritmo Genético Paralelo  para el Problema de la Cadena más Alejada de las Demás</vt:lpstr>
      <vt:lpstr>Referencia</vt:lpstr>
      <vt:lpstr>Problema de la cadena más alejada de las demás</vt:lpstr>
      <vt:lpstr>Planteamiento del problema</vt:lpstr>
      <vt:lpstr>Planteamiento del problema</vt:lpstr>
      <vt:lpstr>Planteamiento del problema</vt:lpstr>
      <vt:lpstr>Trabajo realizado</vt:lpstr>
      <vt:lpstr>¿Qué se quiere hacer?</vt:lpstr>
      <vt:lpstr>Algoritmo genético (AG)</vt:lpstr>
      <vt:lpstr>Optimización por Colonia de Hormigas (ACO)</vt:lpstr>
      <vt:lpstr>Optimización por Colonia de Hormigas (ACO)</vt:lpstr>
      <vt:lpstr>Algoritmo Genético Paralelo (AGP)</vt:lpstr>
      <vt:lpstr>Resultados y discusión</vt:lpstr>
      <vt:lpstr>Resultados y discusión</vt:lpstr>
      <vt:lpstr>Resultados y discusión</vt:lpstr>
      <vt:lpstr>Resultados y discusión</vt:lpstr>
      <vt:lpstr>Propuesta de mejoras</vt:lpstr>
      <vt:lpstr>Algoritmo Genético Paralelo  para el Problema de la Cadena más Alejada de las Demás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Rest Ensenada Productos</dc:title>
  <dc:creator>Osvel</dc:creator>
  <cp:lastModifiedBy>Osvel</cp:lastModifiedBy>
  <cp:revision>32</cp:revision>
  <dcterms:created xsi:type="dcterms:W3CDTF">2017-11-06T18:28:56Z</dcterms:created>
  <dcterms:modified xsi:type="dcterms:W3CDTF">2018-04-16T14:50:04Z</dcterms:modified>
</cp:coreProperties>
</file>