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FAD55-7248-9BC4-6A8C-B1CEABD2D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00B8D-FF0A-9530-D176-2C9DDEB65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DDD7C-E8F4-2F75-896F-C7C84503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3ED63-5A2C-AEB4-0AFF-353A4DE6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94FA9-D407-20CB-E1BC-4ECF17F1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5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7BE64-5F5B-B112-FDFD-5C4C2121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1A106A-CB76-7E4C-D2B7-4A5EFE5D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EAA1F-4A0F-66A1-337C-E1B4E574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A30CE6-AEF4-CA0B-A511-81089E8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53E86-2169-B0ED-53CF-3A7E668C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281258-FC7E-0BFB-6BDF-3AE676E4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7A79F0-F04B-2A53-8951-2F477D87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86AE9-D1F9-8962-72B2-431B2BF5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41E8AE-11FD-9A28-8635-FD4364C5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65CB6-6A5C-822D-AACB-108B9FC1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C14F3-2418-4B92-58FD-33A824EF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7865F-EDD9-44D7-F2CC-A308962E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FC9A02-A35B-BD8E-F09A-AE352AB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7487B-C89B-72F8-5609-D87A487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D48E0-EF6D-DFFA-DFE9-F599134D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27D75-EF2E-6BEA-F199-34CF6C9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3DE52C-C524-E18F-EE92-BD5B4497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EAED4-E2BE-5F8B-9C67-E0010A10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90DCF-0BA5-41F1-065E-615793DC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5543B-A403-CD5A-C67B-4F1E37C4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4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2EF52-8CFA-C1F4-5226-D31A402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82E4B-E465-600D-99EC-06DA330AD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34222-795A-4FB8-D18B-2F4947AA8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C6F068-CA8D-FF60-EF59-CC68C35F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2B2134-8918-98F7-1FA0-A2A8AB46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8DA596-E8AA-2D7C-C4C1-F5ACEE1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58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270FD-BCB6-A286-0AF5-9B82790F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A45AA-2D7E-7BBF-918C-1EE7BC78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1E2E4C-8A09-5371-262A-01572E6A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86A36E-D3A2-A43E-5E65-847B4251A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3FF8F6-E43B-FDE7-6553-12FFD30D7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9D17D6-3EEE-21D4-CABB-02676E23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24C8A5-C2CC-2B75-22F1-A36A3779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FDA660-1892-CE0A-744F-D88FD0F3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FB71D-7F33-E8C8-50AE-F058375D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8DB87B-3CBE-C96F-18F2-AB8DBC0B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1F9BAA-67ED-9DCA-636D-6BCB88C0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E83713-8435-86DE-72B7-35064FB3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2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9881CF-EAFD-0908-B620-4BFC8C00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08A5A-03AF-A2B9-C515-34FDE0B6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E12189-B747-991D-625C-C5BC3E3F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0AE8C-9E31-F1E9-DFBA-2A8022D0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38841-9428-9654-B851-E5D2F7E5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76B7DA-1596-3508-7EF1-604D6586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8D4EB-577C-8D7B-C942-C48A1BE6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F9429D-D336-D000-A8E8-D6CCDC76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7044-D270-EABF-BA29-6CEB0862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9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0C2-20A7-C990-044B-27438CE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F8D603-D00C-4EA9-5E0D-B224F098D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91605A-EC08-CF0E-3909-4413D3AE4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5D0D1E-466B-BD7D-9BED-7B78C50D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24A56E-4043-7779-E631-B70EEB22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4DD8F-3C3C-A6AE-0331-A6F30FD2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F4C4-E2C0-9E02-A6F9-FBEFA68E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D8CA6C-DB1B-3EE6-501F-D91FD301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A1A47-6EBE-393D-A93A-ABBED3C74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D99B-6851-9C44-8844-23DE6AB03B40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F4EED-1543-EC55-7BA7-BBD7666A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702C1-B98A-B739-2BA2-483C1937F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5B001-407D-DC9B-6E0B-D17CFC295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3946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/>
              <a:t>Классификация методов многокритериального выбора в теории принятия решений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6D10D-1175-4EF7-6370-EFD5206B74E0}"/>
              </a:ext>
            </a:extLst>
          </p:cNvPr>
          <p:cNvSpPr txBox="1"/>
          <p:nvPr/>
        </p:nvSpPr>
        <p:spPr>
          <a:xfrm>
            <a:off x="425886" y="5677952"/>
            <a:ext cx="5266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Студент:  Ляпина Наталья Викторовна ИУ7-52Б</a:t>
            </a:r>
          </a:p>
          <a:p>
            <a:r>
              <a:rPr lang="ru-RU" sz="2000" dirty="0"/>
              <a:t>Руководитель: Вишневская Татьяна Ивановна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A3E02E-0B21-16DA-1964-CAEB1A16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91" y="409776"/>
            <a:ext cx="1316417" cy="15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3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F60105F-6740-D566-1338-94487F6C1B89}"/>
              </a:ext>
            </a:extLst>
          </p:cNvPr>
          <p:cNvSpPr txBox="1"/>
          <p:nvPr/>
        </p:nvSpPr>
        <p:spPr>
          <a:xfrm>
            <a:off x="889348" y="1603005"/>
            <a:ext cx="97618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Цель достигнута: представлена классификация существующих методов многокритериального выбора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ru-RU" sz="280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рассмотрены математические основы теории принятия решений;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проведен обзор многокритериальных задач и методов их решения;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определен критерий классификации методов многокритериального выбора;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классифицированы методы многокритериального выбора</a:t>
            </a:r>
            <a:r>
              <a:rPr lang="ru-RU" sz="2800" dirty="0">
                <a:solidFill>
                  <a:srgbClr val="000000"/>
                </a:solidFill>
              </a:rPr>
              <a:t>;</a:t>
            </a:r>
            <a:endParaRPr lang="ru-RU" sz="280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</a:rPr>
              <a:t>предложить наиболее подходящие области применения.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3589-4BFE-9E8B-B631-0489A61D648D}"/>
              </a:ext>
            </a:extLst>
          </p:cNvPr>
          <p:cNvSpPr txBox="1"/>
          <p:nvPr/>
        </p:nvSpPr>
        <p:spPr>
          <a:xfrm>
            <a:off x="11516640" y="127130"/>
            <a:ext cx="60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95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>
                <a:effectLst/>
              </a:rPr>
              <a:t>Цель работы: </a:t>
            </a:r>
            <a:r>
              <a:rPr lang="ru-RU" sz="2400" dirty="0">
                <a:effectLst/>
              </a:rPr>
              <a:t>классификация существующих методов многокритериального выбора. </a:t>
            </a:r>
          </a:p>
          <a:p>
            <a:pPr marL="0" indent="0">
              <a:buNone/>
            </a:pPr>
            <a:r>
              <a:rPr lang="ru-RU" sz="2400" b="1" dirty="0"/>
              <a:t>З</a:t>
            </a:r>
            <a:r>
              <a:rPr lang="ru-RU" sz="2400" b="1" dirty="0">
                <a:effectLst/>
              </a:rPr>
              <a:t>адачи: </a:t>
            </a:r>
            <a:endParaRPr lang="ru-RU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рассмотреть математические основы теории принятия решений;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провести обзор многокритериальных задач и методов их решения;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определить критерий классификации методов многокритериального выбора;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классифицировать методы многокритериального выбора;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предложить наиболее подходящие области применения. 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059224-5886-04FD-E6CC-DE74C9BB6ECF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403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Теория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693"/>
            <a:ext cx="10515600" cy="177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effectLst/>
              </a:rPr>
              <a:t>Альтернатива</a:t>
            </a:r>
            <a:r>
              <a:rPr lang="ru-RU" sz="1600" dirty="0">
                <a:effectLst/>
              </a:rPr>
              <a:t> — это один из возможных способов достижения цели, или один из конечных вариантов решений. </a:t>
            </a:r>
            <a:endParaRPr lang="ru-RU" sz="1600" dirty="0"/>
          </a:p>
          <a:p>
            <a:pPr marL="0" indent="0">
              <a:buNone/>
            </a:pPr>
            <a:r>
              <a:rPr lang="ru-RU" sz="1600" b="1" dirty="0">
                <a:effectLst/>
              </a:rPr>
              <a:t>Критерии</a:t>
            </a:r>
            <a:r>
              <a:rPr lang="ru-RU" sz="1600" dirty="0">
                <a:effectLst/>
              </a:rPr>
              <a:t>̆ — это способ выражения различий альтернативных вариантов с точки зрения участников процесса выбора, т.е. показатель привлекательности вариантов решений. Именно с помощью критерия ЛПР судит о предпочтительности исходов, а значит, и способов проведения операции по решению проблемы. </a:t>
            </a:r>
            <a:endParaRPr lang="ru-RU" sz="16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2D2F70-283F-B7D9-F2AB-20354A39C7D3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52EA4C1-2FDD-EFC9-F1A1-B565917597EB}"/>
              </a:ext>
            </a:extLst>
          </p:cNvPr>
          <p:cNvSpPr txBox="1">
            <a:spLocks/>
          </p:cNvSpPr>
          <p:nvPr/>
        </p:nvSpPr>
        <p:spPr>
          <a:xfrm>
            <a:off x="838200" y="2778254"/>
            <a:ext cx="10515600" cy="3256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Процесс принятия решения разбит на четыре основные фазы: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Сбор информации </a:t>
            </a:r>
            <a:r>
              <a:rPr lang="ru-RU" sz="1600" dirty="0"/>
              <a:t>(</a:t>
            </a:r>
            <a:r>
              <a:rPr lang="en" sz="1600" dirty="0"/>
              <a:t>intelligence)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/>
              <a:t>Представляет собой̆ построение функции выбора.</a:t>
            </a:r>
            <a:endParaRPr lang="en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Поиск и построение альтернатив </a:t>
            </a:r>
            <a:r>
              <a:rPr lang="ru-RU" sz="1600" dirty="0"/>
              <a:t>(</a:t>
            </a:r>
            <a:r>
              <a:rPr lang="en" sz="1600" dirty="0"/>
              <a:t>design)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/>
              <a:t>Представляет собой содержательный̆ анализ рациональных альтернатив, а также выясняется насколько каждая альтернатива адаптируема к особенностям реальной̆ проблемной̆ ситуации.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Выбор альтернатив </a:t>
            </a:r>
            <a:r>
              <a:rPr lang="ru-RU" sz="1600" dirty="0"/>
              <a:t>(</a:t>
            </a:r>
            <a:r>
              <a:rPr lang="en" sz="1600" dirty="0"/>
              <a:t>choice)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/>
              <a:t>На этом этапе происходит выбор одного из вариантов решений из множества альтернатив, подготовленных на втором этапе.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Оценка результатов </a:t>
            </a:r>
            <a:r>
              <a:rPr lang="ru-RU" sz="1600" dirty="0"/>
              <a:t>(</a:t>
            </a:r>
            <a:r>
              <a:rPr lang="en" sz="1600" dirty="0"/>
              <a:t>review).</a:t>
            </a:r>
            <a:r>
              <a:rPr lang="ru-RU" sz="1600" dirty="0"/>
              <a:t> </a:t>
            </a:r>
            <a:br>
              <a:rPr lang="ru-RU" sz="1600" dirty="0"/>
            </a:br>
            <a:r>
              <a:rPr lang="ru-RU" sz="1600" dirty="0"/>
              <a:t>Происходит выбор наилучшего решения для реализации, осуществляется оценка фактически достигнутых результатов. </a:t>
            </a:r>
            <a:r>
              <a:rPr lang="en" sz="1600" dirty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45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Теория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effectLst/>
              </a:rPr>
              <a:t>Можно выделить четыре основных подхода для помощи ЛПР при выборе среди имеющихся альтернатив: 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агрегирование многих целевых функций в одну, позволяющую полностью упорядочить рассматриваемое множество альтернатив;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последовательное выявление предпочтений одновременно с исследованием допустимого множества альтернатив; 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нахождение для имеющихся альтернатив 𝑎 ∈ 𝐴, где 𝐴 – множество всех альтернатив, пусть не полного, а лишь частичного упорядочения, но более информативного, чем просто объединение не противоречащих друг другу предпочтений, устанавливаемых в соответствии с </a:t>
            </a:r>
            <a:r>
              <a:rPr lang="ru-RU" sz="1800" dirty="0" err="1">
                <a:effectLst/>
              </a:rPr>
              <a:t>каждои</a:t>
            </a:r>
            <a:r>
              <a:rPr lang="ru-RU" sz="1800" dirty="0">
                <a:effectLst/>
              </a:rPr>
              <a:t>̆ из привлекаемых целевых функций 𝑓𝑖(𝑎), 𝑖 = 1, 2, ..., 𝑛;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максимально возможное уменьшение неопределенности.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F162C-0135-3876-A227-7169330922FE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71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Обзор многокритериальных задач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66524D-93A2-5EAF-95DE-950614CF486D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CBC97-8F34-FBA0-DDB2-292F72B965E9}"/>
              </a:ext>
            </a:extLst>
          </p:cNvPr>
          <p:cNvSpPr txBox="1"/>
          <p:nvPr/>
        </p:nvSpPr>
        <p:spPr>
          <a:xfrm>
            <a:off x="674315" y="3429000"/>
            <a:ext cx="10874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>
                <a:effectLst/>
              </a:rPr>
              <a:t>о виду требуемого результата решения многокритериальные задачи делятся на: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необходимо выделить из множества один наиболее предпочтительный̆ объект. В некоторых случаях может быть выделено не одно, а подмножество эквивалентных и наиболее предпочтительных объектов;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необходимо упорядочить многокритериальные объекты;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требуется дать оценку полезности (качества) объектов по шкале интервалов;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требуется выделить подмножество эффективных(конкурирующих) объектов.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E3AA8-9331-8FA6-B812-6C759DB0DC98}"/>
              </a:ext>
            </a:extLst>
          </p:cNvPr>
          <p:cNvSpPr txBox="1"/>
          <p:nvPr/>
        </p:nvSpPr>
        <p:spPr>
          <a:xfrm>
            <a:off x="674316" y="1506357"/>
            <a:ext cx="10874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</a:t>
            </a:r>
            <a:r>
              <a:rPr lang="ru-RU" dirty="0">
                <a:effectLst/>
              </a:rPr>
              <a:t>адача принятия решений представима в виде следующего набора: </a:t>
            </a:r>
            <a:endParaRPr lang="ru-RU" dirty="0"/>
          </a:p>
          <a:p>
            <a:r>
              <a:rPr lang="ru-RU" dirty="0">
                <a:effectLst/>
              </a:rPr>
              <a:t>					{𝑇,𝐴,𝑋,𝐹,𝐺,𝐷}</a:t>
            </a:r>
            <a:r>
              <a:rPr lang="ru-RU" dirty="0"/>
              <a:t>,</a:t>
            </a:r>
          </a:p>
          <a:p>
            <a:r>
              <a:rPr lang="ru-RU" dirty="0">
                <a:effectLst/>
              </a:rPr>
              <a:t>где 𝑇 – постановка задачи, 𝐴 – множество допустимых альтернатив, 𝑋 – множество методов измерения предпочтений (например различные шкалы), 𝐹 – отображение множества допустимых альтернатив в множество </a:t>
            </a:r>
            <a:r>
              <a:rPr lang="ru-RU" dirty="0" err="1">
                <a:effectLst/>
              </a:rPr>
              <a:t>критериальных</a:t>
            </a:r>
            <a:r>
              <a:rPr lang="ru-RU" dirty="0">
                <a:effectLst/>
              </a:rPr>
              <a:t> оценок, 𝐺 – системы предпочтений эксперта, 𝐷 – решающее правило, отражающее систему предпочтений.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0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Обзор методов решения многокритериальных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</a:rPr>
              <a:t>Рассматриваемые в данной работе методы:</a:t>
            </a:r>
          </a:p>
          <a:p>
            <a:r>
              <a:rPr lang="ru-RU" sz="1800" i="1" dirty="0">
                <a:solidFill>
                  <a:srgbClr val="000000"/>
                </a:solidFill>
              </a:rPr>
              <a:t>Метод Парето</a:t>
            </a:r>
            <a:r>
              <a:rPr lang="ru-RU" sz="1800" dirty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Задается множество параметров и некоторый глобальный критерий, которые описывают некоторый объект. Множество Парето, получаемое в результате применения данного метода, описывает </a:t>
            </a:r>
            <a:r>
              <a:rPr lang="ru-RU" sz="1800" dirty="0"/>
              <a:t>множество эффективных вариантов из множества допустимых вариантов объекта по некоторому определенному векторному критерию.</a:t>
            </a:r>
            <a:br>
              <a:rPr lang="ru-RU" sz="1800" dirty="0"/>
            </a:br>
            <a:endParaRPr lang="ru-RU" sz="1800" dirty="0"/>
          </a:p>
          <a:p>
            <a:r>
              <a:rPr lang="ru-RU" sz="1800" i="1" dirty="0">
                <a:solidFill>
                  <a:srgbClr val="000000"/>
                </a:solidFill>
                <a:effectLst/>
              </a:rPr>
              <a:t>Минимаксная задача.</a:t>
            </a:r>
            <a:br>
              <a:rPr lang="ru-RU" sz="1800" i="1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Применим в тех случаях, когда ряд целей нельзя характеризовать одним критерием. В результате метод дает точку, которая в некотором смысле минимизирует или максимизирует все критерии.</a:t>
            </a:r>
            <a:br>
              <a:rPr lang="ru-RU" sz="1800" dirty="0">
                <a:effectLst/>
              </a:rPr>
            </a:br>
            <a:endParaRPr lang="ru-RU" sz="1800" i="1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2D6908-4D86-A5C9-50F9-811826D38BE1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7694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Обзор методов решения многокритериальных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</a:rPr>
              <a:t>Рассматриваемые в данной работе методы:</a:t>
            </a:r>
          </a:p>
          <a:p>
            <a:r>
              <a:rPr lang="ru-RU" sz="1800" i="1" dirty="0">
                <a:solidFill>
                  <a:srgbClr val="000000"/>
                </a:solidFill>
              </a:rPr>
              <a:t>Метод Уступок</a:t>
            </a:r>
            <a:r>
              <a:rPr lang="ru-RU" sz="1800" dirty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Применяется в случаях, когда требуется найти усредненный результат. </a:t>
            </a:r>
            <a:br>
              <a:rPr lang="ru-RU" sz="1800" dirty="0">
                <a:solidFill>
                  <a:srgbClr val="000000"/>
                </a:solidFill>
              </a:rPr>
            </a:br>
            <a:endParaRPr lang="ru-RU" sz="1800" dirty="0"/>
          </a:p>
          <a:p>
            <a:r>
              <a:rPr lang="ru-RU" sz="1800" i="1" dirty="0">
                <a:solidFill>
                  <a:srgbClr val="000000"/>
                </a:solidFill>
                <a:effectLst/>
              </a:rPr>
              <a:t>Метод динамического программирования.</a:t>
            </a:r>
            <a:br>
              <a:rPr lang="ru-RU" sz="1800" i="1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Применим в тех случаях, когда требуется в несколько этапов отбирать оптимальные решения. В конечном итоге получается набор решений, удовлетворяющий заданной цели.</a:t>
            </a:r>
            <a:br>
              <a:rPr lang="ru-RU" sz="1800" dirty="0">
                <a:solidFill>
                  <a:srgbClr val="000000"/>
                </a:solidFill>
              </a:rPr>
            </a:b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i="1" dirty="0">
                <a:effectLst/>
              </a:rPr>
              <a:t>Методы сведения задач </a:t>
            </a:r>
            <a:r>
              <a:rPr lang="ru-RU" sz="1800" i="1" dirty="0" err="1">
                <a:effectLst/>
              </a:rPr>
              <a:t>векторнои</a:t>
            </a:r>
            <a:r>
              <a:rPr lang="ru-RU" sz="1800" i="1" dirty="0">
                <a:effectLst/>
              </a:rPr>
              <a:t>̆ оптимизации к задачам </a:t>
            </a:r>
            <a:r>
              <a:rPr lang="ru-RU" sz="1800" i="1" dirty="0" err="1">
                <a:effectLst/>
              </a:rPr>
              <a:t>скалярнои</a:t>
            </a:r>
            <a:r>
              <a:rPr lang="ru-RU" sz="1800" i="1" dirty="0">
                <a:effectLst/>
              </a:rPr>
              <a:t>̆ оптимизации.</a:t>
            </a:r>
            <a:br>
              <a:rPr lang="ru-RU" sz="1800" i="1" dirty="0">
                <a:effectLst/>
              </a:rPr>
            </a:br>
            <a:r>
              <a:rPr lang="ru-RU" sz="1800" dirty="0"/>
              <a:t>Применим в тех случаях, когда </a:t>
            </a:r>
            <a:r>
              <a:rPr lang="ru-RU" sz="1800" dirty="0">
                <a:effectLst/>
              </a:rPr>
              <a:t>обобщенного критерия и решения </a:t>
            </a:r>
            <a:r>
              <a:rPr lang="ru-RU" sz="1800" dirty="0" err="1">
                <a:effectLst/>
              </a:rPr>
              <a:t>однои</a:t>
            </a:r>
            <a:r>
              <a:rPr lang="ru-RU" sz="1800" dirty="0">
                <a:effectLst/>
              </a:rPr>
              <a:t>̆ задачи </a:t>
            </a:r>
            <a:r>
              <a:rPr lang="ru-RU" sz="1800" dirty="0" err="1">
                <a:effectLst/>
              </a:rPr>
              <a:t>скалярнои</a:t>
            </a:r>
            <a:r>
              <a:rPr lang="ru-RU" sz="1800" dirty="0">
                <a:effectLst/>
              </a:rPr>
              <a:t>̆ оптимизации предлагается рассматривать последовательность таких критериев и задач. Таким образом задача векторной оптимизации сводится к задаче скалярной оптимизации.</a:t>
            </a:r>
            <a:br>
              <a:rPr lang="ru-RU" sz="1800" dirty="0">
                <a:effectLst/>
              </a:rPr>
            </a:b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i="1" dirty="0"/>
          </a:p>
          <a:p>
            <a:pPr marL="0" indent="0">
              <a:buNone/>
            </a:pPr>
            <a:endParaRPr lang="ru-RU" sz="1800" i="1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2D6908-4D86-A5C9-50F9-811826D38BE1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946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методов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30A965-223C-77DA-3ED6-3ED75E88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6" y="2628271"/>
            <a:ext cx="11074647" cy="3549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F484F-A4EA-4ED4-65E9-E92A14345DDE}"/>
              </a:ext>
            </a:extLst>
          </p:cNvPr>
          <p:cNvSpPr txBox="1"/>
          <p:nvPr/>
        </p:nvSpPr>
        <p:spPr>
          <a:xfrm>
            <a:off x="11516640" y="127130"/>
            <a:ext cx="60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C7486-D4E1-EA47-1C9D-CAEA390C35D7}"/>
              </a:ext>
            </a:extLst>
          </p:cNvPr>
          <p:cNvSpPr txBox="1"/>
          <p:nvPr/>
        </p:nvSpPr>
        <p:spPr>
          <a:xfrm>
            <a:off x="544703" y="1452693"/>
            <a:ext cx="10285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Критерии классификации: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>
                <a:effectLst/>
              </a:rPr>
              <a:t>ыбор по </a:t>
            </a:r>
            <a:r>
              <a:rPr lang="ru-RU" sz="1600" dirty="0" err="1">
                <a:effectLst/>
              </a:rPr>
              <a:t>равноважным</a:t>
            </a:r>
            <a:r>
              <a:rPr lang="ru-RU" sz="1600" dirty="0">
                <a:effectLst/>
              </a:rPr>
              <a:t> критериям (независимым).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>
                <a:effectLst/>
              </a:rPr>
              <a:t>ыбор по </a:t>
            </a:r>
            <a:r>
              <a:rPr lang="ru-RU" sz="1600" dirty="0" err="1">
                <a:effectLst/>
              </a:rPr>
              <a:t>разноважным</a:t>
            </a:r>
            <a:r>
              <a:rPr lang="ru-RU" sz="1600" dirty="0">
                <a:effectLst/>
              </a:rPr>
              <a:t> критериям (взаимозависимым). 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9467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24" y="2561783"/>
            <a:ext cx="2189205" cy="299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Метод Парето:</a:t>
            </a:r>
          </a:p>
          <a:p>
            <a:r>
              <a:rPr lang="ru-RU" sz="1600" dirty="0">
                <a:effectLst/>
              </a:rPr>
              <a:t>оценка надежности различного оборудования на предприятии;</a:t>
            </a:r>
          </a:p>
          <a:p>
            <a:r>
              <a:rPr lang="ru-RU" sz="1600" dirty="0">
                <a:effectLst/>
              </a:rPr>
              <a:t>выбор оптимальной̆ дисконтной̆ цены на товар;</a:t>
            </a:r>
          </a:p>
          <a:p>
            <a:r>
              <a:rPr lang="ru-RU" sz="1600" dirty="0">
                <a:effectLst/>
              </a:rPr>
              <a:t>выбор требований пожарной̆ безопасности.</a:t>
            </a:r>
            <a:endParaRPr lang="ru-RU" sz="16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7EDCFC-EF6A-6C7E-7789-3633D9118CEF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262AE90-5AF0-35C5-7CF8-6BD55B4C7C5F}"/>
              </a:ext>
            </a:extLst>
          </p:cNvPr>
          <p:cNvSpPr txBox="1">
            <a:spLocks/>
          </p:cNvSpPr>
          <p:nvPr/>
        </p:nvSpPr>
        <p:spPr>
          <a:xfrm>
            <a:off x="3267430" y="2561783"/>
            <a:ext cx="2189205" cy="2993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Минимаксная задача:</a:t>
            </a:r>
          </a:p>
          <a:p>
            <a:r>
              <a:rPr lang="ru-RU" sz="1600" dirty="0">
                <a:effectLst/>
              </a:rPr>
              <a:t>сферы определения характеристик производимых товаров</a:t>
            </a:r>
          </a:p>
          <a:p>
            <a:r>
              <a:rPr lang="ru-RU" sz="1600" dirty="0">
                <a:effectLst/>
              </a:rPr>
              <a:t>поиск чего-либо</a:t>
            </a:r>
            <a:r>
              <a:rPr lang="ru-RU" sz="1600" dirty="0">
                <a:effectLst/>
                <a:latin typeface="Helvetica" pitchFamily="2" charset="0"/>
              </a:rPr>
              <a:t> </a:t>
            </a:r>
            <a:endParaRPr lang="ru-RU" sz="1600" dirty="0">
              <a:latin typeface="Helvetica" pitchFamily="2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03CFF0D-5D0F-1D46-CA2C-F544777086AB}"/>
              </a:ext>
            </a:extLst>
          </p:cNvPr>
          <p:cNvSpPr txBox="1">
            <a:spLocks/>
          </p:cNvSpPr>
          <p:nvPr/>
        </p:nvSpPr>
        <p:spPr>
          <a:xfrm>
            <a:off x="6134593" y="2561783"/>
            <a:ext cx="2189205" cy="2993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Метод уступок:</a:t>
            </a:r>
          </a:p>
          <a:p>
            <a:r>
              <a:rPr lang="ru-RU" sz="1600" dirty="0">
                <a:effectLst/>
              </a:rPr>
              <a:t>решение задач расписания, вы- бора инструментов для рекламы 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1C233F6-AE23-3BE3-AB88-B2741C1EECCE}"/>
              </a:ext>
            </a:extLst>
          </p:cNvPr>
          <p:cNvSpPr txBox="1">
            <a:spLocks/>
          </p:cNvSpPr>
          <p:nvPr/>
        </p:nvSpPr>
        <p:spPr>
          <a:xfrm>
            <a:off x="9001756" y="2543652"/>
            <a:ext cx="2525989" cy="3338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effectLst/>
              </a:rPr>
              <a:t>Метод динамического программирования и метод сведения задач </a:t>
            </a:r>
            <a:r>
              <a:rPr lang="ru-RU" sz="1600" dirty="0" err="1">
                <a:effectLst/>
              </a:rPr>
              <a:t>векторнои</a:t>
            </a:r>
            <a:r>
              <a:rPr lang="ru-RU" sz="1600" dirty="0">
                <a:effectLst/>
              </a:rPr>
              <a:t>̆ оптимизации к задачам </a:t>
            </a:r>
            <a:r>
              <a:rPr lang="ru-RU" sz="1600" dirty="0" err="1">
                <a:effectLst/>
              </a:rPr>
              <a:t>скалярнои</a:t>
            </a:r>
            <a:r>
              <a:rPr lang="ru-RU" sz="1600" dirty="0">
                <a:effectLst/>
              </a:rPr>
              <a:t>̆ оптимизации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r>
              <a:rPr lang="ru-RU" sz="1600" dirty="0">
                <a:effectLst/>
              </a:rPr>
              <a:t>выбор стратегии управления;</a:t>
            </a:r>
          </a:p>
          <a:p>
            <a:r>
              <a:rPr lang="ru-RU" sz="1600" dirty="0">
                <a:effectLst/>
              </a:rPr>
              <a:t>задача, которая приводит к однозначному исходу. </a:t>
            </a:r>
            <a:endParaRPr lang="ru-RU" sz="160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3DEE1A7-55C2-580F-4C79-226E5C151E82}"/>
              </a:ext>
            </a:extLst>
          </p:cNvPr>
          <p:cNvCxnSpPr>
            <a:cxnSpLocks/>
          </p:cNvCxnSpPr>
          <p:nvPr/>
        </p:nvCxnSpPr>
        <p:spPr>
          <a:xfrm>
            <a:off x="2923332" y="2340949"/>
            <a:ext cx="0" cy="343517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6B2F862-2D5D-097F-7F1F-AC07DE40CDC7}"/>
              </a:ext>
            </a:extLst>
          </p:cNvPr>
          <p:cNvCxnSpPr>
            <a:cxnSpLocks/>
          </p:cNvCxnSpPr>
          <p:nvPr/>
        </p:nvCxnSpPr>
        <p:spPr>
          <a:xfrm>
            <a:off x="5769504" y="2340949"/>
            <a:ext cx="0" cy="343517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872E804-F916-211A-95F8-2BF8CB8D67AB}"/>
              </a:ext>
            </a:extLst>
          </p:cNvPr>
          <p:cNvCxnSpPr>
            <a:cxnSpLocks/>
          </p:cNvCxnSpPr>
          <p:nvPr/>
        </p:nvCxnSpPr>
        <p:spPr>
          <a:xfrm>
            <a:off x="8648629" y="2340949"/>
            <a:ext cx="0" cy="343517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97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857</Words>
  <Application>Microsoft Macintosh PowerPoint</Application>
  <PresentationFormat>Широкоэкранный</PresentationFormat>
  <Paragraphs>77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Цели и задачи</vt:lpstr>
      <vt:lpstr>Теория принятия решений</vt:lpstr>
      <vt:lpstr>Теория принятия решений</vt:lpstr>
      <vt:lpstr>Обзор многокритериальных задач</vt:lpstr>
      <vt:lpstr>Обзор методов решения многокритериальных задач</vt:lpstr>
      <vt:lpstr>Обзор методов решения многокритериальных задач</vt:lpstr>
      <vt:lpstr>Классификация методов</vt:lpstr>
      <vt:lpstr>Области применения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Баумана»</dc:title>
  <dc:creator>Microsoft Office User</dc:creator>
  <cp:lastModifiedBy>Microsoft Office User</cp:lastModifiedBy>
  <cp:revision>7</cp:revision>
  <dcterms:created xsi:type="dcterms:W3CDTF">2022-12-11T16:04:36Z</dcterms:created>
  <dcterms:modified xsi:type="dcterms:W3CDTF">2022-12-22T13:14:01Z</dcterms:modified>
</cp:coreProperties>
</file>